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37"/>
  </p:notesMasterIdLst>
  <p:handoutMasterIdLst>
    <p:handoutMasterId r:id="rId38"/>
  </p:handoutMasterIdLst>
  <p:sldIdLst>
    <p:sldId id="256" r:id="rId2"/>
    <p:sldId id="312" r:id="rId3"/>
    <p:sldId id="332" r:id="rId4"/>
    <p:sldId id="333" r:id="rId5"/>
    <p:sldId id="337" r:id="rId6"/>
    <p:sldId id="335" r:id="rId7"/>
    <p:sldId id="336" r:id="rId8"/>
    <p:sldId id="340" r:id="rId9"/>
    <p:sldId id="341" r:id="rId10"/>
    <p:sldId id="343" r:id="rId11"/>
    <p:sldId id="342" r:id="rId12"/>
    <p:sldId id="344" r:id="rId13"/>
    <p:sldId id="345" r:id="rId14"/>
    <p:sldId id="350" r:id="rId15"/>
    <p:sldId id="351" r:id="rId16"/>
    <p:sldId id="353" r:id="rId17"/>
    <p:sldId id="354" r:id="rId18"/>
    <p:sldId id="357" r:id="rId19"/>
    <p:sldId id="358" r:id="rId20"/>
    <p:sldId id="359" r:id="rId21"/>
    <p:sldId id="360" r:id="rId22"/>
    <p:sldId id="361" r:id="rId23"/>
    <p:sldId id="362" r:id="rId24"/>
    <p:sldId id="363" r:id="rId25"/>
    <p:sldId id="364" r:id="rId26"/>
    <p:sldId id="365" r:id="rId27"/>
    <p:sldId id="366" r:id="rId28"/>
    <p:sldId id="367" r:id="rId29"/>
    <p:sldId id="369" r:id="rId30"/>
    <p:sldId id="374" r:id="rId31"/>
    <p:sldId id="376" r:id="rId32"/>
    <p:sldId id="378" r:id="rId33"/>
    <p:sldId id="379" r:id="rId34"/>
    <p:sldId id="377" r:id="rId35"/>
    <p:sldId id="27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809"/>
    <a:srgbClr val="69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26" autoAdjust="0"/>
  </p:normalViewPr>
  <p:slideViewPr>
    <p:cSldViewPr>
      <p:cViewPr varScale="1">
        <p:scale>
          <a:sx n="109" d="100"/>
          <a:sy n="109"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2403FA-64F9-462B-B092-BC4D572E2A42}" type="datetimeFigureOut">
              <a:rPr lang="en-US" smtClean="0"/>
              <a:pPr/>
              <a:t>9/10/2022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56E53-49E1-4004-BDCA-D719334FA1BB}" type="slidenum">
              <a:rPr lang="en-US" smtClean="0"/>
              <a:pPr/>
              <a:t>‹#›</a:t>
            </a:fld>
            <a:endParaRPr lang="en-US"/>
          </a:p>
        </p:txBody>
      </p:sp>
    </p:spTree>
    <p:extLst>
      <p:ext uri="{BB962C8B-B14F-4D97-AF65-F5344CB8AC3E}">
        <p14:creationId xmlns:p14="http://schemas.microsoft.com/office/powerpoint/2010/main" val="3716013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A2D243-1639-42E4-819E-43C6A2374ABE}" type="datetimeFigureOut">
              <a:rPr lang="en-US" smtClean="0"/>
              <a:pPr/>
              <a:t>9/10/2022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4A0560-D158-4B33-9477-DC171475032C}" type="slidenum">
              <a:rPr lang="en-US" smtClean="0"/>
              <a:pPr/>
              <a:t>‹#›</a:t>
            </a:fld>
            <a:endParaRPr lang="en-US"/>
          </a:p>
        </p:txBody>
      </p:sp>
    </p:spTree>
    <p:extLst>
      <p:ext uri="{BB962C8B-B14F-4D97-AF65-F5344CB8AC3E}">
        <p14:creationId xmlns:p14="http://schemas.microsoft.com/office/powerpoint/2010/main" val="1037973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A0560-D158-4B33-9477-DC171475032C}" type="slidenum">
              <a:rPr lang="en-US" smtClean="0"/>
              <a:pPr/>
              <a:t>1</a:t>
            </a:fld>
            <a:endParaRPr lang="en-US"/>
          </a:p>
        </p:txBody>
      </p:sp>
    </p:spTree>
    <p:extLst>
      <p:ext uri="{BB962C8B-B14F-4D97-AF65-F5344CB8AC3E}">
        <p14:creationId xmlns:p14="http://schemas.microsoft.com/office/powerpoint/2010/main" val="3009831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A0560-D158-4B33-9477-DC171475032C}" type="slidenum">
              <a:rPr lang="en-US" smtClean="0"/>
              <a:pPr/>
              <a:t>6</a:t>
            </a:fld>
            <a:endParaRPr lang="en-US"/>
          </a:p>
        </p:txBody>
      </p:sp>
    </p:spTree>
    <p:extLst>
      <p:ext uri="{BB962C8B-B14F-4D97-AF65-F5344CB8AC3E}">
        <p14:creationId xmlns:p14="http://schemas.microsoft.com/office/powerpoint/2010/main" val="1307039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2CCC86D-486F-47DC-9CCB-284F813EDDAA}" type="datetime1">
              <a:rPr lang="en-US" smtClean="0"/>
              <a:pPr/>
              <a:t>9/10/2022</a:t>
            </a:fld>
            <a:endParaRPr lang="en-US"/>
          </a:p>
        </p:txBody>
      </p:sp>
      <p:sp>
        <p:nvSpPr>
          <p:cNvPr id="17" name="Footer Placeholder 16"/>
          <p:cNvSpPr>
            <a:spLocks noGrp="1"/>
          </p:cNvSpPr>
          <p:nvPr>
            <p:ph type="ftr" sz="quarter" idx="11"/>
          </p:nvPr>
        </p:nvSpPr>
        <p:spPr/>
        <p:txBody>
          <a:bodyPr/>
          <a:lstStyle/>
          <a:p>
            <a:r>
              <a:rPr lang="en-US" smtClean="0"/>
              <a:t>8th Georgian- German School and Workshop in Basic Science (GGSWBS”18) August 20-25, 2018,  Tbilisi, Georgia</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0A2683-96D6-48EB-8A29-CB5381B972B0}" type="datetime1">
              <a:rPr lang="en-US" smtClean="0"/>
              <a:pPr/>
              <a:t>9/10/2022</a:t>
            </a:fld>
            <a:endParaRPr lang="en-US"/>
          </a:p>
        </p:txBody>
      </p:sp>
      <p:sp>
        <p:nvSpPr>
          <p:cNvPr id="5" name="Footer Placeholder 4"/>
          <p:cNvSpPr>
            <a:spLocks noGrp="1"/>
          </p:cNvSpPr>
          <p:nvPr>
            <p:ph type="ftr" sz="quarter" idx="11"/>
          </p:nvPr>
        </p:nvSpPr>
        <p:spPr/>
        <p:txBody>
          <a:bodyPr/>
          <a:lstStyle/>
          <a:p>
            <a:r>
              <a:rPr lang="en-US" smtClean="0"/>
              <a:t>8th Georgian- German School and Workshop in Basic Science (GGSWBS”18) August 20-25, 2018,  Tbilisi, Georgia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63890D-0482-4840-B86C-4347F33FEA32}" type="datetime1">
              <a:rPr lang="en-US" smtClean="0"/>
              <a:pPr/>
              <a:t>9/10/2022</a:t>
            </a:fld>
            <a:endParaRPr lang="en-US"/>
          </a:p>
        </p:txBody>
      </p:sp>
      <p:sp>
        <p:nvSpPr>
          <p:cNvPr id="5" name="Footer Placeholder 4"/>
          <p:cNvSpPr>
            <a:spLocks noGrp="1"/>
          </p:cNvSpPr>
          <p:nvPr>
            <p:ph type="ftr" sz="quarter" idx="11"/>
          </p:nvPr>
        </p:nvSpPr>
        <p:spPr/>
        <p:txBody>
          <a:bodyPr/>
          <a:lstStyle/>
          <a:p>
            <a:r>
              <a:rPr lang="en-US" smtClean="0"/>
              <a:t>8th Georgian- German School and Workshop in Basic Science (GGSWBS”18) August 20-25, 2018,  Tbilisi, Georgia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419D9BB-FF68-475E-A20C-CB3A7DFF7016}" type="datetime1">
              <a:rPr lang="en-US" smtClean="0"/>
              <a:pPr/>
              <a:t>9/10/2022</a:t>
            </a:fld>
            <a:endParaRPr lang="en-US"/>
          </a:p>
        </p:txBody>
      </p:sp>
      <p:sp>
        <p:nvSpPr>
          <p:cNvPr id="5" name="Footer Placeholder 4"/>
          <p:cNvSpPr>
            <a:spLocks noGrp="1"/>
          </p:cNvSpPr>
          <p:nvPr>
            <p:ph type="ftr" sz="quarter" idx="11"/>
          </p:nvPr>
        </p:nvSpPr>
        <p:spPr/>
        <p:txBody>
          <a:bodyPr/>
          <a:lstStyle/>
          <a:p>
            <a:r>
              <a:rPr lang="en-US" smtClean="0"/>
              <a:t>8th Georgian- German School and Workshop in Basic Science (GGSWBS”18) August 20-25, 2018,  Tbilisi, Georgia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14AB99F-0287-42D4-904A-2B0DB68291EC}" type="datetime1">
              <a:rPr lang="en-US" smtClean="0"/>
              <a:pPr/>
              <a:t>9/10/2022</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8th Georgian- German School and Workshop in Basic Science (GGSWBS”18) August 20-25, 2018,  Tbilisi, Georgia</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DAA4CEE-EA84-4F3B-A2AE-8B04B56864DB}" type="datetime1">
              <a:rPr lang="en-US" smtClean="0"/>
              <a:pPr/>
              <a:t>9/10/2022</a:t>
            </a:fld>
            <a:endParaRPr lang="en-US"/>
          </a:p>
        </p:txBody>
      </p:sp>
      <p:sp>
        <p:nvSpPr>
          <p:cNvPr id="6" name="Footer Placeholder 5"/>
          <p:cNvSpPr>
            <a:spLocks noGrp="1"/>
          </p:cNvSpPr>
          <p:nvPr>
            <p:ph type="ftr" sz="quarter" idx="11"/>
          </p:nvPr>
        </p:nvSpPr>
        <p:spPr/>
        <p:txBody>
          <a:bodyPr/>
          <a:lstStyle/>
          <a:p>
            <a:r>
              <a:rPr lang="en-US" smtClean="0"/>
              <a:t>8th Georgian- German School and Workshop in Basic Science (GGSWBS”18) August 20-25, 2018,  Tbilisi, Georgia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D7C93F-707C-465C-9A67-049E0A9A5F74}" type="datetime1">
              <a:rPr lang="en-US" smtClean="0"/>
              <a:pPr/>
              <a:t>9/10/2022</a:t>
            </a:fld>
            <a:endParaRPr lang="en-US"/>
          </a:p>
        </p:txBody>
      </p:sp>
      <p:sp>
        <p:nvSpPr>
          <p:cNvPr id="8" name="Footer Placeholder 7"/>
          <p:cNvSpPr>
            <a:spLocks noGrp="1"/>
          </p:cNvSpPr>
          <p:nvPr>
            <p:ph type="ftr" sz="quarter" idx="11"/>
          </p:nvPr>
        </p:nvSpPr>
        <p:spPr/>
        <p:txBody>
          <a:bodyPr/>
          <a:lstStyle/>
          <a:p>
            <a:r>
              <a:rPr lang="en-US" smtClean="0"/>
              <a:t>8th Georgian- German School and Workshop in Basic Science (GGSWBS”18) August 20-25, 2018,  Tbilisi, Georgia</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C4995-8C16-486E-8BF2-BB295CB9BABA}" type="datetime1">
              <a:rPr lang="en-US" smtClean="0"/>
              <a:pPr/>
              <a:t>9/10/2022</a:t>
            </a:fld>
            <a:endParaRPr lang="en-US"/>
          </a:p>
        </p:txBody>
      </p:sp>
      <p:sp>
        <p:nvSpPr>
          <p:cNvPr id="4" name="Footer Placeholder 3"/>
          <p:cNvSpPr>
            <a:spLocks noGrp="1"/>
          </p:cNvSpPr>
          <p:nvPr>
            <p:ph type="ftr" sz="quarter" idx="11"/>
          </p:nvPr>
        </p:nvSpPr>
        <p:spPr/>
        <p:txBody>
          <a:bodyPr/>
          <a:lstStyle/>
          <a:p>
            <a:r>
              <a:rPr lang="en-US" smtClean="0"/>
              <a:t>8th Georgian- German School and Workshop in Basic Science (GGSWBS”18) August 20-25, 2018,  Tbilisi, Georgia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9E725-8600-47CF-BF96-4D10C29806BE}" type="datetime1">
              <a:rPr lang="en-US" smtClean="0"/>
              <a:pPr/>
              <a:t>9/10/2022</a:t>
            </a:fld>
            <a:endParaRPr lang="en-US"/>
          </a:p>
        </p:txBody>
      </p:sp>
      <p:sp>
        <p:nvSpPr>
          <p:cNvPr id="3" name="Footer Placeholder 2"/>
          <p:cNvSpPr>
            <a:spLocks noGrp="1"/>
          </p:cNvSpPr>
          <p:nvPr>
            <p:ph type="ftr" sz="quarter" idx="11"/>
          </p:nvPr>
        </p:nvSpPr>
        <p:spPr/>
        <p:txBody>
          <a:bodyPr/>
          <a:lstStyle/>
          <a:p>
            <a:r>
              <a:rPr lang="en-US" smtClean="0"/>
              <a:t>8th Georgian- German School and Workshop in Basic Science (GGSWBS”18) August 20-25, 2018,  Tbilisi, Georgia</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18E1A4E-85C7-46A9-87AC-08F87333E597}" type="datetime1">
              <a:rPr lang="en-US" smtClean="0"/>
              <a:pPr/>
              <a:t>9/10/2022</a:t>
            </a:fld>
            <a:endParaRPr lang="en-US"/>
          </a:p>
        </p:txBody>
      </p:sp>
      <p:sp>
        <p:nvSpPr>
          <p:cNvPr id="6" name="Footer Placeholder 5"/>
          <p:cNvSpPr>
            <a:spLocks noGrp="1"/>
          </p:cNvSpPr>
          <p:nvPr>
            <p:ph type="ftr" sz="quarter" idx="11"/>
          </p:nvPr>
        </p:nvSpPr>
        <p:spPr/>
        <p:txBody>
          <a:bodyPr/>
          <a:lstStyle/>
          <a:p>
            <a:r>
              <a:rPr lang="en-US" smtClean="0"/>
              <a:t>8th Georgian- German School and Workshop in Basic Science (GGSWBS”18) August 20-25, 2018,  Tbilisi, Georgia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D5FEA15-A91A-4063-90B0-26C9DEEF7398}" type="datetime1">
              <a:rPr lang="en-US" smtClean="0"/>
              <a:pPr/>
              <a:t>9/10/2022</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8th Georgian- German School and Workshop in Basic Science (GGSWBS”18) August 20-25, 2018,  Tbilisi, Georgia</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012787F-6AD6-4483-8523-541916D06E68}" type="datetime1">
              <a:rPr lang="en-US" smtClean="0"/>
              <a:pPr/>
              <a:t>9/10/2022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8th Georgian- German School and Workshop in Basic Science (GGSWBS”18) August 20-25, 2018,  Tbilisi, Georgia</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ideo" Target="file:///D:\Maia%20Office\TopMaia%20at%20RICM\Trainings%20Workshops%20Missions\Tashkent%202018\First%20Gated%20SBRT%20in%20Georgia%20.mp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s>
</file>

<file path=ppt/slides/_rels/slide3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jpeg"/><Relationship Id="rId4" Type="http://schemas.openxmlformats.org/officeDocument/2006/relationships/image" Target="../media/image40.png"/><Relationship Id="rId9" Type="http://schemas.openxmlformats.org/officeDocument/2006/relationships/image" Target="../media/image45.jpeg"/></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9144000" cy="1752600"/>
          </a:xfrm>
        </p:spPr>
        <p:txBody>
          <a:bodyPr>
            <a:noAutofit/>
          </a:bodyPr>
          <a:lstStyle/>
          <a:p>
            <a:r>
              <a:rPr sz="3000" b="1" u="sng" smtClean="0">
                <a:effectLst>
                  <a:outerShdw blurRad="38100" dist="38100" dir="2700000" algn="tl">
                    <a:srgbClr val="000000">
                      <a:alpha val="43137"/>
                    </a:srgbClr>
                  </a:outerShdw>
                </a:effectLst>
                <a:latin typeface="Sylfaen" pitchFamily="18" charset="0"/>
              </a:rPr>
              <a:t/>
            </a:r>
            <a:br>
              <a:rPr sz="3000" b="1" u="sng" smtClean="0">
                <a:effectLst>
                  <a:outerShdw blurRad="38100" dist="38100" dir="2700000" algn="tl">
                    <a:srgbClr val="000000">
                      <a:alpha val="43137"/>
                    </a:srgbClr>
                  </a:outerShdw>
                </a:effectLst>
                <a:latin typeface="Sylfaen" pitchFamily="18" charset="0"/>
              </a:rPr>
            </a:br>
            <a:r>
              <a:rPr sz="3000" b="1" u="sng" smtClean="0">
                <a:effectLst>
                  <a:outerShdw blurRad="38100" dist="38100" dir="2700000" algn="tl">
                    <a:srgbClr val="000000">
                      <a:alpha val="43137"/>
                    </a:srgbClr>
                  </a:outerShdw>
                </a:effectLst>
                <a:latin typeface="Sylfaen" pitchFamily="18" charset="0"/>
              </a:rPr>
              <a:t> Progress and Achievements of the Last Decade</a:t>
            </a:r>
            <a:br>
              <a:rPr sz="3000" b="1" u="sng" smtClean="0">
                <a:effectLst>
                  <a:outerShdw blurRad="38100" dist="38100" dir="2700000" algn="tl">
                    <a:srgbClr val="000000">
                      <a:alpha val="43137"/>
                    </a:srgbClr>
                  </a:outerShdw>
                </a:effectLst>
                <a:latin typeface="Sylfaen" pitchFamily="18" charset="0"/>
              </a:rPr>
            </a:br>
            <a:r>
              <a:rPr sz="3000" b="1" u="sng" smtClean="0">
                <a:effectLst>
                  <a:outerShdw blurRad="38100" dist="38100" dir="2700000" algn="tl">
                    <a:srgbClr val="000000">
                      <a:alpha val="43137"/>
                    </a:srgbClr>
                  </a:outerShdw>
                </a:effectLst>
                <a:latin typeface="Sylfaen" pitchFamily="18" charset="0"/>
              </a:rPr>
              <a:t>and Quality Assurance of Radiotherapy in Georgia </a:t>
            </a:r>
            <a:endParaRPr lang="en-US" sz="3000" b="1" u="sng" dirty="0">
              <a:effectLst>
                <a:outerShdw blurRad="38100" dist="38100" dir="2700000" algn="tl">
                  <a:srgbClr val="000000">
                    <a:alpha val="43137"/>
                  </a:srgbClr>
                </a:outerShdw>
              </a:effectLst>
              <a:latin typeface="Sylfaen" pitchFamily="18" charset="0"/>
            </a:endParaRPr>
          </a:p>
        </p:txBody>
      </p:sp>
      <p:sp>
        <p:nvSpPr>
          <p:cNvPr id="4" name="TextBox 3"/>
          <p:cNvSpPr txBox="1"/>
          <p:nvPr/>
        </p:nvSpPr>
        <p:spPr>
          <a:xfrm>
            <a:off x="4191000" y="3886200"/>
            <a:ext cx="4648200" cy="1631216"/>
          </a:xfrm>
          <a:prstGeom prst="rect">
            <a:avLst/>
          </a:prstGeom>
          <a:noFill/>
        </p:spPr>
        <p:txBody>
          <a:bodyPr wrap="square" rtlCol="0">
            <a:spAutoFit/>
          </a:bodyPr>
          <a:lstStyle/>
          <a:p>
            <a:r>
              <a:rPr lang="en-US" sz="2000" b="1" dirty="0" smtClean="0">
                <a:solidFill>
                  <a:schemeClr val="accent1">
                    <a:lumMod val="75000"/>
                  </a:schemeClr>
                </a:solidFill>
                <a:latin typeface="Sylfaen" pitchFamily="18" charset="0"/>
              </a:rPr>
              <a:t>Nugzar Kalandarishvili</a:t>
            </a:r>
          </a:p>
          <a:p>
            <a:r>
              <a:rPr lang="en-US" sz="2000" b="1" dirty="0" smtClean="0">
                <a:solidFill>
                  <a:schemeClr val="accent1">
                    <a:lumMod val="75000"/>
                  </a:schemeClr>
                </a:solidFill>
                <a:latin typeface="Sylfaen" pitchFamily="18" charset="0"/>
              </a:rPr>
              <a:t>Radiation Oncologist</a:t>
            </a:r>
          </a:p>
          <a:p>
            <a:r>
              <a:rPr lang="en-US" sz="2000" b="1" dirty="0" smtClean="0">
                <a:solidFill>
                  <a:schemeClr val="accent1">
                    <a:lumMod val="75000"/>
                  </a:schemeClr>
                </a:solidFill>
                <a:latin typeface="Sylfaen" pitchFamily="18" charset="0"/>
              </a:rPr>
              <a:t>Radiotherapy Department</a:t>
            </a:r>
          </a:p>
          <a:p>
            <a:r>
              <a:rPr lang="en-US" sz="2000" b="1" dirty="0" smtClean="0">
                <a:solidFill>
                  <a:schemeClr val="accent1">
                    <a:lumMod val="75000"/>
                  </a:schemeClr>
                </a:solidFill>
                <a:latin typeface="Sylfaen" pitchFamily="18" charset="0"/>
              </a:rPr>
              <a:t>Academician F. </a:t>
            </a:r>
            <a:r>
              <a:rPr lang="en-US" sz="2000" b="1" dirty="0" err="1" smtClean="0">
                <a:solidFill>
                  <a:schemeClr val="accent1">
                    <a:lumMod val="75000"/>
                  </a:schemeClr>
                </a:solidFill>
                <a:latin typeface="Sylfaen" pitchFamily="18" charset="0"/>
              </a:rPr>
              <a:t>Todua</a:t>
            </a:r>
            <a:r>
              <a:rPr lang="en-US" sz="2000" b="1" dirty="0" smtClean="0">
                <a:solidFill>
                  <a:schemeClr val="accent1">
                    <a:lumMod val="75000"/>
                  </a:schemeClr>
                </a:solidFill>
                <a:latin typeface="Sylfaen" pitchFamily="18" charset="0"/>
              </a:rPr>
              <a:t> Medical Center-</a:t>
            </a:r>
          </a:p>
          <a:p>
            <a:r>
              <a:rPr lang="en-US" sz="2000" b="1" dirty="0" smtClean="0">
                <a:solidFill>
                  <a:schemeClr val="accent1">
                    <a:lumMod val="75000"/>
                  </a:schemeClr>
                </a:solidFill>
                <a:latin typeface="Sylfaen" pitchFamily="18" charset="0"/>
              </a:rPr>
              <a:t>Research Institute of Clinical Medicine</a:t>
            </a:r>
            <a:endParaRPr lang="en-US" sz="2000" b="1" dirty="0">
              <a:solidFill>
                <a:schemeClr val="accent1">
                  <a:lumMod val="75000"/>
                </a:schemeClr>
              </a:solidFill>
              <a:latin typeface="Sylfaen" pitchFamily="18" charset="0"/>
            </a:endParaRPr>
          </a:p>
        </p:txBody>
      </p:sp>
      <p:pic>
        <p:nvPicPr>
          <p:cNvPr id="39938" name="Picture 2" descr="Republic of Georgia, Mtskheta-ის სურათის შედეგი"/>
          <p:cNvPicPr>
            <a:picLocks noChangeAspect="1" noChangeArrowheads="1"/>
          </p:cNvPicPr>
          <p:nvPr/>
        </p:nvPicPr>
        <p:blipFill>
          <a:blip r:embed="rId3"/>
          <a:srcRect/>
          <a:stretch>
            <a:fillRect/>
          </a:stretch>
        </p:blipFill>
        <p:spPr bwMode="auto">
          <a:xfrm>
            <a:off x="152400" y="3276600"/>
            <a:ext cx="3999907" cy="2674938"/>
          </a:xfrm>
          <a:prstGeom prst="rect">
            <a:avLst/>
          </a:prstGeom>
          <a:noFill/>
        </p:spPr>
      </p:pic>
      <p:pic>
        <p:nvPicPr>
          <p:cNvPr id="39940" name="Picture 4" descr="Republic of Georgia Uzbekistan flag-ის სურათის შედეგი"/>
          <p:cNvPicPr>
            <a:picLocks noChangeAspect="1" noChangeArrowheads="1"/>
          </p:cNvPicPr>
          <p:nvPr/>
        </p:nvPicPr>
        <p:blipFill>
          <a:blip r:embed="rId4" cstate="print"/>
          <a:srcRect/>
          <a:stretch>
            <a:fillRect/>
          </a:stretch>
        </p:blipFill>
        <p:spPr bwMode="auto">
          <a:xfrm>
            <a:off x="228600" y="76200"/>
            <a:ext cx="2667000" cy="135750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solidFill>
                  <a:schemeClr val="bg1"/>
                </a:solidFill>
              </a:rPr>
              <a:pPr/>
              <a:t>10</a:t>
            </a:fld>
            <a:endParaRPr lang="en-US" dirty="0">
              <a:solidFill>
                <a:schemeClr val="bg1"/>
              </a:solidFill>
            </a:endParaRPr>
          </a:p>
        </p:txBody>
      </p:sp>
      <p:sp>
        <p:nvSpPr>
          <p:cNvPr id="7" name="Title 1"/>
          <p:cNvSpPr txBox="1">
            <a:spLocks/>
          </p:cNvSpPr>
          <p:nvPr/>
        </p:nvSpPr>
        <p:spPr>
          <a:xfrm>
            <a:off x="304800" y="22860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Rationale of Modulated Beam Intensity </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533400" y="914400"/>
            <a:ext cx="8229600" cy="461665"/>
          </a:xfrm>
          <a:prstGeom prst="rect">
            <a:avLst/>
          </a:prstGeom>
          <a:noFill/>
        </p:spPr>
        <p:txBody>
          <a:bodyPr wrap="square" rtlCol="0">
            <a:spAutoFit/>
          </a:bodyPr>
          <a:lstStyle/>
          <a:p>
            <a:pPr algn="just">
              <a:buFont typeface="Wingdings" pitchFamily="2" charset="2"/>
              <a:buChar char="Ø"/>
            </a:pPr>
            <a:r>
              <a:rPr lang="en-US" sz="2400" dirty="0" smtClean="0">
                <a:solidFill>
                  <a:schemeClr val="accent1">
                    <a:lumMod val="75000"/>
                  </a:schemeClr>
                </a:solidFill>
                <a:latin typeface="Sylfaen" pitchFamily="18" charset="0"/>
              </a:rPr>
              <a:t> More Conformal than 3D CRT</a:t>
            </a:r>
            <a:endParaRPr lang="en-US" sz="2400" dirty="0">
              <a:solidFill>
                <a:schemeClr val="accent1">
                  <a:lumMod val="75000"/>
                </a:schemeClr>
              </a:solidFill>
              <a:latin typeface="Sylfaen" pitchFamily="18" charset="0"/>
            </a:endParaRPr>
          </a:p>
        </p:txBody>
      </p:sp>
      <p:sp>
        <p:nvSpPr>
          <p:cNvPr id="13" name="TextBox 12"/>
          <p:cNvSpPr txBox="1"/>
          <p:nvPr/>
        </p:nvSpPr>
        <p:spPr>
          <a:xfrm>
            <a:off x="533400" y="1524000"/>
            <a:ext cx="8229600" cy="461665"/>
          </a:xfrm>
          <a:prstGeom prst="rect">
            <a:avLst/>
          </a:prstGeom>
          <a:noFill/>
        </p:spPr>
        <p:txBody>
          <a:bodyPr wrap="square" rtlCol="0">
            <a:spAutoFit/>
          </a:bodyPr>
          <a:lstStyle/>
          <a:p>
            <a:pPr algn="just">
              <a:buFont typeface="Wingdings" pitchFamily="2" charset="2"/>
              <a:buChar char="Ø"/>
            </a:pPr>
            <a:r>
              <a:rPr lang="en-US" sz="2400" dirty="0" smtClean="0">
                <a:solidFill>
                  <a:schemeClr val="accent1">
                    <a:lumMod val="75000"/>
                  </a:schemeClr>
                </a:solidFill>
                <a:latin typeface="Sylfaen" pitchFamily="18" charset="0"/>
              </a:rPr>
              <a:t> Dose Distribution more homogeneous within PTV</a:t>
            </a:r>
            <a:endParaRPr lang="en-US" sz="2400" dirty="0">
              <a:solidFill>
                <a:schemeClr val="accent1">
                  <a:lumMod val="75000"/>
                </a:schemeClr>
              </a:solidFill>
              <a:latin typeface="Sylfaen" pitchFamily="18" charset="0"/>
            </a:endParaRPr>
          </a:p>
        </p:txBody>
      </p:sp>
      <p:sp>
        <p:nvSpPr>
          <p:cNvPr id="15" name="TextBox 14"/>
          <p:cNvSpPr txBox="1"/>
          <p:nvPr/>
        </p:nvSpPr>
        <p:spPr>
          <a:xfrm>
            <a:off x="533400" y="2133600"/>
            <a:ext cx="8229600" cy="461665"/>
          </a:xfrm>
          <a:prstGeom prst="rect">
            <a:avLst/>
          </a:prstGeom>
          <a:noFill/>
        </p:spPr>
        <p:txBody>
          <a:bodyPr wrap="square" rtlCol="0">
            <a:spAutoFit/>
          </a:bodyPr>
          <a:lstStyle/>
          <a:p>
            <a:pPr algn="just">
              <a:buFont typeface="Wingdings" pitchFamily="2" charset="2"/>
              <a:buChar char="Ø"/>
            </a:pPr>
            <a:r>
              <a:rPr lang="en-US" sz="2400" dirty="0" smtClean="0">
                <a:solidFill>
                  <a:schemeClr val="accent1">
                    <a:lumMod val="75000"/>
                  </a:schemeClr>
                </a:solidFill>
                <a:latin typeface="Sylfaen" pitchFamily="18" charset="0"/>
              </a:rPr>
              <a:t> A sharp fall off PTV Boundary</a:t>
            </a:r>
            <a:endParaRPr lang="en-US" sz="2400" dirty="0">
              <a:solidFill>
                <a:schemeClr val="accent1">
                  <a:lumMod val="75000"/>
                </a:schemeClr>
              </a:solidFill>
              <a:latin typeface="Sylfaen" pitchFamily="18" charset="0"/>
            </a:endParaRPr>
          </a:p>
        </p:txBody>
      </p:sp>
      <p:sp>
        <p:nvSpPr>
          <p:cNvPr id="16" name="TextBox 15"/>
          <p:cNvSpPr txBox="1"/>
          <p:nvPr/>
        </p:nvSpPr>
        <p:spPr>
          <a:xfrm>
            <a:off x="533400" y="2743200"/>
            <a:ext cx="8229600" cy="461665"/>
          </a:xfrm>
          <a:prstGeom prst="rect">
            <a:avLst/>
          </a:prstGeom>
          <a:noFill/>
        </p:spPr>
        <p:txBody>
          <a:bodyPr wrap="square" rtlCol="0">
            <a:spAutoFit/>
          </a:bodyPr>
          <a:lstStyle/>
          <a:p>
            <a:pPr algn="just">
              <a:buFont typeface="Wingdings" pitchFamily="2" charset="2"/>
              <a:buChar char="Ø"/>
            </a:pPr>
            <a:r>
              <a:rPr lang="en-US" sz="2400" dirty="0" smtClean="0">
                <a:solidFill>
                  <a:schemeClr val="accent1">
                    <a:lumMod val="75000"/>
                  </a:schemeClr>
                </a:solidFill>
                <a:latin typeface="Sylfaen" pitchFamily="18" charset="0"/>
              </a:rPr>
              <a:t> Reduction of normal tissue dose</a:t>
            </a:r>
            <a:endParaRPr lang="en-US" sz="2400" dirty="0">
              <a:solidFill>
                <a:schemeClr val="accent1">
                  <a:lumMod val="75000"/>
                </a:schemeClr>
              </a:solidFill>
              <a:latin typeface="Sylfaen" pitchFamily="18" charset="0"/>
            </a:endParaRPr>
          </a:p>
        </p:txBody>
      </p:sp>
      <p:sp>
        <p:nvSpPr>
          <p:cNvPr id="17" name="TextBox 16"/>
          <p:cNvSpPr txBox="1"/>
          <p:nvPr/>
        </p:nvSpPr>
        <p:spPr>
          <a:xfrm>
            <a:off x="533400" y="3429000"/>
            <a:ext cx="8229600" cy="830997"/>
          </a:xfrm>
          <a:prstGeom prst="rect">
            <a:avLst/>
          </a:prstGeom>
          <a:noFill/>
        </p:spPr>
        <p:txBody>
          <a:bodyPr wrap="square" rtlCol="0">
            <a:spAutoFit/>
          </a:bodyPr>
          <a:lstStyle/>
          <a:p>
            <a:pPr algn="just">
              <a:buFont typeface="Wingdings" pitchFamily="2" charset="2"/>
              <a:buChar char="Ø"/>
            </a:pPr>
            <a:r>
              <a:rPr lang="en-US" sz="2400" dirty="0" smtClean="0">
                <a:solidFill>
                  <a:schemeClr val="accent1">
                    <a:lumMod val="75000"/>
                  </a:schemeClr>
                </a:solidFill>
                <a:latin typeface="Sylfaen" pitchFamily="18" charset="0"/>
              </a:rPr>
              <a:t> Possibility to create concave </a:t>
            </a:r>
            <a:r>
              <a:rPr lang="en-US" sz="2400" dirty="0" err="1" smtClean="0">
                <a:solidFill>
                  <a:schemeClr val="accent1">
                    <a:lumMod val="75000"/>
                  </a:schemeClr>
                </a:solidFill>
                <a:latin typeface="Sylfaen" pitchFamily="18" charset="0"/>
              </a:rPr>
              <a:t>isodose</a:t>
            </a:r>
            <a:r>
              <a:rPr lang="en-US" sz="2400" dirty="0" smtClean="0">
                <a:solidFill>
                  <a:schemeClr val="accent1">
                    <a:lumMod val="75000"/>
                  </a:schemeClr>
                </a:solidFill>
                <a:latin typeface="Sylfaen" pitchFamily="18" charset="0"/>
              </a:rPr>
              <a:t> surfaces or low-dose areas surrounded by high dose</a:t>
            </a:r>
            <a:endParaRPr lang="en-US" sz="2400" dirty="0">
              <a:solidFill>
                <a:schemeClr val="accent1">
                  <a:lumMod val="75000"/>
                </a:schemeClr>
              </a:solidFill>
              <a:latin typeface="Sylfaen" pitchFamily="18" charset="0"/>
            </a:endParaRPr>
          </a:p>
        </p:txBody>
      </p:sp>
      <p:sp>
        <p:nvSpPr>
          <p:cNvPr id="18" name="TextBox 17"/>
          <p:cNvSpPr txBox="1"/>
          <p:nvPr/>
        </p:nvSpPr>
        <p:spPr>
          <a:xfrm>
            <a:off x="533400" y="4419600"/>
            <a:ext cx="8229600" cy="461665"/>
          </a:xfrm>
          <a:prstGeom prst="rect">
            <a:avLst/>
          </a:prstGeom>
          <a:noFill/>
        </p:spPr>
        <p:txBody>
          <a:bodyPr wrap="square" rtlCol="0">
            <a:spAutoFit/>
          </a:bodyPr>
          <a:lstStyle/>
          <a:p>
            <a:pPr algn="just">
              <a:buFont typeface="Wingdings" pitchFamily="2" charset="2"/>
              <a:buChar char="Ø"/>
            </a:pPr>
            <a:r>
              <a:rPr lang="en-US" sz="2400" dirty="0" smtClean="0">
                <a:solidFill>
                  <a:schemeClr val="accent1">
                    <a:lumMod val="75000"/>
                  </a:schemeClr>
                </a:solidFill>
                <a:latin typeface="Sylfaen" pitchFamily="18" charset="0"/>
              </a:rPr>
              <a:t> Lower rate of complications</a:t>
            </a:r>
            <a:endParaRPr lang="en-US" sz="2400" dirty="0">
              <a:solidFill>
                <a:schemeClr val="accent1">
                  <a:lumMod val="75000"/>
                </a:schemeClr>
              </a:solidFill>
              <a:latin typeface="Sylfaen" pitchFamily="18" charset="0"/>
            </a:endParaRPr>
          </a:p>
        </p:txBody>
      </p:sp>
      <p:sp>
        <p:nvSpPr>
          <p:cNvPr id="19" name="TextBox 18"/>
          <p:cNvSpPr txBox="1"/>
          <p:nvPr/>
        </p:nvSpPr>
        <p:spPr>
          <a:xfrm>
            <a:off x="533400" y="5029200"/>
            <a:ext cx="8229600" cy="830997"/>
          </a:xfrm>
          <a:prstGeom prst="rect">
            <a:avLst/>
          </a:prstGeom>
          <a:noFill/>
        </p:spPr>
        <p:txBody>
          <a:bodyPr wrap="square" rtlCol="0">
            <a:spAutoFit/>
          </a:bodyPr>
          <a:lstStyle/>
          <a:p>
            <a:pPr algn="just">
              <a:buFont typeface="Wingdings" pitchFamily="2" charset="2"/>
              <a:buChar char="Ø"/>
            </a:pPr>
            <a:r>
              <a:rPr lang="en-US" sz="2400" dirty="0" smtClean="0">
                <a:solidFill>
                  <a:schemeClr val="accent1">
                    <a:lumMod val="75000"/>
                  </a:schemeClr>
                </a:solidFill>
                <a:latin typeface="Sylfaen" pitchFamily="18" charset="0"/>
              </a:rPr>
              <a:t> Large fields and boosts can be integrated in the same single treatment plan (Simultaneously Integrated Boost SIB) </a:t>
            </a:r>
            <a:endParaRPr lang="en-US" sz="2400" dirty="0">
              <a:solidFill>
                <a:schemeClr val="accent1">
                  <a:lumMod val="75000"/>
                </a:schemeClr>
              </a:solidFill>
              <a:latin typeface="Sylfaen" pitchFamily="18"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11</a:t>
            </a:fld>
            <a:endParaRPr lang="en-US"/>
          </a:p>
        </p:txBody>
      </p:sp>
      <p:sp>
        <p:nvSpPr>
          <p:cNvPr id="7" name="Title 1"/>
          <p:cNvSpPr txBox="1">
            <a:spLocks/>
          </p:cNvSpPr>
          <p:nvPr/>
        </p:nvSpPr>
        <p:spPr>
          <a:xfrm>
            <a:off x="304800" y="22860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3DCRT, IMRT (DMLC/S&amp;S), </a:t>
            </a:r>
            <a:r>
              <a:rPr lang="en-US" sz="2800" b="1" dirty="0" err="1" smtClean="0">
                <a:solidFill>
                  <a:srgbClr val="E12809"/>
                </a:solidFill>
                <a:latin typeface="Sylfaen" pitchFamily="18" charset="0"/>
              </a:rPr>
              <a:t>RapidArc</a:t>
            </a:r>
            <a:r>
              <a:rPr lang="en-US" sz="2800" b="1" dirty="0" smtClean="0">
                <a:solidFill>
                  <a:srgbClr val="E12809"/>
                </a:solidFill>
                <a:latin typeface="Sylfaen" pitchFamily="18" charset="0"/>
              </a:rPr>
              <a:t>/VMAT</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6629400" y="1748135"/>
            <a:ext cx="1371600" cy="461665"/>
          </a:xfrm>
          <a:prstGeom prst="rect">
            <a:avLst/>
          </a:prstGeom>
          <a:noFill/>
        </p:spPr>
        <p:txBody>
          <a:bodyPr wrap="square" rtlCol="0">
            <a:spAutoFit/>
          </a:bodyPr>
          <a:lstStyle/>
          <a:p>
            <a:pPr algn="ctr"/>
            <a:r>
              <a:rPr lang="en-US" sz="2400" b="1" dirty="0" smtClean="0">
                <a:solidFill>
                  <a:srgbClr val="FF0000"/>
                </a:solidFill>
                <a:latin typeface="Sylfaen" pitchFamily="18" charset="0"/>
              </a:rPr>
              <a:t>3DCRT </a:t>
            </a:r>
            <a:endParaRPr lang="en-US" sz="2400" b="1" dirty="0">
              <a:solidFill>
                <a:srgbClr val="FF0000"/>
              </a:solidFill>
              <a:latin typeface="Sylfaen" pitchFamily="18" charset="0"/>
            </a:endParaRPr>
          </a:p>
        </p:txBody>
      </p:sp>
      <p:pic>
        <p:nvPicPr>
          <p:cNvPr id="59394" name="Picture 2"/>
          <p:cNvPicPr>
            <a:picLocks noChangeAspect="1" noChangeArrowheads="1"/>
          </p:cNvPicPr>
          <p:nvPr/>
        </p:nvPicPr>
        <p:blipFill>
          <a:blip r:embed="rId2"/>
          <a:srcRect/>
          <a:stretch>
            <a:fillRect/>
          </a:stretch>
        </p:blipFill>
        <p:spPr bwMode="auto">
          <a:xfrm>
            <a:off x="381000" y="1371600"/>
            <a:ext cx="5734050" cy="1428750"/>
          </a:xfrm>
          <a:prstGeom prst="rect">
            <a:avLst/>
          </a:prstGeom>
          <a:noFill/>
          <a:ln w="9525">
            <a:noFill/>
            <a:miter lim="800000"/>
            <a:headEnd/>
            <a:tailEnd/>
          </a:ln>
          <a:effectLst/>
        </p:spPr>
      </p:pic>
      <p:pic>
        <p:nvPicPr>
          <p:cNvPr id="59395" name="Picture 3"/>
          <p:cNvPicPr>
            <a:picLocks noChangeAspect="1" noChangeArrowheads="1"/>
          </p:cNvPicPr>
          <p:nvPr/>
        </p:nvPicPr>
        <p:blipFill>
          <a:blip r:embed="rId3"/>
          <a:srcRect/>
          <a:stretch>
            <a:fillRect/>
          </a:stretch>
        </p:blipFill>
        <p:spPr bwMode="auto">
          <a:xfrm>
            <a:off x="381000" y="3048000"/>
            <a:ext cx="5753100" cy="1371600"/>
          </a:xfrm>
          <a:prstGeom prst="rect">
            <a:avLst/>
          </a:prstGeom>
          <a:noFill/>
          <a:ln w="9525">
            <a:noFill/>
            <a:miter lim="800000"/>
            <a:headEnd/>
            <a:tailEnd/>
          </a:ln>
          <a:effectLst/>
        </p:spPr>
      </p:pic>
      <p:sp>
        <p:nvSpPr>
          <p:cNvPr id="15" name="TextBox 14"/>
          <p:cNvSpPr txBox="1"/>
          <p:nvPr/>
        </p:nvSpPr>
        <p:spPr>
          <a:xfrm>
            <a:off x="6553200" y="3424535"/>
            <a:ext cx="1371600" cy="461665"/>
          </a:xfrm>
          <a:prstGeom prst="rect">
            <a:avLst/>
          </a:prstGeom>
          <a:noFill/>
        </p:spPr>
        <p:txBody>
          <a:bodyPr wrap="square" rtlCol="0">
            <a:spAutoFit/>
          </a:bodyPr>
          <a:lstStyle/>
          <a:p>
            <a:pPr algn="ctr"/>
            <a:r>
              <a:rPr lang="en-US" sz="2400" b="1" dirty="0" smtClean="0">
                <a:solidFill>
                  <a:srgbClr val="FF0000"/>
                </a:solidFill>
                <a:latin typeface="Sylfaen" pitchFamily="18" charset="0"/>
              </a:rPr>
              <a:t>IMRT</a:t>
            </a:r>
            <a:endParaRPr lang="en-US" sz="2400" b="1" dirty="0">
              <a:solidFill>
                <a:srgbClr val="FF0000"/>
              </a:solidFill>
              <a:latin typeface="Sylfaen" pitchFamily="18" charset="0"/>
            </a:endParaRPr>
          </a:p>
        </p:txBody>
      </p:sp>
      <p:pic>
        <p:nvPicPr>
          <p:cNvPr id="59396" name="Picture 4"/>
          <p:cNvPicPr>
            <a:picLocks noChangeAspect="1" noChangeArrowheads="1"/>
          </p:cNvPicPr>
          <p:nvPr/>
        </p:nvPicPr>
        <p:blipFill>
          <a:blip r:embed="rId4"/>
          <a:srcRect/>
          <a:stretch>
            <a:fillRect/>
          </a:stretch>
        </p:blipFill>
        <p:spPr bwMode="auto">
          <a:xfrm>
            <a:off x="381000" y="4600575"/>
            <a:ext cx="5715000" cy="1343025"/>
          </a:xfrm>
          <a:prstGeom prst="rect">
            <a:avLst/>
          </a:prstGeom>
          <a:noFill/>
          <a:ln w="9525">
            <a:noFill/>
            <a:miter lim="800000"/>
            <a:headEnd/>
            <a:tailEnd/>
          </a:ln>
          <a:effectLst/>
        </p:spPr>
      </p:pic>
      <p:sp>
        <p:nvSpPr>
          <p:cNvPr id="16" name="TextBox 15"/>
          <p:cNvSpPr txBox="1"/>
          <p:nvPr/>
        </p:nvSpPr>
        <p:spPr>
          <a:xfrm>
            <a:off x="6553200" y="4876800"/>
            <a:ext cx="1371600" cy="461665"/>
          </a:xfrm>
          <a:prstGeom prst="rect">
            <a:avLst/>
          </a:prstGeom>
          <a:noFill/>
        </p:spPr>
        <p:txBody>
          <a:bodyPr wrap="square" rtlCol="0">
            <a:spAutoFit/>
          </a:bodyPr>
          <a:lstStyle/>
          <a:p>
            <a:pPr algn="ctr"/>
            <a:r>
              <a:rPr lang="en-US" sz="2400" b="1" dirty="0" smtClean="0">
                <a:solidFill>
                  <a:srgbClr val="FF0000"/>
                </a:solidFill>
                <a:latin typeface="Sylfaen" pitchFamily="18" charset="0"/>
              </a:rPr>
              <a:t>VMAT</a:t>
            </a:r>
            <a:endParaRPr lang="en-US" sz="2400" b="1" dirty="0">
              <a:solidFill>
                <a:srgbClr val="FF0000"/>
              </a:solidFill>
              <a:latin typeface="Sylfaen" pitchFamily="18"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12</a:t>
            </a:fld>
            <a:endParaRPr lang="en-US"/>
          </a:p>
        </p:txBody>
      </p:sp>
      <p:sp>
        <p:nvSpPr>
          <p:cNvPr id="7" name="Title 1"/>
          <p:cNvSpPr txBox="1">
            <a:spLocks/>
          </p:cNvSpPr>
          <p:nvPr/>
        </p:nvSpPr>
        <p:spPr>
          <a:xfrm>
            <a:off x="304800" y="22860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Stereotactic Radiotherapy/</a:t>
            </a:r>
            <a:r>
              <a:rPr lang="en-US" sz="2800" b="1" dirty="0" err="1" smtClean="0">
                <a:solidFill>
                  <a:srgbClr val="E12809"/>
                </a:solidFill>
                <a:latin typeface="Sylfaen" pitchFamily="18" charset="0"/>
              </a:rPr>
              <a:t>Radiosurgery</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457200" y="914400"/>
            <a:ext cx="8229600" cy="3170099"/>
          </a:xfrm>
          <a:prstGeom prst="rect">
            <a:avLst/>
          </a:prstGeom>
          <a:noFill/>
        </p:spPr>
        <p:txBody>
          <a:bodyPr wrap="square" rtlCol="0">
            <a:spAutoFit/>
          </a:bodyPr>
          <a:lstStyle/>
          <a:p>
            <a:pPr algn="just"/>
            <a:r>
              <a:rPr lang="en-US" sz="2000" b="1" dirty="0" smtClean="0">
                <a:solidFill>
                  <a:schemeClr val="accent1">
                    <a:lumMod val="75000"/>
                  </a:schemeClr>
                </a:solidFill>
                <a:latin typeface="Sylfaen" pitchFamily="18" charset="0"/>
              </a:rPr>
              <a:t>Stereotactic Radiotherapy dates back more than 50 years, however form of this treatment became domain of radiation oncology only in the past 10-15 years;</a:t>
            </a:r>
          </a:p>
          <a:p>
            <a:pPr algn="just"/>
            <a:r>
              <a:rPr lang="en-US" sz="2000" b="1" dirty="0" err="1" smtClean="0">
                <a:solidFill>
                  <a:schemeClr val="accent1">
                    <a:lumMod val="75000"/>
                  </a:schemeClr>
                </a:solidFill>
                <a:latin typeface="Sylfaen" pitchFamily="18" charset="0"/>
              </a:rPr>
              <a:t>Stereotaxy</a:t>
            </a:r>
            <a:r>
              <a:rPr lang="en-US" sz="2000" b="1" dirty="0" smtClean="0">
                <a:solidFill>
                  <a:schemeClr val="accent1">
                    <a:lumMod val="75000"/>
                  </a:schemeClr>
                </a:solidFill>
                <a:latin typeface="Sylfaen" pitchFamily="18" charset="0"/>
              </a:rPr>
              <a:t> (</a:t>
            </a:r>
            <a:r>
              <a:rPr lang="en-US" sz="2000" b="1" dirty="0" err="1" smtClean="0">
                <a:solidFill>
                  <a:schemeClr val="accent1">
                    <a:lumMod val="75000"/>
                  </a:schemeClr>
                </a:solidFill>
                <a:latin typeface="Sylfaen" pitchFamily="18" charset="0"/>
              </a:rPr>
              <a:t>stereo+taxis</a:t>
            </a:r>
            <a:r>
              <a:rPr lang="en-US" sz="2000" b="1" dirty="0" smtClean="0">
                <a:solidFill>
                  <a:schemeClr val="accent1">
                    <a:lumMod val="75000"/>
                  </a:schemeClr>
                </a:solidFill>
                <a:latin typeface="Sylfaen" pitchFamily="18" charset="0"/>
              </a:rPr>
              <a:t> – Greek meaning orientation in the space) means the method, which defines a point in the patient’s body by using external 3D coordinate system, which is rigidly attached to the patient.</a:t>
            </a:r>
          </a:p>
          <a:p>
            <a:pPr algn="just"/>
            <a:r>
              <a:rPr lang="en-US" sz="2000" b="1" dirty="0" smtClean="0">
                <a:solidFill>
                  <a:schemeClr val="accent1">
                    <a:lumMod val="75000"/>
                  </a:schemeClr>
                </a:solidFill>
                <a:latin typeface="Sylfaen" pitchFamily="18" charset="0"/>
              </a:rPr>
              <a:t>The result of this method is highly precise delivery of the radiation dose to an exactly defined target volume</a:t>
            </a:r>
          </a:p>
          <a:p>
            <a:pPr algn="just"/>
            <a:r>
              <a:rPr lang="en-US" sz="2000" b="1" dirty="0" smtClean="0">
                <a:solidFill>
                  <a:schemeClr val="accent1">
                    <a:lumMod val="75000"/>
                  </a:schemeClr>
                </a:solidFill>
                <a:latin typeface="Sylfaen" pitchFamily="18" charset="0"/>
              </a:rPr>
              <a:t>High degree of anatomic targeting accuracy and reproducibility and precisely delivered radiation</a:t>
            </a:r>
          </a:p>
        </p:txBody>
      </p:sp>
      <p:sp>
        <p:nvSpPr>
          <p:cNvPr id="20" name="TextBox 19"/>
          <p:cNvSpPr txBox="1"/>
          <p:nvPr/>
        </p:nvSpPr>
        <p:spPr>
          <a:xfrm>
            <a:off x="1295400" y="4800600"/>
            <a:ext cx="2819400" cy="381000"/>
          </a:xfrm>
          <a:prstGeom prst="rect">
            <a:avLst/>
          </a:prstGeom>
          <a:noFill/>
        </p:spPr>
        <p:txBody>
          <a:bodyPr wrap="square" rtlCol="0">
            <a:spAutoFit/>
          </a:bodyPr>
          <a:lstStyle/>
          <a:p>
            <a:r>
              <a:rPr lang="en-US" dirty="0" smtClean="0">
                <a:latin typeface="Sylfaen" pitchFamily="18" charset="0"/>
              </a:rPr>
              <a:t>Maximize cell-killing effect</a:t>
            </a:r>
            <a:endParaRPr lang="en-US" dirty="0">
              <a:latin typeface="Sylfaen" pitchFamily="18" charset="0"/>
            </a:endParaRPr>
          </a:p>
        </p:txBody>
      </p:sp>
      <p:sp>
        <p:nvSpPr>
          <p:cNvPr id="21" name="TextBox 20"/>
          <p:cNvSpPr txBox="1"/>
          <p:nvPr/>
        </p:nvSpPr>
        <p:spPr>
          <a:xfrm>
            <a:off x="5257800" y="4724400"/>
            <a:ext cx="3657600" cy="646331"/>
          </a:xfrm>
          <a:prstGeom prst="rect">
            <a:avLst/>
          </a:prstGeom>
          <a:noFill/>
        </p:spPr>
        <p:txBody>
          <a:bodyPr wrap="square" rtlCol="0">
            <a:spAutoFit/>
          </a:bodyPr>
          <a:lstStyle/>
          <a:p>
            <a:r>
              <a:rPr lang="en-US" dirty="0" smtClean="0">
                <a:latin typeface="Sylfaen" pitchFamily="18" charset="0"/>
              </a:rPr>
              <a:t>Minimize Radiation induced injury in related normal structures</a:t>
            </a:r>
            <a:endParaRPr lang="en-US" dirty="0">
              <a:latin typeface="Sylfaen" pitchFamily="18" charset="0"/>
            </a:endParaRPr>
          </a:p>
        </p:txBody>
      </p:sp>
      <p:sp>
        <p:nvSpPr>
          <p:cNvPr id="22" name="Up Arrow 21"/>
          <p:cNvSpPr/>
          <p:nvPr/>
        </p:nvSpPr>
        <p:spPr>
          <a:xfrm>
            <a:off x="609600" y="4419600"/>
            <a:ext cx="457200" cy="129540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Down Arrow 22"/>
          <p:cNvSpPr/>
          <p:nvPr/>
        </p:nvSpPr>
        <p:spPr>
          <a:xfrm>
            <a:off x="4419600" y="4419600"/>
            <a:ext cx="457200" cy="12954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solidFill>
                  <a:schemeClr val="bg1"/>
                </a:solidFill>
              </a:rPr>
              <a:pPr/>
              <a:t>13</a:t>
            </a:fld>
            <a:endParaRPr lang="en-US" dirty="0">
              <a:solidFill>
                <a:schemeClr val="bg1"/>
              </a:solidFill>
            </a:endParaRPr>
          </a:p>
        </p:txBody>
      </p:sp>
      <p:sp>
        <p:nvSpPr>
          <p:cNvPr id="7" name="Title 1"/>
          <p:cNvSpPr txBox="1">
            <a:spLocks/>
          </p:cNvSpPr>
          <p:nvPr/>
        </p:nvSpPr>
        <p:spPr>
          <a:xfrm>
            <a:off x="304800" y="22860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Stereotactic Approach</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04800" y="921365"/>
            <a:ext cx="8382000" cy="2431435"/>
          </a:xfrm>
          <a:prstGeom prst="rect">
            <a:avLst/>
          </a:prstGeom>
          <a:noFill/>
        </p:spPr>
        <p:txBody>
          <a:bodyPr wrap="square" rtlCol="0">
            <a:spAutoFit/>
          </a:bodyPr>
          <a:lstStyle/>
          <a:p>
            <a:pPr algn="just"/>
            <a:r>
              <a:rPr lang="en-US" sz="2400" b="1" u="sng" dirty="0" smtClean="0">
                <a:solidFill>
                  <a:schemeClr val="accent1">
                    <a:lumMod val="75000"/>
                  </a:schemeClr>
                </a:solidFill>
                <a:latin typeface="Sylfaen" pitchFamily="18" charset="0"/>
              </a:rPr>
              <a:t>Stereotactic Radiotherapy </a:t>
            </a:r>
          </a:p>
          <a:p>
            <a:pPr algn="just"/>
            <a:r>
              <a:rPr lang="en-US" sz="2000" dirty="0" smtClean="0">
                <a:solidFill>
                  <a:schemeClr val="accent1">
                    <a:lumMod val="75000"/>
                  </a:schemeClr>
                </a:solidFill>
                <a:latin typeface="Sylfaen" pitchFamily="18" charset="0"/>
              </a:rPr>
              <a:t>Delivery of multiple fractionated doses of radiation to the definitive target volume with normal structure sparing (both intra as well as </a:t>
            </a:r>
            <a:r>
              <a:rPr lang="en-US" sz="2000" dirty="0" err="1" smtClean="0">
                <a:solidFill>
                  <a:schemeClr val="accent1">
                    <a:lumMod val="75000"/>
                  </a:schemeClr>
                </a:solidFill>
                <a:latin typeface="Sylfaen" pitchFamily="18" charset="0"/>
              </a:rPr>
              <a:t>extracranial</a:t>
            </a:r>
            <a:r>
              <a:rPr lang="en-US" sz="2000" dirty="0" smtClean="0">
                <a:solidFill>
                  <a:schemeClr val="accent1">
                    <a:lumMod val="75000"/>
                  </a:schemeClr>
                </a:solidFill>
                <a:latin typeface="Sylfaen" pitchFamily="18" charset="0"/>
              </a:rPr>
              <a:t>);</a:t>
            </a:r>
          </a:p>
          <a:p>
            <a:pPr algn="just"/>
            <a:endParaRPr lang="en-US" sz="2400" dirty="0" smtClean="0">
              <a:solidFill>
                <a:schemeClr val="accent1">
                  <a:lumMod val="75000"/>
                </a:schemeClr>
              </a:solidFill>
              <a:latin typeface="Sylfaen" pitchFamily="18" charset="0"/>
            </a:endParaRPr>
          </a:p>
          <a:p>
            <a:pPr algn="just"/>
            <a:r>
              <a:rPr lang="en-US" sz="2400" b="1" u="sng" dirty="0" smtClean="0">
                <a:solidFill>
                  <a:schemeClr val="accent1">
                    <a:lumMod val="75000"/>
                  </a:schemeClr>
                </a:solidFill>
                <a:latin typeface="Sylfaen" pitchFamily="18" charset="0"/>
              </a:rPr>
              <a:t>Stereotactic </a:t>
            </a:r>
            <a:r>
              <a:rPr lang="en-US" sz="2400" b="1" u="sng" dirty="0" err="1" smtClean="0">
                <a:solidFill>
                  <a:schemeClr val="accent1">
                    <a:lumMod val="75000"/>
                  </a:schemeClr>
                </a:solidFill>
                <a:latin typeface="Sylfaen" pitchFamily="18" charset="0"/>
              </a:rPr>
              <a:t>Radiosurgery</a:t>
            </a:r>
            <a:endParaRPr lang="en-US" sz="2400" b="1" u="sng" dirty="0" smtClean="0">
              <a:solidFill>
                <a:schemeClr val="accent1">
                  <a:lumMod val="75000"/>
                </a:schemeClr>
              </a:solidFill>
              <a:latin typeface="Sylfaen" pitchFamily="18" charset="0"/>
            </a:endParaRPr>
          </a:p>
          <a:p>
            <a:pPr algn="just"/>
            <a:r>
              <a:rPr lang="en-US" sz="2000" dirty="0" smtClean="0">
                <a:solidFill>
                  <a:schemeClr val="accent1">
                    <a:lumMod val="75000"/>
                  </a:schemeClr>
                </a:solidFill>
                <a:latin typeface="Sylfaen" pitchFamily="18" charset="0"/>
              </a:rPr>
              <a:t>Delivery of a single, high dose of irradiation to a small and critically located volume, sparing normal structures;</a:t>
            </a:r>
          </a:p>
        </p:txBody>
      </p:sp>
      <p:pic>
        <p:nvPicPr>
          <p:cNvPr id="14" name="Picture 2"/>
          <p:cNvPicPr>
            <a:picLocks noChangeAspect="1" noChangeArrowheads="1"/>
          </p:cNvPicPr>
          <p:nvPr/>
        </p:nvPicPr>
        <p:blipFill>
          <a:blip r:embed="rId2"/>
          <a:srcRect/>
          <a:stretch>
            <a:fillRect/>
          </a:stretch>
        </p:blipFill>
        <p:spPr bwMode="auto">
          <a:xfrm>
            <a:off x="5257800" y="3276600"/>
            <a:ext cx="3543492" cy="2209800"/>
          </a:xfrm>
          <a:prstGeom prst="rect">
            <a:avLst/>
          </a:prstGeom>
          <a:noFill/>
          <a:ln w="9525">
            <a:noFill/>
            <a:miter lim="800000"/>
            <a:headEnd/>
            <a:tailEnd/>
          </a:ln>
          <a:effectLst/>
        </p:spPr>
      </p:pic>
      <p:sp>
        <p:nvSpPr>
          <p:cNvPr id="10" name="TextBox 9"/>
          <p:cNvSpPr txBox="1"/>
          <p:nvPr/>
        </p:nvSpPr>
        <p:spPr>
          <a:xfrm>
            <a:off x="381000" y="3565029"/>
            <a:ext cx="4800600" cy="1692771"/>
          </a:xfrm>
          <a:prstGeom prst="rect">
            <a:avLst/>
          </a:prstGeom>
          <a:noFill/>
        </p:spPr>
        <p:txBody>
          <a:bodyPr wrap="square" rtlCol="0">
            <a:spAutoFit/>
          </a:bodyPr>
          <a:lstStyle/>
          <a:p>
            <a:pPr algn="just"/>
            <a:r>
              <a:rPr lang="en-US" sz="2400" b="1" u="sng" dirty="0" smtClean="0">
                <a:solidFill>
                  <a:schemeClr val="accent1">
                    <a:lumMod val="75000"/>
                  </a:schemeClr>
                </a:solidFill>
                <a:latin typeface="Sylfaen" pitchFamily="18" charset="0"/>
              </a:rPr>
              <a:t>The main goal of both techniques:</a:t>
            </a:r>
          </a:p>
          <a:p>
            <a:pPr algn="just"/>
            <a:r>
              <a:rPr lang="en-US" sz="2000" dirty="0" smtClean="0">
                <a:solidFill>
                  <a:schemeClr val="accent1">
                    <a:lumMod val="75000"/>
                  </a:schemeClr>
                </a:solidFill>
                <a:latin typeface="Sylfaen" pitchFamily="18" charset="0"/>
              </a:rPr>
              <a:t>To encompass the target volume in the high dose area with remarkably steep dose gradient, to spare surrounding normal structures;</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14</a:t>
            </a:fld>
            <a:endParaRPr lang="en-US"/>
          </a:p>
        </p:txBody>
      </p:sp>
      <p:sp>
        <p:nvSpPr>
          <p:cNvPr id="7" name="Title 1"/>
          <p:cNvSpPr txBox="1">
            <a:spLocks/>
          </p:cNvSpPr>
          <p:nvPr/>
        </p:nvSpPr>
        <p:spPr>
          <a:xfrm>
            <a:off x="304800" y="22860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Differences Between Conventional and Stereotactic</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04800" y="973753"/>
            <a:ext cx="5105400" cy="4893647"/>
          </a:xfrm>
          <a:prstGeom prst="rect">
            <a:avLst/>
          </a:prstGeom>
          <a:noFill/>
        </p:spPr>
        <p:txBody>
          <a:bodyPr wrap="square" rtlCol="0">
            <a:spAutoFit/>
          </a:bodyPr>
          <a:lstStyle/>
          <a:p>
            <a:pPr algn="just"/>
            <a:r>
              <a:rPr lang="en-US" sz="2400" b="1" u="sng" dirty="0" smtClean="0">
                <a:solidFill>
                  <a:schemeClr val="accent1">
                    <a:lumMod val="75000"/>
                  </a:schemeClr>
                </a:solidFill>
                <a:latin typeface="Sylfaen" pitchFamily="18" charset="0"/>
              </a:rPr>
              <a:t>Conventional Approach</a:t>
            </a:r>
          </a:p>
          <a:p>
            <a:pPr algn="just"/>
            <a:r>
              <a:rPr lang="en-US" sz="2400" dirty="0" smtClean="0">
                <a:solidFill>
                  <a:schemeClr val="accent1">
                    <a:lumMod val="75000"/>
                  </a:schemeClr>
                </a:solidFill>
                <a:latin typeface="Sylfaen" pitchFamily="18" charset="0"/>
              </a:rPr>
              <a:t>-Homogeneous dose prescription</a:t>
            </a:r>
          </a:p>
          <a:p>
            <a:pPr algn="just"/>
            <a:r>
              <a:rPr lang="en-US" sz="2400" dirty="0" smtClean="0">
                <a:solidFill>
                  <a:schemeClr val="accent1">
                    <a:lumMod val="75000"/>
                  </a:schemeClr>
                </a:solidFill>
                <a:latin typeface="Sylfaen" pitchFamily="18" charset="0"/>
              </a:rPr>
              <a:t>-PD encompasses the PTV</a:t>
            </a:r>
          </a:p>
          <a:p>
            <a:pPr algn="just"/>
            <a:r>
              <a:rPr lang="en-US" sz="2400" dirty="0" smtClean="0">
                <a:solidFill>
                  <a:schemeClr val="accent1">
                    <a:lumMod val="75000"/>
                  </a:schemeClr>
                </a:solidFill>
                <a:latin typeface="Sylfaen" pitchFamily="18" charset="0"/>
              </a:rPr>
              <a:t>-Max dose 115%</a:t>
            </a:r>
          </a:p>
          <a:p>
            <a:pPr algn="just"/>
            <a:endParaRPr lang="en-US" sz="2400" dirty="0" smtClean="0">
              <a:solidFill>
                <a:schemeClr val="accent1">
                  <a:lumMod val="75000"/>
                </a:schemeClr>
              </a:solidFill>
              <a:latin typeface="Sylfaen" pitchFamily="18" charset="0"/>
            </a:endParaRPr>
          </a:p>
          <a:p>
            <a:pPr algn="just"/>
            <a:r>
              <a:rPr lang="en-US" sz="2400" b="1" u="sng" dirty="0" smtClean="0">
                <a:solidFill>
                  <a:schemeClr val="accent1">
                    <a:lumMod val="75000"/>
                  </a:schemeClr>
                </a:solidFill>
                <a:latin typeface="Sylfaen" pitchFamily="18" charset="0"/>
              </a:rPr>
              <a:t>Stereotactic Ablative Intent</a:t>
            </a:r>
          </a:p>
          <a:p>
            <a:pPr algn="just"/>
            <a:r>
              <a:rPr lang="en-US" sz="2400" dirty="0" smtClean="0">
                <a:solidFill>
                  <a:schemeClr val="accent1">
                    <a:lumMod val="75000"/>
                  </a:schemeClr>
                </a:solidFill>
                <a:latin typeface="Sylfaen" pitchFamily="18" charset="0"/>
              </a:rPr>
              <a:t>-Heterogeneous dose prescription</a:t>
            </a:r>
          </a:p>
          <a:p>
            <a:pPr algn="just"/>
            <a:r>
              <a:rPr lang="en-US" sz="2400" dirty="0" smtClean="0">
                <a:solidFill>
                  <a:schemeClr val="accent1">
                    <a:lumMod val="75000"/>
                  </a:schemeClr>
                </a:solidFill>
                <a:latin typeface="Sylfaen" pitchFamily="18" charset="0"/>
              </a:rPr>
              <a:t>-PD encompasses 95+% of  PTV</a:t>
            </a:r>
          </a:p>
          <a:p>
            <a:pPr algn="just"/>
            <a:r>
              <a:rPr lang="en-US" sz="2400" dirty="0" smtClean="0">
                <a:solidFill>
                  <a:schemeClr val="accent1">
                    <a:lumMod val="75000"/>
                  </a:schemeClr>
                </a:solidFill>
                <a:latin typeface="Sylfaen" pitchFamily="18" charset="0"/>
              </a:rPr>
              <a:t>-Max dose should approach 150%</a:t>
            </a:r>
          </a:p>
          <a:p>
            <a:pPr algn="just"/>
            <a:endParaRPr lang="en-US" sz="2400" dirty="0" smtClean="0">
              <a:solidFill>
                <a:schemeClr val="accent1">
                  <a:lumMod val="75000"/>
                </a:schemeClr>
              </a:solidFill>
              <a:latin typeface="Sylfaen" pitchFamily="18" charset="0"/>
            </a:endParaRPr>
          </a:p>
          <a:p>
            <a:pPr algn="just"/>
            <a:endParaRPr lang="en-US" sz="2400" dirty="0" smtClean="0">
              <a:solidFill>
                <a:schemeClr val="accent1">
                  <a:lumMod val="75000"/>
                </a:schemeClr>
              </a:solidFill>
              <a:latin typeface="Sylfaen" pitchFamily="18" charset="0"/>
            </a:endParaRPr>
          </a:p>
          <a:p>
            <a:pPr algn="just"/>
            <a:r>
              <a:rPr lang="en-US" sz="2400" b="1" u="sng" dirty="0" smtClean="0">
                <a:solidFill>
                  <a:schemeClr val="accent1">
                    <a:lumMod val="75000"/>
                  </a:schemeClr>
                </a:solidFill>
                <a:latin typeface="Sylfaen" pitchFamily="18" charset="0"/>
              </a:rPr>
              <a:t>Ablative intent may afford steeper dose gradients</a:t>
            </a:r>
          </a:p>
        </p:txBody>
      </p:sp>
      <p:pic>
        <p:nvPicPr>
          <p:cNvPr id="11" name="Picture 2"/>
          <p:cNvPicPr>
            <a:picLocks noChangeAspect="1" noChangeArrowheads="1"/>
          </p:cNvPicPr>
          <p:nvPr/>
        </p:nvPicPr>
        <p:blipFill>
          <a:blip r:embed="rId2"/>
          <a:srcRect/>
          <a:stretch>
            <a:fillRect/>
          </a:stretch>
        </p:blipFill>
        <p:spPr bwMode="auto">
          <a:xfrm>
            <a:off x="4800600" y="1676400"/>
            <a:ext cx="4026341" cy="3119437"/>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15</a:t>
            </a:fld>
            <a:endParaRPr lang="en-US"/>
          </a:p>
        </p:txBody>
      </p:sp>
      <p:sp>
        <p:nvSpPr>
          <p:cNvPr id="7" name="Title 1"/>
          <p:cNvSpPr txBox="1">
            <a:spLocks/>
          </p:cNvSpPr>
          <p:nvPr/>
        </p:nvSpPr>
        <p:spPr>
          <a:xfrm>
            <a:off x="304800" y="22860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Imaging Modalities</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04800" y="973753"/>
            <a:ext cx="8458200" cy="1200329"/>
          </a:xfrm>
          <a:prstGeom prst="rect">
            <a:avLst/>
          </a:prstGeom>
          <a:noFill/>
        </p:spPr>
        <p:txBody>
          <a:bodyPr wrap="square" rtlCol="0">
            <a:spAutoFit/>
          </a:bodyPr>
          <a:lstStyle/>
          <a:p>
            <a:pPr algn="just"/>
            <a:r>
              <a:rPr lang="en-US" sz="2400" b="1" dirty="0" smtClean="0">
                <a:solidFill>
                  <a:schemeClr val="accent1">
                    <a:lumMod val="75000"/>
                  </a:schemeClr>
                </a:solidFill>
                <a:latin typeface="Sylfaen" pitchFamily="18" charset="0"/>
              </a:rPr>
              <a:t>No single imaging modality produces all the information, needed for the accurate identification and </a:t>
            </a:r>
            <a:r>
              <a:rPr lang="en-US" sz="2400" b="1" dirty="0" err="1" smtClean="0">
                <a:solidFill>
                  <a:schemeClr val="accent1">
                    <a:lumMod val="75000"/>
                  </a:schemeClr>
                </a:solidFill>
                <a:latin typeface="Sylfaen" pitchFamily="18" charset="0"/>
              </a:rPr>
              <a:t>delination</a:t>
            </a:r>
            <a:r>
              <a:rPr lang="en-US" sz="2400" b="1" dirty="0" smtClean="0">
                <a:solidFill>
                  <a:schemeClr val="accent1">
                    <a:lumMod val="75000"/>
                  </a:schemeClr>
                </a:solidFill>
                <a:latin typeface="Sylfaen" pitchFamily="18" charset="0"/>
              </a:rPr>
              <a:t> of the target volume and critical organs.</a:t>
            </a:r>
          </a:p>
        </p:txBody>
      </p:sp>
      <p:sp>
        <p:nvSpPr>
          <p:cNvPr id="10" name="TextBox 9"/>
          <p:cNvSpPr txBox="1"/>
          <p:nvPr/>
        </p:nvSpPr>
        <p:spPr>
          <a:xfrm>
            <a:off x="381000" y="3124200"/>
            <a:ext cx="8458200" cy="2308324"/>
          </a:xfrm>
          <a:prstGeom prst="rect">
            <a:avLst/>
          </a:prstGeom>
          <a:noFill/>
        </p:spPr>
        <p:txBody>
          <a:bodyPr wrap="square" rtlCol="0">
            <a:spAutoFit/>
          </a:bodyPr>
          <a:lstStyle/>
          <a:p>
            <a:pPr algn="just"/>
            <a:r>
              <a:rPr lang="en-US" sz="2400" b="1" dirty="0" smtClean="0">
                <a:solidFill>
                  <a:schemeClr val="accent1">
                    <a:lumMod val="75000"/>
                  </a:schemeClr>
                </a:solidFill>
                <a:latin typeface="Sylfaen" pitchFamily="18" charset="0"/>
              </a:rPr>
              <a:t>Treatment Planning Software has opportunity to use various imaging modalities:</a:t>
            </a:r>
          </a:p>
          <a:p>
            <a:pPr algn="just"/>
            <a:endParaRPr lang="en-US" sz="2400" b="1" dirty="0" smtClean="0">
              <a:solidFill>
                <a:schemeClr val="accent1">
                  <a:lumMod val="75000"/>
                </a:schemeClr>
              </a:solidFill>
              <a:latin typeface="Sylfaen" pitchFamily="18" charset="0"/>
            </a:endParaRPr>
          </a:p>
          <a:p>
            <a:pPr algn="just">
              <a:buFont typeface="Wingdings" pitchFamily="2" charset="2"/>
              <a:buChar char="Ø"/>
            </a:pPr>
            <a:r>
              <a:rPr lang="en-US" sz="2400" b="1" dirty="0" smtClean="0">
                <a:solidFill>
                  <a:schemeClr val="accent1">
                    <a:lumMod val="75000"/>
                  </a:schemeClr>
                </a:solidFill>
                <a:latin typeface="Sylfaen" pitchFamily="18" charset="0"/>
              </a:rPr>
              <a:t>CT</a:t>
            </a:r>
          </a:p>
          <a:p>
            <a:pPr algn="just">
              <a:buFont typeface="Wingdings" pitchFamily="2" charset="2"/>
              <a:buChar char="Ø"/>
            </a:pPr>
            <a:r>
              <a:rPr lang="en-US" sz="2400" b="1" dirty="0" smtClean="0">
                <a:solidFill>
                  <a:schemeClr val="accent1">
                    <a:lumMod val="75000"/>
                  </a:schemeClr>
                </a:solidFill>
                <a:latin typeface="Sylfaen" pitchFamily="18" charset="0"/>
              </a:rPr>
              <a:t>MRI</a:t>
            </a:r>
          </a:p>
          <a:p>
            <a:pPr algn="just">
              <a:buFont typeface="Wingdings" pitchFamily="2" charset="2"/>
              <a:buChar char="Ø"/>
            </a:pPr>
            <a:r>
              <a:rPr lang="en-US" sz="2400" b="1" dirty="0" smtClean="0">
                <a:solidFill>
                  <a:schemeClr val="accent1">
                    <a:lumMod val="75000"/>
                  </a:schemeClr>
                </a:solidFill>
                <a:latin typeface="Sylfaen" pitchFamily="18" charset="0"/>
              </a:rPr>
              <a:t>PET-CT</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16</a:t>
            </a:fld>
            <a:endParaRPr lang="en-US"/>
          </a:p>
        </p:txBody>
      </p:sp>
      <p:sp>
        <p:nvSpPr>
          <p:cNvPr id="7" name="Title 1"/>
          <p:cNvSpPr txBox="1">
            <a:spLocks/>
          </p:cNvSpPr>
          <p:nvPr/>
        </p:nvSpPr>
        <p:spPr>
          <a:xfrm>
            <a:off x="304800" y="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Aim for Image Registration</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152400" y="685800"/>
            <a:ext cx="8763000" cy="5401479"/>
          </a:xfrm>
          <a:prstGeom prst="rect">
            <a:avLst/>
          </a:prstGeom>
          <a:noFill/>
        </p:spPr>
        <p:txBody>
          <a:bodyPr wrap="square" rtlCol="0">
            <a:spAutoFit/>
          </a:bodyPr>
          <a:lstStyle/>
          <a:p>
            <a:pPr algn="just">
              <a:buFont typeface="Wingdings" pitchFamily="2" charset="2"/>
              <a:buChar char="Ø"/>
            </a:pPr>
            <a:r>
              <a:rPr lang="en-US" sz="2300" dirty="0" smtClean="0">
                <a:solidFill>
                  <a:schemeClr val="accent1">
                    <a:lumMod val="75000"/>
                  </a:schemeClr>
                </a:solidFill>
                <a:latin typeface="Sylfaen" pitchFamily="18" charset="0"/>
              </a:rPr>
              <a:t>Identifying the volume of a tumor on a preoperative scan and transferring it to the postoperative treatment planning scan to define the target volume;</a:t>
            </a:r>
          </a:p>
          <a:p>
            <a:pPr algn="just">
              <a:buFont typeface="Wingdings" pitchFamily="2" charset="2"/>
              <a:buChar char="Ø"/>
            </a:pPr>
            <a:r>
              <a:rPr lang="en-US" sz="2300" dirty="0" smtClean="0">
                <a:solidFill>
                  <a:schemeClr val="accent1">
                    <a:lumMod val="75000"/>
                  </a:schemeClr>
                </a:solidFill>
                <a:latin typeface="Sylfaen" pitchFamily="18" charset="0"/>
              </a:rPr>
              <a:t>Registration allows use of complementary features of different scan types;</a:t>
            </a:r>
          </a:p>
          <a:p>
            <a:pPr algn="just">
              <a:buFont typeface="Wingdings" pitchFamily="2" charset="2"/>
              <a:buChar char="Ø"/>
            </a:pPr>
            <a:r>
              <a:rPr lang="en-US" sz="2300" dirty="0" smtClean="0">
                <a:solidFill>
                  <a:schemeClr val="accent1">
                    <a:lumMod val="75000"/>
                  </a:schemeClr>
                </a:solidFill>
                <a:latin typeface="Sylfaen" pitchFamily="18" charset="0"/>
              </a:rPr>
              <a:t>Visualizing CNS structures more clearly seen on MRI and mapping them to CT image for planning-fusion</a:t>
            </a:r>
          </a:p>
          <a:p>
            <a:pPr algn="just">
              <a:buFont typeface="Wingdings" pitchFamily="2" charset="2"/>
              <a:buChar char="Ø"/>
            </a:pPr>
            <a:r>
              <a:rPr lang="en-US" sz="2300" dirty="0" smtClean="0">
                <a:solidFill>
                  <a:schemeClr val="accent1">
                    <a:lumMod val="75000"/>
                  </a:schemeClr>
                </a:solidFill>
                <a:latin typeface="Sylfaen" pitchFamily="18" charset="0"/>
              </a:rPr>
              <a:t>Combining functional or biochemical signals from emission tomography onto CT scans for planning purposes</a:t>
            </a:r>
          </a:p>
          <a:p>
            <a:pPr algn="just">
              <a:buFont typeface="Wingdings" pitchFamily="2" charset="2"/>
              <a:buChar char="Ø"/>
            </a:pPr>
            <a:r>
              <a:rPr lang="en-US" sz="2300" dirty="0" smtClean="0">
                <a:solidFill>
                  <a:schemeClr val="accent1">
                    <a:lumMod val="75000"/>
                  </a:schemeClr>
                </a:solidFill>
                <a:latin typeface="Sylfaen" pitchFamily="18" charset="0"/>
              </a:rPr>
              <a:t>For organ motion studies</a:t>
            </a:r>
          </a:p>
          <a:p>
            <a:pPr algn="just">
              <a:buFont typeface="Wingdings" pitchFamily="2" charset="2"/>
              <a:buChar char="Ø"/>
            </a:pPr>
            <a:r>
              <a:rPr lang="en-US" sz="2300" dirty="0" smtClean="0">
                <a:solidFill>
                  <a:schemeClr val="accent1">
                    <a:lumMod val="75000"/>
                  </a:schemeClr>
                </a:solidFill>
                <a:latin typeface="Sylfaen" pitchFamily="18" charset="0"/>
              </a:rPr>
              <a:t>Image Guidance</a:t>
            </a:r>
          </a:p>
          <a:p>
            <a:pPr algn="just">
              <a:buFont typeface="Wingdings" pitchFamily="2" charset="2"/>
              <a:buChar char="Ø"/>
            </a:pPr>
            <a:r>
              <a:rPr lang="en-US" sz="2300" dirty="0" smtClean="0">
                <a:solidFill>
                  <a:schemeClr val="accent1">
                    <a:lumMod val="75000"/>
                  </a:schemeClr>
                </a:solidFill>
                <a:latin typeface="Sylfaen" pitchFamily="18" charset="0"/>
              </a:rPr>
              <a:t>For follow-up studies</a:t>
            </a:r>
          </a:p>
          <a:p>
            <a:pPr algn="just">
              <a:buFont typeface="Wingdings" pitchFamily="2" charset="2"/>
              <a:buChar char="Ø"/>
            </a:pPr>
            <a:r>
              <a:rPr lang="en-US" sz="2300" dirty="0" smtClean="0">
                <a:solidFill>
                  <a:schemeClr val="accent1">
                    <a:lumMod val="75000"/>
                  </a:schemeClr>
                </a:solidFill>
                <a:latin typeface="Sylfaen" pitchFamily="18" charset="0"/>
              </a:rPr>
              <a:t>4D CT</a:t>
            </a:r>
          </a:p>
          <a:p>
            <a:pPr algn="just">
              <a:buFont typeface="Wingdings" pitchFamily="2" charset="2"/>
              <a:buChar char="Ø"/>
            </a:pPr>
            <a:r>
              <a:rPr lang="en-US" sz="2300" dirty="0" smtClean="0">
                <a:solidFill>
                  <a:schemeClr val="accent1">
                    <a:lumMod val="75000"/>
                  </a:schemeClr>
                </a:solidFill>
                <a:latin typeface="Sylfaen" pitchFamily="18" charset="0"/>
              </a:rPr>
              <a:t>Image registration allows computation of cumulative doses from multiple plans done on different image sets for the same patient</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17</a:t>
            </a:fld>
            <a:endParaRPr lang="en-US"/>
          </a:p>
        </p:txBody>
      </p:sp>
      <p:sp>
        <p:nvSpPr>
          <p:cNvPr id="7" name="Title 1"/>
          <p:cNvSpPr txBox="1">
            <a:spLocks/>
          </p:cNvSpPr>
          <p:nvPr/>
        </p:nvSpPr>
        <p:spPr>
          <a:xfrm>
            <a:off x="304800" y="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Image Registration</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pic>
        <p:nvPicPr>
          <p:cNvPr id="43012" name="Picture 4" descr="fused CT/MRI gynecology-ის სურათის შედეგი"/>
          <p:cNvPicPr>
            <a:picLocks noChangeAspect="1" noChangeArrowheads="1"/>
          </p:cNvPicPr>
          <p:nvPr/>
        </p:nvPicPr>
        <p:blipFill>
          <a:blip r:embed="rId2"/>
          <a:srcRect/>
          <a:stretch>
            <a:fillRect/>
          </a:stretch>
        </p:blipFill>
        <p:spPr bwMode="auto">
          <a:xfrm>
            <a:off x="155575" y="-136525"/>
            <a:ext cx="9525" cy="9525"/>
          </a:xfrm>
          <a:prstGeom prst="rect">
            <a:avLst/>
          </a:prstGeom>
          <a:noFill/>
        </p:spPr>
      </p:pic>
      <p:pic>
        <p:nvPicPr>
          <p:cNvPr id="43014" name="Picture 6" descr="fused CT/MRI gynecology-ის სურათის შედეგი"/>
          <p:cNvPicPr>
            <a:picLocks noChangeAspect="1" noChangeArrowheads="1"/>
          </p:cNvPicPr>
          <p:nvPr/>
        </p:nvPicPr>
        <p:blipFill>
          <a:blip r:embed="rId3"/>
          <a:srcRect/>
          <a:stretch>
            <a:fillRect/>
          </a:stretch>
        </p:blipFill>
        <p:spPr bwMode="auto">
          <a:xfrm>
            <a:off x="762000" y="762000"/>
            <a:ext cx="7239000" cy="5023428"/>
          </a:xfrm>
          <a:prstGeom prst="rect">
            <a:avLst/>
          </a:prstGeom>
          <a:noFill/>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18</a:t>
            </a:fld>
            <a:endParaRPr lang="en-US"/>
          </a:p>
        </p:txBody>
      </p:sp>
      <p:sp>
        <p:nvSpPr>
          <p:cNvPr id="7" name="Title 1"/>
          <p:cNvSpPr txBox="1">
            <a:spLocks/>
          </p:cNvSpPr>
          <p:nvPr/>
        </p:nvSpPr>
        <p:spPr>
          <a:xfrm>
            <a:off x="304800" y="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Image-Guided Radiotherapy</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04800" y="762000"/>
            <a:ext cx="8458200" cy="1200329"/>
          </a:xfrm>
          <a:prstGeom prst="rect">
            <a:avLst/>
          </a:prstGeom>
          <a:noFill/>
        </p:spPr>
        <p:txBody>
          <a:bodyPr wrap="square" rtlCol="0">
            <a:spAutoFit/>
          </a:bodyPr>
          <a:lstStyle/>
          <a:p>
            <a:pPr marL="463550" indent="-463550" algn="just"/>
            <a:r>
              <a:rPr lang="en-US" sz="2400" b="1" u="sng" dirty="0" smtClean="0">
                <a:solidFill>
                  <a:schemeClr val="accent1">
                    <a:lumMod val="75000"/>
                  </a:schemeClr>
                </a:solidFill>
                <a:latin typeface="Sylfaen" pitchFamily="18" charset="0"/>
              </a:rPr>
              <a:t>IGRT</a:t>
            </a:r>
            <a:endParaRPr lang="en-US" sz="2400" dirty="0" smtClean="0">
              <a:solidFill>
                <a:schemeClr val="accent1">
                  <a:lumMod val="75000"/>
                </a:schemeClr>
              </a:solidFill>
              <a:latin typeface="Sylfaen" pitchFamily="18" charset="0"/>
            </a:endParaRPr>
          </a:p>
          <a:p>
            <a:pPr marL="47625" indent="-47625" algn="just"/>
            <a:r>
              <a:rPr lang="en-US" sz="2400" dirty="0" smtClean="0">
                <a:solidFill>
                  <a:schemeClr val="accent1">
                    <a:lumMod val="75000"/>
                  </a:schemeClr>
                </a:solidFill>
                <a:latin typeface="Sylfaen" pitchFamily="18" charset="0"/>
              </a:rPr>
              <a:t>The process of frequent imaging (2D/3D) before and during treatment session of radiotherapy</a:t>
            </a:r>
          </a:p>
        </p:txBody>
      </p:sp>
      <p:sp>
        <p:nvSpPr>
          <p:cNvPr id="11" name="TextBox 10"/>
          <p:cNvSpPr txBox="1"/>
          <p:nvPr/>
        </p:nvSpPr>
        <p:spPr>
          <a:xfrm>
            <a:off x="381000" y="2438400"/>
            <a:ext cx="8458200" cy="3046988"/>
          </a:xfrm>
          <a:prstGeom prst="rect">
            <a:avLst/>
          </a:prstGeom>
          <a:noFill/>
        </p:spPr>
        <p:txBody>
          <a:bodyPr wrap="square" rtlCol="0">
            <a:spAutoFit/>
          </a:bodyPr>
          <a:lstStyle/>
          <a:p>
            <a:pPr marL="463550" indent="-463550" algn="just"/>
            <a:r>
              <a:rPr lang="en-US" sz="2400" b="1" u="sng" dirty="0" smtClean="0">
                <a:solidFill>
                  <a:schemeClr val="accent1">
                    <a:lumMod val="75000"/>
                  </a:schemeClr>
                </a:solidFill>
                <a:latin typeface="Sylfaen" pitchFamily="18" charset="0"/>
              </a:rPr>
              <a:t>Why IGRT</a:t>
            </a:r>
          </a:p>
          <a:p>
            <a:pPr algn="just">
              <a:buFont typeface="Wingdings" pitchFamily="2" charset="2"/>
              <a:buChar char="Ø"/>
            </a:pPr>
            <a:endParaRPr lang="en-US" sz="2400" dirty="0" smtClean="0">
              <a:solidFill>
                <a:schemeClr val="accent1">
                  <a:lumMod val="75000"/>
                </a:schemeClr>
              </a:solidFill>
              <a:latin typeface="Sylfaen" pitchFamily="18" charset="0"/>
            </a:endParaRPr>
          </a:p>
          <a:p>
            <a:pPr indent="409575" algn="just">
              <a:buFont typeface="Wingdings" pitchFamily="2" charset="2"/>
              <a:buChar char="Ø"/>
            </a:pPr>
            <a:r>
              <a:rPr lang="en-US" sz="2400" dirty="0" smtClean="0">
                <a:solidFill>
                  <a:schemeClr val="accent1">
                    <a:lumMod val="75000"/>
                  </a:schemeClr>
                </a:solidFill>
                <a:latin typeface="Sylfaen" pitchFamily="18" charset="0"/>
              </a:rPr>
              <a:t>Internal anatomy is not always well correlated with the surface anatomy</a:t>
            </a:r>
          </a:p>
          <a:p>
            <a:pPr indent="409575" algn="just">
              <a:buFont typeface="Wingdings" pitchFamily="2" charset="2"/>
              <a:buChar char="Ø"/>
            </a:pPr>
            <a:r>
              <a:rPr lang="en-US" sz="2400" dirty="0" smtClean="0">
                <a:solidFill>
                  <a:schemeClr val="accent1">
                    <a:lumMod val="75000"/>
                  </a:schemeClr>
                </a:solidFill>
                <a:latin typeface="Sylfaen" pitchFamily="18" charset="0"/>
              </a:rPr>
              <a:t>Goal of IGRT is to target tumors more accurately while better sparing the normal structures</a:t>
            </a:r>
          </a:p>
          <a:p>
            <a:pPr indent="409575" algn="just">
              <a:buFont typeface="Wingdings" pitchFamily="2" charset="2"/>
              <a:buChar char="Ø"/>
            </a:pPr>
            <a:r>
              <a:rPr lang="en-US" sz="2400" dirty="0" smtClean="0">
                <a:solidFill>
                  <a:schemeClr val="accent1">
                    <a:lumMod val="75000"/>
                  </a:schemeClr>
                </a:solidFill>
                <a:latin typeface="Sylfaen" pitchFamily="18" charset="0"/>
              </a:rPr>
              <a:t>Decreases side effects </a:t>
            </a:r>
          </a:p>
          <a:p>
            <a:pPr indent="409575" algn="just">
              <a:buFont typeface="Wingdings" pitchFamily="2" charset="2"/>
              <a:buChar char="Ø"/>
            </a:pPr>
            <a:r>
              <a:rPr lang="en-US" sz="2400" dirty="0" smtClean="0">
                <a:solidFill>
                  <a:schemeClr val="accent1">
                    <a:lumMod val="75000"/>
                  </a:schemeClr>
                </a:solidFill>
                <a:latin typeface="Sylfaen" pitchFamily="18" charset="0"/>
              </a:rPr>
              <a:t>IGRT is highly accurate and precise treatment</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19</a:t>
            </a:fld>
            <a:endParaRPr lang="en-US"/>
          </a:p>
        </p:txBody>
      </p:sp>
      <p:sp>
        <p:nvSpPr>
          <p:cNvPr id="7" name="Title 1"/>
          <p:cNvSpPr txBox="1">
            <a:spLocks/>
          </p:cNvSpPr>
          <p:nvPr/>
        </p:nvSpPr>
        <p:spPr>
          <a:xfrm>
            <a:off x="304800" y="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2D Planar Images</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685800" y="5334000"/>
            <a:ext cx="8458200" cy="461665"/>
          </a:xfrm>
          <a:prstGeom prst="rect">
            <a:avLst/>
          </a:prstGeom>
          <a:noFill/>
        </p:spPr>
        <p:txBody>
          <a:bodyPr wrap="square" rtlCol="0">
            <a:spAutoFit/>
          </a:bodyPr>
          <a:lstStyle/>
          <a:p>
            <a:pPr algn="just"/>
            <a:r>
              <a:rPr lang="en-US" sz="2400" b="1" u="sng" dirty="0" smtClean="0">
                <a:solidFill>
                  <a:schemeClr val="accent1">
                    <a:lumMod val="75000"/>
                  </a:schemeClr>
                </a:solidFill>
                <a:latin typeface="Sylfaen" pitchFamily="18" charset="0"/>
              </a:rPr>
              <a:t>kV images have better contrast than the MV images</a:t>
            </a:r>
          </a:p>
        </p:txBody>
      </p:sp>
      <p:pic>
        <p:nvPicPr>
          <p:cNvPr id="70659" name="Picture 3"/>
          <p:cNvPicPr>
            <a:picLocks noChangeAspect="1" noChangeArrowheads="1"/>
          </p:cNvPicPr>
          <p:nvPr/>
        </p:nvPicPr>
        <p:blipFill>
          <a:blip r:embed="rId2"/>
          <a:srcRect/>
          <a:stretch>
            <a:fillRect/>
          </a:stretch>
        </p:blipFill>
        <p:spPr bwMode="auto">
          <a:xfrm>
            <a:off x="685800" y="762000"/>
            <a:ext cx="7772400" cy="4570481"/>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2</a:t>
            </a:fld>
            <a:endParaRPr lang="en-US"/>
          </a:p>
        </p:txBody>
      </p:sp>
      <p:sp>
        <p:nvSpPr>
          <p:cNvPr id="7" name="Title 1"/>
          <p:cNvSpPr txBox="1">
            <a:spLocks/>
          </p:cNvSpPr>
          <p:nvPr/>
        </p:nvSpPr>
        <p:spPr>
          <a:xfrm>
            <a:off x="228600" y="228600"/>
            <a:ext cx="8610600" cy="8382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3600" b="1" dirty="0" smtClean="0">
                <a:solidFill>
                  <a:srgbClr val="E12809"/>
                </a:solidFill>
                <a:latin typeface="Sylfaen" pitchFamily="18" charset="0"/>
              </a:rPr>
              <a:t>Available Radiotherapy Services</a:t>
            </a:r>
            <a:endParaRPr lang="en-US" sz="36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grpSp>
        <p:nvGrpSpPr>
          <p:cNvPr id="24" name="Group 23"/>
          <p:cNvGrpSpPr/>
          <p:nvPr/>
        </p:nvGrpSpPr>
        <p:grpSpPr>
          <a:xfrm>
            <a:off x="457200" y="1154668"/>
            <a:ext cx="3276600" cy="2960132"/>
            <a:chOff x="4657725" y="1228850"/>
            <a:chExt cx="3429000" cy="2581150"/>
          </a:xfrm>
        </p:grpSpPr>
        <p:sp>
          <p:nvSpPr>
            <p:cNvPr id="10" name="TextBox 9"/>
            <p:cNvSpPr txBox="1"/>
            <p:nvPr/>
          </p:nvSpPr>
          <p:spPr>
            <a:xfrm>
              <a:off x="4657725" y="1228850"/>
              <a:ext cx="3429000" cy="380874"/>
            </a:xfrm>
            <a:prstGeom prst="rect">
              <a:avLst/>
            </a:prstGeom>
            <a:noFill/>
          </p:spPr>
          <p:txBody>
            <a:bodyPr wrap="square" rtlCol="0">
              <a:spAutoFit/>
            </a:bodyPr>
            <a:lstStyle/>
            <a:p>
              <a:pPr algn="ctr"/>
              <a:r>
                <a:rPr lang="en-US" b="1" dirty="0" smtClean="0">
                  <a:solidFill>
                    <a:srgbClr val="E12809"/>
                  </a:solidFill>
                  <a:latin typeface="Sylfaen" pitchFamily="18" charset="0"/>
                </a:rPr>
                <a:t>External Beam Radiotherapy</a:t>
              </a:r>
              <a:endParaRPr lang="en-US" b="1" dirty="0">
                <a:solidFill>
                  <a:srgbClr val="E12809"/>
                </a:solidFill>
                <a:latin typeface="Sylfaen" pitchFamily="18" charset="0"/>
              </a:endParaRPr>
            </a:p>
          </p:txBody>
        </p:sp>
        <p:pic>
          <p:nvPicPr>
            <p:cNvPr id="1030" name="Picture 6" descr="თოდუას კლინიკა ბრაქითერაპია-ის სურათის შედეგი"/>
            <p:cNvPicPr>
              <a:picLocks noChangeAspect="1" noChangeArrowheads="1"/>
            </p:cNvPicPr>
            <p:nvPr/>
          </p:nvPicPr>
          <p:blipFill>
            <a:blip r:embed="rId2"/>
            <a:srcRect/>
            <a:stretch>
              <a:fillRect/>
            </a:stretch>
          </p:blipFill>
          <p:spPr bwMode="auto">
            <a:xfrm>
              <a:off x="4724400" y="1676400"/>
              <a:ext cx="3197584" cy="2133600"/>
            </a:xfrm>
            <a:prstGeom prst="rect">
              <a:avLst/>
            </a:prstGeom>
            <a:noFill/>
          </p:spPr>
        </p:pic>
      </p:grpSp>
      <p:grpSp>
        <p:nvGrpSpPr>
          <p:cNvPr id="27" name="Group 26"/>
          <p:cNvGrpSpPr/>
          <p:nvPr/>
        </p:nvGrpSpPr>
        <p:grpSpPr>
          <a:xfrm>
            <a:off x="3429000" y="1905000"/>
            <a:ext cx="3505200" cy="2971800"/>
            <a:chOff x="381000" y="1752600"/>
            <a:chExt cx="3048000" cy="2362200"/>
          </a:xfrm>
        </p:grpSpPr>
        <p:sp>
          <p:nvSpPr>
            <p:cNvPr id="11" name="TextBox 10"/>
            <p:cNvSpPr txBox="1"/>
            <p:nvPr/>
          </p:nvSpPr>
          <p:spPr>
            <a:xfrm>
              <a:off x="381000" y="1752600"/>
              <a:ext cx="3048000" cy="327123"/>
            </a:xfrm>
            <a:prstGeom prst="rect">
              <a:avLst/>
            </a:prstGeom>
            <a:noFill/>
          </p:spPr>
          <p:txBody>
            <a:bodyPr wrap="square" rtlCol="0">
              <a:spAutoFit/>
            </a:bodyPr>
            <a:lstStyle/>
            <a:p>
              <a:pPr algn="ctr"/>
              <a:r>
                <a:rPr lang="en-US" dirty="0" smtClean="0">
                  <a:solidFill>
                    <a:srgbClr val="E12809"/>
                  </a:solidFill>
                  <a:latin typeface="Sylfaen" pitchFamily="18" charset="0"/>
                </a:rPr>
                <a:t> </a:t>
              </a:r>
              <a:r>
                <a:rPr lang="en-US" b="1" dirty="0" err="1" smtClean="0">
                  <a:solidFill>
                    <a:srgbClr val="E12809"/>
                  </a:solidFill>
                  <a:latin typeface="Sylfaen" pitchFamily="18" charset="0"/>
                </a:rPr>
                <a:t>Brachytherapy</a:t>
              </a:r>
              <a:endParaRPr lang="en-US" b="1" dirty="0">
                <a:solidFill>
                  <a:srgbClr val="E12809"/>
                </a:solidFill>
                <a:latin typeface="Sylfaen" pitchFamily="18" charset="0"/>
              </a:endParaRPr>
            </a:p>
          </p:txBody>
        </p:sp>
        <p:pic>
          <p:nvPicPr>
            <p:cNvPr id="1032" name="Picture 8" descr="ბრაქითერაპია-ის სურათის შედეგი"/>
            <p:cNvPicPr>
              <a:picLocks noChangeAspect="1" noChangeArrowheads="1"/>
            </p:cNvPicPr>
            <p:nvPr/>
          </p:nvPicPr>
          <p:blipFill>
            <a:blip r:embed="rId3"/>
            <a:srcRect/>
            <a:stretch>
              <a:fillRect/>
            </a:stretch>
          </p:blipFill>
          <p:spPr bwMode="auto">
            <a:xfrm>
              <a:off x="609600" y="2133600"/>
              <a:ext cx="2641599" cy="1981200"/>
            </a:xfrm>
            <a:prstGeom prst="rect">
              <a:avLst/>
            </a:prstGeom>
            <a:noFill/>
          </p:spPr>
        </p:pic>
      </p:grpSp>
      <p:sp>
        <p:nvSpPr>
          <p:cNvPr id="58370" name="AutoShape 2" descr="intrabeam-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intrabeam-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4" name="AutoShape 6" descr="intrabeam-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6629400" y="2790825"/>
            <a:ext cx="2362200" cy="2924175"/>
            <a:chOff x="6629400" y="2743200"/>
            <a:chExt cx="2362200" cy="2924175"/>
          </a:xfrm>
        </p:grpSpPr>
        <p:sp>
          <p:nvSpPr>
            <p:cNvPr id="20" name="TextBox 19"/>
            <p:cNvSpPr txBox="1"/>
            <p:nvPr/>
          </p:nvSpPr>
          <p:spPr>
            <a:xfrm>
              <a:off x="6629400" y="2743200"/>
              <a:ext cx="2362200" cy="695972"/>
            </a:xfrm>
            <a:prstGeom prst="rect">
              <a:avLst/>
            </a:prstGeom>
            <a:noFill/>
          </p:spPr>
          <p:txBody>
            <a:bodyPr wrap="square" rtlCol="0">
              <a:spAutoFit/>
            </a:bodyPr>
            <a:lstStyle/>
            <a:p>
              <a:pPr algn="ctr"/>
              <a:r>
                <a:rPr lang="en-US" b="1" dirty="0" smtClean="0">
                  <a:solidFill>
                    <a:srgbClr val="E12809"/>
                  </a:solidFill>
                  <a:latin typeface="Sylfaen" pitchFamily="18" charset="0"/>
                </a:rPr>
                <a:t>Intra-operative Radiotherapy</a:t>
              </a:r>
              <a:endParaRPr lang="en-US" b="1" dirty="0">
                <a:solidFill>
                  <a:srgbClr val="E12809"/>
                </a:solidFill>
                <a:latin typeface="Sylfaen" pitchFamily="18" charset="0"/>
              </a:endParaRPr>
            </a:p>
          </p:txBody>
        </p:sp>
        <p:pic>
          <p:nvPicPr>
            <p:cNvPr id="58375" name="Picture 7" descr="C:\Users\TOP\Desktop\download.jpg"/>
            <p:cNvPicPr>
              <a:picLocks noChangeAspect="1" noChangeArrowheads="1"/>
            </p:cNvPicPr>
            <p:nvPr/>
          </p:nvPicPr>
          <p:blipFill>
            <a:blip r:embed="rId4"/>
            <a:srcRect/>
            <a:stretch>
              <a:fillRect/>
            </a:stretch>
          </p:blipFill>
          <p:spPr bwMode="auto">
            <a:xfrm>
              <a:off x="6934200" y="3276600"/>
              <a:ext cx="1914525" cy="2390775"/>
            </a:xfrm>
            <a:prstGeom prst="rect">
              <a:avLst/>
            </a:prstGeom>
            <a:noFill/>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20</a:t>
            </a:fld>
            <a:endParaRPr lang="en-US"/>
          </a:p>
        </p:txBody>
      </p:sp>
      <p:sp>
        <p:nvSpPr>
          <p:cNvPr id="7" name="Title 1"/>
          <p:cNvSpPr txBox="1">
            <a:spLocks/>
          </p:cNvSpPr>
          <p:nvPr/>
        </p:nvSpPr>
        <p:spPr>
          <a:xfrm>
            <a:off x="304800" y="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3D Image-Cone Beam Computed Tomography</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304800" y="1066800"/>
            <a:ext cx="8458200" cy="2308324"/>
          </a:xfrm>
          <a:prstGeom prst="rect">
            <a:avLst/>
          </a:prstGeom>
          <a:noFill/>
        </p:spPr>
        <p:txBody>
          <a:bodyPr wrap="square" rtlCol="0">
            <a:spAutoFit/>
          </a:bodyPr>
          <a:lstStyle/>
          <a:p>
            <a:pPr indent="457200" algn="just">
              <a:buFont typeface="Wingdings" pitchFamily="2" charset="2"/>
              <a:buChar char="Ø"/>
            </a:pPr>
            <a:r>
              <a:rPr lang="en-US" sz="2400" dirty="0" smtClean="0">
                <a:solidFill>
                  <a:schemeClr val="accent1">
                    <a:lumMod val="75000"/>
                  </a:schemeClr>
                </a:solidFill>
                <a:latin typeface="Sylfaen" pitchFamily="18" charset="0"/>
              </a:rPr>
              <a:t>Integrated CT imaging with a LINAC</a:t>
            </a:r>
          </a:p>
          <a:p>
            <a:pPr indent="457200" algn="just">
              <a:buFont typeface="Wingdings" pitchFamily="2" charset="2"/>
              <a:buChar char="Ø"/>
            </a:pPr>
            <a:r>
              <a:rPr lang="en-US" sz="2400" dirty="0" smtClean="0">
                <a:solidFill>
                  <a:schemeClr val="accent1">
                    <a:lumMod val="75000"/>
                  </a:schemeClr>
                </a:solidFill>
                <a:latin typeface="Sylfaen" pitchFamily="18" charset="0"/>
              </a:rPr>
              <a:t>Visualization of exact tumor location</a:t>
            </a:r>
          </a:p>
          <a:p>
            <a:pPr indent="457200" algn="just">
              <a:buFont typeface="Wingdings" pitchFamily="2" charset="2"/>
              <a:buChar char="Ø"/>
            </a:pPr>
            <a:r>
              <a:rPr lang="en-US" sz="2400" dirty="0" smtClean="0">
                <a:solidFill>
                  <a:schemeClr val="accent1">
                    <a:lumMod val="75000"/>
                  </a:schemeClr>
                </a:solidFill>
                <a:latin typeface="Sylfaen" pitchFamily="18" charset="0"/>
              </a:rPr>
              <a:t>Acquiring multiple planar images produced by kV or MV Cone beam rotating 360</a:t>
            </a:r>
            <a:r>
              <a:rPr lang="en-US" sz="2400" baseline="30000" dirty="0" smtClean="0">
                <a:solidFill>
                  <a:schemeClr val="accent1">
                    <a:lumMod val="75000"/>
                  </a:schemeClr>
                </a:solidFill>
                <a:latin typeface="Sylfaen" pitchFamily="18" charset="0"/>
              </a:rPr>
              <a:t>0</a:t>
            </a:r>
            <a:r>
              <a:rPr lang="en-US" sz="2400" dirty="0" smtClean="0">
                <a:solidFill>
                  <a:schemeClr val="accent1">
                    <a:lumMod val="75000"/>
                  </a:schemeClr>
                </a:solidFill>
                <a:latin typeface="Sylfaen" pitchFamily="18" charset="0"/>
              </a:rPr>
              <a:t> around the patient</a:t>
            </a:r>
          </a:p>
          <a:p>
            <a:pPr indent="457200" algn="just">
              <a:buFont typeface="Wingdings" pitchFamily="2" charset="2"/>
              <a:buChar char="Ø"/>
            </a:pPr>
            <a:r>
              <a:rPr lang="en-US" sz="2400" dirty="0" smtClean="0">
                <a:solidFill>
                  <a:schemeClr val="accent1">
                    <a:lumMod val="75000"/>
                  </a:schemeClr>
                </a:solidFill>
                <a:latin typeface="Sylfaen" pitchFamily="18" charset="0"/>
              </a:rPr>
              <a:t>Algorithm to reconstruct the volumetric images of the target volume</a:t>
            </a:r>
          </a:p>
        </p:txBody>
      </p:sp>
      <p:pic>
        <p:nvPicPr>
          <p:cNvPr id="71682" name="Picture 2"/>
          <p:cNvPicPr>
            <a:picLocks noChangeAspect="1" noChangeArrowheads="1"/>
          </p:cNvPicPr>
          <p:nvPr/>
        </p:nvPicPr>
        <p:blipFill>
          <a:blip r:embed="rId2"/>
          <a:srcRect/>
          <a:stretch>
            <a:fillRect/>
          </a:stretch>
        </p:blipFill>
        <p:spPr bwMode="auto">
          <a:xfrm>
            <a:off x="685800" y="3352801"/>
            <a:ext cx="3457402" cy="2362200"/>
          </a:xfrm>
          <a:prstGeom prst="rect">
            <a:avLst/>
          </a:prstGeom>
          <a:noFill/>
          <a:ln w="9525">
            <a:noFill/>
            <a:miter lim="800000"/>
            <a:headEnd/>
            <a:tailEnd/>
          </a:ln>
          <a:effectLst/>
        </p:spPr>
      </p:pic>
      <p:pic>
        <p:nvPicPr>
          <p:cNvPr id="71684" name="Picture 4" descr="Cone beam CT radiotherapy-ის სურათის შედეგი"/>
          <p:cNvPicPr>
            <a:picLocks noChangeAspect="1" noChangeArrowheads="1"/>
          </p:cNvPicPr>
          <p:nvPr/>
        </p:nvPicPr>
        <p:blipFill>
          <a:blip r:embed="rId3"/>
          <a:srcRect/>
          <a:stretch>
            <a:fillRect/>
          </a:stretch>
        </p:blipFill>
        <p:spPr bwMode="auto">
          <a:xfrm>
            <a:off x="4484050" y="3347466"/>
            <a:ext cx="3212150" cy="2291334"/>
          </a:xfrm>
          <a:prstGeom prst="rect">
            <a:avLst/>
          </a:prstGeom>
          <a:noFill/>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21</a:t>
            </a:fld>
            <a:endParaRPr lang="en-US"/>
          </a:p>
        </p:txBody>
      </p:sp>
      <p:sp>
        <p:nvSpPr>
          <p:cNvPr id="7" name="Title 1"/>
          <p:cNvSpPr txBox="1">
            <a:spLocks/>
          </p:cNvSpPr>
          <p:nvPr/>
        </p:nvSpPr>
        <p:spPr>
          <a:xfrm>
            <a:off x="304800" y="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Advantages of MV CBCT over kV CBCT</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381000" y="838200"/>
            <a:ext cx="5181600" cy="5262979"/>
          </a:xfrm>
          <a:prstGeom prst="rect">
            <a:avLst/>
          </a:prstGeom>
          <a:noFill/>
        </p:spPr>
        <p:txBody>
          <a:bodyPr wrap="square" rtlCol="0">
            <a:spAutoFit/>
          </a:bodyPr>
          <a:lstStyle/>
          <a:p>
            <a:pPr indent="409575" algn="just">
              <a:buFont typeface="Wingdings" pitchFamily="2" charset="2"/>
              <a:buChar char="Ø"/>
            </a:pPr>
            <a:r>
              <a:rPr lang="en-US" sz="2400" dirty="0" smtClean="0">
                <a:solidFill>
                  <a:schemeClr val="accent1">
                    <a:lumMod val="75000"/>
                  </a:schemeClr>
                </a:solidFill>
                <a:latin typeface="Sylfaen" pitchFamily="18" charset="0"/>
              </a:rPr>
              <a:t>Less susceptibility to imaging artifacts due to metallic objects such as hip implants, dental filings and surgical clips</a:t>
            </a:r>
          </a:p>
          <a:p>
            <a:pPr indent="409575" algn="just">
              <a:buFont typeface="Wingdings" pitchFamily="2" charset="2"/>
              <a:buChar char="Ø"/>
            </a:pPr>
            <a:r>
              <a:rPr lang="en-US" sz="2400" dirty="0" smtClean="0">
                <a:solidFill>
                  <a:schemeClr val="accent1">
                    <a:lumMod val="75000"/>
                  </a:schemeClr>
                </a:solidFill>
                <a:latin typeface="Sylfaen" pitchFamily="18" charset="0"/>
              </a:rPr>
              <a:t>There is no need for extrapolating attenuation coefficients from diagnostic beams to the therapeutic beam, CT numbers in MV-CBCT correlate directly with electron density</a:t>
            </a:r>
          </a:p>
          <a:p>
            <a:pPr indent="409575" algn="just">
              <a:buFont typeface="Wingdings" pitchFamily="2" charset="2"/>
              <a:buChar char="Ø"/>
            </a:pPr>
            <a:r>
              <a:rPr lang="en-US" sz="2400" dirty="0" smtClean="0">
                <a:solidFill>
                  <a:schemeClr val="accent1">
                    <a:lumMod val="75000"/>
                  </a:schemeClr>
                </a:solidFill>
                <a:latin typeface="Sylfaen" pitchFamily="18" charset="0"/>
              </a:rPr>
              <a:t>The known dose distribution characteristics of the therapeutic beam allow more accurate calculation of imaging dose in the MV-CBCT acquisition process</a:t>
            </a:r>
          </a:p>
        </p:txBody>
      </p:sp>
      <p:pic>
        <p:nvPicPr>
          <p:cNvPr id="82946" name="Picture 2"/>
          <p:cNvPicPr>
            <a:picLocks noChangeAspect="1" noChangeArrowheads="1"/>
          </p:cNvPicPr>
          <p:nvPr/>
        </p:nvPicPr>
        <p:blipFill>
          <a:blip r:embed="rId2"/>
          <a:srcRect/>
          <a:stretch>
            <a:fillRect/>
          </a:stretch>
        </p:blipFill>
        <p:spPr bwMode="auto">
          <a:xfrm>
            <a:off x="5715000" y="1376218"/>
            <a:ext cx="3188537" cy="4033982"/>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22</a:t>
            </a:fld>
            <a:endParaRPr lang="en-US"/>
          </a:p>
        </p:txBody>
      </p:sp>
      <p:sp>
        <p:nvSpPr>
          <p:cNvPr id="7" name="Title 1"/>
          <p:cNvSpPr txBox="1">
            <a:spLocks/>
          </p:cNvSpPr>
          <p:nvPr/>
        </p:nvSpPr>
        <p:spPr>
          <a:xfrm>
            <a:off x="304800" y="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Advantages of kV CBCT over MV CBCT</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381000" y="914400"/>
            <a:ext cx="5181600" cy="4524315"/>
          </a:xfrm>
          <a:prstGeom prst="rect">
            <a:avLst/>
          </a:prstGeom>
          <a:noFill/>
        </p:spPr>
        <p:txBody>
          <a:bodyPr wrap="square" rtlCol="0">
            <a:spAutoFit/>
          </a:bodyPr>
          <a:lstStyle/>
          <a:p>
            <a:pPr indent="409575" algn="just">
              <a:buFont typeface="Wingdings" pitchFamily="2" charset="2"/>
              <a:buChar char="Ø"/>
            </a:pPr>
            <a:r>
              <a:rPr lang="en-US" sz="2400" dirty="0" smtClean="0">
                <a:solidFill>
                  <a:schemeClr val="accent1">
                    <a:lumMod val="75000"/>
                  </a:schemeClr>
                </a:solidFill>
                <a:latin typeface="Sylfaen" pitchFamily="18" charset="0"/>
              </a:rPr>
              <a:t>Better contrast and Spatial resolution</a:t>
            </a:r>
          </a:p>
          <a:p>
            <a:pPr indent="409575" algn="just">
              <a:buFont typeface="Wingdings" pitchFamily="2" charset="2"/>
              <a:buChar char="Ø"/>
            </a:pPr>
            <a:r>
              <a:rPr lang="en-US" sz="2400" dirty="0" smtClean="0">
                <a:solidFill>
                  <a:schemeClr val="accent1">
                    <a:lumMod val="75000"/>
                  </a:schemeClr>
                </a:solidFill>
                <a:latin typeface="Sylfaen" pitchFamily="18" charset="0"/>
              </a:rPr>
              <a:t>Better soft tissue visibility at much lower doses</a:t>
            </a:r>
          </a:p>
          <a:p>
            <a:pPr indent="409575" algn="just">
              <a:buFont typeface="Wingdings" pitchFamily="2" charset="2"/>
              <a:buChar char="Ø"/>
            </a:pPr>
            <a:r>
              <a:rPr lang="en-US" sz="2400" dirty="0" smtClean="0">
                <a:solidFill>
                  <a:schemeClr val="accent1">
                    <a:lumMod val="75000"/>
                  </a:schemeClr>
                </a:solidFill>
                <a:latin typeface="Sylfaen" pitchFamily="18" charset="0"/>
              </a:rPr>
              <a:t>Compatibility of kV images with the reference treatment plan images for setup verification and correction</a:t>
            </a:r>
          </a:p>
          <a:p>
            <a:pPr indent="409575" algn="just">
              <a:buFont typeface="Wingdings" pitchFamily="2" charset="2"/>
              <a:buChar char="Ø"/>
            </a:pPr>
            <a:r>
              <a:rPr lang="en-US" sz="2400" dirty="0" smtClean="0">
                <a:solidFill>
                  <a:schemeClr val="accent1">
                    <a:lumMod val="75000"/>
                  </a:schemeClr>
                </a:solidFill>
                <a:latin typeface="Sylfaen" pitchFamily="18" charset="0"/>
              </a:rPr>
              <a:t>Combination of radiography, fluoroscopy and CBCT capabilities from the same source and detector provides great flexibility in implementing the goals of IGRT</a:t>
            </a:r>
          </a:p>
        </p:txBody>
      </p:sp>
      <p:pic>
        <p:nvPicPr>
          <p:cNvPr id="83970" name="Picture 2"/>
          <p:cNvPicPr>
            <a:picLocks noChangeAspect="1" noChangeArrowheads="1"/>
          </p:cNvPicPr>
          <p:nvPr/>
        </p:nvPicPr>
        <p:blipFill>
          <a:blip r:embed="rId2"/>
          <a:srcRect/>
          <a:stretch>
            <a:fillRect/>
          </a:stretch>
        </p:blipFill>
        <p:spPr bwMode="auto">
          <a:xfrm>
            <a:off x="5638800" y="1219200"/>
            <a:ext cx="3379304" cy="38862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23</a:t>
            </a:fld>
            <a:endParaRPr lang="en-US"/>
          </a:p>
        </p:txBody>
      </p:sp>
      <p:sp>
        <p:nvSpPr>
          <p:cNvPr id="7" name="Title 1"/>
          <p:cNvSpPr txBox="1">
            <a:spLocks/>
          </p:cNvSpPr>
          <p:nvPr/>
        </p:nvSpPr>
        <p:spPr>
          <a:xfrm>
            <a:off x="304800" y="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Imaging Tool for Tumor Motion Management </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381000" y="914400"/>
            <a:ext cx="8458200" cy="2308324"/>
          </a:xfrm>
          <a:prstGeom prst="rect">
            <a:avLst/>
          </a:prstGeom>
          <a:noFill/>
        </p:spPr>
        <p:txBody>
          <a:bodyPr wrap="square" rtlCol="0">
            <a:spAutoFit/>
          </a:bodyPr>
          <a:lstStyle/>
          <a:p>
            <a:pPr indent="409575" algn="just">
              <a:buFont typeface="Wingdings" pitchFamily="2" charset="2"/>
              <a:buChar char="Ø"/>
            </a:pPr>
            <a:r>
              <a:rPr lang="en-US" sz="2400" dirty="0" smtClean="0">
                <a:solidFill>
                  <a:schemeClr val="accent1">
                    <a:lumMod val="75000"/>
                  </a:schemeClr>
                </a:solidFill>
                <a:latin typeface="Sylfaen" pitchFamily="18" charset="0"/>
              </a:rPr>
              <a:t>Tumor motion in lung or other sites can not be predicted with any degree of accuracy</a:t>
            </a:r>
          </a:p>
          <a:p>
            <a:pPr indent="409575" algn="just">
              <a:buFont typeface="Wingdings" pitchFamily="2" charset="2"/>
              <a:buChar char="Ø"/>
            </a:pPr>
            <a:r>
              <a:rPr lang="en-US" sz="2400" dirty="0" smtClean="0">
                <a:solidFill>
                  <a:schemeClr val="accent1">
                    <a:lumMod val="75000"/>
                  </a:schemeClr>
                </a:solidFill>
                <a:latin typeface="Sylfaen" pitchFamily="18" charset="0"/>
              </a:rPr>
              <a:t>Real-Time tumor tracking or gating process is required to manage  target motion in radiotherapy</a:t>
            </a:r>
          </a:p>
          <a:p>
            <a:pPr indent="409575" algn="just">
              <a:buFont typeface="Wingdings" pitchFamily="2" charset="2"/>
              <a:buChar char="Ø"/>
            </a:pPr>
            <a:r>
              <a:rPr lang="en-US" sz="2400" dirty="0" smtClean="0">
                <a:solidFill>
                  <a:schemeClr val="accent1">
                    <a:lumMod val="75000"/>
                  </a:schemeClr>
                </a:solidFill>
                <a:latin typeface="Sylfaen" pitchFamily="18" charset="0"/>
              </a:rPr>
              <a:t>Methodologies are available for real time tumor tracking and respiratory management</a:t>
            </a:r>
          </a:p>
        </p:txBody>
      </p:sp>
      <p:pic>
        <p:nvPicPr>
          <p:cNvPr id="1027" name="Picture 3"/>
          <p:cNvPicPr>
            <a:picLocks noChangeAspect="1" noChangeArrowheads="1"/>
          </p:cNvPicPr>
          <p:nvPr/>
        </p:nvPicPr>
        <p:blipFill>
          <a:blip r:embed="rId2"/>
          <a:srcRect/>
          <a:stretch>
            <a:fillRect/>
          </a:stretch>
        </p:blipFill>
        <p:spPr bwMode="auto">
          <a:xfrm>
            <a:off x="2057400" y="3186887"/>
            <a:ext cx="5486400" cy="2756713"/>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24</a:t>
            </a:fld>
            <a:endParaRPr lang="en-US"/>
          </a:p>
        </p:txBody>
      </p:sp>
      <p:sp>
        <p:nvSpPr>
          <p:cNvPr id="7" name="Title 1"/>
          <p:cNvSpPr txBox="1">
            <a:spLocks/>
          </p:cNvSpPr>
          <p:nvPr/>
        </p:nvSpPr>
        <p:spPr>
          <a:xfrm>
            <a:off x="304800" y="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4D Computed Tomography</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381000" y="762000"/>
            <a:ext cx="8458200" cy="4893647"/>
          </a:xfrm>
          <a:prstGeom prst="rect">
            <a:avLst/>
          </a:prstGeom>
          <a:noFill/>
        </p:spPr>
        <p:txBody>
          <a:bodyPr wrap="square" rtlCol="0">
            <a:spAutoFit/>
          </a:bodyPr>
          <a:lstStyle/>
          <a:p>
            <a:pPr indent="409575" algn="just">
              <a:buFont typeface="Wingdings" pitchFamily="2" charset="2"/>
              <a:buChar char="Ø"/>
            </a:pPr>
            <a:r>
              <a:rPr lang="en-US" sz="2400" dirty="0" smtClean="0">
                <a:solidFill>
                  <a:schemeClr val="accent1">
                    <a:lumMod val="75000"/>
                  </a:schemeClr>
                </a:solidFill>
                <a:latin typeface="Sylfaen" pitchFamily="18" charset="0"/>
              </a:rPr>
              <a:t>Obtain images of the patients during individual phases of the breathing cycle</a:t>
            </a:r>
          </a:p>
          <a:p>
            <a:pPr indent="409575" algn="just">
              <a:buFont typeface="Wingdings" pitchFamily="2" charset="2"/>
              <a:buChar char="Ø"/>
            </a:pPr>
            <a:r>
              <a:rPr lang="en-US" sz="2400" dirty="0" smtClean="0">
                <a:solidFill>
                  <a:schemeClr val="accent1">
                    <a:lumMod val="75000"/>
                  </a:schemeClr>
                </a:solidFill>
                <a:latin typeface="Sylfaen" pitchFamily="18" charset="0"/>
              </a:rPr>
              <a:t>These data used to develop treatment plans for the patients with reduced CTV and PTV margins</a:t>
            </a:r>
          </a:p>
          <a:p>
            <a:pPr indent="409575" algn="just">
              <a:buFont typeface="Wingdings" pitchFamily="2" charset="2"/>
              <a:buChar char="Ø"/>
            </a:pPr>
            <a:r>
              <a:rPr lang="en-US" sz="2400" dirty="0" smtClean="0">
                <a:solidFill>
                  <a:schemeClr val="accent1">
                    <a:lumMod val="75000"/>
                  </a:schemeClr>
                </a:solidFill>
                <a:latin typeface="Sylfaen" pitchFamily="18" charset="0"/>
              </a:rPr>
              <a:t>Typically the breathing cycles is divided into 8-10 respiratory phases and multiple CT volumes are taken at each phase</a:t>
            </a:r>
          </a:p>
          <a:p>
            <a:pPr indent="409575" algn="just">
              <a:buFont typeface="Wingdings" pitchFamily="2" charset="2"/>
              <a:buChar char="Ø"/>
            </a:pPr>
            <a:r>
              <a:rPr lang="en-US" sz="2400" dirty="0" smtClean="0">
                <a:solidFill>
                  <a:schemeClr val="accent1">
                    <a:lumMod val="75000"/>
                  </a:schemeClr>
                </a:solidFill>
                <a:latin typeface="Sylfaen" pitchFamily="18" charset="0"/>
              </a:rPr>
              <a:t>Real-Time Management  RPM gating system is computer-controlled video based system in which a box with infrared reflectors is placed on the patient’s surface and the motion of the box is tracked by IR camera</a:t>
            </a:r>
          </a:p>
          <a:p>
            <a:pPr indent="409575" algn="just">
              <a:buFont typeface="Wingdings" pitchFamily="2" charset="2"/>
              <a:buChar char="Ø"/>
            </a:pPr>
            <a:r>
              <a:rPr lang="en-US" sz="2400" dirty="0" smtClean="0">
                <a:solidFill>
                  <a:schemeClr val="accent1">
                    <a:lumMod val="75000"/>
                  </a:schemeClr>
                </a:solidFill>
                <a:latin typeface="Sylfaen" pitchFamily="18" charset="0"/>
              </a:rPr>
              <a:t>These images are used to design individualized treatment plan, where radiation is administered only at the optimum moment of the breathing cycle</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25</a:t>
            </a:fld>
            <a:endParaRPr lang="en-US"/>
          </a:p>
        </p:txBody>
      </p:sp>
      <p:sp>
        <p:nvSpPr>
          <p:cNvPr id="7" name="Title 1"/>
          <p:cNvSpPr txBox="1">
            <a:spLocks/>
          </p:cNvSpPr>
          <p:nvPr/>
        </p:nvSpPr>
        <p:spPr>
          <a:xfrm>
            <a:off x="304800" y="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First </a:t>
            </a:r>
            <a:r>
              <a:rPr lang="en-US" sz="2800" b="1" smtClean="0">
                <a:solidFill>
                  <a:srgbClr val="E12809"/>
                </a:solidFill>
                <a:latin typeface="Sylfaen" pitchFamily="18" charset="0"/>
              </a:rPr>
              <a:t>Gated  SBRT Treatment </a:t>
            </a:r>
            <a:r>
              <a:rPr lang="en-US" sz="2800" b="1" dirty="0" smtClean="0">
                <a:solidFill>
                  <a:srgbClr val="E12809"/>
                </a:solidFill>
                <a:latin typeface="Sylfaen" pitchFamily="18" charset="0"/>
              </a:rPr>
              <a:t>in RICM</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pic>
        <p:nvPicPr>
          <p:cNvPr id="11" name="First Gated SBRT in Georgia .mp4">
            <a:hlinkClick r:id="" action="ppaction://media"/>
          </p:cNvPr>
          <p:cNvPicPr>
            <a:picLocks noRot="1" noChangeAspect="1"/>
          </p:cNvPicPr>
          <p:nvPr>
            <a:videoFile r:link="rId1"/>
          </p:nvPr>
        </p:nvPicPr>
        <p:blipFill>
          <a:blip r:embed="rId3"/>
          <a:stretch>
            <a:fillRect/>
          </a:stretch>
        </p:blipFill>
        <p:spPr>
          <a:xfrm>
            <a:off x="1219200" y="838200"/>
            <a:ext cx="6705600" cy="50292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59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26</a:t>
            </a:fld>
            <a:endParaRPr lang="en-US"/>
          </a:p>
        </p:txBody>
      </p:sp>
      <p:sp>
        <p:nvSpPr>
          <p:cNvPr id="7" name="Title 1"/>
          <p:cNvSpPr txBox="1">
            <a:spLocks/>
          </p:cNvSpPr>
          <p:nvPr/>
        </p:nvSpPr>
        <p:spPr>
          <a:xfrm>
            <a:off x="304800" y="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Deep </a:t>
            </a:r>
            <a:r>
              <a:rPr lang="en-US" sz="2800" b="1" dirty="0" err="1" smtClean="0">
                <a:solidFill>
                  <a:srgbClr val="E12809"/>
                </a:solidFill>
                <a:latin typeface="Sylfaen" pitchFamily="18" charset="0"/>
              </a:rPr>
              <a:t>Inspirtion</a:t>
            </a:r>
            <a:r>
              <a:rPr lang="en-US" sz="2800" b="1" dirty="0" smtClean="0">
                <a:solidFill>
                  <a:srgbClr val="E12809"/>
                </a:solidFill>
                <a:latin typeface="Sylfaen" pitchFamily="18" charset="0"/>
              </a:rPr>
              <a:t> Breath Hold</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81000" y="1038285"/>
            <a:ext cx="8458200" cy="4524315"/>
          </a:xfrm>
          <a:prstGeom prst="rect">
            <a:avLst/>
          </a:prstGeom>
          <a:noFill/>
        </p:spPr>
        <p:txBody>
          <a:bodyPr wrap="square" rtlCol="0">
            <a:spAutoFit/>
          </a:bodyPr>
          <a:lstStyle/>
          <a:p>
            <a:pPr indent="409575" algn="just">
              <a:buFont typeface="Wingdings" pitchFamily="2" charset="2"/>
              <a:buChar char="Ø"/>
            </a:pPr>
            <a:r>
              <a:rPr lang="en-US" sz="2400" dirty="0" smtClean="0">
                <a:solidFill>
                  <a:schemeClr val="accent1">
                    <a:lumMod val="75000"/>
                  </a:schemeClr>
                </a:solidFill>
                <a:latin typeface="Sylfaen" pitchFamily="18" charset="0"/>
              </a:rPr>
              <a:t>Deep inspiration breath hold is used in particular circumstances to minimize radiation dose  to the heart. This may be used for:</a:t>
            </a:r>
          </a:p>
          <a:p>
            <a:pPr indent="409575" algn="just">
              <a:buFont typeface="Wingdings" pitchFamily="2" charset="2"/>
              <a:buChar char="Ø"/>
            </a:pPr>
            <a:r>
              <a:rPr lang="en-US" sz="2400" dirty="0" smtClean="0">
                <a:solidFill>
                  <a:schemeClr val="accent1">
                    <a:lumMod val="75000"/>
                  </a:schemeClr>
                </a:solidFill>
                <a:latin typeface="Sylfaen" pitchFamily="18" charset="0"/>
              </a:rPr>
              <a:t>Left sided breast cancer</a:t>
            </a:r>
          </a:p>
          <a:p>
            <a:pPr indent="409575" algn="just">
              <a:buFont typeface="Wingdings" pitchFamily="2" charset="2"/>
              <a:buChar char="Ø"/>
            </a:pPr>
            <a:r>
              <a:rPr lang="en-US" sz="2400" dirty="0" smtClean="0">
                <a:solidFill>
                  <a:schemeClr val="accent1">
                    <a:lumMod val="75000"/>
                  </a:schemeClr>
                </a:solidFill>
                <a:latin typeface="Sylfaen" pitchFamily="18" charset="0"/>
              </a:rPr>
              <a:t>other tumors of the chest or upper abdomen as required</a:t>
            </a:r>
          </a:p>
          <a:p>
            <a:pPr indent="409575" algn="just">
              <a:buFont typeface="Wingdings" pitchFamily="2" charset="2"/>
              <a:buChar char="Ø"/>
            </a:pPr>
            <a:r>
              <a:rPr lang="en-US" sz="2400" dirty="0" smtClean="0">
                <a:solidFill>
                  <a:schemeClr val="accent1">
                    <a:lumMod val="75000"/>
                  </a:schemeClr>
                </a:solidFill>
                <a:latin typeface="Sylfaen" pitchFamily="18" charset="0"/>
              </a:rPr>
              <a:t>As the natural position of the heart can vary greatly from person to person, this will be  assessed on an individual basis by the radiation therapy team. </a:t>
            </a:r>
          </a:p>
          <a:p>
            <a:pPr indent="409575" algn="just">
              <a:buFont typeface="Wingdings" pitchFamily="2" charset="2"/>
              <a:buChar char="Ø"/>
            </a:pPr>
            <a:r>
              <a:rPr lang="en-US" sz="2400" dirty="0" smtClean="0">
                <a:solidFill>
                  <a:schemeClr val="accent1">
                    <a:lumMod val="75000"/>
                  </a:schemeClr>
                </a:solidFill>
                <a:latin typeface="Sylfaen" pitchFamily="18" charset="0"/>
              </a:rPr>
              <a:t>Deep inspiration breath hold is a radiation therapy technique where, the patient holds the breath while the radiation is delivered. By  taking  a deep breath in lungs fill with air and the heart will move away from the  chest. </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27</a:t>
            </a:fld>
            <a:endParaRPr lang="en-US"/>
          </a:p>
        </p:txBody>
      </p:sp>
      <p:sp>
        <p:nvSpPr>
          <p:cNvPr id="7" name="Title 1"/>
          <p:cNvSpPr txBox="1">
            <a:spLocks/>
          </p:cNvSpPr>
          <p:nvPr/>
        </p:nvSpPr>
        <p:spPr>
          <a:xfrm>
            <a:off x="304800" y="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Deep </a:t>
            </a:r>
            <a:r>
              <a:rPr lang="en-US" sz="2800" b="1" dirty="0" err="1" smtClean="0">
                <a:solidFill>
                  <a:srgbClr val="E12809"/>
                </a:solidFill>
                <a:latin typeface="Sylfaen" pitchFamily="18" charset="0"/>
              </a:rPr>
              <a:t>Inspirtion</a:t>
            </a:r>
            <a:r>
              <a:rPr lang="en-US" sz="2800" b="1" dirty="0" smtClean="0">
                <a:solidFill>
                  <a:srgbClr val="E12809"/>
                </a:solidFill>
                <a:latin typeface="Sylfaen" pitchFamily="18" charset="0"/>
              </a:rPr>
              <a:t> Breath Hold</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pic>
        <p:nvPicPr>
          <p:cNvPr id="1029" name="Picture 5"/>
          <p:cNvPicPr>
            <a:picLocks noChangeAspect="1" noChangeArrowheads="1"/>
          </p:cNvPicPr>
          <p:nvPr/>
        </p:nvPicPr>
        <p:blipFill>
          <a:blip r:embed="rId2"/>
          <a:srcRect/>
          <a:stretch>
            <a:fillRect/>
          </a:stretch>
        </p:blipFill>
        <p:spPr bwMode="auto">
          <a:xfrm>
            <a:off x="304800" y="716210"/>
            <a:ext cx="5715000" cy="2369890"/>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a:srcRect/>
          <a:stretch>
            <a:fillRect/>
          </a:stretch>
        </p:blipFill>
        <p:spPr bwMode="auto">
          <a:xfrm>
            <a:off x="2667000" y="3200400"/>
            <a:ext cx="6143625" cy="2594690"/>
          </a:xfrm>
          <a:prstGeom prst="rect">
            <a:avLst/>
          </a:prstGeom>
          <a:noFill/>
          <a:ln w="9525">
            <a:noFill/>
            <a:miter lim="800000"/>
            <a:headEnd/>
            <a:tailEnd/>
          </a:ln>
          <a:effectLst/>
        </p:spPr>
      </p:pic>
      <p:sp>
        <p:nvSpPr>
          <p:cNvPr id="13" name="TextBox 12"/>
          <p:cNvSpPr txBox="1"/>
          <p:nvPr/>
        </p:nvSpPr>
        <p:spPr>
          <a:xfrm>
            <a:off x="6248400" y="1066800"/>
            <a:ext cx="2590800" cy="707886"/>
          </a:xfrm>
          <a:prstGeom prst="rect">
            <a:avLst/>
          </a:prstGeom>
          <a:noFill/>
        </p:spPr>
        <p:txBody>
          <a:bodyPr wrap="square" rtlCol="0">
            <a:spAutoFit/>
          </a:bodyPr>
          <a:lstStyle/>
          <a:p>
            <a:pPr algn="ctr"/>
            <a:r>
              <a:rPr lang="en-US" sz="2000" b="1" dirty="0" smtClean="0">
                <a:solidFill>
                  <a:schemeClr val="accent1">
                    <a:lumMod val="75000"/>
                  </a:schemeClr>
                </a:solidFill>
              </a:rPr>
              <a:t>Prescribed Dose Region with DVH</a:t>
            </a:r>
            <a:endParaRPr lang="en-US" sz="2000" b="1" dirty="0">
              <a:solidFill>
                <a:schemeClr val="accent1">
                  <a:lumMod val="75000"/>
                </a:schemeClr>
              </a:solidFill>
            </a:endParaRPr>
          </a:p>
        </p:txBody>
      </p:sp>
      <p:sp>
        <p:nvSpPr>
          <p:cNvPr id="14" name="TextBox 13"/>
          <p:cNvSpPr txBox="1"/>
          <p:nvPr/>
        </p:nvSpPr>
        <p:spPr>
          <a:xfrm>
            <a:off x="0" y="3962400"/>
            <a:ext cx="2590800" cy="400110"/>
          </a:xfrm>
          <a:prstGeom prst="rect">
            <a:avLst/>
          </a:prstGeom>
          <a:noFill/>
        </p:spPr>
        <p:txBody>
          <a:bodyPr wrap="square" rtlCol="0">
            <a:spAutoFit/>
          </a:bodyPr>
          <a:lstStyle/>
          <a:p>
            <a:pPr algn="ctr"/>
            <a:r>
              <a:rPr lang="en-US" sz="2000" b="1" dirty="0" smtClean="0">
                <a:solidFill>
                  <a:schemeClr val="accent1">
                    <a:lumMod val="75000"/>
                  </a:schemeClr>
                </a:solidFill>
              </a:rPr>
              <a:t>Low Dose Region</a:t>
            </a:r>
            <a:endParaRPr lang="en-US" sz="2000" b="1" dirty="0">
              <a:solidFill>
                <a:schemeClr val="accent1">
                  <a:lumMod val="75000"/>
                </a:schemeClr>
              </a:solidFill>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28</a:t>
            </a:fld>
            <a:endParaRPr lang="en-US"/>
          </a:p>
        </p:txBody>
      </p:sp>
      <p:sp>
        <p:nvSpPr>
          <p:cNvPr id="7" name="Title 1"/>
          <p:cNvSpPr txBox="1">
            <a:spLocks/>
          </p:cNvSpPr>
          <p:nvPr/>
        </p:nvSpPr>
        <p:spPr>
          <a:xfrm>
            <a:off x="304800" y="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Real Time Tumor Tracking – Auto Beam Hold</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81000" y="685800"/>
            <a:ext cx="4267200" cy="5262979"/>
          </a:xfrm>
          <a:prstGeom prst="rect">
            <a:avLst/>
          </a:prstGeom>
          <a:noFill/>
        </p:spPr>
        <p:txBody>
          <a:bodyPr wrap="square" rtlCol="0">
            <a:spAutoFit/>
          </a:bodyPr>
          <a:lstStyle/>
          <a:p>
            <a:pPr indent="409575" algn="just">
              <a:buFont typeface="Wingdings" pitchFamily="2" charset="2"/>
              <a:buChar char="Ø"/>
            </a:pPr>
            <a:r>
              <a:rPr lang="en-US" sz="2400" dirty="0" smtClean="0">
                <a:solidFill>
                  <a:schemeClr val="accent1">
                    <a:lumMod val="75000"/>
                  </a:schemeClr>
                </a:solidFill>
                <a:latin typeface="Sylfaen" pitchFamily="18" charset="0"/>
              </a:rPr>
              <a:t>To detect the target motion using radiation beam (kV image)</a:t>
            </a:r>
          </a:p>
          <a:p>
            <a:pPr indent="409575" algn="just">
              <a:buFont typeface="Wingdings" pitchFamily="2" charset="2"/>
              <a:buChar char="Ø"/>
            </a:pPr>
            <a:r>
              <a:rPr lang="en-US" sz="2400" dirty="0" smtClean="0">
                <a:solidFill>
                  <a:schemeClr val="accent1">
                    <a:lumMod val="75000"/>
                  </a:schemeClr>
                </a:solidFill>
                <a:latin typeface="Sylfaen" pitchFamily="18" charset="0"/>
              </a:rPr>
              <a:t>For detecting the tumor, surrogate markers are used in most cases</a:t>
            </a:r>
          </a:p>
          <a:p>
            <a:pPr indent="409575" algn="just">
              <a:buFont typeface="Wingdings" pitchFamily="2" charset="2"/>
              <a:buChar char="Ø"/>
            </a:pPr>
            <a:r>
              <a:rPr lang="en-US" sz="2400" dirty="0" smtClean="0">
                <a:solidFill>
                  <a:schemeClr val="accent1">
                    <a:lumMod val="75000"/>
                  </a:schemeClr>
                </a:solidFill>
                <a:latin typeface="Sylfaen" pitchFamily="18" charset="0"/>
              </a:rPr>
              <a:t>External </a:t>
            </a:r>
            <a:r>
              <a:rPr lang="en-US" sz="2400" dirty="0" err="1" smtClean="0">
                <a:solidFill>
                  <a:schemeClr val="accent1">
                    <a:lumMod val="75000"/>
                  </a:schemeClr>
                </a:solidFill>
                <a:latin typeface="Sylfaen" pitchFamily="18" charset="0"/>
              </a:rPr>
              <a:t>fiducials</a:t>
            </a:r>
            <a:r>
              <a:rPr lang="en-US" sz="2400" dirty="0" smtClean="0">
                <a:solidFill>
                  <a:schemeClr val="accent1">
                    <a:lumMod val="75000"/>
                  </a:schemeClr>
                </a:solidFill>
                <a:latin typeface="Sylfaen" pitchFamily="18" charset="0"/>
              </a:rPr>
              <a:t> on the skin surface or internal </a:t>
            </a:r>
            <a:r>
              <a:rPr lang="en-US" sz="2400" dirty="0" err="1" smtClean="0">
                <a:solidFill>
                  <a:schemeClr val="accent1">
                    <a:lumMod val="75000"/>
                  </a:schemeClr>
                </a:solidFill>
                <a:latin typeface="Sylfaen" pitchFamily="18" charset="0"/>
              </a:rPr>
              <a:t>fiducials</a:t>
            </a:r>
            <a:r>
              <a:rPr lang="en-US" sz="2400" dirty="0" smtClean="0">
                <a:solidFill>
                  <a:schemeClr val="accent1">
                    <a:lumMod val="75000"/>
                  </a:schemeClr>
                </a:solidFill>
                <a:latin typeface="Sylfaen" pitchFamily="18" charset="0"/>
              </a:rPr>
              <a:t> implanted directly into the tumor</a:t>
            </a:r>
          </a:p>
          <a:p>
            <a:pPr indent="409575" algn="just">
              <a:buFont typeface="Wingdings" pitchFamily="2" charset="2"/>
              <a:buChar char="Ø"/>
            </a:pPr>
            <a:r>
              <a:rPr lang="en-US" sz="2400" dirty="0" smtClean="0">
                <a:solidFill>
                  <a:schemeClr val="accent1">
                    <a:lumMod val="75000"/>
                  </a:schemeClr>
                </a:solidFill>
                <a:latin typeface="Sylfaen" pitchFamily="18" charset="0"/>
              </a:rPr>
              <a:t>Treatment time is increasing because of time delay between the detection of the motion and the corrective actions</a:t>
            </a:r>
          </a:p>
        </p:txBody>
      </p:sp>
      <p:pic>
        <p:nvPicPr>
          <p:cNvPr id="88066" name="Picture 2"/>
          <p:cNvPicPr>
            <a:picLocks noChangeAspect="1" noChangeArrowheads="1"/>
          </p:cNvPicPr>
          <p:nvPr/>
        </p:nvPicPr>
        <p:blipFill>
          <a:blip r:embed="rId2"/>
          <a:srcRect/>
          <a:stretch>
            <a:fillRect/>
          </a:stretch>
        </p:blipFill>
        <p:spPr bwMode="auto">
          <a:xfrm>
            <a:off x="4876800" y="1066800"/>
            <a:ext cx="3947996" cy="44196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29</a:t>
            </a:fld>
            <a:endParaRPr lang="en-US"/>
          </a:p>
        </p:txBody>
      </p:sp>
      <p:sp>
        <p:nvSpPr>
          <p:cNvPr id="7" name="Title 1"/>
          <p:cNvSpPr txBox="1">
            <a:spLocks/>
          </p:cNvSpPr>
          <p:nvPr/>
        </p:nvSpPr>
        <p:spPr>
          <a:xfrm>
            <a:off x="304800" y="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err="1" smtClean="0">
                <a:solidFill>
                  <a:srgbClr val="E12809"/>
                </a:solidFill>
                <a:latin typeface="Sylfaen" pitchFamily="18" charset="0"/>
              </a:rPr>
              <a:t>Brachytherapy</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pic>
        <p:nvPicPr>
          <p:cNvPr id="17" name="Content Placeholder 3" descr="Gammamed.jpg"/>
          <p:cNvPicPr>
            <a:picLocks noChangeAspect="1"/>
          </p:cNvPicPr>
          <p:nvPr/>
        </p:nvPicPr>
        <p:blipFill>
          <a:blip r:embed="rId2"/>
          <a:srcRect/>
          <a:stretch>
            <a:fillRect/>
          </a:stretch>
        </p:blipFill>
        <p:spPr bwMode="auto">
          <a:xfrm>
            <a:off x="990600" y="1143000"/>
            <a:ext cx="2514600" cy="3510313"/>
          </a:xfrm>
          <a:prstGeom prst="rect">
            <a:avLst/>
          </a:prstGeom>
          <a:noFill/>
          <a:ln w="9525">
            <a:noFill/>
            <a:miter lim="800000"/>
            <a:headEnd/>
            <a:tailEnd/>
          </a:ln>
        </p:spPr>
      </p:pic>
      <p:pic>
        <p:nvPicPr>
          <p:cNvPr id="18" name="Picture 6"/>
          <p:cNvPicPr>
            <a:picLocks noChangeAspect="1" noChangeArrowheads="1"/>
          </p:cNvPicPr>
          <p:nvPr/>
        </p:nvPicPr>
        <p:blipFill>
          <a:blip r:embed="rId3"/>
          <a:srcRect/>
          <a:stretch>
            <a:fillRect/>
          </a:stretch>
        </p:blipFill>
        <p:spPr bwMode="auto">
          <a:xfrm>
            <a:off x="3962400" y="1828799"/>
            <a:ext cx="3676650" cy="1625039"/>
          </a:xfrm>
          <a:prstGeom prst="rect">
            <a:avLst/>
          </a:prstGeom>
          <a:noFill/>
          <a:ln w="9525">
            <a:noFill/>
            <a:miter lim="800000"/>
            <a:headEnd/>
            <a:tailEnd/>
          </a:ln>
        </p:spPr>
      </p:pic>
      <p:pic>
        <p:nvPicPr>
          <p:cNvPr id="19" name="Picture 4" descr="C:\Documents and Settings\user\Desktop\brachy_banner.jpg"/>
          <p:cNvPicPr>
            <a:picLocks noChangeAspect="1" noChangeArrowheads="1"/>
          </p:cNvPicPr>
          <p:nvPr/>
        </p:nvPicPr>
        <p:blipFill>
          <a:blip r:embed="rId4"/>
          <a:srcRect/>
          <a:stretch>
            <a:fillRect/>
          </a:stretch>
        </p:blipFill>
        <p:spPr bwMode="auto">
          <a:xfrm>
            <a:off x="3581400" y="3733800"/>
            <a:ext cx="3931920" cy="1828800"/>
          </a:xfrm>
          <a:prstGeom prst="rect">
            <a:avLst/>
          </a:prstGeom>
          <a:noFill/>
          <a:ln w="9525">
            <a:noFill/>
            <a:miter lim="800000"/>
            <a:headEnd/>
            <a:tailEnd/>
          </a:ln>
        </p:spPr>
      </p:pic>
      <p:sp>
        <p:nvSpPr>
          <p:cNvPr id="21" name="Title 1"/>
          <p:cNvSpPr txBox="1">
            <a:spLocks/>
          </p:cNvSpPr>
          <p:nvPr/>
        </p:nvSpPr>
        <p:spPr>
          <a:xfrm>
            <a:off x="3048000" y="685800"/>
            <a:ext cx="5867400" cy="7620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000" b="1" dirty="0" smtClean="0">
                <a:solidFill>
                  <a:schemeClr val="accent1">
                    <a:lumMod val="75000"/>
                  </a:schemeClr>
                </a:solidFill>
                <a:latin typeface="Sylfaen" pitchFamily="18" charset="0"/>
              </a:rPr>
              <a:t>24 Channel HDR </a:t>
            </a:r>
            <a:r>
              <a:rPr lang="en-US" sz="2000" b="1" dirty="0" err="1" smtClean="0">
                <a:solidFill>
                  <a:schemeClr val="accent1">
                    <a:lumMod val="75000"/>
                  </a:schemeClr>
                </a:solidFill>
                <a:latin typeface="Sylfaen" pitchFamily="18" charset="0"/>
              </a:rPr>
              <a:t>Afterloader</a:t>
            </a:r>
            <a:r>
              <a:rPr lang="en-US" sz="2000" b="1" dirty="0" smtClean="0">
                <a:solidFill>
                  <a:schemeClr val="accent1">
                    <a:lumMod val="75000"/>
                  </a:schemeClr>
                </a:solidFill>
                <a:latin typeface="Sylfaen" pitchFamily="18" charset="0"/>
              </a:rPr>
              <a:t> </a:t>
            </a:r>
            <a:r>
              <a:rPr lang="en-US" sz="2000" b="1" dirty="0" err="1" smtClean="0">
                <a:solidFill>
                  <a:schemeClr val="accent1">
                    <a:lumMod val="75000"/>
                  </a:schemeClr>
                </a:solidFill>
                <a:latin typeface="Sylfaen" pitchFamily="18" charset="0"/>
              </a:rPr>
              <a:t>GammaMedPlus</a:t>
            </a:r>
            <a:r>
              <a:rPr lang="en-US" sz="2000" b="1" dirty="0" smtClean="0">
                <a:solidFill>
                  <a:schemeClr val="accent1">
                    <a:lumMod val="75000"/>
                  </a:schemeClr>
                </a:solidFill>
                <a:latin typeface="Sylfaen" pitchFamily="18" charset="0"/>
              </a:rPr>
              <a:t> </a:t>
            </a:r>
            <a:r>
              <a:rPr lang="en-US" sz="2000" b="1" dirty="0" err="1" smtClean="0">
                <a:solidFill>
                  <a:schemeClr val="accent1">
                    <a:lumMod val="75000"/>
                  </a:schemeClr>
                </a:solidFill>
                <a:latin typeface="Sylfaen" pitchFamily="18" charset="0"/>
              </a:rPr>
              <a:t>iX</a:t>
            </a:r>
            <a:r>
              <a:rPr lang="en-US" sz="2000" b="1" dirty="0" smtClean="0">
                <a:solidFill>
                  <a:schemeClr val="accent1">
                    <a:lumMod val="75000"/>
                  </a:schemeClr>
                </a:solidFill>
                <a:latin typeface="Sylfaen" pitchFamily="18" charset="0"/>
              </a:rPr>
              <a:t>  (Varian Medical Systems Inc.)</a:t>
            </a:r>
            <a:endParaRPr lang="en-US" sz="2000" b="1" dirty="0">
              <a:solidFill>
                <a:schemeClr val="accent1">
                  <a:lumMod val="75000"/>
                </a:schemeClr>
              </a:solidFill>
              <a:latin typeface="Sylfaen" pitchFamily="18"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3</a:t>
            </a:fld>
            <a:endParaRPr lang="en-US"/>
          </a:p>
        </p:txBody>
      </p:sp>
      <p:sp>
        <p:nvSpPr>
          <p:cNvPr id="7" name="Title 1"/>
          <p:cNvSpPr txBox="1">
            <a:spLocks/>
          </p:cNvSpPr>
          <p:nvPr/>
        </p:nvSpPr>
        <p:spPr>
          <a:xfrm>
            <a:off x="228600" y="228600"/>
            <a:ext cx="8610600" cy="8382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3600" b="1" dirty="0" smtClean="0">
                <a:solidFill>
                  <a:srgbClr val="E12809"/>
                </a:solidFill>
                <a:latin typeface="Sylfaen" pitchFamily="18" charset="0"/>
              </a:rPr>
              <a:t>Radiotherapy Centers in Georgia</a:t>
            </a:r>
            <a:endParaRPr lang="en-US" sz="36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pic>
        <p:nvPicPr>
          <p:cNvPr id="54274" name="Picture 2"/>
          <p:cNvPicPr>
            <a:picLocks noChangeAspect="1" noChangeArrowheads="1"/>
          </p:cNvPicPr>
          <p:nvPr/>
        </p:nvPicPr>
        <p:blipFill>
          <a:blip r:embed="rId2"/>
          <a:srcRect/>
          <a:stretch>
            <a:fillRect/>
          </a:stretch>
        </p:blipFill>
        <p:spPr bwMode="auto">
          <a:xfrm>
            <a:off x="738189" y="1035658"/>
            <a:ext cx="7567612" cy="4850792"/>
          </a:xfrm>
          <a:prstGeom prst="rect">
            <a:avLst/>
          </a:prstGeom>
          <a:noFill/>
          <a:ln w="9525">
            <a:noFill/>
            <a:miter lim="800000"/>
            <a:headEnd/>
            <a:tailEnd/>
          </a:ln>
          <a:effectLst/>
        </p:spPr>
      </p:pic>
      <p:pic>
        <p:nvPicPr>
          <p:cNvPr id="54276" name="Picture 4" descr="ონკოლოგიური ლისზე-ის სურათის შედეგი"/>
          <p:cNvPicPr>
            <a:picLocks noChangeAspect="1" noChangeArrowheads="1"/>
          </p:cNvPicPr>
          <p:nvPr/>
        </p:nvPicPr>
        <p:blipFill>
          <a:blip r:embed="rId3" cstate="print"/>
          <a:srcRect/>
          <a:stretch>
            <a:fillRect/>
          </a:stretch>
        </p:blipFill>
        <p:spPr bwMode="auto">
          <a:xfrm>
            <a:off x="3419474" y="1066800"/>
            <a:ext cx="1600199" cy="609600"/>
          </a:xfrm>
          <a:prstGeom prst="rect">
            <a:avLst/>
          </a:prstGeom>
          <a:noFill/>
        </p:spPr>
      </p:pic>
      <p:cxnSp>
        <p:nvCxnSpPr>
          <p:cNvPr id="18" name="Straight Connector 17"/>
          <p:cNvCxnSpPr/>
          <p:nvPr/>
        </p:nvCxnSpPr>
        <p:spPr>
          <a:xfrm rot="16200000" flipV="1">
            <a:off x="3962400" y="2133600"/>
            <a:ext cx="2362200" cy="1295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4278" name="Picture 6" descr="ონკოდისპანსერი-ის სურათის შედეგი"/>
          <p:cNvPicPr>
            <a:picLocks noChangeAspect="1" noChangeArrowheads="1"/>
          </p:cNvPicPr>
          <p:nvPr/>
        </p:nvPicPr>
        <p:blipFill>
          <a:blip r:embed="rId4"/>
          <a:srcRect/>
          <a:stretch>
            <a:fillRect/>
          </a:stretch>
        </p:blipFill>
        <p:spPr bwMode="auto">
          <a:xfrm>
            <a:off x="7762937" y="1905000"/>
            <a:ext cx="996888" cy="838200"/>
          </a:xfrm>
          <a:prstGeom prst="rect">
            <a:avLst/>
          </a:prstGeom>
          <a:noFill/>
        </p:spPr>
      </p:pic>
      <p:cxnSp>
        <p:nvCxnSpPr>
          <p:cNvPr id="22" name="Straight Connector 21"/>
          <p:cNvCxnSpPr/>
          <p:nvPr/>
        </p:nvCxnSpPr>
        <p:spPr>
          <a:xfrm rot="5400000" flipH="1" flipV="1">
            <a:off x="6210300" y="2400300"/>
            <a:ext cx="1524000" cy="1447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4280" name="AutoShape 8" descr="ინოვა-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82" name="AutoShape 10" descr="ინოვა-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84" name="AutoShape 12" descr="ინოვა-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86" name="AutoShape 14" descr="ინოვა-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288" name="Picture 16" descr="დაკავშირებული სურათი"/>
          <p:cNvPicPr>
            <a:picLocks noChangeAspect="1" noChangeArrowheads="1"/>
          </p:cNvPicPr>
          <p:nvPr/>
        </p:nvPicPr>
        <p:blipFill>
          <a:blip r:embed="rId5"/>
          <a:srcRect/>
          <a:stretch>
            <a:fillRect/>
          </a:stretch>
        </p:blipFill>
        <p:spPr bwMode="auto">
          <a:xfrm>
            <a:off x="7772400" y="3200400"/>
            <a:ext cx="838200" cy="787909"/>
          </a:xfrm>
          <a:prstGeom prst="rect">
            <a:avLst/>
          </a:prstGeom>
          <a:noFill/>
        </p:spPr>
      </p:pic>
      <p:cxnSp>
        <p:nvCxnSpPr>
          <p:cNvPr id="28" name="Straight Connector 27"/>
          <p:cNvCxnSpPr>
            <a:endCxn id="54288" idx="1"/>
          </p:cNvCxnSpPr>
          <p:nvPr/>
        </p:nvCxnSpPr>
        <p:spPr>
          <a:xfrm flipV="1">
            <a:off x="6400800" y="3594355"/>
            <a:ext cx="1371600" cy="36804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4290" name="Picture 18" descr="კლინიკა ნიუ-ვიჟენი-ის სურათის შედეგი"/>
          <p:cNvPicPr>
            <a:picLocks noChangeAspect="1" noChangeArrowheads="1"/>
          </p:cNvPicPr>
          <p:nvPr/>
        </p:nvPicPr>
        <p:blipFill>
          <a:blip r:embed="rId6"/>
          <a:srcRect/>
          <a:stretch>
            <a:fillRect/>
          </a:stretch>
        </p:blipFill>
        <p:spPr bwMode="auto">
          <a:xfrm>
            <a:off x="7848600" y="4419600"/>
            <a:ext cx="911225" cy="607484"/>
          </a:xfrm>
          <a:prstGeom prst="rect">
            <a:avLst/>
          </a:prstGeom>
          <a:noFill/>
        </p:spPr>
      </p:pic>
      <p:cxnSp>
        <p:nvCxnSpPr>
          <p:cNvPr id="32" name="Straight Connector 31"/>
          <p:cNvCxnSpPr/>
          <p:nvPr/>
        </p:nvCxnSpPr>
        <p:spPr>
          <a:xfrm>
            <a:off x="6248400" y="4115858"/>
            <a:ext cx="1524000" cy="60854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638800" y="3810000"/>
            <a:ext cx="838200" cy="369332"/>
          </a:xfrm>
          <a:prstGeom prst="rect">
            <a:avLst/>
          </a:prstGeom>
          <a:noFill/>
        </p:spPr>
        <p:txBody>
          <a:bodyPr wrap="square" rtlCol="0">
            <a:spAutoFit/>
          </a:bodyPr>
          <a:lstStyle/>
          <a:p>
            <a:r>
              <a:rPr lang="en-US" b="1" dirty="0" smtClean="0"/>
              <a:t>Tbilisi</a:t>
            </a:r>
            <a:endParaRPr lang="en-US" b="1" dirty="0"/>
          </a:p>
        </p:txBody>
      </p:sp>
      <p:sp>
        <p:nvSpPr>
          <p:cNvPr id="37" name="TextBox 36"/>
          <p:cNvSpPr txBox="1"/>
          <p:nvPr/>
        </p:nvSpPr>
        <p:spPr>
          <a:xfrm>
            <a:off x="3429000" y="3048000"/>
            <a:ext cx="838200" cy="353943"/>
          </a:xfrm>
          <a:prstGeom prst="rect">
            <a:avLst/>
          </a:prstGeom>
          <a:noFill/>
        </p:spPr>
        <p:txBody>
          <a:bodyPr wrap="square" rtlCol="0">
            <a:spAutoFit/>
          </a:bodyPr>
          <a:lstStyle/>
          <a:p>
            <a:r>
              <a:rPr lang="en-US" sz="1700" b="1" dirty="0" smtClean="0"/>
              <a:t>Kutaisi</a:t>
            </a:r>
            <a:endParaRPr lang="en-US" sz="1700" b="1" dirty="0"/>
          </a:p>
        </p:txBody>
      </p:sp>
      <p:sp>
        <p:nvSpPr>
          <p:cNvPr id="38" name="TextBox 37"/>
          <p:cNvSpPr txBox="1"/>
          <p:nvPr/>
        </p:nvSpPr>
        <p:spPr>
          <a:xfrm>
            <a:off x="2286000" y="4038600"/>
            <a:ext cx="914400" cy="353943"/>
          </a:xfrm>
          <a:prstGeom prst="rect">
            <a:avLst/>
          </a:prstGeom>
          <a:noFill/>
        </p:spPr>
        <p:txBody>
          <a:bodyPr wrap="square" rtlCol="0">
            <a:spAutoFit/>
          </a:bodyPr>
          <a:lstStyle/>
          <a:p>
            <a:r>
              <a:rPr lang="en-US" sz="1700" b="1" dirty="0" smtClean="0"/>
              <a:t>Batumi</a:t>
            </a:r>
            <a:endParaRPr lang="en-US" sz="1700" b="1" dirty="0"/>
          </a:p>
        </p:txBody>
      </p:sp>
      <p:pic>
        <p:nvPicPr>
          <p:cNvPr id="54294" name="Picture 22" descr="თოდუას კლინიკა-ის სურათის შედეგი"/>
          <p:cNvPicPr>
            <a:picLocks noChangeAspect="1" noChangeArrowheads="1"/>
          </p:cNvPicPr>
          <p:nvPr/>
        </p:nvPicPr>
        <p:blipFill>
          <a:blip r:embed="rId7" cstate="print"/>
          <a:srcRect/>
          <a:stretch>
            <a:fillRect/>
          </a:stretch>
        </p:blipFill>
        <p:spPr bwMode="auto">
          <a:xfrm>
            <a:off x="3962400" y="4724400"/>
            <a:ext cx="2401645" cy="1594842"/>
          </a:xfrm>
          <a:prstGeom prst="rect">
            <a:avLst/>
          </a:prstGeom>
          <a:noFill/>
        </p:spPr>
      </p:pic>
      <p:pic>
        <p:nvPicPr>
          <p:cNvPr id="54292" name="Picture 20" descr="თოდუას კლინიკა-ის სურათის შედეგი"/>
          <p:cNvPicPr>
            <a:picLocks noChangeAspect="1" noChangeArrowheads="1"/>
          </p:cNvPicPr>
          <p:nvPr/>
        </p:nvPicPr>
        <p:blipFill>
          <a:blip r:embed="rId8" cstate="print"/>
          <a:srcRect/>
          <a:stretch>
            <a:fillRect/>
          </a:stretch>
        </p:blipFill>
        <p:spPr bwMode="auto">
          <a:xfrm flipV="1">
            <a:off x="3962400" y="4724400"/>
            <a:ext cx="990600" cy="656273"/>
          </a:xfrm>
          <a:prstGeom prst="rect">
            <a:avLst/>
          </a:prstGeom>
          <a:noFill/>
        </p:spPr>
      </p:pic>
      <p:pic>
        <p:nvPicPr>
          <p:cNvPr id="54296" name="Picture 24" descr="თოდუას კლინიკა-ის სურათის შედეგი"/>
          <p:cNvPicPr>
            <a:picLocks noChangeAspect="1" noChangeArrowheads="1"/>
          </p:cNvPicPr>
          <p:nvPr/>
        </p:nvPicPr>
        <p:blipFill>
          <a:blip r:embed="rId9" cstate="print"/>
          <a:srcRect/>
          <a:stretch>
            <a:fillRect/>
          </a:stretch>
        </p:blipFill>
        <p:spPr bwMode="auto">
          <a:xfrm>
            <a:off x="3962400" y="5791200"/>
            <a:ext cx="1295399" cy="490835"/>
          </a:xfrm>
          <a:prstGeom prst="rect">
            <a:avLst/>
          </a:prstGeom>
          <a:noFill/>
        </p:spPr>
      </p:pic>
      <p:sp>
        <p:nvSpPr>
          <p:cNvPr id="54298" name="AutoShape 26" descr="თოდუას კლინიკა-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300" name="Picture 28" descr="დაკავშირებული სურათი"/>
          <p:cNvPicPr>
            <a:picLocks noChangeAspect="1" noChangeArrowheads="1"/>
          </p:cNvPicPr>
          <p:nvPr/>
        </p:nvPicPr>
        <p:blipFill>
          <a:blip r:embed="rId10" cstate="print"/>
          <a:srcRect/>
          <a:stretch>
            <a:fillRect/>
          </a:stretch>
        </p:blipFill>
        <p:spPr bwMode="auto">
          <a:xfrm>
            <a:off x="4953000" y="4724400"/>
            <a:ext cx="1416843" cy="381000"/>
          </a:xfrm>
          <a:prstGeom prst="rect">
            <a:avLst/>
          </a:prstGeom>
          <a:noFill/>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30</a:t>
            </a:fld>
            <a:endParaRPr lang="en-US"/>
          </a:p>
        </p:txBody>
      </p:sp>
      <p:pic>
        <p:nvPicPr>
          <p:cNvPr id="17" name="Содержимое 4" descr="Rom 2.JPG"/>
          <p:cNvPicPr>
            <a:picLocks noGrp="1" noChangeAspect="1"/>
          </p:cNvPicPr>
          <p:nvPr>
            <p:ph sz="quarter" idx="1"/>
          </p:nvPr>
        </p:nvPicPr>
        <p:blipFill>
          <a:blip r:embed="rId2" cstate="print"/>
          <a:srcRect/>
          <a:stretch>
            <a:fillRect/>
          </a:stretch>
        </p:blipFill>
        <p:spPr>
          <a:xfrm>
            <a:off x="3581400" y="609600"/>
            <a:ext cx="2523030" cy="1371600"/>
          </a:xfrm>
        </p:spPr>
      </p:pic>
      <p:sp>
        <p:nvSpPr>
          <p:cNvPr id="7" name="Title 1"/>
          <p:cNvSpPr txBox="1">
            <a:spLocks/>
          </p:cNvSpPr>
          <p:nvPr/>
        </p:nvSpPr>
        <p:spPr>
          <a:xfrm>
            <a:off x="304800" y="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err="1" smtClean="0">
                <a:solidFill>
                  <a:srgbClr val="E12809"/>
                </a:solidFill>
                <a:latin typeface="Sylfaen" pitchFamily="18" charset="0"/>
              </a:rPr>
              <a:t>Brachytherapy</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pic>
        <p:nvPicPr>
          <p:cNvPr id="6" name="Picture 2"/>
          <p:cNvPicPr>
            <a:picLocks noChangeAspect="1" noChangeArrowheads="1"/>
          </p:cNvPicPr>
          <p:nvPr/>
        </p:nvPicPr>
        <p:blipFill>
          <a:blip r:embed="rId3"/>
          <a:srcRect/>
          <a:stretch>
            <a:fillRect/>
          </a:stretch>
        </p:blipFill>
        <p:spPr bwMode="auto">
          <a:xfrm>
            <a:off x="304800" y="609600"/>
            <a:ext cx="3124200" cy="2205524"/>
          </a:xfrm>
          <a:prstGeom prst="rect">
            <a:avLst/>
          </a:prstGeom>
          <a:noFill/>
          <a:ln w="9525">
            <a:noFill/>
            <a:miter lim="800000"/>
            <a:headEnd/>
            <a:tailEnd/>
          </a:ln>
        </p:spPr>
      </p:pic>
      <p:sp>
        <p:nvSpPr>
          <p:cNvPr id="10" name="TextBox 9"/>
          <p:cNvSpPr txBox="1"/>
          <p:nvPr/>
        </p:nvSpPr>
        <p:spPr>
          <a:xfrm>
            <a:off x="685800" y="2819400"/>
            <a:ext cx="2590800" cy="369332"/>
          </a:xfrm>
          <a:prstGeom prst="rect">
            <a:avLst/>
          </a:prstGeom>
          <a:noFill/>
        </p:spPr>
        <p:txBody>
          <a:bodyPr wrap="square" rtlCol="0">
            <a:spAutoFit/>
          </a:bodyPr>
          <a:lstStyle/>
          <a:p>
            <a:r>
              <a:rPr lang="en-US" b="1" dirty="0" smtClean="0">
                <a:solidFill>
                  <a:srgbClr val="FF0000"/>
                </a:solidFill>
              </a:rPr>
              <a:t>Prostate Cancer LDR</a:t>
            </a:r>
            <a:endParaRPr lang="en-US" b="1" dirty="0">
              <a:solidFill>
                <a:srgbClr val="FF0000"/>
              </a:solidFill>
            </a:endParaRPr>
          </a:p>
        </p:txBody>
      </p:sp>
      <p:sp>
        <p:nvSpPr>
          <p:cNvPr id="12" name="TextBox 11"/>
          <p:cNvSpPr txBox="1"/>
          <p:nvPr/>
        </p:nvSpPr>
        <p:spPr>
          <a:xfrm>
            <a:off x="4876800" y="2971800"/>
            <a:ext cx="2743200" cy="369332"/>
          </a:xfrm>
          <a:prstGeom prst="rect">
            <a:avLst/>
          </a:prstGeom>
          <a:noFill/>
        </p:spPr>
        <p:txBody>
          <a:bodyPr wrap="square" rtlCol="0">
            <a:spAutoFit/>
          </a:bodyPr>
          <a:lstStyle/>
          <a:p>
            <a:r>
              <a:rPr lang="en-US" b="1" dirty="0" smtClean="0">
                <a:solidFill>
                  <a:srgbClr val="FF0000"/>
                </a:solidFill>
              </a:rPr>
              <a:t>Gynecological Cancer</a:t>
            </a:r>
            <a:endParaRPr lang="en-US" b="1" dirty="0">
              <a:solidFill>
                <a:srgbClr val="FF0000"/>
              </a:solidFill>
            </a:endParaRPr>
          </a:p>
        </p:txBody>
      </p:sp>
      <p:sp>
        <p:nvSpPr>
          <p:cNvPr id="14" name="TextBox 13"/>
          <p:cNvSpPr txBox="1"/>
          <p:nvPr/>
        </p:nvSpPr>
        <p:spPr>
          <a:xfrm>
            <a:off x="228600" y="4953000"/>
            <a:ext cx="2057400" cy="369332"/>
          </a:xfrm>
          <a:prstGeom prst="rect">
            <a:avLst/>
          </a:prstGeom>
          <a:noFill/>
        </p:spPr>
        <p:txBody>
          <a:bodyPr wrap="square" rtlCol="0">
            <a:spAutoFit/>
          </a:bodyPr>
          <a:lstStyle/>
          <a:p>
            <a:r>
              <a:rPr lang="en-US" b="1" dirty="0" smtClean="0">
                <a:solidFill>
                  <a:srgbClr val="FF0000"/>
                </a:solidFill>
              </a:rPr>
              <a:t>Skin Cancer BCC</a:t>
            </a:r>
            <a:endParaRPr lang="en-US" b="1" dirty="0">
              <a:solidFill>
                <a:srgbClr val="FF0000"/>
              </a:solidFill>
            </a:endParaRPr>
          </a:p>
        </p:txBody>
      </p:sp>
      <p:sp>
        <p:nvSpPr>
          <p:cNvPr id="16" name="TextBox 15"/>
          <p:cNvSpPr txBox="1"/>
          <p:nvPr/>
        </p:nvSpPr>
        <p:spPr>
          <a:xfrm>
            <a:off x="6858000" y="5257800"/>
            <a:ext cx="2057400" cy="646331"/>
          </a:xfrm>
          <a:prstGeom prst="rect">
            <a:avLst/>
          </a:prstGeom>
          <a:noFill/>
        </p:spPr>
        <p:txBody>
          <a:bodyPr wrap="square" rtlCol="0">
            <a:spAutoFit/>
          </a:bodyPr>
          <a:lstStyle/>
          <a:p>
            <a:r>
              <a:rPr lang="en-US" b="1" dirty="0" smtClean="0">
                <a:solidFill>
                  <a:srgbClr val="FF0000"/>
                </a:solidFill>
              </a:rPr>
              <a:t>Non malignant Cancer- </a:t>
            </a:r>
            <a:r>
              <a:rPr lang="en-US" b="1" dirty="0" err="1" smtClean="0">
                <a:solidFill>
                  <a:srgbClr val="FF0000"/>
                </a:solidFill>
              </a:rPr>
              <a:t>Keloids</a:t>
            </a:r>
            <a:endParaRPr lang="en-US" b="1" dirty="0">
              <a:solidFill>
                <a:srgbClr val="FF0000"/>
              </a:solidFill>
            </a:endParaRPr>
          </a:p>
        </p:txBody>
      </p:sp>
      <p:pic>
        <p:nvPicPr>
          <p:cNvPr id="2050" name="Picture 2"/>
          <p:cNvPicPr>
            <a:picLocks noChangeAspect="1" noChangeArrowheads="1"/>
          </p:cNvPicPr>
          <p:nvPr/>
        </p:nvPicPr>
        <p:blipFill>
          <a:blip r:embed="rId4"/>
          <a:srcRect/>
          <a:stretch>
            <a:fillRect/>
          </a:stretch>
        </p:blipFill>
        <p:spPr bwMode="auto">
          <a:xfrm>
            <a:off x="5943600" y="609600"/>
            <a:ext cx="2472744" cy="1371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228600" y="3124200"/>
            <a:ext cx="2328862" cy="1877394"/>
          </a:xfrm>
          <a:prstGeom prst="rect">
            <a:avLst/>
          </a:prstGeom>
          <a:noFill/>
          <a:ln w="9525">
            <a:noFill/>
            <a:miter lim="800000"/>
            <a:headEnd/>
            <a:tailEnd/>
          </a:ln>
          <a:effectLst/>
        </p:spPr>
      </p:pic>
      <p:pic>
        <p:nvPicPr>
          <p:cNvPr id="2052" name="Picture 4"/>
          <p:cNvPicPr>
            <a:picLocks noChangeAspect="1" noChangeArrowheads="1"/>
          </p:cNvPicPr>
          <p:nvPr/>
        </p:nvPicPr>
        <p:blipFill>
          <a:blip r:embed="rId6"/>
          <a:srcRect/>
          <a:stretch>
            <a:fillRect/>
          </a:stretch>
        </p:blipFill>
        <p:spPr bwMode="auto">
          <a:xfrm>
            <a:off x="2514600" y="3124200"/>
            <a:ext cx="2033587" cy="2728912"/>
          </a:xfrm>
          <a:prstGeom prst="rect">
            <a:avLst/>
          </a:prstGeom>
          <a:noFill/>
          <a:ln w="9525">
            <a:noFill/>
            <a:miter lim="800000"/>
            <a:headEnd/>
            <a:tailEnd/>
          </a:ln>
          <a:effectLst/>
        </p:spPr>
      </p:pic>
      <p:grpSp>
        <p:nvGrpSpPr>
          <p:cNvPr id="22" name="Group 21"/>
          <p:cNvGrpSpPr/>
          <p:nvPr/>
        </p:nvGrpSpPr>
        <p:grpSpPr>
          <a:xfrm>
            <a:off x="4267200" y="3352800"/>
            <a:ext cx="2514599" cy="2532143"/>
            <a:chOff x="4267200" y="3352800"/>
            <a:chExt cx="2514599" cy="2532143"/>
          </a:xfrm>
        </p:grpSpPr>
        <p:pic>
          <p:nvPicPr>
            <p:cNvPr id="2053" name="Picture 5"/>
            <p:cNvPicPr>
              <a:picLocks noChangeAspect="1" noChangeArrowheads="1"/>
            </p:cNvPicPr>
            <p:nvPr/>
          </p:nvPicPr>
          <p:blipFill>
            <a:blip r:embed="rId7"/>
            <a:srcRect/>
            <a:stretch>
              <a:fillRect/>
            </a:stretch>
          </p:blipFill>
          <p:spPr bwMode="auto">
            <a:xfrm>
              <a:off x="4267200" y="3352800"/>
              <a:ext cx="2514599" cy="2532143"/>
            </a:xfrm>
            <a:prstGeom prst="rect">
              <a:avLst/>
            </a:prstGeom>
            <a:noFill/>
            <a:ln w="9525">
              <a:noFill/>
              <a:miter lim="800000"/>
              <a:headEnd/>
              <a:tailEnd/>
            </a:ln>
            <a:effectLst/>
          </p:spPr>
        </p:pic>
        <p:sp>
          <p:nvSpPr>
            <p:cNvPr id="21" name="Rectangle 20"/>
            <p:cNvSpPr/>
            <p:nvPr/>
          </p:nvSpPr>
          <p:spPr>
            <a:xfrm>
              <a:off x="5181600" y="5029200"/>
              <a:ext cx="228600" cy="762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3429000" y="2057400"/>
            <a:ext cx="1219200" cy="369332"/>
          </a:xfrm>
          <a:prstGeom prst="rect">
            <a:avLst/>
          </a:prstGeom>
          <a:noFill/>
        </p:spPr>
        <p:txBody>
          <a:bodyPr wrap="square" rtlCol="0">
            <a:spAutoFit/>
          </a:bodyPr>
          <a:lstStyle/>
          <a:p>
            <a:r>
              <a:rPr lang="en-US" b="1" dirty="0" smtClean="0">
                <a:solidFill>
                  <a:srgbClr val="FF0000"/>
                </a:solidFill>
              </a:rPr>
              <a:t>Before BT</a:t>
            </a:r>
            <a:endParaRPr lang="en-US" b="1" dirty="0">
              <a:solidFill>
                <a:srgbClr val="FF0000"/>
              </a:solidFill>
            </a:endParaRPr>
          </a:p>
        </p:txBody>
      </p:sp>
      <p:sp>
        <p:nvSpPr>
          <p:cNvPr id="24" name="TextBox 23"/>
          <p:cNvSpPr txBox="1"/>
          <p:nvPr/>
        </p:nvSpPr>
        <p:spPr>
          <a:xfrm>
            <a:off x="8001000" y="2057400"/>
            <a:ext cx="1143000" cy="369332"/>
          </a:xfrm>
          <a:prstGeom prst="rect">
            <a:avLst/>
          </a:prstGeom>
          <a:noFill/>
        </p:spPr>
        <p:txBody>
          <a:bodyPr wrap="square" rtlCol="0">
            <a:spAutoFit/>
          </a:bodyPr>
          <a:lstStyle/>
          <a:p>
            <a:r>
              <a:rPr lang="en-US" b="1" dirty="0" smtClean="0">
                <a:solidFill>
                  <a:srgbClr val="FF0000"/>
                </a:solidFill>
              </a:rPr>
              <a:t>After BT</a:t>
            </a:r>
            <a:endParaRPr lang="en-US" b="1" dirty="0">
              <a:solidFill>
                <a:srgbClr val="FF0000"/>
              </a:solidFill>
            </a:endParaRPr>
          </a:p>
        </p:txBody>
      </p:sp>
      <p:pic>
        <p:nvPicPr>
          <p:cNvPr id="25" name="Picture 5" descr="Saggital.JPG"/>
          <p:cNvPicPr>
            <a:picLocks noChangeAspect="1"/>
          </p:cNvPicPr>
          <p:nvPr/>
        </p:nvPicPr>
        <p:blipFill>
          <a:blip r:embed="rId8" cstate="print"/>
          <a:srcRect/>
          <a:stretch>
            <a:fillRect/>
          </a:stretch>
        </p:blipFill>
        <p:spPr bwMode="auto">
          <a:xfrm>
            <a:off x="6084142" y="1524063"/>
            <a:ext cx="1840658" cy="1523938"/>
          </a:xfrm>
          <a:prstGeom prst="rect">
            <a:avLst/>
          </a:prstGeom>
          <a:noFill/>
          <a:ln w="9525">
            <a:noFill/>
            <a:miter lim="800000"/>
            <a:headEnd/>
            <a:tailEnd/>
          </a:ln>
        </p:spPr>
      </p:pic>
      <p:pic>
        <p:nvPicPr>
          <p:cNvPr id="26" name="Рисунок 4" descr="Saggital 1.JPG"/>
          <p:cNvPicPr>
            <a:picLocks noChangeAspect="1"/>
          </p:cNvPicPr>
          <p:nvPr/>
        </p:nvPicPr>
        <p:blipFill>
          <a:blip r:embed="rId9" cstate="print"/>
          <a:srcRect/>
          <a:stretch>
            <a:fillRect/>
          </a:stretch>
        </p:blipFill>
        <p:spPr bwMode="auto">
          <a:xfrm>
            <a:off x="4626088" y="1524001"/>
            <a:ext cx="1546112" cy="1524000"/>
          </a:xfrm>
          <a:prstGeom prst="rect">
            <a:avLst/>
          </a:prstGeom>
          <a:noFill/>
          <a:ln w="9525">
            <a:noFill/>
            <a:miter lim="800000"/>
            <a:headEnd/>
            <a:tailEnd/>
          </a:ln>
        </p:spPr>
      </p:pic>
      <p:pic>
        <p:nvPicPr>
          <p:cNvPr id="2054" name="Picture 6"/>
          <p:cNvPicPr>
            <a:picLocks noChangeAspect="1" noChangeArrowheads="1"/>
          </p:cNvPicPr>
          <p:nvPr/>
        </p:nvPicPr>
        <p:blipFill>
          <a:blip r:embed="rId10" cstate="print"/>
          <a:srcRect/>
          <a:stretch>
            <a:fillRect/>
          </a:stretch>
        </p:blipFill>
        <p:spPr bwMode="auto">
          <a:xfrm>
            <a:off x="6858000" y="3505200"/>
            <a:ext cx="2143967" cy="16764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43000" y="76200"/>
            <a:ext cx="7772400" cy="990600"/>
          </a:xfrm>
          <a:prstGeom prst="rect">
            <a:avLst/>
          </a:prstGeom>
        </p:spPr>
        <p:txBody>
          <a:bodyPr rIns="91440" anchor="b">
            <a:noAutofit/>
            <a:scene3d>
              <a:camera prst="orthographicFront"/>
              <a:lightRig rig="soft" dir="t">
                <a:rot lat="0" lon="0" rev="2400000"/>
              </a:lightRig>
            </a:scene3d>
            <a:sp3d>
              <a:bevelT w="19050" h="12700"/>
            </a:sp3d>
          </a:bodyPr>
          <a:lstStyle/>
          <a:p>
            <a:pPr marL="54864" lvl="0" algn="ctr">
              <a:spcBef>
                <a:spcPct val="0"/>
              </a:spcBef>
              <a:defRPr/>
            </a:pPr>
            <a:r>
              <a:rPr lang="en-US" sz="2800" b="1" dirty="0" smtClean="0">
                <a:solidFill>
                  <a:srgbClr val="E12809"/>
                </a:solidFill>
                <a:latin typeface="Sylfaen" pitchFamily="18" charset="0"/>
              </a:rPr>
              <a:t>Academician F. </a:t>
            </a:r>
            <a:r>
              <a:rPr lang="en-US" sz="2800" b="1" dirty="0" err="1" smtClean="0">
                <a:solidFill>
                  <a:srgbClr val="E12809"/>
                </a:solidFill>
                <a:latin typeface="Sylfaen" pitchFamily="18" charset="0"/>
              </a:rPr>
              <a:t>Todua</a:t>
            </a:r>
            <a:r>
              <a:rPr lang="en-US" sz="2800" b="1" dirty="0" smtClean="0">
                <a:solidFill>
                  <a:srgbClr val="E12809"/>
                </a:solidFill>
                <a:latin typeface="Sylfaen" pitchFamily="18" charset="0"/>
              </a:rPr>
              <a:t> Medical Center, Research Institute of Clinical Medicine</a:t>
            </a:r>
            <a:endParaRPr lang="en-US" sz="2800" b="1" dirty="0">
              <a:solidFill>
                <a:srgbClr val="E12809"/>
              </a:solidFill>
              <a:latin typeface="Sylfaen" pitchFamily="18" charset="0"/>
            </a:endParaRPr>
          </a:p>
        </p:txBody>
      </p:sp>
      <p:sp>
        <p:nvSpPr>
          <p:cNvPr id="14" name="TextBox 13"/>
          <p:cNvSpPr txBox="1"/>
          <p:nvPr/>
        </p:nvSpPr>
        <p:spPr>
          <a:xfrm>
            <a:off x="228600" y="1218486"/>
            <a:ext cx="8610600" cy="4801314"/>
          </a:xfrm>
          <a:prstGeom prst="rect">
            <a:avLst/>
          </a:prstGeom>
          <a:noFill/>
        </p:spPr>
        <p:txBody>
          <a:bodyPr wrap="square" rtlCol="0">
            <a:spAutoFit/>
          </a:bodyPr>
          <a:lstStyle/>
          <a:p>
            <a:pPr indent="393700" algn="just">
              <a:buFont typeface="Wingdings" pitchFamily="2" charset="2"/>
              <a:buChar char="v"/>
            </a:pPr>
            <a:r>
              <a:rPr lang="en-US" b="1" dirty="0" smtClean="0">
                <a:solidFill>
                  <a:schemeClr val="accent1">
                    <a:lumMod val="75000"/>
                  </a:schemeClr>
                </a:solidFill>
                <a:latin typeface="Sylfaen" pitchFamily="18" charset="0"/>
              </a:rPr>
              <a:t>In </a:t>
            </a:r>
            <a:r>
              <a:rPr lang="en-US" b="1" dirty="0" smtClean="0">
                <a:solidFill>
                  <a:schemeClr val="accent1">
                    <a:lumMod val="75000"/>
                  </a:schemeClr>
                </a:solidFill>
                <a:latin typeface="Sylfaen" pitchFamily="18" charset="0"/>
              </a:rPr>
              <a:t>2021 </a:t>
            </a:r>
            <a:r>
              <a:rPr lang="en-US" b="1" dirty="0" smtClean="0">
                <a:solidFill>
                  <a:schemeClr val="accent1">
                    <a:lumMod val="75000"/>
                  </a:schemeClr>
                </a:solidFill>
                <a:latin typeface="Sylfaen" pitchFamily="18" charset="0"/>
              </a:rPr>
              <a:t>we had </a:t>
            </a:r>
            <a:r>
              <a:rPr lang="en-US" b="1" dirty="0" smtClean="0">
                <a:solidFill>
                  <a:schemeClr val="accent1">
                    <a:lumMod val="75000"/>
                  </a:schemeClr>
                </a:solidFill>
                <a:latin typeface="Sylfaen" pitchFamily="18" charset="0"/>
              </a:rPr>
              <a:t>30  </a:t>
            </a:r>
            <a:r>
              <a:rPr lang="en-US" b="1" dirty="0" smtClean="0">
                <a:solidFill>
                  <a:schemeClr val="accent1">
                    <a:lumMod val="75000"/>
                  </a:schemeClr>
                </a:solidFill>
                <a:latin typeface="Sylfaen" pitchFamily="18" charset="0"/>
              </a:rPr>
              <a:t>years anniversary of the Hospital</a:t>
            </a:r>
          </a:p>
          <a:p>
            <a:pPr indent="393700" algn="just">
              <a:buFont typeface="Wingdings" pitchFamily="2" charset="2"/>
              <a:buChar char="v"/>
            </a:pPr>
            <a:r>
              <a:rPr lang="en-US" b="1" dirty="0" smtClean="0">
                <a:solidFill>
                  <a:schemeClr val="accent1">
                    <a:lumMod val="75000"/>
                  </a:schemeClr>
                </a:solidFill>
                <a:latin typeface="Sylfaen" pitchFamily="18" charset="0"/>
              </a:rPr>
              <a:t>Consists of 5 Buildings</a:t>
            </a:r>
          </a:p>
          <a:p>
            <a:pPr indent="393700" algn="just">
              <a:buFont typeface="Wingdings" pitchFamily="2" charset="2"/>
              <a:buChar char="v"/>
            </a:pPr>
            <a:r>
              <a:rPr lang="en-US" b="1" dirty="0" smtClean="0">
                <a:solidFill>
                  <a:schemeClr val="accent1">
                    <a:lumMod val="75000"/>
                  </a:schemeClr>
                </a:solidFill>
                <a:latin typeface="Sylfaen" pitchFamily="18" charset="0"/>
              </a:rPr>
              <a:t>Radiotherapy Department was established in 2014</a:t>
            </a:r>
          </a:p>
          <a:p>
            <a:pPr indent="393700" algn="just">
              <a:buFont typeface="Wingdings" pitchFamily="2" charset="2"/>
              <a:buChar char="v"/>
            </a:pPr>
            <a:r>
              <a:rPr lang="en-US" b="1" dirty="0" smtClean="0">
                <a:solidFill>
                  <a:schemeClr val="accent1">
                    <a:lumMod val="75000"/>
                  </a:schemeClr>
                </a:solidFill>
                <a:latin typeface="Sylfaen" pitchFamily="18" charset="0"/>
              </a:rPr>
              <a:t>3 </a:t>
            </a:r>
            <a:r>
              <a:rPr lang="en-US" b="1" dirty="0" err="1" smtClean="0">
                <a:solidFill>
                  <a:schemeClr val="accent1">
                    <a:lumMod val="75000"/>
                  </a:schemeClr>
                </a:solidFill>
                <a:latin typeface="Sylfaen" pitchFamily="18" charset="0"/>
              </a:rPr>
              <a:t>Linacs</a:t>
            </a:r>
            <a:r>
              <a:rPr lang="en-US" b="1" dirty="0" smtClean="0">
                <a:solidFill>
                  <a:schemeClr val="accent1">
                    <a:lumMod val="75000"/>
                  </a:schemeClr>
                </a:solidFill>
                <a:latin typeface="Sylfaen" pitchFamily="18" charset="0"/>
              </a:rPr>
              <a:t>  for External Beam Radiotherapy (EDGE </a:t>
            </a:r>
            <a:r>
              <a:rPr lang="en-US" b="1" dirty="0" err="1" smtClean="0">
                <a:solidFill>
                  <a:schemeClr val="accent1">
                    <a:lumMod val="75000"/>
                  </a:schemeClr>
                </a:solidFill>
                <a:latin typeface="Sylfaen" pitchFamily="18" charset="0"/>
              </a:rPr>
              <a:t>Radiosurgery</a:t>
            </a:r>
            <a:r>
              <a:rPr lang="en-US" b="1" dirty="0" smtClean="0">
                <a:solidFill>
                  <a:schemeClr val="accent1">
                    <a:lumMod val="75000"/>
                  </a:schemeClr>
                </a:solidFill>
                <a:latin typeface="Sylfaen" pitchFamily="18" charset="0"/>
              </a:rPr>
              <a:t> System and </a:t>
            </a:r>
            <a:r>
              <a:rPr lang="en-US" b="1" dirty="0" err="1" smtClean="0">
                <a:solidFill>
                  <a:schemeClr val="accent1">
                    <a:lumMod val="75000"/>
                  </a:schemeClr>
                </a:solidFill>
                <a:latin typeface="Sylfaen" pitchFamily="18" charset="0"/>
              </a:rPr>
              <a:t>Truebeam</a:t>
            </a:r>
            <a:r>
              <a:rPr lang="en-US" b="1" dirty="0" smtClean="0">
                <a:solidFill>
                  <a:schemeClr val="accent1">
                    <a:lumMod val="75000"/>
                  </a:schemeClr>
                </a:solidFill>
                <a:latin typeface="Sylfaen" pitchFamily="18" charset="0"/>
              </a:rPr>
              <a:t> Twins, Varian Medical Systems Inc)</a:t>
            </a:r>
          </a:p>
          <a:p>
            <a:pPr indent="393700" algn="just">
              <a:buFont typeface="Wingdings" pitchFamily="2" charset="2"/>
              <a:buChar char="v"/>
            </a:pPr>
            <a:r>
              <a:rPr lang="en-US" b="1" dirty="0" smtClean="0">
                <a:solidFill>
                  <a:schemeClr val="accent1">
                    <a:lumMod val="75000"/>
                  </a:schemeClr>
                </a:solidFill>
                <a:latin typeface="Sylfaen" pitchFamily="18" charset="0"/>
              </a:rPr>
              <a:t>1 </a:t>
            </a:r>
            <a:r>
              <a:rPr lang="en-US" b="1" dirty="0" err="1" smtClean="0">
                <a:solidFill>
                  <a:schemeClr val="accent1">
                    <a:lumMod val="75000"/>
                  </a:schemeClr>
                </a:solidFill>
                <a:latin typeface="Sylfaen" pitchFamily="18" charset="0"/>
              </a:rPr>
              <a:t>Brachytherapy</a:t>
            </a:r>
            <a:r>
              <a:rPr lang="en-US" b="1" dirty="0" smtClean="0">
                <a:solidFill>
                  <a:schemeClr val="accent1">
                    <a:lumMod val="75000"/>
                  </a:schemeClr>
                </a:solidFill>
                <a:latin typeface="Sylfaen" pitchFamily="18" charset="0"/>
              </a:rPr>
              <a:t> Unit (</a:t>
            </a:r>
            <a:r>
              <a:rPr lang="en-US" b="1" dirty="0" err="1" smtClean="0">
                <a:solidFill>
                  <a:schemeClr val="accent1">
                    <a:lumMod val="75000"/>
                  </a:schemeClr>
                </a:solidFill>
                <a:latin typeface="Sylfaen" pitchFamily="18" charset="0"/>
              </a:rPr>
              <a:t>GammaMedPlus</a:t>
            </a:r>
            <a:r>
              <a:rPr lang="en-US" b="1" dirty="0" smtClean="0">
                <a:solidFill>
                  <a:schemeClr val="accent1">
                    <a:lumMod val="75000"/>
                  </a:schemeClr>
                </a:solidFill>
                <a:latin typeface="Sylfaen" pitchFamily="18" charset="0"/>
              </a:rPr>
              <a:t> </a:t>
            </a:r>
            <a:r>
              <a:rPr lang="en-US" b="1" dirty="0" err="1" smtClean="0">
                <a:solidFill>
                  <a:schemeClr val="accent1">
                    <a:lumMod val="75000"/>
                  </a:schemeClr>
                </a:solidFill>
                <a:latin typeface="Sylfaen" pitchFamily="18" charset="0"/>
              </a:rPr>
              <a:t>iX</a:t>
            </a:r>
            <a:r>
              <a:rPr lang="en-US" b="1" dirty="0" smtClean="0">
                <a:solidFill>
                  <a:schemeClr val="accent1">
                    <a:lumMod val="75000"/>
                  </a:schemeClr>
                </a:solidFill>
                <a:latin typeface="Sylfaen" pitchFamily="18" charset="0"/>
              </a:rPr>
              <a:t> Varian Medical Systems Inc) </a:t>
            </a:r>
          </a:p>
          <a:p>
            <a:pPr indent="393700" algn="just">
              <a:buFont typeface="Wingdings" pitchFamily="2" charset="2"/>
              <a:buChar char="v"/>
            </a:pPr>
            <a:r>
              <a:rPr lang="en-US" b="1" dirty="0" smtClean="0">
                <a:solidFill>
                  <a:schemeClr val="accent1">
                    <a:lumMod val="75000"/>
                  </a:schemeClr>
                </a:solidFill>
                <a:latin typeface="Sylfaen" pitchFamily="18" charset="0"/>
              </a:rPr>
              <a:t>Treatment localizations: Gastrointestinal Tract, Gynecological Malignancies, Lymphomas, Cancer of Head and Neck, Skin Cancer, </a:t>
            </a:r>
            <a:r>
              <a:rPr lang="en-US" b="1" dirty="0" err="1" smtClean="0">
                <a:solidFill>
                  <a:schemeClr val="accent1">
                    <a:lumMod val="75000"/>
                  </a:schemeClr>
                </a:solidFill>
                <a:latin typeface="Sylfaen" pitchFamily="18" charset="0"/>
              </a:rPr>
              <a:t>Brast</a:t>
            </a:r>
            <a:r>
              <a:rPr lang="en-US" b="1" dirty="0" smtClean="0">
                <a:solidFill>
                  <a:schemeClr val="accent1">
                    <a:lumMod val="75000"/>
                  </a:schemeClr>
                </a:solidFill>
                <a:latin typeface="Sylfaen" pitchFamily="18" charset="0"/>
              </a:rPr>
              <a:t> Cancer, Cancer of Central Nervous System, Pediatric Malignancies, Cancer of Thoracic Region, Extremity Soft Tissue Sarcomas and etc</a:t>
            </a:r>
          </a:p>
          <a:p>
            <a:pPr indent="393700" algn="just">
              <a:buFont typeface="Wingdings" pitchFamily="2" charset="2"/>
              <a:buChar char="v"/>
            </a:pPr>
            <a:r>
              <a:rPr lang="en-US" b="1" dirty="0" smtClean="0">
                <a:solidFill>
                  <a:schemeClr val="accent1">
                    <a:lumMod val="75000"/>
                  </a:schemeClr>
                </a:solidFill>
                <a:latin typeface="Sylfaen" pitchFamily="18" charset="0"/>
              </a:rPr>
              <a:t>Available Technologies: 3DCRT, IMRT, VMAT, SRS/SBRT, IGRT, 4D and DIBH Techniques, Intra-fractional Motion Tracking</a:t>
            </a:r>
          </a:p>
          <a:p>
            <a:pPr indent="393700" algn="just">
              <a:buFont typeface="Wingdings" pitchFamily="2" charset="2"/>
              <a:buChar char="v"/>
            </a:pPr>
            <a:r>
              <a:rPr lang="en-US" b="1" dirty="0" smtClean="0">
                <a:solidFill>
                  <a:schemeClr val="accent1">
                    <a:lumMod val="75000"/>
                  </a:schemeClr>
                </a:solidFill>
                <a:latin typeface="Sylfaen" pitchFamily="18" charset="0"/>
              </a:rPr>
              <a:t>1500-2000 Patients per year (Azerbaijan, Armenia, Russia,  Middle Asia (We had several patients from USA, which were for mission in Georgia when they were diagnosed with cancer and refused to go back to their country for treatment)</a:t>
            </a:r>
          </a:p>
          <a:p>
            <a:pPr indent="393700" algn="just">
              <a:buFont typeface="Wingdings" pitchFamily="2" charset="2"/>
              <a:buChar char="v"/>
            </a:pPr>
            <a:r>
              <a:rPr lang="en-US" b="1" dirty="0" smtClean="0">
                <a:solidFill>
                  <a:schemeClr val="accent1">
                    <a:lumMod val="75000"/>
                  </a:schemeClr>
                </a:solidFill>
                <a:latin typeface="Sylfaen" pitchFamily="18" charset="0"/>
              </a:rPr>
              <a:t>Certificates: Award for European Excellence in Quality and Best Regional Healthcare Provider (2017), ISO  9001:2008 (2015)</a:t>
            </a:r>
            <a:endParaRPr lang="en-US" b="1" dirty="0">
              <a:solidFill>
                <a:schemeClr val="accent1">
                  <a:lumMod val="75000"/>
                </a:schemeClr>
              </a:solidFill>
              <a:latin typeface="Sylfaen" pitchFamily="18" charset="0"/>
            </a:endParaRPr>
          </a:p>
        </p:txBody>
      </p:sp>
      <p:sp>
        <p:nvSpPr>
          <p:cNvPr id="11" name="Slide Number Placeholder 10"/>
          <p:cNvSpPr>
            <a:spLocks noGrp="1"/>
          </p:cNvSpPr>
          <p:nvPr>
            <p:ph type="sldNum" sz="quarter" idx="12"/>
          </p:nvPr>
        </p:nvSpPr>
        <p:spPr>
          <a:xfrm>
            <a:off x="8458200" y="6172200"/>
            <a:ext cx="457200" cy="457200"/>
          </a:xfrm>
        </p:spPr>
        <p:txBody>
          <a:bodyPr/>
          <a:lstStyle/>
          <a:p>
            <a:fld id="{B6F15528-21DE-4FAA-801E-634DDDAF4B2B}" type="slidenum">
              <a:rPr lang="en-US" smtClean="0"/>
              <a:pPr/>
              <a:t>31</a:t>
            </a:fld>
            <a:endParaRPr lang="en-US"/>
          </a:p>
        </p:txBody>
      </p:sp>
      <p:cxnSp>
        <p:nvCxnSpPr>
          <p:cNvPr id="10" name="Straight Connector 9"/>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pic>
        <p:nvPicPr>
          <p:cNvPr id="1030" name="Picture 6" descr="თოდუას კლინიკა-ის სურათის შედეგი"/>
          <p:cNvPicPr>
            <a:picLocks noChangeAspect="1" noChangeArrowheads="1"/>
          </p:cNvPicPr>
          <p:nvPr/>
        </p:nvPicPr>
        <p:blipFill>
          <a:blip r:embed="rId2"/>
          <a:srcRect/>
          <a:stretch>
            <a:fillRect/>
          </a:stretch>
        </p:blipFill>
        <p:spPr bwMode="auto">
          <a:xfrm>
            <a:off x="76200" y="0"/>
            <a:ext cx="1295400"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32</a:t>
            </a:fld>
            <a:endParaRPr lang="en-US"/>
          </a:p>
        </p:txBody>
      </p:sp>
      <p:sp>
        <p:nvSpPr>
          <p:cNvPr id="7" name="Title 1"/>
          <p:cNvSpPr txBox="1">
            <a:spLocks/>
          </p:cNvSpPr>
          <p:nvPr/>
        </p:nvSpPr>
        <p:spPr>
          <a:xfrm>
            <a:off x="304800" y="0"/>
            <a:ext cx="8610600" cy="6858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External Beam Radiotherapy of RICM</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3962400" y="838200"/>
            <a:ext cx="3657600" cy="646331"/>
          </a:xfrm>
          <a:prstGeom prst="rect">
            <a:avLst/>
          </a:prstGeom>
          <a:noFill/>
        </p:spPr>
        <p:txBody>
          <a:bodyPr wrap="square" rtlCol="0">
            <a:spAutoFit/>
          </a:bodyPr>
          <a:lstStyle/>
          <a:p>
            <a:r>
              <a:rPr lang="en-US" b="1" dirty="0" smtClean="0">
                <a:solidFill>
                  <a:schemeClr val="accent1">
                    <a:lumMod val="75000"/>
                  </a:schemeClr>
                </a:solidFill>
              </a:rPr>
              <a:t>EDGE RADIOSURGERY SYSTEM</a:t>
            </a:r>
          </a:p>
          <a:p>
            <a:r>
              <a:rPr lang="en-US" b="1" dirty="0" smtClean="0">
                <a:solidFill>
                  <a:schemeClr val="accent1">
                    <a:lumMod val="75000"/>
                  </a:schemeClr>
                </a:solidFill>
              </a:rPr>
              <a:t>(VARIAN MEDICAL SYSTEMS INC.)</a:t>
            </a:r>
            <a:endParaRPr lang="en-US" b="1" dirty="0">
              <a:solidFill>
                <a:schemeClr val="accent1">
                  <a:lumMod val="75000"/>
                </a:schemeClr>
              </a:solidFill>
            </a:endParaRPr>
          </a:p>
        </p:txBody>
      </p:sp>
      <p:pic>
        <p:nvPicPr>
          <p:cNvPr id="3074" name="Picture 2" descr="EDGE Radiosurgery System-ის სურათის შედეგი"/>
          <p:cNvPicPr>
            <a:picLocks noChangeAspect="1" noChangeArrowheads="1"/>
          </p:cNvPicPr>
          <p:nvPr/>
        </p:nvPicPr>
        <p:blipFill>
          <a:blip r:embed="rId2"/>
          <a:srcRect/>
          <a:stretch>
            <a:fillRect/>
          </a:stretch>
        </p:blipFill>
        <p:spPr bwMode="auto">
          <a:xfrm>
            <a:off x="152400" y="685800"/>
            <a:ext cx="3543299" cy="2362200"/>
          </a:xfrm>
          <a:prstGeom prst="rect">
            <a:avLst/>
          </a:prstGeom>
          <a:noFill/>
        </p:spPr>
      </p:pic>
      <p:sp>
        <p:nvSpPr>
          <p:cNvPr id="3078" name="AutoShape 6" descr="Truebeam Varian თოდუას კლინიკა-ის სურათის შედეგი"/>
          <p:cNvSpPr>
            <a:spLocks noChangeAspect="1" noChangeArrowheads="1"/>
          </p:cNvSpPr>
          <p:nvPr/>
        </p:nvSpPr>
        <p:spPr bwMode="auto">
          <a:xfrm>
            <a:off x="155575" y="-1935163"/>
            <a:ext cx="5667375" cy="403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Truebeam Varian თოდუას კლინიკა-ის სურათის შედეგი"/>
          <p:cNvSpPr>
            <a:spLocks noChangeAspect="1" noChangeArrowheads="1"/>
          </p:cNvSpPr>
          <p:nvPr/>
        </p:nvSpPr>
        <p:spPr bwMode="auto">
          <a:xfrm>
            <a:off x="155575" y="-1935163"/>
            <a:ext cx="5667375" cy="403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2" name="AutoShape 10" descr="Truebeam Varian თოდუას კლინიკა-ის სურათის შედეგი"/>
          <p:cNvSpPr>
            <a:spLocks noChangeAspect="1" noChangeArrowheads="1"/>
          </p:cNvSpPr>
          <p:nvPr/>
        </p:nvSpPr>
        <p:spPr bwMode="auto">
          <a:xfrm>
            <a:off x="155575" y="-1935163"/>
            <a:ext cx="5667375" cy="403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4" name="AutoShape 12" descr="Truebeam Varian თოდუას კლინიკა-ის სურათის შედეგი"/>
          <p:cNvSpPr>
            <a:spLocks noChangeAspect="1" noChangeArrowheads="1"/>
          </p:cNvSpPr>
          <p:nvPr/>
        </p:nvSpPr>
        <p:spPr bwMode="auto">
          <a:xfrm>
            <a:off x="155575" y="-1935163"/>
            <a:ext cx="5667375" cy="403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6" name="AutoShape 14" descr="Truebeam Varian თოდუას კლინიკა-ის სურათის შედეგი"/>
          <p:cNvSpPr>
            <a:spLocks noChangeAspect="1" noChangeArrowheads="1"/>
          </p:cNvSpPr>
          <p:nvPr/>
        </p:nvSpPr>
        <p:spPr bwMode="auto">
          <a:xfrm>
            <a:off x="155575" y="-1935163"/>
            <a:ext cx="5667375" cy="403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8" name="AutoShape 16" descr="data:image/jpeg;base64,/9j/4AAQSkZJRgABAQAAAQABAAD/2wCEAAkGBxISEhUSExMVFRUVFRUVFxYYGBUVFRUVFRYWFhUVFxgYHiggGB0lHRcVIjEhJSorLi4uFx8zODMtNygtLisBCgoKDg0OGhAQGi0dHx8tLS0uLS0tLS0rLS0tKy0tLSsrLSstLSstLS0tLS8tLS0wLS0tLS0tLS0tLS0tLS0tLf/AABEIAL0BCgMBIgACEQEDEQH/xAAcAAACAwEBAQEAAAAAAAAAAAAEBQIDBgEHAAj/xABHEAACAQIDBAYGBgcGBgMAAAABAhEAAwQSIQUxQVEGImFxgZETMqGxwdEjQnKCkvAHFDNSYrLhJENzosLxFRY0U5PSJWOD/8QAGQEAAwEBAQAAAAAAAAAAAAAAAAECAwQF/8QAKxEAAgIBAwMBCQADAAAAAAAAAAECEQMSITEEE1FBFCIyYXGRobHwgcHx/9oADAMBAAIRAxEAPwDRhqmrVRUgakYQGroeqA1Ra5TAKDVIGhUuVZmoAumvs1U56+z0AW5q+z1VmrmagC3OKEx+0ktDXVt4Ubz29g7aDxu01ysEIYjeRBAPxNZ6/h7jfSejFwkiTDIzbh69uJMfvSK6cWBtamtkYTyrVoTpv5DA4y5daWjsHAUwwOCJ1NB4TZt5RnAZVIBIcLeWJjSApWdNZO+nmFuuqt9F6Qpv9EZAEwA2fLB3129+EVVUcc+kytOV6iy1hIo/DIo4+2kBxZJ6zNb1EB03meBaBPceJpnbttAJMga5o0juiY7+Arkn1z9Is5u0/UcotSvW7eWXgAcTGnjS/B5rpzWwx/jcBLcaaiDLa91OcNsbUM5NxhxbcPsruFT3L5OnHjkJRs70p+iVlT95tAfsqdT3mK5d2NdXcA/cdfI/CtimHivnheFZOmdkXJLcwNxSphgQeRBB8jUCa2124rCGAI5EAjyNLcTsmw3qhlP8O7yM+yKnQylliZquUXicCVbKrC4eSzmHeNw86Fu22Uwyle8ET3E76Ti1yXGSlwyBrk12K+qSiMV019XKAOZeWnu8q+rtfTQFnKgTUinb5aV8Fj+lIZHWu5alX1AE67VptGolKYWQJoLaG0LdokMWkKGOVZADEgRrruO7lRz2/wA/71ntvr1n/wAJP5rlAh5ZfMAymQd2hB8qtAoTAghF7viaKDUASrtRmhcftBLIljrwUbz8h200m3SE2krYTevqgzMQoHEkADxNZvae0nvSgVxbmMyEnN9prc5R2T8qW4uzdxLF7jkjXIgEIvcJBJ/iJ8hpUrOycs5pEDjcXXSdNSRv5861eKcXwLHkjPgOwOGQnqLkaDLBvSPpqF1k/wC1PNlYBSChdiCJKk9Yg7jB60buygsFhA6hvSJlmIYuQN4g5yfKO2abL0bw5ZWbP6QEhWtu6zBics5D3R5xV6pR5NqS5VX8yzD7MvpquocgKHR3bNAEFiIUQW4Eaeb/AAeBuQQ0KCPqhRpqI3do3AbqUCw4fIjEuDJEQQfVIzowVRHZx50Sbd/1HzXIJDIbhBjxILe7dScnZUpKqe5G/s8MMthmch5JnLaU8c8LDaTopJmZ1JNXJsq2EJZ0DT6qKQoO/NlBPfrNW28ZoqqnogQSwYl2TTt6p8G+dFNZQgBtDpE5EJMyPVEcI0NS3Izkr3pA/wCtMkLnW4NJ9JbACkREBYJ15iaIbbWIVSRbtNuy5SxA5yGyt4Aee6le0wluS2dASFW4YZRJEA5G0J5kDeO6rrWOst9Gt0G4OKpmBB3RlmdOGm/dRU2rZlGE1vtQ1PSU/wDbUc5eG039VgPDWpHbyXFBKsBx0aAeRZgF8jSvFW2LeoAsA5mCsx3zAEKOG/yoT9TG8cNZPVM66hV0HlTqK3ZjLPyml+Rldxob9mnidF8+PlUsNYLn6RiRyWVHs1PnQ2CtXm9Qh435oPhIinlq41sTcshRzVgwA7t/squ4ntE54wcnqeyJ4LDW0BJGUDmAq9/9aq2ri0ZYR1PMGCI46EGg7m17TM+VWdu1sik8pciB3A1dYN2Jt2UAbeCee+TENJnUTUtU7Z1xSca/2Ze3hWuaosdY5tVMzJGVNI37zpC6DWBzF4M2/We3P7uaG8j4jw0mn+MW5bg3HZVn1UEWx2BiJ90TvpbcuYUP6TUntYtqOPb4yatYnPdIcuoxRdN192Ji3h39u6u0zxm2bcQsxOoAgHvJkn+tJ3vzJVD4VXsc6sw9shqqnXktrtU27pO9SKsBrllFxdM6oyUlaJ19NRqQqSiJ7q5BqyvppDGhWaibFF4O+bsEWyimZDwGUcAYO8yPI8qJbDxy91U1QkxK1k1mukK9d/8ADT33a3D2+ysf0oEXWiPVtjUTPr76QB+Et/Rr3VPLRGBUC0n2QfZWS6R7euEm3ZXKvFycrsf4R9Udu/uqoxb4JlJIK2zt5bcpbhn3H91T28z2efKk2GxcnNcJJ5lQ3lOgpUuKuj6qz9lT5nLU7VwyDkQHiZuA+w1upRgqoxcde7dGjtXSx6oC9pBPV7pOtH4LDgg9VQ2uhA07cqlY3cqU7LxKqw1aeAUljyJ1HCffTrCXrJYgXCcw6wLG6Z7IGk8tRVLK2/dVf31NY4YKPvDG1e6in0aAHKZDQ2sE5VJ9WOPdrTC64uW8l3Mto8B1y+oKnNJHLQDgd/FeL724GH9Gi6znAWSIj6rE6Tr/ALg6xi7wTMTbJ00AyjtjUA+OvxHCct3yXqxRXKVf3ARZx1u2E9Eirk0XOsGDpzHkOfmxXElySF00kCViNBOXfxGvLdWUt7VxQYlssR6quSpJmTET5c/M4YwsNLIUwOsWzNpyBUDgePEa8s3jkn7z/Bk8jdVL9Di7dlpLbiYGZngnid8UNcUM05i2sxvHdPnvJ31WgutGumm90AaOGWCAPE0wtqwXMzWwPsyN+moAiqhKK9LE8WTZxkKL+DJV4kIACVBc+Ph2wBQdrDuRClQN8XFJkboATfPDnyp210kEu1qBqotgnqjXie3gaqsm2ZYi88HfkWBujSO/97dvq1laVKI1026blvztsLbuHxDZYKkCBCmSNN0dUiOWu+mtvFqq9fqkCAMpDZo3nd/tzqLXrKfXKzqMinMSNNSABPh40Fd2naMHNcnjImBJ3EHQ6/ndRKU5VSf+Byxwin8/p+xngsZiGiCT2dQADmSRu7gaq2m9xwudzlMmdyzy6xifBfHgmfF2RJykyTqYDExoTx9tcXFTBAI7SSZ/FVQjO1JqjCSjKOlL8/8AQzD2BmiQZG+M3tE+2icbfazbzq7QORgD7sj3UDbxkdtfPiGIiRHHWPAzvq5ZY+u5jHpn6Nog3Se9cUoCHHEx7JDCKDyqdWkHksEeZ3eVXusDXQeQqlhWUupa+BUbLpot3J2cfKdyj3nx4eyoqoG4VEmuT21zzyzlyzeGKEeEXTXQaoBqQcVmaFk1IVBTUxSAkKnFQC13IOQoGhrjmvqVGGFtF1LE8STuC8OJJ5xzJqC4jGRqLBP3xWTwvTk/3uHbfvtOr6c8tzJHcCadYLpNhrttbgu5EYkBrqtZUkEqQrXAFbUEaE6iKqePJD4k0JOL4GyYi+fWt2+8XD7slZrpISbjTE/R7jPA9g51oRcJEggg7iNR5g1mttmXf7Vv+UVCY6NJgf2SfYX3VO5rvoTCucifZX3CpNdNO0FFd7A2m9a2h71X5UFf2Bhm/ugO0Fl9xorErnGUswB35SVJ8RqPClybGw67lI++4+NDk2TpRJtg2YyjMo5A7zzaR1vHdwoc7BI9W8wHKBv56RR1rC213ek/8tyP5qvDd/mT7Zqo5JLgNKE13ZV//vZu/MPnXRgr4HAnkrEDsmd/s76cZqg92BOp7hJ9lbrq5rwZPBBiI/rC77Tfdj4TNQXat5fWRh3gj3imZ2hdmBh3jmWtqfKTRFnFsd9m4vjbI/nqpdXGXxRTF7PEXJt7mAp0mWMkcsogijbe2Gun6K0x4Sivp3kGPOu42+gAzKCTwIBgc6ptbbAAUGANABoAOwCrjmhzpobi0qQwtDEfWs3DGol10O+YzA1fcN4qYsMrE75Z/wAI1A799AJj82uY+epPAUZautxdh2BiAPnWnei/Qhwcfet/cCxjYl49KSAswCCAJ7AByqm3hgJk5p5xp3cqbXcZcXc58dffVTbRY71Ru9R8KTlNqoukK48sES0BuEVMJUmxqcbQ+6SKiNoWhvzL3iR7PlWM8WXnktZYcE1tmrVQ/uz4z7qNwAt3PUdW5xvHeN4pkmD7vKudtmuwgaeHsEeBihrpPGPZWofBUtxeBH50pDM7cu1Sb9Mr+AoK5g6VjKxfFWreqg2QPzNRYxwNTYUGrcqYftpeLhmI9s1aCedLUVQeLtd9OOR9lBBa7lo1BRiNoXwiu4EBQzAd0kCvfehmyVsbPwthlErYthgR9cqGf/MWrwK3YGIuWcODIv37Noxr1WuLn3fwhq/Tden18veS8I58S2EGK6G4JyWFkWmYyWss9h2I4lrRUnxrA9INkLh719VdnDXbTdYyy/Q2lyk8dFGvb4167XjW3+iD3sZfP69ihqjznkFmLrGUEAQEGgHEVw+lmmydeQlMJfe1KGISZkLvgDLBBnXx9tEbLsPbRRcYu28kmdTqRV+y8AbNoWzduXY+u5BaOA0G4ePfRGSsrLoheYHcsVQy0QVqBWpGUEVErVpSuZKAKgtdirMlfZKLAriuhatFupC3T3AV4nYD3CXa4QDwA3DgJJ+FQwvRdCdXf/L8q0tvCubMFySe3LoI5KfyTz0jhdGrUkWP0ft2yIZzAnUrvOnLv86icOObeY+VOtonrD7J9hHzpYwpamhVYOcPP1j7DUGwbcHHlHxopanVLLJEPGmK7mCuc1PifiKCv4K7+75FT8a0NRar78hdqJjb9tlOoKnhvB8Kut7YuiAzuyj+Igj2wa01xQdCARyOopZitkIdV6p5cD8qjuMrQdw+178TbvuR2ktHZDTFdxG3MURBeO0KgPuoG3hCjSDBG/5GmNu1mEx39hpXY6oSvj8VOrlh2RPkRHtoixtJzvCnvBB8eVMGwfZQ97A8RMjlxHKpY0RGP5r5GoviVM7xpxq1cII4+ZqLYT86VDiVZWG63hRCmhzhiKmjVLRSClqVVo4qyaBmyxHQLZzwf1OyhGoa0voGB5hrWUjzqo9Egn7LFY6zyC4q66/hv519lbLLpVbpWu5mZD9R2hb9TaTsOV7D2Lo87Ytt7ahhMFdXO11ke475iURra+qqgBWZiPVk6nUmtPdt0JdtUWx0uRK1moGzTN7VV+iqaGZC90swCsyNiUVlJVgwYQQYI1FTTpLgG3Yux/5FHvrDbO2PaxGLxi3AerfJBBYROedFImYFNz0Jw8Tr+Jx72NQ5pOgbS5NVb2rhW9XEWD3XE+dXrdtndcQ9zKfjWJ/5NsETrp2g+9DS/HdHMNZEvc9GpMSxtAe23RqFqXk9LFscxXRZrzH/AJdsFQyX86ncUNtx2gFUFDHZ3oL+GK3HIN9ARJA0dN8HXedKaYJp8Hq/o6+yUaVqspVjBhroS3Z1iPcaExdqNQW/E3zpkbPhqK+xuChfW9n9aZLFltAR9b8TfOotZHNvxN86JsYb+L2f1qt1PMeR+dKgKFsdrfib4muYlGVSwdp+6fhVoB5jyPzqvGzk3jyj40UAqO0rg5HwqS7Vbio9ooQrXVtUwGNrGq3Yatz0sFurrbmkAVdTN3/nSo4K5lYTuOh+fhXyPQ91jnK7tAx5mZGnlSA0ZwwqJwgruznzW13yNDqeH9IosJVAJ8LhhOXkWX8JI+FEPgRXcFqSRxuXBP32E00OHgDUnvy/ACgBHcwNI9pr6NjO6AfORp5Vs3tVlulVqG+6v8xqZLYpChb7MZkiTuBIA7NKsluZ8zUMLboz0dQUe1iosKkKia3ZkD3BQ1xaLehnqSkCXFqrLRDiqTSA8i6OD+340f8A3fFx8adbfJtrne4EtrJOsSN50GpMTurM4ZiuL2kV3y5HeJpWdpmetLHtCsvkwNZLBrm5XVGHUZlCk1yW9Idu3sTZ/szPbtKQSykhnIMCSuqjSY3843VnrrXsYguXrkZZBY65io06oiOEntonaW38rFBZRQetmVcrMwEKdIjdqddKW2NpXHutntrdNwwFggKW0BWPjMnXfrWsoSjsi8UoySbVL+8AODx162GS27KLkBgDvPwPCtF0ftFLNqRBGNU/5bR+FWLsL0dsMJNzWCdAJHZpuqvZV0ixqZjFqJmfqLx8KjuKfBto08nvZr4CuVYtWI6tudK5idnu6kJcIbSMwBXfrMQd3l21fbFGWaBGMbBY0MR6WzoYnK2p1G7hrHOoDAY3ebtjwtvu789aTEL1m+0ffWdxDnmfM0UxEBhcSN72ongrbuPGqsS5DZYZu4CO6SQJrF3ulWJXaf6sHPogRxbN+y9JvnnWuwe0HuWmuGCTpohG77OmtPSFkL9sFpAjs00PEaVxLdSwrZuBEqDB3jdoe3Wi0tUAKEN/0mVrQ9HB64ZdCN3VmYOvson0dM/Q1U9nX8/nhQBBFUDfPv8AGo3gGjTUTB74n3DyqzD2hmIPfVmEIN11AgW8up605s3DdwrRaWiHdluxWILIew+f5FOVpPevW7b+kZzLCN0jSDPuqY2/ZH1j+E1nwUT2Tu//AFujyvOKfOugrLYXauHtiA7Hru+qne7s5HdLGtNh74uIrruYSKdoBcbtzlw/cuetr2bt3tpR0ptbj/AP5x861RrPdKF0+4f5lpS4KRncLbovJUMOtE5azKPWpqJNfTUWNakFbmh3q64aoakBS9UtVrmqWNIZ4sn/AFm0R2XPeRSRbijQkt4aeEn4U6tn+348c847JLxQVrZ9wb1sg8WZgxPgdBTxZIwctT8fo5erwyyOKivIHh7YLdQSdyyuskRA8DV9vB27TK0pbcOSVAYNvghiNwMbp5UWuBI19Jh1ImDmAifYPAVU+yVI62KwynsZY8ZcTU5Or20w+5fT9ClK8sn9EDbZ2kAuVgN/qk6kk6eHPspXs5/oH4f2q0fO2flR2I6PWH/a7Us6GfVRo8rsnxqjFJhrNl1t4q3ddrqtlWRoqOJGkbyNJrKFJeWzsm74VJHvAqxKosmVU/wj3VfarZGYQlFWzQqUQhpiFuNuGCePzNZ7EGidq9JMGjPZfEW0dGysrHLBH2oBpLe23hTqMTYI/wAW386dio892gn/AMyTzPuww7a9E2Niw2HzkQXIfqo0SV1PVEDWa8/xVu1/xE4s4nDej5C4C/7H0e4dvbW16MXZwFqAxJQRCuRu060R7aAD8D1nEbiCfCJFNBZmgtkWIb7CR7l+dN7YoSECNg3JkXCOyARw4Hx8+6JGwQNTJnfAG89lMEFSuWd3f8z8KKAUqkP9340Ps8fS3z2p7m+dEYhJvOuZlK2rbaEfXe8NxBH1BQ+yEg3jJJJGpjkeQFMAXbu5O9vctJqc7d+p9/8A00nNYS5LRE16HsT/AKe39kV541b3B2c+GFuWXNbKyphhmBEqeBHOqgJjI0j6Ser91/eppzSXpFuEmJDideMcquXAIS2BRFU2hFXVBR6lNRJrk1BmqySDmqmNTY1WxoAouGq2qbVW1IZ5ttf9FoxF+7ebFunpHLZVQaSSYktrVKfofw31sTiG7sg+Br0tqrNAGAT9E2zxvN9u+4B7loi3+jLZi/3LN33H+BrZsarJp2IzVroJs1d2FQ95Y+80Za6L4Fd2Fs/gU++m9fUDOqvCrUqsVNTQIuWrkNUKatU0AeV9LcBZbF32a1bLF5JKqSdBvMa1idr4a2AYtoN+5VHuFb/pYP7Te+0P5VrCbXTQ110tKOa3ZkLwE6V7f0DxMYGwpEjIO8QTXiOIWGr2PoK39hsfZP8AMa52jY18qpOXjB+XvNSF2ln6wO7tIMeB3Val2RO8dhqqJsZJfom3ipPcPadB/qpQtz8/7VdbeNZjiaKCyGJtub926hUhkt28rSI9GbhkMJ3m4dI4Chtj5vpswAhwNCWHqjmBQmKa4dzEDkNPPnQn61dtgiSFJ13GT76zci6C9vH1Pvf6aUVpNiOXQsxOp0AJG4CdxpmygCZP4m+dZ1ZVmJNpjuVj3Amt/s3S2o7BWa6M4l7mHV3YsxiSSTvVT8a1NvQRTiqE3ZaaXbW3L4/CjpoDah0HfVMaF1rDfZ8Ru8jV36p9nyb/ANq+smiJqBm0zVEmq3uqsZiFnmQPfQ93aVld923+JT7jViCSarY0tvdIMMP7ye5XPwoG/wBLMONwuN3KB72FADlqras1f6Zp9W0x72A9wNJcd0+uqzKtm2IJEsWbd3RSoLN0xqtq81v9OsWd3o1+yn/sTSzE9L8X9bEEdwtp7gKdBZ6yag5gSdBzOgrxDHdJXYFWxdzUEftmJEjeNaQJisOrZy73G/ebMx3RqSOVOgs/QN7a2HT1r9od9xJ8poK90pwa776n7Idv5VNeINt+3wVz4AfGqG2+31bfm0+4UUKz2x+m2EBAHpGkgaLG8x9Yivn6Z2/q2mPewX3TXjOz8Vir9xUti2GJ0nmNeZPDlWmt9Gscf2uLS32Kq+9spooLN6OmTHdaXxYn4CjLXTO0P2qFO0MpH+bLWLw/QAPrcxOIfs9JCnwCn300wn6OMEpn0OY/xFz72g+VLYLF22NsWL+Ium1cVpOaAQTACrJjSsrtVtDXpeH6IWVzBR6NZ3Iqrw5ga+VV3+hGHO8M3ex+ECt+4lGjLQ7PCMSda/QPRfALZweHtFRK2kzfaYZn1+0TSDGdArB9W2BI4CtJZxJ9KyRAVEYeLOP9NY6rNKDjhrZ4EdxqptmKdQwntGvnUw9SDVVsVAVrBXDLLqoLLocxJVipJnUCQe/fVVxydOHvorZ1zqD7TnzdjXBaE+NDkCQKlsmk20nzXMvAaDtPGPzwrQ7QxItpp6x0X4nw+VKdl2Qzydy6nv4D88qxl4LQ9wNoW0VJEga951PtqzFXYRj2H3dtV+mAoDbGPC2njflIHedB7aoRR0VskWkgwBAiN/Ut+6PbWkW2ByHcB8ZpF0dMW45MB/kSnuagCcePfr7KE2huXvojNQmPbQd9DBFNqr5qi1V01JR4tc2vaBPXEzrznvp3s7p3aVYuksRuZRmLdjdvb+TR0i/RuwZbmFe2bT6SztIeCYmDOg9sUjwnR57NzNcuYeRIysGu688kCtdiB7iP0g2TJS1db8C+OhMUKeleJuCbWCcjn9I4P4UFTtYd2T0ZxN1lMDLbtKghdw1nQRTK3gXcwTirh5Ne9H7LcUWAoOJ2q4kWETvyrH/keg8bYxRYtcxeHtltSGuIDMDNoinSZjwraYPosSQThLPfeL3j5ua0mB2BhheX6O3MQEVUAXKst6gGkzpr6omiwPHU2cj6HGvcI3i3avXR5yBVmC2Ij+pg8dfJOhC5VZQdWEKTy86/Q9rAWV9W1bH3EnziaJLndJjlJjypgfn3C/ox2jd6wsCypJKi60MFJ0Bgb4prY/RDf/vcVZt93X+I91e1AUi2phVN0s161bHVEM3WmOX9aLEYK1+i7BJ+1xlxvsKPiKZ4XoNspY+ju3DE9ZiAe0ia1C7LtkevdbllTID3M+nto+1bVYK2QSBANxgSByXKGHbw3nnStjSXqZ3C7MwNsxawlqeBjM3spph7V86W8PlHMWwo4cW7xTO/icRByNbQnd1DA8QR7qCxzFlK/rDqzaK0oWB7Blg9xmgKCcOpAhvW1ncdfDsir1NL7TkaTPboCdAJirfT1JRO5eCse/4CqLmJ8KDxeI6x8PdQr3qZIwbEdtDs8H3d1Am9V63JQcxP+1IZeLlTW5S9bw3ceVWK9MQPs67czjQZPRKZM+sWuSAefqmicdtBLQzMe4cT3fOgbGLVLKkkDqg+yshtHa63bhYsAo0HcOQ41L2Ghxex73nnidw4KKY2sWttcoPeeZrDYjpTatjLbUt27p7zSi90lvOYCwOQmfOKSQ2z0XE7dUcaWf8AEjeb+Ea954eFY1HZjLpc7yCRTzAYq2IGcA9unvp0SejdHT9Gft/6Epy95RvIFZzZNr6JWDxmEkdohZAGu4Dyov0A5E9pMezUnxigYbd2ko3Se6gcfa9OoVxAmQJM7on2mrRYPPwXqjzGvtq+xhAOAHdpSGJ7exMvqPcXubT2Vb+oX/8AvP5H/wBqf28PV3oaBhWM6JWrq5rZNpjlYwM1ssNQSh3EH90is5iOiNy3q2HVtZL2j6QnvQw079wPfXomAM20+yKvNXZFHmeK2Hgrpth8Tew7JcW4Fyi0xK7lYMGkdhFG4/ZuBsWXu22a7cUM1sG4xOdhlEKIECRpu0reuJEHUcjqKyXTDZVu7+rWQqIr4lS5CLLJbVrpSREZskeNAGb2WoZWt3Xc3RZw7qU65N5luG9bCrqQCVHDhG6jcFicTYb0MLvG+TlkSScppthDG1b+UABsFhiQNBIvYgfGknSS4UxNxlOUiPV0mVB17dd9DGO79/EekRURDbIm5dYwRv6qW5mdxk6Rprvoh0/euN3EqvtUA+2sfhTduNDYi/HLMoHsWtHg+j6vqzuZ3gs5H4S2X2UWBLEYjDp+0ZZ3dds3gM5qr/i9saIrGNRCMF8GjL7aYrsaxZWVTwEIP8oFCHaIBhLSL2nrH4UCBhjr7+pYP32H+jNU/wBVxbbyqDu1/FP+mm1uzcdcxukDkqhfaZpHiMcgui36Msf3rjs4/CIpDPn2cu67iS3YG17vowtU4nB2rY9IiPI0zssCD2nWrrmLuK2QEL/hqqD2gt/mpNt+4WtmSTIO8lt0fvEkb+FAHbu2bY+uD3a+6qv+OLwB8SB86yZarbNUA+xG0Cxkae2q/wBb7aXCuk0AE3NongPhXw2i0Ru7v60ERXwWigI4s5jPpGB7ZHtGlL8TjcUg6twt5e800y1WyhesBxEjgZMfk0qEZPF3sXdMFWjlpHkIFdsdH79z1jHl8K36WxRlrDrypUMxWE6JIPWlvdTW3sFQITqdoA+IrULaFSFoUqAyidHTMs7Hw19+lNcJsq2v1ZI4tqfl7KcrbFSCimBywpAgUXZsHjU8PuoxKVARt2qtyVJRUzQMigqyK+QVZF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90" name="AutoShape 18" descr="data:image/jpeg;base64,/9j/4AAQSkZJRgABAQAAAQABAAD/2wCEAAkGBxISEhUSExMVFRUVFRUVFxYYGBUVFRUVFRYWFhUVFxgYHiggGB0lHRcVIjEhJSorLi4uFx8zODMtNygtLisBCgoKDg0OGhAQGi0dHx8tLS0uLS0tLS0rLS0tKy0tLSsrLSstLSstLS0tLS8tLS0wLS0tLS0tLS0tLS0tLS0tLf/AABEIAL0BCgMBIgACEQEDEQH/xAAcAAACAwEBAQEAAAAAAAAAAAAEBQIDBgEHAAj/xABHEAACAQIDBAYGBgcGBgMAAAABAhEAAwQSIQUxQVEGImFxgZETMqGxwdEjQnKCkvAHFDNSYrLhJENzosLxFRY0U5PSJWOD/8QAGQEAAwEBAQAAAAAAAAAAAAAAAAECAwQF/8QAKxEAAgIBAwMBCQADAAAAAAAAAAECEQMSITEEE1FBFCIyYXGRobHwgcHx/9oADAMBAAIRAxEAPwDRhqmrVRUgakYQGroeqA1Ra5TAKDVIGhUuVZmoAumvs1U56+z0AW5q+z1VmrmagC3OKEx+0ktDXVt4Ubz29g7aDxu01ysEIYjeRBAPxNZ6/h7jfSejFwkiTDIzbh69uJMfvSK6cWBtamtkYTyrVoTpv5DA4y5daWjsHAUwwOCJ1NB4TZt5RnAZVIBIcLeWJjSApWdNZO+nmFuuqt9F6Qpv9EZAEwA2fLB3129+EVVUcc+kytOV6iy1hIo/DIo4+2kBxZJ6zNb1EB03meBaBPceJpnbttAJMga5o0juiY7+Arkn1z9Is5u0/UcotSvW7eWXgAcTGnjS/B5rpzWwx/jcBLcaaiDLa91OcNsbUM5NxhxbcPsruFT3L5OnHjkJRs70p+iVlT95tAfsqdT3mK5d2NdXcA/cdfI/CtimHivnheFZOmdkXJLcwNxSphgQeRBB8jUCa2124rCGAI5EAjyNLcTsmw3qhlP8O7yM+yKnQylliZquUXicCVbKrC4eSzmHeNw86Fu22Uwyle8ET3E76Ti1yXGSlwyBrk12K+qSiMV019XKAOZeWnu8q+rtfTQFnKgTUinb5aV8Fj+lIZHWu5alX1AE67VptGolKYWQJoLaG0LdokMWkKGOVZADEgRrruO7lRz2/wA/71ntvr1n/wAJP5rlAh5ZfMAymQd2hB8qtAoTAghF7viaKDUASrtRmhcftBLIljrwUbz8h200m3SE2krYTevqgzMQoHEkADxNZvae0nvSgVxbmMyEnN9prc5R2T8qW4uzdxLF7jkjXIgEIvcJBJ/iJ8hpUrOycs5pEDjcXXSdNSRv5861eKcXwLHkjPgOwOGQnqLkaDLBvSPpqF1k/wC1PNlYBSChdiCJKk9Yg7jB60buygsFhA6hvSJlmIYuQN4g5yfKO2abL0bw5ZWbP6QEhWtu6zBics5D3R5xV6pR5NqS5VX8yzD7MvpquocgKHR3bNAEFiIUQW4Eaeb/AAeBuQQ0KCPqhRpqI3do3AbqUCw4fIjEuDJEQQfVIzowVRHZx50Sbd/1HzXIJDIbhBjxILe7dScnZUpKqe5G/s8MMthmch5JnLaU8c8LDaTopJmZ1JNXJsq2EJZ0DT6qKQoO/NlBPfrNW28ZoqqnogQSwYl2TTt6p8G+dFNZQgBtDpE5EJMyPVEcI0NS3Izkr3pA/wCtMkLnW4NJ9JbACkREBYJ15iaIbbWIVSRbtNuy5SxA5yGyt4Aee6le0wluS2dASFW4YZRJEA5G0J5kDeO6rrWOst9Gt0G4OKpmBB3RlmdOGm/dRU2rZlGE1vtQ1PSU/wDbUc5eG039VgPDWpHbyXFBKsBx0aAeRZgF8jSvFW2LeoAsA5mCsx3zAEKOG/yoT9TG8cNZPVM66hV0HlTqK3ZjLPyml+Rldxob9mnidF8+PlUsNYLn6RiRyWVHs1PnQ2CtXm9Qh435oPhIinlq41sTcshRzVgwA7t/squ4ntE54wcnqeyJ4LDW0BJGUDmAq9/9aq2ri0ZYR1PMGCI46EGg7m17TM+VWdu1sik8pciB3A1dYN2Jt2UAbeCee+TENJnUTUtU7Z1xSca/2Ze3hWuaosdY5tVMzJGVNI37zpC6DWBzF4M2/We3P7uaG8j4jw0mn+MW5bg3HZVn1UEWx2BiJ90TvpbcuYUP6TUntYtqOPb4yatYnPdIcuoxRdN192Ji3h39u6u0zxm2bcQsxOoAgHvJkn+tJ3vzJVD4VXsc6sw9shqqnXktrtU27pO9SKsBrllFxdM6oyUlaJ19NRqQqSiJ7q5BqyvppDGhWaibFF4O+bsEWyimZDwGUcAYO8yPI8qJbDxy91U1QkxK1k1mukK9d/8ADT33a3D2+ysf0oEXWiPVtjUTPr76QB+Et/Rr3VPLRGBUC0n2QfZWS6R7euEm3ZXKvFycrsf4R9Udu/uqoxb4JlJIK2zt5bcpbhn3H91T28z2efKk2GxcnNcJJ5lQ3lOgpUuKuj6qz9lT5nLU7VwyDkQHiZuA+w1upRgqoxcde7dGjtXSx6oC9pBPV7pOtH4LDgg9VQ2uhA07cqlY3cqU7LxKqw1aeAUljyJ1HCffTrCXrJYgXCcw6wLG6Z7IGk8tRVLK2/dVf31NY4YKPvDG1e6in0aAHKZDQ2sE5VJ9WOPdrTC64uW8l3Mto8B1y+oKnNJHLQDgd/FeL724GH9Gi6znAWSIj6rE6Tr/ALg6xi7wTMTbJ00AyjtjUA+OvxHCct3yXqxRXKVf3ARZx1u2E9Eirk0XOsGDpzHkOfmxXElySF00kCViNBOXfxGvLdWUt7VxQYlssR6quSpJmTET5c/M4YwsNLIUwOsWzNpyBUDgePEa8s3jkn7z/Bk8jdVL9Di7dlpLbiYGZngnid8UNcUM05i2sxvHdPnvJ31WgutGumm90AaOGWCAPE0wtqwXMzWwPsyN+moAiqhKK9LE8WTZxkKL+DJV4kIACVBc+Ph2wBQdrDuRClQN8XFJkboATfPDnyp210kEu1qBqotgnqjXie3gaqsm2ZYi88HfkWBujSO/97dvq1laVKI1026blvztsLbuHxDZYKkCBCmSNN0dUiOWu+mtvFqq9fqkCAMpDZo3nd/tzqLXrKfXKzqMinMSNNSABPh40Fd2naMHNcnjImBJ3EHQ6/ndRKU5VSf+Byxwin8/p+xngsZiGiCT2dQADmSRu7gaq2m9xwudzlMmdyzy6xifBfHgmfF2RJykyTqYDExoTx9tcXFTBAI7SSZ/FVQjO1JqjCSjKOlL8/8AQzD2BmiQZG+M3tE+2icbfazbzq7QORgD7sj3UDbxkdtfPiGIiRHHWPAzvq5ZY+u5jHpn6Nog3Se9cUoCHHEx7JDCKDyqdWkHksEeZ3eVXusDXQeQqlhWUupa+BUbLpot3J2cfKdyj3nx4eyoqoG4VEmuT21zzyzlyzeGKEeEXTXQaoBqQcVmaFk1IVBTUxSAkKnFQC13IOQoGhrjmvqVGGFtF1LE8STuC8OJJ5xzJqC4jGRqLBP3xWTwvTk/3uHbfvtOr6c8tzJHcCadYLpNhrttbgu5EYkBrqtZUkEqQrXAFbUEaE6iKqePJD4k0JOL4GyYi+fWt2+8XD7slZrpISbjTE/R7jPA9g51oRcJEggg7iNR5g1mttmXf7Vv+UVCY6NJgf2SfYX3VO5rvoTCucifZX3CpNdNO0FFd7A2m9a2h71X5UFf2Bhm/ugO0Fl9xorErnGUswB35SVJ8RqPClybGw67lI++4+NDk2TpRJtg2YyjMo5A7zzaR1vHdwoc7BI9W8wHKBv56RR1rC213ek/8tyP5qvDd/mT7Zqo5JLgNKE13ZV//vZu/MPnXRgr4HAnkrEDsmd/s76cZqg92BOp7hJ9lbrq5rwZPBBiI/rC77Tfdj4TNQXat5fWRh3gj3imZ2hdmBh3jmWtqfKTRFnFsd9m4vjbI/nqpdXGXxRTF7PEXJt7mAp0mWMkcsogijbe2Gun6K0x4Sivp3kGPOu42+gAzKCTwIBgc6ptbbAAUGANABoAOwCrjmhzpobi0qQwtDEfWs3DGol10O+YzA1fcN4qYsMrE75Z/wAI1A799AJj82uY+epPAUZautxdh2BiAPnWnei/Qhwcfet/cCxjYl49KSAswCCAJ7AByqm3hgJk5p5xp3cqbXcZcXc58dffVTbRY71Ru9R8KTlNqoukK48sES0BuEVMJUmxqcbQ+6SKiNoWhvzL3iR7PlWM8WXnktZYcE1tmrVQ/uz4z7qNwAt3PUdW5xvHeN4pkmD7vKudtmuwgaeHsEeBihrpPGPZWofBUtxeBH50pDM7cu1Sb9Mr+AoK5g6VjKxfFWreqg2QPzNRYxwNTYUGrcqYftpeLhmI9s1aCedLUVQeLtd9OOR9lBBa7lo1BRiNoXwiu4EBQzAd0kCvfehmyVsbPwthlErYthgR9cqGf/MWrwK3YGIuWcODIv37Noxr1WuLn3fwhq/Tden18veS8I58S2EGK6G4JyWFkWmYyWss9h2I4lrRUnxrA9INkLh719VdnDXbTdYyy/Q2lyk8dFGvb4167XjW3+iD3sZfP69ihqjznkFmLrGUEAQEGgHEVw+lmmydeQlMJfe1KGISZkLvgDLBBnXx9tEbLsPbRRcYu28kmdTqRV+y8AbNoWzduXY+u5BaOA0G4ePfRGSsrLoheYHcsVQy0QVqBWpGUEVErVpSuZKAKgtdirMlfZKLAriuhatFupC3T3AV4nYD3CXa4QDwA3DgJJ+FQwvRdCdXf/L8q0tvCubMFySe3LoI5KfyTz0jhdGrUkWP0ft2yIZzAnUrvOnLv86icOObeY+VOtonrD7J9hHzpYwpamhVYOcPP1j7DUGwbcHHlHxopanVLLJEPGmK7mCuc1PifiKCv4K7+75FT8a0NRar78hdqJjb9tlOoKnhvB8Kut7YuiAzuyj+Igj2wa01xQdCARyOopZitkIdV6p5cD8qjuMrQdw+178TbvuR2ktHZDTFdxG3MURBeO0KgPuoG3hCjSDBG/5GmNu1mEx39hpXY6oSvj8VOrlh2RPkRHtoixtJzvCnvBB8eVMGwfZQ97A8RMjlxHKpY0RGP5r5GoviVM7xpxq1cII4+ZqLYT86VDiVZWG63hRCmhzhiKmjVLRSClqVVo4qyaBmyxHQLZzwf1OyhGoa0voGB5hrWUjzqo9Egn7LFY6zyC4q66/hv519lbLLpVbpWu5mZD9R2hb9TaTsOV7D2Lo87Ytt7ahhMFdXO11ke475iURra+qqgBWZiPVk6nUmtPdt0JdtUWx0uRK1moGzTN7VV+iqaGZC90swCsyNiUVlJVgwYQQYI1FTTpLgG3Yux/5FHvrDbO2PaxGLxi3AerfJBBYROedFImYFNz0Jw8Tr+Jx72NQ5pOgbS5NVb2rhW9XEWD3XE+dXrdtndcQ9zKfjWJ/5NsETrp2g+9DS/HdHMNZEvc9GpMSxtAe23RqFqXk9LFscxXRZrzH/AJdsFQyX86ncUNtx2gFUFDHZ3oL+GK3HIN9ARJA0dN8HXedKaYJp8Hq/o6+yUaVqspVjBhroS3Z1iPcaExdqNQW/E3zpkbPhqK+xuChfW9n9aZLFltAR9b8TfOotZHNvxN86JsYb+L2f1qt1PMeR+dKgKFsdrfib4muYlGVSwdp+6fhVoB5jyPzqvGzk3jyj40UAqO0rg5HwqS7Vbio9ooQrXVtUwGNrGq3Yatz0sFurrbmkAVdTN3/nSo4K5lYTuOh+fhXyPQ91jnK7tAx5mZGnlSA0ZwwqJwgruznzW13yNDqeH9IosJVAJ8LhhOXkWX8JI+FEPgRXcFqSRxuXBP32E00OHgDUnvy/ACgBHcwNI9pr6NjO6AfORp5Vs3tVlulVqG+6v8xqZLYpChb7MZkiTuBIA7NKsluZ8zUMLboz0dQUe1iosKkKia3ZkD3BQ1xaLehnqSkCXFqrLRDiqTSA8i6OD+340f8A3fFx8adbfJtrne4EtrJOsSN50GpMTurM4ZiuL2kV3y5HeJpWdpmetLHtCsvkwNZLBrm5XVGHUZlCk1yW9Idu3sTZ/szPbtKQSykhnIMCSuqjSY3843VnrrXsYguXrkZZBY65io06oiOEntonaW38rFBZRQetmVcrMwEKdIjdqddKW2NpXHutntrdNwwFggKW0BWPjMnXfrWsoSjsi8UoySbVL+8AODx162GS27KLkBgDvPwPCtF0ftFLNqRBGNU/5bR+FWLsL0dsMJNzWCdAJHZpuqvZV0ixqZjFqJmfqLx8KjuKfBto08nvZr4CuVYtWI6tudK5idnu6kJcIbSMwBXfrMQd3l21fbFGWaBGMbBY0MR6WzoYnK2p1G7hrHOoDAY3ebtjwtvu789aTEL1m+0ffWdxDnmfM0UxEBhcSN72ongrbuPGqsS5DZYZu4CO6SQJrF3ulWJXaf6sHPogRxbN+y9JvnnWuwe0HuWmuGCTpohG77OmtPSFkL9sFpAjs00PEaVxLdSwrZuBEqDB3jdoe3Wi0tUAKEN/0mVrQ9HB64ZdCN3VmYOvson0dM/Q1U9nX8/nhQBBFUDfPv8AGo3gGjTUTB74n3DyqzD2hmIPfVmEIN11AgW8up605s3DdwrRaWiHdluxWILIew+f5FOVpPevW7b+kZzLCN0jSDPuqY2/ZH1j+E1nwUT2Tu//AFujyvOKfOugrLYXauHtiA7Hru+qne7s5HdLGtNh74uIrruYSKdoBcbtzlw/cuetr2bt3tpR0ptbj/AP5x861RrPdKF0+4f5lpS4KRncLbovJUMOtE5azKPWpqJNfTUWNakFbmh3q64aoakBS9UtVrmqWNIZ4sn/AFm0R2XPeRSRbijQkt4aeEn4U6tn+348c847JLxQVrZ9wb1sg8WZgxPgdBTxZIwctT8fo5erwyyOKivIHh7YLdQSdyyuskRA8DV9vB27TK0pbcOSVAYNvghiNwMbp5UWuBI19Jh1ImDmAifYPAVU+yVI62KwynsZY8ZcTU5Or20w+5fT9ClK8sn9EDbZ2kAuVgN/qk6kk6eHPspXs5/oH4f2q0fO2flR2I6PWH/a7Us6GfVRo8rsnxqjFJhrNl1t4q3ddrqtlWRoqOJGkbyNJrKFJeWzsm74VJHvAqxKosmVU/wj3VfarZGYQlFWzQqUQhpiFuNuGCePzNZ7EGidq9JMGjPZfEW0dGysrHLBH2oBpLe23hTqMTYI/wAW386dio892gn/AMyTzPuww7a9E2Niw2HzkQXIfqo0SV1PVEDWa8/xVu1/xE4s4nDej5C4C/7H0e4dvbW16MXZwFqAxJQRCuRu060R7aAD8D1nEbiCfCJFNBZmgtkWIb7CR7l+dN7YoSECNg3JkXCOyARw4Hx8+6JGwQNTJnfAG89lMEFSuWd3f8z8KKAUqkP9340Ps8fS3z2p7m+dEYhJvOuZlK2rbaEfXe8NxBH1BQ+yEg3jJJJGpjkeQFMAXbu5O9vctJqc7d+p9/8A00nNYS5LRE16HsT/AKe39kV541b3B2c+GFuWXNbKyphhmBEqeBHOqgJjI0j6Ser91/eppzSXpFuEmJDideMcquXAIS2BRFU2hFXVBR6lNRJrk1BmqySDmqmNTY1WxoAouGq2qbVW1IZ5ttf9FoxF+7ebFunpHLZVQaSSYktrVKfofw31sTiG7sg+Br0tqrNAGAT9E2zxvN9u+4B7loi3+jLZi/3LN33H+BrZsarJp2IzVroJs1d2FQ95Y+80Za6L4Fd2Fs/gU++m9fUDOqvCrUqsVNTQIuWrkNUKatU0AeV9LcBZbF32a1bLF5JKqSdBvMa1idr4a2AYtoN+5VHuFb/pYP7Te+0P5VrCbXTQ110tKOa3ZkLwE6V7f0DxMYGwpEjIO8QTXiOIWGr2PoK39hsfZP8AMa52jY18qpOXjB+XvNSF2ln6wO7tIMeB3Val2RO8dhqqJsZJfom3ipPcPadB/qpQtz8/7VdbeNZjiaKCyGJtub926hUhkt28rSI9GbhkMJ3m4dI4Chtj5vpswAhwNCWHqjmBQmKa4dzEDkNPPnQn61dtgiSFJ13GT76zci6C9vH1Pvf6aUVpNiOXQsxOp0AJG4CdxpmygCZP4m+dZ1ZVmJNpjuVj3Amt/s3S2o7BWa6M4l7mHV3YsxiSSTvVT8a1NvQRTiqE3ZaaXbW3L4/CjpoDah0HfVMaF1rDfZ8Ru8jV36p9nyb/ANq+smiJqBm0zVEmq3uqsZiFnmQPfQ93aVld923+JT7jViCSarY0tvdIMMP7ye5XPwoG/wBLMONwuN3KB72FADlqras1f6Zp9W0x72A9wNJcd0+uqzKtm2IJEsWbd3RSoLN0xqtq81v9OsWd3o1+yn/sTSzE9L8X9bEEdwtp7gKdBZ6yag5gSdBzOgrxDHdJXYFWxdzUEftmJEjeNaQJisOrZy73G/ebMx3RqSOVOgs/QN7a2HT1r9od9xJ8poK90pwa776n7Idv5VNeINt+3wVz4AfGqG2+31bfm0+4UUKz2x+m2EBAHpGkgaLG8x9Yivn6Z2/q2mPewX3TXjOz8Vir9xUti2GJ0nmNeZPDlWmt9Gscf2uLS32Kq+9spooLN6OmTHdaXxYn4CjLXTO0P2qFO0MpH+bLWLw/QAPrcxOIfs9JCnwCn300wn6OMEpn0OY/xFz72g+VLYLF22NsWL+Ium1cVpOaAQTACrJjSsrtVtDXpeH6IWVzBR6NZ3Iqrw5ga+VV3+hGHO8M3ex+ECt+4lGjLQ7PCMSda/QPRfALZweHtFRK2kzfaYZn1+0TSDGdArB9W2BI4CtJZxJ9KyRAVEYeLOP9NY6rNKDjhrZ4EdxqptmKdQwntGvnUw9SDVVsVAVrBXDLLqoLLocxJVipJnUCQe/fVVxydOHvorZ1zqD7TnzdjXBaE+NDkCQKlsmk20nzXMvAaDtPGPzwrQ7QxItpp6x0X4nw+VKdl2Qzydy6nv4D88qxl4LQ9wNoW0VJEga951PtqzFXYRj2H3dtV+mAoDbGPC2njflIHedB7aoRR0VskWkgwBAiN/Ut+6PbWkW2ByHcB8ZpF0dMW45MB/kSnuagCcePfr7KE2huXvojNQmPbQd9DBFNqr5qi1V01JR4tc2vaBPXEzrznvp3s7p3aVYuksRuZRmLdjdvb+TR0i/RuwZbmFe2bT6SztIeCYmDOg9sUjwnR57NzNcuYeRIysGu688kCtdiB7iP0g2TJS1db8C+OhMUKeleJuCbWCcjn9I4P4UFTtYd2T0ZxN1lMDLbtKghdw1nQRTK3gXcwTirh5Ne9H7LcUWAoOJ2q4kWETvyrH/keg8bYxRYtcxeHtltSGuIDMDNoinSZjwraYPosSQThLPfeL3j5ua0mB2BhheX6O3MQEVUAXKst6gGkzpr6omiwPHU2cj6HGvcI3i3avXR5yBVmC2Ij+pg8dfJOhC5VZQdWEKTy86/Q9rAWV9W1bH3EnziaJLndJjlJjypgfn3C/ox2jd6wsCypJKi60MFJ0Bgb4prY/RDf/vcVZt93X+I91e1AUi2phVN0s161bHVEM3WmOX9aLEYK1+i7BJ+1xlxvsKPiKZ4XoNspY+ju3DE9ZiAe0ia1C7LtkevdbllTID3M+nto+1bVYK2QSBANxgSByXKGHbw3nnStjSXqZ3C7MwNsxawlqeBjM3spph7V86W8PlHMWwo4cW7xTO/icRByNbQnd1DA8QR7qCxzFlK/rDqzaK0oWB7Blg9xmgKCcOpAhvW1ncdfDsir1NL7TkaTPboCdAJirfT1JRO5eCse/4CqLmJ8KDxeI6x8PdQr3qZIwbEdtDs8H3d1Am9V63JQcxP+1IZeLlTW5S9bw3ceVWK9MQPs67czjQZPRKZM+sWuSAefqmicdtBLQzMe4cT3fOgbGLVLKkkDqg+yshtHa63bhYsAo0HcOQ41L2Ghxex73nnidw4KKY2sWttcoPeeZrDYjpTatjLbUt27p7zSi90lvOYCwOQmfOKSQ2z0XE7dUcaWf8AEjeb+Ea954eFY1HZjLpc7yCRTzAYq2IGcA9unvp0SejdHT9Gft/6Epy95RvIFZzZNr6JWDxmEkdohZAGu4Dyov0A5E9pMezUnxigYbd2ko3Se6gcfa9OoVxAmQJM7on2mrRYPPwXqjzGvtq+xhAOAHdpSGJ7exMvqPcXubT2Vb+oX/8AvP5H/wBqf28PV3oaBhWM6JWrq5rZNpjlYwM1ssNQSh3EH90is5iOiNy3q2HVtZL2j6QnvQw079wPfXomAM20+yKvNXZFHmeK2Hgrpth8Tew7JcW4Fyi0xK7lYMGkdhFG4/ZuBsWXu22a7cUM1sG4xOdhlEKIECRpu0reuJEHUcjqKyXTDZVu7+rWQqIr4lS5CLLJbVrpSREZskeNAGb2WoZWt3Xc3RZw7qU65N5luG9bCrqQCVHDhG6jcFicTYb0MLvG+TlkSScppthDG1b+UABsFhiQNBIvYgfGknSS4UxNxlOUiPV0mVB17dd9DGO79/EekRURDbIm5dYwRv6qW5mdxk6Rprvoh0/euN3EqvtUA+2sfhTduNDYi/HLMoHsWtHg+j6vqzuZ3gs5H4S2X2UWBLEYjDp+0ZZ3dds3gM5qr/i9saIrGNRCMF8GjL7aYrsaxZWVTwEIP8oFCHaIBhLSL2nrH4UCBhjr7+pYP32H+jNU/wBVxbbyqDu1/FP+mm1uzcdcxukDkqhfaZpHiMcgui36Msf3rjs4/CIpDPn2cu67iS3YG17vowtU4nB2rY9IiPI0zssCD2nWrrmLuK2QEL/hqqD2gt/mpNt+4WtmSTIO8lt0fvEkb+FAHbu2bY+uD3a+6qv+OLwB8SB86yZarbNUA+xG0Cxkae2q/wBb7aXCuk0AE3NongPhXw2i0Ru7v60ERXwWigI4s5jPpGB7ZHtGlL8TjcUg6twt5e800y1WyhesBxEjgZMfk0qEZPF3sXdMFWjlpHkIFdsdH79z1jHl8K36WxRlrDrypUMxWE6JIPWlvdTW3sFQITqdoA+IrULaFSFoUqAyidHTMs7Hw19+lNcJsq2v1ZI4tqfl7KcrbFSCimBywpAgUXZsHjU8PuoxKVARt2qtyVJRUzQMigqyK+QVZF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91" name="Picture 19" descr="C:\Users\TOP\Desktop\index.jpg"/>
          <p:cNvPicPr>
            <a:picLocks noChangeAspect="1" noChangeArrowheads="1"/>
          </p:cNvPicPr>
          <p:nvPr/>
        </p:nvPicPr>
        <p:blipFill>
          <a:blip r:embed="rId3"/>
          <a:srcRect/>
          <a:stretch>
            <a:fillRect/>
          </a:stretch>
        </p:blipFill>
        <p:spPr bwMode="auto">
          <a:xfrm>
            <a:off x="4069644" y="1752600"/>
            <a:ext cx="4718755" cy="3352800"/>
          </a:xfrm>
          <a:prstGeom prst="rect">
            <a:avLst/>
          </a:prstGeom>
          <a:noFill/>
        </p:spPr>
      </p:pic>
      <p:pic>
        <p:nvPicPr>
          <p:cNvPr id="3076" name="Picture 4" descr="დაკავშირებული სურათი"/>
          <p:cNvPicPr>
            <a:picLocks noChangeAspect="1" noChangeArrowheads="1"/>
          </p:cNvPicPr>
          <p:nvPr/>
        </p:nvPicPr>
        <p:blipFill>
          <a:blip r:embed="rId4"/>
          <a:srcRect r="42073"/>
          <a:stretch>
            <a:fillRect/>
          </a:stretch>
        </p:blipFill>
        <p:spPr bwMode="auto">
          <a:xfrm>
            <a:off x="3124200" y="3352800"/>
            <a:ext cx="2514600" cy="2438400"/>
          </a:xfrm>
          <a:prstGeom prst="rect">
            <a:avLst/>
          </a:prstGeom>
          <a:noFill/>
        </p:spPr>
      </p:pic>
      <p:sp>
        <p:nvSpPr>
          <p:cNvPr id="22" name="TextBox 21"/>
          <p:cNvSpPr txBox="1"/>
          <p:nvPr/>
        </p:nvSpPr>
        <p:spPr>
          <a:xfrm rot="18004261">
            <a:off x="312457" y="4045571"/>
            <a:ext cx="3243431" cy="923330"/>
          </a:xfrm>
          <a:prstGeom prst="rect">
            <a:avLst/>
          </a:prstGeom>
          <a:noFill/>
        </p:spPr>
        <p:txBody>
          <a:bodyPr wrap="square" rtlCol="0">
            <a:spAutoFit/>
          </a:bodyPr>
          <a:lstStyle/>
          <a:p>
            <a:pPr algn="ctr"/>
            <a:r>
              <a:rPr lang="en-US" b="1" dirty="0" smtClean="0">
                <a:solidFill>
                  <a:schemeClr val="accent1">
                    <a:lumMod val="75000"/>
                  </a:schemeClr>
                </a:solidFill>
              </a:rPr>
              <a:t>TRUEBEAM TWINS</a:t>
            </a:r>
          </a:p>
          <a:p>
            <a:pPr algn="ctr"/>
            <a:r>
              <a:rPr lang="en-US" b="1" dirty="0" smtClean="0">
                <a:solidFill>
                  <a:schemeClr val="accent1">
                    <a:lumMod val="75000"/>
                  </a:schemeClr>
                </a:solidFill>
              </a:rPr>
              <a:t>(VARIAN MEDICAL SYSTEMS INC.)</a:t>
            </a:r>
            <a:endParaRPr lang="en-US" b="1" dirty="0">
              <a:solidFill>
                <a:schemeClr val="accent1">
                  <a:lumMod val="75000"/>
                </a:schemeClr>
              </a:solidFill>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33</a:t>
            </a:fld>
            <a:endParaRPr lang="en-US"/>
          </a:p>
        </p:txBody>
      </p:sp>
      <p:sp>
        <p:nvSpPr>
          <p:cNvPr id="7" name="Title 1"/>
          <p:cNvSpPr txBox="1">
            <a:spLocks/>
          </p:cNvSpPr>
          <p:nvPr/>
        </p:nvSpPr>
        <p:spPr>
          <a:xfrm>
            <a:off x="304800" y="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err="1" smtClean="0">
                <a:solidFill>
                  <a:srgbClr val="E12809"/>
                </a:solidFill>
                <a:latin typeface="Sylfaen" pitchFamily="18" charset="0"/>
              </a:rPr>
              <a:t>Brachytherapy</a:t>
            </a:r>
            <a:r>
              <a:rPr lang="en-US" sz="2800" b="1" dirty="0" smtClean="0">
                <a:solidFill>
                  <a:srgbClr val="E12809"/>
                </a:solidFill>
                <a:latin typeface="Sylfaen" pitchFamily="18" charset="0"/>
              </a:rPr>
              <a:t> of RICM</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pic>
        <p:nvPicPr>
          <p:cNvPr id="17" name="Content Placeholder 3" descr="Gammamed.jpg"/>
          <p:cNvPicPr>
            <a:picLocks noChangeAspect="1"/>
          </p:cNvPicPr>
          <p:nvPr/>
        </p:nvPicPr>
        <p:blipFill>
          <a:blip r:embed="rId2"/>
          <a:srcRect/>
          <a:stretch>
            <a:fillRect/>
          </a:stretch>
        </p:blipFill>
        <p:spPr bwMode="auto">
          <a:xfrm>
            <a:off x="990600" y="1143000"/>
            <a:ext cx="2514600" cy="3510313"/>
          </a:xfrm>
          <a:prstGeom prst="rect">
            <a:avLst/>
          </a:prstGeom>
          <a:noFill/>
          <a:ln w="9525">
            <a:noFill/>
            <a:miter lim="800000"/>
            <a:headEnd/>
            <a:tailEnd/>
          </a:ln>
        </p:spPr>
      </p:pic>
      <p:pic>
        <p:nvPicPr>
          <p:cNvPr id="18" name="Picture 6"/>
          <p:cNvPicPr>
            <a:picLocks noChangeAspect="1" noChangeArrowheads="1"/>
          </p:cNvPicPr>
          <p:nvPr/>
        </p:nvPicPr>
        <p:blipFill>
          <a:blip r:embed="rId3"/>
          <a:srcRect/>
          <a:stretch>
            <a:fillRect/>
          </a:stretch>
        </p:blipFill>
        <p:spPr bwMode="auto">
          <a:xfrm>
            <a:off x="3962400" y="1828799"/>
            <a:ext cx="3676650" cy="1625039"/>
          </a:xfrm>
          <a:prstGeom prst="rect">
            <a:avLst/>
          </a:prstGeom>
          <a:noFill/>
          <a:ln w="9525">
            <a:noFill/>
            <a:miter lim="800000"/>
            <a:headEnd/>
            <a:tailEnd/>
          </a:ln>
        </p:spPr>
      </p:pic>
      <p:pic>
        <p:nvPicPr>
          <p:cNvPr id="19" name="Picture 4" descr="C:\Documents and Settings\user\Desktop\brachy_banner.jpg"/>
          <p:cNvPicPr>
            <a:picLocks noChangeAspect="1" noChangeArrowheads="1"/>
          </p:cNvPicPr>
          <p:nvPr/>
        </p:nvPicPr>
        <p:blipFill>
          <a:blip r:embed="rId4"/>
          <a:srcRect/>
          <a:stretch>
            <a:fillRect/>
          </a:stretch>
        </p:blipFill>
        <p:spPr bwMode="auto">
          <a:xfrm>
            <a:off x="3581400" y="3733800"/>
            <a:ext cx="3931920" cy="1828800"/>
          </a:xfrm>
          <a:prstGeom prst="rect">
            <a:avLst/>
          </a:prstGeom>
          <a:noFill/>
          <a:ln w="9525">
            <a:noFill/>
            <a:miter lim="800000"/>
            <a:headEnd/>
            <a:tailEnd/>
          </a:ln>
        </p:spPr>
      </p:pic>
      <p:sp>
        <p:nvSpPr>
          <p:cNvPr id="21" name="Title 1"/>
          <p:cNvSpPr txBox="1">
            <a:spLocks/>
          </p:cNvSpPr>
          <p:nvPr/>
        </p:nvSpPr>
        <p:spPr>
          <a:xfrm>
            <a:off x="3048000" y="685800"/>
            <a:ext cx="5867400" cy="7620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000" b="1" dirty="0" smtClean="0">
                <a:solidFill>
                  <a:schemeClr val="accent1">
                    <a:lumMod val="75000"/>
                  </a:schemeClr>
                </a:solidFill>
                <a:latin typeface="Sylfaen" pitchFamily="18" charset="0"/>
              </a:rPr>
              <a:t>24 Channel HDR </a:t>
            </a:r>
            <a:r>
              <a:rPr lang="en-US" sz="2000" b="1" dirty="0" err="1" smtClean="0">
                <a:solidFill>
                  <a:schemeClr val="accent1">
                    <a:lumMod val="75000"/>
                  </a:schemeClr>
                </a:solidFill>
                <a:latin typeface="Sylfaen" pitchFamily="18" charset="0"/>
              </a:rPr>
              <a:t>Afterloader</a:t>
            </a:r>
            <a:r>
              <a:rPr lang="en-US" sz="2000" b="1" dirty="0" smtClean="0">
                <a:solidFill>
                  <a:schemeClr val="accent1">
                    <a:lumMod val="75000"/>
                  </a:schemeClr>
                </a:solidFill>
                <a:latin typeface="Sylfaen" pitchFamily="18" charset="0"/>
              </a:rPr>
              <a:t> </a:t>
            </a:r>
            <a:r>
              <a:rPr lang="en-US" sz="2000" b="1" dirty="0" err="1" smtClean="0">
                <a:solidFill>
                  <a:schemeClr val="accent1">
                    <a:lumMod val="75000"/>
                  </a:schemeClr>
                </a:solidFill>
                <a:latin typeface="Sylfaen" pitchFamily="18" charset="0"/>
              </a:rPr>
              <a:t>GammaMedPlus</a:t>
            </a:r>
            <a:r>
              <a:rPr lang="en-US" sz="2000" b="1" dirty="0" smtClean="0">
                <a:solidFill>
                  <a:schemeClr val="accent1">
                    <a:lumMod val="75000"/>
                  </a:schemeClr>
                </a:solidFill>
                <a:latin typeface="Sylfaen" pitchFamily="18" charset="0"/>
              </a:rPr>
              <a:t> </a:t>
            </a:r>
            <a:r>
              <a:rPr lang="en-US" sz="2000" b="1" dirty="0" err="1" smtClean="0">
                <a:solidFill>
                  <a:schemeClr val="accent1">
                    <a:lumMod val="75000"/>
                  </a:schemeClr>
                </a:solidFill>
                <a:latin typeface="Sylfaen" pitchFamily="18" charset="0"/>
              </a:rPr>
              <a:t>iX</a:t>
            </a:r>
            <a:r>
              <a:rPr lang="en-US" sz="2000" b="1" dirty="0" smtClean="0">
                <a:solidFill>
                  <a:schemeClr val="accent1">
                    <a:lumMod val="75000"/>
                  </a:schemeClr>
                </a:solidFill>
                <a:latin typeface="Sylfaen" pitchFamily="18" charset="0"/>
              </a:rPr>
              <a:t>  (Varian Medical Systems Inc.)</a:t>
            </a:r>
            <a:endParaRPr lang="en-US" sz="2000" b="1" dirty="0">
              <a:solidFill>
                <a:schemeClr val="accent1">
                  <a:lumMod val="75000"/>
                </a:schemeClr>
              </a:solidFill>
              <a:latin typeface="Sylfaen" pitchFamily="18" charset="0"/>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aia Office\TopMaia at RICM\Trainings Workshops Missions\Tashkent 2018\mxcp_1538766855775.jpg"/>
          <p:cNvPicPr>
            <a:picLocks noChangeAspect="1" noChangeArrowheads="1"/>
          </p:cNvPicPr>
          <p:nvPr/>
        </p:nvPicPr>
        <p:blipFill>
          <a:blip r:embed="rId2" cstate="print"/>
          <a:srcRect l="7143" r="7143"/>
          <a:stretch>
            <a:fillRect/>
          </a:stretch>
        </p:blipFill>
        <p:spPr bwMode="auto">
          <a:xfrm>
            <a:off x="2971800" y="2777836"/>
            <a:ext cx="2895600" cy="2237510"/>
          </a:xfrm>
          <a:prstGeom prst="rect">
            <a:avLst/>
          </a:prstGeom>
          <a:noFill/>
        </p:spPr>
      </p:pic>
      <p:sp>
        <p:nvSpPr>
          <p:cNvPr id="7" name="Title 1"/>
          <p:cNvSpPr txBox="1">
            <a:spLocks/>
          </p:cNvSpPr>
          <p:nvPr/>
        </p:nvSpPr>
        <p:spPr>
          <a:xfrm>
            <a:off x="1905000" y="228600"/>
            <a:ext cx="69342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lvl="0" algn="ctr">
              <a:spcBef>
                <a:spcPct val="0"/>
              </a:spcBef>
              <a:defRPr/>
            </a:pPr>
            <a:r>
              <a:rPr lang="en-US" sz="2800" b="1" dirty="0" smtClean="0">
                <a:solidFill>
                  <a:srgbClr val="E12809"/>
                </a:solidFill>
                <a:latin typeface="Sylfaen" pitchFamily="18" charset="0"/>
              </a:rPr>
              <a:t>Staff of Radiotherapy Department of RICM</a:t>
            </a:r>
            <a:endParaRPr lang="en-US" sz="2800" b="1" dirty="0">
              <a:solidFill>
                <a:srgbClr val="E12809"/>
              </a:solidFill>
              <a:latin typeface="Sylfaen" pitchFamily="18" charset="0"/>
            </a:endParaRPr>
          </a:p>
        </p:txBody>
      </p:sp>
      <p:sp>
        <p:nvSpPr>
          <p:cNvPr id="14" name="TextBox 13"/>
          <p:cNvSpPr txBox="1"/>
          <p:nvPr/>
        </p:nvSpPr>
        <p:spPr>
          <a:xfrm>
            <a:off x="228600" y="1218486"/>
            <a:ext cx="8610600" cy="1200329"/>
          </a:xfrm>
          <a:prstGeom prst="rect">
            <a:avLst/>
          </a:prstGeom>
          <a:noFill/>
        </p:spPr>
        <p:txBody>
          <a:bodyPr wrap="square" rtlCol="0">
            <a:spAutoFit/>
          </a:bodyPr>
          <a:lstStyle/>
          <a:p>
            <a:pPr indent="393700" algn="just">
              <a:buFont typeface="Wingdings" pitchFamily="2" charset="2"/>
              <a:buChar char="v"/>
            </a:pPr>
            <a:r>
              <a:rPr lang="en-US" b="1" dirty="0" smtClean="0">
                <a:solidFill>
                  <a:schemeClr val="accent1">
                    <a:lumMod val="75000"/>
                  </a:schemeClr>
                </a:solidFill>
                <a:latin typeface="Sylfaen" pitchFamily="18" charset="0"/>
              </a:rPr>
              <a:t>6 Radiation Oncologists</a:t>
            </a:r>
          </a:p>
          <a:p>
            <a:pPr indent="393700" algn="just">
              <a:buFont typeface="Wingdings" pitchFamily="2" charset="2"/>
              <a:buChar char="v"/>
            </a:pPr>
            <a:r>
              <a:rPr lang="en-US" b="1" dirty="0" smtClean="0">
                <a:solidFill>
                  <a:schemeClr val="accent1">
                    <a:lumMod val="75000"/>
                  </a:schemeClr>
                </a:solidFill>
                <a:latin typeface="Sylfaen" pitchFamily="18" charset="0"/>
              </a:rPr>
              <a:t>6 Medical Physicists</a:t>
            </a:r>
          </a:p>
          <a:p>
            <a:pPr indent="393700" algn="just">
              <a:buFont typeface="Wingdings" pitchFamily="2" charset="2"/>
              <a:buChar char="v"/>
            </a:pPr>
            <a:r>
              <a:rPr lang="en-US" b="1" dirty="0" smtClean="0">
                <a:solidFill>
                  <a:schemeClr val="accent1">
                    <a:lumMod val="75000"/>
                  </a:schemeClr>
                </a:solidFill>
                <a:latin typeface="Sylfaen" pitchFamily="18" charset="0"/>
              </a:rPr>
              <a:t>12 Radiotherapy Technicians</a:t>
            </a:r>
          </a:p>
          <a:p>
            <a:pPr indent="393700" algn="just">
              <a:buFont typeface="Wingdings" pitchFamily="2" charset="2"/>
              <a:buChar char="v"/>
            </a:pPr>
            <a:r>
              <a:rPr lang="en-US" b="1" dirty="0" smtClean="0">
                <a:solidFill>
                  <a:schemeClr val="accent1">
                    <a:lumMod val="75000"/>
                  </a:schemeClr>
                </a:solidFill>
                <a:latin typeface="Sylfaen" pitchFamily="18" charset="0"/>
              </a:rPr>
              <a:t>2 Residents in the field of radiation Oncology</a:t>
            </a:r>
          </a:p>
        </p:txBody>
      </p:sp>
      <p:sp>
        <p:nvSpPr>
          <p:cNvPr id="11" name="Slide Number Placeholder 10"/>
          <p:cNvSpPr>
            <a:spLocks noGrp="1"/>
          </p:cNvSpPr>
          <p:nvPr>
            <p:ph type="sldNum" sz="quarter" idx="12"/>
          </p:nvPr>
        </p:nvSpPr>
        <p:spPr>
          <a:xfrm>
            <a:off x="8458200" y="6172200"/>
            <a:ext cx="457200" cy="457200"/>
          </a:xfrm>
        </p:spPr>
        <p:txBody>
          <a:bodyPr/>
          <a:lstStyle/>
          <a:p>
            <a:fld id="{B6F15528-21DE-4FAA-801E-634DDDAF4B2B}" type="slidenum">
              <a:rPr lang="en-US" smtClean="0"/>
              <a:pPr/>
              <a:t>34</a:t>
            </a:fld>
            <a:endParaRPr lang="en-US"/>
          </a:p>
        </p:txBody>
      </p:sp>
      <p:cxnSp>
        <p:nvCxnSpPr>
          <p:cNvPr id="10" name="Straight Connector 9"/>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pic>
        <p:nvPicPr>
          <p:cNvPr id="1030" name="Picture 6" descr="თოდუას კლინიკა-ის სურათის შედეგი"/>
          <p:cNvPicPr>
            <a:picLocks noChangeAspect="1" noChangeArrowheads="1"/>
          </p:cNvPicPr>
          <p:nvPr/>
        </p:nvPicPr>
        <p:blipFill>
          <a:blip r:embed="rId3"/>
          <a:srcRect/>
          <a:stretch>
            <a:fillRect/>
          </a:stretch>
        </p:blipFill>
        <p:spPr bwMode="auto">
          <a:xfrm>
            <a:off x="76200" y="0"/>
            <a:ext cx="1295400" cy="1295400"/>
          </a:xfrm>
          <a:prstGeom prst="rect">
            <a:avLst/>
          </a:prstGeom>
          <a:noFill/>
        </p:spPr>
      </p:pic>
      <p:pic>
        <p:nvPicPr>
          <p:cNvPr id="74754" name="Picture 2"/>
          <p:cNvPicPr>
            <a:picLocks noChangeAspect="1" noChangeArrowheads="1"/>
          </p:cNvPicPr>
          <p:nvPr/>
        </p:nvPicPr>
        <p:blipFill>
          <a:blip r:embed="rId4" cstate="print"/>
          <a:srcRect r="5745"/>
          <a:stretch>
            <a:fillRect/>
          </a:stretch>
        </p:blipFill>
        <p:spPr bwMode="auto">
          <a:xfrm>
            <a:off x="152400" y="2514600"/>
            <a:ext cx="2819400" cy="1981200"/>
          </a:xfrm>
          <a:prstGeom prst="rect">
            <a:avLst/>
          </a:prstGeom>
          <a:noFill/>
          <a:ln w="9525">
            <a:noFill/>
            <a:miter lim="800000"/>
            <a:headEnd/>
            <a:tailEnd/>
          </a:ln>
          <a:effectLst/>
        </p:spPr>
      </p:pic>
      <p:pic>
        <p:nvPicPr>
          <p:cNvPr id="74755" name="Picture 3"/>
          <p:cNvPicPr>
            <a:picLocks noChangeAspect="1" noChangeArrowheads="1"/>
          </p:cNvPicPr>
          <p:nvPr/>
        </p:nvPicPr>
        <p:blipFill>
          <a:blip r:embed="rId5" cstate="print"/>
          <a:srcRect r="4651"/>
          <a:stretch>
            <a:fillRect/>
          </a:stretch>
        </p:blipFill>
        <p:spPr bwMode="auto">
          <a:xfrm>
            <a:off x="5867400" y="3429000"/>
            <a:ext cx="3124200" cy="2170202"/>
          </a:xfrm>
          <a:prstGeom prst="rect">
            <a:avLst/>
          </a:prstGeom>
          <a:noFill/>
          <a:ln w="9525">
            <a:noFill/>
            <a:miter lim="800000"/>
            <a:headEnd/>
            <a:tailEnd/>
          </a:ln>
          <a:effectLst/>
        </p:spPr>
      </p:pic>
      <p:sp>
        <p:nvSpPr>
          <p:cNvPr id="12" name="Title 1"/>
          <p:cNvSpPr txBox="1">
            <a:spLocks/>
          </p:cNvSpPr>
          <p:nvPr/>
        </p:nvSpPr>
        <p:spPr>
          <a:xfrm>
            <a:off x="152400" y="4419600"/>
            <a:ext cx="838200" cy="4572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000" b="1" dirty="0" smtClean="0">
                <a:solidFill>
                  <a:schemeClr val="accent1">
                    <a:lumMod val="75000"/>
                  </a:schemeClr>
                </a:solidFill>
                <a:latin typeface="Sylfaen" pitchFamily="18" charset="0"/>
              </a:rPr>
              <a:t>ROs</a:t>
            </a:r>
            <a:endParaRPr lang="en-US" sz="2000" b="1" dirty="0">
              <a:solidFill>
                <a:schemeClr val="accent1">
                  <a:lumMod val="75000"/>
                </a:schemeClr>
              </a:solidFill>
              <a:latin typeface="Sylfaen" pitchFamily="18" charset="0"/>
            </a:endParaRPr>
          </a:p>
        </p:txBody>
      </p:sp>
      <p:sp>
        <p:nvSpPr>
          <p:cNvPr id="13" name="Title 1"/>
          <p:cNvSpPr txBox="1">
            <a:spLocks/>
          </p:cNvSpPr>
          <p:nvPr/>
        </p:nvSpPr>
        <p:spPr>
          <a:xfrm>
            <a:off x="2895600" y="5029200"/>
            <a:ext cx="838200" cy="4572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000" b="1" dirty="0" smtClean="0">
                <a:solidFill>
                  <a:schemeClr val="accent1">
                    <a:lumMod val="75000"/>
                  </a:schemeClr>
                </a:solidFill>
                <a:latin typeface="Sylfaen" pitchFamily="18" charset="0"/>
              </a:rPr>
              <a:t>MDs</a:t>
            </a:r>
            <a:endParaRPr lang="en-US" sz="2000" b="1" dirty="0">
              <a:solidFill>
                <a:schemeClr val="accent1">
                  <a:lumMod val="75000"/>
                </a:schemeClr>
              </a:solidFill>
              <a:latin typeface="Sylfaen" pitchFamily="18" charset="0"/>
            </a:endParaRPr>
          </a:p>
        </p:txBody>
      </p:sp>
      <p:sp>
        <p:nvSpPr>
          <p:cNvPr id="15" name="Title 1"/>
          <p:cNvSpPr txBox="1">
            <a:spLocks/>
          </p:cNvSpPr>
          <p:nvPr/>
        </p:nvSpPr>
        <p:spPr>
          <a:xfrm>
            <a:off x="5867400" y="5486400"/>
            <a:ext cx="838200" cy="4572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000" b="1" dirty="0" smtClean="0">
                <a:solidFill>
                  <a:schemeClr val="accent1">
                    <a:lumMod val="75000"/>
                  </a:schemeClr>
                </a:solidFill>
                <a:latin typeface="Sylfaen" pitchFamily="18" charset="0"/>
              </a:rPr>
              <a:t>RTTs</a:t>
            </a:r>
            <a:endParaRPr lang="en-US" sz="2000" b="1" dirty="0">
              <a:solidFill>
                <a:schemeClr val="accent1">
                  <a:lumMod val="75000"/>
                </a:schemeClr>
              </a:solidFill>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a:srcRect/>
          <a:stretch>
            <a:fillRect/>
          </a:stretch>
        </p:blipFill>
        <p:spPr bwMode="auto">
          <a:xfrm>
            <a:off x="304800" y="3276600"/>
            <a:ext cx="4392612" cy="2774950"/>
          </a:xfrm>
          <a:prstGeom prst="rect">
            <a:avLst/>
          </a:prstGeom>
          <a:noFill/>
          <a:ln w="57150" cmpd="thinThick" algn="ctr">
            <a:solidFill>
              <a:schemeClr val="accent1">
                <a:lumMod val="75000"/>
              </a:schemeClr>
            </a:solidFill>
            <a:miter lim="800000"/>
            <a:headEnd/>
            <a:tailEnd/>
          </a:ln>
          <a:effectLst/>
        </p:spPr>
      </p:pic>
      <p:sp>
        <p:nvSpPr>
          <p:cNvPr id="4" name="Text Box 9"/>
          <p:cNvSpPr txBox="1">
            <a:spLocks noChangeArrowheads="1"/>
          </p:cNvSpPr>
          <p:nvPr/>
        </p:nvSpPr>
        <p:spPr bwMode="auto">
          <a:xfrm>
            <a:off x="609600" y="1905000"/>
            <a:ext cx="7056438" cy="913951"/>
          </a:xfrm>
          <a:prstGeom prst="rect">
            <a:avLst/>
          </a:prstGeom>
          <a:noFill/>
          <a:ln w="57150" cmpd="thinThick">
            <a:noFill/>
            <a:miter lim="800000"/>
            <a:headEnd/>
            <a:tailEnd/>
          </a:ln>
          <a:effectLst/>
        </p:spPr>
        <p:txBody>
          <a:bodyPr lIns="126000" tIns="118800" rIns="126000" bIns="118800">
            <a:spAutoFit/>
          </a:bodyPr>
          <a:lstStyle/>
          <a:p>
            <a:pPr algn="ctr">
              <a:lnSpc>
                <a:spcPct val="90000"/>
              </a:lnSpc>
              <a:spcBef>
                <a:spcPct val="20000"/>
              </a:spcBef>
              <a:buClr>
                <a:schemeClr val="accent2"/>
              </a:buClr>
              <a:buFont typeface="Arial" charset="0"/>
              <a:buNone/>
            </a:pPr>
            <a:r>
              <a:rPr lang="it-IT" sz="2400" b="1" dirty="0" smtClean="0">
                <a:solidFill>
                  <a:schemeClr val="bg1"/>
                </a:solidFill>
                <a:ea typeface="Arial Unicode MS" pitchFamily="34" charset="-128"/>
                <a:cs typeface="Arial Unicode MS" pitchFamily="34" charset="-128"/>
              </a:rPr>
              <a:t>“NO MATTER HOW GOOD IS THE BEAM, IF THE TARGET IS NOT WHERE WE THOUGHT”.</a:t>
            </a:r>
            <a:endParaRPr lang="es-ES" sz="2400" b="1" dirty="0">
              <a:solidFill>
                <a:schemeClr val="bg1"/>
              </a:solidFill>
              <a:ea typeface="Arial Unicode MS" pitchFamily="34" charset="-128"/>
              <a:cs typeface="Arial Unicode MS" pitchFamily="34" charset="-128"/>
            </a:endParaRPr>
          </a:p>
        </p:txBody>
      </p:sp>
      <p:pic>
        <p:nvPicPr>
          <p:cNvPr id="5123" name="Picture 3" descr="thank you radiotherapy-ის სურათის შედეგი"/>
          <p:cNvPicPr>
            <a:picLocks noChangeAspect="1" noChangeArrowheads="1"/>
          </p:cNvPicPr>
          <p:nvPr/>
        </p:nvPicPr>
        <p:blipFill>
          <a:blip r:embed="rId3"/>
          <a:srcRect l="25833" t="11111" r="26667" b="4444"/>
          <a:stretch>
            <a:fillRect/>
          </a:stretch>
        </p:blipFill>
        <p:spPr bwMode="auto">
          <a:xfrm>
            <a:off x="5257800" y="2971800"/>
            <a:ext cx="2743200" cy="3657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4</a:t>
            </a:fld>
            <a:endParaRPr lang="en-US"/>
          </a:p>
        </p:txBody>
      </p:sp>
      <p:sp>
        <p:nvSpPr>
          <p:cNvPr id="7" name="Title 1"/>
          <p:cNvSpPr txBox="1">
            <a:spLocks/>
          </p:cNvSpPr>
          <p:nvPr/>
        </p:nvSpPr>
        <p:spPr>
          <a:xfrm>
            <a:off x="228600" y="0"/>
            <a:ext cx="8610600" cy="8382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3600" b="1" dirty="0" smtClean="0">
                <a:solidFill>
                  <a:srgbClr val="E12809"/>
                </a:solidFill>
                <a:latin typeface="Sylfaen" pitchFamily="18" charset="0"/>
              </a:rPr>
              <a:t>Short Historical review</a:t>
            </a:r>
            <a:endParaRPr lang="en-US" sz="36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0" name="Content Placeholder 2"/>
          <p:cNvSpPr txBox="1">
            <a:spLocks/>
          </p:cNvSpPr>
          <p:nvPr/>
        </p:nvSpPr>
        <p:spPr bwMode="auto">
          <a:xfrm>
            <a:off x="556320" y="1219200"/>
            <a:ext cx="8282880" cy="554461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6350" lvl="1" eaLnBrk="0" hangingPunct="0">
              <a:spcBef>
                <a:spcPct val="20000"/>
              </a:spcBef>
              <a:buFont typeface="Wingdings" pitchFamily="2" charset="2"/>
              <a:buChar char="Ø"/>
              <a:defRPr/>
            </a:pPr>
            <a:r>
              <a:rPr kumimoji="0" lang="en-GB" sz="2200" b="0" i="0" u="none" strike="noStrike" kern="0" cap="none" spc="0" normalizeH="0" baseline="0" noProof="0" dirty="0" smtClean="0">
                <a:ln>
                  <a:noFill/>
                </a:ln>
                <a:solidFill>
                  <a:schemeClr val="bg1"/>
                </a:solidFill>
                <a:effectLst/>
                <a:uLnTx/>
                <a:uFillTx/>
                <a:latin typeface="Sylfaen" pitchFamily="18" charset="0"/>
                <a:cs typeface="+mn-cs"/>
              </a:rPr>
              <a:t>Number of X-rays Units - </a:t>
            </a:r>
            <a:r>
              <a:rPr lang="en-GB" sz="2200" kern="0" dirty="0" smtClean="0">
                <a:solidFill>
                  <a:schemeClr val="bg1"/>
                </a:solidFill>
                <a:latin typeface="Sylfaen" pitchFamily="18" charset="0"/>
                <a:cs typeface="+mn-cs"/>
              </a:rPr>
              <a:t>1904</a:t>
            </a:r>
            <a:endParaRPr kumimoji="0" lang="en-GB" sz="2200" b="0" i="0" u="none" strike="noStrike" kern="0" cap="none" spc="0" normalizeH="0" baseline="0" noProof="0" dirty="0" smtClean="0">
              <a:ln>
                <a:noFill/>
              </a:ln>
              <a:solidFill>
                <a:schemeClr val="bg1"/>
              </a:solidFill>
              <a:effectLst/>
              <a:uLnTx/>
              <a:uFillTx/>
              <a:latin typeface="Sylfaen" pitchFamily="18" charset="0"/>
              <a:cs typeface="+mn-cs"/>
            </a:endParaRPr>
          </a:p>
          <a:p>
            <a:pPr marL="6350" lvl="1" eaLnBrk="0" hangingPunct="0">
              <a:spcBef>
                <a:spcPct val="20000"/>
              </a:spcBef>
              <a:buFont typeface="Wingdings" pitchFamily="2" charset="2"/>
              <a:buChar char="Ø"/>
            </a:pPr>
            <a:r>
              <a:rPr lang="en-GB" sz="2200" kern="0" dirty="0" smtClean="0">
                <a:solidFill>
                  <a:schemeClr val="bg1"/>
                </a:solidFill>
                <a:latin typeface="Sylfaen" pitchFamily="18" charset="0"/>
              </a:rPr>
              <a:t>Number of Digital X-rays Units – N/A</a:t>
            </a:r>
          </a:p>
          <a:p>
            <a:pPr marL="6350" lvl="1" eaLnBrk="0" hangingPunct="0">
              <a:spcBef>
                <a:spcPct val="20000"/>
              </a:spcBef>
              <a:buFont typeface="Wingdings" pitchFamily="2" charset="2"/>
              <a:buChar char="Ø"/>
            </a:pPr>
            <a:r>
              <a:rPr lang="en-GB" sz="2200" kern="0" dirty="0" smtClean="0">
                <a:solidFill>
                  <a:schemeClr val="bg1"/>
                </a:solidFill>
                <a:latin typeface="Sylfaen" pitchFamily="18" charset="0"/>
              </a:rPr>
              <a:t>Number of Mammography Units - 40</a:t>
            </a:r>
          </a:p>
          <a:p>
            <a:pPr marL="6350" lvl="1" eaLnBrk="0" hangingPunct="0">
              <a:spcBef>
                <a:spcPct val="20000"/>
              </a:spcBef>
              <a:buFont typeface="Wingdings" pitchFamily="2" charset="2"/>
              <a:buChar char="Ø"/>
            </a:pPr>
            <a:r>
              <a:rPr lang="en-GB" sz="2200" kern="0" dirty="0" smtClean="0">
                <a:solidFill>
                  <a:schemeClr val="bg1"/>
                </a:solidFill>
                <a:latin typeface="Sylfaen" pitchFamily="18" charset="0"/>
              </a:rPr>
              <a:t>Number of Fluoroscopy Units - N/A</a:t>
            </a:r>
          </a:p>
          <a:p>
            <a:pPr marL="177800" lvl="1" indent="-177800" eaLnBrk="0" hangingPunct="0">
              <a:spcBef>
                <a:spcPct val="20000"/>
              </a:spcBef>
              <a:buFont typeface="Wingdings" pitchFamily="2" charset="2"/>
              <a:buChar char="Ø"/>
            </a:pPr>
            <a:r>
              <a:rPr lang="en-GB" sz="2200" kern="0" dirty="0" smtClean="0">
                <a:solidFill>
                  <a:schemeClr val="bg1"/>
                </a:solidFill>
                <a:latin typeface="Sylfaen" pitchFamily="18" charset="0"/>
              </a:rPr>
              <a:t>Number of Dental X-rays Units - 423</a:t>
            </a:r>
          </a:p>
          <a:p>
            <a:pPr marL="177800" lvl="1" indent="-177800" eaLnBrk="0" hangingPunct="0">
              <a:spcBef>
                <a:spcPct val="20000"/>
              </a:spcBef>
              <a:buFont typeface="Wingdings" pitchFamily="2" charset="2"/>
              <a:buChar char="Ø"/>
            </a:pPr>
            <a:r>
              <a:rPr lang="en-GB" sz="2200" kern="0" dirty="0" smtClean="0">
                <a:solidFill>
                  <a:schemeClr val="bg1"/>
                </a:solidFill>
                <a:latin typeface="Sylfaen" pitchFamily="18" charset="0"/>
              </a:rPr>
              <a:t>Number of X-ray Units used for interventional diagnostic procedures-84</a:t>
            </a:r>
          </a:p>
          <a:p>
            <a:pPr marL="6350" marR="0" lvl="1"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GB" sz="2200" b="0" i="0" u="none" strike="noStrike" kern="0" cap="none" spc="0" normalizeH="0" baseline="0" noProof="0" dirty="0" smtClean="0">
                <a:ln>
                  <a:noFill/>
                </a:ln>
                <a:solidFill>
                  <a:schemeClr val="bg1"/>
                </a:solidFill>
                <a:effectLst/>
                <a:uLnTx/>
                <a:uFillTx/>
                <a:latin typeface="Sylfaen" pitchFamily="18" charset="0"/>
                <a:cs typeface="+mn-cs"/>
              </a:rPr>
              <a:t>Number of CT systems – 162 </a:t>
            </a:r>
          </a:p>
          <a:p>
            <a:pPr marL="6350" lvl="1" eaLnBrk="0" hangingPunct="0">
              <a:spcBef>
                <a:spcPct val="20000"/>
              </a:spcBef>
              <a:buFont typeface="Wingdings" pitchFamily="2" charset="2"/>
              <a:buChar char="Ø"/>
            </a:pPr>
            <a:r>
              <a:rPr lang="en-GB" sz="2200" kern="0" dirty="0" smtClean="0">
                <a:solidFill>
                  <a:schemeClr val="bg1"/>
                </a:solidFill>
                <a:latin typeface="Sylfaen" pitchFamily="18" charset="0"/>
                <a:cs typeface="+mn-cs"/>
              </a:rPr>
              <a:t>Number of SPECT/CTs-5</a:t>
            </a:r>
            <a:endParaRPr kumimoji="0" lang="en-GB" sz="2200" b="0" i="0" u="none" strike="noStrike" kern="0" cap="none" spc="0" normalizeH="0" baseline="0" noProof="0" dirty="0" smtClean="0">
              <a:ln>
                <a:noFill/>
              </a:ln>
              <a:solidFill>
                <a:schemeClr val="bg1"/>
              </a:solidFill>
              <a:effectLst/>
              <a:uLnTx/>
              <a:uFillTx/>
              <a:latin typeface="Sylfaen" pitchFamily="18" charset="0"/>
              <a:cs typeface="+mn-cs"/>
            </a:endParaRPr>
          </a:p>
          <a:p>
            <a:pPr marL="6350" marR="0" lvl="1"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GB" sz="2200" b="0" i="0" u="none" strike="noStrike" kern="0" cap="none" spc="0" normalizeH="0" baseline="0" noProof="0" dirty="0" smtClean="0">
                <a:ln>
                  <a:noFill/>
                </a:ln>
                <a:solidFill>
                  <a:schemeClr val="bg1"/>
                </a:solidFill>
                <a:effectLst/>
                <a:uLnTx/>
                <a:uFillTx/>
                <a:latin typeface="Sylfaen" pitchFamily="18" charset="0"/>
                <a:cs typeface="+mn-cs"/>
              </a:rPr>
              <a:t>Number of MRI systems – 25</a:t>
            </a:r>
          </a:p>
          <a:p>
            <a:pPr marL="6350" marR="0" lvl="1"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GB" sz="2200" b="0" i="0" u="none" strike="noStrike" kern="0" cap="none" spc="0" normalizeH="0" baseline="0" noProof="0" dirty="0" smtClean="0">
                <a:ln>
                  <a:noFill/>
                </a:ln>
                <a:solidFill>
                  <a:schemeClr val="bg1"/>
                </a:solidFill>
                <a:effectLst/>
                <a:uLnTx/>
                <a:uFillTx/>
                <a:latin typeface="Sylfaen" pitchFamily="18" charset="0"/>
                <a:cs typeface="+mn-cs"/>
              </a:rPr>
              <a:t>Number of PET-CTs – 2</a:t>
            </a:r>
          </a:p>
          <a:p>
            <a:pPr marL="6350" lvl="1" eaLnBrk="0" hangingPunct="0">
              <a:spcBef>
                <a:spcPct val="20000"/>
              </a:spcBef>
              <a:buFont typeface="Wingdings" pitchFamily="2" charset="2"/>
              <a:buChar char="Ø"/>
            </a:pPr>
            <a:r>
              <a:rPr lang="en-US" sz="2200" kern="0" dirty="0" smtClean="0">
                <a:solidFill>
                  <a:schemeClr val="bg1"/>
                </a:solidFill>
                <a:latin typeface="Sylfaen" pitchFamily="18" charset="0"/>
                <a:cs typeface="+mn-cs"/>
              </a:rPr>
              <a:t>Availability of PACS, electronic requesting systems-Ye</a:t>
            </a:r>
            <a:r>
              <a:rPr lang="en-US" sz="2400" kern="0" dirty="0" smtClean="0">
                <a:solidFill>
                  <a:schemeClr val="bg1"/>
                </a:solidFill>
                <a:latin typeface="Sylfaen" pitchFamily="18" charset="0"/>
                <a:cs typeface="+mn-cs"/>
              </a:rPr>
              <a:t>s</a:t>
            </a:r>
            <a:endParaRPr kumimoji="0" lang="en-GB" sz="2400" b="0" i="0" u="none" strike="noStrike" kern="0" cap="none" spc="0" normalizeH="0" baseline="0" noProof="0" dirty="0" smtClean="0">
              <a:ln>
                <a:noFill/>
              </a:ln>
              <a:solidFill>
                <a:schemeClr val="bg1"/>
              </a:solidFill>
              <a:effectLst/>
              <a:uLnTx/>
              <a:uFillTx/>
              <a:latin typeface="Sylfaen" pitchFamily="18" charset="0"/>
              <a:cs typeface="+mn-cs"/>
            </a:endParaRPr>
          </a:p>
          <a:p>
            <a:pPr marL="0" marR="0" lvl="0" indent="0" algn="l" defTabSz="914400" rtl="0" eaLnBrk="0" fontAlgn="base" latinLnBrk="0" hangingPunct="0">
              <a:lnSpc>
                <a:spcPct val="100000"/>
              </a:lnSpc>
              <a:spcBef>
                <a:spcPct val="20000"/>
              </a:spcBef>
              <a:spcAft>
                <a:spcPct val="0"/>
              </a:spcAft>
              <a:buClrTx/>
              <a:buSzTx/>
              <a:buFontTx/>
              <a:buChar char="•"/>
              <a:tabLst/>
              <a:defRPr/>
            </a:pPr>
            <a:endParaRPr kumimoji="0" lang="en-GB" sz="2400" b="0" i="0" u="none" strike="noStrike" kern="0" cap="none" spc="0" normalizeH="0" baseline="0" noProof="0" dirty="0" smtClean="0">
              <a:ln>
                <a:noFill/>
              </a:ln>
              <a:solidFill>
                <a:schemeClr val="bg1"/>
              </a:solidFill>
              <a:effectLst/>
              <a:uLnTx/>
              <a:uFillTx/>
              <a:latin typeface="Sylfaen" pitchFamily="18" charset="0"/>
              <a:cs typeface="Arial"/>
            </a:endParaRPr>
          </a:p>
          <a:p>
            <a:pPr marL="0" marR="0" lvl="0" indent="0" algn="l" defTabSz="914400" rtl="0" eaLnBrk="0" fontAlgn="base" latinLnBrk="0" hangingPunct="0">
              <a:lnSpc>
                <a:spcPct val="100000"/>
              </a:lnSpc>
              <a:spcBef>
                <a:spcPct val="20000"/>
              </a:spcBef>
              <a:spcAft>
                <a:spcPct val="0"/>
              </a:spcAft>
              <a:buClrTx/>
              <a:buSzTx/>
              <a:buFontTx/>
              <a:buChar char="•"/>
              <a:tabLst/>
              <a:defRPr/>
            </a:pPr>
            <a:endParaRPr kumimoji="0" lang="en-GB" sz="2400" b="0" i="0" u="none" strike="noStrike" kern="0" cap="none" spc="0" normalizeH="0" baseline="0" noProof="0" dirty="0">
              <a:ln>
                <a:noFill/>
              </a:ln>
              <a:solidFill>
                <a:schemeClr val="bg1"/>
              </a:solidFill>
              <a:effectLst/>
              <a:uLnTx/>
              <a:uFillTx/>
              <a:latin typeface="Sylfaen" pitchFamily="18" charset="0"/>
              <a:cs typeface="Arial"/>
            </a:endParaRPr>
          </a:p>
        </p:txBody>
      </p:sp>
      <p:sp>
        <p:nvSpPr>
          <p:cNvPr id="13" name="Content Placeholder 2"/>
          <p:cNvSpPr txBox="1">
            <a:spLocks/>
          </p:cNvSpPr>
          <p:nvPr/>
        </p:nvSpPr>
        <p:spPr bwMode="auto">
          <a:xfrm>
            <a:off x="381000" y="990600"/>
            <a:ext cx="8382000" cy="4953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6350" lvl="1" eaLnBrk="0" hangingPunct="0">
              <a:spcBef>
                <a:spcPct val="20000"/>
              </a:spcBef>
              <a:buFont typeface="Wingdings" pitchFamily="2" charset="2"/>
              <a:buChar char="Ø"/>
              <a:defRPr/>
            </a:pPr>
            <a:r>
              <a:rPr lang="en-GB" sz="2000" kern="0" dirty="0" smtClean="0">
                <a:solidFill>
                  <a:schemeClr val="accent1">
                    <a:lumMod val="75000"/>
                  </a:schemeClr>
                </a:solidFill>
                <a:latin typeface="Sylfaen" pitchFamily="18" charset="0"/>
              </a:rPr>
              <a:t>First Patient Treated with HDR </a:t>
            </a:r>
            <a:r>
              <a:rPr lang="en-GB" sz="2000" kern="0" dirty="0" err="1" smtClean="0">
                <a:solidFill>
                  <a:schemeClr val="accent1">
                    <a:lumMod val="75000"/>
                  </a:schemeClr>
                </a:solidFill>
                <a:latin typeface="Sylfaen" pitchFamily="18" charset="0"/>
              </a:rPr>
              <a:t>Brachytherapy</a:t>
            </a:r>
            <a:r>
              <a:rPr lang="en-GB" sz="2000" kern="0" dirty="0" smtClean="0">
                <a:solidFill>
                  <a:schemeClr val="accent1">
                    <a:lumMod val="75000"/>
                  </a:schemeClr>
                </a:solidFill>
                <a:latin typeface="Sylfaen" pitchFamily="18" charset="0"/>
              </a:rPr>
              <a:t> Equipment using 2D planning System– 2007</a:t>
            </a:r>
          </a:p>
          <a:p>
            <a:pPr marL="6350" lvl="1" eaLnBrk="0" hangingPunct="0">
              <a:spcBef>
                <a:spcPct val="20000"/>
              </a:spcBef>
              <a:buFont typeface="Wingdings" pitchFamily="2" charset="2"/>
              <a:buChar char="Ø"/>
              <a:defRPr/>
            </a:pPr>
            <a:r>
              <a:rPr lang="en-GB" sz="2000" kern="0" dirty="0" smtClean="0">
                <a:solidFill>
                  <a:schemeClr val="accent1">
                    <a:lumMod val="75000"/>
                  </a:schemeClr>
                </a:solidFill>
                <a:latin typeface="Sylfaen" pitchFamily="18" charset="0"/>
              </a:rPr>
              <a:t>First patient treated with Co-60 Unit using 2.5D Planning Software- 2007</a:t>
            </a:r>
            <a:endParaRPr kumimoji="0" lang="en-GB" sz="2000" b="0" i="0" u="none" strike="noStrike" kern="0" cap="none" spc="0" normalizeH="0" baseline="0" noProof="0" dirty="0" smtClean="0">
              <a:ln>
                <a:noFill/>
              </a:ln>
              <a:solidFill>
                <a:schemeClr val="accent1">
                  <a:lumMod val="75000"/>
                </a:schemeClr>
              </a:solidFill>
              <a:effectLst/>
              <a:uLnTx/>
              <a:uFillTx/>
              <a:latin typeface="Sylfaen" pitchFamily="18" charset="0"/>
              <a:cs typeface="+mn-cs"/>
            </a:endParaRPr>
          </a:p>
          <a:p>
            <a:pPr marL="6350" lvl="1" eaLnBrk="0" hangingPunct="0">
              <a:spcBef>
                <a:spcPct val="20000"/>
              </a:spcBef>
              <a:buFont typeface="Wingdings" pitchFamily="2" charset="2"/>
              <a:buChar char="Ø"/>
              <a:defRPr/>
            </a:pPr>
            <a:r>
              <a:rPr kumimoji="0" lang="en-GB" sz="2000" b="0" i="0" u="none" strike="noStrike" kern="0" cap="none" spc="0" normalizeH="0" baseline="0" noProof="0" dirty="0" smtClean="0">
                <a:ln>
                  <a:noFill/>
                </a:ln>
                <a:solidFill>
                  <a:schemeClr val="accent1">
                    <a:lumMod val="75000"/>
                  </a:schemeClr>
                </a:solidFill>
                <a:effectLst/>
                <a:uLnTx/>
                <a:uFillTx/>
                <a:latin typeface="Sylfaen" pitchFamily="18" charset="0"/>
                <a:cs typeface="+mn-cs"/>
              </a:rPr>
              <a:t>First patient treated with Linear</a:t>
            </a:r>
            <a:r>
              <a:rPr kumimoji="0" lang="en-GB" sz="2000" b="0" i="0" u="none" strike="noStrike" kern="0" cap="none" spc="0" normalizeH="0" noProof="0" dirty="0" smtClean="0">
                <a:ln>
                  <a:noFill/>
                </a:ln>
                <a:solidFill>
                  <a:schemeClr val="accent1">
                    <a:lumMod val="75000"/>
                  </a:schemeClr>
                </a:solidFill>
                <a:effectLst/>
                <a:uLnTx/>
                <a:uFillTx/>
                <a:latin typeface="Sylfaen" pitchFamily="18" charset="0"/>
                <a:cs typeface="+mn-cs"/>
              </a:rPr>
              <a:t> Accelerator using 3D Planning system and Image guidance</a:t>
            </a:r>
            <a:r>
              <a:rPr kumimoji="0" lang="en-GB" sz="2000" b="0" i="0" u="none" strike="noStrike" kern="0" cap="none" spc="0" normalizeH="0" baseline="0" noProof="0" dirty="0" smtClean="0">
                <a:ln>
                  <a:noFill/>
                </a:ln>
                <a:solidFill>
                  <a:schemeClr val="accent1">
                    <a:lumMod val="75000"/>
                  </a:schemeClr>
                </a:solidFill>
                <a:effectLst/>
                <a:uLnTx/>
                <a:uFillTx/>
                <a:latin typeface="Sylfaen" pitchFamily="18" charset="0"/>
                <a:cs typeface="+mn-cs"/>
              </a:rPr>
              <a:t>- </a:t>
            </a:r>
            <a:r>
              <a:rPr lang="en-GB" sz="2000" kern="0" dirty="0" smtClean="0">
                <a:solidFill>
                  <a:schemeClr val="accent1">
                    <a:lumMod val="75000"/>
                  </a:schemeClr>
                </a:solidFill>
                <a:latin typeface="Sylfaen" pitchFamily="18" charset="0"/>
                <a:cs typeface="+mn-cs"/>
              </a:rPr>
              <a:t>2009</a:t>
            </a:r>
            <a:endParaRPr kumimoji="0" lang="en-GB" sz="2000" b="0" i="0" u="none" strike="noStrike" kern="0" cap="none" spc="0" normalizeH="0" baseline="0" noProof="0" dirty="0" smtClean="0">
              <a:ln>
                <a:noFill/>
              </a:ln>
              <a:solidFill>
                <a:schemeClr val="accent1">
                  <a:lumMod val="75000"/>
                </a:schemeClr>
              </a:solidFill>
              <a:effectLst/>
              <a:uLnTx/>
              <a:uFillTx/>
              <a:latin typeface="Sylfaen" pitchFamily="18" charset="0"/>
              <a:cs typeface="+mn-cs"/>
            </a:endParaRPr>
          </a:p>
          <a:p>
            <a:pPr marL="6350" lvl="1" eaLnBrk="0" hangingPunct="0">
              <a:spcBef>
                <a:spcPct val="20000"/>
              </a:spcBef>
              <a:buFont typeface="Wingdings" pitchFamily="2" charset="2"/>
              <a:buChar char="Ø"/>
            </a:pPr>
            <a:r>
              <a:rPr lang="en-GB" sz="2000" kern="0" dirty="0" smtClean="0">
                <a:solidFill>
                  <a:schemeClr val="accent1">
                    <a:lumMod val="75000"/>
                  </a:schemeClr>
                </a:solidFill>
                <a:latin typeface="Sylfaen" pitchFamily="18" charset="0"/>
              </a:rPr>
              <a:t>First Patient Treated with HDR </a:t>
            </a:r>
            <a:r>
              <a:rPr lang="en-GB" sz="2000" kern="0" dirty="0" err="1" smtClean="0">
                <a:solidFill>
                  <a:schemeClr val="accent1">
                    <a:lumMod val="75000"/>
                  </a:schemeClr>
                </a:solidFill>
                <a:latin typeface="Sylfaen" pitchFamily="18" charset="0"/>
              </a:rPr>
              <a:t>Brachytherapy</a:t>
            </a:r>
            <a:r>
              <a:rPr lang="en-GB" sz="2000" kern="0" dirty="0" smtClean="0">
                <a:solidFill>
                  <a:schemeClr val="accent1">
                    <a:lumMod val="75000"/>
                  </a:schemeClr>
                </a:solidFill>
                <a:latin typeface="Sylfaen" pitchFamily="18" charset="0"/>
              </a:rPr>
              <a:t> Equipment using 3D planning System– 2012</a:t>
            </a:r>
          </a:p>
          <a:p>
            <a:pPr marL="6350" lvl="1" eaLnBrk="0" hangingPunct="0">
              <a:spcBef>
                <a:spcPct val="20000"/>
              </a:spcBef>
              <a:buFont typeface="Wingdings" pitchFamily="2" charset="2"/>
              <a:buChar char="Ø"/>
            </a:pPr>
            <a:r>
              <a:rPr lang="en-GB" sz="2000" kern="0" dirty="0" smtClean="0">
                <a:solidFill>
                  <a:schemeClr val="accent1">
                    <a:lumMod val="75000"/>
                  </a:schemeClr>
                </a:solidFill>
                <a:latin typeface="Sylfaen" pitchFamily="18" charset="0"/>
              </a:rPr>
              <a:t>First Patient Treated with Intra-operative Radiotherapy– 2012</a:t>
            </a:r>
          </a:p>
          <a:p>
            <a:pPr marL="6350" lvl="1" eaLnBrk="0" hangingPunct="0">
              <a:spcBef>
                <a:spcPct val="20000"/>
              </a:spcBef>
              <a:buFont typeface="Wingdings" pitchFamily="2" charset="2"/>
              <a:buChar char="Ø"/>
            </a:pPr>
            <a:r>
              <a:rPr lang="en-GB" sz="2000" kern="0" dirty="0" smtClean="0">
                <a:solidFill>
                  <a:schemeClr val="accent1">
                    <a:lumMod val="75000"/>
                  </a:schemeClr>
                </a:solidFill>
                <a:latin typeface="Sylfaen" pitchFamily="18" charset="0"/>
              </a:rPr>
              <a:t>First patient treated with IMRT Technique- 2012</a:t>
            </a:r>
          </a:p>
          <a:p>
            <a:pPr marL="6350" lvl="1" eaLnBrk="0" hangingPunct="0">
              <a:spcBef>
                <a:spcPct val="20000"/>
              </a:spcBef>
              <a:buFont typeface="Wingdings" pitchFamily="2" charset="2"/>
              <a:buChar char="Ø"/>
            </a:pPr>
            <a:r>
              <a:rPr lang="en-GB" sz="2000" kern="0" dirty="0" smtClean="0">
                <a:solidFill>
                  <a:schemeClr val="accent1">
                    <a:lumMod val="75000"/>
                  </a:schemeClr>
                </a:solidFill>
                <a:latin typeface="Sylfaen" pitchFamily="18" charset="0"/>
              </a:rPr>
              <a:t>First patient treated with VMAT Technique- 2015</a:t>
            </a:r>
          </a:p>
          <a:p>
            <a:pPr marL="6350" lvl="1" eaLnBrk="0" hangingPunct="0">
              <a:spcBef>
                <a:spcPct val="20000"/>
              </a:spcBef>
              <a:buFont typeface="Wingdings" pitchFamily="2" charset="2"/>
              <a:buChar char="Ø"/>
            </a:pPr>
            <a:r>
              <a:rPr lang="en-GB" sz="2000" kern="0" dirty="0" smtClean="0">
                <a:solidFill>
                  <a:schemeClr val="accent1">
                    <a:lumMod val="75000"/>
                  </a:schemeClr>
                </a:solidFill>
                <a:latin typeface="Sylfaen" pitchFamily="18" charset="0"/>
              </a:rPr>
              <a:t>First patient treated with SRS/SBRT Technique- 2016</a:t>
            </a:r>
          </a:p>
          <a:p>
            <a:pPr marL="6350" lvl="1" eaLnBrk="0" hangingPunct="0">
              <a:spcBef>
                <a:spcPct val="20000"/>
              </a:spcBef>
              <a:buFont typeface="Wingdings" pitchFamily="2" charset="2"/>
              <a:buChar char="Ø"/>
            </a:pPr>
            <a:r>
              <a:rPr lang="en-GB" sz="2000" kern="0" dirty="0" smtClean="0">
                <a:solidFill>
                  <a:schemeClr val="accent1">
                    <a:lumMod val="75000"/>
                  </a:schemeClr>
                </a:solidFill>
                <a:latin typeface="Sylfaen" pitchFamily="18" charset="0"/>
              </a:rPr>
              <a:t>First patient treated using Respiratory Gating System- 2017</a:t>
            </a:r>
          </a:p>
          <a:p>
            <a:pPr marL="6350" lvl="1" eaLnBrk="0" hangingPunct="0">
              <a:spcBef>
                <a:spcPct val="20000"/>
              </a:spcBef>
              <a:buFont typeface="Wingdings" pitchFamily="2" charset="2"/>
              <a:buChar char="Ø"/>
            </a:pPr>
            <a:r>
              <a:rPr lang="en-GB" sz="2000" kern="0" dirty="0" smtClean="0">
                <a:solidFill>
                  <a:schemeClr val="accent1">
                    <a:lumMod val="75000"/>
                  </a:schemeClr>
                </a:solidFill>
                <a:latin typeface="Sylfaen" pitchFamily="18" charset="0"/>
              </a:rPr>
              <a:t>First patient treated using Auto Beam Hold Technique for Intra-fractional  verification of patient position - 2018</a:t>
            </a:r>
          </a:p>
          <a:p>
            <a:pPr marL="6350" lvl="1" eaLnBrk="0" hangingPunct="0">
              <a:spcBef>
                <a:spcPct val="20000"/>
              </a:spcBef>
              <a:buFont typeface="Wingdings" pitchFamily="2" charset="2"/>
              <a:buChar char="Ø"/>
            </a:pPr>
            <a:endParaRPr lang="en-GB" sz="2000" kern="0" dirty="0" smtClean="0">
              <a:solidFill>
                <a:schemeClr val="accent1">
                  <a:lumMod val="75000"/>
                </a:schemeClr>
              </a:solidFill>
              <a:latin typeface="Sylfaen" pitchFamily="18" charset="0"/>
            </a:endParaRPr>
          </a:p>
          <a:p>
            <a:pPr marL="6350" lvl="1" eaLnBrk="0" hangingPunct="0">
              <a:spcBef>
                <a:spcPct val="20000"/>
              </a:spcBef>
            </a:pPr>
            <a:endParaRPr lang="en-GB" sz="2000" kern="0" dirty="0" smtClean="0">
              <a:solidFill>
                <a:schemeClr val="accent1">
                  <a:lumMod val="75000"/>
                </a:schemeClr>
              </a:solidFill>
              <a:latin typeface="Sylfaen" pitchFamily="18" charset="0"/>
            </a:endParaRPr>
          </a:p>
          <a:p>
            <a:pPr marL="177800" lvl="1" indent="-177800" eaLnBrk="0" hangingPunct="0">
              <a:spcBef>
                <a:spcPct val="20000"/>
              </a:spcBef>
            </a:pPr>
            <a:endParaRPr kumimoji="0" lang="en-GB" sz="2000" b="0" i="0" u="none" strike="noStrike" kern="0" cap="none" spc="0" normalizeH="0" baseline="0" noProof="0" dirty="0" smtClean="0">
              <a:ln>
                <a:noFill/>
              </a:ln>
              <a:solidFill>
                <a:schemeClr val="accent1">
                  <a:lumMod val="75000"/>
                </a:schemeClr>
              </a:solidFill>
              <a:effectLst/>
              <a:uLnTx/>
              <a:uFillTx/>
              <a:latin typeface="Sylfaen" pitchFamily="18" charset="0"/>
              <a:cs typeface="+mn-cs"/>
            </a:endParaRPr>
          </a:p>
          <a:p>
            <a:pPr marL="0" marR="0" lvl="0" indent="0" defTabSz="914400" rtl="0" eaLnBrk="0" fontAlgn="base" latinLnBrk="0" hangingPunct="0">
              <a:lnSpc>
                <a:spcPct val="100000"/>
              </a:lnSpc>
              <a:spcBef>
                <a:spcPct val="20000"/>
              </a:spcBef>
              <a:spcAft>
                <a:spcPct val="0"/>
              </a:spcAft>
              <a:buClrTx/>
              <a:buSzTx/>
              <a:buFontTx/>
              <a:buChar char="•"/>
              <a:tabLst/>
              <a:defRPr/>
            </a:pPr>
            <a:endParaRPr kumimoji="0" lang="en-GB" sz="2000" b="0" i="0" u="none" strike="noStrike" kern="0" cap="none" spc="0" normalizeH="0" baseline="0" noProof="0" dirty="0" smtClean="0">
              <a:ln>
                <a:noFill/>
              </a:ln>
              <a:solidFill>
                <a:schemeClr val="accent1">
                  <a:lumMod val="75000"/>
                </a:schemeClr>
              </a:solidFill>
              <a:effectLst/>
              <a:uLnTx/>
              <a:uFillTx/>
              <a:latin typeface="Sylfaen" pitchFamily="18" charset="0"/>
              <a:cs typeface="Arial"/>
            </a:endParaRPr>
          </a:p>
          <a:p>
            <a:pPr marL="0" marR="0" lvl="0" indent="0" defTabSz="914400" rtl="0" eaLnBrk="0" fontAlgn="base" latinLnBrk="0" hangingPunct="0">
              <a:lnSpc>
                <a:spcPct val="100000"/>
              </a:lnSpc>
              <a:spcBef>
                <a:spcPct val="20000"/>
              </a:spcBef>
              <a:spcAft>
                <a:spcPct val="0"/>
              </a:spcAft>
              <a:buClrTx/>
              <a:buSzTx/>
              <a:buFontTx/>
              <a:buChar char="•"/>
              <a:tabLst/>
              <a:defRPr/>
            </a:pPr>
            <a:endParaRPr kumimoji="0" lang="en-GB" sz="2000" b="0" i="0" u="none" strike="noStrike" kern="0" cap="none" spc="0" normalizeH="0" baseline="0" noProof="0" dirty="0">
              <a:ln>
                <a:noFill/>
              </a:ln>
              <a:solidFill>
                <a:schemeClr val="accent1">
                  <a:lumMod val="75000"/>
                </a:schemeClr>
              </a:solidFill>
              <a:effectLst/>
              <a:uLnTx/>
              <a:uFillTx/>
              <a:latin typeface="Sylfaen" pitchFamily="18" charset="0"/>
              <a:cs typeface="Arial"/>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5</a:t>
            </a:fld>
            <a:endParaRPr lang="en-US"/>
          </a:p>
        </p:txBody>
      </p:sp>
      <p:sp>
        <p:nvSpPr>
          <p:cNvPr id="7" name="Title 1"/>
          <p:cNvSpPr txBox="1">
            <a:spLocks/>
          </p:cNvSpPr>
          <p:nvPr/>
        </p:nvSpPr>
        <p:spPr>
          <a:xfrm>
            <a:off x="228600" y="0"/>
            <a:ext cx="8610600" cy="8382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3600" b="1" dirty="0" smtClean="0">
                <a:solidFill>
                  <a:srgbClr val="E12809"/>
                </a:solidFill>
                <a:latin typeface="Sylfaen" pitchFamily="18" charset="0"/>
              </a:rPr>
              <a:t>Equipments</a:t>
            </a:r>
            <a:endParaRPr lang="en-US" sz="36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0" name="Content Placeholder 2"/>
          <p:cNvSpPr txBox="1">
            <a:spLocks/>
          </p:cNvSpPr>
          <p:nvPr/>
        </p:nvSpPr>
        <p:spPr bwMode="auto">
          <a:xfrm>
            <a:off x="556320" y="1219200"/>
            <a:ext cx="8282880" cy="554461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6350" lvl="1" eaLnBrk="0" hangingPunct="0">
              <a:spcBef>
                <a:spcPct val="20000"/>
              </a:spcBef>
              <a:buFont typeface="Wingdings" pitchFamily="2" charset="2"/>
              <a:buChar char="Ø"/>
              <a:defRPr/>
            </a:pPr>
            <a:r>
              <a:rPr kumimoji="0" lang="en-GB" sz="2200" b="0" i="0" u="none" strike="noStrike" kern="0" cap="none" spc="0" normalizeH="0" baseline="0" noProof="0" dirty="0" smtClean="0">
                <a:ln>
                  <a:noFill/>
                </a:ln>
                <a:solidFill>
                  <a:schemeClr val="bg1"/>
                </a:solidFill>
                <a:effectLst/>
                <a:uLnTx/>
                <a:uFillTx/>
                <a:latin typeface="Sylfaen" pitchFamily="18" charset="0"/>
                <a:cs typeface="+mn-cs"/>
              </a:rPr>
              <a:t>Number of X-rays Units - </a:t>
            </a:r>
            <a:r>
              <a:rPr lang="en-GB" sz="2200" kern="0" dirty="0" smtClean="0">
                <a:solidFill>
                  <a:schemeClr val="bg1"/>
                </a:solidFill>
                <a:latin typeface="Sylfaen" pitchFamily="18" charset="0"/>
                <a:cs typeface="+mn-cs"/>
              </a:rPr>
              <a:t>1904</a:t>
            </a:r>
            <a:endParaRPr kumimoji="0" lang="en-GB" sz="2200" b="0" i="0" u="none" strike="noStrike" kern="0" cap="none" spc="0" normalizeH="0" baseline="0" noProof="0" dirty="0" smtClean="0">
              <a:ln>
                <a:noFill/>
              </a:ln>
              <a:solidFill>
                <a:schemeClr val="bg1"/>
              </a:solidFill>
              <a:effectLst/>
              <a:uLnTx/>
              <a:uFillTx/>
              <a:latin typeface="Sylfaen" pitchFamily="18" charset="0"/>
              <a:cs typeface="+mn-cs"/>
            </a:endParaRPr>
          </a:p>
          <a:p>
            <a:pPr marL="6350" lvl="1" eaLnBrk="0" hangingPunct="0">
              <a:spcBef>
                <a:spcPct val="20000"/>
              </a:spcBef>
              <a:buFont typeface="Wingdings" pitchFamily="2" charset="2"/>
              <a:buChar char="Ø"/>
            </a:pPr>
            <a:r>
              <a:rPr lang="en-GB" sz="2200" kern="0" dirty="0" smtClean="0">
                <a:solidFill>
                  <a:schemeClr val="bg1"/>
                </a:solidFill>
                <a:latin typeface="Sylfaen" pitchFamily="18" charset="0"/>
              </a:rPr>
              <a:t>Number of Digital X-rays Units – N/A</a:t>
            </a:r>
          </a:p>
          <a:p>
            <a:pPr marL="6350" lvl="1" eaLnBrk="0" hangingPunct="0">
              <a:spcBef>
                <a:spcPct val="20000"/>
              </a:spcBef>
              <a:buFont typeface="Wingdings" pitchFamily="2" charset="2"/>
              <a:buChar char="Ø"/>
            </a:pPr>
            <a:r>
              <a:rPr lang="en-GB" sz="2200" kern="0" dirty="0" smtClean="0">
                <a:solidFill>
                  <a:schemeClr val="bg1"/>
                </a:solidFill>
                <a:latin typeface="Sylfaen" pitchFamily="18" charset="0"/>
              </a:rPr>
              <a:t>Number of Mammography Units - 40</a:t>
            </a:r>
          </a:p>
          <a:p>
            <a:pPr marL="6350" lvl="1" eaLnBrk="0" hangingPunct="0">
              <a:spcBef>
                <a:spcPct val="20000"/>
              </a:spcBef>
              <a:buFont typeface="Wingdings" pitchFamily="2" charset="2"/>
              <a:buChar char="Ø"/>
            </a:pPr>
            <a:r>
              <a:rPr lang="en-GB" sz="2200" kern="0" dirty="0" smtClean="0">
                <a:solidFill>
                  <a:schemeClr val="bg1"/>
                </a:solidFill>
                <a:latin typeface="Sylfaen" pitchFamily="18" charset="0"/>
              </a:rPr>
              <a:t>Number of Fluoroscopy Units - N/A</a:t>
            </a:r>
          </a:p>
          <a:p>
            <a:pPr marL="177800" lvl="1" indent="-177800" eaLnBrk="0" hangingPunct="0">
              <a:spcBef>
                <a:spcPct val="20000"/>
              </a:spcBef>
              <a:buFont typeface="Wingdings" pitchFamily="2" charset="2"/>
              <a:buChar char="Ø"/>
            </a:pPr>
            <a:r>
              <a:rPr lang="en-GB" sz="2200" kern="0" dirty="0" smtClean="0">
                <a:solidFill>
                  <a:schemeClr val="bg1"/>
                </a:solidFill>
                <a:latin typeface="Sylfaen" pitchFamily="18" charset="0"/>
              </a:rPr>
              <a:t>Number of Dental X-rays Units - 423</a:t>
            </a:r>
          </a:p>
          <a:p>
            <a:pPr marL="177800" lvl="1" indent="-177800" eaLnBrk="0" hangingPunct="0">
              <a:spcBef>
                <a:spcPct val="20000"/>
              </a:spcBef>
              <a:buFont typeface="Wingdings" pitchFamily="2" charset="2"/>
              <a:buChar char="Ø"/>
            </a:pPr>
            <a:r>
              <a:rPr lang="en-GB" sz="2200" kern="0" dirty="0" smtClean="0">
                <a:solidFill>
                  <a:schemeClr val="bg1"/>
                </a:solidFill>
                <a:latin typeface="Sylfaen" pitchFamily="18" charset="0"/>
              </a:rPr>
              <a:t>Number of X-ray Units used for interventional diagnostic procedures-84</a:t>
            </a:r>
          </a:p>
          <a:p>
            <a:pPr marL="6350" marR="0" lvl="1"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GB" sz="2200" b="0" i="0" u="none" strike="noStrike" kern="0" cap="none" spc="0" normalizeH="0" baseline="0" noProof="0" dirty="0" smtClean="0">
                <a:ln>
                  <a:noFill/>
                </a:ln>
                <a:solidFill>
                  <a:schemeClr val="bg1"/>
                </a:solidFill>
                <a:effectLst/>
                <a:uLnTx/>
                <a:uFillTx/>
                <a:latin typeface="Sylfaen" pitchFamily="18" charset="0"/>
                <a:cs typeface="+mn-cs"/>
              </a:rPr>
              <a:t>Number of CT systems – 162 </a:t>
            </a:r>
          </a:p>
          <a:p>
            <a:pPr marL="6350" lvl="1" eaLnBrk="0" hangingPunct="0">
              <a:spcBef>
                <a:spcPct val="20000"/>
              </a:spcBef>
              <a:buFont typeface="Wingdings" pitchFamily="2" charset="2"/>
              <a:buChar char="Ø"/>
            </a:pPr>
            <a:r>
              <a:rPr lang="en-GB" sz="2200" kern="0" dirty="0" smtClean="0">
                <a:solidFill>
                  <a:schemeClr val="bg1"/>
                </a:solidFill>
                <a:latin typeface="Sylfaen" pitchFamily="18" charset="0"/>
                <a:cs typeface="+mn-cs"/>
              </a:rPr>
              <a:t>Number of SPECT/CTs-5</a:t>
            </a:r>
            <a:endParaRPr kumimoji="0" lang="en-GB" sz="2200" b="0" i="0" u="none" strike="noStrike" kern="0" cap="none" spc="0" normalizeH="0" baseline="0" noProof="0" dirty="0" smtClean="0">
              <a:ln>
                <a:noFill/>
              </a:ln>
              <a:solidFill>
                <a:schemeClr val="bg1"/>
              </a:solidFill>
              <a:effectLst/>
              <a:uLnTx/>
              <a:uFillTx/>
              <a:latin typeface="Sylfaen" pitchFamily="18" charset="0"/>
              <a:cs typeface="+mn-cs"/>
            </a:endParaRPr>
          </a:p>
          <a:p>
            <a:pPr marL="6350" marR="0" lvl="1"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GB" sz="2200" b="0" i="0" u="none" strike="noStrike" kern="0" cap="none" spc="0" normalizeH="0" baseline="0" noProof="0" dirty="0" smtClean="0">
                <a:ln>
                  <a:noFill/>
                </a:ln>
                <a:solidFill>
                  <a:schemeClr val="bg1"/>
                </a:solidFill>
                <a:effectLst/>
                <a:uLnTx/>
                <a:uFillTx/>
                <a:latin typeface="Sylfaen" pitchFamily="18" charset="0"/>
                <a:cs typeface="+mn-cs"/>
              </a:rPr>
              <a:t>Number of MRI systems – 25</a:t>
            </a:r>
          </a:p>
          <a:p>
            <a:pPr marL="6350" marR="0" lvl="1"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GB" sz="2200" b="0" i="0" u="none" strike="noStrike" kern="0" cap="none" spc="0" normalizeH="0" baseline="0" noProof="0" dirty="0" smtClean="0">
                <a:ln>
                  <a:noFill/>
                </a:ln>
                <a:solidFill>
                  <a:schemeClr val="bg1"/>
                </a:solidFill>
                <a:effectLst/>
                <a:uLnTx/>
                <a:uFillTx/>
                <a:latin typeface="Sylfaen" pitchFamily="18" charset="0"/>
                <a:cs typeface="+mn-cs"/>
              </a:rPr>
              <a:t>Number of PET-CTs – 2</a:t>
            </a:r>
          </a:p>
          <a:p>
            <a:pPr marL="6350" lvl="1" eaLnBrk="0" hangingPunct="0">
              <a:spcBef>
                <a:spcPct val="20000"/>
              </a:spcBef>
              <a:buFont typeface="Wingdings" pitchFamily="2" charset="2"/>
              <a:buChar char="Ø"/>
            </a:pPr>
            <a:r>
              <a:rPr lang="en-US" sz="2200" kern="0" dirty="0" smtClean="0">
                <a:solidFill>
                  <a:schemeClr val="bg1"/>
                </a:solidFill>
                <a:latin typeface="Sylfaen" pitchFamily="18" charset="0"/>
                <a:cs typeface="+mn-cs"/>
              </a:rPr>
              <a:t>Availability of PACS, electronic requesting systems-Ye</a:t>
            </a:r>
            <a:r>
              <a:rPr lang="en-US" sz="2400" kern="0" dirty="0" smtClean="0">
                <a:solidFill>
                  <a:schemeClr val="bg1"/>
                </a:solidFill>
                <a:latin typeface="Sylfaen" pitchFamily="18" charset="0"/>
                <a:cs typeface="+mn-cs"/>
              </a:rPr>
              <a:t>s</a:t>
            </a:r>
            <a:endParaRPr kumimoji="0" lang="en-GB" sz="2400" b="0" i="0" u="none" strike="noStrike" kern="0" cap="none" spc="0" normalizeH="0" baseline="0" noProof="0" dirty="0" smtClean="0">
              <a:ln>
                <a:noFill/>
              </a:ln>
              <a:solidFill>
                <a:schemeClr val="bg1"/>
              </a:solidFill>
              <a:effectLst/>
              <a:uLnTx/>
              <a:uFillTx/>
              <a:latin typeface="Sylfaen" pitchFamily="18" charset="0"/>
              <a:cs typeface="+mn-cs"/>
            </a:endParaRPr>
          </a:p>
          <a:p>
            <a:pPr marL="0" marR="0" lvl="0" indent="0" algn="l" defTabSz="914400" rtl="0" eaLnBrk="0" fontAlgn="base" latinLnBrk="0" hangingPunct="0">
              <a:lnSpc>
                <a:spcPct val="100000"/>
              </a:lnSpc>
              <a:spcBef>
                <a:spcPct val="20000"/>
              </a:spcBef>
              <a:spcAft>
                <a:spcPct val="0"/>
              </a:spcAft>
              <a:buClrTx/>
              <a:buSzTx/>
              <a:buFontTx/>
              <a:buChar char="•"/>
              <a:tabLst/>
              <a:defRPr/>
            </a:pPr>
            <a:endParaRPr kumimoji="0" lang="en-GB" sz="2400" b="0" i="0" u="none" strike="noStrike" kern="0" cap="none" spc="0" normalizeH="0" baseline="0" noProof="0" dirty="0" smtClean="0">
              <a:ln>
                <a:noFill/>
              </a:ln>
              <a:solidFill>
                <a:schemeClr val="bg1"/>
              </a:solidFill>
              <a:effectLst/>
              <a:uLnTx/>
              <a:uFillTx/>
              <a:latin typeface="Sylfaen" pitchFamily="18" charset="0"/>
              <a:cs typeface="Arial"/>
            </a:endParaRPr>
          </a:p>
          <a:p>
            <a:pPr marL="0" marR="0" lvl="0" indent="0" algn="l" defTabSz="914400" rtl="0" eaLnBrk="0" fontAlgn="base" latinLnBrk="0" hangingPunct="0">
              <a:lnSpc>
                <a:spcPct val="100000"/>
              </a:lnSpc>
              <a:spcBef>
                <a:spcPct val="20000"/>
              </a:spcBef>
              <a:spcAft>
                <a:spcPct val="0"/>
              </a:spcAft>
              <a:buClrTx/>
              <a:buSzTx/>
              <a:buFontTx/>
              <a:buChar char="•"/>
              <a:tabLst/>
              <a:defRPr/>
            </a:pPr>
            <a:endParaRPr kumimoji="0" lang="en-GB" sz="2400" b="0" i="0" u="none" strike="noStrike" kern="0" cap="none" spc="0" normalizeH="0" baseline="0" noProof="0" dirty="0">
              <a:ln>
                <a:noFill/>
              </a:ln>
              <a:solidFill>
                <a:schemeClr val="bg1"/>
              </a:solidFill>
              <a:effectLst/>
              <a:uLnTx/>
              <a:uFillTx/>
              <a:latin typeface="Sylfaen" pitchFamily="18" charset="0"/>
              <a:cs typeface="Arial"/>
            </a:endParaRPr>
          </a:p>
        </p:txBody>
      </p:sp>
      <p:sp>
        <p:nvSpPr>
          <p:cNvPr id="13" name="Content Placeholder 2"/>
          <p:cNvSpPr txBox="1">
            <a:spLocks/>
          </p:cNvSpPr>
          <p:nvPr/>
        </p:nvSpPr>
        <p:spPr bwMode="auto">
          <a:xfrm>
            <a:off x="304800" y="838200"/>
            <a:ext cx="8610600" cy="5105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6350" lvl="1" eaLnBrk="0" hangingPunct="0">
              <a:spcBef>
                <a:spcPct val="20000"/>
              </a:spcBef>
              <a:buFont typeface="Wingdings" pitchFamily="2" charset="2"/>
              <a:buChar char="Ø"/>
              <a:defRPr/>
            </a:pPr>
            <a:r>
              <a:rPr kumimoji="0" lang="en-GB" sz="2800" b="0" i="0" u="none" strike="noStrike" kern="0" cap="none" spc="0" normalizeH="0" baseline="0" noProof="0" dirty="0" smtClean="0">
                <a:ln>
                  <a:noFill/>
                </a:ln>
                <a:solidFill>
                  <a:schemeClr val="accent1">
                    <a:lumMod val="75000"/>
                  </a:schemeClr>
                </a:solidFill>
                <a:effectLst/>
                <a:uLnTx/>
                <a:uFillTx/>
                <a:latin typeface="Sylfaen" pitchFamily="18" charset="0"/>
                <a:cs typeface="+mn-cs"/>
              </a:rPr>
              <a:t>Number of Linear</a:t>
            </a:r>
            <a:r>
              <a:rPr kumimoji="0" lang="en-GB" sz="2800" b="0" i="0" u="none" strike="noStrike" kern="0" cap="none" spc="0" normalizeH="0" noProof="0" dirty="0" smtClean="0">
                <a:ln>
                  <a:noFill/>
                </a:ln>
                <a:solidFill>
                  <a:schemeClr val="accent1">
                    <a:lumMod val="75000"/>
                  </a:schemeClr>
                </a:solidFill>
                <a:effectLst/>
                <a:uLnTx/>
                <a:uFillTx/>
                <a:latin typeface="Sylfaen" pitchFamily="18" charset="0"/>
                <a:cs typeface="+mn-cs"/>
              </a:rPr>
              <a:t> Accelerators</a:t>
            </a:r>
            <a:r>
              <a:rPr kumimoji="0" lang="en-GB" sz="2800" b="0" i="0" u="none" strike="noStrike" kern="0" cap="none" spc="0" normalizeH="0" baseline="0" noProof="0" dirty="0" smtClean="0">
                <a:ln>
                  <a:noFill/>
                </a:ln>
                <a:solidFill>
                  <a:schemeClr val="accent1">
                    <a:lumMod val="75000"/>
                  </a:schemeClr>
                </a:solidFill>
                <a:effectLst/>
                <a:uLnTx/>
                <a:uFillTx/>
                <a:latin typeface="Sylfaen" pitchFamily="18" charset="0"/>
                <a:cs typeface="+mn-cs"/>
              </a:rPr>
              <a:t>- </a:t>
            </a:r>
            <a:r>
              <a:rPr lang="en-GB" sz="2800" kern="0" dirty="0" smtClean="0">
                <a:solidFill>
                  <a:schemeClr val="accent1">
                    <a:lumMod val="75000"/>
                  </a:schemeClr>
                </a:solidFill>
                <a:latin typeface="Sylfaen" pitchFamily="18" charset="0"/>
                <a:cs typeface="+mn-cs"/>
              </a:rPr>
              <a:t>13</a:t>
            </a:r>
          </a:p>
          <a:p>
            <a:pPr marL="6350" lvl="1" eaLnBrk="0" hangingPunct="0">
              <a:spcBef>
                <a:spcPct val="20000"/>
              </a:spcBef>
              <a:buFont typeface="Wingdings" pitchFamily="2" charset="2"/>
              <a:buChar char="Ø"/>
              <a:defRPr/>
            </a:pPr>
            <a:r>
              <a:rPr kumimoji="0" lang="en-GB" sz="2800" b="0" i="0" u="none" strike="noStrike" kern="0" cap="none" spc="0" normalizeH="0" baseline="0" noProof="0" dirty="0" smtClean="0">
                <a:ln>
                  <a:noFill/>
                </a:ln>
                <a:solidFill>
                  <a:schemeClr val="accent1">
                    <a:lumMod val="75000"/>
                  </a:schemeClr>
                </a:solidFill>
                <a:effectLst/>
                <a:uLnTx/>
                <a:uFillTx/>
                <a:latin typeface="Sylfaen" pitchFamily="18" charset="0"/>
              </a:rPr>
              <a:t>Number of Cyber-Knife- 1</a:t>
            </a:r>
            <a:endParaRPr kumimoji="0" lang="en-GB" sz="2800" b="0" i="0" u="none" strike="noStrike" kern="0" cap="none" spc="0" normalizeH="0" baseline="0" noProof="0" dirty="0" smtClean="0">
              <a:ln>
                <a:noFill/>
              </a:ln>
              <a:solidFill>
                <a:schemeClr val="accent1">
                  <a:lumMod val="75000"/>
                </a:schemeClr>
              </a:solidFill>
              <a:effectLst/>
              <a:uLnTx/>
              <a:uFillTx/>
              <a:latin typeface="Sylfaen" pitchFamily="18" charset="0"/>
              <a:cs typeface="+mn-cs"/>
            </a:endParaRPr>
          </a:p>
          <a:p>
            <a:pPr marL="6350" lvl="1" eaLnBrk="0" hangingPunct="0">
              <a:spcBef>
                <a:spcPct val="20000"/>
              </a:spcBef>
              <a:buFont typeface="Wingdings" pitchFamily="2" charset="2"/>
              <a:buChar char="Ø"/>
            </a:pPr>
            <a:r>
              <a:rPr lang="en-GB" sz="2800" kern="0" dirty="0" smtClean="0">
                <a:solidFill>
                  <a:schemeClr val="accent1">
                    <a:lumMod val="75000"/>
                  </a:schemeClr>
                </a:solidFill>
                <a:latin typeface="Sylfaen" pitchFamily="18" charset="0"/>
              </a:rPr>
              <a:t>Number of Co-60 Units – 2</a:t>
            </a:r>
          </a:p>
          <a:p>
            <a:pPr marL="6350" lvl="1" eaLnBrk="0" hangingPunct="0">
              <a:spcBef>
                <a:spcPct val="20000"/>
              </a:spcBef>
              <a:buFont typeface="Wingdings" pitchFamily="2" charset="2"/>
              <a:buChar char="Ø"/>
            </a:pPr>
            <a:r>
              <a:rPr lang="en-GB" sz="2800" kern="0" dirty="0" smtClean="0">
                <a:solidFill>
                  <a:schemeClr val="accent1">
                    <a:lumMod val="75000"/>
                  </a:schemeClr>
                </a:solidFill>
                <a:latin typeface="Sylfaen" pitchFamily="18" charset="0"/>
              </a:rPr>
              <a:t>Number of Intra-operative Radiotherapy </a:t>
            </a:r>
          </a:p>
          <a:p>
            <a:pPr marL="6350" lvl="1" eaLnBrk="0" hangingPunct="0">
              <a:spcBef>
                <a:spcPct val="20000"/>
              </a:spcBef>
            </a:pPr>
            <a:r>
              <a:rPr lang="en-GB" sz="2800" kern="0" dirty="0" smtClean="0">
                <a:solidFill>
                  <a:schemeClr val="accent1">
                    <a:lumMod val="75000"/>
                  </a:schemeClr>
                </a:solidFill>
                <a:latin typeface="Sylfaen" pitchFamily="18" charset="0"/>
              </a:rPr>
              <a:t>    Equipments – 3</a:t>
            </a:r>
          </a:p>
          <a:p>
            <a:pPr marL="6350" lvl="1" eaLnBrk="0" hangingPunct="0">
              <a:spcBef>
                <a:spcPct val="20000"/>
              </a:spcBef>
              <a:buFont typeface="Wingdings" pitchFamily="2" charset="2"/>
              <a:buChar char="Ø"/>
            </a:pPr>
            <a:r>
              <a:rPr lang="en-GB" sz="2800" kern="0" dirty="0" smtClean="0">
                <a:solidFill>
                  <a:schemeClr val="accent1">
                    <a:lumMod val="75000"/>
                  </a:schemeClr>
                </a:solidFill>
                <a:latin typeface="Sylfaen" pitchFamily="18" charset="0"/>
              </a:rPr>
              <a:t>Number of HDR </a:t>
            </a:r>
            <a:r>
              <a:rPr lang="en-GB" sz="2800" kern="0" dirty="0" err="1" smtClean="0">
                <a:solidFill>
                  <a:schemeClr val="accent1">
                    <a:lumMod val="75000"/>
                  </a:schemeClr>
                </a:solidFill>
                <a:latin typeface="Sylfaen" pitchFamily="18" charset="0"/>
              </a:rPr>
              <a:t>Brachytherapy</a:t>
            </a:r>
            <a:r>
              <a:rPr lang="en-GB" sz="2800" kern="0" dirty="0" smtClean="0">
                <a:solidFill>
                  <a:schemeClr val="accent1">
                    <a:lumMod val="75000"/>
                  </a:schemeClr>
                </a:solidFill>
                <a:latin typeface="Sylfaen" pitchFamily="18" charset="0"/>
              </a:rPr>
              <a:t> Equipments – 3</a:t>
            </a:r>
          </a:p>
          <a:p>
            <a:pPr marL="6350" lvl="1" eaLnBrk="0" hangingPunct="0">
              <a:spcBef>
                <a:spcPct val="20000"/>
              </a:spcBef>
              <a:buFont typeface="Wingdings" pitchFamily="2" charset="2"/>
              <a:buChar char="Ø"/>
            </a:pPr>
            <a:r>
              <a:rPr lang="en-GB" sz="2800" kern="0" dirty="0" smtClean="0">
                <a:solidFill>
                  <a:schemeClr val="accent1">
                    <a:lumMod val="75000"/>
                  </a:schemeClr>
                </a:solidFill>
                <a:latin typeface="Sylfaen" pitchFamily="18" charset="0"/>
              </a:rPr>
              <a:t>Number of LDR </a:t>
            </a:r>
            <a:r>
              <a:rPr lang="en-GB" sz="2800" kern="0" dirty="0" err="1" smtClean="0">
                <a:solidFill>
                  <a:schemeClr val="accent1">
                    <a:lumMod val="75000"/>
                  </a:schemeClr>
                </a:solidFill>
                <a:latin typeface="Sylfaen" pitchFamily="18" charset="0"/>
              </a:rPr>
              <a:t>Brachytherapy</a:t>
            </a:r>
            <a:r>
              <a:rPr lang="en-GB" sz="2800" kern="0" dirty="0" smtClean="0">
                <a:solidFill>
                  <a:schemeClr val="accent1">
                    <a:lumMod val="75000"/>
                  </a:schemeClr>
                </a:solidFill>
                <a:latin typeface="Sylfaen" pitchFamily="18" charset="0"/>
              </a:rPr>
              <a:t> Equipments – 1</a:t>
            </a:r>
          </a:p>
          <a:p>
            <a:pPr marL="6350" lvl="1" eaLnBrk="0" hangingPunct="0">
              <a:spcBef>
                <a:spcPct val="20000"/>
              </a:spcBef>
            </a:pPr>
            <a:r>
              <a:rPr lang="en-GB" sz="2800" kern="0" dirty="0" smtClean="0">
                <a:solidFill>
                  <a:schemeClr val="accent1">
                    <a:lumMod val="75000"/>
                  </a:schemeClr>
                </a:solidFill>
                <a:latin typeface="Sylfaen" pitchFamily="18" charset="0"/>
              </a:rPr>
              <a:t>For Information:</a:t>
            </a:r>
          </a:p>
          <a:p>
            <a:pPr marL="6350" lvl="1" eaLnBrk="0" hangingPunct="0">
              <a:spcBef>
                <a:spcPct val="20000"/>
              </a:spcBef>
              <a:buFont typeface="Wingdings" pitchFamily="2" charset="2"/>
              <a:buChar char="Ø"/>
            </a:pPr>
            <a:r>
              <a:rPr lang="en-US" sz="2800" kern="0" dirty="0" smtClean="0">
                <a:solidFill>
                  <a:schemeClr val="accent1">
                    <a:lumMod val="75000"/>
                  </a:schemeClr>
                </a:solidFill>
                <a:latin typeface="Sylfaen" pitchFamily="18" charset="0"/>
              </a:rPr>
              <a:t>Number of SPECT/CTs-5</a:t>
            </a:r>
          </a:p>
          <a:p>
            <a:pPr marL="6350" lvl="1" eaLnBrk="0" hangingPunct="0">
              <a:spcBef>
                <a:spcPct val="20000"/>
              </a:spcBef>
              <a:buFont typeface="Wingdings" pitchFamily="2" charset="2"/>
              <a:buChar char="Ø"/>
            </a:pPr>
            <a:r>
              <a:rPr lang="en-US" sz="2800" kern="0" dirty="0" smtClean="0">
                <a:solidFill>
                  <a:schemeClr val="accent1">
                    <a:lumMod val="75000"/>
                  </a:schemeClr>
                </a:solidFill>
                <a:latin typeface="Sylfaen" pitchFamily="18" charset="0"/>
              </a:rPr>
              <a:t>Number of PET/CTs-3</a:t>
            </a:r>
            <a:endParaRPr lang="en-GB" sz="2800" kern="0" dirty="0" smtClean="0">
              <a:solidFill>
                <a:schemeClr val="accent1">
                  <a:lumMod val="75000"/>
                </a:schemeClr>
              </a:solidFill>
              <a:latin typeface="Sylfaen" pitchFamily="18" charset="0"/>
            </a:endParaRPr>
          </a:p>
          <a:p>
            <a:pPr marL="6350" lvl="1" eaLnBrk="0" hangingPunct="0">
              <a:spcBef>
                <a:spcPct val="20000"/>
              </a:spcBef>
              <a:buFont typeface="Wingdings" pitchFamily="2" charset="2"/>
              <a:buChar char="Ø"/>
            </a:pPr>
            <a:endParaRPr lang="en-GB" sz="2800" kern="0" dirty="0" smtClean="0">
              <a:solidFill>
                <a:schemeClr val="accent1">
                  <a:lumMod val="75000"/>
                </a:schemeClr>
              </a:solidFill>
              <a:latin typeface="Sylfaen" pitchFamily="18" charset="0"/>
            </a:endParaRPr>
          </a:p>
          <a:p>
            <a:pPr marL="6350" lvl="1" eaLnBrk="0" hangingPunct="0">
              <a:spcBef>
                <a:spcPct val="20000"/>
              </a:spcBef>
            </a:pPr>
            <a:endParaRPr lang="en-GB" sz="2800" kern="0" dirty="0" smtClean="0">
              <a:solidFill>
                <a:schemeClr val="accent1">
                  <a:lumMod val="75000"/>
                </a:schemeClr>
              </a:solidFill>
              <a:latin typeface="Sylfaen" pitchFamily="18" charset="0"/>
            </a:endParaRPr>
          </a:p>
          <a:p>
            <a:pPr marL="177800" lvl="1" indent="-177800" eaLnBrk="0" hangingPunct="0">
              <a:spcBef>
                <a:spcPct val="20000"/>
              </a:spcBef>
            </a:pPr>
            <a:endParaRPr kumimoji="0" lang="en-GB" sz="3200" b="0" i="0" u="none" strike="noStrike" kern="0" cap="none" spc="0" normalizeH="0" baseline="0" noProof="0" dirty="0" smtClean="0">
              <a:ln>
                <a:noFill/>
              </a:ln>
              <a:solidFill>
                <a:schemeClr val="accent1">
                  <a:lumMod val="75000"/>
                </a:schemeClr>
              </a:solidFill>
              <a:effectLst/>
              <a:uLnTx/>
              <a:uFillTx/>
              <a:latin typeface="Sylfaen" pitchFamily="18" charset="0"/>
              <a:cs typeface="+mn-cs"/>
            </a:endParaRPr>
          </a:p>
          <a:p>
            <a:pPr marL="0" marR="0" lvl="0" indent="0" algn="l" defTabSz="914400" rtl="0" eaLnBrk="0" fontAlgn="base" latinLnBrk="0" hangingPunct="0">
              <a:lnSpc>
                <a:spcPct val="100000"/>
              </a:lnSpc>
              <a:spcBef>
                <a:spcPct val="20000"/>
              </a:spcBef>
              <a:spcAft>
                <a:spcPct val="0"/>
              </a:spcAft>
              <a:buClrTx/>
              <a:buSzTx/>
              <a:buFontTx/>
              <a:buChar char="•"/>
              <a:tabLst/>
              <a:defRPr/>
            </a:pPr>
            <a:endParaRPr kumimoji="0" lang="en-GB" sz="3200" b="0" i="0" u="none" strike="noStrike" kern="0" cap="none" spc="0" normalizeH="0" baseline="0" noProof="0" dirty="0" smtClean="0">
              <a:ln>
                <a:noFill/>
              </a:ln>
              <a:solidFill>
                <a:schemeClr val="accent1">
                  <a:lumMod val="75000"/>
                </a:schemeClr>
              </a:solidFill>
              <a:effectLst/>
              <a:uLnTx/>
              <a:uFillTx/>
              <a:latin typeface="Sylfaen" pitchFamily="18" charset="0"/>
              <a:cs typeface="Arial"/>
            </a:endParaRPr>
          </a:p>
          <a:p>
            <a:pPr marL="0" marR="0" lvl="0" indent="0" algn="l" defTabSz="914400" rtl="0" eaLnBrk="0" fontAlgn="base" latinLnBrk="0" hangingPunct="0">
              <a:lnSpc>
                <a:spcPct val="100000"/>
              </a:lnSpc>
              <a:spcBef>
                <a:spcPct val="20000"/>
              </a:spcBef>
              <a:spcAft>
                <a:spcPct val="0"/>
              </a:spcAft>
              <a:buClrTx/>
              <a:buSzTx/>
              <a:buFontTx/>
              <a:buChar char="•"/>
              <a:tabLst/>
              <a:defRPr/>
            </a:pPr>
            <a:endParaRPr kumimoji="0" lang="en-GB" sz="3200" b="0" i="0" u="none" strike="noStrike" kern="0" cap="none" spc="0" normalizeH="0" baseline="0" noProof="0" dirty="0">
              <a:ln>
                <a:noFill/>
              </a:ln>
              <a:solidFill>
                <a:schemeClr val="accent1">
                  <a:lumMod val="75000"/>
                </a:schemeClr>
              </a:solidFill>
              <a:effectLst/>
              <a:uLnTx/>
              <a:uFillTx/>
              <a:latin typeface="Sylfaen" pitchFamily="18" charset="0"/>
              <a:cs typeface="Arial"/>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6</a:t>
            </a:fld>
            <a:endParaRPr lang="en-US" dirty="0"/>
          </a:p>
        </p:txBody>
      </p:sp>
      <p:sp>
        <p:nvSpPr>
          <p:cNvPr id="7" name="Title 1"/>
          <p:cNvSpPr txBox="1">
            <a:spLocks/>
          </p:cNvSpPr>
          <p:nvPr/>
        </p:nvSpPr>
        <p:spPr>
          <a:xfrm>
            <a:off x="228600" y="0"/>
            <a:ext cx="8610600" cy="8382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3600" b="1" dirty="0" smtClean="0">
                <a:solidFill>
                  <a:srgbClr val="E12809"/>
                </a:solidFill>
                <a:latin typeface="Sylfaen" pitchFamily="18" charset="0"/>
              </a:rPr>
              <a:t>Staffing</a:t>
            </a:r>
            <a:endParaRPr lang="en-US" sz="36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3" name="Content Placeholder 2"/>
          <p:cNvSpPr txBox="1">
            <a:spLocks/>
          </p:cNvSpPr>
          <p:nvPr/>
        </p:nvSpPr>
        <p:spPr bwMode="auto">
          <a:xfrm>
            <a:off x="304800" y="990600"/>
            <a:ext cx="8610600" cy="48006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6350" lvl="1" eaLnBrk="0" hangingPunct="0">
              <a:spcBef>
                <a:spcPct val="20000"/>
              </a:spcBef>
              <a:buFont typeface="Wingdings" pitchFamily="2" charset="2"/>
              <a:buChar char="Ø"/>
              <a:defRPr/>
            </a:pPr>
            <a:r>
              <a:rPr lang="en-US" sz="2800" b="1" kern="0" dirty="0" smtClean="0">
                <a:solidFill>
                  <a:schemeClr val="accent1">
                    <a:lumMod val="75000"/>
                  </a:schemeClr>
                </a:solidFill>
                <a:latin typeface="Sylfaen" pitchFamily="18" charset="0"/>
              </a:rPr>
              <a:t>Number of Radiation Oncologists-21</a:t>
            </a:r>
          </a:p>
          <a:p>
            <a:pPr marL="6350" lvl="1" eaLnBrk="0" hangingPunct="0">
              <a:spcBef>
                <a:spcPct val="20000"/>
              </a:spcBef>
              <a:buFont typeface="Wingdings" pitchFamily="2" charset="2"/>
              <a:buChar char="Ø"/>
              <a:defRPr/>
            </a:pPr>
            <a:r>
              <a:rPr lang="en-US" sz="2800" b="1" kern="0" dirty="0" smtClean="0">
                <a:solidFill>
                  <a:schemeClr val="accent1">
                    <a:lumMod val="75000"/>
                  </a:schemeClr>
                </a:solidFill>
                <a:latin typeface="Sylfaen" pitchFamily="18" charset="0"/>
              </a:rPr>
              <a:t>Number of Nuclear Medicine Physicians-6</a:t>
            </a:r>
          </a:p>
          <a:p>
            <a:pPr marL="6350" lvl="1" eaLnBrk="0" hangingPunct="0">
              <a:spcBef>
                <a:spcPct val="20000"/>
              </a:spcBef>
              <a:buFont typeface="Wingdings" pitchFamily="2" charset="2"/>
              <a:buChar char="Ø"/>
              <a:defRPr/>
            </a:pPr>
            <a:r>
              <a:rPr lang="en-US" sz="2800" b="1" kern="0" dirty="0" smtClean="0">
                <a:solidFill>
                  <a:schemeClr val="accent1">
                    <a:lumMod val="75000"/>
                  </a:schemeClr>
                </a:solidFill>
                <a:latin typeface="Sylfaen" pitchFamily="18" charset="0"/>
              </a:rPr>
              <a:t>Number of Medical Physicists -18</a:t>
            </a:r>
          </a:p>
          <a:p>
            <a:pPr marL="6350" lvl="1" eaLnBrk="0" hangingPunct="0">
              <a:spcBef>
                <a:spcPct val="20000"/>
              </a:spcBef>
              <a:buFont typeface="Wingdings" pitchFamily="2" charset="2"/>
              <a:buChar char="Ø"/>
              <a:defRPr/>
            </a:pPr>
            <a:r>
              <a:rPr lang="en-US" sz="2800" b="1" kern="0" dirty="0" smtClean="0">
                <a:solidFill>
                  <a:schemeClr val="accent1">
                    <a:lumMod val="75000"/>
                  </a:schemeClr>
                </a:solidFill>
                <a:latin typeface="Sylfaen" pitchFamily="18" charset="0"/>
              </a:rPr>
              <a:t>Number of Radiotherapy Technicians-40</a:t>
            </a:r>
          </a:p>
          <a:p>
            <a:pPr marL="6350" lvl="1" eaLnBrk="0" hangingPunct="0">
              <a:spcBef>
                <a:spcPct val="20000"/>
              </a:spcBef>
              <a:defRPr/>
            </a:pPr>
            <a:endParaRPr lang="en-US" sz="2800" b="1" kern="0" dirty="0" smtClean="0">
              <a:solidFill>
                <a:schemeClr val="accent1">
                  <a:lumMod val="75000"/>
                </a:schemeClr>
              </a:solidFill>
              <a:latin typeface="Sylfaen" pitchFamily="18" charset="0"/>
            </a:endParaRPr>
          </a:p>
          <a:p>
            <a:pPr marL="6350" lvl="1" eaLnBrk="0" hangingPunct="0">
              <a:spcBef>
                <a:spcPct val="20000"/>
              </a:spcBef>
            </a:pPr>
            <a:r>
              <a:rPr lang="en-GB" sz="2800" b="1" kern="0" dirty="0" smtClean="0">
                <a:solidFill>
                  <a:schemeClr val="accent1">
                    <a:lumMod val="75000"/>
                  </a:schemeClr>
                </a:solidFill>
                <a:latin typeface="Sylfaen" pitchFamily="18" charset="0"/>
              </a:rPr>
              <a:t>Acknowledgement</a:t>
            </a:r>
          </a:p>
          <a:p>
            <a:pPr marL="6350" lvl="1" eaLnBrk="0" hangingPunct="0">
              <a:spcBef>
                <a:spcPct val="20000"/>
              </a:spcBef>
            </a:pPr>
            <a:r>
              <a:rPr lang="en-GB" sz="2400" kern="0" dirty="0" smtClean="0">
                <a:solidFill>
                  <a:schemeClr val="accent1">
                    <a:lumMod val="75000"/>
                  </a:schemeClr>
                </a:solidFill>
                <a:latin typeface="Sylfaen" pitchFamily="18" charset="0"/>
              </a:rPr>
              <a:t>During last than 10 years under the frame of IAEA Technical co-operation projects many fellowships, training courses and scientific visits has been executed for  local staff to improve their qualification in the field of radiotherapy</a:t>
            </a:r>
            <a:endParaRPr lang="en-GB" sz="2800" kern="0" dirty="0" smtClean="0">
              <a:solidFill>
                <a:schemeClr val="accent1">
                  <a:lumMod val="75000"/>
                </a:schemeClr>
              </a:solidFill>
              <a:latin typeface="Sylfaen" pitchFamily="18" charset="0"/>
            </a:endParaRPr>
          </a:p>
          <a:p>
            <a:pPr marL="177800" lvl="1" indent="-177800" eaLnBrk="0" hangingPunct="0">
              <a:spcBef>
                <a:spcPct val="20000"/>
              </a:spcBef>
            </a:pPr>
            <a:endParaRPr kumimoji="0" lang="en-GB" sz="2800" b="0" i="0" u="none" strike="noStrike" kern="0" cap="none" spc="0" normalizeH="0" baseline="0" noProof="0" dirty="0" smtClean="0">
              <a:ln>
                <a:noFill/>
              </a:ln>
              <a:solidFill>
                <a:schemeClr val="accent1">
                  <a:lumMod val="75000"/>
                </a:schemeClr>
              </a:solidFill>
              <a:effectLst/>
              <a:uLnTx/>
              <a:uFillTx/>
              <a:latin typeface="Sylfaen" pitchFamily="18" charset="0"/>
              <a:cs typeface="+mn-cs"/>
            </a:endParaRPr>
          </a:p>
          <a:p>
            <a:pPr marL="0" marR="0" lvl="0" indent="0" algn="l" defTabSz="914400" rtl="0" eaLnBrk="0" fontAlgn="base" latinLnBrk="0" hangingPunct="0">
              <a:lnSpc>
                <a:spcPct val="100000"/>
              </a:lnSpc>
              <a:spcBef>
                <a:spcPct val="20000"/>
              </a:spcBef>
              <a:spcAft>
                <a:spcPct val="0"/>
              </a:spcAft>
              <a:buClrTx/>
              <a:buSzTx/>
              <a:tabLst/>
              <a:defRPr/>
            </a:pPr>
            <a:endParaRPr kumimoji="0" lang="en-GB" sz="2800" b="0" i="0" u="none" strike="noStrike" kern="0" cap="none" spc="0" normalizeH="0" baseline="0" noProof="0" dirty="0" smtClean="0">
              <a:ln>
                <a:noFill/>
              </a:ln>
              <a:solidFill>
                <a:schemeClr val="accent1">
                  <a:lumMod val="75000"/>
                </a:schemeClr>
              </a:solidFill>
              <a:effectLst/>
              <a:uLnTx/>
              <a:uFillTx/>
              <a:latin typeface="Sylfaen" pitchFamily="18" charset="0"/>
              <a:cs typeface="Arial"/>
            </a:endParaRPr>
          </a:p>
          <a:p>
            <a:pPr marL="0" marR="0" lvl="0" indent="0" algn="l" defTabSz="914400" rtl="0" eaLnBrk="0" fontAlgn="base" latinLnBrk="0" hangingPunct="0">
              <a:lnSpc>
                <a:spcPct val="100000"/>
              </a:lnSpc>
              <a:spcBef>
                <a:spcPct val="20000"/>
              </a:spcBef>
              <a:spcAft>
                <a:spcPct val="0"/>
              </a:spcAft>
              <a:buClrTx/>
              <a:buSzTx/>
              <a:buFontTx/>
              <a:buChar char="•"/>
              <a:tabLst/>
              <a:defRPr/>
            </a:pPr>
            <a:endParaRPr kumimoji="0" lang="en-GB" sz="2800" b="0" i="0" u="none" strike="noStrike" kern="0" cap="none" spc="0" normalizeH="0" baseline="0" noProof="0" dirty="0">
              <a:ln>
                <a:noFill/>
              </a:ln>
              <a:solidFill>
                <a:schemeClr val="accent1">
                  <a:lumMod val="75000"/>
                </a:schemeClr>
              </a:solidFill>
              <a:effectLst/>
              <a:uLnTx/>
              <a:uFillTx/>
              <a:latin typeface="Sylfaen" pitchFamily="18" charset="0"/>
              <a:cs typeface="Arial"/>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7</a:t>
            </a:fld>
            <a:endParaRPr lang="en-US"/>
          </a:p>
        </p:txBody>
      </p:sp>
      <p:sp>
        <p:nvSpPr>
          <p:cNvPr id="7" name="Title 1"/>
          <p:cNvSpPr txBox="1">
            <a:spLocks/>
          </p:cNvSpPr>
          <p:nvPr/>
        </p:nvSpPr>
        <p:spPr>
          <a:xfrm>
            <a:off x="228600" y="0"/>
            <a:ext cx="8610600" cy="8382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3000" b="1" dirty="0" smtClean="0">
                <a:solidFill>
                  <a:srgbClr val="E12809"/>
                </a:solidFill>
                <a:latin typeface="Sylfaen" pitchFamily="18" charset="0"/>
              </a:rPr>
              <a:t>Educational Programs  in the Field of Radiotherapy</a:t>
            </a:r>
            <a:endParaRPr lang="en-US" sz="30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3" name="Content Placeholder 2"/>
          <p:cNvSpPr txBox="1">
            <a:spLocks/>
          </p:cNvSpPr>
          <p:nvPr/>
        </p:nvSpPr>
        <p:spPr bwMode="auto">
          <a:xfrm>
            <a:off x="76200" y="914400"/>
            <a:ext cx="9144000" cy="4953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6350" lvl="1" eaLnBrk="0" hangingPunct="0">
              <a:spcBef>
                <a:spcPct val="20000"/>
              </a:spcBef>
              <a:defRPr/>
            </a:pPr>
            <a:r>
              <a:rPr lang="en-US" sz="2800" b="1" kern="0" dirty="0" smtClean="0">
                <a:solidFill>
                  <a:schemeClr val="accent1">
                    <a:lumMod val="75000"/>
                  </a:schemeClr>
                </a:solidFill>
                <a:latin typeface="Sylfaen" pitchFamily="18" charset="0"/>
              </a:rPr>
              <a:t>Radiation Oncologist-4 Years Residency Program</a:t>
            </a:r>
          </a:p>
          <a:p>
            <a:pPr marL="693738" lvl="1" eaLnBrk="0" hangingPunct="0">
              <a:spcBef>
                <a:spcPct val="20000"/>
              </a:spcBef>
              <a:defRPr/>
            </a:pPr>
            <a:r>
              <a:rPr lang="en-US" sz="2000" b="1" kern="0" dirty="0" smtClean="0">
                <a:solidFill>
                  <a:schemeClr val="accent1">
                    <a:lumMod val="75000"/>
                  </a:schemeClr>
                </a:solidFill>
                <a:latin typeface="Sylfaen" pitchFamily="18" charset="0"/>
              </a:rPr>
              <a:t>Tbilisi State Medical University</a:t>
            </a:r>
          </a:p>
          <a:p>
            <a:pPr marL="693738" lvl="1" eaLnBrk="0" hangingPunct="0">
              <a:spcBef>
                <a:spcPct val="20000"/>
              </a:spcBef>
              <a:defRPr/>
            </a:pPr>
            <a:r>
              <a:rPr lang="en-US" sz="2000" b="1" kern="0" dirty="0" smtClean="0">
                <a:solidFill>
                  <a:schemeClr val="accent1">
                    <a:lumMod val="75000"/>
                  </a:schemeClr>
                </a:solidFill>
                <a:latin typeface="Sylfaen" pitchFamily="18" charset="0"/>
              </a:rPr>
              <a:t>Academician F. </a:t>
            </a:r>
            <a:r>
              <a:rPr lang="en-US" sz="2000" b="1" kern="0" dirty="0" err="1" smtClean="0">
                <a:solidFill>
                  <a:schemeClr val="accent1">
                    <a:lumMod val="75000"/>
                  </a:schemeClr>
                </a:solidFill>
                <a:latin typeface="Sylfaen" pitchFamily="18" charset="0"/>
              </a:rPr>
              <a:t>Todua</a:t>
            </a:r>
            <a:r>
              <a:rPr lang="en-US" sz="2000" b="1" kern="0" dirty="0" smtClean="0">
                <a:solidFill>
                  <a:schemeClr val="accent1">
                    <a:lumMod val="75000"/>
                  </a:schemeClr>
                </a:solidFill>
                <a:latin typeface="Sylfaen" pitchFamily="18" charset="0"/>
              </a:rPr>
              <a:t> Medical Center, Research Institute of Clinical Medicine</a:t>
            </a:r>
          </a:p>
          <a:p>
            <a:pPr marL="693738" lvl="1" eaLnBrk="0" hangingPunct="0">
              <a:spcBef>
                <a:spcPct val="20000"/>
              </a:spcBef>
              <a:defRPr/>
            </a:pPr>
            <a:r>
              <a:rPr lang="en-US" sz="2000" b="1" kern="0" dirty="0" smtClean="0">
                <a:solidFill>
                  <a:schemeClr val="accent1">
                    <a:lumMod val="75000"/>
                  </a:schemeClr>
                </a:solidFill>
                <a:latin typeface="Sylfaen" pitchFamily="18" charset="0"/>
              </a:rPr>
              <a:t>High Technology Medical Center-University Clinic</a:t>
            </a:r>
          </a:p>
          <a:p>
            <a:pPr marL="6350" lvl="1" eaLnBrk="0" hangingPunct="0">
              <a:spcBef>
                <a:spcPct val="20000"/>
              </a:spcBef>
              <a:defRPr/>
            </a:pPr>
            <a:r>
              <a:rPr lang="en-US" sz="2800" b="1" kern="0" dirty="0" smtClean="0">
                <a:solidFill>
                  <a:schemeClr val="accent1">
                    <a:lumMod val="75000"/>
                  </a:schemeClr>
                </a:solidFill>
                <a:latin typeface="Sylfaen" pitchFamily="18" charset="0"/>
              </a:rPr>
              <a:t>Radiotherapy Medical Physicist -2 Years Master’s Program (active from the Winter Semester of  2017/2018</a:t>
            </a:r>
            <a:r>
              <a:rPr lang="en-US" sz="2000" b="1" kern="0" dirty="0" smtClean="0">
                <a:solidFill>
                  <a:schemeClr val="accent1">
                    <a:lumMod val="75000"/>
                  </a:schemeClr>
                </a:solidFill>
                <a:latin typeface="Sylfaen" pitchFamily="18" charset="0"/>
              </a:rPr>
              <a:t>)</a:t>
            </a:r>
          </a:p>
          <a:p>
            <a:pPr marL="693738" lvl="1" eaLnBrk="0" hangingPunct="0">
              <a:spcBef>
                <a:spcPct val="20000"/>
              </a:spcBef>
              <a:defRPr/>
            </a:pPr>
            <a:r>
              <a:rPr lang="en-US" sz="2000" b="1" kern="0" dirty="0" smtClean="0">
                <a:solidFill>
                  <a:schemeClr val="accent1">
                    <a:lumMod val="75000"/>
                  </a:schemeClr>
                </a:solidFill>
                <a:latin typeface="Sylfaen" pitchFamily="18" charset="0"/>
              </a:rPr>
              <a:t>I. </a:t>
            </a:r>
            <a:r>
              <a:rPr lang="en-US" sz="2000" b="1" kern="0" dirty="0" err="1" smtClean="0">
                <a:solidFill>
                  <a:schemeClr val="accent1">
                    <a:lumMod val="75000"/>
                  </a:schemeClr>
                </a:solidFill>
                <a:latin typeface="Sylfaen" pitchFamily="18" charset="0"/>
              </a:rPr>
              <a:t>Javakhishvili</a:t>
            </a:r>
            <a:r>
              <a:rPr lang="en-US" sz="2000" b="1" kern="0" dirty="0" smtClean="0">
                <a:solidFill>
                  <a:schemeClr val="accent1">
                    <a:lumMod val="75000"/>
                  </a:schemeClr>
                </a:solidFill>
                <a:latin typeface="Sylfaen" pitchFamily="18" charset="0"/>
              </a:rPr>
              <a:t> Tbilisi State University</a:t>
            </a:r>
          </a:p>
          <a:p>
            <a:pPr marL="693738" lvl="1" eaLnBrk="0" hangingPunct="0">
              <a:spcBef>
                <a:spcPct val="20000"/>
              </a:spcBef>
              <a:defRPr/>
            </a:pPr>
            <a:r>
              <a:rPr lang="en-US" sz="2000" b="1" kern="0" dirty="0" smtClean="0">
                <a:solidFill>
                  <a:schemeClr val="accent1">
                    <a:lumMod val="75000"/>
                  </a:schemeClr>
                </a:solidFill>
                <a:latin typeface="Sylfaen" pitchFamily="18" charset="0"/>
              </a:rPr>
              <a:t>Academician F. </a:t>
            </a:r>
            <a:r>
              <a:rPr lang="en-US" sz="2000" b="1" kern="0" dirty="0" err="1" smtClean="0">
                <a:solidFill>
                  <a:schemeClr val="accent1">
                    <a:lumMod val="75000"/>
                  </a:schemeClr>
                </a:solidFill>
                <a:latin typeface="Sylfaen" pitchFamily="18" charset="0"/>
              </a:rPr>
              <a:t>Todua</a:t>
            </a:r>
            <a:r>
              <a:rPr lang="en-US" sz="2000" b="1" kern="0" dirty="0" smtClean="0">
                <a:solidFill>
                  <a:schemeClr val="accent1">
                    <a:lumMod val="75000"/>
                  </a:schemeClr>
                </a:solidFill>
                <a:latin typeface="Sylfaen" pitchFamily="18" charset="0"/>
              </a:rPr>
              <a:t> Medical Center, Research Institute of Clinical Medicine</a:t>
            </a:r>
          </a:p>
          <a:p>
            <a:pPr marL="177800" lvl="1" indent="-177800" eaLnBrk="0" hangingPunct="0">
              <a:spcBef>
                <a:spcPct val="20000"/>
              </a:spcBef>
            </a:pPr>
            <a:r>
              <a:rPr lang="en-US" sz="2800" b="1" kern="0" dirty="0" smtClean="0">
                <a:solidFill>
                  <a:schemeClr val="accent1">
                    <a:lumMod val="75000"/>
                  </a:schemeClr>
                </a:solidFill>
                <a:latin typeface="Sylfaen" pitchFamily="18" charset="0"/>
              </a:rPr>
              <a:t>Radiotherapy Technician – N/A</a:t>
            </a:r>
          </a:p>
          <a:p>
            <a:pPr marL="177800" lvl="1" indent="-177800" eaLnBrk="0" hangingPunct="0">
              <a:spcBef>
                <a:spcPct val="20000"/>
              </a:spcBef>
            </a:pPr>
            <a:r>
              <a:rPr lang="en-US" sz="2800" b="1" kern="0" dirty="0" smtClean="0">
                <a:solidFill>
                  <a:schemeClr val="accent1">
                    <a:lumMod val="75000"/>
                  </a:schemeClr>
                </a:solidFill>
                <a:latin typeface="Sylfaen" pitchFamily="18" charset="0"/>
              </a:rPr>
              <a:t>CPE (RO, MP, RTT)-not established </a:t>
            </a:r>
            <a:endParaRPr kumimoji="0" lang="en-GB" sz="2800" b="0" i="0" u="none" strike="noStrike" kern="0" cap="none" spc="0" normalizeH="0" baseline="0" noProof="0" dirty="0" smtClean="0">
              <a:ln>
                <a:noFill/>
              </a:ln>
              <a:solidFill>
                <a:schemeClr val="accent1">
                  <a:lumMod val="75000"/>
                </a:schemeClr>
              </a:solidFill>
              <a:effectLst/>
              <a:uLnTx/>
              <a:uFillTx/>
              <a:latin typeface="Sylfaen" pitchFamily="18" charset="0"/>
              <a:cs typeface="+mn-cs"/>
            </a:endParaRPr>
          </a:p>
          <a:p>
            <a:pPr marL="0" marR="0" lvl="0" indent="0" algn="l" defTabSz="914400" rtl="0" eaLnBrk="0" fontAlgn="base" latinLnBrk="0" hangingPunct="0">
              <a:lnSpc>
                <a:spcPct val="100000"/>
              </a:lnSpc>
              <a:spcBef>
                <a:spcPct val="20000"/>
              </a:spcBef>
              <a:spcAft>
                <a:spcPct val="0"/>
              </a:spcAft>
              <a:buClrTx/>
              <a:buSzTx/>
              <a:buFontTx/>
              <a:buChar char="•"/>
              <a:tabLst/>
              <a:defRPr/>
            </a:pPr>
            <a:endParaRPr kumimoji="0" lang="en-GB" sz="2800" b="0" i="0" u="none" strike="noStrike" kern="0" cap="none" spc="0" normalizeH="0" baseline="0" noProof="0" dirty="0" smtClean="0">
              <a:ln>
                <a:noFill/>
              </a:ln>
              <a:solidFill>
                <a:schemeClr val="accent1">
                  <a:lumMod val="75000"/>
                </a:schemeClr>
              </a:solidFill>
              <a:effectLst/>
              <a:uLnTx/>
              <a:uFillTx/>
              <a:latin typeface="Sylfaen" pitchFamily="18" charset="0"/>
              <a:cs typeface="Arial"/>
            </a:endParaRPr>
          </a:p>
          <a:p>
            <a:pPr marL="0" marR="0" lvl="0" indent="0" algn="l" defTabSz="914400" rtl="0" eaLnBrk="0" fontAlgn="base" latinLnBrk="0" hangingPunct="0">
              <a:lnSpc>
                <a:spcPct val="100000"/>
              </a:lnSpc>
              <a:spcBef>
                <a:spcPct val="20000"/>
              </a:spcBef>
              <a:spcAft>
                <a:spcPct val="0"/>
              </a:spcAft>
              <a:buClrTx/>
              <a:buSzTx/>
              <a:buFontTx/>
              <a:buChar char="•"/>
              <a:tabLst/>
              <a:defRPr/>
            </a:pPr>
            <a:endParaRPr kumimoji="0" lang="en-GB" sz="2800" b="0" i="0" u="none" strike="noStrike" kern="0" cap="none" spc="0" normalizeH="0" baseline="0" noProof="0" dirty="0">
              <a:ln>
                <a:noFill/>
              </a:ln>
              <a:solidFill>
                <a:schemeClr val="accent1">
                  <a:lumMod val="75000"/>
                </a:schemeClr>
              </a:solidFill>
              <a:effectLst/>
              <a:uLnTx/>
              <a:uFillTx/>
              <a:latin typeface="Sylfaen" pitchFamily="18" charset="0"/>
              <a:cs typeface="Aria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8</a:t>
            </a:fld>
            <a:endParaRPr lang="en-US"/>
          </a:p>
        </p:txBody>
      </p:sp>
      <p:sp>
        <p:nvSpPr>
          <p:cNvPr id="7" name="Title 1"/>
          <p:cNvSpPr txBox="1">
            <a:spLocks/>
          </p:cNvSpPr>
          <p:nvPr/>
        </p:nvSpPr>
        <p:spPr>
          <a:xfrm>
            <a:off x="0" y="0"/>
            <a:ext cx="8610600" cy="11430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Advanced Radiotherapy Techniques Available in Georgia</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81000" y="1112996"/>
            <a:ext cx="8382000" cy="4801314"/>
          </a:xfrm>
          <a:prstGeom prst="rect">
            <a:avLst/>
          </a:prstGeom>
          <a:noFill/>
        </p:spPr>
        <p:txBody>
          <a:bodyPr wrap="square" rtlCol="0">
            <a:spAutoFit/>
          </a:bodyPr>
          <a:lstStyle/>
          <a:p>
            <a:pPr>
              <a:buFont typeface="Wingdings" pitchFamily="2" charset="2"/>
              <a:buChar char="Ø"/>
            </a:pPr>
            <a:r>
              <a:rPr lang="fr-BE" b="1" dirty="0" smtClean="0">
                <a:solidFill>
                  <a:schemeClr val="accent1">
                    <a:lumMod val="75000"/>
                  </a:schemeClr>
                </a:solidFill>
                <a:latin typeface="Sylfaen" pitchFamily="18" charset="0"/>
              </a:rPr>
              <a:t>3D </a:t>
            </a:r>
            <a:r>
              <a:rPr lang="fr-BE" b="1" dirty="0" err="1" smtClean="0">
                <a:solidFill>
                  <a:schemeClr val="accent1">
                    <a:lumMod val="75000"/>
                  </a:schemeClr>
                </a:solidFill>
                <a:latin typeface="Sylfaen" pitchFamily="18" charset="0"/>
              </a:rPr>
              <a:t>Conformal</a:t>
            </a:r>
            <a:r>
              <a:rPr lang="fr-BE" b="1" dirty="0" smtClean="0">
                <a:solidFill>
                  <a:schemeClr val="accent1">
                    <a:lumMod val="75000"/>
                  </a:schemeClr>
                </a:solidFill>
                <a:latin typeface="Sylfaen" pitchFamily="18" charset="0"/>
              </a:rPr>
              <a:t> </a:t>
            </a:r>
            <a:r>
              <a:rPr lang="fr-BE" b="1" dirty="0" err="1" smtClean="0">
                <a:solidFill>
                  <a:schemeClr val="accent1">
                    <a:lumMod val="75000"/>
                  </a:schemeClr>
                </a:solidFill>
                <a:latin typeface="Sylfaen" pitchFamily="18" charset="0"/>
              </a:rPr>
              <a:t>Radiotherapy</a:t>
            </a:r>
            <a:endParaRPr lang="fr-BE" b="1" dirty="0" smtClean="0">
              <a:solidFill>
                <a:schemeClr val="accent1">
                  <a:lumMod val="75000"/>
                </a:schemeClr>
              </a:solidFill>
              <a:latin typeface="Sylfaen" pitchFamily="18" charset="0"/>
            </a:endParaRPr>
          </a:p>
          <a:p>
            <a:endParaRPr lang="fr-BE" b="1" dirty="0" smtClean="0">
              <a:solidFill>
                <a:schemeClr val="accent1">
                  <a:lumMod val="75000"/>
                </a:schemeClr>
              </a:solidFill>
              <a:latin typeface="Sylfaen" pitchFamily="18" charset="0"/>
            </a:endParaRPr>
          </a:p>
          <a:p>
            <a:pPr>
              <a:buFont typeface="Wingdings" pitchFamily="2" charset="2"/>
              <a:buChar char="Ø"/>
            </a:pPr>
            <a:r>
              <a:rPr lang="fr-BE" b="1" dirty="0" smtClean="0">
                <a:solidFill>
                  <a:schemeClr val="accent1">
                    <a:lumMod val="75000"/>
                  </a:schemeClr>
                </a:solidFill>
                <a:latin typeface="Sylfaen" pitchFamily="18" charset="0"/>
              </a:rPr>
              <a:t>IMRT (DMLC) and </a:t>
            </a:r>
            <a:r>
              <a:rPr lang="fr-BE" b="1" dirty="0" err="1" smtClean="0">
                <a:solidFill>
                  <a:schemeClr val="accent1">
                    <a:lumMod val="75000"/>
                  </a:schemeClr>
                </a:solidFill>
                <a:latin typeface="Sylfaen" pitchFamily="18" charset="0"/>
              </a:rPr>
              <a:t>RapidArc</a:t>
            </a:r>
            <a:r>
              <a:rPr lang="fr-BE" b="1" dirty="0" smtClean="0">
                <a:solidFill>
                  <a:schemeClr val="accent1">
                    <a:lumMod val="75000"/>
                  </a:schemeClr>
                </a:solidFill>
                <a:latin typeface="Sylfaen" pitchFamily="18" charset="0"/>
              </a:rPr>
              <a:t>/VMAT</a:t>
            </a:r>
          </a:p>
          <a:p>
            <a:pPr>
              <a:buFont typeface="Wingdings" pitchFamily="2" charset="2"/>
              <a:buChar char="Ø"/>
            </a:pPr>
            <a:endParaRPr lang="fr-BE" b="1" dirty="0" smtClean="0">
              <a:solidFill>
                <a:schemeClr val="accent1">
                  <a:lumMod val="75000"/>
                </a:schemeClr>
              </a:solidFill>
              <a:latin typeface="Sylfaen" pitchFamily="18" charset="0"/>
            </a:endParaRPr>
          </a:p>
          <a:p>
            <a:pPr>
              <a:buFont typeface="Wingdings" pitchFamily="2" charset="2"/>
              <a:buChar char="Ø"/>
            </a:pPr>
            <a:r>
              <a:rPr lang="fr-BE" b="1" dirty="0" smtClean="0">
                <a:solidFill>
                  <a:schemeClr val="accent1">
                    <a:lumMod val="75000"/>
                  </a:schemeClr>
                </a:solidFill>
                <a:latin typeface="Sylfaen" pitchFamily="18" charset="0"/>
              </a:rPr>
              <a:t> SRS/SBRT Techniques</a:t>
            </a:r>
          </a:p>
          <a:p>
            <a:pPr>
              <a:buFont typeface="Wingdings" pitchFamily="2" charset="2"/>
              <a:buChar char="Ø"/>
            </a:pPr>
            <a:endParaRPr lang="fr-BE" b="1" dirty="0" smtClean="0">
              <a:solidFill>
                <a:schemeClr val="accent1">
                  <a:lumMod val="75000"/>
                </a:schemeClr>
              </a:solidFill>
              <a:latin typeface="Sylfaen" pitchFamily="18" charset="0"/>
            </a:endParaRPr>
          </a:p>
          <a:p>
            <a:pPr>
              <a:buFont typeface="Wingdings" pitchFamily="2" charset="2"/>
              <a:buChar char="Ø"/>
            </a:pPr>
            <a:r>
              <a:rPr lang="fr-BE" b="1" dirty="0" smtClean="0">
                <a:solidFill>
                  <a:schemeClr val="accent1">
                    <a:lumMod val="75000"/>
                  </a:schemeClr>
                </a:solidFill>
                <a:latin typeface="Sylfaen" pitchFamily="18" charset="0"/>
              </a:rPr>
              <a:t>Imaging </a:t>
            </a:r>
            <a:r>
              <a:rPr lang="fr-BE" b="1" dirty="0" err="1" smtClean="0">
                <a:solidFill>
                  <a:schemeClr val="accent1">
                    <a:lumMod val="75000"/>
                  </a:schemeClr>
                </a:solidFill>
                <a:latin typeface="Sylfaen" pitchFamily="18" charset="0"/>
              </a:rPr>
              <a:t>Modalities</a:t>
            </a:r>
            <a:endParaRPr lang="fr-BE" b="1" dirty="0" smtClean="0">
              <a:solidFill>
                <a:schemeClr val="accent1">
                  <a:lumMod val="75000"/>
                </a:schemeClr>
              </a:solidFill>
              <a:latin typeface="Sylfaen" pitchFamily="18" charset="0"/>
            </a:endParaRPr>
          </a:p>
          <a:p>
            <a:endParaRPr lang="fr-BE" b="1" dirty="0" smtClean="0">
              <a:solidFill>
                <a:schemeClr val="accent1">
                  <a:lumMod val="75000"/>
                </a:schemeClr>
              </a:solidFill>
              <a:latin typeface="Sylfaen" pitchFamily="18" charset="0"/>
            </a:endParaRPr>
          </a:p>
          <a:p>
            <a:pPr>
              <a:buFont typeface="Wingdings" pitchFamily="2" charset="2"/>
              <a:buChar char="Ø"/>
            </a:pPr>
            <a:r>
              <a:rPr lang="fr-BE" b="1" dirty="0" smtClean="0">
                <a:solidFill>
                  <a:schemeClr val="accent1">
                    <a:lumMod val="75000"/>
                  </a:schemeClr>
                </a:solidFill>
                <a:latin typeface="Sylfaen" pitchFamily="18" charset="0"/>
              </a:rPr>
              <a:t> Image </a:t>
            </a:r>
            <a:r>
              <a:rPr lang="fr-BE" b="1" dirty="0" err="1" smtClean="0">
                <a:solidFill>
                  <a:schemeClr val="accent1">
                    <a:lumMod val="75000"/>
                  </a:schemeClr>
                </a:solidFill>
                <a:latin typeface="Sylfaen" pitchFamily="18" charset="0"/>
              </a:rPr>
              <a:t>Guided</a:t>
            </a:r>
            <a:r>
              <a:rPr lang="fr-BE" b="1" dirty="0" smtClean="0">
                <a:solidFill>
                  <a:schemeClr val="accent1">
                    <a:lumMod val="75000"/>
                  </a:schemeClr>
                </a:solidFill>
                <a:latin typeface="Sylfaen" pitchFamily="18" charset="0"/>
              </a:rPr>
              <a:t> </a:t>
            </a:r>
            <a:r>
              <a:rPr lang="fr-BE" b="1" dirty="0" err="1" smtClean="0">
                <a:solidFill>
                  <a:schemeClr val="accent1">
                    <a:lumMod val="75000"/>
                  </a:schemeClr>
                </a:solidFill>
                <a:latin typeface="Sylfaen" pitchFamily="18" charset="0"/>
              </a:rPr>
              <a:t>Radiotherapy</a:t>
            </a:r>
            <a:endParaRPr lang="fr-BE" b="1" dirty="0" smtClean="0">
              <a:solidFill>
                <a:schemeClr val="accent1">
                  <a:lumMod val="75000"/>
                </a:schemeClr>
              </a:solidFill>
              <a:latin typeface="Sylfaen" pitchFamily="18" charset="0"/>
            </a:endParaRPr>
          </a:p>
          <a:p>
            <a:endParaRPr lang="fr-BE" b="1" dirty="0" smtClean="0">
              <a:solidFill>
                <a:schemeClr val="accent1">
                  <a:lumMod val="75000"/>
                </a:schemeClr>
              </a:solidFill>
              <a:latin typeface="Sylfaen" pitchFamily="18" charset="0"/>
            </a:endParaRPr>
          </a:p>
          <a:p>
            <a:pPr>
              <a:buFont typeface="Wingdings" pitchFamily="2" charset="2"/>
              <a:buChar char="Ø"/>
            </a:pPr>
            <a:r>
              <a:rPr lang="fr-BE" b="1" dirty="0" smtClean="0">
                <a:solidFill>
                  <a:schemeClr val="accent1">
                    <a:lumMod val="75000"/>
                  </a:schemeClr>
                </a:solidFill>
                <a:latin typeface="Sylfaen" pitchFamily="18" charset="0"/>
              </a:rPr>
              <a:t> </a:t>
            </a:r>
            <a:r>
              <a:rPr lang="fr-BE" b="1" dirty="0" err="1" smtClean="0">
                <a:solidFill>
                  <a:schemeClr val="accent1">
                    <a:lumMod val="75000"/>
                  </a:schemeClr>
                </a:solidFill>
                <a:latin typeface="Sylfaen" pitchFamily="18" charset="0"/>
              </a:rPr>
              <a:t>Respiratory</a:t>
            </a:r>
            <a:r>
              <a:rPr lang="fr-BE" b="1" dirty="0" smtClean="0">
                <a:solidFill>
                  <a:schemeClr val="accent1">
                    <a:lumMod val="75000"/>
                  </a:schemeClr>
                </a:solidFill>
                <a:latin typeface="Sylfaen" pitchFamily="18" charset="0"/>
              </a:rPr>
              <a:t> </a:t>
            </a:r>
            <a:r>
              <a:rPr lang="fr-BE" b="1" dirty="0" err="1" smtClean="0">
                <a:solidFill>
                  <a:schemeClr val="accent1">
                    <a:lumMod val="75000"/>
                  </a:schemeClr>
                </a:solidFill>
                <a:latin typeface="Sylfaen" pitchFamily="18" charset="0"/>
              </a:rPr>
              <a:t>Gated</a:t>
            </a:r>
            <a:r>
              <a:rPr lang="fr-BE" b="1" dirty="0" smtClean="0">
                <a:solidFill>
                  <a:schemeClr val="accent1">
                    <a:lumMod val="75000"/>
                  </a:schemeClr>
                </a:solidFill>
                <a:latin typeface="Sylfaen" pitchFamily="18" charset="0"/>
              </a:rPr>
              <a:t> </a:t>
            </a:r>
            <a:r>
              <a:rPr lang="fr-BE" b="1" dirty="0" err="1" smtClean="0">
                <a:solidFill>
                  <a:schemeClr val="accent1">
                    <a:lumMod val="75000"/>
                  </a:schemeClr>
                </a:solidFill>
                <a:latin typeface="Sylfaen" pitchFamily="18" charset="0"/>
              </a:rPr>
              <a:t>Radiotherapy</a:t>
            </a:r>
            <a:endParaRPr lang="fr-BE" b="1" dirty="0" smtClean="0">
              <a:solidFill>
                <a:schemeClr val="accent1">
                  <a:lumMod val="75000"/>
                </a:schemeClr>
              </a:solidFill>
              <a:latin typeface="Sylfaen" pitchFamily="18" charset="0"/>
            </a:endParaRPr>
          </a:p>
          <a:p>
            <a:pPr>
              <a:buFont typeface="Wingdings" pitchFamily="2" charset="2"/>
              <a:buChar char="Ø"/>
            </a:pPr>
            <a:endParaRPr lang="fr-BE" b="1" dirty="0" smtClean="0">
              <a:solidFill>
                <a:schemeClr val="accent1">
                  <a:lumMod val="75000"/>
                </a:schemeClr>
              </a:solidFill>
              <a:latin typeface="Sylfaen" pitchFamily="18" charset="0"/>
            </a:endParaRPr>
          </a:p>
          <a:p>
            <a:pPr>
              <a:buFont typeface="Wingdings" pitchFamily="2" charset="2"/>
              <a:buChar char="Ø"/>
            </a:pPr>
            <a:r>
              <a:rPr lang="en-US" b="1" dirty="0" smtClean="0">
                <a:solidFill>
                  <a:schemeClr val="accent1">
                    <a:lumMod val="75000"/>
                  </a:schemeClr>
                </a:solidFill>
                <a:latin typeface="Sylfaen" pitchFamily="18" charset="0"/>
              </a:rPr>
              <a:t>Techniques for Intra-fractional Patient Position Verification</a:t>
            </a:r>
          </a:p>
          <a:p>
            <a:pPr>
              <a:buFont typeface="Wingdings" pitchFamily="2" charset="2"/>
              <a:buChar char="Ø"/>
            </a:pPr>
            <a:endParaRPr lang="en-US" b="1" dirty="0" smtClean="0">
              <a:solidFill>
                <a:schemeClr val="accent1">
                  <a:lumMod val="75000"/>
                </a:schemeClr>
              </a:solidFill>
              <a:latin typeface="Sylfaen" pitchFamily="18" charset="0"/>
            </a:endParaRPr>
          </a:p>
          <a:p>
            <a:pPr>
              <a:buFont typeface="Wingdings" pitchFamily="2" charset="2"/>
              <a:buChar char="Ø"/>
            </a:pPr>
            <a:r>
              <a:rPr lang="en-US" b="1" dirty="0" err="1" smtClean="0">
                <a:solidFill>
                  <a:schemeClr val="accent1">
                    <a:lumMod val="75000"/>
                  </a:schemeClr>
                </a:solidFill>
                <a:latin typeface="Sylfaen" pitchFamily="18" charset="0"/>
              </a:rPr>
              <a:t>Brachytherapy</a:t>
            </a:r>
            <a:r>
              <a:rPr lang="en-US" b="1" dirty="0" smtClean="0">
                <a:solidFill>
                  <a:schemeClr val="accent1">
                    <a:lumMod val="75000"/>
                  </a:schemeClr>
                </a:solidFill>
                <a:latin typeface="Sylfaen" pitchFamily="18" charset="0"/>
              </a:rPr>
              <a:t> </a:t>
            </a:r>
          </a:p>
          <a:p>
            <a:pPr>
              <a:buFont typeface="Wingdings" pitchFamily="2" charset="2"/>
              <a:buChar char="Ø"/>
            </a:pPr>
            <a:endParaRPr lang="en-US" b="1" dirty="0" smtClean="0">
              <a:solidFill>
                <a:schemeClr val="accent1">
                  <a:lumMod val="75000"/>
                </a:schemeClr>
              </a:solidFill>
              <a:latin typeface="Sylfaen" pitchFamily="18" charset="0"/>
            </a:endParaRPr>
          </a:p>
          <a:p>
            <a:pPr>
              <a:buFont typeface="Wingdings" pitchFamily="2" charset="2"/>
              <a:buChar char="Ø"/>
            </a:pPr>
            <a:r>
              <a:rPr lang="en-US" b="1" dirty="0" err="1" smtClean="0">
                <a:solidFill>
                  <a:schemeClr val="accent1">
                    <a:lumMod val="75000"/>
                  </a:schemeClr>
                </a:solidFill>
                <a:latin typeface="Sylfaen" pitchFamily="18" charset="0"/>
              </a:rPr>
              <a:t>Intraoperative</a:t>
            </a:r>
            <a:r>
              <a:rPr lang="en-US" b="1" dirty="0" smtClean="0">
                <a:solidFill>
                  <a:schemeClr val="accent1">
                    <a:lumMod val="75000"/>
                  </a:schemeClr>
                </a:solidFill>
                <a:latin typeface="Sylfaen" pitchFamily="18" charset="0"/>
              </a:rPr>
              <a:t> Radiotherapy</a:t>
            </a:r>
            <a:endParaRPr lang="en-US" sz="2000" b="1" dirty="0">
              <a:solidFill>
                <a:schemeClr val="accent1">
                  <a:lumMod val="75000"/>
                </a:schemeClr>
              </a:solidFill>
              <a:latin typeface="Sylfaen" pitchFamily="18"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9</a:t>
            </a:fld>
            <a:endParaRPr lang="en-US"/>
          </a:p>
        </p:txBody>
      </p:sp>
      <p:sp>
        <p:nvSpPr>
          <p:cNvPr id="7" name="Title 1"/>
          <p:cNvSpPr txBox="1">
            <a:spLocks/>
          </p:cNvSpPr>
          <p:nvPr/>
        </p:nvSpPr>
        <p:spPr>
          <a:xfrm>
            <a:off x="304800" y="22860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2800" b="1" dirty="0" smtClean="0">
                <a:solidFill>
                  <a:srgbClr val="E12809"/>
                </a:solidFill>
                <a:latin typeface="Sylfaen" pitchFamily="18" charset="0"/>
              </a:rPr>
              <a:t>Conformal Radiotherapy</a:t>
            </a:r>
            <a:endParaRPr lang="en-US" sz="2800" b="1"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04800" y="1066800"/>
            <a:ext cx="8305800" cy="1015663"/>
          </a:xfrm>
          <a:prstGeom prst="rect">
            <a:avLst/>
          </a:prstGeom>
          <a:noFill/>
        </p:spPr>
        <p:txBody>
          <a:bodyPr wrap="square" rtlCol="0">
            <a:spAutoFit/>
          </a:bodyPr>
          <a:lstStyle/>
          <a:p>
            <a:pPr algn="just"/>
            <a:r>
              <a:rPr lang="en-US" sz="2000" b="1" dirty="0" smtClean="0">
                <a:solidFill>
                  <a:schemeClr val="accent1">
                    <a:lumMod val="75000"/>
                  </a:schemeClr>
                </a:solidFill>
                <a:latin typeface="Sylfaen" pitchFamily="18" charset="0"/>
              </a:rPr>
              <a:t>Radiotherapy Treatment, that creates a high dose volume, shaped to “conform” to the desired target volumes as closely as possible, while minimizing the dose to critical structures</a:t>
            </a:r>
            <a:endParaRPr lang="en-US" sz="2000" b="1" dirty="0">
              <a:solidFill>
                <a:schemeClr val="accent1">
                  <a:lumMod val="75000"/>
                </a:schemeClr>
              </a:solidFill>
              <a:latin typeface="Sylfaen" pitchFamily="18" charset="0"/>
            </a:endParaRPr>
          </a:p>
        </p:txBody>
      </p:sp>
      <p:sp>
        <p:nvSpPr>
          <p:cNvPr id="11" name="TextBox 10"/>
          <p:cNvSpPr txBox="1"/>
          <p:nvPr/>
        </p:nvSpPr>
        <p:spPr>
          <a:xfrm>
            <a:off x="381000" y="2209800"/>
            <a:ext cx="8305800" cy="400110"/>
          </a:xfrm>
          <a:prstGeom prst="rect">
            <a:avLst/>
          </a:prstGeom>
          <a:noFill/>
        </p:spPr>
        <p:txBody>
          <a:bodyPr wrap="square" rtlCol="0">
            <a:spAutoFit/>
          </a:bodyPr>
          <a:lstStyle/>
          <a:p>
            <a:pPr algn="just"/>
            <a:r>
              <a:rPr lang="en-US" sz="2000" b="1" dirty="0" smtClean="0">
                <a:solidFill>
                  <a:schemeClr val="accent1">
                    <a:lumMod val="75000"/>
                  </a:schemeClr>
                </a:solidFill>
                <a:latin typeface="Sylfaen" pitchFamily="18" charset="0"/>
              </a:rPr>
              <a:t>2 broad subtypes of Conformal Radiotherapy:</a:t>
            </a:r>
            <a:endParaRPr lang="en-US" sz="2000" b="1" dirty="0">
              <a:solidFill>
                <a:schemeClr val="accent1">
                  <a:lumMod val="75000"/>
                </a:schemeClr>
              </a:solidFill>
              <a:latin typeface="Sylfaen" pitchFamily="18" charset="0"/>
            </a:endParaRPr>
          </a:p>
        </p:txBody>
      </p:sp>
      <p:sp>
        <p:nvSpPr>
          <p:cNvPr id="12" name="TextBox 11"/>
          <p:cNvSpPr txBox="1"/>
          <p:nvPr/>
        </p:nvSpPr>
        <p:spPr>
          <a:xfrm>
            <a:off x="381000" y="2819400"/>
            <a:ext cx="4724400" cy="707886"/>
          </a:xfrm>
          <a:prstGeom prst="rect">
            <a:avLst/>
          </a:prstGeom>
          <a:noFill/>
        </p:spPr>
        <p:txBody>
          <a:bodyPr wrap="square" rtlCol="0">
            <a:spAutoFit/>
          </a:bodyPr>
          <a:lstStyle/>
          <a:p>
            <a:pPr algn="just">
              <a:buFont typeface="Wingdings" pitchFamily="2" charset="2"/>
              <a:buChar char="Ø"/>
            </a:pPr>
            <a:r>
              <a:rPr lang="en-US" sz="2000" b="1" dirty="0" smtClean="0">
                <a:solidFill>
                  <a:schemeClr val="accent1">
                    <a:lumMod val="75000"/>
                  </a:schemeClr>
                </a:solidFill>
                <a:latin typeface="Sylfaen" pitchFamily="18" charset="0"/>
              </a:rPr>
              <a:t> Techniques aiming to employ geometric field shaping alone (3DCRT)</a:t>
            </a:r>
            <a:endParaRPr lang="en-US" sz="2000" b="1" dirty="0">
              <a:solidFill>
                <a:schemeClr val="accent1">
                  <a:lumMod val="75000"/>
                </a:schemeClr>
              </a:solidFill>
              <a:latin typeface="Sylfaen" pitchFamily="18" charset="0"/>
            </a:endParaRPr>
          </a:p>
        </p:txBody>
      </p:sp>
      <p:sp>
        <p:nvSpPr>
          <p:cNvPr id="14" name="TextBox 13"/>
          <p:cNvSpPr txBox="1"/>
          <p:nvPr/>
        </p:nvSpPr>
        <p:spPr>
          <a:xfrm>
            <a:off x="457200" y="4419600"/>
            <a:ext cx="4572000" cy="1015663"/>
          </a:xfrm>
          <a:prstGeom prst="rect">
            <a:avLst/>
          </a:prstGeom>
          <a:noFill/>
        </p:spPr>
        <p:txBody>
          <a:bodyPr wrap="square" rtlCol="0">
            <a:spAutoFit/>
          </a:bodyPr>
          <a:lstStyle/>
          <a:p>
            <a:pPr algn="just">
              <a:buFont typeface="Wingdings" pitchFamily="2" charset="2"/>
              <a:buChar char="Ø"/>
            </a:pPr>
            <a:r>
              <a:rPr lang="en-US" sz="2000" b="1" dirty="0" smtClean="0">
                <a:solidFill>
                  <a:schemeClr val="accent1">
                    <a:lumMod val="75000"/>
                  </a:schemeClr>
                </a:solidFill>
                <a:latin typeface="Sylfaen" pitchFamily="18" charset="0"/>
              </a:rPr>
              <a:t> Techniques to modulate the intensity of the </a:t>
            </a:r>
            <a:r>
              <a:rPr lang="en-US" sz="2000" b="1" dirty="0" err="1" smtClean="0">
                <a:solidFill>
                  <a:schemeClr val="accent1">
                    <a:lumMod val="75000"/>
                  </a:schemeClr>
                </a:solidFill>
                <a:latin typeface="Sylfaen" pitchFamily="18" charset="0"/>
              </a:rPr>
              <a:t>fluence</a:t>
            </a:r>
            <a:r>
              <a:rPr lang="en-US" sz="2000" b="1" dirty="0" smtClean="0">
                <a:solidFill>
                  <a:schemeClr val="accent1">
                    <a:lumMod val="75000"/>
                  </a:schemeClr>
                </a:solidFill>
                <a:latin typeface="Sylfaen" pitchFamily="18" charset="0"/>
              </a:rPr>
              <a:t> across the geometrically-shaped field (IMRT/VMAT) </a:t>
            </a:r>
            <a:endParaRPr lang="en-US" sz="2000" b="1" dirty="0">
              <a:solidFill>
                <a:schemeClr val="accent1">
                  <a:lumMod val="75000"/>
                </a:schemeClr>
              </a:solidFill>
              <a:latin typeface="Sylfaen" pitchFamily="18" charset="0"/>
            </a:endParaRPr>
          </a:p>
        </p:txBody>
      </p:sp>
      <p:pic>
        <p:nvPicPr>
          <p:cNvPr id="58370" name="Picture 2"/>
          <p:cNvPicPr>
            <a:picLocks noChangeAspect="1" noChangeArrowheads="1"/>
          </p:cNvPicPr>
          <p:nvPr/>
        </p:nvPicPr>
        <p:blipFill>
          <a:blip r:embed="rId2"/>
          <a:srcRect/>
          <a:stretch>
            <a:fillRect/>
          </a:stretch>
        </p:blipFill>
        <p:spPr bwMode="auto">
          <a:xfrm>
            <a:off x="5486400" y="2667000"/>
            <a:ext cx="1910411" cy="1447800"/>
          </a:xfrm>
          <a:prstGeom prst="rect">
            <a:avLst/>
          </a:prstGeom>
          <a:noFill/>
          <a:ln w="9525">
            <a:noFill/>
            <a:miter lim="800000"/>
            <a:headEnd/>
            <a:tailEnd/>
          </a:ln>
          <a:effectLst/>
        </p:spPr>
      </p:pic>
      <p:pic>
        <p:nvPicPr>
          <p:cNvPr id="58371" name="Picture 3"/>
          <p:cNvPicPr>
            <a:picLocks noChangeAspect="1" noChangeArrowheads="1"/>
          </p:cNvPicPr>
          <p:nvPr/>
        </p:nvPicPr>
        <p:blipFill>
          <a:blip r:embed="rId3"/>
          <a:srcRect/>
          <a:stretch>
            <a:fillRect/>
          </a:stretch>
        </p:blipFill>
        <p:spPr bwMode="auto">
          <a:xfrm>
            <a:off x="5410200" y="4302889"/>
            <a:ext cx="2057400" cy="1640711"/>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3892</TotalTime>
  <Words>1911</Words>
  <Application>Microsoft Office PowerPoint</Application>
  <PresentationFormat>On-screen Show (4:3)</PresentationFormat>
  <Paragraphs>284</Paragraphs>
  <Slides>35</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Arial Unicode MS</vt:lpstr>
      <vt:lpstr>Calibri</vt:lpstr>
      <vt:lpstr>Franklin Gothic Book</vt:lpstr>
      <vt:lpstr>Perpetua</vt:lpstr>
      <vt:lpstr>Sylfaen</vt:lpstr>
      <vt:lpstr>Wingdings</vt:lpstr>
      <vt:lpstr>Wingdings 2</vt:lpstr>
      <vt:lpstr>Equity</vt:lpstr>
      <vt:lpstr>  Progress and Achievements of the Last Decade and Quality Assurance of Radiotherapy in Georgia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SRS/SBRT: Treatment Planning and Quality Assuarance</dc:title>
  <dc:creator>TOP</dc:creator>
  <cp:lastModifiedBy>Nugzar Kalandarishvili</cp:lastModifiedBy>
  <cp:revision>602</cp:revision>
  <dcterms:created xsi:type="dcterms:W3CDTF">2006-08-16T00:00:00Z</dcterms:created>
  <dcterms:modified xsi:type="dcterms:W3CDTF">2022-09-10T08:03:29Z</dcterms:modified>
</cp:coreProperties>
</file>