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6"/>
  </p:notesMasterIdLst>
  <p:handoutMasterIdLst>
    <p:handoutMasterId r:id="rId17"/>
  </p:handoutMasterIdLst>
  <p:sldIdLst>
    <p:sldId id="256" r:id="rId2"/>
    <p:sldId id="2075" r:id="rId3"/>
    <p:sldId id="2070" r:id="rId4"/>
    <p:sldId id="2076" r:id="rId5"/>
    <p:sldId id="542" r:id="rId6"/>
    <p:sldId id="2080" r:id="rId7"/>
    <p:sldId id="2081" r:id="rId8"/>
    <p:sldId id="2082" r:id="rId9"/>
    <p:sldId id="2072" r:id="rId10"/>
    <p:sldId id="2066" r:id="rId11"/>
    <p:sldId id="2067" r:id="rId12"/>
    <p:sldId id="2077" r:id="rId13"/>
    <p:sldId id="2078" r:id="rId14"/>
    <p:sldId id="337" r:id="rId15"/>
  </p:sldIdLst>
  <p:sldSz cx="12192000" cy="6858000"/>
  <p:notesSz cx="6811963" cy="99425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A0"/>
    <a:srgbClr val="EE7326"/>
    <a:srgbClr val="F0781E"/>
    <a:srgbClr val="E6007E"/>
    <a:srgbClr val="F5CF2D"/>
    <a:srgbClr val="005A9A"/>
    <a:srgbClr val="F5B891"/>
    <a:srgbClr val="7EABCB"/>
    <a:srgbClr val="C6C6C6"/>
    <a:srgbClr val="F18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77" autoAdjust="0"/>
    <p:restoredTop sz="96020" autoAdjust="0"/>
  </p:normalViewPr>
  <p:slideViewPr>
    <p:cSldViewPr snapToGrid="0">
      <p:cViewPr varScale="1">
        <p:scale>
          <a:sx n="78" d="100"/>
          <a:sy n="78" d="100"/>
        </p:scale>
        <p:origin x="18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EFB33-B1CC-40F2-B9B9-0EC44208DFF7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19032-F8D0-485E-8A08-AE565783CB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4593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AB56A-BD67-4CEB-9E59-5B3B38DB9011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E3DEF-1916-4A4B-BD23-D9E031A78E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242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72A6D4-98E7-DE49-A99E-DE424DEB386D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8592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D5760D-3B77-4A9A-A156-824C0493F660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7394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92B86D-57AA-4271-ABBE-5E5867ECB0E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emf"/><Relationship Id="rId4" Type="http://schemas.openxmlformats.org/officeDocument/2006/relationships/image" Target="file:////Users/andrej/Desktop/---Work-aktuelle%20jobs/---jobs/-----mbmw-Folien%20hzdr/Material-Logos/Logos/TU_DD/TU_Logo.png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8953501" y="5943600"/>
            <a:ext cx="32385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Rechteck 9"/>
          <p:cNvSpPr/>
          <p:nvPr userDrawn="1"/>
        </p:nvSpPr>
        <p:spPr>
          <a:xfrm>
            <a:off x="408000" y="5067300"/>
            <a:ext cx="11376000" cy="14946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4710" y="5158740"/>
            <a:ext cx="10503391" cy="5039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4710" y="5711297"/>
            <a:ext cx="8786497" cy="332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/>
          </p:nvPr>
        </p:nvSpPr>
        <p:spPr>
          <a:xfrm>
            <a:off x="964710" y="6187441"/>
            <a:ext cx="8786497" cy="20533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122D4B7E-6FB3-4913-8B6C-C5E1D8CF923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63995" y="390604"/>
            <a:ext cx="1417637" cy="738188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Partnerlogo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712" y="5945880"/>
            <a:ext cx="1371783" cy="509397"/>
          </a:xfrm>
          <a:prstGeom prst="rect">
            <a:avLst/>
          </a:prstGeom>
        </p:spPr>
      </p:pic>
      <p:pic>
        <p:nvPicPr>
          <p:cNvPr id="13" name="Grafik 20"/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08000" y="370440"/>
            <a:ext cx="1924050" cy="743400"/>
          </a:xfrm>
          <a:prstGeom prst="rect">
            <a:avLst/>
          </a:prstGeom>
          <a:ln>
            <a:noFill/>
          </a:ln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0374" y="287640"/>
            <a:ext cx="896426" cy="896426"/>
          </a:xfrm>
          <a:prstGeom prst="rect">
            <a:avLst/>
          </a:prstGeom>
        </p:spPr>
      </p:pic>
      <p:sp>
        <p:nvSpPr>
          <p:cNvPr id="17" name="Textfeld 16"/>
          <p:cNvSpPr txBox="1"/>
          <p:nvPr userDrawn="1"/>
        </p:nvSpPr>
        <p:spPr>
          <a:xfrm>
            <a:off x="9273844" y="441556"/>
            <a:ext cx="1606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3200" dirty="0">
                <a:solidFill>
                  <a:srgbClr val="FFD228"/>
                </a:solidFill>
                <a:latin typeface="Arial Narrow" panose="020B0606020202030204" pitchFamily="34" charset="0"/>
              </a:rPr>
              <a:t>ENERGY</a:t>
            </a:r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 rotWithShape="1"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065" y="1409701"/>
            <a:ext cx="11373360" cy="363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95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076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423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1477" y="298548"/>
            <a:ext cx="889785" cy="896426"/>
          </a:xfrm>
          <a:prstGeom prst="rect">
            <a:avLst/>
          </a:prstGeom>
        </p:spPr>
      </p:pic>
      <p:sp>
        <p:nvSpPr>
          <p:cNvPr id="18" name="Rechteck 17"/>
          <p:cNvSpPr/>
          <p:nvPr userDrawn="1"/>
        </p:nvSpPr>
        <p:spPr>
          <a:xfrm>
            <a:off x="8953501" y="5943600"/>
            <a:ext cx="32385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Rechteck 9"/>
          <p:cNvSpPr/>
          <p:nvPr userDrawn="1"/>
        </p:nvSpPr>
        <p:spPr>
          <a:xfrm>
            <a:off x="408000" y="1409700"/>
            <a:ext cx="11376000" cy="51522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4711" y="5235740"/>
            <a:ext cx="10583828" cy="50395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4711" y="5783735"/>
            <a:ext cx="10600756" cy="332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/>
          </p:nvPr>
        </p:nvSpPr>
        <p:spPr>
          <a:xfrm>
            <a:off x="964711" y="6187441"/>
            <a:ext cx="8786496" cy="22138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58792609-4929-4ECD-98A4-64618D34E4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631585" y="418337"/>
            <a:ext cx="1417637" cy="738188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Partnerlogo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712" y="5945880"/>
            <a:ext cx="1371783" cy="50939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445" y="1409701"/>
            <a:ext cx="11373360" cy="3638549"/>
          </a:xfrm>
          <a:prstGeom prst="rect">
            <a:avLst/>
          </a:prstGeom>
        </p:spPr>
      </p:pic>
      <p:pic>
        <p:nvPicPr>
          <p:cNvPr id="13" name="Grafik 20"/>
          <p:cNvPicPr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08000" y="370440"/>
            <a:ext cx="1924050" cy="743400"/>
          </a:xfrm>
          <a:prstGeom prst="rect">
            <a:avLst/>
          </a:prstGeom>
          <a:ln>
            <a:noFill/>
          </a:ln>
        </p:spPr>
      </p:pic>
      <p:sp>
        <p:nvSpPr>
          <p:cNvPr id="20" name="Textfeld 19"/>
          <p:cNvSpPr txBox="1"/>
          <p:nvPr userDrawn="1"/>
        </p:nvSpPr>
        <p:spPr>
          <a:xfrm>
            <a:off x="9336938" y="441556"/>
            <a:ext cx="1543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3200" dirty="0">
                <a:solidFill>
                  <a:srgbClr val="F0781E"/>
                </a:solidFill>
                <a:latin typeface="Arial Narrow" panose="020B0606020202030204" pitchFamily="34" charset="0"/>
              </a:rPr>
              <a:t>MATTER</a:t>
            </a:r>
          </a:p>
        </p:txBody>
      </p:sp>
      <p:sp>
        <p:nvSpPr>
          <p:cNvPr id="21" name="Rechteck 20"/>
          <p:cNvSpPr/>
          <p:nvPr userDrawn="1"/>
        </p:nvSpPr>
        <p:spPr>
          <a:xfrm>
            <a:off x="7292364" y="3892599"/>
            <a:ext cx="4273103" cy="942016"/>
          </a:xfrm>
          <a:prstGeom prst="rect">
            <a:avLst/>
          </a:prstGeom>
          <a:solidFill>
            <a:schemeClr val="bg1"/>
          </a:solidFill>
          <a:ln w="1905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2" name="Textfeld 21"/>
          <p:cNvSpPr txBox="1"/>
          <p:nvPr userDrawn="1"/>
        </p:nvSpPr>
        <p:spPr>
          <a:xfrm>
            <a:off x="7880003" y="3956527"/>
            <a:ext cx="35734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500" b="1" dirty="0">
                <a:solidFill>
                  <a:srgbClr val="005AA0"/>
                </a:solidFill>
              </a:rPr>
              <a:t>Large Research Infrastructure (LK-II)</a:t>
            </a:r>
          </a:p>
        </p:txBody>
      </p:sp>
      <p:sp>
        <p:nvSpPr>
          <p:cNvPr id="23" name="Rechteck 22"/>
          <p:cNvSpPr/>
          <p:nvPr userDrawn="1"/>
        </p:nvSpPr>
        <p:spPr>
          <a:xfrm>
            <a:off x="975945" y="1749669"/>
            <a:ext cx="2576147" cy="1430802"/>
          </a:xfrm>
          <a:prstGeom prst="rect">
            <a:avLst/>
          </a:prstGeom>
          <a:solidFill>
            <a:schemeClr val="bg1"/>
          </a:solidFill>
          <a:ln w="1905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5853" y="1484405"/>
            <a:ext cx="500341" cy="669206"/>
          </a:xfrm>
          <a:prstGeom prst="rect">
            <a:avLst/>
          </a:prstGeom>
        </p:spPr>
      </p:pic>
      <p:sp>
        <p:nvSpPr>
          <p:cNvPr id="25" name="Textfeld 24"/>
          <p:cNvSpPr txBox="1"/>
          <p:nvPr userDrawn="1"/>
        </p:nvSpPr>
        <p:spPr>
          <a:xfrm>
            <a:off x="1326194" y="1819008"/>
            <a:ext cx="6559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>
                <a:solidFill>
                  <a:srgbClr val="005AA0"/>
                </a:solidFill>
              </a:rPr>
              <a:t>Head</a:t>
            </a:r>
          </a:p>
        </p:txBody>
      </p:sp>
      <p:sp>
        <p:nvSpPr>
          <p:cNvPr id="26" name="Rechteck 25"/>
          <p:cNvSpPr/>
          <p:nvPr userDrawn="1"/>
        </p:nvSpPr>
        <p:spPr>
          <a:xfrm>
            <a:off x="964712" y="3561010"/>
            <a:ext cx="5770940" cy="1268109"/>
          </a:xfrm>
          <a:prstGeom prst="rect">
            <a:avLst/>
          </a:prstGeom>
          <a:solidFill>
            <a:schemeClr val="bg1"/>
          </a:solidFill>
          <a:ln w="1905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28" name="Grafik 2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4394" y="3625945"/>
            <a:ext cx="650566" cy="531560"/>
          </a:xfrm>
          <a:prstGeom prst="rect">
            <a:avLst/>
          </a:prstGeom>
        </p:spPr>
      </p:pic>
      <p:sp>
        <p:nvSpPr>
          <p:cNvPr id="29" name="Rechteck 28"/>
          <p:cNvSpPr/>
          <p:nvPr userDrawn="1"/>
        </p:nvSpPr>
        <p:spPr>
          <a:xfrm>
            <a:off x="4364859" y="1749669"/>
            <a:ext cx="7200608" cy="1471373"/>
          </a:xfrm>
          <a:prstGeom prst="rect">
            <a:avLst/>
          </a:prstGeom>
          <a:solidFill>
            <a:schemeClr val="bg1"/>
          </a:solidFill>
          <a:ln w="1905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0" name="Textfeld 29"/>
          <p:cNvSpPr txBox="1"/>
          <p:nvPr userDrawn="1"/>
        </p:nvSpPr>
        <p:spPr>
          <a:xfrm>
            <a:off x="4715108" y="1819008"/>
            <a:ext cx="13628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>
                <a:solidFill>
                  <a:srgbClr val="005AA0"/>
                </a:solidFill>
              </a:rPr>
              <a:t>Departments</a:t>
            </a:r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007203" y="1544713"/>
            <a:ext cx="725487" cy="59746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42331" y="3550662"/>
            <a:ext cx="596112" cy="66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1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8953501" y="5943600"/>
            <a:ext cx="32385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Rechteck 9"/>
          <p:cNvSpPr/>
          <p:nvPr userDrawn="1"/>
        </p:nvSpPr>
        <p:spPr>
          <a:xfrm>
            <a:off x="408000" y="293078"/>
            <a:ext cx="11376000" cy="6268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/>
          </p:nvPr>
        </p:nvSpPr>
        <p:spPr>
          <a:xfrm>
            <a:off x="964712" y="6187441"/>
            <a:ext cx="8786496" cy="20533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4710" y="2906606"/>
            <a:ext cx="10583828" cy="50395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4710" y="3463147"/>
            <a:ext cx="10600756" cy="332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557E734-8DBE-47CE-94F7-8E7E9694F9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950" y="421513"/>
            <a:ext cx="1810516" cy="74371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712" y="5945880"/>
            <a:ext cx="1371783" cy="50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06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4381DEF-DABA-4270-8BAD-E4011AECFB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05786" y="6352479"/>
            <a:ext cx="1209844" cy="285146"/>
          </a:xfrm>
          <a:prstGeom prst="rect">
            <a:avLst/>
          </a:prstGeo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Partnerlogo</a:t>
            </a:r>
          </a:p>
        </p:txBody>
      </p:sp>
      <p:sp>
        <p:nvSpPr>
          <p:cNvPr id="20" name="Bildplatzhalter 4">
            <a:extLst>
              <a:ext uri="{FF2B5EF4-FFF2-40B4-BE49-F238E27FC236}">
                <a16:creationId xmlns:a16="http://schemas.microsoft.com/office/drawing/2014/main" id="{BF652E5A-5CA0-445F-BB46-1D00FFAB13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718257" y="6352479"/>
            <a:ext cx="1209844" cy="285146"/>
          </a:xfrm>
          <a:prstGeom prst="rect">
            <a:avLst/>
          </a:prstGeo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Partnerlogo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92369"/>
            <a:ext cx="11087100" cy="40971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501" y="1535723"/>
            <a:ext cx="11087100" cy="46412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13.03.2019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Name der 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98501" y="931362"/>
            <a:ext cx="11087100" cy="332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786533" y="977047"/>
            <a:ext cx="2640000" cy="2129997"/>
            <a:chOff x="-2089900" y="977046"/>
            <a:chExt cx="1980000" cy="2129997"/>
          </a:xfrm>
        </p:grpSpPr>
        <p:sp>
          <p:nvSpPr>
            <p:cNvPr id="13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000" dirty="0">
                  <a:solidFill>
                    <a:srgbClr val="333333"/>
                  </a:solidFill>
                </a:rPr>
                <a:t>Wechsel des Folienlayouts </a:t>
              </a:r>
              <a:br>
                <a:rPr lang="de-DE" sz="1000" dirty="0">
                  <a:solidFill>
                    <a:srgbClr val="333333"/>
                  </a:solidFill>
                </a:rPr>
              </a:br>
              <a:r>
                <a:rPr lang="de-DE" sz="1000" dirty="0">
                  <a:solidFill>
                    <a:srgbClr val="333333"/>
                  </a:solidFill>
                </a:rPr>
                <a:t>im Menü über:</a:t>
              </a:r>
            </a:p>
            <a:p>
              <a:pPr algn="r" defTabSz="913990">
                <a:defRPr/>
              </a:pPr>
              <a:r>
                <a:rPr lang="de-DE" sz="1000" dirty="0">
                  <a:solidFill>
                    <a:srgbClr val="333333"/>
                  </a:solidFill>
                </a:rPr>
                <a:t>Start // Folien // Layout</a:t>
              </a:r>
            </a:p>
            <a:p>
              <a:pPr algn="r" defTabSz="913990">
                <a:defRPr/>
              </a:pPr>
              <a:endParaRPr lang="de-DE" sz="1000" dirty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de-DE" sz="1000" dirty="0">
                  <a:solidFill>
                    <a:srgbClr val="333333"/>
                  </a:solidFill>
                </a:rPr>
                <a:t>Wechsel der Textebene</a:t>
              </a:r>
            </a:p>
            <a:p>
              <a:pPr algn="r" defTabSz="913990">
                <a:defRPr/>
              </a:pPr>
              <a:r>
                <a:rPr lang="de-DE" sz="1000" dirty="0">
                  <a:solidFill>
                    <a:srgbClr val="333333"/>
                  </a:solidFill>
                </a:rPr>
                <a:t>im Menü über: </a:t>
              </a:r>
              <a:br>
                <a:rPr lang="de-DE" sz="1000" dirty="0">
                  <a:solidFill>
                    <a:srgbClr val="333333"/>
                  </a:solidFill>
                </a:rPr>
              </a:br>
              <a:r>
                <a:rPr lang="de-DE" sz="1000" dirty="0">
                  <a:solidFill>
                    <a:srgbClr val="333333"/>
                  </a:solidFill>
                </a:rPr>
                <a:t>Start // Absatz // Listenebene erhöhen/verringern</a:t>
              </a: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15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de-DE" sz="1000" dirty="0">
                    <a:solidFill>
                      <a:srgbClr val="333333"/>
                    </a:solidFill>
                  </a:rPr>
                  <a:t>Listenebene</a:t>
                </a:r>
              </a:p>
              <a:p>
                <a:pPr algn="r" defTabSz="913990">
                  <a:defRPr/>
                </a:pPr>
                <a:r>
                  <a:rPr lang="de-DE" sz="1000" dirty="0">
                    <a:solidFill>
                      <a:srgbClr val="333333"/>
                    </a:solidFill>
                  </a:rPr>
                  <a:t>erhöhen</a:t>
                </a:r>
              </a:p>
            </p:txBody>
          </p:sp>
          <p:sp>
            <p:nvSpPr>
              <p:cNvPr id="18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de-DE" sz="1000" dirty="0">
                    <a:solidFill>
                      <a:srgbClr val="333333"/>
                    </a:solidFill>
                  </a:rPr>
                  <a:t>Listenebene</a:t>
                </a:r>
              </a:p>
              <a:p>
                <a:pPr algn="r" defTabSz="913990">
                  <a:defRPr/>
                </a:pPr>
                <a:r>
                  <a:rPr lang="de-DE" sz="1000" dirty="0">
                    <a:solidFill>
                      <a:srgbClr val="333333"/>
                    </a:solidFill>
                  </a:rPr>
                  <a:t>verringern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630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re, Bild 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44344" y="492369"/>
            <a:ext cx="5341257" cy="4097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de-DE" dirty="0"/>
              <a:t>Titel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4344" y="1535723"/>
            <a:ext cx="5341257" cy="46412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13.03.2019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der 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6444344" y="931362"/>
            <a:ext cx="5341257" cy="332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4"/>
          </p:nvPr>
        </p:nvSpPr>
        <p:spPr>
          <a:xfrm>
            <a:off x="381000" y="285750"/>
            <a:ext cx="5579533" cy="5911850"/>
          </a:xfrm>
          <a:prstGeom prst="rect">
            <a:avLst/>
          </a:prstGeo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6B62147-3C8F-4851-A9E0-7527942298EE}"/>
              </a:ext>
            </a:extLst>
          </p:cNvPr>
          <p:cNvGrpSpPr/>
          <p:nvPr userDrawn="1"/>
        </p:nvGrpSpPr>
        <p:grpSpPr>
          <a:xfrm>
            <a:off x="-2786533" y="977047"/>
            <a:ext cx="2640000" cy="2129997"/>
            <a:chOff x="-2089900" y="977046"/>
            <a:chExt cx="1980000" cy="2129997"/>
          </a:xfrm>
        </p:grpSpPr>
        <p:sp>
          <p:nvSpPr>
            <p:cNvPr id="14" name="Folie Wechsel/Zurücksetzen/Textebenen">
              <a:extLst>
                <a:ext uri="{FF2B5EF4-FFF2-40B4-BE49-F238E27FC236}">
                  <a16:creationId xmlns:a16="http://schemas.microsoft.com/office/drawing/2014/main" id="{90F2F8B3-BD94-4A32-AA18-76A317556F65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000" dirty="0">
                  <a:solidFill>
                    <a:srgbClr val="333333"/>
                  </a:solidFill>
                </a:rPr>
                <a:t>Wechsel des Folienlayouts </a:t>
              </a:r>
              <a:br>
                <a:rPr lang="de-DE" sz="1000" dirty="0">
                  <a:solidFill>
                    <a:srgbClr val="333333"/>
                  </a:solidFill>
                </a:rPr>
              </a:br>
              <a:r>
                <a:rPr lang="de-DE" sz="1000" dirty="0">
                  <a:solidFill>
                    <a:srgbClr val="333333"/>
                  </a:solidFill>
                </a:rPr>
                <a:t>im Menü über:</a:t>
              </a:r>
            </a:p>
            <a:p>
              <a:pPr algn="r" defTabSz="913990">
                <a:defRPr/>
              </a:pPr>
              <a:r>
                <a:rPr lang="de-DE" sz="1000" dirty="0">
                  <a:solidFill>
                    <a:srgbClr val="333333"/>
                  </a:solidFill>
                </a:rPr>
                <a:t>Start // Folien // Layout</a:t>
              </a:r>
            </a:p>
            <a:p>
              <a:pPr algn="r" defTabSz="913990">
                <a:defRPr/>
              </a:pPr>
              <a:endParaRPr lang="de-DE" sz="1000" dirty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de-DE" sz="1000" dirty="0">
                  <a:solidFill>
                    <a:srgbClr val="333333"/>
                  </a:solidFill>
                </a:rPr>
                <a:t>Wechsel der Textebene</a:t>
              </a:r>
            </a:p>
            <a:p>
              <a:pPr algn="r" defTabSz="913990">
                <a:defRPr/>
              </a:pPr>
              <a:r>
                <a:rPr lang="de-DE" sz="1000" dirty="0">
                  <a:solidFill>
                    <a:srgbClr val="333333"/>
                  </a:solidFill>
                </a:rPr>
                <a:t>im Menü über: </a:t>
              </a:r>
              <a:br>
                <a:rPr lang="de-DE" sz="1000" dirty="0">
                  <a:solidFill>
                    <a:srgbClr val="333333"/>
                  </a:solidFill>
                </a:rPr>
              </a:br>
              <a:r>
                <a:rPr lang="de-DE" sz="1000" dirty="0">
                  <a:solidFill>
                    <a:srgbClr val="333333"/>
                  </a:solidFill>
                </a:rPr>
                <a:t>Start // Absatz // Listenebene erhöhen/verringern</a:t>
              </a: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BE52AC2B-3381-4430-9EA6-9149F386129B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16" name="Listenebene erhöhen">
                <a:extLst>
                  <a:ext uri="{FF2B5EF4-FFF2-40B4-BE49-F238E27FC236}">
                    <a16:creationId xmlns:a16="http://schemas.microsoft.com/office/drawing/2014/main" id="{7B3693DD-BCC5-4233-B5DC-BB5C1211781D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Listenebene verringern">
                <a:extLst>
                  <a:ext uri="{FF2B5EF4-FFF2-40B4-BE49-F238E27FC236}">
                    <a16:creationId xmlns:a16="http://schemas.microsoft.com/office/drawing/2014/main" id="{A417B282-804D-43A0-9696-DF4668BBBC27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 // Listenebene erhöhen">
                <a:extLst>
                  <a:ext uri="{FF2B5EF4-FFF2-40B4-BE49-F238E27FC236}">
                    <a16:creationId xmlns:a16="http://schemas.microsoft.com/office/drawing/2014/main" id="{84FCF5EB-6F27-475C-9E9A-A40AC7632D42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de-DE" sz="1000" dirty="0">
                    <a:solidFill>
                      <a:srgbClr val="333333"/>
                    </a:solidFill>
                  </a:rPr>
                  <a:t>Listenebene</a:t>
                </a:r>
              </a:p>
              <a:p>
                <a:pPr algn="r" defTabSz="913990">
                  <a:defRPr/>
                </a:pPr>
                <a:r>
                  <a:rPr lang="de-DE" sz="1000" dirty="0">
                    <a:solidFill>
                      <a:srgbClr val="333333"/>
                    </a:solidFill>
                  </a:rPr>
                  <a:t>erhöhen</a:t>
                </a:r>
              </a:p>
            </p:txBody>
          </p:sp>
          <p:sp>
            <p:nvSpPr>
              <p:cNvPr id="19" name="Text // Listenebene verringern">
                <a:extLst>
                  <a:ext uri="{FF2B5EF4-FFF2-40B4-BE49-F238E27FC236}">
                    <a16:creationId xmlns:a16="http://schemas.microsoft.com/office/drawing/2014/main" id="{EE658232-E037-4051-9A46-78B312194077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de-DE" sz="1000" dirty="0">
                    <a:solidFill>
                      <a:srgbClr val="333333"/>
                    </a:solidFill>
                  </a:rPr>
                  <a:t>Listenebene</a:t>
                </a:r>
              </a:p>
              <a:p>
                <a:pPr algn="r" defTabSz="913990">
                  <a:defRPr/>
                </a:pPr>
                <a:r>
                  <a:rPr lang="de-DE" sz="1000" dirty="0">
                    <a:solidFill>
                      <a:srgbClr val="333333"/>
                    </a:solidFill>
                  </a:rPr>
                  <a:t>verringern</a:t>
                </a:r>
              </a:p>
            </p:txBody>
          </p:sp>
        </p:grpSp>
      </p:grpSp>
      <p:sp>
        <p:nvSpPr>
          <p:cNvPr id="20" name="Bildplatzhalter 4">
            <a:extLst>
              <a:ext uri="{FF2B5EF4-FFF2-40B4-BE49-F238E27FC236}">
                <a16:creationId xmlns:a16="http://schemas.microsoft.com/office/drawing/2014/main" id="{E2BBD6BF-7910-48C7-BC5B-D3F3BACCD6F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05786" y="6352479"/>
            <a:ext cx="1209844" cy="285146"/>
          </a:xfrm>
          <a:prstGeom prst="rect">
            <a:avLst/>
          </a:prstGeo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Partnerlogo</a:t>
            </a:r>
          </a:p>
        </p:txBody>
      </p:sp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01142CDC-0FF1-4F93-A609-E3A4A263AB1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718257" y="6352479"/>
            <a:ext cx="1209844" cy="285146"/>
          </a:xfrm>
          <a:prstGeom prst="rect">
            <a:avLst/>
          </a:prstGeo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Partnerlogo</a:t>
            </a:r>
          </a:p>
        </p:txBody>
      </p:sp>
    </p:spTree>
    <p:extLst>
      <p:ext uri="{BB962C8B-B14F-4D97-AF65-F5344CB8AC3E}">
        <p14:creationId xmlns:p14="http://schemas.microsoft.com/office/powerpoint/2010/main" val="2786578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2 Bilder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92369"/>
            <a:ext cx="7019756" cy="40971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501" y="1535723"/>
            <a:ext cx="7019756" cy="46412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13.03.2019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der 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98501" y="931362"/>
            <a:ext cx="7019756" cy="332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sp>
        <p:nvSpPr>
          <p:cNvPr id="12" name="Bildplatzhalter 12"/>
          <p:cNvSpPr>
            <a:spLocks noGrp="1"/>
          </p:cNvSpPr>
          <p:nvPr>
            <p:ph type="pic" sz="quarter" idx="14"/>
          </p:nvPr>
        </p:nvSpPr>
        <p:spPr>
          <a:xfrm>
            <a:off x="8147352" y="285751"/>
            <a:ext cx="3638248" cy="2849336"/>
          </a:xfrm>
          <a:prstGeom prst="rect">
            <a:avLst/>
          </a:prstGeo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5"/>
          </p:nvPr>
        </p:nvSpPr>
        <p:spPr>
          <a:xfrm>
            <a:off x="8147352" y="3327627"/>
            <a:ext cx="3638248" cy="2849336"/>
          </a:xfrm>
          <a:prstGeom prst="rect">
            <a:avLst/>
          </a:prstGeo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9533D73-BB9E-41A6-B198-6C630FE9F41A}"/>
              </a:ext>
            </a:extLst>
          </p:cNvPr>
          <p:cNvGrpSpPr/>
          <p:nvPr userDrawn="1"/>
        </p:nvGrpSpPr>
        <p:grpSpPr>
          <a:xfrm>
            <a:off x="-2786533" y="977047"/>
            <a:ext cx="2640000" cy="2129997"/>
            <a:chOff x="-2089900" y="977046"/>
            <a:chExt cx="1980000" cy="2129997"/>
          </a:xfrm>
        </p:grpSpPr>
        <p:sp>
          <p:nvSpPr>
            <p:cNvPr id="15" name="Folie Wechsel/Zurücksetzen/Textebenen">
              <a:extLst>
                <a:ext uri="{FF2B5EF4-FFF2-40B4-BE49-F238E27FC236}">
                  <a16:creationId xmlns:a16="http://schemas.microsoft.com/office/drawing/2014/main" id="{C6EFB17D-F94B-4165-969D-74A0BF0B2851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000" dirty="0">
                  <a:solidFill>
                    <a:srgbClr val="333333"/>
                  </a:solidFill>
                </a:rPr>
                <a:t>Wechsel des Folienlayouts </a:t>
              </a:r>
              <a:br>
                <a:rPr lang="de-DE" sz="1000" dirty="0">
                  <a:solidFill>
                    <a:srgbClr val="333333"/>
                  </a:solidFill>
                </a:rPr>
              </a:br>
              <a:r>
                <a:rPr lang="de-DE" sz="1000" dirty="0">
                  <a:solidFill>
                    <a:srgbClr val="333333"/>
                  </a:solidFill>
                </a:rPr>
                <a:t>im Menü über:</a:t>
              </a:r>
            </a:p>
            <a:p>
              <a:pPr algn="r" defTabSz="913990">
                <a:defRPr/>
              </a:pPr>
              <a:r>
                <a:rPr lang="de-DE" sz="1000" dirty="0">
                  <a:solidFill>
                    <a:srgbClr val="333333"/>
                  </a:solidFill>
                </a:rPr>
                <a:t>Start // Folien // Layout</a:t>
              </a:r>
            </a:p>
            <a:p>
              <a:pPr algn="r" defTabSz="913990">
                <a:defRPr/>
              </a:pPr>
              <a:endParaRPr lang="de-DE" sz="1000" dirty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de-DE" sz="1000" dirty="0">
                  <a:solidFill>
                    <a:srgbClr val="333333"/>
                  </a:solidFill>
                </a:rPr>
                <a:t>Wechsel der Textebene</a:t>
              </a:r>
            </a:p>
            <a:p>
              <a:pPr algn="r" defTabSz="913990">
                <a:defRPr/>
              </a:pPr>
              <a:r>
                <a:rPr lang="de-DE" sz="1000" dirty="0">
                  <a:solidFill>
                    <a:srgbClr val="333333"/>
                  </a:solidFill>
                </a:rPr>
                <a:t>im Menü über: </a:t>
              </a:r>
              <a:br>
                <a:rPr lang="de-DE" sz="1000" dirty="0">
                  <a:solidFill>
                    <a:srgbClr val="333333"/>
                  </a:solidFill>
                </a:rPr>
              </a:br>
              <a:r>
                <a:rPr lang="de-DE" sz="1000" dirty="0">
                  <a:solidFill>
                    <a:srgbClr val="333333"/>
                  </a:solidFill>
                </a:rPr>
                <a:t>Start // Absatz // Listenebene erhöhen/verringern</a:t>
              </a: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399AF82-C247-43D0-A635-783663A352E7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17" name="Listenebene erhöhen">
                <a:extLst>
                  <a:ext uri="{FF2B5EF4-FFF2-40B4-BE49-F238E27FC236}">
                    <a16:creationId xmlns:a16="http://schemas.microsoft.com/office/drawing/2014/main" id="{3CA36124-C76E-41F6-B79D-5E222C45720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Listenebene verringern">
                <a:extLst>
                  <a:ext uri="{FF2B5EF4-FFF2-40B4-BE49-F238E27FC236}">
                    <a16:creationId xmlns:a16="http://schemas.microsoft.com/office/drawing/2014/main" id="{EA5DFBB0-9479-4A7C-9B63-08C60929606C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// Listenebene erhöhen">
                <a:extLst>
                  <a:ext uri="{FF2B5EF4-FFF2-40B4-BE49-F238E27FC236}">
                    <a16:creationId xmlns:a16="http://schemas.microsoft.com/office/drawing/2014/main" id="{4E009029-C623-4393-B514-4A010B2FF6D3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de-DE" sz="1000" dirty="0">
                    <a:solidFill>
                      <a:srgbClr val="333333"/>
                    </a:solidFill>
                  </a:rPr>
                  <a:t>Listenebene</a:t>
                </a:r>
              </a:p>
              <a:p>
                <a:pPr algn="r" defTabSz="913990">
                  <a:defRPr/>
                </a:pPr>
                <a:r>
                  <a:rPr lang="de-DE" sz="1000" dirty="0">
                    <a:solidFill>
                      <a:srgbClr val="333333"/>
                    </a:solidFill>
                  </a:rPr>
                  <a:t>erhöhen</a:t>
                </a:r>
              </a:p>
            </p:txBody>
          </p:sp>
          <p:sp>
            <p:nvSpPr>
              <p:cNvPr id="20" name="Text // Listenebene verringern">
                <a:extLst>
                  <a:ext uri="{FF2B5EF4-FFF2-40B4-BE49-F238E27FC236}">
                    <a16:creationId xmlns:a16="http://schemas.microsoft.com/office/drawing/2014/main" id="{E5B6C263-568A-4B61-8704-A2D26CAC59A5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de-DE" sz="1000" dirty="0">
                    <a:solidFill>
                      <a:srgbClr val="333333"/>
                    </a:solidFill>
                  </a:rPr>
                  <a:t>Listenebene</a:t>
                </a:r>
              </a:p>
              <a:p>
                <a:pPr algn="r" defTabSz="913990">
                  <a:defRPr/>
                </a:pPr>
                <a:r>
                  <a:rPr lang="de-DE" sz="1000" dirty="0">
                    <a:solidFill>
                      <a:srgbClr val="333333"/>
                    </a:solidFill>
                  </a:rPr>
                  <a:t>verringern</a:t>
                </a:r>
              </a:p>
            </p:txBody>
          </p:sp>
        </p:grpSp>
      </p:grpSp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6BB26055-2A6A-48FB-BDD8-76CA4A52F20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05786" y="6352479"/>
            <a:ext cx="1209844" cy="285146"/>
          </a:xfrm>
          <a:prstGeom prst="rect">
            <a:avLst/>
          </a:prstGeo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Partnerlogo</a:t>
            </a:r>
          </a:p>
        </p:txBody>
      </p:sp>
      <p:sp>
        <p:nvSpPr>
          <p:cNvPr id="22" name="Bildplatzhalter 4">
            <a:extLst>
              <a:ext uri="{FF2B5EF4-FFF2-40B4-BE49-F238E27FC236}">
                <a16:creationId xmlns:a16="http://schemas.microsoft.com/office/drawing/2014/main" id="{BC7C8351-B0D1-4526-99A8-C5A15539A90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718257" y="6352479"/>
            <a:ext cx="1209844" cy="285146"/>
          </a:xfrm>
          <a:prstGeom prst="rect">
            <a:avLst/>
          </a:prstGeo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Partnerlogo</a:t>
            </a:r>
          </a:p>
        </p:txBody>
      </p:sp>
    </p:spTree>
    <p:extLst>
      <p:ext uri="{BB962C8B-B14F-4D97-AF65-F5344CB8AC3E}">
        <p14:creationId xmlns:p14="http://schemas.microsoft.com/office/powerpoint/2010/main" val="343712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8501" y="492369"/>
            <a:ext cx="11087100" cy="9144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13.03.2019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der Präsentation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05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weispaltig_Erde und Um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rafik 2" descr="Grafik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" y="6504001"/>
            <a:ext cx="12191977" cy="361948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Gerade Verbindung 4"/>
          <p:cNvSpPr/>
          <p:nvPr/>
        </p:nvSpPr>
        <p:spPr>
          <a:xfrm>
            <a:off x="478367" y="1364771"/>
            <a:ext cx="11233635" cy="0"/>
          </a:xfrm>
          <a:prstGeom prst="line">
            <a:avLst/>
          </a:prstGeom>
          <a:ln w="38100">
            <a:solidFill>
              <a:srgbClr val="072B6E"/>
            </a:solidFill>
          </a:ln>
        </p:spPr>
        <p:txBody>
          <a:bodyPr lIns="60960" tIns="60960" rIns="60960" bIns="60960"/>
          <a:lstStyle/>
          <a:p>
            <a:endParaRPr sz="2400"/>
          </a:p>
        </p:txBody>
      </p:sp>
      <p:pic>
        <p:nvPicPr>
          <p:cNvPr id="117" name="Grafik 5" descr="Grafik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77671" y="6475088"/>
            <a:ext cx="1430831" cy="410297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Folientitel, insgesamt zweizeilig"/>
          <p:cNvSpPr txBox="1">
            <a:spLocks noGrp="1"/>
          </p:cNvSpPr>
          <p:nvPr>
            <p:ph type="title" hasCustomPrompt="1"/>
          </p:nvPr>
        </p:nvSpPr>
        <p:spPr>
          <a:xfrm>
            <a:off x="480000" y="292801"/>
            <a:ext cx="11232000" cy="495908"/>
          </a:xfrm>
          <a:prstGeom prst="rect">
            <a:avLst/>
          </a:prstGeom>
        </p:spPr>
        <p:txBody>
          <a:bodyPr/>
          <a:lstStyle/>
          <a:p>
            <a:r>
              <a:t>Folientitel, insgesamt zweizeilig</a:t>
            </a:r>
          </a:p>
        </p:txBody>
      </p:sp>
      <p:sp>
        <p:nvSpPr>
          <p:cNvPr id="119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78367" y="921600"/>
            <a:ext cx="11232000" cy="355200"/>
          </a:xfrm>
          <a:prstGeom prst="rect">
            <a:avLst/>
          </a:prstGeom>
          <a:ln w="12700"/>
        </p:spPr>
        <p:txBody>
          <a:bodyPr lIns="0" tIns="0" rIns="0" bIns="0">
            <a:normAutofit/>
          </a:bodyPr>
          <a:lstStyle>
            <a:lvl1pPr marL="0" indent="0" defTabSz="239994">
              <a:lnSpc>
                <a:spcPts val="2400"/>
              </a:lnSpc>
              <a:spcBef>
                <a:spcPts val="1467"/>
              </a:spcBef>
              <a:buSzTx/>
              <a:buFontTx/>
              <a:buNone/>
              <a:tabLst>
                <a:tab pos="237061" algn="l"/>
                <a:tab pos="474121" algn="l"/>
              </a:tabLst>
              <a:defRPr sz="2667">
                <a:solidFill>
                  <a:schemeClr val="accent2"/>
                </a:solidFill>
              </a:defRPr>
            </a:lvl1pPr>
            <a:lvl2pPr marL="359296" indent="-298973" defTabSz="239994">
              <a:lnSpc>
                <a:spcPts val="2400"/>
              </a:lnSpc>
              <a:spcBef>
                <a:spcPts val="1467"/>
              </a:spcBef>
              <a:buFontTx/>
              <a:buChar char="▪"/>
              <a:tabLst>
                <a:tab pos="237061" algn="l"/>
                <a:tab pos="474121" algn="l"/>
              </a:tabLst>
              <a:defRPr sz="2667">
                <a:solidFill>
                  <a:schemeClr val="accent2"/>
                </a:solidFill>
              </a:defRPr>
            </a:lvl2pPr>
            <a:lvl3pPr marL="421735" indent="-301618" defTabSz="239994">
              <a:lnSpc>
                <a:spcPts val="2400"/>
              </a:lnSpc>
              <a:spcBef>
                <a:spcPts val="1467"/>
              </a:spcBef>
              <a:buFontTx/>
              <a:buChar char="▪"/>
              <a:tabLst>
                <a:tab pos="237061" algn="l"/>
                <a:tab pos="474121" algn="l"/>
              </a:tabLst>
              <a:defRPr sz="2667">
                <a:solidFill>
                  <a:schemeClr val="accent2"/>
                </a:solidFill>
              </a:defRPr>
            </a:lvl3pPr>
            <a:lvl4pPr marL="470947" indent="-291034" defTabSz="239994">
              <a:lnSpc>
                <a:spcPts val="2400"/>
              </a:lnSpc>
              <a:spcBef>
                <a:spcPts val="1467"/>
              </a:spcBef>
              <a:buFontTx/>
              <a:buChar char="▪"/>
              <a:tabLst>
                <a:tab pos="237061" algn="l"/>
                <a:tab pos="474121" algn="l"/>
              </a:tabLst>
              <a:defRPr sz="2667">
                <a:solidFill>
                  <a:schemeClr val="accent2"/>
                </a:solidFill>
              </a:defRPr>
            </a:lvl4pPr>
            <a:lvl5pPr marL="714357" indent="-476239" defTabSz="239994">
              <a:lnSpc>
                <a:spcPts val="2400"/>
              </a:lnSpc>
              <a:spcBef>
                <a:spcPts val="1467"/>
              </a:spcBef>
              <a:buFontTx/>
              <a:buChar char="▪"/>
              <a:tabLst>
                <a:tab pos="237061" algn="l"/>
                <a:tab pos="474121" algn="l"/>
              </a:tabLst>
              <a:defRPr sz="2667">
                <a:solidFill>
                  <a:schemeClr val="accent2"/>
                </a:solidFill>
              </a:defRPr>
            </a:lvl5pPr>
          </a:lstStyle>
          <a:p>
            <a:r>
              <a:t>Entweder zweizeiliger Titel oder Titel mit Subheader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69982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6" descr="hzdr-ppt-vorlage-Startfolie-MM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5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/>
          <p:cNvSpPr>
            <a:spLocks noChangeArrowheads="1"/>
          </p:cNvSpPr>
          <p:nvPr userDrawn="1"/>
        </p:nvSpPr>
        <p:spPr bwMode="auto">
          <a:xfrm>
            <a:off x="313267" y="3148190"/>
            <a:ext cx="110828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Geneva" pitchFamily="11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Geneva" pitchFamily="11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Geneva" pitchFamily="11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Geneva" pitchFamily="11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Geneva" pitchFamily="11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Geneva" pitchFamily="11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Geneva" pitchFamily="11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Geneva" pitchFamily="11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Geneva" pitchFamily="110" charset="-128"/>
              </a:defRPr>
            </a:lvl9pPr>
          </a:lstStyle>
          <a:p>
            <a:pPr eaLnBrk="1" hangingPunct="1">
              <a:defRPr/>
            </a:pPr>
            <a:r>
              <a:rPr lang="nl-NL" altLang="de-DE" sz="1600" b="1" dirty="0">
                <a:solidFill>
                  <a:schemeClr val="bg1"/>
                </a:solidFill>
                <a:latin typeface="Arial" pitchFamily="34" charset="0"/>
              </a:rPr>
              <a:t>Jürgen Fassbender </a:t>
            </a:r>
          </a:p>
        </p:txBody>
      </p:sp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313274" y="1859004"/>
            <a:ext cx="11529484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>
              <a:defRPr/>
            </a:pPr>
            <a:r>
              <a:rPr lang="en-US" altLang="de-DE" sz="3100" b="1" dirty="0">
                <a:solidFill>
                  <a:srgbClr val="FFFFFF"/>
                </a:solidFill>
                <a:latin typeface="Arial" charset="0"/>
              </a:rPr>
              <a:t>Ion Beam Center (IBC) @ HZDR</a:t>
            </a:r>
          </a:p>
          <a:p>
            <a:pPr eaLnBrk="1" hangingPunct="1">
              <a:defRPr/>
            </a:pPr>
            <a:r>
              <a:rPr lang="en-US" altLang="de-DE" sz="3100" b="1" dirty="0">
                <a:solidFill>
                  <a:srgbClr val="FFFFFF"/>
                </a:solidFill>
                <a:latin typeface="Arial" charset="0"/>
              </a:rPr>
              <a:t>From Basic Science to Industrial Applications</a:t>
            </a:r>
            <a:endParaRPr lang="fr-FR" altLang="de-DE" sz="31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" name="TU_Logo.png" descr="/Users/andrej/Desktop/---Work-aktuelle jobs/---jobs/-----mbmw-Folien hzdr/Material-Logos/Logos/TU_DD/TU_Logo.png"/>
          <p:cNvPicPr>
            <a:picLocks noChangeAspect="1"/>
          </p:cNvPicPr>
          <p:nvPr userDrawn="1"/>
        </p:nvPicPr>
        <p:blipFill>
          <a:blip r:embed="rId3" r:link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7" y="6145213"/>
            <a:ext cx="14351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DDC_Logo_110x50_4C.eps" descr="/Users/andrej/Desktop/---Work-aktuelle jobs/---jobs/-----mbmw-Folien hzdr/Material-Logos/Logos/DDC-Logo/DDC_Logo_110x50_4C.eps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4467" y="6113468"/>
            <a:ext cx="110913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02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1B29FB91-D68B-4962-B3D3-C04392BD12A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758" y="6396800"/>
            <a:ext cx="1005842" cy="1889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3807" y="6308727"/>
            <a:ext cx="6142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13.03.2019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7335" y="6308727"/>
            <a:ext cx="452966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Name der 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155" y="6308727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EB721F-1515-4815-8BAC-2C06E19CB9A5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9E931392-A1E0-4D48-8861-E04FD216DF05}"/>
              </a:ext>
            </a:extLst>
          </p:cNvPr>
          <p:cNvGrpSpPr/>
          <p:nvPr userDrawn="1"/>
        </p:nvGrpSpPr>
        <p:grpSpPr>
          <a:xfrm>
            <a:off x="-626533" y="-469900"/>
            <a:ext cx="13400133" cy="7764100"/>
            <a:chOff x="-469900" y="-469900"/>
            <a:chExt cx="10050100" cy="7764100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AB8C7248-3EE2-433A-ADE9-88EDFE8891BC}"/>
                </a:ext>
              </a:extLst>
            </p:cNvPr>
            <p:cNvGrpSpPr/>
            <p:nvPr userDrawn="1"/>
          </p:nvGrpSpPr>
          <p:grpSpPr>
            <a:xfrm>
              <a:off x="511175" y="-469900"/>
              <a:ext cx="0" cy="7764100"/>
              <a:chOff x="523875" y="-469900"/>
              <a:chExt cx="0" cy="7764100"/>
            </a:xfrm>
          </p:grpSpPr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F504C1D3-B806-4A63-9021-4438B44D294B}"/>
                  </a:ext>
                </a:extLst>
              </p:cNvPr>
              <p:cNvCxnSpPr/>
              <p:nvPr userDrawn="1"/>
            </p:nvCxnSpPr>
            <p:spPr>
              <a:xfrm>
                <a:off x="523875" y="-4699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7D68EEE1-138B-464F-94A9-9A7B8D366E6D}"/>
                  </a:ext>
                </a:extLst>
              </p:cNvPr>
              <p:cNvCxnSpPr/>
              <p:nvPr userDrawn="1"/>
            </p:nvCxnSpPr>
            <p:spPr>
              <a:xfrm>
                <a:off x="523875" y="69342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0E6947D-6BC0-4772-9A13-FCC219252CD2}"/>
                </a:ext>
              </a:extLst>
            </p:cNvPr>
            <p:cNvGrpSpPr/>
            <p:nvPr userDrawn="1"/>
          </p:nvGrpSpPr>
          <p:grpSpPr>
            <a:xfrm>
              <a:off x="8832850" y="-469900"/>
              <a:ext cx="0" cy="7764100"/>
              <a:chOff x="8515350" y="-469900"/>
              <a:chExt cx="0" cy="7764100"/>
            </a:xfrm>
          </p:grpSpPr>
          <p:cxnSp>
            <p:nvCxnSpPr>
              <p:cNvPr id="24" name="Gerader Verbinder 23">
                <a:extLst>
                  <a:ext uri="{FF2B5EF4-FFF2-40B4-BE49-F238E27FC236}">
                    <a16:creationId xmlns:a16="http://schemas.microsoft.com/office/drawing/2014/main" id="{83107247-8158-465C-91EE-38F232EF9002}"/>
                  </a:ext>
                </a:extLst>
              </p:cNvPr>
              <p:cNvCxnSpPr/>
              <p:nvPr userDrawn="1"/>
            </p:nvCxnSpPr>
            <p:spPr>
              <a:xfrm>
                <a:off x="8515350" y="-4699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>
                <a:extLst>
                  <a:ext uri="{FF2B5EF4-FFF2-40B4-BE49-F238E27FC236}">
                    <a16:creationId xmlns:a16="http://schemas.microsoft.com/office/drawing/2014/main" id="{BF9E29DE-C229-4366-B67D-84601A075A78}"/>
                  </a:ext>
                </a:extLst>
              </p:cNvPr>
              <p:cNvCxnSpPr/>
              <p:nvPr userDrawn="1"/>
            </p:nvCxnSpPr>
            <p:spPr>
              <a:xfrm>
                <a:off x="8515350" y="69342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7A546391-9534-4D35-8625-78FFDFCCC7A9}"/>
                </a:ext>
              </a:extLst>
            </p:cNvPr>
            <p:cNvGrpSpPr/>
            <p:nvPr userDrawn="1"/>
          </p:nvGrpSpPr>
          <p:grpSpPr>
            <a:xfrm>
              <a:off x="-469900" y="6202364"/>
              <a:ext cx="10050100" cy="0"/>
              <a:chOff x="-469900" y="6354764"/>
              <a:chExt cx="10050100" cy="0"/>
            </a:xfrm>
          </p:grpSpPr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1FD58811-5F05-4092-B10D-7C37F321F784}"/>
                  </a:ext>
                </a:extLst>
              </p:cNvPr>
              <p:cNvCxnSpPr/>
              <p:nvPr userDrawn="1"/>
            </p:nvCxnSpPr>
            <p:spPr>
              <a:xfrm>
                <a:off x="9220200" y="6354764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E2981AC0-EE73-476A-9A1D-EABC661E12D3}"/>
                  </a:ext>
                </a:extLst>
              </p:cNvPr>
              <p:cNvCxnSpPr/>
              <p:nvPr userDrawn="1"/>
            </p:nvCxnSpPr>
            <p:spPr>
              <a:xfrm>
                <a:off x="-469900" y="6354764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Hilfslinien">
              <a:extLst>
                <a:ext uri="{FF2B5EF4-FFF2-40B4-BE49-F238E27FC236}">
                  <a16:creationId xmlns:a16="http://schemas.microsoft.com/office/drawing/2014/main" id="{63D7143B-9222-48EF-961F-8FB7100D79FE}"/>
                </a:ext>
              </a:extLst>
            </p:cNvPr>
            <p:cNvSpPr txBox="1"/>
            <p:nvPr userDrawn="1"/>
          </p:nvSpPr>
          <p:spPr>
            <a:xfrm rot="10800000" flipH="1" flipV="1">
              <a:off x="634998" y="-468000"/>
              <a:ext cx="5246253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42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Ansicht // Anzeigen // Haken bei Führungslinien setzen</a:t>
              </a:r>
            </a:p>
          </p:txBody>
        </p:sp>
        <p:sp>
          <p:nvSpPr>
            <p:cNvPr id="18" name="Fußzeile">
              <a:extLst>
                <a:ext uri="{FF2B5EF4-FFF2-40B4-BE49-F238E27FC236}">
                  <a16:creationId xmlns:a16="http://schemas.microsoft.com/office/drawing/2014/main" id="{4AB8BBB8-563C-4B63-AD33-4CFEF37AC6B1}"/>
                </a:ext>
              </a:extLst>
            </p:cNvPr>
            <p:cNvSpPr txBox="1"/>
            <p:nvPr userDrawn="1"/>
          </p:nvSpPr>
          <p:spPr>
            <a:xfrm rot="10800000" flipH="1" flipV="1">
              <a:off x="634999" y="6934200"/>
              <a:ext cx="7477501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42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Fußzeile pro Folie oder für alle/mehrere anpassen über Menü: Einfügen // Text // Kopf- und Fußzeile</a:t>
              </a: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167CA611-DFAA-4EA5-A690-281B0DBADDFD}"/>
                </a:ext>
              </a:extLst>
            </p:cNvPr>
            <p:cNvGrpSpPr/>
            <p:nvPr userDrawn="1"/>
          </p:nvGrpSpPr>
          <p:grpSpPr>
            <a:xfrm>
              <a:off x="-469900" y="1520866"/>
              <a:ext cx="10050100" cy="2157"/>
              <a:chOff x="-469900" y="1520866"/>
              <a:chExt cx="10050100" cy="2157"/>
            </a:xfrm>
          </p:grpSpPr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12E7E94B-6545-460C-B370-BE200C4BE355}"/>
                  </a:ext>
                </a:extLst>
              </p:cNvPr>
              <p:cNvCxnSpPr/>
              <p:nvPr userDrawn="1"/>
            </p:nvCxnSpPr>
            <p:spPr>
              <a:xfrm>
                <a:off x="9220200" y="1523023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97289D65-223E-4BF4-BB12-B5E565B7BA18}"/>
                  </a:ext>
                </a:extLst>
              </p:cNvPr>
              <p:cNvCxnSpPr/>
              <p:nvPr userDrawn="1"/>
            </p:nvCxnSpPr>
            <p:spPr>
              <a:xfrm>
                <a:off x="-469900" y="1520866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echteck 29">
            <a:extLst>
              <a:ext uri="{FF2B5EF4-FFF2-40B4-BE49-F238E27FC236}">
                <a16:creationId xmlns:a16="http://schemas.microsoft.com/office/drawing/2014/main" id="{A1960674-AA03-4969-8CF8-731ED6176232}"/>
              </a:ext>
            </a:extLst>
          </p:cNvPr>
          <p:cNvSpPr/>
          <p:nvPr userDrawn="1"/>
        </p:nvSpPr>
        <p:spPr>
          <a:xfrm>
            <a:off x="0" y="0"/>
            <a:ext cx="288000" cy="28800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79" y="6267768"/>
            <a:ext cx="919040" cy="44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97" r:id="rId3"/>
    <p:sldLayoutId id="2147483686" r:id="rId4"/>
    <p:sldLayoutId id="2147483698" r:id="rId5"/>
    <p:sldLayoutId id="2147483699" r:id="rId6"/>
    <p:sldLayoutId id="2147483700" r:id="rId7"/>
    <p:sldLayoutId id="2147483703" r:id="rId8"/>
    <p:sldLayoutId id="2147483704" r:id="rId9"/>
    <p:sldLayoutId id="2147483705" r:id="rId10"/>
    <p:sldLayoutId id="214748370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33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17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04" userDrawn="1">
          <p15:clr>
            <a:srgbClr val="F26B43"/>
          </p15:clr>
        </p15:guide>
        <p15:guide id="2" pos="7424" userDrawn="1">
          <p15:clr>
            <a:srgbClr val="F26B43"/>
          </p15:clr>
        </p15:guide>
        <p15:guide id="3" pos="427" userDrawn="1">
          <p15:clr>
            <a:srgbClr val="F26B43"/>
          </p15:clr>
        </p15:guide>
        <p15:guide id="4" orient="horz" pos="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jpeg"/><Relationship Id="rId2" Type="http://schemas.openxmlformats.org/officeDocument/2006/relationships/image" Target="../media/image57.png"/><Relationship Id="rId16" Type="http://schemas.openxmlformats.org/officeDocument/2006/relationships/image" Target="../media/image7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jpe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030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el 1"/>
          <p:cNvSpPr txBox="1">
            <a:spLocks noGrp="1"/>
          </p:cNvSpPr>
          <p:nvPr>
            <p:ph type="title"/>
          </p:nvPr>
        </p:nvSpPr>
        <p:spPr>
          <a:xfrm>
            <a:off x="480000" y="292801"/>
            <a:ext cx="11232000" cy="49590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IBC – Projects: RADIATE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DF295C1-7921-A043-911F-FFAAD5070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9" t="11501" r="4091" b="10095"/>
          <a:stretch/>
        </p:blipFill>
        <p:spPr>
          <a:xfrm>
            <a:off x="315409" y="1637005"/>
            <a:ext cx="5560304" cy="288013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E5C7F38-F666-C248-964F-DCAD6A098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08" y="1637005"/>
            <a:ext cx="6680892" cy="48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0588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31A1819-CEA9-D949-8F9C-29EAC66D9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3" t="10921" r="4213" b="9842"/>
          <a:stretch/>
        </p:blipFill>
        <p:spPr>
          <a:xfrm>
            <a:off x="296090" y="209007"/>
            <a:ext cx="11634653" cy="608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2836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el 1"/>
          <p:cNvSpPr txBox="1">
            <a:spLocks noGrp="1"/>
          </p:cNvSpPr>
          <p:nvPr>
            <p:ph type="title"/>
          </p:nvPr>
        </p:nvSpPr>
        <p:spPr>
          <a:xfrm>
            <a:off x="480000" y="292801"/>
            <a:ext cx="11232000" cy="495908"/>
          </a:xfrm>
          <a:prstGeom prst="rect">
            <a:avLst/>
          </a:prstGeom>
        </p:spPr>
        <p:txBody>
          <a:bodyPr/>
          <a:lstStyle/>
          <a:p>
            <a:r>
              <a:rPr lang="de-DE" altLang="en-US" dirty="0" err="1"/>
              <a:t>Use</a:t>
            </a:r>
            <a:r>
              <a:rPr lang="de-DE" altLang="en-US" dirty="0"/>
              <a:t> </a:t>
            </a:r>
            <a:r>
              <a:rPr lang="de-DE" altLang="en-US" dirty="0" err="1"/>
              <a:t>of</a:t>
            </a:r>
            <a:r>
              <a:rPr lang="de-DE" altLang="en-US" dirty="0"/>
              <a:t> IBC Facility </a:t>
            </a:r>
            <a:r>
              <a:rPr lang="de-DE" altLang="en-US" dirty="0" err="1"/>
              <a:t>for</a:t>
            </a:r>
            <a:r>
              <a:rPr lang="de-DE" altLang="en-US" dirty="0"/>
              <a:t> </a:t>
            </a:r>
            <a:r>
              <a:rPr lang="de-DE" altLang="en-US" dirty="0" err="1"/>
              <a:t>Innovations</a:t>
            </a:r>
            <a:r>
              <a:rPr lang="de-DE" altLang="en-US" dirty="0"/>
              <a:t> in </a:t>
            </a:r>
            <a:r>
              <a:rPr lang="de-DE" altLang="en-US" dirty="0" err="1"/>
              <a:t>Industry</a:t>
            </a:r>
            <a:endParaRPr lang="de-DE" altLang="en-US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C5ECA8E-4E27-C945-8368-F814012AB883}"/>
              </a:ext>
            </a:extLst>
          </p:cNvPr>
          <p:cNvGrpSpPr>
            <a:grpSpLocks/>
          </p:cNvGrpSpPr>
          <p:nvPr/>
        </p:nvGrpSpPr>
        <p:grpSpPr bwMode="auto">
          <a:xfrm>
            <a:off x="7057328" y="2486747"/>
            <a:ext cx="3983037" cy="2773362"/>
            <a:chOff x="5021756" y="3619393"/>
            <a:chExt cx="3982544" cy="2771882"/>
          </a:xfrm>
        </p:grpSpPr>
        <p:pic>
          <p:nvPicPr>
            <p:cNvPr id="11" name="Picture 44" descr="Datei:ABB-Logo.svg">
              <a:extLst>
                <a:ext uri="{FF2B5EF4-FFF2-40B4-BE49-F238E27FC236}">
                  <a16:creationId xmlns:a16="http://schemas.microsoft.com/office/drawing/2014/main" id="{1496C01F-5490-5340-941A-16CC80ED02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9336" y="4146824"/>
              <a:ext cx="803306" cy="323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8" descr="logo">
              <a:extLst>
                <a:ext uri="{FF2B5EF4-FFF2-40B4-BE49-F238E27FC236}">
                  <a16:creationId xmlns:a16="http://schemas.microsoft.com/office/drawing/2014/main" id="{23DD7943-BE8D-8B4C-8CD4-E5431ABE62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503" y="4691577"/>
              <a:ext cx="628674" cy="504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2" descr="ixyslogo">
              <a:extLst>
                <a:ext uri="{FF2B5EF4-FFF2-40B4-BE49-F238E27FC236}">
                  <a16:creationId xmlns:a16="http://schemas.microsoft.com/office/drawing/2014/main" id="{D47F110C-676E-FC41-B97F-0F3D04BB64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503" y="4069034"/>
              <a:ext cx="998576" cy="528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EA084874-7C0E-2D4D-89DB-EF4551FBA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3217" y="4603404"/>
              <a:ext cx="690589" cy="690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498F6D46-AF1A-DF46-8892-1B55E0947F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0411" y="6023780"/>
              <a:ext cx="1130343" cy="365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13C364FD-2824-3147-8E3C-79EDD7D4F8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1756" y="5805645"/>
              <a:ext cx="1027151" cy="585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B3CCF4CD-D285-E340-BF9A-BD51A631D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4302" y="5557287"/>
              <a:ext cx="1128417" cy="563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https://pbs.twimg.com/profile_images/467298392813494272/CrEz6B8f.png">
              <a:extLst>
                <a:ext uri="{FF2B5EF4-FFF2-40B4-BE49-F238E27FC236}">
                  <a16:creationId xmlns:a16="http://schemas.microsoft.com/office/drawing/2014/main" id="{C13B236E-EC3F-414C-9FCA-A0C2107F37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57" t="15450" r="12537" b="14568"/>
            <a:stretch>
              <a:fillRect/>
            </a:stretch>
          </p:blipFill>
          <p:spPr bwMode="auto">
            <a:xfrm>
              <a:off x="6873806" y="4659046"/>
              <a:ext cx="617021" cy="59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3">
              <a:extLst>
                <a:ext uri="{FF2B5EF4-FFF2-40B4-BE49-F238E27FC236}">
                  <a16:creationId xmlns:a16="http://schemas.microsoft.com/office/drawing/2014/main" id="{F7F332BE-C340-F047-866F-7980A7B00A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0888" y="4111857"/>
              <a:ext cx="965137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Bild 12">
              <a:extLst>
                <a:ext uri="{FF2B5EF4-FFF2-40B4-BE49-F238E27FC236}">
                  <a16:creationId xmlns:a16="http://schemas.microsoft.com/office/drawing/2014/main" id="{A640F86F-F769-8E41-9BD4-DA5F4193E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827" y="4585043"/>
              <a:ext cx="1513473" cy="744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3">
              <a:extLst>
                <a:ext uri="{FF2B5EF4-FFF2-40B4-BE49-F238E27FC236}">
                  <a16:creationId xmlns:a16="http://schemas.microsoft.com/office/drawing/2014/main" id="{ED71977C-312C-5A4E-9FD8-910287F1A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3396" y="5357821"/>
              <a:ext cx="599556" cy="7110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" descr="First Sensor">
              <a:extLst>
                <a:ext uri="{FF2B5EF4-FFF2-40B4-BE49-F238E27FC236}">
                  <a16:creationId xmlns:a16="http://schemas.microsoft.com/office/drawing/2014/main" id="{F57A2C6C-6F32-7E4C-B9F5-6DD201E80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6275" y="5268182"/>
              <a:ext cx="1476961" cy="318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 Bild in Originalgröße anzeigen  ">
              <a:extLst>
                <a:ext uri="{FF2B5EF4-FFF2-40B4-BE49-F238E27FC236}">
                  <a16:creationId xmlns:a16="http://schemas.microsoft.com/office/drawing/2014/main" id="{947CAACC-210B-7D4F-AF13-9C1BFC6DF9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8306" y="5351526"/>
              <a:ext cx="1148229" cy="407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feld 49">
              <a:extLst>
                <a:ext uri="{FF2B5EF4-FFF2-40B4-BE49-F238E27FC236}">
                  <a16:creationId xmlns:a16="http://schemas.microsoft.com/office/drawing/2014/main" id="{94A21C00-408F-844D-82F7-28B0F482CF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6677" y="3619393"/>
              <a:ext cx="280088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58888"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1pPr>
              <a:lvl2pPr marL="742950" indent="-285750" defTabSz="1258888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2pPr>
              <a:lvl3pPr marL="1143000" indent="-228600" defTabSz="1258888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3pPr>
              <a:lvl4pPr marL="1600200" indent="-228600" defTabSz="1258888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4pPr>
              <a:lvl5pPr marL="2057400" indent="-228600" defTabSz="1258888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5pPr>
              <a:lvl6pPr marL="2514600" indent="-228600" defTabSz="12588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6pPr>
              <a:lvl7pPr marL="2971800" indent="-228600" defTabSz="12588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7pPr>
              <a:lvl8pPr marL="3429000" indent="-228600" defTabSz="12588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8pPr>
              <a:lvl9pPr marL="3886200" indent="-228600" defTabSz="12588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de-DE" altLang="en-US" sz="2000" b="1">
                  <a:latin typeface="Arial" pitchFamily="34" charset="0"/>
                  <a:cs typeface="Arial" pitchFamily="34" charset="0"/>
                </a:rPr>
                <a:t>Selected partners: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57CB33D-F78A-854C-A283-997A937C7246}"/>
              </a:ext>
            </a:extLst>
          </p:cNvPr>
          <p:cNvGrpSpPr>
            <a:grpSpLocks/>
          </p:cNvGrpSpPr>
          <p:nvPr/>
        </p:nvGrpSpPr>
        <p:grpSpPr bwMode="auto">
          <a:xfrm>
            <a:off x="1063010" y="1964871"/>
            <a:ext cx="5109808" cy="3720861"/>
            <a:chOff x="369888" y="642938"/>
            <a:chExt cx="5110162" cy="3720607"/>
          </a:xfrm>
        </p:grpSpPr>
        <p:pic>
          <p:nvPicPr>
            <p:cNvPr id="26" name="Picture 12" descr="http://www.balaji-microtechnologies.com/images/truesense/BalaJi_MicroTechnologies_CCD_Image_Sensors.png">
              <a:extLst>
                <a:ext uri="{FF2B5EF4-FFF2-40B4-BE49-F238E27FC236}">
                  <a16:creationId xmlns:a16="http://schemas.microsoft.com/office/drawing/2014/main" id="{46D9E4FD-EF09-CD49-8882-098E26E7E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4636" y="2725462"/>
              <a:ext cx="2759170" cy="1638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feld 27">
              <a:extLst>
                <a:ext uri="{FF2B5EF4-FFF2-40B4-BE49-F238E27FC236}">
                  <a16:creationId xmlns:a16="http://schemas.microsoft.com/office/drawing/2014/main" id="{EF69B856-0D0C-AF41-B777-0916EDCD2F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09" y="642938"/>
              <a:ext cx="321389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en-US" sz="2000" b="1">
                  <a:solidFill>
                    <a:srgbClr val="008000"/>
                  </a:solidFill>
                  <a:latin typeface="Arial" pitchFamily="34" charset="0"/>
                </a:rPr>
                <a:t>Ion Beam Services</a:t>
              </a:r>
              <a:endParaRPr lang="en-US" altLang="en-US" sz="2000" b="1">
                <a:solidFill>
                  <a:srgbClr val="008000"/>
                </a:solidFill>
                <a:latin typeface="Arial" pitchFamily="34" charset="0"/>
              </a:endParaRPr>
            </a:p>
          </p:txBody>
        </p:sp>
        <p:sp>
          <p:nvSpPr>
            <p:cNvPr id="28" name="Textfeld 36">
              <a:extLst>
                <a:ext uri="{FF2B5EF4-FFF2-40B4-BE49-F238E27FC236}">
                  <a16:creationId xmlns:a16="http://schemas.microsoft.com/office/drawing/2014/main" id="{72E801EF-575C-B04D-B558-98DC94BB8C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5952" y="1161149"/>
              <a:ext cx="2624098" cy="1377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de-DE" alt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Power Electronics</a:t>
              </a:r>
              <a:br>
                <a:rPr lang="de-DE" altLang="en-US" sz="2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de-DE" altLang="en-US" sz="18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(Diodes, IGBT, GTO)</a:t>
              </a:r>
            </a:p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de-DE" altLang="en-US" sz="18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Less power loss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en-US" sz="18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Higher switching speed </a:t>
              </a:r>
              <a:endParaRPr lang="en-GB" altLang="en-US" sz="18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feld 37">
              <a:extLst>
                <a:ext uri="{FF2B5EF4-FFF2-40B4-BE49-F238E27FC236}">
                  <a16:creationId xmlns:a16="http://schemas.microsoft.com/office/drawing/2014/main" id="{9F837F74-80A4-1E48-835D-ABDD3818BF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690" y="2713578"/>
              <a:ext cx="4767863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de-DE" altLang="en-US" sz="20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Opto</a:t>
              </a:r>
              <a:r>
                <a:rPr lang="de-DE" altLang="en-US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-Electronics</a:t>
              </a:r>
              <a:endParaRPr lang="de-DE" altLang="en-US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de-DE" altLang="en-US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CMOS </a:t>
              </a:r>
              <a:r>
                <a:rPr lang="de-DE" altLang="en-US" sz="18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image</a:t>
              </a:r>
              <a:r>
                <a:rPr lang="de-DE" altLang="en-US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en-US" sz="18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chips</a:t>
              </a:r>
              <a:r>
                <a:rPr lang="de-DE" altLang="en-US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de-DE" altLang="en-US" sz="18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Improved</a:t>
              </a:r>
              <a:r>
                <a:rPr lang="de-DE" altLang="en-US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en-US" sz="18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lasers</a:t>
              </a:r>
              <a:endParaRPr lang="de-DE" alt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en-US" sz="18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Detectors</a:t>
              </a:r>
              <a:r>
                <a:rPr lang="de-DE" altLang="en-US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(APDs, </a:t>
              </a:r>
              <a:r>
                <a:rPr lang="de-DE" altLang="en-US" sz="18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SiPM</a:t>
              </a:r>
              <a:r>
                <a:rPr lang="de-DE" altLang="en-US" sz="18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 </a:t>
              </a:r>
              <a:endParaRPr lang="en-GB" alt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1" name="Picture 33" descr="https://utopia.de/app/uploads/2016/10/elektroauto-bmw-i3-blau-vornseitlich-range-extender_z_bmw_161021_1280x800-640x400.jpg">
              <a:extLst>
                <a:ext uri="{FF2B5EF4-FFF2-40B4-BE49-F238E27FC236}">
                  <a16:creationId xmlns:a16="http://schemas.microsoft.com/office/drawing/2014/main" id="{EF3C12AC-9AE7-FC4D-B0B9-893CCB09E9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88" y="1203464"/>
              <a:ext cx="2522116" cy="1576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649962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el 1"/>
          <p:cNvSpPr txBox="1">
            <a:spLocks noGrp="1"/>
          </p:cNvSpPr>
          <p:nvPr>
            <p:ph type="title"/>
          </p:nvPr>
        </p:nvSpPr>
        <p:spPr>
          <a:xfrm>
            <a:off x="480000" y="292801"/>
            <a:ext cx="11232000" cy="495908"/>
          </a:xfrm>
          <a:prstGeom prst="rect">
            <a:avLst/>
          </a:prstGeom>
        </p:spPr>
        <p:txBody>
          <a:bodyPr/>
          <a:lstStyle/>
          <a:p>
            <a:r>
              <a:rPr lang="en-US" sz="3200" dirty="0"/>
              <a:t>IBC - Industrial Service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7410F49-60B5-3E4C-ABFD-9AF2D3BAC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14" y="1742585"/>
            <a:ext cx="9791700" cy="444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026E31-2965-8E49-8FF5-9CCA401D3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986" y="221551"/>
            <a:ext cx="3074615" cy="91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Inhaltsplatzhalter 12">
            <a:extLst>
              <a:ext uri="{FF2B5EF4-FFF2-40B4-BE49-F238E27FC236}">
                <a16:creationId xmlns:a16="http://schemas.microsoft.com/office/drawing/2014/main" id="{8C5A6875-02D5-D043-9F91-2F713EF7DD44}"/>
              </a:ext>
            </a:extLst>
          </p:cNvPr>
          <p:cNvSpPr txBox="1">
            <a:spLocks/>
          </p:cNvSpPr>
          <p:nvPr/>
        </p:nvSpPr>
        <p:spPr>
          <a:xfrm>
            <a:off x="2762250" y="3172799"/>
            <a:ext cx="2832101" cy="3461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sz="1800" b="1" dirty="0">
                <a:solidFill>
                  <a:srgbClr val="FF0000"/>
                </a:solidFill>
              </a:rPr>
              <a:t>confidential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A43FE61-967A-7E48-A68E-FE59DE9E89A9}"/>
              </a:ext>
            </a:extLst>
          </p:cNvPr>
          <p:cNvSpPr txBox="1">
            <a:spLocks/>
          </p:cNvSpPr>
          <p:nvPr/>
        </p:nvSpPr>
        <p:spPr>
          <a:xfrm>
            <a:off x="5517415" y="5122974"/>
            <a:ext cx="643527" cy="335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lvl="3" indent="0">
              <a:buNone/>
            </a:pPr>
            <a:r>
              <a:rPr lang="en-US" sz="1200" b="1" dirty="0"/>
              <a:t>2093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6AE82FF4-6144-1E4B-99C5-B227CD8002D0}"/>
              </a:ext>
            </a:extLst>
          </p:cNvPr>
          <p:cNvSpPr txBox="1">
            <a:spLocks/>
          </p:cNvSpPr>
          <p:nvPr/>
        </p:nvSpPr>
        <p:spPr>
          <a:xfrm>
            <a:off x="4666515" y="5150554"/>
            <a:ext cx="643527" cy="335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lvl="3" indent="0">
              <a:buNone/>
            </a:pPr>
            <a:r>
              <a:rPr lang="en-US" sz="1200" b="1" dirty="0"/>
              <a:t>2316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C57B6F76-3313-1443-AECD-420AA7E27E93}"/>
              </a:ext>
            </a:extLst>
          </p:cNvPr>
          <p:cNvSpPr txBox="1">
            <a:spLocks/>
          </p:cNvSpPr>
          <p:nvPr/>
        </p:nvSpPr>
        <p:spPr>
          <a:xfrm>
            <a:off x="3841015" y="5150554"/>
            <a:ext cx="643527" cy="335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lvl="3" indent="0">
              <a:buNone/>
            </a:pPr>
            <a:r>
              <a:rPr lang="en-US" sz="1200" b="1" dirty="0"/>
              <a:t>2124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DC4B2FF-98C6-1D4F-8656-F315F96A348F}"/>
              </a:ext>
            </a:extLst>
          </p:cNvPr>
          <p:cNvSpPr txBox="1">
            <a:spLocks/>
          </p:cNvSpPr>
          <p:nvPr/>
        </p:nvSpPr>
        <p:spPr>
          <a:xfrm>
            <a:off x="3029564" y="5150554"/>
            <a:ext cx="643527" cy="335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lvl="3" indent="0">
              <a:buNone/>
            </a:pPr>
            <a:r>
              <a:rPr lang="en-US" sz="1200" b="1" dirty="0"/>
              <a:t>2460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FF9953E-1233-0A46-8F8F-F75F48316306}"/>
              </a:ext>
            </a:extLst>
          </p:cNvPr>
          <p:cNvSpPr txBox="1">
            <a:spLocks/>
          </p:cNvSpPr>
          <p:nvPr/>
        </p:nvSpPr>
        <p:spPr>
          <a:xfrm>
            <a:off x="6317514" y="5122974"/>
            <a:ext cx="643527" cy="335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lvl="3" indent="0">
              <a:buNone/>
            </a:pPr>
            <a:r>
              <a:rPr lang="en-US" sz="1200" b="1" dirty="0"/>
              <a:t>3676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9FF28DC9-8411-254F-8157-92219182AEF9}"/>
              </a:ext>
            </a:extLst>
          </p:cNvPr>
          <p:cNvSpPr txBox="1">
            <a:spLocks/>
          </p:cNvSpPr>
          <p:nvPr/>
        </p:nvSpPr>
        <p:spPr>
          <a:xfrm>
            <a:off x="7143013" y="5122974"/>
            <a:ext cx="643527" cy="335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lvl="3" indent="0">
              <a:buNone/>
            </a:pPr>
            <a:r>
              <a:rPr lang="en-US" sz="1200" b="1" dirty="0"/>
              <a:t>5032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F66B7692-9972-DE46-B7D2-1682E5FB2164}"/>
              </a:ext>
            </a:extLst>
          </p:cNvPr>
          <p:cNvSpPr txBox="1">
            <a:spLocks/>
          </p:cNvSpPr>
          <p:nvPr/>
        </p:nvSpPr>
        <p:spPr>
          <a:xfrm>
            <a:off x="7968512" y="5122974"/>
            <a:ext cx="643527" cy="335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lvl="3" indent="0">
              <a:buNone/>
            </a:pPr>
            <a:r>
              <a:rPr lang="en-US" sz="1200" b="1" dirty="0"/>
              <a:t>6949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50728680-5658-E64E-8420-B56D43C1C264}"/>
              </a:ext>
            </a:extLst>
          </p:cNvPr>
          <p:cNvSpPr txBox="1">
            <a:spLocks/>
          </p:cNvSpPr>
          <p:nvPr/>
        </p:nvSpPr>
        <p:spPr>
          <a:xfrm>
            <a:off x="8808150" y="5122974"/>
            <a:ext cx="643527" cy="335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lvl="3" indent="0">
              <a:buNone/>
            </a:pPr>
            <a:r>
              <a:rPr lang="en-US" sz="1200" b="1" dirty="0"/>
              <a:t>6803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9D2FAD0E-539F-9341-A86E-7A2F927BB425}"/>
              </a:ext>
            </a:extLst>
          </p:cNvPr>
          <p:cNvSpPr txBox="1">
            <a:spLocks/>
          </p:cNvSpPr>
          <p:nvPr/>
        </p:nvSpPr>
        <p:spPr>
          <a:xfrm>
            <a:off x="9606056" y="5122974"/>
            <a:ext cx="643527" cy="335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lvl="3" indent="0">
              <a:buNone/>
            </a:pPr>
            <a:r>
              <a:rPr lang="en-US" sz="1200" b="1" dirty="0"/>
              <a:t>8482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181E60B1-D873-CC4F-A8B2-E378BDBAE26B}"/>
              </a:ext>
            </a:extLst>
          </p:cNvPr>
          <p:cNvSpPr txBox="1">
            <a:spLocks/>
          </p:cNvSpPr>
          <p:nvPr/>
        </p:nvSpPr>
        <p:spPr>
          <a:xfrm>
            <a:off x="10624793" y="5085159"/>
            <a:ext cx="1160808" cy="466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lvl="3" indent="0">
              <a:spcAft>
                <a:spcPts val="0"/>
              </a:spcAft>
              <a:buNone/>
            </a:pPr>
            <a:r>
              <a:rPr lang="en-US" sz="1200" b="1" dirty="0"/>
              <a:t>hours/year</a:t>
            </a:r>
          </a:p>
          <a:p>
            <a:pPr marL="12700" lvl="3" indent="0">
              <a:spcAft>
                <a:spcPts val="0"/>
              </a:spcAft>
              <a:buNone/>
            </a:pPr>
            <a:r>
              <a:rPr lang="en-US" sz="1200" b="1" dirty="0"/>
              <a:t>for HZDRI</a:t>
            </a:r>
          </a:p>
        </p:txBody>
      </p:sp>
    </p:spTree>
    <p:extLst>
      <p:ext uri="{BB962C8B-B14F-4D97-AF65-F5344CB8AC3E}">
        <p14:creationId xmlns:p14="http://schemas.microsoft.com/office/powerpoint/2010/main" val="419752399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FFF253-85B7-4D4E-A7E5-755C9310AF46}"/>
              </a:ext>
            </a:extLst>
          </p:cNvPr>
          <p:cNvSpPr txBox="1">
            <a:spLocks/>
          </p:cNvSpPr>
          <p:nvPr/>
        </p:nvSpPr>
        <p:spPr bwMode="auto">
          <a:xfrm>
            <a:off x="1524000" y="58738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Geneva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200" b="1" dirty="0" err="1">
                <a:solidFill>
                  <a:srgbClr val="00589C"/>
                </a:solidFill>
                <a:latin typeface="Arial" charset="0"/>
              </a:rPr>
              <a:t>Thank</a:t>
            </a:r>
            <a:r>
              <a:rPr lang="de-DE" altLang="de-DE" sz="2200" b="1" dirty="0">
                <a:solidFill>
                  <a:srgbClr val="00589C"/>
                </a:solidFill>
                <a:latin typeface="Arial" charset="0"/>
              </a:rPr>
              <a:t> </a:t>
            </a:r>
            <a:r>
              <a:rPr lang="de-DE" altLang="de-DE" sz="2200" b="1" dirty="0" err="1">
                <a:solidFill>
                  <a:srgbClr val="00589C"/>
                </a:solidFill>
                <a:latin typeface="Arial" charset="0"/>
              </a:rPr>
              <a:t>you</a:t>
            </a:r>
            <a:r>
              <a:rPr lang="de-DE" altLang="de-DE" sz="2200" b="1" dirty="0">
                <a:solidFill>
                  <a:srgbClr val="00589C"/>
                </a:solidFill>
                <a:latin typeface="Arial" charset="0"/>
              </a:rPr>
              <a:t> </a:t>
            </a:r>
            <a:r>
              <a:rPr lang="de-DE" altLang="de-DE" sz="2200" b="1" dirty="0" err="1">
                <a:solidFill>
                  <a:srgbClr val="00589C"/>
                </a:solidFill>
                <a:latin typeface="Arial" charset="0"/>
              </a:rPr>
              <a:t>for</a:t>
            </a:r>
            <a:r>
              <a:rPr lang="de-DE" altLang="de-DE" sz="2200" b="1" dirty="0">
                <a:solidFill>
                  <a:srgbClr val="00589C"/>
                </a:solidFill>
                <a:latin typeface="Arial" charset="0"/>
              </a:rPr>
              <a:t> </a:t>
            </a:r>
            <a:r>
              <a:rPr lang="de-DE" altLang="de-DE" sz="2200" b="1" dirty="0" err="1">
                <a:solidFill>
                  <a:srgbClr val="00589C"/>
                </a:solidFill>
                <a:latin typeface="Arial" charset="0"/>
              </a:rPr>
              <a:t>your</a:t>
            </a:r>
            <a:r>
              <a:rPr lang="de-DE" altLang="de-DE" sz="2200" b="1" dirty="0">
                <a:solidFill>
                  <a:srgbClr val="00589C"/>
                </a:solidFill>
                <a:latin typeface="Arial" charset="0"/>
              </a:rPr>
              <a:t> </a:t>
            </a:r>
            <a:r>
              <a:rPr lang="de-DE" altLang="de-DE" sz="2200" b="1" dirty="0" err="1">
                <a:solidFill>
                  <a:srgbClr val="00589C"/>
                </a:solidFill>
                <a:latin typeface="Arial" charset="0"/>
              </a:rPr>
              <a:t>attention</a:t>
            </a:r>
            <a:endParaRPr lang="de-DE" altLang="de-DE" sz="2200" b="1" dirty="0">
              <a:solidFill>
                <a:srgbClr val="00589C"/>
              </a:solidFill>
              <a:latin typeface="Arial" charset="0"/>
            </a:endParaRPr>
          </a:p>
        </p:txBody>
      </p:sp>
      <p:pic>
        <p:nvPicPr>
          <p:cNvPr id="3" name="Bild 7">
            <a:extLst>
              <a:ext uri="{FF2B5EF4-FFF2-40B4-BE49-F238E27FC236}">
                <a16:creationId xmlns:a16="http://schemas.microsoft.com/office/drawing/2014/main" id="{C2047D18-F0CE-6045-B49C-E306721F75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9588" y="563455"/>
            <a:ext cx="8647112" cy="557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55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el 1"/>
          <p:cNvSpPr txBox="1">
            <a:spLocks noGrp="1"/>
          </p:cNvSpPr>
          <p:nvPr>
            <p:ph type="title"/>
          </p:nvPr>
        </p:nvSpPr>
        <p:spPr>
          <a:xfrm>
            <a:off x="480000" y="449557"/>
            <a:ext cx="6853957" cy="49590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Ion Beam </a:t>
            </a:r>
            <a:r>
              <a:rPr lang="de-DE" dirty="0" err="1"/>
              <a:t>Facilities</a:t>
            </a:r>
            <a:r>
              <a:rPr lang="de-DE" dirty="0"/>
              <a:t> in Germany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57217A89-A9C3-E548-86A6-DC0E48CC4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837" y="5288853"/>
            <a:ext cx="35782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3E89"/>
              </a:buClr>
              <a:buSzPct val="150000"/>
            </a:pPr>
            <a:r>
              <a:rPr lang="en-US" sz="2000" b="1" dirty="0">
                <a:solidFill>
                  <a:schemeClr val="tx2"/>
                </a:solidFill>
                <a:ea typeface="ＭＳ Ｐゴシック"/>
                <a:cs typeface="Arial" charset="0"/>
              </a:rPr>
              <a:t>Materials Research</a:t>
            </a:r>
          </a:p>
          <a:p>
            <a:pPr algn="ctr">
              <a:buClr>
                <a:srgbClr val="003E89"/>
              </a:buClr>
              <a:buSzPct val="150000"/>
            </a:pPr>
            <a:r>
              <a:rPr lang="en-US" sz="2000" b="1" dirty="0">
                <a:solidFill>
                  <a:schemeClr val="tx2"/>
                </a:solidFill>
                <a:ea typeface="ＭＳ Ｐゴシック"/>
                <a:cs typeface="Arial" charset="0"/>
              </a:rPr>
              <a:t>Resource Analytics</a:t>
            </a:r>
          </a:p>
          <a:p>
            <a:pPr algn="ctr">
              <a:buClr>
                <a:srgbClr val="003E89"/>
              </a:buClr>
              <a:buSzPct val="150000"/>
            </a:pPr>
            <a:r>
              <a:rPr lang="en-US" sz="2000" b="1" dirty="0">
                <a:solidFill>
                  <a:schemeClr val="tx2"/>
                </a:solidFill>
                <a:ea typeface="ＭＳ Ｐゴシック"/>
                <a:cs typeface="Arial" charset="0"/>
              </a:rPr>
              <a:t>Industrial Applications</a:t>
            </a:r>
          </a:p>
        </p:txBody>
      </p:sp>
      <p:pic>
        <p:nvPicPr>
          <p:cNvPr id="28" name="Picture 183">
            <a:extLst>
              <a:ext uri="{FF2B5EF4-FFF2-40B4-BE49-F238E27FC236}">
                <a16:creationId xmlns:a16="http://schemas.microsoft.com/office/drawing/2014/main" id="{96660431-E536-454B-8DCC-86C21B04F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00" y="3077252"/>
            <a:ext cx="109214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feld 7">
            <a:extLst>
              <a:ext uri="{FF2B5EF4-FFF2-40B4-BE49-F238E27FC236}">
                <a16:creationId xmlns:a16="http://schemas.microsoft.com/office/drawing/2014/main" id="{C56B5696-6C96-FD41-94E8-509A59054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6" y="3526516"/>
            <a:ext cx="32624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ea typeface="ＭＳ Ｐゴシック"/>
                <a:cs typeface="Arial" charset="0"/>
              </a:rPr>
              <a:t>Kinetic Energy (MeV)</a:t>
            </a:r>
          </a:p>
        </p:txBody>
      </p:sp>
      <p:grpSp>
        <p:nvGrpSpPr>
          <p:cNvPr id="30" name="Gruppieren 17">
            <a:extLst>
              <a:ext uri="{FF2B5EF4-FFF2-40B4-BE49-F238E27FC236}">
                <a16:creationId xmlns:a16="http://schemas.microsoft.com/office/drawing/2014/main" id="{0FF47831-054B-4941-A4CA-015363674EF7}"/>
              </a:ext>
            </a:extLst>
          </p:cNvPr>
          <p:cNvGrpSpPr>
            <a:grpSpLocks/>
          </p:cNvGrpSpPr>
          <p:nvPr/>
        </p:nvGrpSpPr>
        <p:grpSpPr bwMode="auto">
          <a:xfrm>
            <a:off x="1113530" y="1573631"/>
            <a:ext cx="4473575" cy="1738312"/>
            <a:chOff x="3179898" y="2780927"/>
            <a:chExt cx="5208526" cy="2037822"/>
          </a:xfrm>
        </p:grpSpPr>
        <p:pic>
          <p:nvPicPr>
            <p:cNvPr id="31" name="Picture 2" descr="Rc1788;2f12.jpg                                                000279A5MacTopHD                       ABA78158:">
              <a:extLst>
                <a:ext uri="{FF2B5EF4-FFF2-40B4-BE49-F238E27FC236}">
                  <a16:creationId xmlns:a16="http://schemas.microsoft.com/office/drawing/2014/main" id="{578CE487-A0E1-9443-874D-3FA371C83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03567" y="2775434"/>
              <a:ext cx="2889289" cy="2052081"/>
            </a:xfrm>
            <a:prstGeom prst="rect">
              <a:avLst/>
            </a:prstGeom>
            <a:noFill/>
            <a:ln w="9525">
              <a:solidFill>
                <a:srgbClr val="FF9933"/>
              </a:solidFill>
              <a:miter lim="800000"/>
              <a:headEnd/>
              <a:tailEnd/>
            </a:ln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62C9D40B-5CD8-8244-BDBF-03488A204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75098" y="2775434"/>
              <a:ext cx="2342667" cy="2052081"/>
            </a:xfrm>
            <a:prstGeom prst="rect">
              <a:avLst/>
            </a:prstGeom>
            <a:noFill/>
            <a:ln w="9525">
              <a:solidFill>
                <a:srgbClr val="FF9933"/>
              </a:solidFill>
              <a:miter lim="800000"/>
              <a:headEnd/>
              <a:tailEnd/>
            </a:ln>
          </p:spPr>
        </p:pic>
      </p:grpSp>
      <p:sp>
        <p:nvSpPr>
          <p:cNvPr id="33" name="Text Box 5">
            <a:extLst>
              <a:ext uri="{FF2B5EF4-FFF2-40B4-BE49-F238E27FC236}">
                <a16:creationId xmlns:a16="http://schemas.microsoft.com/office/drawing/2014/main" id="{B613B166-8422-0140-B195-33A1215B4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097" y="1857834"/>
            <a:ext cx="35782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3E89"/>
              </a:buClr>
              <a:buSzPct val="150000"/>
            </a:pPr>
            <a:r>
              <a:rPr lang="en-US" sz="2000" b="1" dirty="0">
                <a:solidFill>
                  <a:srgbClr val="C04E00"/>
                </a:solidFill>
                <a:ea typeface="ＭＳ Ｐゴシック"/>
                <a:cs typeface="ＭＳ Ｐゴシック"/>
              </a:rPr>
              <a:t>Atomic Physics</a:t>
            </a:r>
          </a:p>
          <a:p>
            <a:pPr algn="ctr">
              <a:buClr>
                <a:srgbClr val="003E89"/>
              </a:buClr>
              <a:buSzPct val="150000"/>
            </a:pPr>
            <a:r>
              <a:rPr lang="en-US" sz="2000" b="1" dirty="0">
                <a:solidFill>
                  <a:srgbClr val="C04E00"/>
                </a:solidFill>
                <a:ea typeface="ＭＳ Ｐゴシック"/>
                <a:cs typeface="ＭＳ Ｐゴシック"/>
              </a:rPr>
              <a:t>Plasma Physics</a:t>
            </a:r>
          </a:p>
          <a:p>
            <a:pPr algn="ctr">
              <a:buClr>
                <a:srgbClr val="003E89"/>
              </a:buClr>
              <a:buSzPct val="150000"/>
            </a:pPr>
            <a:r>
              <a:rPr lang="en-US" sz="2000" b="1" dirty="0">
                <a:solidFill>
                  <a:srgbClr val="C04E00"/>
                </a:solidFill>
                <a:ea typeface="ＭＳ Ｐゴシック"/>
                <a:cs typeface="ＭＳ Ｐゴシック"/>
              </a:rPr>
              <a:t>Materials Research</a:t>
            </a:r>
          </a:p>
        </p:txBody>
      </p:sp>
      <p:sp>
        <p:nvSpPr>
          <p:cNvPr id="34" name="AutoShape 15">
            <a:extLst>
              <a:ext uri="{FF2B5EF4-FFF2-40B4-BE49-F238E27FC236}">
                <a16:creationId xmlns:a16="http://schemas.microsoft.com/office/drawing/2014/main" id="{134D9D20-4BA6-764B-83B3-7CE4D3409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9163" y="3526516"/>
            <a:ext cx="5422262" cy="249238"/>
          </a:xfrm>
          <a:prstGeom prst="leftRightArrow">
            <a:avLst>
              <a:gd name="adj1" fmla="val 50000"/>
              <a:gd name="adj2" fmla="val 78952"/>
            </a:avLst>
          </a:prstGeom>
          <a:gradFill rotWithShape="1">
            <a:gsLst>
              <a:gs pos="0">
                <a:srgbClr val="000082"/>
              </a:gs>
              <a:gs pos="6000">
                <a:srgbClr val="66008F"/>
              </a:gs>
              <a:gs pos="21001">
                <a:srgbClr val="9F0073"/>
              </a:gs>
              <a:gs pos="46001">
                <a:srgbClr val="BA0066"/>
              </a:gs>
              <a:gs pos="100000">
                <a:srgbClr val="FF0000"/>
              </a:gs>
              <a:gs pos="100000">
                <a:srgbClr val="FF8200"/>
              </a:gs>
            </a:gsLst>
            <a:lin ang="0"/>
          </a:gra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sz="2400">
              <a:latin typeface="Calibri" pitchFamily="34" charset="0"/>
            </a:endParaRPr>
          </a:p>
        </p:txBody>
      </p:sp>
      <p:sp>
        <p:nvSpPr>
          <p:cNvPr id="35" name="AutoShape 15">
            <a:extLst>
              <a:ext uri="{FF2B5EF4-FFF2-40B4-BE49-F238E27FC236}">
                <a16:creationId xmlns:a16="http://schemas.microsoft.com/office/drawing/2014/main" id="{F1BC2F52-1D6A-004A-B6F1-587D2DFA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1" y="4564954"/>
            <a:ext cx="5629274" cy="226799"/>
          </a:xfrm>
          <a:prstGeom prst="leftRightArrow">
            <a:avLst>
              <a:gd name="adj1" fmla="val 50000"/>
              <a:gd name="adj2" fmla="val 78978"/>
            </a:avLst>
          </a:prstGeom>
          <a:gradFill rotWithShape="1">
            <a:gsLst>
              <a:gs pos="0">
                <a:srgbClr val="0A128C"/>
              </a:gs>
              <a:gs pos="41000">
                <a:srgbClr val="4B288F"/>
              </a:gs>
              <a:gs pos="100000">
                <a:srgbClr val="B763BD"/>
              </a:gs>
            </a:gsLst>
            <a:lin ang="0" scaled="1"/>
          </a:gra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sz="2400">
              <a:latin typeface="Calibri" pitchFamily="34" charset="0"/>
            </a:endParaRPr>
          </a:p>
        </p:txBody>
      </p:sp>
      <p:pic>
        <p:nvPicPr>
          <p:cNvPr id="36" name="Picture 26" descr="GSI_Logo">
            <a:extLst>
              <a:ext uri="{FF2B5EF4-FFF2-40B4-BE49-F238E27FC236}">
                <a16:creationId xmlns:a16="http://schemas.microsoft.com/office/drawing/2014/main" id="{E262E73A-C561-2646-A69D-E56B5FE9A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32246" y="2815097"/>
            <a:ext cx="1243012" cy="53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95123BAA-E72E-2C44-8A50-4983529F2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17667" y="4593238"/>
            <a:ext cx="3994151" cy="177323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E7D8653F-7030-D748-88E1-CD4E1FEC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53213" y="4877542"/>
            <a:ext cx="1001713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464755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el 1"/>
          <p:cNvSpPr txBox="1">
            <a:spLocks noGrp="1"/>
          </p:cNvSpPr>
          <p:nvPr>
            <p:ph type="title"/>
          </p:nvPr>
        </p:nvSpPr>
        <p:spPr>
          <a:xfrm>
            <a:off x="480000" y="292801"/>
            <a:ext cx="7178100" cy="1076632"/>
          </a:xfrm>
          <a:prstGeom prst="rect">
            <a:avLst/>
          </a:prstGeom>
        </p:spPr>
        <p:txBody>
          <a:bodyPr/>
          <a:lstStyle/>
          <a:p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Materials Science </a:t>
            </a:r>
            <a:br>
              <a:rPr lang="de-DE" dirty="0"/>
            </a:br>
            <a:r>
              <a:rPr lang="de-DE" dirty="0" err="1"/>
              <a:t>with</a:t>
            </a:r>
            <a:r>
              <a:rPr lang="de-DE" dirty="0"/>
              <a:t> Ion </a:t>
            </a:r>
            <a:r>
              <a:rPr lang="de-DE" dirty="0" err="1"/>
              <a:t>Beams</a:t>
            </a:r>
            <a:endParaRPr lang="de-DE" dirty="0"/>
          </a:p>
        </p:txBody>
      </p:sp>
      <p:sp>
        <p:nvSpPr>
          <p:cNvPr id="15" name="Textfeld 1">
            <a:extLst>
              <a:ext uri="{FF2B5EF4-FFF2-40B4-BE49-F238E27FC236}">
                <a16:creationId xmlns:a16="http://schemas.microsoft.com/office/drawing/2014/main" id="{D504F17F-1277-704C-97C2-4AEA40909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00" y="1506180"/>
            <a:ext cx="49471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55600" indent="-3556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 pitchFamily="-128" charset="-128"/>
              </a:defRPr>
            </a:lvl9pPr>
          </a:lstStyle>
          <a:p>
            <a:pPr>
              <a:spcBef>
                <a:spcPct val="0"/>
              </a:spcBef>
              <a:spcAft>
                <a:spcPts val="300"/>
              </a:spcAft>
              <a:buFontTx/>
              <a:buAutoNum type="arabicPeriod"/>
            </a:pPr>
            <a:r>
              <a:rPr lang="de-DE" alt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DE" alt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alt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release</a:t>
            </a:r>
            <a:r>
              <a:rPr lang="de-DE" alt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alt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doping</a:t>
            </a:r>
            <a:r>
              <a:rPr lang="de-DE" alt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alt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order</a:t>
            </a:r>
            <a:r>
              <a:rPr lang="de-DE" alt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de-DE" alt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disorder</a:t>
            </a:r>
            <a:endParaRPr lang="de-DE" altLang="en-US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de-DE" alt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alt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 Materials </a:t>
            </a:r>
            <a:r>
              <a:rPr lang="de-DE" alt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modification</a:t>
            </a:r>
            <a:endParaRPr lang="de-DE" altLang="en-US" sz="2000" dirty="0">
              <a:solidFill>
                <a:srgbClr val="0070C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Bef>
                <a:spcPct val="0"/>
              </a:spcBef>
              <a:spcAft>
                <a:spcPts val="300"/>
              </a:spcAft>
              <a:buNone/>
            </a:pPr>
            <a:r>
              <a:rPr lang="de-DE" altLang="en-US" sz="2000" dirty="0">
                <a:solidFill>
                  <a:srgbClr val="3366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2.	</a:t>
            </a:r>
            <a:r>
              <a:rPr lang="de-DE" altLang="en-US" sz="2000" dirty="0" err="1">
                <a:solidFill>
                  <a:srgbClr val="3366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Secondary</a:t>
            </a:r>
            <a:r>
              <a:rPr lang="de-DE" altLang="en-US" sz="2000" dirty="0">
                <a:solidFill>
                  <a:srgbClr val="3366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de-DE" altLang="en-US" sz="2000" dirty="0" err="1">
                <a:solidFill>
                  <a:srgbClr val="3366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particle</a:t>
            </a:r>
            <a:r>
              <a:rPr lang="de-DE" altLang="en-US" sz="2000" dirty="0">
                <a:solidFill>
                  <a:srgbClr val="3366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/ </a:t>
            </a:r>
            <a:r>
              <a:rPr lang="de-DE" altLang="en-US" sz="2000" dirty="0" err="1">
                <a:solidFill>
                  <a:srgbClr val="3366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radiation</a:t>
            </a:r>
            <a:r>
              <a:rPr lang="de-DE" altLang="en-US" sz="2000" dirty="0">
                <a:solidFill>
                  <a:srgbClr val="3366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de-DE" altLang="en-US" sz="2000" dirty="0" err="1">
                <a:solidFill>
                  <a:srgbClr val="3366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emission</a:t>
            </a:r>
            <a:endParaRPr lang="de-DE" altLang="en-US" sz="2000" dirty="0">
              <a:solidFill>
                <a:srgbClr val="3366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Bef>
                <a:spcPct val="0"/>
              </a:spcBef>
              <a:buFont typeface="Arial" pitchFamily="34" charset="0"/>
              <a:buNone/>
            </a:pPr>
            <a:r>
              <a:rPr lang="de-DE" altLang="en-US" sz="2000" b="1" dirty="0">
                <a:solidFill>
                  <a:srgbClr val="3366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 Materials </a:t>
            </a:r>
            <a:r>
              <a:rPr lang="de-DE" altLang="en-US" sz="2000" b="1" dirty="0" err="1">
                <a:solidFill>
                  <a:srgbClr val="3366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analysis</a:t>
            </a:r>
            <a:endParaRPr lang="de-DE" altLang="en-US" sz="2000" b="1" dirty="0">
              <a:solidFill>
                <a:srgbClr val="33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6">
            <a:extLst>
              <a:ext uri="{FF2B5EF4-FFF2-40B4-BE49-F238E27FC236}">
                <a16:creationId xmlns:a16="http://schemas.microsoft.com/office/drawing/2014/main" id="{208495D9-C82B-214F-8CDB-424BF5F48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795" y="200772"/>
            <a:ext cx="3216511" cy="3412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9F8D358-5D9F-3A40-B601-2F0610A0100A}"/>
              </a:ext>
            </a:extLst>
          </p:cNvPr>
          <p:cNvGrpSpPr/>
          <p:nvPr/>
        </p:nvGrpSpPr>
        <p:grpSpPr>
          <a:xfrm>
            <a:off x="480000" y="3097213"/>
            <a:ext cx="8643938" cy="3760788"/>
            <a:chOff x="360000" y="2322909"/>
            <a:chExt cx="6482954" cy="2820591"/>
          </a:xfrm>
        </p:grpSpPr>
        <p:pic>
          <p:nvPicPr>
            <p:cNvPr id="18" name="Bild 2">
              <a:extLst>
                <a:ext uri="{FF2B5EF4-FFF2-40B4-BE49-F238E27FC236}">
                  <a16:creationId xmlns:a16="http://schemas.microsoft.com/office/drawing/2014/main" id="{26D5E2C8-23D7-4F46-81E4-C00461E5B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46" y="3393606"/>
              <a:ext cx="1626022" cy="1569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feld 23">
              <a:extLst>
                <a:ext uri="{FF2B5EF4-FFF2-40B4-BE49-F238E27FC236}">
                  <a16:creationId xmlns:a16="http://schemas.microsoft.com/office/drawing/2014/main" id="{8E806CDB-5340-0043-850B-EE4952958E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00" y="2710211"/>
              <a:ext cx="1790394" cy="50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867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Precision &amp; </a:t>
              </a:r>
              <a:r>
                <a:rPr lang="de-DE" altLang="en-US" sz="1867" b="1" dirty="0" err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control</a:t>
              </a:r>
              <a:endParaRPr lang="de-DE" altLang="en-US" sz="1867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867" dirty="0" err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ion</a:t>
              </a:r>
              <a:r>
                <a:rPr lang="de-DE" altLang="en-US" sz="1867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de-DE" altLang="en-US" sz="1867" dirty="0" err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position</a:t>
              </a:r>
              <a:r>
                <a:rPr lang="de-DE" altLang="en-US" sz="1867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de-DE" altLang="en-US" sz="1867" dirty="0" err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amount</a:t>
              </a:r>
              <a:endParaRPr lang="en-GB" altLang="en-US" sz="186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feld 27">
              <a:extLst>
                <a:ext uri="{FF2B5EF4-FFF2-40B4-BE49-F238E27FC236}">
                  <a16:creationId xmlns:a16="http://schemas.microsoft.com/office/drawing/2014/main" id="{A43328F0-AFF0-AE4A-AF18-6807F9BBB4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4752" y="4703531"/>
              <a:ext cx="8679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8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nm size</a:t>
              </a:r>
              <a:endParaRPr lang="en-GB" altLang="en-US" sz="1800" b="1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feld 29">
              <a:extLst>
                <a:ext uri="{FF2B5EF4-FFF2-40B4-BE49-F238E27FC236}">
                  <a16:creationId xmlns:a16="http://schemas.microsoft.com/office/drawing/2014/main" id="{920DB7E1-0AF0-9247-AF66-AC895A7FA2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4356" y="2712592"/>
              <a:ext cx="1962317" cy="50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867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Chemical </a:t>
              </a:r>
              <a:r>
                <a:rPr lang="de-DE" altLang="en-US" sz="1867" b="1" dirty="0" err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analysis</a:t>
              </a:r>
              <a:br>
                <a:rPr lang="de-DE" altLang="en-US" sz="1867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de-DE" altLang="en-US" sz="1867" dirty="0" err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quant</a:t>
              </a:r>
              <a:r>
                <a:rPr lang="de-DE" altLang="en-US" sz="1867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., non-</a:t>
              </a:r>
              <a:r>
                <a:rPr lang="de-DE" altLang="en-US" sz="1867" dirty="0" err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destructive</a:t>
              </a:r>
              <a:endParaRPr lang="de-DE" altLang="en-US" sz="186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15">
              <a:extLst>
                <a:ext uri="{FF2B5EF4-FFF2-40B4-BE49-F238E27FC236}">
                  <a16:creationId xmlns:a16="http://schemas.microsoft.com/office/drawing/2014/main" id="{EC92CAB2-08AE-904E-BDC0-92EF0D3E4F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866"/>
            <a:stretch>
              <a:fillRect/>
            </a:stretch>
          </p:blipFill>
          <p:spPr bwMode="auto">
            <a:xfrm>
              <a:off x="4762932" y="3291168"/>
              <a:ext cx="2080022" cy="1646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feld 35">
              <a:extLst>
                <a:ext uri="{FF2B5EF4-FFF2-40B4-BE49-F238E27FC236}">
                  <a16:creationId xmlns:a16="http://schemas.microsoft.com/office/drawing/2014/main" id="{2640CF43-7CDE-ED47-88B1-AB0F9025AC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8609" y="2710211"/>
              <a:ext cx="1671371" cy="50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en-US" sz="1867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Material </a:t>
              </a:r>
              <a:r>
                <a:rPr lang="de-DE" altLang="en-US" sz="1867" b="1" dirty="0" err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states</a:t>
              </a:r>
              <a:r>
                <a:rPr lang="de-DE" altLang="en-US" sz="1867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 </a:t>
              </a:r>
              <a:br>
                <a:rPr lang="de-DE" altLang="en-US" sz="1867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de-DE" altLang="en-US" sz="1867" dirty="0" err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far</a:t>
              </a:r>
              <a:r>
                <a:rPr lang="de-DE" altLang="en-US" sz="1867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en-US" sz="1867" dirty="0" err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from</a:t>
              </a:r>
              <a:r>
                <a:rPr lang="de-DE" altLang="en-US" sz="1867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en-US" sz="1867" dirty="0" err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equilibrium</a:t>
              </a:r>
              <a:endParaRPr lang="en-GB" altLang="en-US" sz="186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feld 2">
              <a:extLst>
                <a:ext uri="{FF2B5EF4-FFF2-40B4-BE49-F238E27FC236}">
                  <a16:creationId xmlns:a16="http://schemas.microsoft.com/office/drawing/2014/main" id="{DF94F127-7DA6-9244-A5FC-4D4BC62F4B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580" y="2322909"/>
              <a:ext cx="1043796" cy="284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en-US" sz="1867" b="1" dirty="0" err="1">
                  <a:solidFill>
                    <a:srgbClr val="00589C"/>
                  </a:solidFill>
                  <a:latin typeface="Arial" charset="0"/>
                  <a:ea typeface="+mn-ea"/>
                </a:rPr>
                <a:t>Why</a:t>
              </a:r>
              <a:r>
                <a:rPr lang="de-DE" altLang="en-US" sz="1867" b="1" dirty="0">
                  <a:solidFill>
                    <a:srgbClr val="00589C"/>
                  </a:solidFill>
                  <a:latin typeface="Arial" charset="0"/>
                  <a:ea typeface="+mn-ea"/>
                </a:rPr>
                <a:t> </a:t>
              </a:r>
              <a:r>
                <a:rPr lang="de-DE" altLang="en-US" sz="1867" b="1" dirty="0" err="1">
                  <a:solidFill>
                    <a:srgbClr val="00589C"/>
                  </a:solidFill>
                  <a:latin typeface="Arial" charset="0"/>
                  <a:ea typeface="+mn-ea"/>
                </a:rPr>
                <a:t>ions</a:t>
              </a:r>
              <a:r>
                <a:rPr lang="de-DE" altLang="en-US" sz="1867" b="1" dirty="0">
                  <a:solidFill>
                    <a:srgbClr val="00589C"/>
                  </a:solidFill>
                  <a:latin typeface="Arial" charset="0"/>
                  <a:ea typeface="+mn-ea"/>
                </a:rPr>
                <a:t>?</a:t>
              </a:r>
              <a:endParaRPr lang="en-US" altLang="en-US" sz="1867" b="1" dirty="0">
                <a:solidFill>
                  <a:srgbClr val="00589C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25" name="Ellipse 26">
              <a:extLst>
                <a:ext uri="{FF2B5EF4-FFF2-40B4-BE49-F238E27FC236}">
                  <a16:creationId xmlns:a16="http://schemas.microsoft.com/office/drawing/2014/main" id="{7391D446-C6F0-DB45-9478-A0E5DE43179B}"/>
                </a:ext>
              </a:extLst>
            </p:cNvPr>
            <p:cNvSpPr/>
            <p:nvPr/>
          </p:nvSpPr>
          <p:spPr bwMode="auto">
            <a:xfrm>
              <a:off x="871969" y="3963590"/>
              <a:ext cx="756047" cy="756047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  <a:alpha val="30000"/>
                  </a:schemeClr>
                </a:gs>
                <a:gs pos="100000">
                  <a:srgbClr val="FFFF00">
                    <a:alpha val="30000"/>
                  </a:srgbClr>
                </a:gs>
                <a:gs pos="100000">
                  <a:srgbClr val="FFFF00">
                    <a:alpha val="47000"/>
                  </a:srgbClr>
                </a:gs>
              </a:gsLst>
              <a:lin ang="5400000" scaled="0"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GB" sz="2400"/>
            </a:p>
          </p:txBody>
        </p:sp>
        <p:sp>
          <p:nvSpPr>
            <p:cNvPr id="26" name="Textfeld 1">
              <a:extLst>
                <a:ext uri="{FF2B5EF4-FFF2-40B4-BE49-F238E27FC236}">
                  <a16:creationId xmlns:a16="http://schemas.microsoft.com/office/drawing/2014/main" id="{80F7DFE4-EEF0-874D-B970-92B4E6D932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9958" y="3250923"/>
              <a:ext cx="446276" cy="346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 pitchFamily="-128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en-US" sz="1200">
                  <a:latin typeface="Arial" pitchFamily="34" charset="0"/>
                  <a:cs typeface="Arial" pitchFamily="34" charset="0"/>
                </a:rPr>
                <a:t>Fe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en-US" sz="1200">
                  <a:latin typeface="Arial" pitchFamily="34" charset="0"/>
                  <a:cs typeface="Arial" pitchFamily="34" charset="0"/>
                </a:rPr>
                <a:t>(at.%)</a:t>
              </a:r>
              <a:endParaRPr lang="en-US" altLang="en-US" sz="120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9A230C01-B7C5-8E4C-9150-DB3F38DAE1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" t="14381" r="2312" b="7419"/>
            <a:stretch>
              <a:fillRect/>
            </a:stretch>
          </p:blipFill>
          <p:spPr bwMode="auto">
            <a:xfrm rot="21309411">
              <a:off x="2199211" y="3372494"/>
              <a:ext cx="2547777" cy="1771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292959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el 1"/>
          <p:cNvSpPr txBox="1">
            <a:spLocks noGrp="1"/>
          </p:cNvSpPr>
          <p:nvPr>
            <p:ph type="title"/>
          </p:nvPr>
        </p:nvSpPr>
        <p:spPr>
          <a:xfrm>
            <a:off x="480000" y="292801"/>
            <a:ext cx="11232000" cy="49590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IBC – Ion Beam Center</a:t>
            </a:r>
          </a:p>
        </p:txBody>
      </p:sp>
      <p:pic>
        <p:nvPicPr>
          <p:cNvPr id="13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83123" y="1402137"/>
            <a:ext cx="4881531" cy="216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Grafik 14" descr="Grafik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7355" y="1584919"/>
            <a:ext cx="2454868" cy="1341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5298" y="3308464"/>
            <a:ext cx="1796229" cy="1796229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extBox 19"/>
          <p:cNvSpPr txBox="1"/>
          <p:nvPr/>
        </p:nvSpPr>
        <p:spPr>
          <a:xfrm>
            <a:off x="2388793" y="3262977"/>
            <a:ext cx="3338553" cy="779572"/>
          </a:xfrm>
          <a:prstGeom prst="rect">
            <a:avLst/>
          </a:prstGeom>
          <a:ln w="508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60" tIns="60960" rIns="60960" bIns="60960">
            <a:spAutoFit/>
          </a:bodyPr>
          <a:lstStyle>
            <a:lvl1pPr>
              <a:defRPr sz="6400"/>
            </a:lvl1pPr>
          </a:lstStyle>
          <a:p>
            <a:r>
              <a:rPr sz="2133"/>
              <a:t>Magnetic nanostructures induced by HIM irradiation</a:t>
            </a:r>
          </a:p>
        </p:txBody>
      </p:sp>
      <p:sp>
        <p:nvSpPr>
          <p:cNvPr id="135" name="Rechteck 11"/>
          <p:cNvSpPr txBox="1"/>
          <p:nvPr/>
        </p:nvSpPr>
        <p:spPr>
          <a:xfrm>
            <a:off x="2388793" y="4079509"/>
            <a:ext cx="2861553" cy="410433"/>
          </a:xfrm>
          <a:prstGeom prst="rect">
            <a:avLst/>
          </a:prstGeom>
          <a:ln w="508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0960" tIns="60960" rIns="60960" bIns="60960">
            <a:spAutoFit/>
          </a:bodyPr>
          <a:lstStyle/>
          <a:p>
            <a:pPr>
              <a:defRPr sz="5600" spc="-4"/>
            </a:pPr>
            <a:r>
              <a:rPr sz="1867"/>
              <a:t>Small </a:t>
            </a:r>
            <a:r>
              <a:rPr sz="1867" b="1"/>
              <a:t>15</a:t>
            </a:r>
            <a:r>
              <a:rPr sz="1867"/>
              <a:t>, 1904738 (2019)</a:t>
            </a:r>
          </a:p>
        </p:txBody>
      </p:sp>
      <p:sp>
        <p:nvSpPr>
          <p:cNvPr id="136" name="Rechteck 18"/>
          <p:cNvSpPr txBox="1"/>
          <p:nvPr/>
        </p:nvSpPr>
        <p:spPr>
          <a:xfrm>
            <a:off x="2788394" y="2669006"/>
            <a:ext cx="3429852" cy="410433"/>
          </a:xfrm>
          <a:prstGeom prst="rect">
            <a:avLst/>
          </a:prstGeom>
          <a:ln w="508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60" tIns="60960" rIns="60960" bIns="60960">
            <a:spAutoFit/>
          </a:bodyPr>
          <a:lstStyle/>
          <a:p>
            <a:pPr>
              <a:defRPr sz="5600" spc="-4"/>
            </a:pPr>
            <a:r>
              <a:rPr sz="1867"/>
              <a:t>ACS Nano. </a:t>
            </a:r>
            <a:r>
              <a:rPr sz="1867" b="1"/>
              <a:t>14</a:t>
            </a:r>
            <a:r>
              <a:rPr sz="1867"/>
              <a:t>, 10536 (2020) </a:t>
            </a:r>
          </a:p>
        </p:txBody>
      </p:sp>
      <p:sp>
        <p:nvSpPr>
          <p:cNvPr id="137" name="Textfeld 19"/>
          <p:cNvSpPr txBox="1"/>
          <p:nvPr/>
        </p:nvSpPr>
        <p:spPr>
          <a:xfrm>
            <a:off x="2815312" y="1624089"/>
            <a:ext cx="4179835" cy="1107804"/>
          </a:xfrm>
          <a:prstGeom prst="rect">
            <a:avLst/>
          </a:prstGeom>
          <a:ln w="508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60" tIns="60960" rIns="60960" bIns="60960">
            <a:spAutoFit/>
          </a:bodyPr>
          <a:lstStyle>
            <a:lvl1pPr>
              <a:defRPr sz="6400"/>
            </a:lvl1pPr>
          </a:lstStyle>
          <a:p>
            <a:r>
              <a:rPr sz="2133" dirty="0"/>
              <a:t>Precise carving of nanostructures in 2D heterostructures by highly charged ions</a:t>
            </a:r>
          </a:p>
        </p:txBody>
      </p:sp>
      <p:pic>
        <p:nvPicPr>
          <p:cNvPr id="138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83633" y="4770537"/>
            <a:ext cx="1812377" cy="1812377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extBox 19"/>
          <p:cNvSpPr txBox="1"/>
          <p:nvPr/>
        </p:nvSpPr>
        <p:spPr>
          <a:xfrm>
            <a:off x="4686600" y="5153452"/>
            <a:ext cx="2190843" cy="1436034"/>
          </a:xfrm>
          <a:prstGeom prst="rect">
            <a:avLst/>
          </a:prstGeom>
          <a:ln w="508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60" tIns="60960" rIns="60960" bIns="60960">
            <a:spAutoFit/>
          </a:bodyPr>
          <a:lstStyle>
            <a:lvl1pPr>
              <a:defRPr sz="6400"/>
            </a:lvl1pPr>
          </a:lstStyle>
          <a:p>
            <a:r>
              <a:rPr sz="2133"/>
              <a:t>Ion beam Analysis with a lateral resolution of 8 nm</a:t>
            </a:r>
          </a:p>
        </p:txBody>
      </p:sp>
      <p:pic>
        <p:nvPicPr>
          <p:cNvPr id="140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rcRect l="4675" t="8770" r="9452" b="3262"/>
          <a:stretch>
            <a:fillRect/>
          </a:stretch>
        </p:blipFill>
        <p:spPr>
          <a:xfrm>
            <a:off x="6976912" y="3965692"/>
            <a:ext cx="3304381" cy="2375521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extBox 19"/>
          <p:cNvSpPr txBox="1"/>
          <p:nvPr/>
        </p:nvSpPr>
        <p:spPr>
          <a:xfrm>
            <a:off x="10456950" y="4386548"/>
            <a:ext cx="1561421" cy="1436034"/>
          </a:xfrm>
          <a:prstGeom prst="rect">
            <a:avLst/>
          </a:prstGeom>
          <a:ln w="508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60" tIns="60960" rIns="60960" bIns="60960">
            <a:spAutoFit/>
          </a:bodyPr>
          <a:lstStyle>
            <a:lvl1pPr>
              <a:defRPr sz="6400"/>
            </a:lvl1pPr>
          </a:lstStyle>
          <a:p>
            <a:r>
              <a:rPr sz="2133"/>
              <a:t>AMS dating of nearby supernova signatures </a:t>
            </a:r>
          </a:p>
        </p:txBody>
      </p:sp>
      <p:sp>
        <p:nvSpPr>
          <p:cNvPr id="142" name="Rechteck 1"/>
          <p:cNvSpPr txBox="1"/>
          <p:nvPr/>
        </p:nvSpPr>
        <p:spPr>
          <a:xfrm>
            <a:off x="9678814" y="6136027"/>
            <a:ext cx="2451120" cy="410433"/>
          </a:xfrm>
          <a:prstGeom prst="rect">
            <a:avLst/>
          </a:prstGeom>
          <a:ln w="508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0960" tIns="60960" rIns="60960" bIns="60960">
            <a:spAutoFit/>
          </a:bodyPr>
          <a:lstStyle/>
          <a:p>
            <a:pPr>
              <a:defRPr sz="5600" spc="-4"/>
            </a:pPr>
            <a:r>
              <a:rPr sz="1867"/>
              <a:t>Nature </a:t>
            </a:r>
            <a:r>
              <a:rPr sz="1867" b="1"/>
              <a:t>532</a:t>
            </a:r>
            <a:r>
              <a:rPr sz="1867"/>
              <a:t>, 69 (2016)</a:t>
            </a:r>
          </a:p>
        </p:txBody>
      </p:sp>
    </p:spTree>
    <p:extLst>
      <p:ext uri="{BB962C8B-B14F-4D97-AF65-F5344CB8AC3E}">
        <p14:creationId xmlns:p14="http://schemas.microsoft.com/office/powerpoint/2010/main" val="275939580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48022" y="1219745"/>
            <a:ext cx="5779951" cy="3613000"/>
            <a:chOff x="3299288" y="974800"/>
            <a:chExt cx="5779951" cy="3613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9288" y="974800"/>
              <a:ext cx="5779951" cy="3613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3346283" y="3974803"/>
              <a:ext cx="352425" cy="349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latin typeface="Arial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 rot="20418107">
              <a:off x="5281034" y="3436475"/>
              <a:ext cx="871434" cy="2750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latin typeface="Arial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5521325" y="3224313"/>
              <a:ext cx="352425" cy="349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latin typeface="Arial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8556626" y="1720022"/>
              <a:ext cx="457200" cy="8390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latin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7451726" y="2124076"/>
              <a:ext cx="1562100" cy="1173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latin typeface="Arial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8064500" y="1939925"/>
              <a:ext cx="495301" cy="402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latin typeface="Arial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7449662" y="3875730"/>
              <a:ext cx="115253" cy="17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latin typeface="Arial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7834688" y="3875111"/>
              <a:ext cx="187537" cy="17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latin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8283023" y="3886274"/>
              <a:ext cx="197402" cy="17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latin typeface="Arial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674272" y="4677605"/>
            <a:ext cx="2407319" cy="1907203"/>
            <a:chOff x="4225538" y="4519749"/>
            <a:chExt cx="2407319" cy="1907203"/>
          </a:xfrm>
        </p:grpSpPr>
        <p:pic>
          <p:nvPicPr>
            <p:cNvPr id="44" name="Picture 2" descr="K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250" y="4843560"/>
              <a:ext cx="2292607" cy="1568105"/>
            </a:xfrm>
            <a:prstGeom prst="roundRect">
              <a:avLst>
                <a:gd name="adj" fmla="val 11256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3298" name="Gerade Verbindung mit Pfeil 28"/>
            <p:cNvCxnSpPr>
              <a:cxnSpLocks noChangeShapeType="1"/>
            </p:cNvCxnSpPr>
            <p:nvPr/>
          </p:nvCxnSpPr>
          <p:spPr bwMode="auto">
            <a:xfrm flipH="1" flipV="1">
              <a:off x="4225538" y="4519749"/>
              <a:ext cx="706827" cy="780916"/>
            </a:xfrm>
            <a:prstGeom prst="straightConnector1">
              <a:avLst/>
            </a:prstGeom>
            <a:noFill/>
            <a:ln w="76200" algn="ctr">
              <a:solidFill>
                <a:srgbClr val="003E8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302" name="Textfeld 48"/>
            <p:cNvSpPr txBox="1">
              <a:spLocks noChangeArrowheads="1"/>
            </p:cNvSpPr>
            <p:nvPr/>
          </p:nvSpPr>
          <p:spPr bwMode="auto">
            <a:xfrm>
              <a:off x="4275203" y="5903732"/>
              <a:ext cx="16225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eaLnBrk="1" hangingPunct="1">
                <a:defRPr sz="1400" b="1">
                  <a:solidFill>
                    <a:srgbClr val="00FFFF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latin typeface="Arial" charset="0"/>
                </a:defRPr>
              </a:lvl2pPr>
              <a:lvl3pPr marL="1143000" indent="-228600" eaLnBrk="0" hangingPunct="0">
                <a:defRPr>
                  <a:latin typeface="Arial" charset="0"/>
                </a:defRPr>
              </a:lvl3pPr>
              <a:lvl4pPr marL="1600200" indent="-228600" eaLnBrk="0" hangingPunct="0">
                <a:defRPr>
                  <a:latin typeface="Arial" charset="0"/>
                </a:defRPr>
              </a:lvl4pPr>
              <a:lvl5pPr marL="2057400" indent="-228600" eaLnBrk="0" hangingPunct="0">
                <a:defRPr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9pPr>
            </a:lstStyle>
            <a:p>
              <a:r>
                <a:rPr lang="de-DE" altLang="en-US" dirty="0"/>
                <a:t>ext. beam</a:t>
              </a:r>
              <a:br>
                <a:rPr lang="de-DE" altLang="en-US" dirty="0"/>
              </a:br>
              <a:r>
                <a:rPr lang="de-DE" altLang="en-US" dirty="0"/>
                <a:t>(PIXE/PIGE/RBS)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093" y="866681"/>
            <a:ext cx="5997644" cy="412536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7191040" y="3455512"/>
            <a:ext cx="2402047" cy="3196650"/>
            <a:chOff x="6692256" y="3297657"/>
            <a:chExt cx="2402047" cy="319665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2256" y="4680506"/>
              <a:ext cx="2321570" cy="1813801"/>
            </a:xfrm>
            <a:prstGeom prst="roundRect">
              <a:avLst>
                <a:gd name="adj" fmla="val 11256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cxnSp>
          <p:nvCxnSpPr>
            <p:cNvPr id="53301" name="Gerade Verbindung mit Pfeil 43"/>
            <p:cNvCxnSpPr>
              <a:cxnSpLocks noChangeShapeType="1"/>
            </p:cNvCxnSpPr>
            <p:nvPr/>
          </p:nvCxnSpPr>
          <p:spPr bwMode="auto">
            <a:xfrm flipH="1" flipV="1">
              <a:off x="6705755" y="3297657"/>
              <a:ext cx="220509" cy="1642644"/>
            </a:xfrm>
            <a:prstGeom prst="straightConnector1">
              <a:avLst/>
            </a:prstGeom>
            <a:noFill/>
            <a:ln w="76200" algn="ctr">
              <a:solidFill>
                <a:srgbClr val="003E8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" name="Textfeld 48"/>
            <p:cNvSpPr txBox="1">
              <a:spLocks noChangeArrowheads="1"/>
            </p:cNvSpPr>
            <p:nvPr/>
          </p:nvSpPr>
          <p:spPr bwMode="auto">
            <a:xfrm>
              <a:off x="7471743" y="4589064"/>
              <a:ext cx="16225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eaLnBrk="1" hangingPunct="1">
                <a:defRPr sz="1400" b="1">
                  <a:solidFill>
                    <a:srgbClr val="00FFFF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latin typeface="Arial" charset="0"/>
                </a:defRPr>
              </a:lvl2pPr>
              <a:lvl3pPr marL="1143000" indent="-228600" eaLnBrk="0" hangingPunct="0">
                <a:defRPr>
                  <a:latin typeface="Arial" charset="0"/>
                </a:defRPr>
              </a:lvl3pPr>
              <a:lvl4pPr marL="1600200" indent="-228600" eaLnBrk="0" hangingPunct="0">
                <a:defRPr>
                  <a:latin typeface="Arial" charset="0"/>
                </a:defRPr>
              </a:lvl4pPr>
              <a:lvl5pPr marL="2057400" indent="-228600" eaLnBrk="0" hangingPunct="0">
                <a:defRPr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9pPr>
            </a:lstStyle>
            <a:p>
              <a:r>
                <a:rPr lang="de-DE" altLang="en-US" dirty="0" err="1"/>
                <a:t>micro</a:t>
              </a:r>
              <a:r>
                <a:rPr lang="de-DE" altLang="en-US" dirty="0"/>
                <a:t> beam</a:t>
              </a:r>
              <a:br>
                <a:rPr lang="de-DE" altLang="en-US" dirty="0"/>
              </a:br>
              <a:r>
                <a:rPr lang="de-DE" altLang="en-US" dirty="0"/>
                <a:t>(PIXE/PIGE/RBS)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415385" y="3934497"/>
            <a:ext cx="2279950" cy="2650311"/>
            <a:chOff x="1813244" y="3744417"/>
            <a:chExt cx="2279950" cy="265031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244" y="4712081"/>
              <a:ext cx="2279950" cy="1682647"/>
            </a:xfrm>
            <a:prstGeom prst="roundRect">
              <a:avLst>
                <a:gd name="adj" fmla="val 11256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cxnSp>
          <p:nvCxnSpPr>
            <p:cNvPr id="53299" name="Gerade Verbindung mit Pfeil 29"/>
            <p:cNvCxnSpPr>
              <a:cxnSpLocks noChangeShapeType="1"/>
            </p:cNvCxnSpPr>
            <p:nvPr/>
          </p:nvCxnSpPr>
          <p:spPr bwMode="auto">
            <a:xfrm flipV="1">
              <a:off x="2403275" y="3744417"/>
              <a:ext cx="839908" cy="1106257"/>
            </a:xfrm>
            <a:prstGeom prst="straightConnector1">
              <a:avLst/>
            </a:prstGeom>
            <a:noFill/>
            <a:ln w="76200" algn="ctr">
              <a:solidFill>
                <a:srgbClr val="003E8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" name="Textfeld 48"/>
            <p:cNvSpPr txBox="1">
              <a:spLocks noChangeArrowheads="1"/>
            </p:cNvSpPr>
            <p:nvPr/>
          </p:nvSpPr>
          <p:spPr bwMode="auto">
            <a:xfrm>
              <a:off x="3201048" y="6086951"/>
              <a:ext cx="69442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eaLnBrk="1" hangingPunct="1">
                <a:defRPr sz="1400" b="1">
                  <a:solidFill>
                    <a:srgbClr val="00FFFF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latin typeface="Arial" charset="0"/>
                </a:defRPr>
              </a:lvl2pPr>
              <a:lvl3pPr marL="1143000" indent="-228600" eaLnBrk="0" hangingPunct="0">
                <a:defRPr>
                  <a:latin typeface="Arial" charset="0"/>
                </a:defRPr>
              </a:lvl3pPr>
              <a:lvl4pPr marL="1600200" indent="-228600" eaLnBrk="0" hangingPunct="0">
                <a:defRPr>
                  <a:latin typeface="Arial" charset="0"/>
                </a:defRPr>
              </a:lvl4pPr>
              <a:lvl5pPr marL="2057400" indent="-228600" eaLnBrk="0" hangingPunct="0">
                <a:defRPr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9pPr>
            </a:lstStyle>
            <a:p>
              <a:r>
                <a:rPr lang="de-DE" altLang="en-US" dirty="0"/>
                <a:t>ERDA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70608" y="921374"/>
            <a:ext cx="3254674" cy="2117970"/>
            <a:chOff x="321875" y="763519"/>
            <a:chExt cx="3254674" cy="2117970"/>
          </a:xfrm>
        </p:grpSpPr>
        <p:pic>
          <p:nvPicPr>
            <p:cNvPr id="39" name="Picture 3" descr="RBS-neu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95"/>
            <a:stretch>
              <a:fillRect/>
            </a:stretch>
          </p:blipFill>
          <p:spPr bwMode="auto">
            <a:xfrm>
              <a:off x="321875" y="763519"/>
              <a:ext cx="2558485" cy="2117970"/>
            </a:xfrm>
            <a:prstGeom prst="roundRect">
              <a:avLst>
                <a:gd name="adj" fmla="val 11256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3289" name="Gerade Verbindung mit Pfeil 39"/>
            <p:cNvCxnSpPr>
              <a:cxnSpLocks noChangeShapeType="1"/>
            </p:cNvCxnSpPr>
            <p:nvPr/>
          </p:nvCxnSpPr>
          <p:spPr bwMode="auto">
            <a:xfrm>
              <a:off x="1994263" y="1567543"/>
              <a:ext cx="1582286" cy="292241"/>
            </a:xfrm>
            <a:prstGeom prst="straightConnector1">
              <a:avLst/>
            </a:prstGeom>
            <a:noFill/>
            <a:ln w="76200" algn="ctr">
              <a:solidFill>
                <a:srgbClr val="003E8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" name="Textfeld 48"/>
            <p:cNvSpPr txBox="1">
              <a:spLocks noChangeArrowheads="1"/>
            </p:cNvSpPr>
            <p:nvPr/>
          </p:nvSpPr>
          <p:spPr bwMode="auto">
            <a:xfrm>
              <a:off x="497014" y="2463914"/>
              <a:ext cx="56457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en-US" sz="1400" b="1" dirty="0">
                  <a:solidFill>
                    <a:srgbClr val="00FFFF"/>
                  </a:solidFill>
                </a:rPr>
                <a:t>RBS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54096" y="3142034"/>
            <a:ext cx="3471186" cy="2485885"/>
            <a:chOff x="154295" y="2936182"/>
            <a:chExt cx="3471186" cy="248588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295" y="2936182"/>
              <a:ext cx="1788233" cy="2485885"/>
            </a:xfrm>
            <a:prstGeom prst="roundRect">
              <a:avLst>
                <a:gd name="adj" fmla="val 11256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cxnSp>
          <p:nvCxnSpPr>
            <p:cNvPr id="53300" name="Gerade Verbindung mit Pfeil 32"/>
            <p:cNvCxnSpPr>
              <a:cxnSpLocks noChangeShapeType="1"/>
            </p:cNvCxnSpPr>
            <p:nvPr/>
          </p:nvCxnSpPr>
          <p:spPr bwMode="auto">
            <a:xfrm>
              <a:off x="1813244" y="3137816"/>
              <a:ext cx="1812237" cy="266234"/>
            </a:xfrm>
            <a:prstGeom prst="straightConnector1">
              <a:avLst/>
            </a:prstGeom>
            <a:noFill/>
            <a:ln w="76200" algn="ctr">
              <a:solidFill>
                <a:srgbClr val="003E8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" name="Textfeld 48"/>
            <p:cNvSpPr txBox="1">
              <a:spLocks noChangeArrowheads="1"/>
            </p:cNvSpPr>
            <p:nvPr/>
          </p:nvSpPr>
          <p:spPr bwMode="auto">
            <a:xfrm>
              <a:off x="1230555" y="2938488"/>
              <a:ext cx="5741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en-US" sz="1400" b="1" dirty="0">
                  <a:solidFill>
                    <a:srgbClr val="00FFFF"/>
                  </a:solidFill>
                </a:rPr>
                <a:t>NRA</a:t>
              </a:r>
            </a:p>
          </p:txBody>
        </p:sp>
      </p:grpSp>
      <p:pic>
        <p:nvPicPr>
          <p:cNvPr id="38" name="Bild 7">
            <a:extLst>
              <a:ext uri="{FF2B5EF4-FFF2-40B4-BE49-F238E27FC236}">
                <a16:creationId xmlns:a16="http://schemas.microsoft.com/office/drawing/2014/main" id="{A0CBA098-EB7A-BF02-B33F-C86BDBE3C1F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649" y="178759"/>
            <a:ext cx="1979131" cy="2638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" name="Bild 6">
            <a:extLst>
              <a:ext uri="{FF2B5EF4-FFF2-40B4-BE49-F238E27FC236}">
                <a16:creationId xmlns:a16="http://schemas.microsoft.com/office/drawing/2014/main" id="{363978F7-7646-BFAB-7A65-0D5315258F4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8002" y="3026245"/>
            <a:ext cx="2023587" cy="2698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9" name="Gerade Verbindung mit Pfeil 43">
            <a:extLst>
              <a:ext uri="{FF2B5EF4-FFF2-40B4-BE49-F238E27FC236}">
                <a16:creationId xmlns:a16="http://schemas.microsoft.com/office/drawing/2014/main" id="{3B8D8468-2270-7AD7-50D0-68908354287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780867" y="2955812"/>
            <a:ext cx="1936258" cy="279133"/>
          </a:xfrm>
          <a:prstGeom prst="straightConnector1">
            <a:avLst/>
          </a:prstGeom>
          <a:noFill/>
          <a:ln w="76200" algn="ctr">
            <a:solidFill>
              <a:srgbClr val="003E8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" name="Textfeld 49">
            <a:extLst>
              <a:ext uri="{FF2B5EF4-FFF2-40B4-BE49-F238E27FC236}">
                <a16:creationId xmlns:a16="http://schemas.microsoft.com/office/drawing/2014/main" id="{43BFCF96-F042-4395-FDC3-A26753DA2ACF}"/>
              </a:ext>
            </a:extLst>
          </p:cNvPr>
          <p:cNvSpPr txBox="1"/>
          <p:nvPr/>
        </p:nvSpPr>
        <p:spPr>
          <a:xfrm>
            <a:off x="10126841" y="5321018"/>
            <a:ext cx="17847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FFFF"/>
                </a:solidFill>
                <a:latin typeface="Arial" charset="0"/>
              </a:rPr>
              <a:t>RBS Hedgehog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DB96C8-B5BD-7481-F938-E1EAE8FF5545}"/>
              </a:ext>
            </a:extLst>
          </p:cNvPr>
          <p:cNvSpPr txBox="1">
            <a:spLocks/>
          </p:cNvSpPr>
          <p:nvPr/>
        </p:nvSpPr>
        <p:spPr>
          <a:xfrm>
            <a:off x="480000" y="292801"/>
            <a:ext cx="11232000" cy="495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IBC – Ion Beam Center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1793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el 1"/>
          <p:cNvSpPr txBox="1">
            <a:spLocks noGrp="1"/>
          </p:cNvSpPr>
          <p:nvPr>
            <p:ph type="title"/>
          </p:nvPr>
        </p:nvSpPr>
        <p:spPr>
          <a:xfrm>
            <a:off x="480000" y="292801"/>
            <a:ext cx="11232000" cy="495908"/>
          </a:xfrm>
          <a:prstGeom prst="rect">
            <a:avLst/>
          </a:prstGeom>
        </p:spPr>
        <p:txBody>
          <a:bodyPr/>
          <a:lstStyle/>
          <a:p>
            <a:r>
              <a:rPr lang="en-US" sz="3200" dirty="0">
                <a:solidFill>
                  <a:srgbClr val="00589C"/>
                </a:solidFill>
                <a:latin typeface="Arial" charset="0"/>
              </a:rPr>
              <a:t>Innovative Instrumentation at IBC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754344B-7A57-AE4D-B0A9-C08135B6D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488" y="1596070"/>
            <a:ext cx="3569416" cy="220730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6" name="Textfeld 15">
            <a:extLst>
              <a:ext uri="{FF2B5EF4-FFF2-40B4-BE49-F238E27FC236}">
                <a16:creationId xmlns:a16="http://schemas.microsoft.com/office/drawing/2014/main" id="{CCA64955-FD64-5E46-BA03-3E56379D9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0662" y="3944792"/>
            <a:ext cx="26382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CC0000"/>
                </a:solidFill>
                <a:cs typeface="Arial" charset="0"/>
              </a:rPr>
              <a:t>Ion Beam Analysis on </a:t>
            </a:r>
          </a:p>
          <a:p>
            <a:r>
              <a:rPr lang="en-GB" b="1" dirty="0">
                <a:solidFill>
                  <a:srgbClr val="CC0000"/>
                </a:solidFill>
                <a:cs typeface="Arial" charset="0"/>
              </a:rPr>
              <a:t>the </a:t>
            </a:r>
            <a:r>
              <a:rPr lang="en-GB" b="1" dirty="0" err="1">
                <a:solidFill>
                  <a:srgbClr val="CC0000"/>
                </a:solidFill>
              </a:rPr>
              <a:t>n</a:t>
            </a:r>
            <a:r>
              <a:rPr lang="en-GB" b="1" dirty="0" err="1">
                <a:solidFill>
                  <a:srgbClr val="CC0000"/>
                </a:solidFill>
                <a:cs typeface="Arial" charset="0"/>
              </a:rPr>
              <a:t>ano</a:t>
            </a:r>
            <a:r>
              <a:rPr lang="en-GB" b="1" dirty="0" err="1">
                <a:solidFill>
                  <a:srgbClr val="CC0000"/>
                </a:solidFill>
              </a:rPr>
              <a:t>meter</a:t>
            </a:r>
            <a:r>
              <a:rPr lang="en-GB" b="1" dirty="0">
                <a:solidFill>
                  <a:srgbClr val="CC0000"/>
                </a:solidFill>
              </a:rPr>
              <a:t> </a:t>
            </a:r>
            <a:r>
              <a:rPr lang="en-GB" b="1" dirty="0">
                <a:solidFill>
                  <a:srgbClr val="CC0000"/>
                </a:solidFill>
                <a:cs typeface="Arial" charset="0"/>
              </a:rPr>
              <a:t>scale</a:t>
            </a:r>
          </a:p>
        </p:txBody>
      </p:sp>
      <p:sp>
        <p:nvSpPr>
          <p:cNvPr id="7" name="Textfeld 2">
            <a:extLst>
              <a:ext uri="{FF2B5EF4-FFF2-40B4-BE49-F238E27FC236}">
                <a16:creationId xmlns:a16="http://schemas.microsoft.com/office/drawing/2014/main" id="{BB80EDC9-4342-3F4C-98C1-40AF4D54C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6" y="1059968"/>
            <a:ext cx="11543812" cy="430887"/>
          </a:xfrm>
          <a:prstGeom prst="rect">
            <a:avLst/>
          </a:prstGeom>
          <a:gradFill rotWithShape="1">
            <a:gsLst>
              <a:gs pos="0">
                <a:srgbClr val="000082"/>
              </a:gs>
              <a:gs pos="19000">
                <a:srgbClr val="66008F"/>
              </a:gs>
              <a:gs pos="48000">
                <a:srgbClr val="BA0066"/>
              </a:gs>
              <a:gs pos="75000">
                <a:srgbClr val="FF0000"/>
              </a:gs>
              <a:gs pos="100000">
                <a:srgbClr val="FF8200"/>
              </a:gs>
            </a:gsLst>
            <a:lin ang="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46088"/>
            <a:r>
              <a:rPr lang="de-DE" dirty="0">
                <a:cs typeface="Arial" charset="0"/>
              </a:rPr>
              <a:t>	       </a:t>
            </a:r>
            <a:r>
              <a:rPr lang="de-DE" sz="2200" b="1" dirty="0" err="1">
                <a:solidFill>
                  <a:schemeClr val="bg1"/>
                </a:solidFill>
                <a:cs typeface="Arial" charset="0"/>
              </a:rPr>
              <a:t>Modification</a:t>
            </a:r>
            <a:r>
              <a:rPr lang="de-DE" sz="2200" b="1" dirty="0">
                <a:solidFill>
                  <a:schemeClr val="bg1"/>
                </a:solidFill>
                <a:cs typeface="Arial" charset="0"/>
              </a:rPr>
              <a:t>	                  </a:t>
            </a:r>
            <a:r>
              <a:rPr lang="de-DE" sz="2200" b="1" dirty="0" err="1">
                <a:solidFill>
                  <a:schemeClr val="bg1"/>
                </a:solidFill>
                <a:cs typeface="Arial" charset="0"/>
              </a:rPr>
              <a:t>Modification</a:t>
            </a:r>
            <a:r>
              <a:rPr lang="de-DE" sz="2200" b="1" dirty="0">
                <a:solidFill>
                  <a:schemeClr val="bg1"/>
                </a:solidFill>
                <a:cs typeface="Arial" charset="0"/>
              </a:rPr>
              <a:t> / Analysis		            Analysis</a:t>
            </a:r>
            <a:r>
              <a:rPr lang="de-DE" sz="2200" dirty="0">
                <a:cs typeface="Arial" charset="0"/>
              </a:rPr>
              <a:t> </a:t>
            </a:r>
            <a:endParaRPr lang="en-GB" sz="2200" dirty="0">
              <a:cs typeface="Arial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EE85362-2E9B-4545-B560-36F419537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7641"/>
          <a:stretch/>
        </p:blipFill>
        <p:spPr bwMode="auto">
          <a:xfrm>
            <a:off x="4119768" y="4149080"/>
            <a:ext cx="4176464" cy="239826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9" name="Textfeld 14">
            <a:extLst>
              <a:ext uri="{FF2B5EF4-FFF2-40B4-BE49-F238E27FC236}">
                <a16:creationId xmlns:a16="http://schemas.microsoft.com/office/drawing/2014/main" id="{B2936E96-3BDC-7F48-8AC6-794276C7C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445" y="5393180"/>
            <a:ext cx="2762295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Aft>
                <a:spcPts val="300"/>
              </a:spcAft>
            </a:pPr>
            <a:r>
              <a:rPr lang="de-DE" b="1" dirty="0" err="1">
                <a:solidFill>
                  <a:srgbClr val="7030A0"/>
                </a:solidFill>
                <a:cs typeface="Arial" charset="0"/>
              </a:rPr>
              <a:t>Combining</a:t>
            </a:r>
            <a:r>
              <a:rPr lang="de-DE" b="1" dirty="0">
                <a:solidFill>
                  <a:srgbClr val="7030A0"/>
                </a:solidFill>
                <a:cs typeface="Arial" charset="0"/>
              </a:rPr>
              <a:t> </a:t>
            </a:r>
            <a:r>
              <a:rPr lang="de-DE" b="1" dirty="0" err="1">
                <a:solidFill>
                  <a:srgbClr val="7030A0"/>
                </a:solidFill>
                <a:cs typeface="Arial" charset="0"/>
              </a:rPr>
              <a:t>ion</a:t>
            </a:r>
            <a:r>
              <a:rPr lang="de-DE" b="1" dirty="0">
                <a:solidFill>
                  <a:srgbClr val="7030A0"/>
                </a:solidFill>
                <a:cs typeface="Arial" charset="0"/>
              </a:rPr>
              <a:t> beam</a:t>
            </a:r>
            <a:br>
              <a:rPr lang="de-DE" b="1" dirty="0">
                <a:solidFill>
                  <a:srgbClr val="7030A0"/>
                </a:solidFill>
                <a:cs typeface="Arial" charset="0"/>
              </a:rPr>
            </a:br>
            <a:r>
              <a:rPr lang="de-DE" b="1" dirty="0" err="1">
                <a:solidFill>
                  <a:srgbClr val="7030A0"/>
                </a:solidFill>
                <a:cs typeface="Arial" charset="0"/>
              </a:rPr>
              <a:t>modification</a:t>
            </a:r>
            <a:r>
              <a:rPr lang="de-DE" b="1" dirty="0">
                <a:solidFill>
                  <a:srgbClr val="7030A0"/>
                </a:solidFill>
                <a:cs typeface="Arial" charset="0"/>
              </a:rPr>
              <a:t> &amp; </a:t>
            </a:r>
            <a:r>
              <a:rPr lang="de-DE" b="1" dirty="0" err="1">
                <a:solidFill>
                  <a:srgbClr val="7030A0"/>
                </a:solidFill>
                <a:cs typeface="Arial" charset="0"/>
              </a:rPr>
              <a:t>analysis</a:t>
            </a:r>
            <a:endParaRPr lang="de-DE" b="1" dirty="0">
              <a:solidFill>
                <a:srgbClr val="7030A0"/>
              </a:solidFill>
              <a:cs typeface="Arial" charset="0"/>
            </a:endParaRPr>
          </a:p>
          <a:p>
            <a:pPr algn="r"/>
            <a:r>
              <a:rPr lang="en-GB" sz="1400" dirty="0">
                <a:solidFill>
                  <a:srgbClr val="7030A0"/>
                </a:solidFill>
                <a:cs typeface="Arial" charset="0"/>
              </a:rPr>
              <a:t>real-time, in-situ and</a:t>
            </a:r>
            <a:br>
              <a:rPr lang="en-GB" sz="1400" dirty="0">
                <a:solidFill>
                  <a:srgbClr val="7030A0"/>
                </a:solidFill>
                <a:cs typeface="Arial" charset="0"/>
              </a:rPr>
            </a:br>
            <a:r>
              <a:rPr lang="en-GB" sz="1400" dirty="0">
                <a:solidFill>
                  <a:srgbClr val="7030A0"/>
                </a:solidFill>
                <a:cs typeface="Arial" charset="0"/>
              </a:rPr>
              <a:t>in-operation experiments</a:t>
            </a:r>
            <a:endParaRPr lang="en-GB" sz="1400" b="1" dirty="0">
              <a:solidFill>
                <a:srgbClr val="7030A0"/>
              </a:solidFill>
              <a:cs typeface="Arial" charset="0"/>
            </a:endParaRPr>
          </a:p>
        </p:txBody>
      </p:sp>
      <p:sp>
        <p:nvSpPr>
          <p:cNvPr id="10" name="Textfeld 13">
            <a:extLst>
              <a:ext uri="{FF2B5EF4-FFF2-40B4-BE49-F238E27FC236}">
                <a16:creationId xmlns:a16="http://schemas.microsoft.com/office/drawing/2014/main" id="{5010DD71-7E2B-DA4D-A229-768E1DE7F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88" y="3996041"/>
            <a:ext cx="21467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cs typeface="Arial" charset="0"/>
              </a:rPr>
              <a:t>Ion doping with</a:t>
            </a:r>
            <a:br>
              <a:rPr lang="en-GB" b="1" dirty="0">
                <a:solidFill>
                  <a:srgbClr val="0070C0"/>
                </a:solidFill>
                <a:cs typeface="Arial" charset="0"/>
              </a:rPr>
            </a:br>
            <a:r>
              <a:rPr lang="en-GB" b="1" dirty="0">
                <a:solidFill>
                  <a:srgbClr val="0070C0"/>
                </a:solidFill>
                <a:cs typeface="Arial" charset="0"/>
              </a:rPr>
              <a:t>atomic precision  </a:t>
            </a:r>
          </a:p>
        </p:txBody>
      </p:sp>
      <p:pic>
        <p:nvPicPr>
          <p:cNvPr id="11" name="Picture 23" descr="Bildschirmfoto 2014-09-30 um 11.13.51.png">
            <a:extLst>
              <a:ext uri="{FF2B5EF4-FFF2-40B4-BE49-F238E27FC236}">
                <a16:creationId xmlns:a16="http://schemas.microsoft.com/office/drawing/2014/main" id="{3859C9B6-DA92-A840-8147-5866C25EAE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0"/>
          <a:stretch/>
        </p:blipFill>
        <p:spPr>
          <a:xfrm>
            <a:off x="7998445" y="1837114"/>
            <a:ext cx="3970503" cy="194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2927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el 1"/>
          <p:cNvSpPr txBox="1">
            <a:spLocks noGrp="1"/>
          </p:cNvSpPr>
          <p:nvPr>
            <p:ph type="title"/>
          </p:nvPr>
        </p:nvSpPr>
        <p:spPr>
          <a:xfrm>
            <a:off x="480000" y="292801"/>
            <a:ext cx="11232000" cy="49590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IBC – Ion Beam Center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62B4D266-B6AB-C748-877B-6E7A3248EEE8}"/>
              </a:ext>
            </a:extLst>
          </p:cNvPr>
          <p:cNvSpPr txBox="1">
            <a:spLocks/>
          </p:cNvSpPr>
          <p:nvPr/>
        </p:nvSpPr>
        <p:spPr bwMode="auto">
          <a:xfrm>
            <a:off x="446975" y="1731781"/>
            <a:ext cx="5238208" cy="102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Geneva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>
              <a:spcBef>
                <a:spcPct val="0"/>
              </a:spcBef>
              <a:spcAft>
                <a:spcPts val="200"/>
              </a:spcAft>
              <a:buNone/>
            </a:pPr>
            <a:r>
              <a:rPr lang="de-DE" altLang="de-DE" sz="2133" b="1" dirty="0">
                <a:solidFill>
                  <a:srgbClr val="1E1C11"/>
                </a:solidFill>
                <a:latin typeface="Arial" charset="0"/>
              </a:rPr>
              <a:t>Low </a:t>
            </a:r>
            <a:r>
              <a:rPr lang="de-DE" altLang="de-DE" sz="2133" b="1" dirty="0" err="1">
                <a:solidFill>
                  <a:srgbClr val="1E1C11"/>
                </a:solidFill>
                <a:latin typeface="Arial" charset="0"/>
              </a:rPr>
              <a:t>Energy</a:t>
            </a:r>
            <a:r>
              <a:rPr lang="de-DE" altLang="de-DE" sz="2133" b="1" dirty="0">
                <a:solidFill>
                  <a:srgbClr val="1E1C11"/>
                </a:solidFill>
                <a:latin typeface="Arial" charset="0"/>
              </a:rPr>
              <a:t> Ions / </a:t>
            </a:r>
            <a:r>
              <a:rPr lang="de-DE" altLang="de-DE" sz="2133" b="1" dirty="0" err="1">
                <a:solidFill>
                  <a:srgbClr val="1E1C11"/>
                </a:solidFill>
                <a:latin typeface="Arial" charset="0"/>
              </a:rPr>
              <a:t>Focused</a:t>
            </a:r>
            <a:r>
              <a:rPr lang="de-DE" altLang="de-DE" sz="2133" b="1" dirty="0">
                <a:solidFill>
                  <a:srgbClr val="1E1C11"/>
                </a:solidFill>
                <a:latin typeface="Arial" charset="0"/>
              </a:rPr>
              <a:t> Ion </a:t>
            </a:r>
            <a:r>
              <a:rPr lang="de-DE" altLang="de-DE" sz="2133" b="1" dirty="0" err="1">
                <a:solidFill>
                  <a:srgbClr val="1E1C11"/>
                </a:solidFill>
                <a:latin typeface="Arial" charset="0"/>
              </a:rPr>
              <a:t>Beams</a:t>
            </a:r>
            <a:endParaRPr lang="de-DE" altLang="de-DE" sz="1800" dirty="0">
              <a:solidFill>
                <a:srgbClr val="1E1C11"/>
              </a:solidFill>
              <a:latin typeface="Arial" charset="0"/>
            </a:endParaRPr>
          </a:p>
          <a:p>
            <a:pPr>
              <a:spcBef>
                <a:spcPct val="0"/>
              </a:spcBef>
              <a:spcAft>
                <a:spcPts val="200"/>
              </a:spcAft>
              <a:buNone/>
            </a:pPr>
            <a:r>
              <a:rPr lang="de-DE" sz="1867" dirty="0" err="1">
                <a:solidFill>
                  <a:srgbClr val="1E1C11"/>
                </a:solidFill>
                <a:latin typeface="Arial" charset="0"/>
              </a:rPr>
              <a:t>Controlled</a:t>
            </a:r>
            <a:r>
              <a:rPr lang="de-DE" sz="1867" dirty="0">
                <a:solidFill>
                  <a:srgbClr val="1E1C11"/>
                </a:solidFill>
                <a:latin typeface="Arial" charset="0"/>
              </a:rPr>
              <a:t> </a:t>
            </a:r>
            <a:r>
              <a:rPr lang="de-DE" sz="1867" dirty="0" err="1">
                <a:solidFill>
                  <a:srgbClr val="1E1C11"/>
                </a:solidFill>
                <a:latin typeface="Arial" charset="0"/>
              </a:rPr>
              <a:t>ion</a:t>
            </a:r>
            <a:r>
              <a:rPr lang="de-DE" sz="1867" dirty="0">
                <a:solidFill>
                  <a:srgbClr val="1E1C11"/>
                </a:solidFill>
                <a:latin typeface="Arial" charset="0"/>
              </a:rPr>
              <a:t> beam </a:t>
            </a:r>
            <a:r>
              <a:rPr lang="de-DE" sz="1867" dirty="0" err="1">
                <a:solidFill>
                  <a:srgbClr val="1E1C11"/>
                </a:solidFill>
                <a:latin typeface="Arial" charset="0"/>
              </a:rPr>
              <a:t>mediated</a:t>
            </a:r>
            <a:r>
              <a:rPr lang="de-DE" sz="1867" dirty="0">
                <a:solidFill>
                  <a:srgbClr val="1E1C11"/>
                </a:solidFill>
                <a:latin typeface="Arial" charset="0"/>
              </a:rPr>
              <a:t> </a:t>
            </a:r>
            <a:r>
              <a:rPr lang="de-DE" sz="1867" dirty="0" err="1">
                <a:solidFill>
                  <a:srgbClr val="1E1C11"/>
                </a:solidFill>
                <a:latin typeface="Arial" charset="0"/>
              </a:rPr>
              <a:t>doping</a:t>
            </a:r>
            <a:r>
              <a:rPr lang="de-DE" sz="1867" dirty="0">
                <a:solidFill>
                  <a:srgbClr val="1E1C11"/>
                </a:solidFill>
                <a:latin typeface="Arial" charset="0"/>
              </a:rPr>
              <a:t> </a:t>
            </a:r>
            <a:r>
              <a:rPr lang="de-DE" sz="1867" dirty="0" err="1">
                <a:solidFill>
                  <a:srgbClr val="1E1C11"/>
                </a:solidFill>
                <a:latin typeface="Arial" charset="0"/>
              </a:rPr>
              <a:t>of</a:t>
            </a:r>
            <a:r>
              <a:rPr lang="de-DE" sz="1867" dirty="0">
                <a:solidFill>
                  <a:srgbClr val="1E1C11"/>
                </a:solidFill>
                <a:latin typeface="Arial" charset="0"/>
              </a:rPr>
              <a:t> 2D </a:t>
            </a:r>
            <a:r>
              <a:rPr lang="de-DE" sz="1867" dirty="0" err="1">
                <a:solidFill>
                  <a:srgbClr val="1E1C11"/>
                </a:solidFill>
                <a:latin typeface="Arial" charset="0"/>
              </a:rPr>
              <a:t>materials</a:t>
            </a:r>
            <a:endParaRPr lang="de-DE" altLang="de-DE" sz="1867" dirty="0">
              <a:solidFill>
                <a:srgbClr val="1E1C11"/>
              </a:solidFill>
              <a:latin typeface="Arial" charset="0"/>
            </a:endParaRPr>
          </a:p>
        </p:txBody>
      </p:sp>
      <p:pic>
        <p:nvPicPr>
          <p:cNvPr id="6" name="Bild 4">
            <a:extLst>
              <a:ext uri="{FF2B5EF4-FFF2-40B4-BE49-F238E27FC236}">
                <a16:creationId xmlns:a16="http://schemas.microsoft.com/office/drawing/2014/main" id="{8813E990-AC23-0B48-9635-4E778093A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75" y="3195629"/>
            <a:ext cx="5321133" cy="3112192"/>
          </a:xfrm>
          <a:prstGeom prst="rect">
            <a:avLst/>
          </a:prstGeom>
        </p:spPr>
      </p:pic>
      <p:pic>
        <p:nvPicPr>
          <p:cNvPr id="7" name="Grafik 3">
            <a:extLst>
              <a:ext uri="{FF2B5EF4-FFF2-40B4-BE49-F238E27FC236}">
                <a16:creationId xmlns:a16="http://schemas.microsoft.com/office/drawing/2014/main" id="{21588187-4AC3-8640-9A43-E5B90CB01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66" y="1488802"/>
            <a:ext cx="6035653" cy="371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3755C4C-3051-3340-BD5F-88E3A4337CD2}"/>
              </a:ext>
            </a:extLst>
          </p:cNvPr>
          <p:cNvSpPr txBox="1">
            <a:spLocks/>
          </p:cNvSpPr>
          <p:nvPr/>
        </p:nvSpPr>
        <p:spPr bwMode="auto">
          <a:xfrm>
            <a:off x="5963566" y="5045046"/>
            <a:ext cx="5327373" cy="133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Geneva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>
              <a:spcBef>
                <a:spcPct val="0"/>
              </a:spcBef>
              <a:spcAft>
                <a:spcPts val="200"/>
              </a:spcAft>
              <a:buNone/>
            </a:pPr>
            <a:r>
              <a:rPr lang="de-DE" altLang="de-DE" sz="2133" b="1" dirty="0">
                <a:solidFill>
                  <a:srgbClr val="1E1C11"/>
                </a:solidFill>
                <a:latin typeface="Arial" charset="0"/>
              </a:rPr>
              <a:t>AMS </a:t>
            </a:r>
            <a:r>
              <a:rPr lang="de-DE" altLang="de-DE" sz="2133" b="1" dirty="0" err="1">
                <a:solidFill>
                  <a:srgbClr val="1E1C11"/>
                </a:solidFill>
                <a:latin typeface="Arial" charset="0"/>
              </a:rPr>
              <a:t>extension</a:t>
            </a:r>
            <a:endParaRPr lang="de-DE" altLang="de-DE" sz="2133" b="1" dirty="0">
              <a:solidFill>
                <a:srgbClr val="1E1C11"/>
              </a:solidFill>
              <a:latin typeface="Arial" charset="0"/>
            </a:endParaRPr>
          </a:p>
          <a:p>
            <a:pPr>
              <a:spcBef>
                <a:spcPct val="0"/>
              </a:spcBef>
              <a:spcAft>
                <a:spcPts val="200"/>
              </a:spcAft>
              <a:buNone/>
            </a:pPr>
            <a:r>
              <a:rPr lang="de-DE" altLang="de-DE" sz="1867" dirty="0">
                <a:solidFill>
                  <a:srgbClr val="1E1C11"/>
                </a:solidFill>
                <a:latin typeface="Arial" charset="0"/>
              </a:rPr>
              <a:t>More </a:t>
            </a:r>
            <a:r>
              <a:rPr lang="de-DE" altLang="de-DE" sz="1867" dirty="0" err="1">
                <a:solidFill>
                  <a:srgbClr val="1E1C11"/>
                </a:solidFill>
                <a:latin typeface="Arial" charset="0"/>
              </a:rPr>
              <a:t>beamtime</a:t>
            </a:r>
            <a:r>
              <a:rPr lang="de-DE" altLang="de-DE" sz="1867" dirty="0">
                <a:solidFill>
                  <a:srgbClr val="1E1C11"/>
                </a:solidFill>
                <a:latin typeface="Arial" charset="0"/>
              </a:rPr>
              <a:t> </a:t>
            </a:r>
            <a:r>
              <a:rPr lang="de-DE" altLang="de-DE" sz="1867" dirty="0" err="1">
                <a:solidFill>
                  <a:srgbClr val="1E1C11"/>
                </a:solidFill>
                <a:latin typeface="Arial" charset="0"/>
              </a:rPr>
              <a:t>for</a:t>
            </a:r>
            <a:r>
              <a:rPr lang="de-DE" altLang="de-DE" sz="1867" dirty="0">
                <a:solidFill>
                  <a:srgbClr val="1E1C11"/>
                </a:solidFill>
                <a:latin typeface="Arial" charset="0"/>
              </a:rPr>
              <a:t> </a:t>
            </a:r>
            <a:r>
              <a:rPr lang="de-DE" altLang="de-DE" sz="1867" dirty="0" err="1">
                <a:solidFill>
                  <a:srgbClr val="1E1C11"/>
                </a:solidFill>
                <a:latin typeface="Arial" charset="0"/>
              </a:rPr>
              <a:t>users</a:t>
            </a:r>
            <a:r>
              <a:rPr lang="de-DE" altLang="de-DE" sz="1867" dirty="0">
                <a:solidFill>
                  <a:srgbClr val="1E1C11"/>
                </a:solidFill>
                <a:latin typeface="Arial" charset="0"/>
              </a:rPr>
              <a:t> </a:t>
            </a:r>
            <a:r>
              <a:rPr lang="de-DE" altLang="de-DE" sz="1867" dirty="0" err="1">
                <a:solidFill>
                  <a:srgbClr val="1E1C11"/>
                </a:solidFill>
                <a:latin typeface="Arial" charset="0"/>
              </a:rPr>
              <a:t>and</a:t>
            </a:r>
            <a:r>
              <a:rPr lang="de-DE" altLang="de-DE" sz="1867" dirty="0">
                <a:solidFill>
                  <a:srgbClr val="1E1C11"/>
                </a:solidFill>
                <a:latin typeface="Arial" charset="0"/>
              </a:rPr>
              <a:t> </a:t>
            </a:r>
            <a:r>
              <a:rPr lang="de-DE" altLang="de-DE" sz="1867" dirty="0" err="1">
                <a:solidFill>
                  <a:srgbClr val="1E1C11"/>
                </a:solidFill>
                <a:latin typeface="Arial" charset="0"/>
              </a:rPr>
              <a:t>development</a:t>
            </a:r>
            <a:r>
              <a:rPr lang="de-DE" altLang="de-DE" sz="1867" dirty="0">
                <a:solidFill>
                  <a:srgbClr val="1E1C11"/>
                </a:solidFill>
                <a:latin typeface="Arial" charset="0"/>
              </a:rPr>
              <a:t> </a:t>
            </a:r>
            <a:r>
              <a:rPr lang="de-DE" altLang="de-DE" sz="1867" dirty="0" err="1">
                <a:solidFill>
                  <a:srgbClr val="1E1C11"/>
                </a:solidFill>
                <a:latin typeface="Arial" charset="0"/>
              </a:rPr>
              <a:t>of</a:t>
            </a:r>
            <a:r>
              <a:rPr lang="de-DE" altLang="de-DE" sz="1867" dirty="0">
                <a:solidFill>
                  <a:srgbClr val="1E1C11"/>
                </a:solidFill>
                <a:latin typeface="Arial" charset="0"/>
              </a:rPr>
              <a:t> non-routine </a:t>
            </a:r>
            <a:r>
              <a:rPr lang="de-DE" altLang="de-DE" sz="1867" dirty="0" err="1">
                <a:solidFill>
                  <a:srgbClr val="1E1C11"/>
                </a:solidFill>
                <a:latin typeface="Arial" charset="0"/>
              </a:rPr>
              <a:t>nuclides</a:t>
            </a:r>
            <a:endParaRPr lang="de-DE" altLang="de-DE" sz="1867" dirty="0">
              <a:solidFill>
                <a:srgbClr val="1E1C11"/>
              </a:solidFill>
              <a:latin typeface="Arial" charset="0"/>
            </a:endParaRPr>
          </a:p>
          <a:p>
            <a:pPr>
              <a:spcBef>
                <a:spcPct val="0"/>
              </a:spcBef>
              <a:spcAft>
                <a:spcPts val="200"/>
              </a:spcAft>
              <a:buNone/>
            </a:pPr>
            <a:r>
              <a:rPr lang="de-DE" altLang="de-DE" sz="1867" dirty="0">
                <a:solidFill>
                  <a:srgbClr val="1E1C11"/>
                </a:solidFill>
                <a:latin typeface="Arial" charset="0"/>
              </a:rPr>
              <a:t>Laser </a:t>
            </a:r>
            <a:r>
              <a:rPr lang="de-DE" altLang="de-DE" sz="1867" dirty="0" err="1">
                <a:solidFill>
                  <a:srgbClr val="1E1C11"/>
                </a:solidFill>
                <a:latin typeface="Arial" charset="0"/>
              </a:rPr>
              <a:t>ionization</a:t>
            </a:r>
            <a:endParaRPr lang="de-DE" altLang="de-DE" sz="1867" dirty="0">
              <a:solidFill>
                <a:srgbClr val="1E1C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48211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el 1"/>
          <p:cNvSpPr txBox="1">
            <a:spLocks noGrp="1"/>
          </p:cNvSpPr>
          <p:nvPr>
            <p:ph type="title"/>
          </p:nvPr>
        </p:nvSpPr>
        <p:spPr>
          <a:xfrm>
            <a:off x="480000" y="292801"/>
            <a:ext cx="11232000" cy="49590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IBC – Ion Beam Center</a:t>
            </a:r>
            <a:br>
              <a:rPr lang="de-DE" dirty="0"/>
            </a:br>
            <a:r>
              <a:rPr lang="de-DE" dirty="0"/>
              <a:t>LEINEF</a:t>
            </a:r>
          </a:p>
        </p:txBody>
      </p:sp>
      <p:pic>
        <p:nvPicPr>
          <p:cNvPr id="9" name="Bild 1">
            <a:extLst>
              <a:ext uri="{FF2B5EF4-FFF2-40B4-BE49-F238E27FC236}">
                <a16:creationId xmlns:a16="http://schemas.microsoft.com/office/drawing/2014/main" id="{39A06F27-E732-7245-9C76-2459961D98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r="7175"/>
          <a:stretch/>
        </p:blipFill>
        <p:spPr>
          <a:xfrm>
            <a:off x="7857691" y="1488927"/>
            <a:ext cx="4171829" cy="2648420"/>
          </a:xfrm>
          <a:prstGeom prst="rect">
            <a:avLst/>
          </a:prstGeom>
        </p:spPr>
      </p:pic>
      <p:pic>
        <p:nvPicPr>
          <p:cNvPr id="10" name="Bild 2">
            <a:extLst>
              <a:ext uri="{FF2B5EF4-FFF2-40B4-BE49-F238E27FC236}">
                <a16:creationId xmlns:a16="http://schemas.microsoft.com/office/drawing/2014/main" id="{0F2CA7EF-240F-0840-AF61-AB34358A06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t="20899" r="18341" b="18982"/>
          <a:stretch/>
        </p:blipFill>
        <p:spPr>
          <a:xfrm>
            <a:off x="580726" y="1517677"/>
            <a:ext cx="6132943" cy="2341537"/>
          </a:xfrm>
          <a:prstGeom prst="rect">
            <a:avLst/>
          </a:prstGeom>
        </p:spPr>
      </p:pic>
      <p:sp>
        <p:nvSpPr>
          <p:cNvPr id="11" name="Textfeld 19">
            <a:extLst>
              <a:ext uri="{FF2B5EF4-FFF2-40B4-BE49-F238E27FC236}">
                <a16:creationId xmlns:a16="http://schemas.microsoft.com/office/drawing/2014/main" id="{57A97EC7-38CE-3643-B461-C047358D8735}"/>
              </a:ext>
            </a:extLst>
          </p:cNvPr>
          <p:cNvSpPr txBox="1"/>
          <p:nvPr/>
        </p:nvSpPr>
        <p:spPr>
          <a:xfrm>
            <a:off x="6927281" y="1588267"/>
            <a:ext cx="2168500" cy="1107804"/>
          </a:xfrm>
          <a:prstGeom prst="rect">
            <a:avLst/>
          </a:prstGeom>
          <a:ln w="508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60" tIns="60960" rIns="60960" bIns="60960">
            <a:spAutoFit/>
          </a:bodyPr>
          <a:lstStyle>
            <a:lvl1pPr>
              <a:defRPr sz="6400"/>
            </a:lvl1pPr>
          </a:lstStyle>
          <a:p>
            <a:r>
              <a:rPr lang="en-US" sz="2133" b="1" dirty="0"/>
              <a:t>100kV platform</a:t>
            </a:r>
            <a:r>
              <a:rPr lang="en-US" sz="2133" dirty="0"/>
              <a:t> moved to new site in 2021 </a:t>
            </a:r>
            <a:r>
              <a:rPr lang="mr-IN" sz="2133" dirty="0"/>
              <a:t>…</a:t>
            </a:r>
            <a:endParaRPr lang="en-US" sz="2133" dirty="0"/>
          </a:p>
        </p:txBody>
      </p:sp>
      <p:sp>
        <p:nvSpPr>
          <p:cNvPr id="12" name="Textfeld 19">
            <a:extLst>
              <a:ext uri="{FF2B5EF4-FFF2-40B4-BE49-F238E27FC236}">
                <a16:creationId xmlns:a16="http://schemas.microsoft.com/office/drawing/2014/main" id="{D3DD951C-C77F-0448-A441-6B4819AD95C8}"/>
              </a:ext>
            </a:extLst>
          </p:cNvPr>
          <p:cNvSpPr txBox="1"/>
          <p:nvPr/>
        </p:nvSpPr>
        <p:spPr>
          <a:xfrm>
            <a:off x="3840281" y="4337970"/>
            <a:ext cx="2588980" cy="2195153"/>
          </a:xfrm>
          <a:prstGeom prst="rect">
            <a:avLst/>
          </a:prstGeom>
          <a:ln w="508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60" tIns="60960" rIns="60960" bIns="60960">
            <a:spAutoFit/>
          </a:bodyPr>
          <a:lstStyle>
            <a:lvl1pPr>
              <a:defRPr sz="6400"/>
            </a:lvl1pPr>
          </a:lstStyle>
          <a:p>
            <a:r>
              <a:rPr lang="en-US" sz="2133" dirty="0"/>
              <a:t>Installation of </a:t>
            </a:r>
            <a:r>
              <a:rPr lang="en-US" sz="2133" b="1" dirty="0"/>
              <a:t>transfer </a:t>
            </a:r>
            <a:r>
              <a:rPr lang="en-US" sz="2133" dirty="0"/>
              <a:t>tunnel</a:t>
            </a:r>
            <a:r>
              <a:rPr lang="en-US" sz="2133" b="1" dirty="0"/>
              <a:t> </a:t>
            </a:r>
            <a:r>
              <a:rPr lang="en-US" sz="2133" dirty="0"/>
              <a:t>in </a:t>
            </a:r>
            <a:r>
              <a:rPr lang="en-US" sz="2133" b="1" dirty="0"/>
              <a:t>2022</a:t>
            </a:r>
          </a:p>
          <a:p>
            <a:endParaRPr lang="en-US" sz="667" dirty="0"/>
          </a:p>
          <a:p>
            <a:r>
              <a:rPr lang="en-US" sz="2133" dirty="0"/>
              <a:t>Attachment of </a:t>
            </a:r>
            <a:r>
              <a:rPr lang="en-US" sz="2133" b="1" dirty="0"/>
              <a:t>end stations </a:t>
            </a:r>
            <a:r>
              <a:rPr lang="en-US" sz="2133" dirty="0"/>
              <a:t>in</a:t>
            </a:r>
            <a:r>
              <a:rPr lang="en-US" sz="2133" b="1" dirty="0"/>
              <a:t> 2022-2023</a:t>
            </a:r>
          </a:p>
        </p:txBody>
      </p:sp>
      <p:pic>
        <p:nvPicPr>
          <p:cNvPr id="13" name="Bild 15">
            <a:extLst>
              <a:ext uri="{FF2B5EF4-FFF2-40B4-BE49-F238E27FC236}">
                <a16:creationId xmlns:a16="http://schemas.microsoft.com/office/drawing/2014/main" id="{DAA85159-2096-104A-8EF0-869C42468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27" y="3991327"/>
            <a:ext cx="3149349" cy="2112677"/>
          </a:xfrm>
          <a:prstGeom prst="rect">
            <a:avLst/>
          </a:prstGeom>
        </p:spPr>
      </p:pic>
      <p:pic>
        <p:nvPicPr>
          <p:cNvPr id="14" name="Bild 17">
            <a:extLst>
              <a:ext uri="{FF2B5EF4-FFF2-40B4-BE49-F238E27FC236}">
                <a16:creationId xmlns:a16="http://schemas.microsoft.com/office/drawing/2014/main" id="{17273D38-E901-024F-9E77-51D53B2279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7" t="10992" r="15831" b="-1222"/>
          <a:stretch/>
        </p:blipFill>
        <p:spPr>
          <a:xfrm>
            <a:off x="6730011" y="4227510"/>
            <a:ext cx="2930519" cy="2356020"/>
          </a:xfrm>
          <a:prstGeom prst="rect">
            <a:avLst/>
          </a:prstGeom>
        </p:spPr>
      </p:pic>
      <p:sp>
        <p:nvSpPr>
          <p:cNvPr id="15" name="Textfeld 19">
            <a:extLst>
              <a:ext uri="{FF2B5EF4-FFF2-40B4-BE49-F238E27FC236}">
                <a16:creationId xmlns:a16="http://schemas.microsoft.com/office/drawing/2014/main" id="{1276B9DE-8C57-D44C-A7CE-D8718E0330C2}"/>
              </a:ext>
            </a:extLst>
          </p:cNvPr>
          <p:cNvSpPr txBox="1"/>
          <p:nvPr/>
        </p:nvSpPr>
        <p:spPr>
          <a:xfrm>
            <a:off x="9886673" y="4320756"/>
            <a:ext cx="2001391" cy="1764266"/>
          </a:xfrm>
          <a:prstGeom prst="rect">
            <a:avLst/>
          </a:prstGeom>
          <a:ln w="508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60" tIns="60960" rIns="60960" bIns="60960">
            <a:spAutoFit/>
          </a:bodyPr>
          <a:lstStyle>
            <a:lvl1pPr>
              <a:defRPr sz="6400"/>
            </a:lvl1pPr>
          </a:lstStyle>
          <a:p>
            <a:r>
              <a:rPr lang="mr-IN" sz="2133" b="1" dirty="0"/>
              <a:t>…</a:t>
            </a:r>
            <a:r>
              <a:rPr lang="de-DE" sz="2133" b="1" dirty="0"/>
              <a:t> </a:t>
            </a:r>
            <a:r>
              <a:rPr lang="en-US" sz="2133" dirty="0"/>
              <a:t>and was equipped with 3 more </a:t>
            </a:r>
            <a:r>
              <a:rPr lang="en-US" sz="2133" b="1" dirty="0"/>
              <a:t>ion/cluster sources</a:t>
            </a:r>
          </a:p>
        </p:txBody>
      </p:sp>
    </p:spTree>
    <p:extLst>
      <p:ext uri="{BB962C8B-B14F-4D97-AF65-F5344CB8AC3E}">
        <p14:creationId xmlns:p14="http://schemas.microsoft.com/office/powerpoint/2010/main" val="213396746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el 1"/>
          <p:cNvSpPr txBox="1">
            <a:spLocks noGrp="1"/>
          </p:cNvSpPr>
          <p:nvPr>
            <p:ph type="title"/>
          </p:nvPr>
        </p:nvSpPr>
        <p:spPr>
          <a:xfrm>
            <a:off x="480000" y="292801"/>
            <a:ext cx="11232000" cy="49590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IBC – Ion Beam Center </a:t>
            </a:r>
            <a:r>
              <a:rPr lang="de-DE" dirty="0" err="1"/>
              <a:t>as</a:t>
            </a:r>
            <a:r>
              <a:rPr lang="de-DE" dirty="0"/>
              <a:t> User Facility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8C1935D-0AE9-4D45-93B8-21EE0F6F67D4}"/>
              </a:ext>
            </a:extLst>
          </p:cNvPr>
          <p:cNvSpPr txBox="1"/>
          <p:nvPr/>
        </p:nvSpPr>
        <p:spPr>
          <a:xfrm>
            <a:off x="447848" y="4045042"/>
            <a:ext cx="244009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2400" b="1" dirty="0" err="1">
                <a:solidFill>
                  <a:srgbClr val="00589C"/>
                </a:solidFill>
                <a:latin typeface="Arial" charset="0"/>
              </a:rPr>
              <a:t>Collaborations</a:t>
            </a:r>
            <a:r>
              <a:rPr lang="de-DE" sz="2400" b="1" dirty="0">
                <a:solidFill>
                  <a:srgbClr val="00589C"/>
                </a:solidFill>
                <a:latin typeface="Arial" charset="0"/>
              </a:rPr>
              <a:t>: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6B684AC4-6597-DA4E-BB53-B975A9ECF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5861" y="4435102"/>
            <a:ext cx="13747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95B5609-8849-D149-9AC9-E43E3B1C21FD}"/>
              </a:ext>
            </a:extLst>
          </p:cNvPr>
          <p:cNvSpPr txBox="1"/>
          <p:nvPr/>
        </p:nvSpPr>
        <p:spPr>
          <a:xfrm>
            <a:off x="589137" y="4462262"/>
            <a:ext cx="634500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44" indent="-285744">
              <a:spcAft>
                <a:spcPts val="500"/>
              </a:spcAft>
              <a:buClr>
                <a:srgbClr val="000000"/>
              </a:buClr>
              <a:buFont typeface="Arial" charset="0"/>
              <a:buChar char="•"/>
              <a:defRPr/>
            </a:pPr>
            <a:r>
              <a:rPr lang="de-DE" sz="2400" dirty="0">
                <a:solidFill>
                  <a:srgbClr val="000000"/>
                </a:solidFill>
                <a:latin typeface="Arial" charset="0"/>
              </a:rPr>
              <a:t>Joint </a:t>
            </a: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research</a:t>
            </a:r>
            <a:r>
              <a:rPr lang="de-DE" sz="2400" dirty="0">
                <a:solidFill>
                  <a:srgbClr val="000000"/>
                </a:solidFill>
                <a:latin typeface="Arial" charset="0"/>
              </a:rPr>
              <a:t> &amp; </a:t>
            </a: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networking</a:t>
            </a:r>
            <a:r>
              <a:rPr lang="de-DE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across</a:t>
            </a:r>
            <a:r>
              <a:rPr lang="de-DE" sz="2400" dirty="0">
                <a:solidFill>
                  <a:srgbClr val="000000"/>
                </a:solidFill>
                <a:latin typeface="Arial" charset="0"/>
              </a:rPr>
              <a:t> Europe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14FAC25-5BC4-DA47-8CBC-17797BAECD27}"/>
              </a:ext>
            </a:extLst>
          </p:cNvPr>
          <p:cNvSpPr txBox="1"/>
          <p:nvPr/>
        </p:nvSpPr>
        <p:spPr>
          <a:xfrm>
            <a:off x="589136" y="5956438"/>
            <a:ext cx="948368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44" indent="-285744">
              <a:spcAft>
                <a:spcPts val="500"/>
              </a:spcAft>
              <a:buClr>
                <a:srgbClr val="000000"/>
              </a:buClr>
              <a:buFont typeface="Arial" charset="0"/>
              <a:buChar char="•"/>
              <a:defRPr/>
            </a:pPr>
            <a:r>
              <a:rPr lang="de-DE" sz="2400">
                <a:solidFill>
                  <a:srgbClr val="000000"/>
                </a:solidFill>
                <a:latin typeface="Arial" charset="0"/>
              </a:rPr>
              <a:t>Collaboration</a:t>
            </a:r>
            <a:r>
              <a:rPr lang="de-DE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with</a:t>
            </a:r>
            <a:r>
              <a:rPr lang="de-DE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industrial</a:t>
            </a:r>
            <a:r>
              <a:rPr lang="de-DE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partners</a:t>
            </a:r>
            <a:r>
              <a:rPr lang="de-DE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leading</a:t>
            </a:r>
            <a:r>
              <a:rPr lang="de-DE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to</a:t>
            </a:r>
            <a:r>
              <a:rPr lang="de-DE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product</a:t>
            </a:r>
            <a:r>
              <a:rPr lang="de-DE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innovation</a:t>
            </a:r>
            <a:endParaRPr lang="de-DE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0284F3C-F729-AE4E-8881-2463B087CBEA}"/>
              </a:ext>
            </a:extLst>
          </p:cNvPr>
          <p:cNvSpPr txBox="1"/>
          <p:nvPr/>
        </p:nvSpPr>
        <p:spPr>
          <a:xfrm>
            <a:off x="589137" y="5158853"/>
            <a:ext cx="848501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44" indent="-285744">
              <a:spcAft>
                <a:spcPts val="500"/>
              </a:spcAft>
              <a:buClr>
                <a:srgbClr val="000000"/>
              </a:buClr>
              <a:buFont typeface="Arial" charset="0"/>
              <a:buChar char="•"/>
              <a:defRPr/>
            </a:pPr>
            <a:r>
              <a:rPr lang="de-DE" sz="2400" dirty="0">
                <a:solidFill>
                  <a:srgbClr val="000000"/>
                </a:solidFill>
                <a:latin typeface="Arial" charset="0"/>
              </a:rPr>
              <a:t>Education, </a:t>
            </a: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training</a:t>
            </a:r>
            <a:r>
              <a:rPr lang="de-DE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measures</a:t>
            </a:r>
            <a:r>
              <a:rPr lang="de-DE" sz="2400" dirty="0">
                <a:solidFill>
                  <a:srgbClr val="000000"/>
                </a:solidFill>
                <a:latin typeface="Arial" charset="0"/>
              </a:rPr>
              <a:t> &amp; </a:t>
            </a: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infrastructure</a:t>
            </a:r>
            <a:r>
              <a:rPr lang="de-DE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development</a:t>
            </a:r>
            <a:br>
              <a:rPr lang="de-DE" sz="2400" dirty="0">
                <a:solidFill>
                  <a:srgbClr val="000000"/>
                </a:solidFill>
                <a:latin typeface="Arial" charset="0"/>
              </a:rPr>
            </a:b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for</a:t>
            </a:r>
            <a:r>
              <a:rPr lang="de-DE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ion</a:t>
            </a:r>
            <a:r>
              <a:rPr lang="de-DE" sz="2400" dirty="0">
                <a:solidFill>
                  <a:srgbClr val="000000"/>
                </a:solidFill>
                <a:latin typeface="Arial" charset="0"/>
              </a:rPr>
              <a:t> beam </a:t>
            </a: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facilities</a:t>
            </a:r>
            <a:r>
              <a:rPr lang="de-DE" sz="2400" dirty="0">
                <a:solidFill>
                  <a:srgbClr val="000000"/>
                </a:solidFill>
                <a:latin typeface="Arial" charset="0"/>
              </a:rPr>
              <a:t> in </a:t>
            </a: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emerging</a:t>
            </a:r>
            <a:r>
              <a:rPr lang="de-DE" sz="2400" dirty="0">
                <a:solidFill>
                  <a:srgbClr val="000000"/>
                </a:solidFill>
                <a:latin typeface="Arial" charset="0"/>
              </a:rPr>
              <a:t> countries</a:t>
            </a:r>
          </a:p>
        </p:txBody>
      </p:sp>
      <p:sp>
        <p:nvSpPr>
          <p:cNvPr id="23" name="Textfeld 5">
            <a:extLst>
              <a:ext uri="{FF2B5EF4-FFF2-40B4-BE49-F238E27FC236}">
                <a16:creationId xmlns:a16="http://schemas.microsoft.com/office/drawing/2014/main" id="{B0AA9A67-80FD-774C-8A7E-3D3BB708A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00" y="1579066"/>
            <a:ext cx="3969392" cy="217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619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Geneva" charset="0"/>
              </a:defRPr>
            </a:lvl1pPr>
            <a:lvl2pPr marL="742950" indent="-285750" defTabSz="3619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defTabSz="36195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defTabSz="3619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defTabSz="36195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defTabSz="3619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>
              <a:spcBef>
                <a:spcPct val="0"/>
              </a:spcBef>
              <a:spcAft>
                <a:spcPts val="900"/>
              </a:spcAft>
              <a:buNone/>
            </a:pPr>
            <a:r>
              <a:rPr lang="de-DE" altLang="en-US" sz="1800" b="1" dirty="0">
                <a:solidFill>
                  <a:srgbClr val="00589C"/>
                </a:solidFill>
                <a:latin typeface="Arial" charset="0"/>
              </a:rPr>
              <a:t>IBC </a:t>
            </a:r>
            <a:r>
              <a:rPr lang="de-DE" altLang="en-US" sz="1800" b="1" dirty="0" err="1">
                <a:solidFill>
                  <a:srgbClr val="00589C"/>
                </a:solidFill>
                <a:latin typeface="Arial" charset="0"/>
              </a:rPr>
              <a:t>Statistics</a:t>
            </a:r>
            <a:r>
              <a:rPr lang="de-DE" altLang="en-US" sz="1800" b="1" dirty="0">
                <a:solidFill>
                  <a:srgbClr val="00589C"/>
                </a:solidFill>
                <a:latin typeface="Arial" charset="0"/>
              </a:rPr>
              <a:t>: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de-DE" altLang="en-US" sz="1800" dirty="0">
                <a:solidFill>
                  <a:srgbClr val="000000"/>
                </a:solidFill>
                <a:latin typeface="Arial" charset="0"/>
                <a:ea typeface="ヒラギノ角ゴ ProN W3" charset="-128"/>
                <a:cs typeface="Arial" charset="0"/>
              </a:rPr>
              <a:t>Operation Time:	16.200 h (total) 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de-DE" altLang="en-US" sz="1800" dirty="0">
                <a:solidFill>
                  <a:srgbClr val="000000"/>
                </a:solidFill>
                <a:latin typeface="Arial" charset="0"/>
                <a:ea typeface="ヒラギノ角ゴ ProN W3" charset="-128"/>
                <a:cs typeface="Arial" charset="0"/>
              </a:rPr>
              <a:t>User Beam Time:	</a:t>
            </a:r>
            <a:r>
              <a:rPr lang="de-DE" altLang="en-US" sz="1800" b="1" dirty="0">
                <a:solidFill>
                  <a:srgbClr val="000000"/>
                </a:solidFill>
                <a:latin typeface="Arial" charset="0"/>
                <a:ea typeface="ヒラギノ角ゴ ProN W3" charset="-128"/>
                <a:cs typeface="Arial" charset="0"/>
              </a:rPr>
              <a:t>14.200 h</a:t>
            </a:r>
            <a:r>
              <a:rPr lang="de-DE" altLang="en-US" sz="1800" dirty="0">
                <a:solidFill>
                  <a:srgbClr val="000000"/>
                </a:solidFill>
                <a:latin typeface="Arial" charset="0"/>
                <a:ea typeface="ヒラギノ角ゴ ProN W3" charset="-128"/>
                <a:cs typeface="Arial" charset="0"/>
              </a:rPr>
              <a:t> (88%)  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de-DE" altLang="en-US" sz="1800" dirty="0">
                <a:solidFill>
                  <a:srgbClr val="000000"/>
                </a:solidFill>
                <a:latin typeface="Arial" charset="0"/>
                <a:ea typeface="ヒラギノ角ゴ ProN W3" charset="-128"/>
                <a:cs typeface="Arial" charset="0"/>
              </a:rPr>
              <a:t>Ext User Quote: 	</a:t>
            </a:r>
            <a:r>
              <a:rPr lang="de-DE" altLang="en-US" sz="1800" b="1" dirty="0">
                <a:solidFill>
                  <a:srgbClr val="008000"/>
                </a:solidFill>
                <a:latin typeface="Arial" charset="0"/>
                <a:ea typeface="ヒラギノ角ゴ ProN W3" charset="-128"/>
                <a:cs typeface="Arial" charset="0"/>
              </a:rPr>
              <a:t>71%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de-DE" altLang="en-US" sz="1800" dirty="0">
                <a:solidFill>
                  <a:srgbClr val="000000"/>
                </a:solidFill>
                <a:latin typeface="Arial" charset="0"/>
                <a:ea typeface="ヒラギノ角ゴ ProN W3" charset="-128"/>
                <a:cs typeface="Arial" charset="0"/>
              </a:rPr>
              <a:t>Experiments:		~ 160/a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de-DE" altLang="en-US" sz="1800" dirty="0">
                <a:solidFill>
                  <a:srgbClr val="000000"/>
                </a:solidFill>
                <a:latin typeface="Arial" charset="0"/>
                <a:ea typeface="ヒラギノ角ゴ ProN W3" charset="-128"/>
                <a:cs typeface="Arial" charset="0"/>
              </a:rPr>
              <a:t>Publications:		~ 120/a</a:t>
            </a:r>
          </a:p>
        </p:txBody>
      </p:sp>
      <p:pic>
        <p:nvPicPr>
          <p:cNvPr id="24" name="Picture 17">
            <a:extLst>
              <a:ext uri="{FF2B5EF4-FFF2-40B4-BE49-F238E27FC236}">
                <a16:creationId xmlns:a16="http://schemas.microsoft.com/office/drawing/2014/main" id="{3EA5BFF3-B8EC-FE45-B68E-1DD2BDC32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3732" y="646256"/>
            <a:ext cx="4464051" cy="3274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34086321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HZDR_Office_Design">
  <a:themeElements>
    <a:clrScheme name="HZDR_Farben">
      <a:dk1>
        <a:sysClr val="windowText" lastClr="000000"/>
      </a:dk1>
      <a:lt1>
        <a:sysClr val="window" lastClr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5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5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ZDR_PPT_Vorlage_16_9.pptx" id="{CC3E5628-8AA1-4B4F-8C1F-EEA3FB3A1A05}" vid="{61DC885A-DFD1-41B3-9F41-DF49A10A54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 16_9</Template>
  <TotalTime>0</TotalTime>
  <Words>449</Words>
  <Application>Microsoft Macintosh PowerPoint</Application>
  <PresentationFormat>Breitbild</PresentationFormat>
  <Paragraphs>95</Paragraphs>
  <Slides>14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3" baseType="lpstr">
      <vt:lpstr>ＭＳ Ｐゴシック</vt:lpstr>
      <vt:lpstr>ヒラギノ角ゴ ProN W3</vt:lpstr>
      <vt:lpstr>Arial</vt:lpstr>
      <vt:lpstr>Arial Narrow</vt:lpstr>
      <vt:lpstr>Calibri</vt:lpstr>
      <vt:lpstr>Geneva</vt:lpstr>
      <vt:lpstr>Symbol</vt:lpstr>
      <vt:lpstr>Wingdings</vt:lpstr>
      <vt:lpstr>HZDR_Office_Design</vt:lpstr>
      <vt:lpstr>PowerPoint-Präsentation</vt:lpstr>
      <vt:lpstr>Ion Beam Facilities in Germany</vt:lpstr>
      <vt:lpstr>Physics and Materials Science  with Ion Beams</vt:lpstr>
      <vt:lpstr>IBC – Ion Beam Center</vt:lpstr>
      <vt:lpstr>PowerPoint-Präsentation</vt:lpstr>
      <vt:lpstr>Innovative Instrumentation at IBC </vt:lpstr>
      <vt:lpstr>IBC – Ion Beam Center</vt:lpstr>
      <vt:lpstr>IBC – Ion Beam Center LEINEF</vt:lpstr>
      <vt:lpstr>IBC – Ion Beam Center as User Facility</vt:lpstr>
      <vt:lpstr>IBC – Projects: RADIATE</vt:lpstr>
      <vt:lpstr>PowerPoint-Präsentation</vt:lpstr>
      <vt:lpstr>Use of IBC Facility for Innovations in Industry</vt:lpstr>
      <vt:lpstr>IBC - Industrial Service</vt:lpstr>
      <vt:lpstr>PowerPoint-Präsentation</vt:lpstr>
    </vt:vector>
  </TitlesOfParts>
  <Company>HZDR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der Präsentation</dc:title>
  <dc:creator>Behring, Lydia (FWPB) - 105127</dc:creator>
  <cp:lastModifiedBy>Jürgen Fassbender</cp:lastModifiedBy>
  <cp:revision>140</cp:revision>
  <cp:lastPrinted>2022-03-14T15:55:12Z</cp:lastPrinted>
  <dcterms:created xsi:type="dcterms:W3CDTF">2022-02-23T16:05:33Z</dcterms:created>
  <dcterms:modified xsi:type="dcterms:W3CDTF">2022-09-13T04:25:57Z</dcterms:modified>
</cp:coreProperties>
</file>