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3" r:id="rId3"/>
    <p:sldId id="275" r:id="rId4"/>
    <p:sldId id="280" r:id="rId5"/>
    <p:sldId id="276" r:id="rId6"/>
    <p:sldId id="277" r:id="rId7"/>
    <p:sldId id="278" r:id="rId8"/>
    <p:sldId id="266" r:id="rId9"/>
    <p:sldId id="279" r:id="rId10"/>
    <p:sldId id="274" r:id="rId11"/>
    <p:sldId id="258" r:id="rId12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 autoAdjust="0"/>
    <p:restoredTop sz="94766"/>
  </p:normalViewPr>
  <p:slideViewPr>
    <p:cSldViewPr showGuides="1">
      <p:cViewPr varScale="1">
        <p:scale>
          <a:sx n="160" d="100"/>
          <a:sy n="160" d="100"/>
        </p:scale>
        <p:origin x="480" y="168"/>
      </p:cViewPr>
      <p:guideLst>
        <p:guide orient="horz" pos="758"/>
        <p:guide pos="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12.09.22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12.09.22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285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714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8143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1572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5001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256500"/>
            <a:ext cx="9144000" cy="38004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880" y="403008"/>
            <a:ext cx="8046242" cy="467553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878" y="1833144"/>
            <a:ext cx="8046244" cy="387567"/>
          </a:xfrm>
        </p:spPr>
        <p:txBody>
          <a:bodyPr/>
          <a:lstStyle>
            <a:lvl1pPr marL="0" indent="0" algn="l">
              <a:buNone/>
              <a:defRPr sz="1200" cap="none" spc="4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878" y="816555"/>
            <a:ext cx="8046244" cy="54537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4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649" y="4817464"/>
            <a:ext cx="1728000" cy="891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  <p15:guide id="2" pos="5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256500"/>
            <a:ext cx="9144000" cy="38004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880" y="403008"/>
            <a:ext cx="8046242" cy="467553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879" y="1995162"/>
            <a:ext cx="8046243" cy="387567"/>
          </a:xfrm>
        </p:spPr>
        <p:txBody>
          <a:bodyPr/>
          <a:lstStyle>
            <a:lvl1pPr marL="0" indent="0" algn="l">
              <a:buNone/>
              <a:defRPr sz="1200" cap="none" spc="4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879" y="843558"/>
            <a:ext cx="8046244" cy="102135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5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649" y="4817464"/>
            <a:ext cx="1728000" cy="891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  <p15:guide id="2" pos="541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  <p15:guide id="2" pos="541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92" y="4504014"/>
            <a:ext cx="1411485" cy="41164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D89809C-5794-9141-8261-A432FE523E15}"/>
              </a:ext>
            </a:extLst>
          </p:cNvPr>
          <p:cNvSpPr txBox="1"/>
          <p:nvPr userDrawn="1"/>
        </p:nvSpPr>
        <p:spPr>
          <a:xfrm>
            <a:off x="278523" y="4784108"/>
            <a:ext cx="23152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INM-4: </a:t>
            </a:r>
            <a:r>
              <a:rPr lang="de-DE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Imaging </a:t>
            </a:r>
            <a:r>
              <a:rPr lang="de-DE" sz="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en-GB" sz="800" b="1" dirty="0">
              <a:solidFill>
                <a:schemeClr val="tx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B21B42-BC27-AF49-B3E9-A016202B49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649" y="236937"/>
            <a:ext cx="8595828" cy="23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 userDrawn="1">
          <p15:clr>
            <a:srgbClr val="FBAE40"/>
          </p15:clr>
        </p15:guide>
        <p15:guide id="2" pos="5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243000"/>
            <a:ext cx="8586788" cy="843585"/>
          </a:xfrm>
        </p:spPr>
        <p:txBody>
          <a:bodyPr/>
          <a:lstStyle>
            <a:lvl1pPr>
              <a:defRPr cap="none"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172358"/>
            <a:ext cx="8586788" cy="316069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buFont typeface="Wingdings" pitchFamily="2" charset="2"/>
              <a:buChar char="§"/>
              <a:defRPr b="0"/>
            </a:lvl2pPr>
            <a:lvl3pPr>
              <a:buFont typeface="Wingdings" pitchFamily="2" charset="2"/>
              <a:buChar char="§"/>
              <a:defRPr b="0"/>
            </a:lvl3pPr>
            <a:lvl4pPr>
              <a:buFont typeface="Wingdings" pitchFamily="2" charset="2"/>
              <a:buChar char="§"/>
              <a:defRPr b="0"/>
            </a:lvl4pPr>
            <a:lvl5pPr>
              <a:buFont typeface="Wingdings" pitchFamily="2" charset="2"/>
              <a:buChar char="§"/>
              <a:defRPr b="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081" y="704089"/>
            <a:ext cx="8586787" cy="38249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243000"/>
            <a:ext cx="8586788" cy="843585"/>
          </a:xfrm>
        </p:spPr>
        <p:txBody>
          <a:bodyPr/>
          <a:lstStyle>
            <a:lvl1pPr>
              <a:defRPr cap="none"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183732"/>
            <a:ext cx="8586788" cy="3143000"/>
          </a:xfrm>
        </p:spPr>
        <p:txBody>
          <a:bodyPr/>
          <a:lstStyle>
            <a:lvl1pPr marL="133350" indent="-133350">
              <a:buFont typeface="Wingdings" pitchFamily="2" charset="2"/>
              <a:buChar char="§"/>
              <a:defRPr sz="1600"/>
            </a:lvl1pPr>
            <a:lvl2pPr marL="271463" indent="-138113">
              <a:buFont typeface="Wingdings" pitchFamily="2" charset="2"/>
              <a:buChar char="§"/>
              <a:defRPr sz="1600"/>
            </a:lvl2pPr>
            <a:lvl3pPr marL="404813" indent="-133350">
              <a:buFont typeface="Wingdings" pitchFamily="2" charset="2"/>
              <a:buChar char="§"/>
              <a:defRPr sz="1600"/>
            </a:lvl3pPr>
            <a:lvl4pPr marL="538163" indent="-133350">
              <a:buFont typeface="Wingdings" pitchFamily="2" charset="2"/>
              <a:buChar char="§"/>
              <a:defRPr sz="1600"/>
            </a:lvl4pPr>
            <a:lvl5pPr marL="671513" indent="-1333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081" y="704089"/>
            <a:ext cx="8586787" cy="38249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243000"/>
            <a:ext cx="8586788" cy="843585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000" y="1221582"/>
            <a:ext cx="4077890" cy="237628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3675190"/>
            <a:ext cx="4077890" cy="65154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504" y="1221582"/>
            <a:ext cx="4077890" cy="237628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7504" y="3675190"/>
            <a:ext cx="4077890" cy="65154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081" y="704089"/>
            <a:ext cx="8586787" cy="38249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243000"/>
            <a:ext cx="8586788" cy="843585"/>
          </a:xfrm>
        </p:spPr>
        <p:txBody>
          <a:bodyPr/>
          <a:lstStyle>
            <a:lvl1pPr>
              <a:defRPr cap="none"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081" y="704089"/>
            <a:ext cx="8586787" cy="38249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06" y="1172358"/>
            <a:ext cx="8586788" cy="31606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3718" y="4785996"/>
            <a:ext cx="424182" cy="2340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ctr"/>
            <a:fld id="{A52F4D17-1AD6-42D9-B93A-EB002C62F438}" type="slidenum">
              <a:rPr lang="de-DE" smtClean="0"/>
              <a:pPr algn="ctr"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606" y="243000"/>
            <a:ext cx="8586788" cy="8435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685800" rtl="0" eaLnBrk="1" latinLnBrk="0" hangingPunct="1">
        <a:lnSpc>
          <a:spcPct val="114000"/>
        </a:lnSpc>
        <a:spcBef>
          <a:spcPct val="0"/>
        </a:spcBef>
        <a:buNone/>
        <a:defRPr sz="2400" b="1" kern="1200" cap="none" spc="7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0"/>
        </a:spcBef>
        <a:spcAft>
          <a:spcPts val="450"/>
        </a:spcAft>
        <a:buFont typeface="Wingdings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76213" algn="l" defTabSz="685800" rtl="0" eaLnBrk="1" latinLnBrk="0" hangingPunct="1">
        <a:lnSpc>
          <a:spcPct val="114000"/>
        </a:lnSpc>
        <a:spcBef>
          <a:spcPts val="0"/>
        </a:spcBef>
        <a:spcAft>
          <a:spcPts val="450"/>
        </a:spcAft>
        <a:buFont typeface="Wingdings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500063" indent="-161925" algn="l" defTabSz="685800" rtl="0" eaLnBrk="1" latinLnBrk="0" hangingPunct="1">
        <a:lnSpc>
          <a:spcPct val="114000"/>
        </a:lnSpc>
        <a:spcBef>
          <a:spcPts val="0"/>
        </a:spcBef>
        <a:spcAft>
          <a:spcPts val="450"/>
        </a:spcAft>
        <a:buFont typeface="Wingdings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671513" indent="-161925" algn="l" defTabSz="685800" rtl="0" eaLnBrk="1" latinLnBrk="0" hangingPunct="1">
        <a:lnSpc>
          <a:spcPct val="114000"/>
        </a:lnSpc>
        <a:spcBef>
          <a:spcPts val="0"/>
        </a:spcBef>
        <a:spcAft>
          <a:spcPts val="450"/>
        </a:spcAft>
        <a:buFont typeface="Wingdings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838200" indent="-161925" algn="l" defTabSz="685800" rtl="0" eaLnBrk="1" latinLnBrk="0" hangingPunct="1">
        <a:lnSpc>
          <a:spcPct val="114000"/>
        </a:lnSpc>
        <a:spcBef>
          <a:spcPts val="0"/>
        </a:spcBef>
        <a:spcAft>
          <a:spcPts val="450"/>
        </a:spcAft>
        <a:buFont typeface="Wingdings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0" userDrawn="1">
          <p15:clr>
            <a:srgbClr val="F26B43"/>
          </p15:clr>
        </p15:guide>
        <p15:guide id="2" pos="176" userDrawn="1">
          <p15:clr>
            <a:srgbClr val="F26B43"/>
          </p15:clr>
        </p15:guide>
        <p15:guide id="3" pos="5585" userDrawn="1">
          <p15:clr>
            <a:srgbClr val="F26B43"/>
          </p15:clr>
        </p15:guide>
        <p15:guide id="4" orient="horz" pos="209" userDrawn="1">
          <p15:clr>
            <a:srgbClr val="F26B43"/>
          </p15:clr>
        </p15:guide>
        <p15:guide id="6" pos="2744" userDrawn="1">
          <p15:clr>
            <a:srgbClr val="F26B43"/>
          </p15:clr>
        </p15:guide>
        <p15:guide id="7" pos="3016" userDrawn="1">
          <p15:clr>
            <a:srgbClr val="F26B43"/>
          </p15:clr>
        </p15:guide>
        <p15:guide id="8" orient="horz" pos="27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 descr="Grafik 3">
            <a:extLst>
              <a:ext uri="{FF2B5EF4-FFF2-40B4-BE49-F238E27FC236}">
                <a16:creationId xmlns:a16="http://schemas.microsoft.com/office/drawing/2014/main" id="{69CD447D-6735-3E4A-95B6-57D6E8DB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870" r="459" b="31841"/>
          <a:stretch>
            <a:fillRect/>
          </a:stretch>
        </p:blipFill>
        <p:spPr>
          <a:xfrm>
            <a:off x="265063" y="248840"/>
            <a:ext cx="8627417" cy="238765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AB914AAF-09E0-1741-A174-8DF38C4608F6}"/>
              </a:ext>
            </a:extLst>
          </p:cNvPr>
          <p:cNvSpPr txBox="1"/>
          <p:nvPr/>
        </p:nvSpPr>
        <p:spPr>
          <a:xfrm>
            <a:off x="265063" y="2886599"/>
            <a:ext cx="7760745" cy="36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ts val="28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sz="3200" cap="all" dirty="0">
                <a:solidFill>
                  <a:schemeClr val="tx2"/>
                </a:solidFill>
              </a:rPr>
              <a:t>GGSB-PLUS: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Prospectives</a:t>
            </a:r>
            <a:endParaRPr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E5F27F50-E76A-B24A-A535-2C7294CBEFDD}"/>
              </a:ext>
            </a:extLst>
          </p:cNvPr>
          <p:cNvSpPr txBox="1"/>
          <p:nvPr/>
        </p:nvSpPr>
        <p:spPr>
          <a:xfrm>
            <a:off x="279400" y="3500333"/>
            <a:ext cx="3466024" cy="85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>
            <a:spAutoFit/>
          </a:bodyPr>
          <a:lstStyle/>
          <a:p>
            <a:pPr defTabSz="914400">
              <a:lnSpc>
                <a:spcPts val="1680"/>
              </a:lnSpc>
              <a:defRPr sz="1200">
                <a:solidFill>
                  <a:srgbClr val="FFFFFF"/>
                </a:solidFill>
              </a:defRPr>
            </a:pPr>
            <a:r>
              <a:rPr sz="1400" b="1" dirty="0">
                <a:solidFill>
                  <a:schemeClr val="tx2"/>
                </a:solidFill>
              </a:rPr>
              <a:t>N. Jon Shah</a:t>
            </a:r>
            <a:r>
              <a:rPr lang="en-US" sz="1400" b="1" dirty="0">
                <a:solidFill>
                  <a:schemeClr val="tx2"/>
                </a:solidFill>
              </a:rPr>
              <a:t>, Director</a:t>
            </a:r>
            <a:r>
              <a:rPr sz="1400" b="1" dirty="0">
                <a:solidFill>
                  <a:schemeClr val="tx2"/>
                </a:solidFill>
              </a:rPr>
              <a:t> </a:t>
            </a:r>
          </a:p>
          <a:p>
            <a:pPr defTabSz="914400">
              <a:lnSpc>
                <a:spcPts val="1680"/>
              </a:lnSpc>
              <a:defRPr sz="1200">
                <a:solidFill>
                  <a:srgbClr val="FFFFFF"/>
                </a:solidFill>
              </a:defRPr>
            </a:pPr>
            <a:r>
              <a:rPr lang="en-GB" sz="1400" dirty="0">
                <a:solidFill>
                  <a:schemeClr val="tx2"/>
                </a:solidFill>
              </a:rPr>
              <a:t>Institute of Neuroscience and Medicine - 4</a:t>
            </a:r>
            <a:endParaRPr lang="de-DE" sz="1400" dirty="0">
              <a:solidFill>
                <a:schemeClr val="tx2"/>
              </a:solidFill>
            </a:endParaRPr>
          </a:p>
          <a:p>
            <a:pPr defTabSz="914400">
              <a:lnSpc>
                <a:spcPts val="1680"/>
              </a:lnSpc>
              <a:defRPr sz="1200">
                <a:solidFill>
                  <a:srgbClr val="FFFFFF"/>
                </a:solidFill>
              </a:defRPr>
            </a:pPr>
            <a:r>
              <a:rPr lang="en-GB" sz="1400" dirty="0" err="1">
                <a:solidFill>
                  <a:schemeClr val="tx2"/>
                </a:solidFill>
              </a:rPr>
              <a:t>Forschungszentrum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Jülich</a:t>
            </a:r>
            <a:r>
              <a:rPr lang="en-GB" sz="1400" dirty="0">
                <a:solidFill>
                  <a:schemeClr val="tx2"/>
                </a:solidFill>
              </a:rPr>
              <a:t> GmbH 	</a:t>
            </a:r>
            <a:endParaRPr sz="1400" dirty="0">
              <a:solidFill>
                <a:schemeClr val="tx2"/>
              </a:solidFill>
            </a:endParaRPr>
          </a:p>
          <a:p>
            <a:pPr defTabSz="914400">
              <a:lnSpc>
                <a:spcPts val="1680"/>
              </a:lnSpc>
              <a:defRPr sz="1200">
                <a:solidFill>
                  <a:srgbClr val="FFFFFF"/>
                </a:solidFill>
              </a:defRPr>
            </a:pPr>
            <a:r>
              <a:rPr lang="en-GB" sz="1400" dirty="0" err="1">
                <a:solidFill>
                  <a:schemeClr val="tx2"/>
                </a:solidFill>
              </a:rPr>
              <a:t>Jülich</a:t>
            </a:r>
            <a:endParaRPr sz="1400" dirty="0">
              <a:solidFill>
                <a:schemeClr val="tx2"/>
              </a:solidFill>
            </a:endParaRP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98AD6210-A808-D440-BB69-EF5A4E04B251}"/>
              </a:ext>
            </a:extLst>
          </p:cNvPr>
          <p:cNvSpPr txBox="1"/>
          <p:nvPr/>
        </p:nvSpPr>
        <p:spPr>
          <a:xfrm>
            <a:off x="3851920" y="3500333"/>
            <a:ext cx="4923575" cy="85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>
            <a:spAutoFit/>
          </a:bodyPr>
          <a:lstStyle/>
          <a:p>
            <a:pPr defTabSz="914400">
              <a:lnSpc>
                <a:spcPts val="1680"/>
              </a:lnSpc>
              <a:defRPr sz="1200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2"/>
                </a:solidFill>
              </a:rPr>
              <a:t>Professor of MRI Physic</a:t>
            </a:r>
            <a:r>
              <a:rPr lang="en-US" sz="1400" dirty="0">
                <a:solidFill>
                  <a:schemeClr val="tx2"/>
                </a:solidFill>
              </a:rPr>
              <a:t>s	Department of Physics</a:t>
            </a:r>
          </a:p>
          <a:p>
            <a:pPr defTabSz="914400">
              <a:lnSpc>
                <a:spcPts val="1680"/>
              </a:lnSpc>
              <a:defRPr sz="1200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2"/>
                </a:solidFill>
              </a:rPr>
              <a:t>Department of Neurology</a:t>
            </a:r>
            <a:r>
              <a:rPr lang="de-DE" sz="1400" dirty="0">
                <a:solidFill>
                  <a:schemeClr val="tx2"/>
                </a:solidFill>
              </a:rPr>
              <a:t> 	</a:t>
            </a:r>
            <a:r>
              <a:rPr lang="de-DE" sz="1400" dirty="0" err="1">
                <a:solidFill>
                  <a:schemeClr val="tx2"/>
                </a:solidFill>
              </a:rPr>
              <a:t>Faculty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of</a:t>
            </a:r>
            <a:r>
              <a:rPr lang="de-DE" sz="1400" dirty="0">
                <a:solidFill>
                  <a:schemeClr val="tx2"/>
                </a:solidFill>
              </a:rPr>
              <a:t> Natural </a:t>
            </a:r>
            <a:r>
              <a:rPr lang="de-DE" sz="1400" dirty="0" err="1">
                <a:solidFill>
                  <a:schemeClr val="tx2"/>
                </a:solidFill>
              </a:rPr>
              <a:t>Sciences</a:t>
            </a:r>
            <a:br>
              <a:rPr lang="de-DE" sz="1400" dirty="0">
                <a:solidFill>
                  <a:schemeClr val="tx2"/>
                </a:solidFill>
              </a:rPr>
            </a:br>
            <a:r>
              <a:rPr sz="1400" dirty="0" err="1">
                <a:solidFill>
                  <a:schemeClr val="tx2"/>
                </a:solidFill>
              </a:rPr>
              <a:t>Universitätsklinikum</a:t>
            </a:r>
            <a:r>
              <a:rPr sz="1400" dirty="0">
                <a:solidFill>
                  <a:schemeClr val="tx2"/>
                </a:solidFill>
              </a:rPr>
              <a:t> Aachen </a:t>
            </a:r>
            <a:r>
              <a:rPr lang="en-US" sz="1400" dirty="0">
                <a:solidFill>
                  <a:schemeClr val="tx2"/>
                </a:solidFill>
              </a:rPr>
              <a:t>	RWTH Aachen</a:t>
            </a:r>
            <a:endParaRPr sz="1400" dirty="0">
              <a:solidFill>
                <a:schemeClr val="tx2"/>
              </a:solidFill>
            </a:endParaRPr>
          </a:p>
          <a:p>
            <a:pPr defTabSz="914400">
              <a:lnSpc>
                <a:spcPts val="1680"/>
              </a:lnSpc>
              <a:defRPr sz="1200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2"/>
                </a:solidFill>
              </a:rPr>
              <a:t>Aache</a:t>
            </a:r>
            <a:r>
              <a:rPr lang="en-US" sz="1400" dirty="0">
                <a:solidFill>
                  <a:schemeClr val="tx2"/>
                </a:solidFill>
              </a:rPr>
              <a:t>n			Aachen</a:t>
            </a:r>
            <a:endParaRPr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24D57-CC8C-0147-9D66-C331850C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243001"/>
            <a:ext cx="8586788" cy="369332"/>
          </a:xfrm>
        </p:spPr>
        <p:txBody>
          <a:bodyPr/>
          <a:lstStyle/>
          <a:p>
            <a:r>
              <a:rPr lang="de-DE" dirty="0"/>
              <a:t>GGSB-PLUS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6090C6-9078-F640-8DB0-D1046B11E5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363718" y="4785995"/>
            <a:ext cx="424182" cy="221553"/>
          </a:xfrm>
        </p:spPr>
        <p:txBody>
          <a:bodyPr/>
          <a:lstStyle/>
          <a:p>
            <a:pPr algn="ctr"/>
            <a:fld id="{A52F4D17-1AD6-42D9-B93A-EB002C62F438}" type="slidenum">
              <a:rPr lang="de-DE" smtClean="0"/>
              <a:pPr algn="ctr"/>
              <a:t>10</a:t>
            </a:fld>
            <a:endParaRPr lang="de-DE" dirty="0"/>
          </a:p>
        </p:txBody>
      </p:sp>
      <p:pic>
        <p:nvPicPr>
          <p:cNvPr id="6" name="Bild 3" descr="Bild 3">
            <a:extLst>
              <a:ext uri="{FF2B5EF4-FFF2-40B4-BE49-F238E27FC236}">
                <a16:creationId xmlns:a16="http://schemas.microsoft.com/office/drawing/2014/main" id="{14CC3E50-7533-2B49-9E56-3E304883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883">
            <a:off x="2457794" y="529816"/>
            <a:ext cx="3320534" cy="353105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6336D3F-A06A-324E-8123-BC796B6BC73D}"/>
              </a:ext>
            </a:extLst>
          </p:cNvPr>
          <p:cNvSpPr txBox="1"/>
          <p:nvPr/>
        </p:nvSpPr>
        <p:spPr>
          <a:xfrm>
            <a:off x="5702228" y="1219742"/>
            <a:ext cx="342071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44000" indent="-144000" defTabSz="685800">
              <a:lnSpc>
                <a:spcPts val="1500"/>
              </a:lnSpc>
              <a:spcBef>
                <a:spcPts val="800"/>
              </a:spcBef>
              <a:defRPr sz="1300" b="1">
                <a:solidFill>
                  <a:schemeClr val="accent1"/>
                </a:solidFill>
              </a:defRPr>
            </a:pPr>
            <a:r>
              <a:rPr sz="1600" dirty="0">
                <a:solidFill>
                  <a:schemeClr val="tx2"/>
                </a:solidFill>
              </a:rPr>
              <a:t>Platforms</a:t>
            </a:r>
          </a:p>
          <a:p>
            <a:pPr marL="144000" indent="-144000" defTabSz="685800">
              <a:lnSpc>
                <a:spcPts val="1500"/>
              </a:lnSpc>
              <a:spcBef>
                <a:spcPts val="800"/>
              </a:spcBef>
              <a:buSzPct val="100000"/>
              <a:buChar char="▪"/>
              <a:defRPr sz="1300"/>
            </a:pPr>
            <a:r>
              <a:rPr lang="en-US" sz="1400" b="1" dirty="0"/>
              <a:t>HTC</a:t>
            </a:r>
          </a:p>
          <a:p>
            <a:pPr marL="144000" indent="-144000" defTabSz="685800">
              <a:lnSpc>
                <a:spcPts val="1500"/>
              </a:lnSpc>
              <a:spcBef>
                <a:spcPts val="800"/>
              </a:spcBef>
              <a:buSzPct val="100000"/>
              <a:buChar char="▪"/>
              <a:defRPr sz="1300"/>
            </a:pPr>
            <a:r>
              <a:rPr lang="en-US" sz="1400" b="1" dirty="0"/>
              <a:t>Computational Resources</a:t>
            </a:r>
          </a:p>
          <a:p>
            <a:pPr marL="144000" indent="-144000" defTabSz="685800">
              <a:lnSpc>
                <a:spcPts val="1500"/>
              </a:lnSpc>
              <a:spcBef>
                <a:spcPts val="800"/>
              </a:spcBef>
              <a:buSzPct val="100000"/>
              <a:buChar char="▪"/>
              <a:defRPr sz="1300"/>
            </a:pPr>
            <a:r>
              <a:rPr lang="en-US" sz="1400" b="1" dirty="0"/>
              <a:t>Cyclotrons</a:t>
            </a:r>
            <a:endParaRPr sz="1400" b="1" dirty="0"/>
          </a:p>
          <a:p>
            <a:pPr marL="144000" indent="-144000" defTabSz="685800">
              <a:lnSpc>
                <a:spcPts val="1500"/>
              </a:lnSpc>
              <a:spcBef>
                <a:spcPts val="800"/>
              </a:spcBef>
              <a:buSzPct val="100000"/>
              <a:buChar char="▪"/>
              <a:defRPr sz="1300"/>
            </a:pPr>
            <a:r>
              <a:rPr lang="en-US" sz="1400" dirty="0"/>
              <a:t>….</a:t>
            </a:r>
          </a:p>
          <a:p>
            <a:pPr marL="144000" indent="-144000" defTabSz="685800">
              <a:lnSpc>
                <a:spcPts val="1500"/>
              </a:lnSpc>
              <a:spcBef>
                <a:spcPts val="800"/>
              </a:spcBef>
              <a:buSzPct val="100000"/>
              <a:buChar char="▪"/>
              <a:defRPr sz="1300"/>
            </a:pPr>
            <a:r>
              <a:rPr lang="en-US" sz="1400" dirty="0"/>
              <a:t>Machine Learning</a:t>
            </a:r>
            <a:endParaRPr sz="1400" dirty="0"/>
          </a:p>
          <a:p>
            <a:pPr marL="144000" indent="-144000" defTabSz="685800">
              <a:lnSpc>
                <a:spcPts val="1500"/>
              </a:lnSpc>
              <a:spcBef>
                <a:spcPts val="800"/>
              </a:spcBef>
              <a:buSzPct val="100000"/>
              <a:buChar char="▪"/>
              <a:defRPr sz="1300"/>
            </a:pPr>
            <a:r>
              <a:rPr sz="1400" dirty="0"/>
              <a:t>Animal Laboratory</a:t>
            </a:r>
          </a:p>
          <a:p>
            <a:pPr marL="144000" indent="-144000" defTabSz="685800">
              <a:lnSpc>
                <a:spcPts val="1500"/>
              </a:lnSpc>
              <a:spcBef>
                <a:spcPts val="800"/>
              </a:spcBef>
              <a:buSzPct val="100000"/>
              <a:buChar char="▪"/>
              <a:defRPr sz="1300"/>
            </a:pPr>
            <a:r>
              <a:rPr sz="1400" dirty="0"/>
              <a:t>Novel </a:t>
            </a:r>
            <a:r>
              <a:rPr lang="en-US" sz="1400" dirty="0"/>
              <a:t>7T </a:t>
            </a:r>
            <a:r>
              <a:rPr sz="1400" dirty="0" err="1"/>
              <a:t>BrainPET</a:t>
            </a:r>
            <a:r>
              <a:rPr sz="1400" dirty="0"/>
              <a:t> Insert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22088E44-C7EB-F945-BB34-F1595C910D10}"/>
              </a:ext>
            </a:extLst>
          </p:cNvPr>
          <p:cNvSpPr txBox="1"/>
          <p:nvPr/>
        </p:nvSpPr>
        <p:spPr>
          <a:xfrm>
            <a:off x="2933664" y="3037049"/>
            <a:ext cx="3420710" cy="78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9999" indent="-359999" defTabSz="685800">
              <a:lnSpc>
                <a:spcPts val="1500"/>
              </a:lnSpc>
              <a:spcBef>
                <a:spcPts val="800"/>
              </a:spcBef>
              <a:defRPr sz="1300" b="1">
                <a:solidFill>
                  <a:schemeClr val="accent1"/>
                </a:solidFill>
              </a:defRPr>
            </a:pPr>
            <a:r>
              <a:rPr sz="1600" dirty="0">
                <a:solidFill>
                  <a:schemeClr val="tx2"/>
                </a:solidFill>
              </a:rPr>
              <a:t>Applications / Topics</a:t>
            </a:r>
          </a:p>
          <a:p>
            <a:pPr marL="144000" indent="-144000" defTabSz="685800">
              <a:lnSpc>
                <a:spcPts val="1500"/>
              </a:lnSpc>
              <a:spcBef>
                <a:spcPts val="800"/>
              </a:spcBef>
              <a:buSzPct val="100000"/>
              <a:buFontTx/>
              <a:buChar char="▪"/>
              <a:defRPr sz="1300"/>
            </a:pPr>
            <a:r>
              <a:rPr lang="en-GB" sz="1400" dirty="0"/>
              <a:t>Tumours</a:t>
            </a:r>
          </a:p>
          <a:p>
            <a:pPr marL="144000" indent="-144000" defTabSz="685800">
              <a:lnSpc>
                <a:spcPts val="1500"/>
              </a:lnSpc>
              <a:spcBef>
                <a:spcPts val="800"/>
              </a:spcBef>
              <a:buSzPct val="100000"/>
              <a:buChar char="▪"/>
              <a:defRPr sz="1300"/>
            </a:pPr>
            <a:r>
              <a:rPr lang="en-US" sz="1400" dirty="0"/>
              <a:t>Health </a:t>
            </a:r>
            <a:endParaRPr sz="1400" dirty="0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161085E-9BEC-0E4C-90D2-FC1ED9F3F3FA}"/>
              </a:ext>
            </a:extLst>
          </p:cNvPr>
          <p:cNvSpPr txBox="1">
            <a:spLocks/>
          </p:cNvSpPr>
          <p:nvPr/>
        </p:nvSpPr>
        <p:spPr>
          <a:xfrm>
            <a:off x="943007" y="1219742"/>
            <a:ext cx="3420711" cy="172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itchFamily="2" charset="2"/>
              <a:buChar char="§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76213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itchFamily="2" charset="2"/>
              <a:buChar char="§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0063" indent="-1619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itchFamily="2" charset="2"/>
              <a:buChar char="§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1513" indent="-1619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itchFamily="2" charset="2"/>
              <a:buChar char="§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8200" indent="-1619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Wingdings" pitchFamily="2" charset="2"/>
              <a:buChar char="§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99" indent="-576000">
              <a:lnSpc>
                <a:spcPts val="1500"/>
              </a:lnSpc>
              <a:spcBef>
                <a:spcPts val="800"/>
              </a:spcBef>
              <a:spcAft>
                <a:spcPts val="0"/>
              </a:spcAft>
              <a:buFont typeface="Wingdings" pitchFamily="2" charset="2"/>
              <a:buNone/>
              <a:defRPr sz="1300" b="1">
                <a:solidFill>
                  <a:schemeClr val="accent1"/>
                </a:solidFill>
              </a:defRPr>
            </a:pPr>
            <a:r>
              <a:rPr lang="de-DE" sz="1600" b="1" dirty="0">
                <a:solidFill>
                  <a:schemeClr val="tx2"/>
                </a:solidFill>
              </a:rPr>
              <a:t>Research Areas</a:t>
            </a:r>
          </a:p>
          <a:p>
            <a:pPr marL="144000" indent="-144000">
              <a:lnSpc>
                <a:spcPts val="1500"/>
              </a:lnSpc>
              <a:spcBef>
                <a:spcPts val="800"/>
              </a:spcBef>
              <a:spcAft>
                <a:spcPts val="0"/>
              </a:spcAft>
              <a:buFontTx/>
              <a:buChar char="▪"/>
              <a:defRPr sz="1300"/>
            </a:pPr>
            <a:r>
              <a:rPr lang="de-DE" sz="1400" dirty="0"/>
              <a:t>Biomedical Imaging</a:t>
            </a:r>
          </a:p>
          <a:p>
            <a:pPr marL="310688" lvl="1" indent="-144000">
              <a:lnSpc>
                <a:spcPts val="1500"/>
              </a:lnSpc>
              <a:spcBef>
                <a:spcPts val="800"/>
              </a:spcBef>
              <a:spcAft>
                <a:spcPts val="0"/>
              </a:spcAft>
              <a:buFontTx/>
              <a:buChar char="▪"/>
              <a:defRPr sz="1300"/>
            </a:pPr>
            <a:r>
              <a:rPr lang="de-DE" sz="1400" dirty="0"/>
              <a:t>MRI / PET</a:t>
            </a:r>
          </a:p>
          <a:p>
            <a:pPr marL="310688" lvl="1" indent="-144000">
              <a:lnSpc>
                <a:spcPts val="1500"/>
              </a:lnSpc>
              <a:spcBef>
                <a:spcPts val="800"/>
              </a:spcBef>
              <a:spcAft>
                <a:spcPts val="0"/>
              </a:spcAft>
              <a:buFontTx/>
              <a:buChar char="▪"/>
              <a:defRPr sz="1300"/>
            </a:pPr>
            <a:r>
              <a:rPr lang="de-DE" sz="1400" dirty="0"/>
              <a:t>Tracers</a:t>
            </a:r>
          </a:p>
          <a:p>
            <a:pPr marL="144000" indent="-144000">
              <a:lnSpc>
                <a:spcPts val="1500"/>
              </a:lnSpc>
              <a:spcBef>
                <a:spcPts val="800"/>
              </a:spcBef>
              <a:spcAft>
                <a:spcPts val="0"/>
              </a:spcAft>
              <a:buFontTx/>
              <a:buChar char="▪"/>
              <a:defRPr sz="1300"/>
            </a:pPr>
            <a:r>
              <a:rPr lang="de-DE" sz="1400" dirty="0" err="1"/>
              <a:t>Novel</a:t>
            </a:r>
            <a:r>
              <a:rPr lang="de-DE" sz="1400" dirty="0"/>
              <a:t> </a:t>
            </a:r>
            <a:r>
              <a:rPr lang="de-DE" sz="1400" dirty="0" err="1"/>
              <a:t>Machine</a:t>
            </a:r>
            <a:r>
              <a:rPr lang="de-DE" sz="1400" dirty="0"/>
              <a:t> Learning Software</a:t>
            </a:r>
          </a:p>
          <a:p>
            <a:pPr marL="144000" indent="-144000">
              <a:lnSpc>
                <a:spcPts val="1500"/>
              </a:lnSpc>
              <a:spcBef>
                <a:spcPts val="800"/>
              </a:spcBef>
              <a:spcAft>
                <a:spcPts val="0"/>
              </a:spcAft>
              <a:buFontTx/>
              <a:buChar char="▪"/>
              <a:defRPr sz="1300"/>
            </a:pPr>
            <a:r>
              <a:rPr lang="de-DE" sz="1400" dirty="0"/>
              <a:t>Clinical Translation - HTC</a:t>
            </a:r>
          </a:p>
        </p:txBody>
      </p:sp>
    </p:spTree>
    <p:extLst>
      <p:ext uri="{BB962C8B-B14F-4D97-AF65-F5344CB8AC3E}">
        <p14:creationId xmlns:p14="http://schemas.microsoft.com/office/powerpoint/2010/main" val="40251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  <p:bldP spid="9" grpId="0" uiExpand="1" build="p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73674" y="182116"/>
            <a:ext cx="4737450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b="1" dirty="0" err="1">
                <a:solidFill>
                  <a:prstClr val="black"/>
                </a:solidFill>
                <a:latin typeface="Calibri" panose="020F0502020204030204"/>
              </a:rPr>
              <a:t>Supervisory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 Board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685800">
              <a:defRPr/>
            </a:pPr>
            <a:r>
              <a:rPr lang="de-DE" sz="1013" dirty="0" err="1">
                <a:solidFill>
                  <a:prstClr val="black"/>
                </a:solidFill>
                <a:latin typeface="Calibri" panose="020F0502020204030204"/>
              </a:rPr>
              <a:t>Chairs</a:t>
            </a: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de-DE" sz="1013" dirty="0" err="1">
                <a:solidFill>
                  <a:prstClr val="black"/>
                </a:solidFill>
                <a:latin typeface="Calibri" panose="020F0502020204030204"/>
              </a:rPr>
              <a:t>participating</a:t>
            </a: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013">
                <a:solidFill>
                  <a:prstClr val="black"/>
                </a:solidFill>
                <a:latin typeface="Calibri" panose="020F0502020204030204"/>
              </a:rPr>
              <a:t>centres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685800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FZJ: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Marquardt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, GSI/FAIR: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Giubellino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, HZDR: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Schmidt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89668" y="1077620"/>
            <a:ext cx="7555899" cy="113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Scientific Advisory Board</a:t>
            </a:r>
          </a:p>
          <a:p>
            <a:pPr defTabSz="685800"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81155" y="1195999"/>
            <a:ext cx="1725981" cy="767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Speakers</a:t>
            </a:r>
          </a:p>
          <a:p>
            <a:pPr defTabSz="685800">
              <a:defRPr/>
            </a:pP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FZJ: 	</a:t>
            </a:r>
            <a:r>
              <a:rPr lang="de-DE" sz="1013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Shah</a:t>
            </a:r>
          </a:p>
          <a:p>
            <a:pPr defTabSz="685800">
              <a:defRPr/>
            </a:pP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GSI/FAIR: 	</a:t>
            </a:r>
            <a:r>
              <a:rPr lang="de-DE" sz="1013" dirty="0" err="1">
                <a:solidFill>
                  <a:srgbClr val="0070C0"/>
                </a:solidFill>
                <a:latin typeface="Calibri" panose="020F0502020204030204"/>
              </a:rPr>
              <a:t>Keshelashvili</a:t>
            </a: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de-DE" sz="1013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HZDR: 	</a:t>
            </a:r>
            <a:r>
              <a:rPr lang="de-DE" sz="1013" dirty="0">
                <a:solidFill>
                  <a:srgbClr val="0070C0"/>
                </a:solidFill>
                <a:latin typeface="Calibri" panose="020F0502020204030204"/>
              </a:rPr>
              <a:t>NN</a:t>
            </a: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51924" y="1388977"/>
            <a:ext cx="4932414" cy="6637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Heads of </a:t>
            </a:r>
            <a:r>
              <a:rPr lang="de-DE" sz="1013" dirty="0" err="1">
                <a:solidFill>
                  <a:prstClr val="black"/>
                </a:solidFill>
                <a:latin typeface="Calibri" panose="020F0502020204030204"/>
              </a:rPr>
              <a:t>participating</a:t>
            </a: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013" dirty="0" err="1">
                <a:solidFill>
                  <a:prstClr val="black"/>
                </a:solidFill>
                <a:latin typeface="Calibri" panose="020F0502020204030204"/>
              </a:rPr>
              <a:t>institutes</a:t>
            </a: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FZJ, GSI, HZDR</a:t>
            </a:r>
          </a:p>
          <a:p>
            <a:pPr algn="ctr" defTabSz="685800">
              <a:defRPr/>
            </a:pP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(…)</a:t>
            </a:r>
          </a:p>
          <a:p>
            <a:pPr algn="ctr" defTabSz="685800">
              <a:defRPr/>
            </a:pPr>
            <a:r>
              <a:rPr lang="de-DE" sz="1013" dirty="0" err="1">
                <a:solidFill>
                  <a:prstClr val="black"/>
                </a:solidFill>
                <a:latin typeface="Calibri" panose="020F0502020204030204"/>
              </a:rPr>
              <a:t>Coordinator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Kacharava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522372" y="2450581"/>
            <a:ext cx="6115086" cy="113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Administrative Management</a:t>
            </a:r>
          </a:p>
          <a:p>
            <a:pPr algn="ctr" defTabSz="685800"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52211" y="2763719"/>
            <a:ext cx="4030310" cy="6637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013" dirty="0" err="1">
                <a:solidFill>
                  <a:prstClr val="black"/>
                </a:solidFill>
                <a:latin typeface="Calibri" panose="020F0502020204030204"/>
              </a:rPr>
              <a:t>Representatives</a:t>
            </a: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de-DE" sz="1013" dirty="0" err="1">
                <a:solidFill>
                  <a:prstClr val="black"/>
                </a:solidFill>
                <a:latin typeface="Calibri" panose="020F0502020204030204"/>
              </a:rPr>
              <a:t>participating</a:t>
            </a: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013" dirty="0" err="1">
                <a:solidFill>
                  <a:prstClr val="black"/>
                </a:solidFill>
                <a:latin typeface="Calibri" panose="020F0502020204030204"/>
              </a:rPr>
              <a:t>centres</a:t>
            </a: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	FZJ                   GSI/FAIR                    HZDR </a:t>
            </a:r>
          </a:p>
          <a:p>
            <a:pPr defTabSz="685800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Portius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/Lennertz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         </a:t>
            </a:r>
            <a:r>
              <a:rPr lang="de-DE" sz="1013" dirty="0">
                <a:solidFill>
                  <a:srgbClr val="0070C0"/>
                </a:solidFill>
                <a:latin typeface="Calibri" panose="020F0502020204030204"/>
              </a:rPr>
              <a:t>Ghosh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                   </a:t>
            </a:r>
            <a:r>
              <a:rPr lang="de-DE" dirty="0">
                <a:solidFill>
                  <a:srgbClr val="0070C0"/>
                </a:solidFill>
                <a:latin typeface="Calibri" panose="020F0502020204030204"/>
              </a:rPr>
              <a:t>Hamann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4567618" y="2180580"/>
            <a:ext cx="0" cy="270000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34887" y="3740173"/>
            <a:ext cx="8687657" cy="1263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b="1" dirty="0" err="1">
                <a:solidFill>
                  <a:prstClr val="black"/>
                </a:solidFill>
                <a:latin typeface="Calibri" panose="020F0502020204030204"/>
              </a:rPr>
              <a:t>Cooperation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 Projects (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Existing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Planned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de-DE" sz="1013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SMART|EDMLab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SMART|AtmoSimLab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SMART|BioImagingLab</a:t>
            </a:r>
            <a:r>
              <a:rPr lang="de-DE" sz="1200">
                <a:solidFill>
                  <a:prstClr val="black"/>
                </a:solidFill>
                <a:latin typeface="Calibri" panose="020F0502020204030204"/>
              </a:rPr>
              <a:t>   SMART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|DigitalLab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SMART|DataLab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SMART|TechLab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     HTC Project</a:t>
            </a:r>
          </a:p>
          <a:p>
            <a:pPr algn="just" defTabSz="685800">
              <a:defRPr/>
            </a:pP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685800"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07886" y="182116"/>
            <a:ext cx="1700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5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GGSB </a:t>
            </a:r>
            <a:r>
              <a:rPr lang="de-DE" sz="15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Governance</a:t>
            </a:r>
            <a:r>
              <a:rPr lang="de-DE" sz="15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defTabSz="685800">
              <a:defRPr/>
            </a:pPr>
            <a:r>
              <a:rPr lang="de-DE" sz="15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(German </a:t>
            </a:r>
            <a:r>
              <a:rPr lang="de-DE" sz="15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side</a:t>
            </a:r>
            <a:r>
              <a:rPr lang="de-DE" sz="15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)</a:t>
            </a:r>
          </a:p>
          <a:p>
            <a:pPr defTabSz="685800">
              <a:defRPr/>
            </a:pPr>
            <a:r>
              <a:rPr lang="de-DE" sz="15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DRAFT</a:t>
            </a:r>
          </a:p>
        </p:txBody>
      </p:sp>
      <p:cxnSp>
        <p:nvCxnSpPr>
          <p:cNvPr id="11" name="Gewinkelter Verbinder 10"/>
          <p:cNvCxnSpPr>
            <a:cxnSpLocks/>
          </p:cNvCxnSpPr>
          <p:nvPr/>
        </p:nvCxnSpPr>
        <p:spPr>
          <a:xfrm>
            <a:off x="6511124" y="842389"/>
            <a:ext cx="769675" cy="352683"/>
          </a:xfrm>
          <a:prstGeom prst="bentConnector3">
            <a:avLst>
              <a:gd name="adj1" fmla="val 99643"/>
            </a:avLst>
          </a:prstGeom>
          <a:ln w="28575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cxnSpLocks/>
          </p:cNvCxnSpPr>
          <p:nvPr/>
        </p:nvCxnSpPr>
        <p:spPr>
          <a:xfrm>
            <a:off x="6075272" y="1729420"/>
            <a:ext cx="305883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1548542" y="4234680"/>
            <a:ext cx="127489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PIs:</a:t>
            </a:r>
          </a:p>
          <a:p>
            <a:pPr algn="ctr" defTabSz="685800">
              <a:defRPr/>
            </a:pPr>
            <a:r>
              <a:rPr lang="de-DE" sz="1050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Jibuti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(TSU)</a:t>
            </a:r>
          </a:p>
          <a:p>
            <a:pPr algn="ctr" defTabSz="685800">
              <a:defRPr/>
            </a:pPr>
            <a:r>
              <a:rPr lang="de-DE" sz="1050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Kiendler-Scharr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(FZJ)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879235" y="4222782"/>
            <a:ext cx="1481802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PIs:</a:t>
            </a:r>
          </a:p>
          <a:p>
            <a:pPr algn="ctr" defTabSz="685800">
              <a:defRPr/>
            </a:pPr>
            <a:r>
              <a:rPr lang="de-DE" sz="1050" dirty="0" err="1">
                <a:solidFill>
                  <a:srgbClr val="0070C0"/>
                </a:solidFill>
                <a:latin typeface="Calibri" panose="020F0502020204030204"/>
              </a:rPr>
              <a:t>Kakava</a:t>
            </a:r>
            <a:r>
              <a:rPr lang="de-DE" sz="1050" dirty="0">
                <a:solidFill>
                  <a:srgbClr val="0070C0"/>
                </a:solidFill>
                <a:latin typeface="Calibri" panose="020F0502020204030204"/>
              </a:rPr>
              <a:t>/</a:t>
            </a:r>
            <a:r>
              <a:rPr lang="de-DE" sz="1050" dirty="0" err="1">
                <a:solidFill>
                  <a:srgbClr val="0070C0"/>
                </a:solidFill>
                <a:latin typeface="Calibri" panose="020F0502020204030204"/>
              </a:rPr>
              <a:t>Botch</a:t>
            </a:r>
            <a:r>
              <a:rPr lang="de-DE" sz="1050" dirty="0">
                <a:solidFill>
                  <a:srgbClr val="0070C0"/>
                </a:solidFill>
                <a:latin typeface="Calibri" panose="020F0502020204030204"/>
              </a:rPr>
              <a:t>.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(TSU/KIU)</a:t>
            </a:r>
          </a:p>
          <a:p>
            <a:pPr algn="ctr" defTabSz="685800">
              <a:defRPr/>
            </a:pPr>
            <a:r>
              <a:rPr lang="de-DE" sz="105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Neumaier/Shah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(FZJ)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76404" y="4232282"/>
            <a:ext cx="121443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PIs:</a:t>
            </a:r>
          </a:p>
          <a:p>
            <a:pPr algn="ctr" defTabSz="685800">
              <a:defRPr/>
            </a:pPr>
            <a:r>
              <a:rPr lang="de-DE" sz="1050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Mchedlishvili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(TSU)</a:t>
            </a:r>
          </a:p>
          <a:p>
            <a:pPr algn="ctr" defTabSz="685800">
              <a:defRPr/>
            </a:pPr>
            <a:r>
              <a:rPr lang="de-DE" sz="1050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Keshelashvili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(GSI)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403742" y="4222782"/>
            <a:ext cx="1129215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PIs:</a:t>
            </a:r>
          </a:p>
          <a:p>
            <a:pPr algn="ctr" defTabSz="685800">
              <a:defRPr/>
            </a:pPr>
            <a:r>
              <a:rPr lang="de-DE" sz="1050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Metreveli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(AUG)</a:t>
            </a:r>
          </a:p>
          <a:p>
            <a:pPr algn="ctr" defTabSz="685800">
              <a:defRPr/>
            </a:pPr>
            <a:r>
              <a:rPr lang="de-DE" sz="105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Van </a:t>
            </a:r>
            <a:r>
              <a:rPr lang="de-DE" sz="1050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Waasen</a:t>
            </a:r>
            <a:r>
              <a:rPr lang="de-DE" sz="105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(FZJ)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797569" y="4222782"/>
            <a:ext cx="1074388" cy="5770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PIs:</a:t>
            </a:r>
          </a:p>
          <a:p>
            <a:pPr algn="ctr" defTabSz="685800">
              <a:defRPr/>
            </a:pPr>
            <a:r>
              <a:rPr lang="de-DE" sz="1050" dirty="0">
                <a:solidFill>
                  <a:srgbClr val="0070C0"/>
                </a:solidFill>
                <a:latin typeface="Calibri" panose="020F0502020204030204"/>
              </a:rPr>
              <a:t>NN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(KIU)</a:t>
            </a:r>
          </a:p>
          <a:p>
            <a:pPr algn="ctr" defTabSz="685800">
              <a:defRPr/>
            </a:pPr>
            <a:r>
              <a:rPr lang="de-DE" sz="1050" dirty="0">
                <a:solidFill>
                  <a:srgbClr val="0070C0"/>
                </a:solidFill>
                <a:latin typeface="Calibri" panose="020F0502020204030204"/>
              </a:rPr>
              <a:t>NN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(HZDR)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742155" y="285936"/>
            <a:ext cx="846254" cy="663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Liaison:</a:t>
            </a:r>
          </a:p>
          <a:p>
            <a:pPr algn="ctr" defTabSz="685800">
              <a:defRPr/>
            </a:pPr>
            <a:r>
              <a:rPr lang="de-DE" dirty="0" err="1">
                <a:solidFill>
                  <a:srgbClr val="0070C0"/>
                </a:solidFill>
                <a:latin typeface="Calibri" panose="020F0502020204030204"/>
              </a:rPr>
              <a:t>Kacharava</a:t>
            </a:r>
            <a:endParaRPr lang="de-DE" dirty="0">
              <a:solidFill>
                <a:srgbClr val="0070C0"/>
              </a:solidFill>
              <a:latin typeface="Calibri" panose="020F0502020204030204"/>
            </a:endParaRPr>
          </a:p>
        </p:txBody>
      </p:sp>
      <p:cxnSp>
        <p:nvCxnSpPr>
          <p:cNvPr id="27" name="Gerader Verbinder 26"/>
          <p:cNvCxnSpPr>
            <a:cxnSpLocks/>
          </p:cNvCxnSpPr>
          <p:nvPr/>
        </p:nvCxnSpPr>
        <p:spPr>
          <a:xfrm>
            <a:off x="6511124" y="531031"/>
            <a:ext cx="23591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>
            <a:cxnSpLocks/>
          </p:cNvCxnSpPr>
          <p:nvPr/>
        </p:nvCxnSpPr>
        <p:spPr>
          <a:xfrm>
            <a:off x="7585548" y="530536"/>
            <a:ext cx="24047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7819440" y="188517"/>
            <a:ext cx="1103099" cy="611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Georgian</a:t>
            </a: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013" dirty="0" err="1">
                <a:solidFill>
                  <a:prstClr val="black"/>
                </a:solidFill>
                <a:latin typeface="Calibri" panose="020F0502020204030204"/>
              </a:rPr>
              <a:t>Politicians</a:t>
            </a: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/</a:t>
            </a:r>
            <a:br>
              <a:rPr lang="de-DE" sz="1013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1013" dirty="0">
                <a:solidFill>
                  <a:prstClr val="black"/>
                </a:solidFill>
                <a:latin typeface="Calibri" panose="020F0502020204030204"/>
              </a:rPr>
              <a:t>Univ. </a:t>
            </a:r>
            <a:r>
              <a:rPr lang="de-DE" sz="1013" dirty="0" err="1">
                <a:solidFill>
                  <a:prstClr val="black"/>
                </a:solidFill>
                <a:latin typeface="Calibri" panose="020F0502020204030204"/>
              </a:rPr>
              <a:t>Rectors</a:t>
            </a:r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924108" y="4797759"/>
            <a:ext cx="328968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13" b="1" dirty="0">
                <a:sym typeface="Wingdings" panose="05000000000000000000" pitchFamily="2" charset="2"/>
              </a:rPr>
              <a:t> </a:t>
            </a:r>
            <a:r>
              <a:rPr lang="de-DE" sz="1013" b="1" dirty="0"/>
              <a:t>GSTC (</a:t>
            </a:r>
            <a:r>
              <a:rPr lang="de-DE" sz="1013" b="1" dirty="0" err="1"/>
              <a:t>Georgian</a:t>
            </a:r>
            <a:r>
              <a:rPr lang="de-DE" sz="1013" b="1" dirty="0"/>
              <a:t> Science &amp; Technology Center)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573178" y="4223893"/>
            <a:ext cx="1074388" cy="5770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PIs:</a:t>
            </a:r>
          </a:p>
          <a:p>
            <a:pPr algn="ctr" defTabSz="685800">
              <a:defRPr/>
            </a:pPr>
            <a:r>
              <a:rPr lang="de-DE" sz="1050" dirty="0" err="1">
                <a:solidFill>
                  <a:srgbClr val="0070C0"/>
                </a:solidFill>
                <a:latin typeface="Calibri" panose="020F0502020204030204"/>
              </a:rPr>
              <a:t>Botchor</a:t>
            </a:r>
            <a:r>
              <a:rPr lang="de-DE" sz="1050" dirty="0">
                <a:solidFill>
                  <a:srgbClr val="0070C0"/>
                </a:solidFill>
                <a:latin typeface="Calibri" panose="020F0502020204030204"/>
              </a:rPr>
              <a:t>.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(KIU)</a:t>
            </a:r>
          </a:p>
          <a:p>
            <a:pPr algn="ctr" defTabSz="685800">
              <a:defRPr/>
            </a:pPr>
            <a:r>
              <a:rPr lang="de-DE" sz="1050" dirty="0" err="1">
                <a:solidFill>
                  <a:srgbClr val="0070C0"/>
                </a:solidFill>
                <a:latin typeface="Calibri" panose="020F0502020204030204"/>
              </a:rPr>
              <a:t>Scharr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(FZJ)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6683144" y="4222782"/>
            <a:ext cx="1074388" cy="5770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PIs:</a:t>
            </a:r>
          </a:p>
          <a:p>
            <a:pPr algn="ctr" defTabSz="685800">
              <a:defRPr/>
            </a:pPr>
            <a:r>
              <a:rPr lang="de-DE" sz="1050" dirty="0" err="1">
                <a:solidFill>
                  <a:srgbClr val="0070C0"/>
                </a:solidFill>
                <a:latin typeface="Calibri" panose="020F0502020204030204"/>
              </a:rPr>
              <a:t>Metreveli</a:t>
            </a:r>
            <a:r>
              <a:rPr lang="de-DE" sz="105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(AUG)</a:t>
            </a:r>
          </a:p>
          <a:p>
            <a:pPr algn="ctr" defTabSz="685800">
              <a:defRPr/>
            </a:pPr>
            <a:r>
              <a:rPr lang="de-DE" sz="1050" dirty="0" err="1">
                <a:solidFill>
                  <a:srgbClr val="0070C0"/>
                </a:solidFill>
                <a:latin typeface="Calibri" panose="020F0502020204030204"/>
              </a:rPr>
              <a:t>Natour</a:t>
            </a:r>
            <a:r>
              <a:rPr lang="de-DE" sz="1050" dirty="0">
                <a:solidFill>
                  <a:prstClr val="black"/>
                </a:solidFill>
                <a:latin typeface="Calibri" panose="020F0502020204030204"/>
              </a:rPr>
              <a:t> (FZJ)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61480" y="2763719"/>
            <a:ext cx="1274891" cy="715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i="1" dirty="0" err="1">
                <a:solidFill>
                  <a:prstClr val="black"/>
                </a:solidFill>
                <a:latin typeface="Calibri" panose="020F0502020204030204"/>
              </a:rPr>
              <a:t>Contractor</a:t>
            </a:r>
            <a:endParaRPr lang="de-DE" i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UE (</a:t>
            </a:r>
            <a:r>
              <a:rPr lang="de-DE" sz="1013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Drewes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), GSI/FAIR, HZDR</a:t>
            </a:r>
          </a:p>
        </p:txBody>
      </p:sp>
      <p:cxnSp>
        <p:nvCxnSpPr>
          <p:cNvPr id="48" name="Gewinkelter Verbinder 7">
            <a:extLst>
              <a:ext uri="{FF2B5EF4-FFF2-40B4-BE49-F238E27FC236}">
                <a16:creationId xmlns:a16="http://schemas.microsoft.com/office/drawing/2014/main" id="{F613EBCC-A058-8C46-8177-444E0A1F94E8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958282" y="1720831"/>
            <a:ext cx="193642" cy="2020268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16">
            <a:extLst>
              <a:ext uri="{FF2B5EF4-FFF2-40B4-BE49-F238E27FC236}">
                <a16:creationId xmlns:a16="http://schemas.microsoft.com/office/drawing/2014/main" id="{6D30FE84-A193-CA40-B9D1-5C0F1348E2EA}"/>
              </a:ext>
            </a:extLst>
          </p:cNvPr>
          <p:cNvCxnSpPr>
            <a:cxnSpLocks/>
          </p:cNvCxnSpPr>
          <p:nvPr/>
        </p:nvCxnSpPr>
        <p:spPr>
          <a:xfrm>
            <a:off x="7405885" y="762496"/>
            <a:ext cx="0" cy="315124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3" grpId="0" animBg="1"/>
      <p:bldP spid="14" grpId="0" animBg="1"/>
      <p:bldP spid="22" grpId="0" animBg="1"/>
      <p:bldP spid="28" grpId="0"/>
      <p:bldP spid="32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2" grpId="0" animBg="1"/>
      <p:bldP spid="43" grpId="0"/>
      <p:bldP spid="44" grpId="0" animBg="1"/>
      <p:bldP spid="45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87824-7EE7-534D-BC9D-5F410DD9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as a Global Challenge: GGSB-PLUS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74E4E-FD1D-2248-8A81-1285118E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00" y="1172358"/>
            <a:ext cx="8586788" cy="3199591"/>
          </a:xfrm>
        </p:spPr>
        <p:txBody>
          <a:bodyPr/>
          <a:lstStyle/>
          <a:p>
            <a:r>
              <a:rPr lang="en-DE" b="0" dirty="0"/>
              <a:t>Through globalisation, mankind has developed into a globally interconnected and interacting community. </a:t>
            </a:r>
          </a:p>
          <a:p>
            <a:r>
              <a:rPr lang="en-DE" b="0" dirty="0"/>
              <a:t>As the current COVID-19 crisis has impressively demonstrated.</a:t>
            </a:r>
          </a:p>
          <a:p>
            <a:r>
              <a:rPr lang="en-DE" b="0" dirty="0"/>
              <a:t>Health is no longer seen in isolation in a national context, but rather as a global challenge that can only be solved at a higher level, through international cooperation, in a long-term and sustainable manner. </a:t>
            </a:r>
          </a:p>
          <a:p>
            <a:r>
              <a:rPr lang="en-DE" b="0" dirty="0"/>
              <a:t>The improvement of patient care through scientific progress and the early diagnosis and therapy of disease patterns made possible by this must no longer be reserved for a few countries.</a:t>
            </a:r>
          </a:p>
          <a:p>
            <a:r>
              <a:rPr lang="en-DE" b="0" dirty="0"/>
              <a:t>GGSB-PLUS will attempt to address this challenge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B4EC9-2770-DD4E-BA14-4706994A3E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363718" y="4785996"/>
            <a:ext cx="424182" cy="234026"/>
          </a:xfrm>
        </p:spPr>
        <p:txBody>
          <a:bodyPr/>
          <a:lstStyle/>
          <a:p>
            <a:pPr algn="ctr"/>
            <a:fld id="{A52F4D17-1AD6-42D9-B93A-EB002C62F438}" type="slidenum">
              <a:rPr lang="de-DE" smtClean="0"/>
              <a:pPr algn="ctr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8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87824-7EE7-534D-BC9D-5F410DD9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as a Global Challenge: GGSB-PLUS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74E4E-FD1D-2248-8A81-1285118E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00" y="915566"/>
            <a:ext cx="8586788" cy="3870430"/>
          </a:xfrm>
        </p:spPr>
        <p:txBody>
          <a:bodyPr/>
          <a:lstStyle/>
          <a:p>
            <a:r>
              <a:rPr lang="en-DE" b="0" dirty="0"/>
              <a:t>Application submitted to BMBF from various institutes of the Research Centre Jülich (FZJ).</a:t>
            </a:r>
          </a:p>
          <a:p>
            <a:r>
              <a:rPr lang="en-DE" b="0" dirty="0"/>
              <a:t> Intended to contribute to bridging national borders for resources and knowledge in order to address the topic of health in a targeted manner and to develop solutions for the treatment of diseases across national borders. </a:t>
            </a:r>
          </a:p>
          <a:p>
            <a:r>
              <a:rPr lang="en-DE" b="0" dirty="0"/>
              <a:t>The already existing "Georgian-German Science Bridge" (GGSB) between the FZJ and various universities in Georgia is an ideal platform for this project. </a:t>
            </a:r>
          </a:p>
          <a:p>
            <a:r>
              <a:rPr lang="en-DE" b="0" dirty="0"/>
              <a:t>A proven tool of the GGSB for improving networking and scientific exchange are the so-called SMART|Labs, of which two laboratories have already been established in Georgia (SMART|AtmoSim_Lab with the research focus on air pollutants; SMART|EDM_Lab with the research focus on basic physics research). </a:t>
            </a:r>
          </a:p>
          <a:p>
            <a:r>
              <a:rPr lang="en-DE" b="0" dirty="0"/>
              <a:t>Within the framework of our application project GGSB-PLUS, another SMART|Lab for Biomedical Imaging is to be established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B4EC9-2770-DD4E-BA14-4706994A3E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363718" y="4785996"/>
            <a:ext cx="424182" cy="234026"/>
          </a:xfrm>
        </p:spPr>
        <p:txBody>
          <a:bodyPr/>
          <a:lstStyle/>
          <a:p>
            <a:pPr algn="ctr"/>
            <a:fld id="{A52F4D17-1AD6-42D9-B93A-EB002C62F438}" type="slidenum">
              <a:rPr lang="de-DE" smtClean="0"/>
              <a:pPr algn="ctr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3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87824-7EE7-534D-BC9D-5F410DD9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as a Global Challenge: GGSB-PLUS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74E4E-FD1D-2248-8A81-1285118E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00" y="915566"/>
            <a:ext cx="8586788" cy="3870430"/>
          </a:xfrm>
        </p:spPr>
        <p:txBody>
          <a:bodyPr/>
          <a:lstStyle/>
          <a:p>
            <a:r>
              <a:rPr lang="en-DE" b="0" dirty="0"/>
              <a:t>SMART|Lab for Biomedical Imaging will focus on:</a:t>
            </a:r>
          </a:p>
          <a:p>
            <a:pPr lvl="4">
              <a:buFont typeface="Wingdings" pitchFamily="2" charset="2"/>
              <a:buChar char="Ø"/>
            </a:pPr>
            <a:r>
              <a:rPr lang="en-DE" sz="1800" b="0" dirty="0"/>
              <a:t>Water mapping with MRI</a:t>
            </a:r>
          </a:p>
          <a:p>
            <a:pPr lvl="4">
              <a:buFont typeface="Wingdings" pitchFamily="2" charset="2"/>
              <a:buChar char="Ø"/>
            </a:pPr>
            <a:r>
              <a:rPr lang="en-DE" sz="1800" b="0" dirty="0"/>
              <a:t>Tumour diagnostics with PET and hybrid MR-PET</a:t>
            </a:r>
          </a:p>
          <a:p>
            <a:pPr lvl="4">
              <a:buFont typeface="Wingdings" pitchFamily="2" charset="2"/>
              <a:buChar char="Ø"/>
            </a:pPr>
            <a:r>
              <a:rPr lang="en-DE" sz="1800" b="0" dirty="0"/>
              <a:t>Early diagnosis using machine learning</a:t>
            </a:r>
          </a:p>
          <a:p>
            <a:pPr lvl="4">
              <a:buFont typeface="Wingdings" pitchFamily="2" charset="2"/>
              <a:buChar char="Ø"/>
            </a:pPr>
            <a:r>
              <a:rPr lang="en-DE" sz="1800" b="0" dirty="0"/>
              <a:t>Development of therapeutic probes for diagnostics and therapy</a:t>
            </a:r>
          </a:p>
          <a:p>
            <a:pPr lvl="4">
              <a:buFont typeface="Wingdings" pitchFamily="2" charset="2"/>
              <a:buChar char="Ø"/>
            </a:pPr>
            <a:r>
              <a:rPr lang="en-DE" sz="1800" b="0" dirty="0"/>
              <a:t>Training and transfer to therapy centres</a:t>
            </a:r>
            <a:endParaRPr lang="en-DE" sz="1800" dirty="0"/>
          </a:p>
          <a:p>
            <a:pPr lvl="3">
              <a:buFont typeface="Wingdings" pitchFamily="2" charset="2"/>
              <a:buChar char="Ø"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B4EC9-2770-DD4E-BA14-4706994A3E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363718" y="4785996"/>
            <a:ext cx="424182" cy="234026"/>
          </a:xfrm>
        </p:spPr>
        <p:txBody>
          <a:bodyPr/>
          <a:lstStyle/>
          <a:p>
            <a:pPr algn="ctr"/>
            <a:fld id="{A52F4D17-1AD6-42D9-B93A-EB002C62F438}" type="slidenum">
              <a:rPr lang="de-DE" smtClean="0"/>
              <a:pPr algn="ctr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111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87824-7EE7-534D-BC9D-5F410DD9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as a Global Challenge: GGSB-PLUS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74E4E-FD1D-2248-8A81-1285118E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00" y="915566"/>
            <a:ext cx="8586788" cy="3870430"/>
          </a:xfrm>
        </p:spPr>
        <p:txBody>
          <a:bodyPr/>
          <a:lstStyle/>
          <a:p>
            <a:r>
              <a:rPr lang="en-DE" b="0" dirty="0"/>
              <a:t>The Biomedical Imaging SMART|Lab will focus on imaging tumours using:</a:t>
            </a:r>
          </a:p>
          <a:p>
            <a:pPr lvl="2">
              <a:buFont typeface="Wingdings" pitchFamily="2" charset="2"/>
              <a:buChar char="Ø"/>
            </a:pPr>
            <a:r>
              <a:rPr lang="en-DE" b="0" dirty="0"/>
              <a:t> MRI, </a:t>
            </a:r>
          </a:p>
          <a:p>
            <a:pPr lvl="2">
              <a:buFont typeface="Wingdings" pitchFamily="2" charset="2"/>
              <a:buChar char="Ø"/>
            </a:pPr>
            <a:r>
              <a:rPr lang="en-DE" b="0" dirty="0"/>
              <a:t>PET and </a:t>
            </a:r>
          </a:p>
          <a:p>
            <a:pPr lvl="2">
              <a:buFont typeface="Wingdings" pitchFamily="2" charset="2"/>
              <a:buChar char="Ø"/>
            </a:pPr>
            <a:r>
              <a:rPr lang="en-DE" b="0" dirty="0"/>
              <a:t>the development of radioactive drugs. </a:t>
            </a:r>
          </a:p>
          <a:p>
            <a:r>
              <a:rPr lang="en-DE" b="0" dirty="0"/>
              <a:t>Through the joint research projects of the FZJ and the Georgian partners KIU, TSU and GTU carried out within the framework of the Biomedical Imaging SMART|Lab, the existing platform for technology and knowledge transfer is to be expanded, leading to substantial structural improvements in Georgia. </a:t>
            </a:r>
          </a:p>
          <a:p>
            <a:r>
              <a:rPr lang="en-DE" b="0" dirty="0"/>
              <a:t>In addition, this should support bilateral exchange and lead to scientific feedback, which will thus also have a positive impact on the German research and education landscape. </a:t>
            </a:r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B4EC9-2770-DD4E-BA14-4706994A3E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363718" y="4785996"/>
            <a:ext cx="424182" cy="234026"/>
          </a:xfrm>
        </p:spPr>
        <p:txBody>
          <a:bodyPr/>
          <a:lstStyle/>
          <a:p>
            <a:pPr algn="ctr"/>
            <a:fld id="{A52F4D17-1AD6-42D9-B93A-EB002C62F438}" type="slidenum">
              <a:rPr lang="de-DE" smtClean="0"/>
              <a:pPr algn="ctr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71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87824-7EE7-534D-BC9D-5F410DD9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as a Global Challenge: GGSB-PLUS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74E4E-FD1D-2248-8A81-1285118E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00" y="915566"/>
            <a:ext cx="8766496" cy="3870430"/>
          </a:xfrm>
        </p:spPr>
        <p:txBody>
          <a:bodyPr/>
          <a:lstStyle/>
          <a:p>
            <a:r>
              <a:rPr lang="en-DE" b="0" dirty="0"/>
              <a:t>FZJ has first-class expertise in diagnostic imaging and radiotracer production - which will benefit Georgia through the SMART|Lab for Biomedcal Imaging, especially for the development of the radiotherapy centre in Kutaisi planned by the Kutaisi International University (KIU), as this centre is will be a unique resource for the entire Caucasus region. </a:t>
            </a:r>
          </a:p>
          <a:p>
            <a:r>
              <a:rPr lang="en-DE" b="0" dirty="0"/>
              <a:t>This extremely ambitious project would sustainably benefit from the knowledge of the German partners. </a:t>
            </a:r>
          </a:p>
          <a:p>
            <a:r>
              <a:rPr lang="en-DE" b="0" dirty="0"/>
              <a:t>The technical know-how of the German partners, especially in the field of imaging, tracer production and particle physics, will be shared with the Hadron Therapy Centre (HTC).</a:t>
            </a:r>
          </a:p>
          <a:p>
            <a:r>
              <a:rPr lang="en-DE" b="0" dirty="0"/>
              <a:t>Precise knowledge of the spatial location of the tumour to be irradiated is crucial.</a:t>
            </a:r>
          </a:p>
          <a:p>
            <a:r>
              <a:rPr lang="en-DE" dirty="0"/>
              <a:t>Comprehensive Imaging Centre </a:t>
            </a:r>
            <a:r>
              <a:rPr lang="en-DE" b="0" dirty="0"/>
              <a:t>to be discussed. </a:t>
            </a:r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B4EC9-2770-DD4E-BA14-4706994A3E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363718" y="4785996"/>
            <a:ext cx="424182" cy="234026"/>
          </a:xfrm>
        </p:spPr>
        <p:txBody>
          <a:bodyPr/>
          <a:lstStyle/>
          <a:p>
            <a:pPr algn="ctr"/>
            <a:fld id="{A52F4D17-1AD6-42D9-B93A-EB002C62F438}" type="slidenum">
              <a:rPr lang="de-DE" smtClean="0"/>
              <a:pPr algn="ctr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9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87824-7EE7-534D-BC9D-5F410DD9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as a Global Challenge: GGSB-PLUS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B4EC9-2770-DD4E-BA14-4706994A3E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363718" y="4785996"/>
            <a:ext cx="424182" cy="234026"/>
          </a:xfrm>
        </p:spPr>
        <p:txBody>
          <a:bodyPr/>
          <a:lstStyle/>
          <a:p>
            <a:pPr algn="ctr"/>
            <a:fld id="{A52F4D17-1AD6-42D9-B93A-EB002C62F438}" type="slidenum">
              <a:rPr lang="de-DE" smtClean="0"/>
              <a:pPr algn="ctr"/>
              <a:t>7</a:t>
            </a:fld>
            <a:endParaRPr lang="de-DE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1E0B4AF-E0AF-9CB4-4313-CFD04247D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086" y="1569331"/>
            <a:ext cx="13756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de-DE" altLang="de-DE" sz="1800" dirty="0">
                <a:solidFill>
                  <a:srgbClr val="000066"/>
                </a:solidFill>
              </a:rPr>
              <a:t>MR-T1 </a:t>
            </a:r>
            <a:r>
              <a:rPr lang="de-DE" altLang="de-DE" sz="1600" dirty="0">
                <a:solidFill>
                  <a:srgbClr val="000066"/>
                </a:solidFill>
              </a:rPr>
              <a:t>(CA)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1D98085-CCA7-F687-D1C6-3E8AC216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086" y="2963629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de-DE" altLang="de-DE" sz="1800" dirty="0">
                <a:solidFill>
                  <a:srgbClr val="000066"/>
                </a:solidFill>
              </a:rPr>
              <a:t>MR-FLAIR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DB1AF55-453C-6D6F-FFC0-DFDD07F3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8" y="1387214"/>
            <a:ext cx="2118209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de-DE" altLang="de-DE" sz="3086" dirty="0">
                <a:solidFill>
                  <a:srgbClr val="000066"/>
                </a:solidFill>
              </a:rPr>
              <a:t> </a:t>
            </a:r>
            <a:r>
              <a:rPr lang="de-DE" altLang="de-DE" sz="2000" dirty="0">
                <a:solidFill>
                  <a:srgbClr val="000066"/>
                </a:solidFill>
              </a:rPr>
              <a:t>Brain </a:t>
            </a:r>
            <a:r>
              <a:rPr lang="de-DE" altLang="de-DE" sz="2000" dirty="0" err="1">
                <a:solidFill>
                  <a:srgbClr val="000066"/>
                </a:solidFill>
              </a:rPr>
              <a:t>Tumour</a:t>
            </a:r>
            <a:r>
              <a:rPr lang="de-DE" altLang="de-DE" sz="2000" dirty="0">
                <a:solidFill>
                  <a:srgbClr val="000066"/>
                </a:solidFill>
              </a:rPr>
              <a:t>  ?</a:t>
            </a:r>
            <a:endParaRPr lang="de-DE" altLang="de-DE" sz="3086" dirty="0">
              <a:solidFill>
                <a:srgbClr val="000066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BCDC5A9-4993-C5AB-9B75-AFF90731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85" y="862930"/>
            <a:ext cx="4184512" cy="139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9F44EB6C-1AF2-E8FD-4ECC-03F80D7D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85" y="2258316"/>
            <a:ext cx="4184512" cy="14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ieren 1">
            <a:extLst>
              <a:ext uri="{FF2B5EF4-FFF2-40B4-BE49-F238E27FC236}">
                <a16:creationId xmlns:a16="http://schemas.microsoft.com/office/drawing/2014/main" id="{23330C0A-B874-AA91-3EA1-66F9A207A5DC}"/>
              </a:ext>
            </a:extLst>
          </p:cNvPr>
          <p:cNvGrpSpPr>
            <a:grpSpLocks/>
          </p:cNvGrpSpPr>
          <p:nvPr/>
        </p:nvGrpSpPr>
        <p:grpSpPr bwMode="auto">
          <a:xfrm>
            <a:off x="-180528" y="3670029"/>
            <a:ext cx="8598945" cy="1415381"/>
            <a:chOff x="-2895871" y="4367759"/>
            <a:chExt cx="11586404" cy="1873250"/>
          </a:xfrm>
        </p:grpSpPr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37FD437C-3CD3-6AFD-31B8-597781F64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950" y="5132692"/>
              <a:ext cx="1527583" cy="488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EE0"/>
                </a:buClr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B8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B82"/>
                </a:buClr>
                <a:buFont typeface="Wingdings" pitchFamily="2" charset="2"/>
                <a:buChar char="§"/>
                <a:defRPr sz="2200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defRPr/>
              </a:pPr>
              <a:r>
                <a:rPr lang="de-DE" altLang="de-DE" sz="1800" dirty="0">
                  <a:solidFill>
                    <a:srgbClr val="000066"/>
                  </a:solidFill>
                </a:rPr>
                <a:t>FET-PET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DF5BD274-18F3-C876-F975-FF93DAF50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367759"/>
              <a:ext cx="5638800" cy="187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613B0CCA-F379-F8BC-3011-CBC8EAC62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895871" y="5116796"/>
              <a:ext cx="3655018" cy="75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EE0"/>
                </a:buClr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B8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B82"/>
                </a:buClr>
                <a:buFont typeface="Wingdings" pitchFamily="2" charset="2"/>
                <a:buChar char="§"/>
                <a:defRPr sz="2200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defRPr/>
              </a:pPr>
              <a:r>
                <a:rPr lang="de-DE" altLang="de-DE" sz="3086" dirty="0">
                  <a:solidFill>
                    <a:srgbClr val="000066"/>
                  </a:solidFill>
                </a:rPr>
                <a:t> </a:t>
              </a:r>
              <a:r>
                <a:rPr lang="de-DE" altLang="de-DE" sz="2000" dirty="0" err="1">
                  <a:solidFill>
                    <a:srgbClr val="000066"/>
                  </a:solidFill>
                </a:rPr>
                <a:t>Astrocytoma</a:t>
              </a:r>
              <a:r>
                <a:rPr lang="de-DE" altLang="de-DE" sz="2000" dirty="0">
                  <a:solidFill>
                    <a:srgbClr val="000066"/>
                  </a:solidFill>
                </a:rPr>
                <a:t> Grade II</a:t>
              </a:r>
              <a:endParaRPr lang="de-DE" altLang="de-DE" sz="3086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9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GGSB-PLUS [</a:t>
            </a:r>
            <a:r>
              <a:rPr lang="de-DE" dirty="0" err="1"/>
              <a:t>Planned</a:t>
            </a:r>
            <a:r>
              <a:rPr lang="de-DE" dirty="0"/>
              <a:t> and </a:t>
            </a:r>
            <a:r>
              <a:rPr lang="de-DE" dirty="0" err="1"/>
              <a:t>Submitted</a:t>
            </a:r>
            <a:r>
              <a:rPr lang="de-DE" dirty="0"/>
              <a:t> in 2020]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363718" y="4785996"/>
            <a:ext cx="424182" cy="234026"/>
          </a:xfrm>
        </p:spPr>
        <p:txBody>
          <a:bodyPr/>
          <a:lstStyle/>
          <a:p>
            <a:pPr algn="ctr"/>
            <a:fld id="{A52F4D17-1AD6-42D9-B93A-EB002C62F438}" type="slidenum">
              <a:rPr lang="de-DE" smtClean="0"/>
              <a:pPr algn="ctr"/>
              <a:t>8</a:t>
            </a:fld>
            <a:endParaRPr lang="de-DE" dirty="0"/>
          </a:p>
        </p:txBody>
      </p:sp>
      <p:sp>
        <p:nvSpPr>
          <p:cNvPr id="11" name="Rechteck 28">
            <a:extLst>
              <a:ext uri="{FF2B5EF4-FFF2-40B4-BE49-F238E27FC236}">
                <a16:creationId xmlns:a16="http://schemas.microsoft.com/office/drawing/2014/main" id="{EEFCEA12-7776-C349-9DCB-91B21E08F4C0}"/>
              </a:ext>
            </a:extLst>
          </p:cNvPr>
          <p:cNvSpPr/>
          <p:nvPr/>
        </p:nvSpPr>
        <p:spPr>
          <a:xfrm>
            <a:off x="2609405" y="1200191"/>
            <a:ext cx="3929498" cy="992973"/>
          </a:xfrm>
          <a:prstGeom prst="rect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2" name="Rechteck 16">
            <a:extLst>
              <a:ext uri="{FF2B5EF4-FFF2-40B4-BE49-F238E27FC236}">
                <a16:creationId xmlns:a16="http://schemas.microsoft.com/office/drawing/2014/main" id="{16C8699A-EBCD-4E41-A19E-A983BD2FD9F1}"/>
              </a:ext>
            </a:extLst>
          </p:cNvPr>
          <p:cNvSpPr/>
          <p:nvPr/>
        </p:nvSpPr>
        <p:spPr>
          <a:xfrm>
            <a:off x="358774" y="2690211"/>
            <a:ext cx="1443469" cy="2095785"/>
          </a:xfrm>
          <a:prstGeom prst="rect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3" name="Textfeld 17">
            <a:extLst>
              <a:ext uri="{FF2B5EF4-FFF2-40B4-BE49-F238E27FC236}">
                <a16:creationId xmlns:a16="http://schemas.microsoft.com/office/drawing/2014/main" id="{FC42A28F-56C7-3642-B537-734F7D6073EE}"/>
              </a:ext>
            </a:extLst>
          </p:cNvPr>
          <p:cNvSpPr txBox="1"/>
          <p:nvPr/>
        </p:nvSpPr>
        <p:spPr>
          <a:xfrm>
            <a:off x="404495" y="2736840"/>
            <a:ext cx="1353569" cy="1660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INM-4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INM-5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IKP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IEK-8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IAS-8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ZEA-1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ZEA-2</a:t>
            </a:r>
            <a:endParaRPr dirty="0"/>
          </a:p>
        </p:txBody>
      </p:sp>
      <p:sp>
        <p:nvSpPr>
          <p:cNvPr id="14" name="Rechteck 18">
            <a:extLst>
              <a:ext uri="{FF2B5EF4-FFF2-40B4-BE49-F238E27FC236}">
                <a16:creationId xmlns:a16="http://schemas.microsoft.com/office/drawing/2014/main" id="{5D17DC94-4B0E-364D-8D86-8397AD0190DC}"/>
              </a:ext>
            </a:extLst>
          </p:cNvPr>
          <p:cNvSpPr/>
          <p:nvPr/>
        </p:nvSpPr>
        <p:spPr>
          <a:xfrm>
            <a:off x="2124286" y="2690212"/>
            <a:ext cx="1443471" cy="720000"/>
          </a:xfrm>
          <a:prstGeom prst="rect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id="{6F952AC2-32B2-9843-8BC3-0A3281CD34C7}"/>
              </a:ext>
            </a:extLst>
          </p:cNvPr>
          <p:cNvSpPr txBox="1"/>
          <p:nvPr/>
        </p:nvSpPr>
        <p:spPr>
          <a:xfrm>
            <a:off x="2170006" y="2833808"/>
            <a:ext cx="1353570" cy="49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RWTH</a:t>
            </a:r>
            <a:endParaRPr dirty="0"/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Faculty 1</a:t>
            </a:r>
            <a:endParaRPr dirty="0"/>
          </a:p>
        </p:txBody>
      </p:sp>
      <p:sp>
        <p:nvSpPr>
          <p:cNvPr id="16" name="Rechteck 20">
            <a:extLst>
              <a:ext uri="{FF2B5EF4-FFF2-40B4-BE49-F238E27FC236}">
                <a16:creationId xmlns:a16="http://schemas.microsoft.com/office/drawing/2014/main" id="{15A6A677-FFBA-FC42-9526-2BC5A091C262}"/>
              </a:ext>
            </a:extLst>
          </p:cNvPr>
          <p:cNvSpPr/>
          <p:nvPr/>
        </p:nvSpPr>
        <p:spPr>
          <a:xfrm>
            <a:off x="3865939" y="2690212"/>
            <a:ext cx="1443471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" name="Textfeld 21">
            <a:extLst>
              <a:ext uri="{FF2B5EF4-FFF2-40B4-BE49-F238E27FC236}">
                <a16:creationId xmlns:a16="http://schemas.microsoft.com/office/drawing/2014/main" id="{9470BC11-1D0E-6D49-BA15-8230BCEFD4BF}"/>
              </a:ext>
            </a:extLst>
          </p:cNvPr>
          <p:cNvSpPr txBox="1"/>
          <p:nvPr/>
        </p:nvSpPr>
        <p:spPr>
          <a:xfrm>
            <a:off x="3821758" y="2915994"/>
            <a:ext cx="1435516" cy="27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de-DE" sz="1300" dirty="0"/>
              <a:t>KIU</a:t>
            </a:r>
            <a:endParaRPr dirty="0"/>
          </a:p>
        </p:txBody>
      </p:sp>
      <p:sp>
        <p:nvSpPr>
          <p:cNvPr id="19" name="Textfeld 25">
            <a:extLst>
              <a:ext uri="{FF2B5EF4-FFF2-40B4-BE49-F238E27FC236}">
                <a16:creationId xmlns:a16="http://schemas.microsoft.com/office/drawing/2014/main" id="{A6BE40F8-B810-4B4D-A1E8-8FD46023F1B6}"/>
              </a:ext>
            </a:extLst>
          </p:cNvPr>
          <p:cNvSpPr txBox="1"/>
          <p:nvPr/>
        </p:nvSpPr>
        <p:spPr>
          <a:xfrm>
            <a:off x="5661267" y="2715766"/>
            <a:ext cx="1353570" cy="27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de-DE" sz="1300" dirty="0"/>
              <a:t>TSU, GTU, KIU</a:t>
            </a:r>
            <a:r>
              <a:rPr lang="en-DE" sz="1300" dirty="0"/>
              <a:t> </a:t>
            </a:r>
            <a:endParaRPr dirty="0"/>
          </a:p>
        </p:txBody>
      </p:sp>
      <p:sp>
        <p:nvSpPr>
          <p:cNvPr id="20" name="Rechteck 26">
            <a:extLst>
              <a:ext uri="{FF2B5EF4-FFF2-40B4-BE49-F238E27FC236}">
                <a16:creationId xmlns:a16="http://schemas.microsoft.com/office/drawing/2014/main" id="{5295D531-5C85-2F41-B7A1-DD8265830AA6}"/>
              </a:ext>
            </a:extLst>
          </p:cNvPr>
          <p:cNvSpPr/>
          <p:nvPr/>
        </p:nvSpPr>
        <p:spPr>
          <a:xfrm>
            <a:off x="7341295" y="2690212"/>
            <a:ext cx="144347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22" name="Textfeld 29">
            <a:extLst>
              <a:ext uri="{FF2B5EF4-FFF2-40B4-BE49-F238E27FC236}">
                <a16:creationId xmlns:a16="http://schemas.microsoft.com/office/drawing/2014/main" id="{09CB4E8E-8EC2-AB49-A25F-D2535D7B413D}"/>
              </a:ext>
            </a:extLst>
          </p:cNvPr>
          <p:cNvSpPr txBox="1"/>
          <p:nvPr/>
        </p:nvSpPr>
        <p:spPr>
          <a:xfrm>
            <a:off x="2652741" y="1221579"/>
            <a:ext cx="3838056" cy="284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466725">
              <a:lnSpc>
                <a:spcPts val="1560"/>
              </a:lnSpc>
              <a:spcBef>
                <a:spcPts val="8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3" name="Gerade Verbindung 31">
            <a:extLst>
              <a:ext uri="{FF2B5EF4-FFF2-40B4-BE49-F238E27FC236}">
                <a16:creationId xmlns:a16="http://schemas.microsoft.com/office/drawing/2014/main" id="{1EEEF9A2-3BF5-F045-B15E-23EC6CF2FB24}"/>
              </a:ext>
            </a:extLst>
          </p:cNvPr>
          <p:cNvSpPr/>
          <p:nvPr/>
        </p:nvSpPr>
        <p:spPr>
          <a:xfrm>
            <a:off x="1080509" y="2418940"/>
            <a:ext cx="7020409" cy="1"/>
          </a:xfrm>
          <a:prstGeom prst="line">
            <a:avLst/>
          </a:prstGeom>
          <a:ln w="6350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Gerade Verbindung 33">
            <a:extLst>
              <a:ext uri="{FF2B5EF4-FFF2-40B4-BE49-F238E27FC236}">
                <a16:creationId xmlns:a16="http://schemas.microsoft.com/office/drawing/2014/main" id="{0B7E6D77-12D1-8942-B23D-D43D7F87BF4C}"/>
              </a:ext>
            </a:extLst>
          </p:cNvPr>
          <p:cNvSpPr/>
          <p:nvPr/>
        </p:nvSpPr>
        <p:spPr>
          <a:xfrm flipV="1">
            <a:off x="1080508" y="2418940"/>
            <a:ext cx="1" cy="271272"/>
          </a:xfrm>
          <a:prstGeom prst="line">
            <a:avLst/>
          </a:prstGeom>
          <a:ln w="6350" cap="sq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Gerade Verbindung 34">
            <a:extLst>
              <a:ext uri="{FF2B5EF4-FFF2-40B4-BE49-F238E27FC236}">
                <a16:creationId xmlns:a16="http://schemas.microsoft.com/office/drawing/2014/main" id="{74153D42-237E-944B-8779-8331A7754B50}"/>
              </a:ext>
            </a:extLst>
          </p:cNvPr>
          <p:cNvSpPr/>
          <p:nvPr/>
        </p:nvSpPr>
        <p:spPr>
          <a:xfrm flipH="1" flipV="1">
            <a:off x="2881063" y="2418940"/>
            <a:ext cx="2" cy="271274"/>
          </a:xfrm>
          <a:prstGeom prst="line">
            <a:avLst/>
          </a:prstGeom>
          <a:ln w="6350" cap="sq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Gerade Verbindung 35">
            <a:extLst>
              <a:ext uri="{FF2B5EF4-FFF2-40B4-BE49-F238E27FC236}">
                <a16:creationId xmlns:a16="http://schemas.microsoft.com/office/drawing/2014/main" id="{31BA9B1A-1809-6346-B7F4-BA2542EC8371}"/>
              </a:ext>
            </a:extLst>
          </p:cNvPr>
          <p:cNvSpPr/>
          <p:nvPr/>
        </p:nvSpPr>
        <p:spPr>
          <a:xfrm flipV="1">
            <a:off x="4571769" y="2138872"/>
            <a:ext cx="113" cy="551346"/>
          </a:xfrm>
          <a:prstGeom prst="line">
            <a:avLst/>
          </a:prstGeom>
          <a:ln w="6350" cap="sq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Gerade Verbindung 36">
            <a:extLst>
              <a:ext uri="{FF2B5EF4-FFF2-40B4-BE49-F238E27FC236}">
                <a16:creationId xmlns:a16="http://schemas.microsoft.com/office/drawing/2014/main" id="{1260E534-29C0-F04A-8EE2-F257D405E261}"/>
              </a:ext>
            </a:extLst>
          </p:cNvPr>
          <p:cNvSpPr/>
          <p:nvPr/>
        </p:nvSpPr>
        <p:spPr>
          <a:xfrm flipH="1" flipV="1">
            <a:off x="6379467" y="2418940"/>
            <a:ext cx="2" cy="271274"/>
          </a:xfrm>
          <a:prstGeom prst="line">
            <a:avLst/>
          </a:prstGeom>
          <a:ln w="6350" cap="sq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Gerade Verbindung 37">
            <a:extLst>
              <a:ext uri="{FF2B5EF4-FFF2-40B4-BE49-F238E27FC236}">
                <a16:creationId xmlns:a16="http://schemas.microsoft.com/office/drawing/2014/main" id="{3BDD86D7-F56E-6945-8F68-4057DAE7D9F9}"/>
              </a:ext>
            </a:extLst>
          </p:cNvPr>
          <p:cNvSpPr/>
          <p:nvPr/>
        </p:nvSpPr>
        <p:spPr>
          <a:xfrm flipH="1" flipV="1">
            <a:off x="8100917" y="2418940"/>
            <a:ext cx="2" cy="271274"/>
          </a:xfrm>
          <a:prstGeom prst="line">
            <a:avLst/>
          </a:prstGeom>
          <a:ln w="6350" cap="sq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19239-6959-EF7B-B290-23A6C19C42DA}"/>
              </a:ext>
            </a:extLst>
          </p:cNvPr>
          <p:cNvSpPr txBox="1"/>
          <p:nvPr/>
        </p:nvSpPr>
        <p:spPr>
          <a:xfrm>
            <a:off x="3275856" y="1419733"/>
            <a:ext cx="273630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2400" dirty="0">
                <a:solidFill>
                  <a:schemeClr val="bg1"/>
                </a:solidFill>
              </a:rPr>
              <a:t>FZJ / RWTH / GSI</a:t>
            </a:r>
          </a:p>
        </p:txBody>
      </p:sp>
      <p:sp>
        <p:nvSpPr>
          <p:cNvPr id="5" name="Rechteck 20">
            <a:extLst>
              <a:ext uri="{FF2B5EF4-FFF2-40B4-BE49-F238E27FC236}">
                <a16:creationId xmlns:a16="http://schemas.microsoft.com/office/drawing/2014/main" id="{3E3F3F82-FC28-E381-9483-C9F4EBBB9F3F}"/>
              </a:ext>
            </a:extLst>
          </p:cNvPr>
          <p:cNvSpPr/>
          <p:nvPr/>
        </p:nvSpPr>
        <p:spPr>
          <a:xfrm>
            <a:off x="5614664" y="2690211"/>
            <a:ext cx="1443471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7" name="Textfeld 21">
            <a:extLst>
              <a:ext uri="{FF2B5EF4-FFF2-40B4-BE49-F238E27FC236}">
                <a16:creationId xmlns:a16="http://schemas.microsoft.com/office/drawing/2014/main" id="{429860C8-FF7C-6FAB-421B-F3CE678F231F}"/>
              </a:ext>
            </a:extLst>
          </p:cNvPr>
          <p:cNvSpPr txBox="1"/>
          <p:nvPr/>
        </p:nvSpPr>
        <p:spPr>
          <a:xfrm>
            <a:off x="5699566" y="2914020"/>
            <a:ext cx="1274428" cy="27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de-DE" sz="1300" dirty="0"/>
              <a:t>GTU</a:t>
            </a:r>
            <a:endParaRPr dirty="0"/>
          </a:p>
        </p:txBody>
      </p:sp>
      <p:sp>
        <p:nvSpPr>
          <p:cNvPr id="8" name="Textfeld 21">
            <a:extLst>
              <a:ext uri="{FF2B5EF4-FFF2-40B4-BE49-F238E27FC236}">
                <a16:creationId xmlns:a16="http://schemas.microsoft.com/office/drawing/2014/main" id="{A0660E93-9FE4-CE0B-EF83-AB27D5E1BD8B}"/>
              </a:ext>
            </a:extLst>
          </p:cNvPr>
          <p:cNvSpPr txBox="1"/>
          <p:nvPr/>
        </p:nvSpPr>
        <p:spPr>
          <a:xfrm>
            <a:off x="7547052" y="2922108"/>
            <a:ext cx="1107730" cy="27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de-DE" sz="1300" dirty="0"/>
              <a:t>TSU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3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GGSB-PLUS [in </a:t>
            </a:r>
            <a:r>
              <a:rPr lang="de-DE" dirty="0" err="1"/>
              <a:t>Planning</a:t>
            </a:r>
            <a:r>
              <a:rPr lang="de-DE" dirty="0"/>
              <a:t> Today]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363718" y="4785996"/>
            <a:ext cx="424182" cy="234026"/>
          </a:xfrm>
        </p:spPr>
        <p:txBody>
          <a:bodyPr/>
          <a:lstStyle/>
          <a:p>
            <a:pPr algn="ctr"/>
            <a:fld id="{A52F4D17-1AD6-42D9-B93A-EB002C62F438}" type="slidenum">
              <a:rPr lang="de-DE" smtClean="0"/>
              <a:pPr algn="ctr"/>
              <a:t>9</a:t>
            </a:fld>
            <a:endParaRPr lang="de-DE" dirty="0"/>
          </a:p>
        </p:txBody>
      </p:sp>
      <p:sp>
        <p:nvSpPr>
          <p:cNvPr id="14" name="Rechteck 18">
            <a:extLst>
              <a:ext uri="{FF2B5EF4-FFF2-40B4-BE49-F238E27FC236}">
                <a16:creationId xmlns:a16="http://schemas.microsoft.com/office/drawing/2014/main" id="{5D17DC94-4B0E-364D-8D86-8397AD0190DC}"/>
              </a:ext>
            </a:extLst>
          </p:cNvPr>
          <p:cNvSpPr/>
          <p:nvPr/>
        </p:nvSpPr>
        <p:spPr>
          <a:xfrm>
            <a:off x="1856897" y="2690211"/>
            <a:ext cx="1130928" cy="720000"/>
          </a:xfrm>
          <a:prstGeom prst="rect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id="{6F952AC2-32B2-9843-8BC3-0A3281CD34C7}"/>
              </a:ext>
            </a:extLst>
          </p:cNvPr>
          <p:cNvSpPr txBox="1"/>
          <p:nvPr/>
        </p:nvSpPr>
        <p:spPr>
          <a:xfrm>
            <a:off x="1999988" y="2855290"/>
            <a:ext cx="853743" cy="50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GSI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HZDR</a:t>
            </a:r>
            <a:endParaRPr dirty="0"/>
          </a:p>
        </p:txBody>
      </p:sp>
      <p:sp>
        <p:nvSpPr>
          <p:cNvPr id="16" name="Rechteck 20">
            <a:extLst>
              <a:ext uri="{FF2B5EF4-FFF2-40B4-BE49-F238E27FC236}">
                <a16:creationId xmlns:a16="http://schemas.microsoft.com/office/drawing/2014/main" id="{15A6A677-FFBA-FC42-9526-2BC5A091C262}"/>
              </a:ext>
            </a:extLst>
          </p:cNvPr>
          <p:cNvSpPr/>
          <p:nvPr/>
        </p:nvSpPr>
        <p:spPr>
          <a:xfrm>
            <a:off x="3367087" y="2684205"/>
            <a:ext cx="1130928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" name="Textfeld 21">
            <a:extLst>
              <a:ext uri="{FF2B5EF4-FFF2-40B4-BE49-F238E27FC236}">
                <a16:creationId xmlns:a16="http://schemas.microsoft.com/office/drawing/2014/main" id="{9470BC11-1D0E-6D49-BA15-8230BCEFD4BF}"/>
              </a:ext>
            </a:extLst>
          </p:cNvPr>
          <p:cNvSpPr txBox="1"/>
          <p:nvPr/>
        </p:nvSpPr>
        <p:spPr>
          <a:xfrm>
            <a:off x="3475038" y="2904387"/>
            <a:ext cx="818628" cy="27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de-DE" sz="1300" dirty="0"/>
              <a:t>TSU</a:t>
            </a:r>
            <a:endParaRPr dirty="0"/>
          </a:p>
        </p:txBody>
      </p:sp>
      <p:sp>
        <p:nvSpPr>
          <p:cNvPr id="19" name="Textfeld 25">
            <a:extLst>
              <a:ext uri="{FF2B5EF4-FFF2-40B4-BE49-F238E27FC236}">
                <a16:creationId xmlns:a16="http://schemas.microsoft.com/office/drawing/2014/main" id="{A6BE40F8-B810-4B4D-A1E8-8FD46023F1B6}"/>
              </a:ext>
            </a:extLst>
          </p:cNvPr>
          <p:cNvSpPr txBox="1"/>
          <p:nvPr/>
        </p:nvSpPr>
        <p:spPr>
          <a:xfrm>
            <a:off x="5661267" y="2715766"/>
            <a:ext cx="1353570" cy="27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de-DE" sz="1300" dirty="0"/>
              <a:t>TSU, GTU, KIU</a:t>
            </a:r>
            <a:r>
              <a:rPr lang="en-DE" sz="1300" dirty="0"/>
              <a:t> </a:t>
            </a:r>
            <a:endParaRPr dirty="0"/>
          </a:p>
        </p:txBody>
      </p:sp>
      <p:sp>
        <p:nvSpPr>
          <p:cNvPr id="22" name="Textfeld 29">
            <a:extLst>
              <a:ext uri="{FF2B5EF4-FFF2-40B4-BE49-F238E27FC236}">
                <a16:creationId xmlns:a16="http://schemas.microsoft.com/office/drawing/2014/main" id="{09CB4E8E-8EC2-AB49-A25F-D2535D7B413D}"/>
              </a:ext>
            </a:extLst>
          </p:cNvPr>
          <p:cNvSpPr txBox="1"/>
          <p:nvPr/>
        </p:nvSpPr>
        <p:spPr>
          <a:xfrm>
            <a:off x="2652741" y="1221579"/>
            <a:ext cx="3838056" cy="284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66725">
              <a:lnSpc>
                <a:spcPts val="1560"/>
              </a:lnSpc>
              <a:spcBef>
                <a:spcPts val="8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3" name="Gerade Verbindung 31">
            <a:extLst>
              <a:ext uri="{FF2B5EF4-FFF2-40B4-BE49-F238E27FC236}">
                <a16:creationId xmlns:a16="http://schemas.microsoft.com/office/drawing/2014/main" id="{1EEEF9A2-3BF5-F045-B15E-23EC6CF2FB24}"/>
              </a:ext>
            </a:extLst>
          </p:cNvPr>
          <p:cNvSpPr/>
          <p:nvPr/>
        </p:nvSpPr>
        <p:spPr>
          <a:xfrm>
            <a:off x="1080509" y="2418940"/>
            <a:ext cx="7020409" cy="1"/>
          </a:xfrm>
          <a:prstGeom prst="line">
            <a:avLst/>
          </a:prstGeom>
          <a:ln w="6350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Gerade Verbindung 33">
            <a:extLst>
              <a:ext uri="{FF2B5EF4-FFF2-40B4-BE49-F238E27FC236}">
                <a16:creationId xmlns:a16="http://schemas.microsoft.com/office/drawing/2014/main" id="{0B7E6D77-12D1-8942-B23D-D43D7F87BF4C}"/>
              </a:ext>
            </a:extLst>
          </p:cNvPr>
          <p:cNvSpPr/>
          <p:nvPr/>
        </p:nvSpPr>
        <p:spPr>
          <a:xfrm flipV="1">
            <a:off x="1080508" y="2418940"/>
            <a:ext cx="1" cy="271272"/>
          </a:xfrm>
          <a:prstGeom prst="line">
            <a:avLst/>
          </a:prstGeom>
          <a:ln w="6350" cap="sq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Gerade Verbindung 34">
            <a:extLst>
              <a:ext uri="{FF2B5EF4-FFF2-40B4-BE49-F238E27FC236}">
                <a16:creationId xmlns:a16="http://schemas.microsoft.com/office/drawing/2014/main" id="{74153D42-237E-944B-8779-8331A7754B50}"/>
              </a:ext>
            </a:extLst>
          </p:cNvPr>
          <p:cNvSpPr/>
          <p:nvPr/>
        </p:nvSpPr>
        <p:spPr>
          <a:xfrm flipH="1" flipV="1">
            <a:off x="2881063" y="2418940"/>
            <a:ext cx="2" cy="271274"/>
          </a:xfrm>
          <a:prstGeom prst="line">
            <a:avLst/>
          </a:prstGeom>
          <a:ln w="6350" cap="sq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Gerade Verbindung 35">
            <a:extLst>
              <a:ext uri="{FF2B5EF4-FFF2-40B4-BE49-F238E27FC236}">
                <a16:creationId xmlns:a16="http://schemas.microsoft.com/office/drawing/2014/main" id="{31BA9B1A-1809-6346-B7F4-BA2542EC8371}"/>
              </a:ext>
            </a:extLst>
          </p:cNvPr>
          <p:cNvSpPr/>
          <p:nvPr/>
        </p:nvSpPr>
        <p:spPr>
          <a:xfrm flipV="1">
            <a:off x="3959885" y="2132859"/>
            <a:ext cx="113" cy="551346"/>
          </a:xfrm>
          <a:prstGeom prst="line">
            <a:avLst/>
          </a:prstGeom>
          <a:ln w="6350" cap="sq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Gerade Verbindung 36">
            <a:extLst>
              <a:ext uri="{FF2B5EF4-FFF2-40B4-BE49-F238E27FC236}">
                <a16:creationId xmlns:a16="http://schemas.microsoft.com/office/drawing/2014/main" id="{1260E534-29C0-F04A-8EE2-F257D405E261}"/>
              </a:ext>
            </a:extLst>
          </p:cNvPr>
          <p:cNvSpPr/>
          <p:nvPr/>
        </p:nvSpPr>
        <p:spPr>
          <a:xfrm flipH="1" flipV="1">
            <a:off x="5336736" y="2418939"/>
            <a:ext cx="2" cy="271274"/>
          </a:xfrm>
          <a:prstGeom prst="line">
            <a:avLst/>
          </a:prstGeom>
          <a:ln w="6350" cap="sq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Gerade Verbindung 37">
            <a:extLst>
              <a:ext uri="{FF2B5EF4-FFF2-40B4-BE49-F238E27FC236}">
                <a16:creationId xmlns:a16="http://schemas.microsoft.com/office/drawing/2014/main" id="{3BDD86D7-F56E-6945-8F68-4057DAE7D9F9}"/>
              </a:ext>
            </a:extLst>
          </p:cNvPr>
          <p:cNvSpPr/>
          <p:nvPr/>
        </p:nvSpPr>
        <p:spPr>
          <a:xfrm flipH="1" flipV="1">
            <a:off x="8100917" y="2418940"/>
            <a:ext cx="2" cy="271274"/>
          </a:xfrm>
          <a:prstGeom prst="line">
            <a:avLst/>
          </a:prstGeom>
          <a:ln w="6350" cap="sq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2A6132-3300-F3EB-EA2A-2C739D989B97}"/>
              </a:ext>
            </a:extLst>
          </p:cNvPr>
          <p:cNvGrpSpPr/>
          <p:nvPr/>
        </p:nvGrpSpPr>
        <p:grpSpPr>
          <a:xfrm>
            <a:off x="1802243" y="1200191"/>
            <a:ext cx="2985657" cy="992973"/>
            <a:chOff x="1802243" y="1200191"/>
            <a:chExt cx="2985657" cy="992973"/>
          </a:xfrm>
        </p:grpSpPr>
        <p:sp>
          <p:nvSpPr>
            <p:cNvPr id="11" name="Rechteck 28">
              <a:extLst>
                <a:ext uri="{FF2B5EF4-FFF2-40B4-BE49-F238E27FC236}">
                  <a16:creationId xmlns:a16="http://schemas.microsoft.com/office/drawing/2014/main" id="{EEFCEA12-7776-C349-9DCB-91B21E08F4C0}"/>
                </a:ext>
              </a:extLst>
            </p:cNvPr>
            <p:cNvSpPr/>
            <p:nvPr/>
          </p:nvSpPr>
          <p:spPr>
            <a:xfrm>
              <a:off x="1802243" y="1200191"/>
              <a:ext cx="2985657" cy="99297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45719" rIns="45719" anchor="ctr"/>
            <a:lstStyle/>
            <a:p>
              <a:pPr algn="ctr">
                <a:lnSpc>
                  <a:spcPct val="95000"/>
                </a:lnSpc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619239-6959-EF7B-B290-23A6C19C42DA}"/>
                </a:ext>
              </a:extLst>
            </p:cNvPr>
            <p:cNvSpPr txBox="1"/>
            <p:nvPr/>
          </p:nvSpPr>
          <p:spPr>
            <a:xfrm>
              <a:off x="1974212" y="1287602"/>
              <a:ext cx="2736304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GB" sz="2400" dirty="0">
                  <a:solidFill>
                    <a:schemeClr val="bg1"/>
                  </a:solidFill>
                </a:rPr>
                <a:t>FZJ / RWTH / GSI / HZDR / ….. </a:t>
              </a:r>
            </a:p>
          </p:txBody>
        </p:sp>
      </p:grpSp>
      <p:sp>
        <p:nvSpPr>
          <p:cNvPr id="5" name="Rechteck 20">
            <a:extLst>
              <a:ext uri="{FF2B5EF4-FFF2-40B4-BE49-F238E27FC236}">
                <a16:creationId xmlns:a16="http://schemas.microsoft.com/office/drawing/2014/main" id="{3E3F3F82-FC28-E381-9483-C9F4EBBB9F3F}"/>
              </a:ext>
            </a:extLst>
          </p:cNvPr>
          <p:cNvSpPr/>
          <p:nvPr/>
        </p:nvSpPr>
        <p:spPr>
          <a:xfrm>
            <a:off x="4719787" y="2684205"/>
            <a:ext cx="119034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7" name="Textfeld 21">
            <a:extLst>
              <a:ext uri="{FF2B5EF4-FFF2-40B4-BE49-F238E27FC236}">
                <a16:creationId xmlns:a16="http://schemas.microsoft.com/office/drawing/2014/main" id="{429860C8-FF7C-6FAB-421B-F3CE678F231F}"/>
              </a:ext>
            </a:extLst>
          </p:cNvPr>
          <p:cNvSpPr txBox="1"/>
          <p:nvPr/>
        </p:nvSpPr>
        <p:spPr>
          <a:xfrm>
            <a:off x="4769824" y="2887487"/>
            <a:ext cx="1006421" cy="27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de-DE" sz="1300" dirty="0"/>
              <a:t>GTU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C067BD-F12C-5A0D-ED31-814A72976BC6}"/>
              </a:ext>
            </a:extLst>
          </p:cNvPr>
          <p:cNvGrpSpPr/>
          <p:nvPr/>
        </p:nvGrpSpPr>
        <p:grpSpPr>
          <a:xfrm>
            <a:off x="6118130" y="2684205"/>
            <a:ext cx="1099116" cy="720000"/>
            <a:chOff x="6118130" y="2684205"/>
            <a:chExt cx="1099116" cy="720000"/>
          </a:xfrm>
        </p:grpSpPr>
        <p:sp>
          <p:nvSpPr>
            <p:cNvPr id="20" name="Rechteck 26">
              <a:extLst>
                <a:ext uri="{FF2B5EF4-FFF2-40B4-BE49-F238E27FC236}">
                  <a16:creationId xmlns:a16="http://schemas.microsoft.com/office/drawing/2014/main" id="{5295D531-5C85-2F41-B7A1-DD8265830AA6}"/>
                </a:ext>
              </a:extLst>
            </p:cNvPr>
            <p:cNvSpPr/>
            <p:nvPr/>
          </p:nvSpPr>
          <p:spPr>
            <a:xfrm>
              <a:off x="6118130" y="2684205"/>
              <a:ext cx="1099116" cy="72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  <a:miter lim="400000"/>
            </a:ln>
          </p:spPr>
          <p:txBody>
            <a:bodyPr lIns="45719" rIns="45719" anchor="ctr"/>
            <a:lstStyle/>
            <a:p>
              <a:pPr algn="ctr">
                <a:lnSpc>
                  <a:spcPct val="95000"/>
                </a:lnSpc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8" name="Textfeld 21">
              <a:extLst>
                <a:ext uri="{FF2B5EF4-FFF2-40B4-BE49-F238E27FC236}">
                  <a16:creationId xmlns:a16="http://schemas.microsoft.com/office/drawing/2014/main" id="{A0660E93-9FE4-CE0B-EF83-AB27D5E1BD8B}"/>
                </a:ext>
              </a:extLst>
            </p:cNvPr>
            <p:cNvSpPr txBox="1"/>
            <p:nvPr/>
          </p:nvSpPr>
          <p:spPr>
            <a:xfrm>
              <a:off x="6244841" y="2916101"/>
              <a:ext cx="842422" cy="2723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 defTabSz="466725">
                <a:lnSpc>
                  <a:spcPct val="90000"/>
                </a:lnSpc>
                <a:spcBef>
                  <a:spcPts val="400"/>
                </a:spcBef>
                <a:defRPr sz="1300">
                  <a:solidFill>
                    <a:srgbClr val="FFFFFF"/>
                  </a:solidFill>
                </a:defRPr>
              </a:pPr>
              <a:r>
                <a:rPr lang="de-DE" sz="1300" dirty="0"/>
                <a:t>KUI</a:t>
              </a:r>
              <a:endParaRPr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F5E5C49-1A3C-BB63-D854-40421F45A9E4}"/>
              </a:ext>
            </a:extLst>
          </p:cNvPr>
          <p:cNvGrpSpPr/>
          <p:nvPr/>
        </p:nvGrpSpPr>
        <p:grpSpPr>
          <a:xfrm>
            <a:off x="7551359" y="2691838"/>
            <a:ext cx="1099116" cy="720000"/>
            <a:chOff x="6118130" y="2684205"/>
            <a:chExt cx="1099116" cy="720000"/>
          </a:xfrm>
        </p:grpSpPr>
        <p:sp>
          <p:nvSpPr>
            <p:cNvPr id="9" name="Rechteck 26">
              <a:extLst>
                <a:ext uri="{FF2B5EF4-FFF2-40B4-BE49-F238E27FC236}">
                  <a16:creationId xmlns:a16="http://schemas.microsoft.com/office/drawing/2014/main" id="{E2996E92-E0BB-40D1-3AB9-FFA837C2AC8E}"/>
                </a:ext>
              </a:extLst>
            </p:cNvPr>
            <p:cNvSpPr/>
            <p:nvPr/>
          </p:nvSpPr>
          <p:spPr>
            <a:xfrm>
              <a:off x="6118130" y="2684205"/>
              <a:ext cx="1099116" cy="72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  <a:miter lim="400000"/>
            </a:ln>
          </p:spPr>
          <p:txBody>
            <a:bodyPr lIns="45719" rIns="45719" anchor="ctr"/>
            <a:lstStyle/>
            <a:p>
              <a:pPr algn="ctr">
                <a:lnSpc>
                  <a:spcPct val="95000"/>
                </a:lnSpc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8" name="Textfeld 21">
              <a:extLst>
                <a:ext uri="{FF2B5EF4-FFF2-40B4-BE49-F238E27FC236}">
                  <a16:creationId xmlns:a16="http://schemas.microsoft.com/office/drawing/2014/main" id="{E68C8F1A-DCE6-6B3D-428A-7CA9F1861789}"/>
                </a:ext>
              </a:extLst>
            </p:cNvPr>
            <p:cNvSpPr txBox="1"/>
            <p:nvPr/>
          </p:nvSpPr>
          <p:spPr>
            <a:xfrm>
              <a:off x="6244841" y="2916101"/>
              <a:ext cx="842422" cy="2723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 defTabSz="466725">
                <a:lnSpc>
                  <a:spcPct val="90000"/>
                </a:lnSpc>
                <a:spcBef>
                  <a:spcPts val="400"/>
                </a:spcBef>
                <a:defRPr sz="1300">
                  <a:solidFill>
                    <a:srgbClr val="FFFFFF"/>
                  </a:solidFill>
                </a:defRPr>
              </a:pPr>
              <a:r>
                <a:rPr lang="de-DE" sz="1300" dirty="0"/>
                <a:t>.......</a:t>
              </a:r>
              <a:endParaRPr dirty="0"/>
            </a:p>
          </p:txBody>
        </p:sp>
      </p:grpSp>
      <p:sp>
        <p:nvSpPr>
          <p:cNvPr id="30" name="Rechteck 28">
            <a:extLst>
              <a:ext uri="{FF2B5EF4-FFF2-40B4-BE49-F238E27FC236}">
                <a16:creationId xmlns:a16="http://schemas.microsoft.com/office/drawing/2014/main" id="{2DF1B95E-B56C-BEB9-0B05-2B185D7D033C}"/>
              </a:ext>
            </a:extLst>
          </p:cNvPr>
          <p:cNvSpPr/>
          <p:nvPr/>
        </p:nvSpPr>
        <p:spPr>
          <a:xfrm>
            <a:off x="4882485" y="1202377"/>
            <a:ext cx="2985657" cy="992973"/>
          </a:xfrm>
          <a:prstGeom prst="rect">
            <a:avLst/>
          </a:prstGeom>
          <a:solidFill>
            <a:srgbClr val="92D050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B0F5D5-AC39-EF4C-0408-807FB23EF0EF}"/>
              </a:ext>
            </a:extLst>
          </p:cNvPr>
          <p:cNvSpPr txBox="1"/>
          <p:nvPr/>
        </p:nvSpPr>
        <p:spPr>
          <a:xfrm>
            <a:off x="5054454" y="1289788"/>
            <a:ext cx="2736304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2400" dirty="0">
                <a:solidFill>
                  <a:schemeClr val="bg1"/>
                </a:solidFill>
              </a:rPr>
              <a:t>KUI / TSU /GTU/</a:t>
            </a:r>
          </a:p>
          <a:p>
            <a:pPr algn="l">
              <a:lnSpc>
                <a:spcPct val="95000"/>
              </a:lnSpc>
            </a:pPr>
            <a:r>
              <a:rPr lang="en-GB" sz="24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29" name="Rechteck 16">
            <a:extLst>
              <a:ext uri="{FF2B5EF4-FFF2-40B4-BE49-F238E27FC236}">
                <a16:creationId xmlns:a16="http://schemas.microsoft.com/office/drawing/2014/main" id="{016FB548-AEC6-EFFA-508A-B2C0537E68A1}"/>
              </a:ext>
            </a:extLst>
          </p:cNvPr>
          <p:cNvSpPr/>
          <p:nvPr/>
        </p:nvSpPr>
        <p:spPr>
          <a:xfrm>
            <a:off x="358774" y="2690211"/>
            <a:ext cx="1443469" cy="2095785"/>
          </a:xfrm>
          <a:prstGeom prst="rect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5000"/>
              </a:lnSpc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32" name="Textfeld 17">
            <a:extLst>
              <a:ext uri="{FF2B5EF4-FFF2-40B4-BE49-F238E27FC236}">
                <a16:creationId xmlns:a16="http://schemas.microsoft.com/office/drawing/2014/main" id="{AB383B59-1450-A5D1-A1B3-4DAF31A4D651}"/>
              </a:ext>
            </a:extLst>
          </p:cNvPr>
          <p:cNvSpPr txBox="1"/>
          <p:nvPr/>
        </p:nvSpPr>
        <p:spPr>
          <a:xfrm>
            <a:off x="404495" y="2736840"/>
            <a:ext cx="1353569" cy="1660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INM-4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INM-5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IKP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IEK-8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IAS-8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ZEA-1</a:t>
            </a:r>
          </a:p>
          <a:p>
            <a:pPr algn="ctr" defTabSz="466725">
              <a:lnSpc>
                <a:spcPct val="90000"/>
              </a:lnSpc>
              <a:spcBef>
                <a:spcPts val="400"/>
              </a:spcBef>
              <a:defRPr sz="1300">
                <a:solidFill>
                  <a:srgbClr val="FFFFFF"/>
                </a:solidFill>
              </a:defRPr>
            </a:pPr>
            <a:r>
              <a:rPr lang="en-US" dirty="0"/>
              <a:t>ZEA-2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0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" grpId="0" animBg="1"/>
      <p:bldP spid="7" grpId="0" animBg="1"/>
      <p:bldP spid="29" grpId="0" animBg="1"/>
      <p:bldP spid="32" grpId="0" animBg="1"/>
    </p:bldLst>
  </p:timing>
</p:sld>
</file>

<file path=ppt/theme/theme1.xml><?xml version="1.0" encoding="utf-8"?>
<a:theme xmlns:a="http://schemas.openxmlformats.org/drawingml/2006/main" name="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787</TotalTime>
  <Words>967</Words>
  <Application>Microsoft Macintosh PowerPoint</Application>
  <PresentationFormat>On-screen Show (16:9)</PresentationFormat>
  <Paragraphs>160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Jülich</vt:lpstr>
      <vt:lpstr>PowerPoint Presentation</vt:lpstr>
      <vt:lpstr>Health as a Global Challenge: GGSB-PLUS</vt:lpstr>
      <vt:lpstr>Health as a Global Challenge: GGSB-PLUS</vt:lpstr>
      <vt:lpstr>Health as a Global Challenge: GGSB-PLUS</vt:lpstr>
      <vt:lpstr>Health as a Global Challenge: GGSB-PLUS</vt:lpstr>
      <vt:lpstr>Health as a Global Challenge: GGSB-PLUS</vt:lpstr>
      <vt:lpstr>Health as a Global Challenge: GGSB-PLUS</vt:lpstr>
      <vt:lpstr>GGSB-PLUS [Planned and Submitted in 2020]</vt:lpstr>
      <vt:lpstr>GGSB-PLUS [in Planning Today]</vt:lpstr>
      <vt:lpstr>GGSB-PLUS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admin.reisen</dc:creator>
  <cp:lastModifiedBy>Jon Shah</cp:lastModifiedBy>
  <cp:revision>142</cp:revision>
  <cp:lastPrinted>2021-04-15T08:36:26Z</cp:lastPrinted>
  <dcterms:created xsi:type="dcterms:W3CDTF">2019-11-11T12:51:38Z</dcterms:created>
  <dcterms:modified xsi:type="dcterms:W3CDTF">2022-09-12T04:05:08Z</dcterms:modified>
</cp:coreProperties>
</file>