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mov" ContentType="video/quicktime"/>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55"/>
  </p:notesMasterIdLst>
  <p:handoutMasterIdLst>
    <p:handoutMasterId r:id="rId56"/>
  </p:handoutMasterIdLst>
  <p:sldIdLst>
    <p:sldId id="256" r:id="rId3"/>
    <p:sldId id="311" r:id="rId4"/>
    <p:sldId id="312" r:id="rId5"/>
    <p:sldId id="313" r:id="rId6"/>
    <p:sldId id="289" r:id="rId7"/>
    <p:sldId id="314" r:id="rId8"/>
    <p:sldId id="257" r:id="rId9"/>
    <p:sldId id="315" r:id="rId10"/>
    <p:sldId id="258" r:id="rId11"/>
    <p:sldId id="259" r:id="rId12"/>
    <p:sldId id="296" r:id="rId13"/>
    <p:sldId id="298" r:id="rId14"/>
    <p:sldId id="295" r:id="rId15"/>
    <p:sldId id="260" r:id="rId16"/>
    <p:sldId id="318" r:id="rId17"/>
    <p:sldId id="303" r:id="rId18"/>
    <p:sldId id="264" r:id="rId19"/>
    <p:sldId id="299" r:id="rId20"/>
    <p:sldId id="262" r:id="rId21"/>
    <p:sldId id="268" r:id="rId22"/>
    <p:sldId id="269" r:id="rId23"/>
    <p:sldId id="271" r:id="rId24"/>
    <p:sldId id="273" r:id="rId25"/>
    <p:sldId id="306" r:id="rId26"/>
    <p:sldId id="275" r:id="rId27"/>
    <p:sldId id="309" r:id="rId28"/>
    <p:sldId id="277" r:id="rId29"/>
    <p:sldId id="279" r:id="rId30"/>
    <p:sldId id="278" r:id="rId31"/>
    <p:sldId id="281" r:id="rId32"/>
    <p:sldId id="288" r:id="rId33"/>
    <p:sldId id="282" r:id="rId34"/>
    <p:sldId id="317" r:id="rId35"/>
    <p:sldId id="307" r:id="rId36"/>
    <p:sldId id="283" r:id="rId37"/>
    <p:sldId id="316" r:id="rId38"/>
    <p:sldId id="284" r:id="rId39"/>
    <p:sldId id="308" r:id="rId40"/>
    <p:sldId id="285" r:id="rId41"/>
    <p:sldId id="286" r:id="rId42"/>
    <p:sldId id="287" r:id="rId43"/>
    <p:sldId id="300" r:id="rId44"/>
    <p:sldId id="301" r:id="rId45"/>
    <p:sldId id="302" r:id="rId46"/>
    <p:sldId id="292" r:id="rId47"/>
    <p:sldId id="304" r:id="rId48"/>
    <p:sldId id="265" r:id="rId49"/>
    <p:sldId id="266" r:id="rId50"/>
    <p:sldId id="267" r:id="rId51"/>
    <p:sldId id="305" r:id="rId52"/>
    <p:sldId id="293" r:id="rId53"/>
    <p:sldId id="274" r:id="rId54"/>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800000"/>
    <a:srgbClr val="99CCFF"/>
    <a:srgbClr val="6600CC"/>
    <a:srgbClr val="9999FF"/>
    <a:srgbClr val="CCCCFF"/>
    <a:srgbClr val="00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20"/>
    <p:restoredTop sz="99464" autoAdjust="0"/>
  </p:normalViewPr>
  <p:slideViewPr>
    <p:cSldViewPr>
      <p:cViewPr varScale="1">
        <p:scale>
          <a:sx n="127" d="100"/>
          <a:sy n="127" d="100"/>
        </p:scale>
        <p:origin x="568"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852"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smtClean="0"/>
            </a:lvl1pPr>
          </a:lstStyle>
          <a:p>
            <a:pPr>
              <a:defRPr/>
            </a:pPr>
            <a:endParaRPr lang="en-US"/>
          </a:p>
        </p:txBody>
      </p:sp>
      <p:sp>
        <p:nvSpPr>
          <p:cNvPr id="129027"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smtClean="0"/>
            </a:lvl1pPr>
          </a:lstStyle>
          <a:p>
            <a:pPr>
              <a:defRPr/>
            </a:pPr>
            <a:endParaRPr lang="en-US"/>
          </a:p>
        </p:txBody>
      </p:sp>
      <p:sp>
        <p:nvSpPr>
          <p:cNvPr id="129028"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smtClean="0"/>
            </a:lvl1pPr>
          </a:lstStyle>
          <a:p>
            <a:pPr>
              <a:defRPr/>
            </a:pPr>
            <a:endParaRPr lang="en-US"/>
          </a:p>
        </p:txBody>
      </p:sp>
      <p:sp>
        <p:nvSpPr>
          <p:cNvPr id="129029"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smtClean="0"/>
            </a:lvl1pPr>
          </a:lstStyle>
          <a:p>
            <a:pPr>
              <a:defRPr/>
            </a:pPr>
            <a:fld id="{E7512DB5-CBF1-47CD-BA52-FA5C44501BE1}" type="slidenum">
              <a:rPr lang="en-GB"/>
              <a:pPr>
                <a:defRPr/>
              </a:pPr>
              <a:t>‹#›</a:t>
            </a:fld>
            <a:endParaRPr lang="en-GB"/>
          </a:p>
        </p:txBody>
      </p:sp>
    </p:spTree>
    <p:extLst>
      <p:ext uri="{BB962C8B-B14F-4D97-AF65-F5344CB8AC3E}">
        <p14:creationId xmlns:p14="http://schemas.microsoft.com/office/powerpoint/2010/main" val="3092913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smtClean="0"/>
            </a:lvl1pPr>
          </a:lstStyle>
          <a:p>
            <a:pPr>
              <a:defRPr/>
            </a:pPr>
            <a:endParaRPr lang="en-US"/>
          </a:p>
        </p:txBody>
      </p:sp>
      <p:sp>
        <p:nvSpPr>
          <p:cNvPr id="12697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smtClean="0"/>
            </a:lvl1pPr>
          </a:lstStyle>
          <a:p>
            <a:pPr>
              <a:defRPr/>
            </a:pPr>
            <a:endParaRPr lang="en-US"/>
          </a:p>
        </p:txBody>
      </p:sp>
      <p:sp>
        <p:nvSpPr>
          <p:cNvPr id="57348"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12698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698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smtClean="0"/>
            </a:lvl1pPr>
          </a:lstStyle>
          <a:p>
            <a:pPr>
              <a:defRPr/>
            </a:pPr>
            <a:endParaRPr lang="en-US"/>
          </a:p>
        </p:txBody>
      </p:sp>
      <p:sp>
        <p:nvSpPr>
          <p:cNvPr id="12698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smtClean="0"/>
            </a:lvl1pPr>
          </a:lstStyle>
          <a:p>
            <a:pPr>
              <a:defRPr/>
            </a:pPr>
            <a:fld id="{B1068363-5C9F-494C-980B-46EEE253538F}" type="slidenum">
              <a:rPr lang="en-GB"/>
              <a:pPr>
                <a:defRPr/>
              </a:pPr>
              <a:t>‹#›</a:t>
            </a:fld>
            <a:endParaRPr lang="en-GB"/>
          </a:p>
        </p:txBody>
      </p:sp>
    </p:spTree>
    <p:extLst>
      <p:ext uri="{BB962C8B-B14F-4D97-AF65-F5344CB8AC3E}">
        <p14:creationId xmlns:p14="http://schemas.microsoft.com/office/powerpoint/2010/main" val="238277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7BF36F3-CC0C-4566-8E04-49F0219AA18C}" type="slidenum">
              <a:rPr lang="de-DE"/>
              <a:pPr/>
              <a:t>8</a:t>
            </a:fld>
            <a:endParaRPr lang="de-DE"/>
          </a:p>
        </p:txBody>
      </p:sp>
      <p:sp>
        <p:nvSpPr>
          <p:cNvPr id="58371" name="Text Box 2"/>
          <p:cNvSpPr txBox="1">
            <a:spLocks noChangeArrowheads="1"/>
          </p:cNvSpPr>
          <p:nvPr/>
        </p:nvSpPr>
        <p:spPr bwMode="auto">
          <a:xfrm>
            <a:off x="1182688" y="704850"/>
            <a:ext cx="4733925" cy="3529013"/>
          </a:xfrm>
          <a:prstGeom prst="rect">
            <a:avLst/>
          </a:prstGeom>
          <a:solidFill>
            <a:srgbClr val="FFFFFF"/>
          </a:solidFill>
          <a:ln w="9525">
            <a:solidFill>
              <a:srgbClr val="000000"/>
            </a:solidFill>
            <a:miter lim="800000"/>
            <a:headEnd/>
            <a:tailEnd/>
          </a:ln>
        </p:spPr>
        <p:txBody>
          <a:bodyPr wrap="none" lIns="99048" tIns="49524" rIns="99048" bIns="49524" anchor="ctr"/>
          <a:lstStyle/>
          <a:p>
            <a:endParaRPr lang="en-US"/>
          </a:p>
        </p:txBody>
      </p:sp>
      <p:sp>
        <p:nvSpPr>
          <p:cNvPr id="58372" name="Text Box 3"/>
          <p:cNvSpPr>
            <a:spLocks noGrp="1" noChangeArrowheads="1"/>
          </p:cNvSpPr>
          <p:nvPr>
            <p:ph type="body"/>
          </p:nvPr>
        </p:nvSpPr>
        <p:spPr>
          <a:xfrm>
            <a:off x="946150" y="4468813"/>
            <a:ext cx="5207000" cy="4233862"/>
          </a:xfrm>
          <a:noFill/>
          <a:ln/>
        </p:spPr>
        <p:txBody>
          <a:bodyPr lIns="97488" tIns="50694" rIns="97488" bIns="50694"/>
          <a:lstStyle/>
          <a:p>
            <a:pPr>
              <a:lnSpc>
                <a:spcPct val="104000"/>
              </a:lnSpc>
              <a:spcBef>
                <a:spcPts val="488"/>
              </a:spcBef>
              <a:tabLst>
                <a:tab pos="0" algn="l"/>
                <a:tab pos="989013" algn="l"/>
                <a:tab pos="1979613" algn="l"/>
                <a:tab pos="2970213" algn="l"/>
                <a:tab pos="3960813" algn="l"/>
                <a:tab pos="4951413" algn="l"/>
                <a:tab pos="5942013" algn="l"/>
                <a:tab pos="6932613" algn="l"/>
                <a:tab pos="7923213" algn="l"/>
                <a:tab pos="8913813" algn="l"/>
                <a:tab pos="9904413" algn="l"/>
                <a:tab pos="10895013" algn="l"/>
              </a:tabLst>
            </a:pPr>
            <a:r>
              <a:rPr lang="en-GB">
                <a:latin typeface="Arial" charset="0"/>
                <a:ea typeface="ＭＳ Ｐゴシック" charset="0"/>
                <a:cs typeface="ＭＳ Ｐゴシック" charset="0"/>
              </a:rPr>
              <a:t>Bloch &amp; Purcell: Entdecker der nuklearen Magnetresonanz (1945) -&gt; Nobelpreis Physik</a:t>
            </a:r>
          </a:p>
          <a:p>
            <a:pPr>
              <a:lnSpc>
                <a:spcPct val="104000"/>
              </a:lnSpc>
              <a:spcBef>
                <a:spcPts val="488"/>
              </a:spcBef>
              <a:tabLst>
                <a:tab pos="0" algn="l"/>
                <a:tab pos="989013" algn="l"/>
                <a:tab pos="1979613" algn="l"/>
                <a:tab pos="2970213" algn="l"/>
                <a:tab pos="3960813" algn="l"/>
                <a:tab pos="4951413" algn="l"/>
                <a:tab pos="5942013" algn="l"/>
                <a:tab pos="6932613" algn="l"/>
                <a:tab pos="7923213" algn="l"/>
                <a:tab pos="8913813" algn="l"/>
                <a:tab pos="9904413" algn="l"/>
                <a:tab pos="10895013" algn="l"/>
              </a:tabLst>
            </a:pPr>
            <a:r>
              <a:rPr lang="en-GB">
                <a:latin typeface="Arial" charset="0"/>
                <a:ea typeface="ＭＳ Ｐゴシック" charset="0"/>
                <a:cs typeface="ＭＳ Ｐゴシック" charset="0"/>
              </a:rPr>
              <a:t>Lauterbur &amp; Mansfield: Entdecker der Bildgebung mit Feldgradienten -&gt;Nobelpreis Medizin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3F828D0-5AE2-4CA2-BBDC-49EE3BC4E9C0}" type="slidenum">
              <a:rPr lang="en-GB"/>
              <a:pPr/>
              <a:t>32</a:t>
            </a:fld>
            <a:endParaRPr lang="en-GB"/>
          </a:p>
        </p:txBody>
      </p:sp>
      <p:sp>
        <p:nvSpPr>
          <p:cNvPr id="59395" name="Rectangle 2"/>
          <p:cNvSpPr>
            <a:spLocks noGrp="1" noRot="1" noChangeAspect="1" noChangeArrowheads="1" noTextEdit="1"/>
          </p:cNvSpPr>
          <p:nvPr>
            <p:ph type="sldImg"/>
          </p:nvPr>
        </p:nvSpPr>
        <p:spPr>
          <a:xfrm>
            <a:off x="992188" y="768350"/>
            <a:ext cx="5114925" cy="3836988"/>
          </a:xfrm>
          <a:ln/>
        </p:spPr>
      </p:sp>
      <p:sp>
        <p:nvSpPr>
          <p:cNvPr id="5939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0F30F58-8294-468D-AE49-A9C30EF5CC6C}" type="slidenum">
              <a:rPr lang="en-GB"/>
              <a:pPr/>
              <a:t>34</a:t>
            </a:fld>
            <a:endParaRPr lang="en-GB"/>
          </a:p>
        </p:txBody>
      </p:sp>
      <p:sp>
        <p:nvSpPr>
          <p:cNvPr id="60419" name="Rectangle 2"/>
          <p:cNvSpPr>
            <a:spLocks noGrp="1" noRot="1" noChangeAspect="1" noChangeArrowheads="1" noTextEdit="1"/>
          </p:cNvSpPr>
          <p:nvPr>
            <p:ph type="sldImg"/>
          </p:nvPr>
        </p:nvSpPr>
        <p:spPr>
          <a:xfrm>
            <a:off x="992188" y="768350"/>
            <a:ext cx="5114925" cy="3836988"/>
          </a:xfrm>
          <a:ln/>
        </p:spPr>
      </p:sp>
      <p:sp>
        <p:nvSpPr>
          <p:cNvPr id="6042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588" y="2286000"/>
            <a:ext cx="9144001" cy="4572000"/>
          </a:xfrm>
          <a:prstGeom prst="rect">
            <a:avLst/>
          </a:prstGeom>
          <a:solidFill>
            <a:srgbClr val="005B82"/>
          </a:solidFill>
          <a:ln w="9525">
            <a:noFill/>
            <a:miter lim="800000"/>
            <a:headEnd/>
            <a:tailEnd/>
          </a:ln>
        </p:spPr>
        <p:txBody>
          <a:bodyPr wrap="none" anchor="ctr"/>
          <a:lstStyle/>
          <a:p>
            <a:pPr algn="ctr" eaLnBrk="0" hangingPunct="0">
              <a:defRPr/>
            </a:pPr>
            <a:endParaRPr lang="en-US" sz="2400">
              <a:solidFill>
                <a:srgbClr val="005B82"/>
              </a:solidFill>
              <a:ea typeface="ＭＳ Ｐゴシック" charset="0"/>
              <a:cs typeface="ＭＳ Ｐゴシック" charset="0"/>
            </a:endParaRPr>
          </a:p>
        </p:txBody>
      </p:sp>
      <p:sp>
        <p:nvSpPr>
          <p:cNvPr id="5" name="Rectangle 3"/>
          <p:cNvSpPr>
            <a:spLocks noChangeArrowheads="1"/>
          </p:cNvSpPr>
          <p:nvPr/>
        </p:nvSpPr>
        <p:spPr bwMode="auto">
          <a:xfrm>
            <a:off x="0" y="2286000"/>
            <a:ext cx="125413" cy="2286000"/>
          </a:xfrm>
          <a:prstGeom prst="rect">
            <a:avLst/>
          </a:prstGeom>
          <a:solidFill>
            <a:srgbClr val="005B82"/>
          </a:solidFill>
          <a:ln w="9525">
            <a:noFill/>
            <a:miter lim="800000"/>
            <a:headEnd/>
            <a:tailEnd/>
          </a:ln>
        </p:spPr>
        <p:txBody>
          <a:bodyPr wrap="none" anchor="ctr"/>
          <a:lstStyle/>
          <a:p>
            <a:pPr algn="ctr" eaLnBrk="0" hangingPunct="0">
              <a:defRPr/>
            </a:pPr>
            <a:endParaRPr lang="en-US" sz="2400">
              <a:solidFill>
                <a:schemeClr val="bg1"/>
              </a:solidFill>
              <a:ea typeface="ＭＳ Ｐゴシック" charset="0"/>
              <a:cs typeface="ＭＳ Ｐゴシック" charset="0"/>
            </a:endParaRPr>
          </a:p>
        </p:txBody>
      </p:sp>
      <p:sp>
        <p:nvSpPr>
          <p:cNvPr id="6" name="Rectangle 4"/>
          <p:cNvSpPr>
            <a:spLocks noChangeArrowheads="1"/>
          </p:cNvSpPr>
          <p:nvPr/>
        </p:nvSpPr>
        <p:spPr bwMode="auto">
          <a:xfrm>
            <a:off x="0" y="4572000"/>
            <a:ext cx="125413" cy="2286000"/>
          </a:xfrm>
          <a:prstGeom prst="rect">
            <a:avLst/>
          </a:prstGeom>
          <a:solidFill>
            <a:srgbClr val="515355"/>
          </a:solidFill>
          <a:ln w="9525">
            <a:noFill/>
            <a:miter lim="800000"/>
            <a:headEnd/>
            <a:tailEnd/>
          </a:ln>
        </p:spPr>
        <p:txBody>
          <a:bodyPr wrap="none" anchor="ctr"/>
          <a:lstStyle/>
          <a:p>
            <a:pPr algn="ctr" eaLnBrk="0" hangingPunct="0">
              <a:defRPr/>
            </a:pPr>
            <a:endParaRPr lang="en-US" sz="2400">
              <a:ea typeface="ＭＳ Ｐゴシック" charset="0"/>
              <a:cs typeface="ＭＳ Ｐゴシック" charset="0"/>
            </a:endParaRPr>
          </a:p>
        </p:txBody>
      </p:sp>
      <p:sp>
        <p:nvSpPr>
          <p:cNvPr id="7" name="Rectangle 5"/>
          <p:cNvSpPr>
            <a:spLocks noChangeArrowheads="1"/>
          </p:cNvSpPr>
          <p:nvPr/>
        </p:nvSpPr>
        <p:spPr bwMode="auto">
          <a:xfrm>
            <a:off x="115888" y="0"/>
            <a:ext cx="125412" cy="2286000"/>
          </a:xfrm>
          <a:prstGeom prst="rect">
            <a:avLst/>
          </a:prstGeom>
          <a:solidFill>
            <a:schemeClr val="bg1"/>
          </a:solidFill>
          <a:ln w="9525">
            <a:noFill/>
            <a:miter lim="800000"/>
            <a:headEnd/>
            <a:tailEnd/>
          </a:ln>
        </p:spPr>
        <p:txBody>
          <a:bodyPr wrap="none" anchor="ctr"/>
          <a:lstStyle/>
          <a:p>
            <a:pPr algn="ctr" eaLnBrk="0" hangingPunct="0">
              <a:defRPr/>
            </a:pPr>
            <a:endParaRPr lang="en-US" sz="2400">
              <a:ea typeface="ＭＳ Ｐゴシック" charset="0"/>
              <a:cs typeface="ＭＳ Ｐゴシック" charset="0"/>
            </a:endParaRPr>
          </a:p>
        </p:txBody>
      </p:sp>
      <p:sp>
        <p:nvSpPr>
          <p:cNvPr id="8" name="Rectangle 6"/>
          <p:cNvSpPr>
            <a:spLocks noChangeArrowheads="1"/>
          </p:cNvSpPr>
          <p:nvPr/>
        </p:nvSpPr>
        <p:spPr bwMode="auto">
          <a:xfrm>
            <a:off x="114300" y="2286000"/>
            <a:ext cx="125413" cy="2286000"/>
          </a:xfrm>
          <a:prstGeom prst="rect">
            <a:avLst/>
          </a:prstGeom>
          <a:solidFill>
            <a:srgbClr val="B9BBC0"/>
          </a:solidFill>
          <a:ln w="9525">
            <a:noFill/>
            <a:miter lim="800000"/>
            <a:headEnd/>
            <a:tailEnd/>
          </a:ln>
        </p:spPr>
        <p:txBody>
          <a:bodyPr wrap="none" anchor="ctr"/>
          <a:lstStyle/>
          <a:p>
            <a:pPr algn="ctr" eaLnBrk="0" hangingPunct="0">
              <a:defRPr/>
            </a:pPr>
            <a:endParaRPr lang="en-US" sz="2400">
              <a:solidFill>
                <a:schemeClr val="bg1"/>
              </a:solidFill>
              <a:ea typeface="ＭＳ Ｐゴシック" charset="0"/>
              <a:cs typeface="ＭＳ Ｐゴシック" charset="0"/>
            </a:endParaRPr>
          </a:p>
        </p:txBody>
      </p:sp>
      <p:sp>
        <p:nvSpPr>
          <p:cNvPr id="9" name="Rectangle 7"/>
          <p:cNvSpPr>
            <a:spLocks noChangeArrowheads="1"/>
          </p:cNvSpPr>
          <p:nvPr/>
        </p:nvSpPr>
        <p:spPr bwMode="auto">
          <a:xfrm>
            <a:off x="114300" y="4572000"/>
            <a:ext cx="125413" cy="2286000"/>
          </a:xfrm>
          <a:prstGeom prst="rect">
            <a:avLst/>
          </a:prstGeom>
          <a:solidFill>
            <a:srgbClr val="DCDCDC"/>
          </a:solidFill>
          <a:ln w="9525">
            <a:noFill/>
            <a:miter lim="800000"/>
            <a:headEnd/>
            <a:tailEnd/>
          </a:ln>
        </p:spPr>
        <p:txBody>
          <a:bodyPr wrap="none" anchor="ctr"/>
          <a:lstStyle/>
          <a:p>
            <a:pPr algn="ctr" eaLnBrk="0" hangingPunct="0">
              <a:defRPr/>
            </a:pPr>
            <a:endParaRPr lang="en-US" sz="2400">
              <a:ea typeface="ＭＳ Ｐゴシック" charset="0"/>
              <a:cs typeface="ＭＳ Ｐゴシック" charset="0"/>
            </a:endParaRPr>
          </a:p>
        </p:txBody>
      </p:sp>
      <p:sp>
        <p:nvSpPr>
          <p:cNvPr id="10" name="Text Box 8"/>
          <p:cNvSpPr txBox="1">
            <a:spLocks noChangeArrowheads="1"/>
          </p:cNvSpPr>
          <p:nvPr/>
        </p:nvSpPr>
        <p:spPr bwMode="auto">
          <a:xfrm rot="16200000">
            <a:off x="-1079500" y="933450"/>
            <a:ext cx="2476500" cy="228600"/>
          </a:xfrm>
          <a:prstGeom prst="rect">
            <a:avLst/>
          </a:prstGeom>
          <a:noFill/>
          <a:ln w="9525">
            <a:noFill/>
            <a:miter lim="800000"/>
            <a:headEnd/>
            <a:tailEnd/>
          </a:ln>
          <a:effectLst/>
        </p:spPr>
        <p:txBody>
          <a:bodyPr>
            <a:spAutoFit/>
          </a:bodyPr>
          <a:lstStyle/>
          <a:p>
            <a:pPr>
              <a:spcBef>
                <a:spcPct val="50000"/>
              </a:spcBef>
              <a:defRPr/>
            </a:pPr>
            <a:r>
              <a:rPr lang="de-DE" sz="900">
                <a:solidFill>
                  <a:srgbClr val="005B82"/>
                </a:solidFill>
                <a:latin typeface="Arial MT Bd" charset="0"/>
              </a:rPr>
              <a:t>Mitglied der Helmholtz-Gemeinschaft</a:t>
            </a:r>
          </a:p>
        </p:txBody>
      </p:sp>
      <p:pic>
        <p:nvPicPr>
          <p:cNvPr id="11" name="Picture 11" descr="logo_699cm"/>
          <p:cNvPicPr>
            <a:picLocks noChangeAspect="1" noChangeArrowheads="1"/>
          </p:cNvPicPr>
          <p:nvPr/>
        </p:nvPicPr>
        <p:blipFill>
          <a:blip r:embed="rId2"/>
          <a:srcRect/>
          <a:stretch>
            <a:fillRect/>
          </a:stretch>
        </p:blipFill>
        <p:spPr bwMode="auto">
          <a:xfrm>
            <a:off x="6170613" y="254000"/>
            <a:ext cx="2517775" cy="817563"/>
          </a:xfrm>
          <a:prstGeom prst="rect">
            <a:avLst/>
          </a:prstGeom>
          <a:noFill/>
          <a:ln w="9525">
            <a:noFill/>
            <a:miter lim="800000"/>
            <a:headEnd/>
            <a:tailEnd/>
          </a:ln>
        </p:spPr>
      </p:pic>
      <p:sp>
        <p:nvSpPr>
          <p:cNvPr id="12" name="Rectangle 9"/>
          <p:cNvSpPr>
            <a:spLocks noChangeArrowheads="1"/>
          </p:cNvSpPr>
          <p:nvPr/>
        </p:nvSpPr>
        <p:spPr bwMode="auto">
          <a:xfrm>
            <a:off x="-1588" y="2286000"/>
            <a:ext cx="114301" cy="2286000"/>
          </a:xfrm>
          <a:prstGeom prst="rect">
            <a:avLst/>
          </a:prstGeom>
          <a:solidFill>
            <a:srgbClr val="D42D12"/>
          </a:solidFill>
          <a:ln w="9525">
            <a:noFill/>
            <a:miter lim="800000"/>
            <a:headEnd/>
            <a:tailEnd/>
          </a:ln>
        </p:spPr>
        <p:txBody>
          <a:bodyPr wrap="none" anchor="ctr"/>
          <a:lstStyle/>
          <a:p>
            <a:pPr algn="ctr" eaLnBrk="0" hangingPunct="0">
              <a:defRPr/>
            </a:pPr>
            <a:endParaRPr lang="en-US" sz="2400">
              <a:solidFill>
                <a:schemeClr val="bg1"/>
              </a:solidFill>
              <a:ea typeface="ＭＳ Ｐゴシック" charset="0"/>
              <a:cs typeface="ＭＳ Ｐゴシック" charset="0"/>
            </a:endParaRPr>
          </a:p>
        </p:txBody>
      </p:sp>
      <p:sp>
        <p:nvSpPr>
          <p:cNvPr id="5129" name="Rectangle 9"/>
          <p:cNvSpPr>
            <a:spLocks noGrp="1" noChangeArrowheads="1"/>
          </p:cNvSpPr>
          <p:nvPr>
            <p:ph type="ctrTitle" sz="quarter"/>
          </p:nvPr>
        </p:nvSpPr>
        <p:spPr>
          <a:xfrm>
            <a:off x="719138" y="3070225"/>
            <a:ext cx="7772400" cy="719138"/>
          </a:xfrm>
        </p:spPr>
        <p:txBody>
          <a:bodyPr/>
          <a:lstStyle>
            <a:lvl1pPr>
              <a:defRPr sz="4800" b="0">
                <a:solidFill>
                  <a:schemeClr val="bg1"/>
                </a:solidFill>
              </a:defRPr>
            </a:lvl1pPr>
          </a:lstStyle>
          <a:p>
            <a:r>
              <a:rPr lang="de-DE"/>
              <a:t>Titelmasterformat durch Klicken bearbeiten</a:t>
            </a:r>
          </a:p>
        </p:txBody>
      </p:sp>
      <p:sp>
        <p:nvSpPr>
          <p:cNvPr id="5130" name="Rectangle 10"/>
          <p:cNvSpPr>
            <a:spLocks noGrp="1" noChangeArrowheads="1"/>
          </p:cNvSpPr>
          <p:nvPr>
            <p:ph type="subTitle" sz="quarter" idx="1"/>
          </p:nvPr>
        </p:nvSpPr>
        <p:spPr>
          <a:xfrm>
            <a:off x="719138" y="3860800"/>
            <a:ext cx="7740650" cy="647700"/>
          </a:xfrm>
        </p:spPr>
        <p:txBody>
          <a:bodyPr/>
          <a:lstStyle>
            <a:lvl1pPr marL="0" indent="0">
              <a:buFont typeface="Wingdings" pitchFamily="2" charset="2"/>
              <a:buNone/>
              <a:defRPr sz="2500">
                <a:solidFill>
                  <a:schemeClr val="bg1"/>
                </a:solidFill>
              </a:defRPr>
            </a:lvl1pPr>
          </a:lstStyle>
          <a:p>
            <a:r>
              <a:rPr lang="de-DE"/>
              <a:t>Formatvorlage des Untertitelmasters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096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9138" y="6096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38"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719138"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1538"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913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153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719138" y="609600"/>
            <a:ext cx="77724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t>Mastertitelformat bearbeiten</a:t>
            </a:r>
          </a:p>
        </p:txBody>
      </p:sp>
      <p:sp>
        <p:nvSpPr>
          <p:cNvPr id="12291" name="Rectangle 3"/>
          <p:cNvSpPr>
            <a:spLocks noGrp="1" noChangeArrowheads="1"/>
          </p:cNvSpPr>
          <p:nvPr>
            <p:ph type="body" idx="1"/>
          </p:nvPr>
        </p:nvSpPr>
        <p:spPr bwMode="auto">
          <a:xfrm>
            <a:off x="719138" y="1905000"/>
            <a:ext cx="77724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100" name="Rectangle 4"/>
          <p:cNvSpPr>
            <a:spLocks noChangeArrowheads="1"/>
          </p:cNvSpPr>
          <p:nvPr/>
        </p:nvSpPr>
        <p:spPr bwMode="auto">
          <a:xfrm>
            <a:off x="0" y="0"/>
            <a:ext cx="127000" cy="2286000"/>
          </a:xfrm>
          <a:prstGeom prst="rect">
            <a:avLst/>
          </a:prstGeom>
          <a:solidFill>
            <a:srgbClr val="B9BBC0"/>
          </a:solidFill>
          <a:ln w="9525">
            <a:noFill/>
            <a:miter lim="800000"/>
            <a:headEnd/>
            <a:tailEnd/>
          </a:ln>
        </p:spPr>
        <p:txBody>
          <a:bodyPr wrap="none" anchor="ctr"/>
          <a:lstStyle/>
          <a:p>
            <a:pPr algn="ctr" eaLnBrk="0" hangingPunct="0">
              <a:defRPr/>
            </a:pPr>
            <a:endParaRPr lang="en-US" sz="2400">
              <a:ea typeface="ＭＳ Ｐゴシック" charset="0"/>
              <a:cs typeface="ＭＳ Ｐゴシック" charset="0"/>
            </a:endParaRPr>
          </a:p>
        </p:txBody>
      </p:sp>
      <p:sp>
        <p:nvSpPr>
          <p:cNvPr id="4101" name="Rectangle 5"/>
          <p:cNvSpPr>
            <a:spLocks noChangeArrowheads="1"/>
          </p:cNvSpPr>
          <p:nvPr/>
        </p:nvSpPr>
        <p:spPr bwMode="auto">
          <a:xfrm>
            <a:off x="0" y="4572000"/>
            <a:ext cx="125413" cy="2286000"/>
          </a:xfrm>
          <a:prstGeom prst="rect">
            <a:avLst/>
          </a:prstGeom>
          <a:solidFill>
            <a:srgbClr val="515355"/>
          </a:solidFill>
          <a:ln w="9525">
            <a:noFill/>
            <a:miter lim="800000"/>
            <a:headEnd/>
            <a:tailEnd/>
          </a:ln>
        </p:spPr>
        <p:txBody>
          <a:bodyPr wrap="none" anchor="ctr"/>
          <a:lstStyle/>
          <a:p>
            <a:pPr algn="ctr" eaLnBrk="0" hangingPunct="0">
              <a:defRPr/>
            </a:pPr>
            <a:endParaRPr lang="en-US" sz="2400">
              <a:ea typeface="ＭＳ Ｐゴシック" charset="0"/>
              <a:cs typeface="ＭＳ Ｐゴシック" charset="0"/>
            </a:endParaRPr>
          </a:p>
        </p:txBody>
      </p:sp>
      <p:sp>
        <p:nvSpPr>
          <p:cNvPr id="4102" name="Rectangle 6"/>
          <p:cNvSpPr>
            <a:spLocks noChangeArrowheads="1"/>
          </p:cNvSpPr>
          <p:nvPr/>
        </p:nvSpPr>
        <p:spPr bwMode="auto">
          <a:xfrm>
            <a:off x="115888" y="0"/>
            <a:ext cx="125412" cy="2286000"/>
          </a:xfrm>
          <a:prstGeom prst="rect">
            <a:avLst/>
          </a:prstGeom>
          <a:solidFill>
            <a:srgbClr val="005B82"/>
          </a:solidFill>
          <a:ln w="9525">
            <a:noFill/>
            <a:miter lim="800000"/>
            <a:headEnd/>
            <a:tailEnd/>
          </a:ln>
        </p:spPr>
        <p:txBody>
          <a:bodyPr wrap="none" anchor="ctr"/>
          <a:lstStyle/>
          <a:p>
            <a:pPr algn="ctr" eaLnBrk="0" hangingPunct="0">
              <a:defRPr/>
            </a:pPr>
            <a:endParaRPr lang="en-US" sz="2400">
              <a:ea typeface="ＭＳ Ｐゴシック" charset="0"/>
              <a:cs typeface="ＭＳ Ｐゴシック" charset="0"/>
            </a:endParaRPr>
          </a:p>
        </p:txBody>
      </p:sp>
      <p:sp>
        <p:nvSpPr>
          <p:cNvPr id="4103" name="Rectangle 7"/>
          <p:cNvSpPr>
            <a:spLocks noChangeArrowheads="1"/>
          </p:cNvSpPr>
          <p:nvPr/>
        </p:nvSpPr>
        <p:spPr bwMode="auto">
          <a:xfrm>
            <a:off x="114300" y="2286000"/>
            <a:ext cx="125413" cy="2286000"/>
          </a:xfrm>
          <a:prstGeom prst="rect">
            <a:avLst/>
          </a:prstGeom>
          <a:solidFill>
            <a:srgbClr val="B9BBC0"/>
          </a:solidFill>
          <a:ln w="9525">
            <a:noFill/>
            <a:miter lim="800000"/>
            <a:headEnd/>
            <a:tailEnd/>
          </a:ln>
        </p:spPr>
        <p:txBody>
          <a:bodyPr wrap="none" anchor="ctr"/>
          <a:lstStyle/>
          <a:p>
            <a:pPr algn="ctr" eaLnBrk="0" hangingPunct="0">
              <a:defRPr/>
            </a:pPr>
            <a:endParaRPr lang="en-US" sz="2400">
              <a:solidFill>
                <a:schemeClr val="bg1"/>
              </a:solidFill>
              <a:ea typeface="ＭＳ Ｐゴシック" charset="0"/>
              <a:cs typeface="ＭＳ Ｐゴシック" charset="0"/>
            </a:endParaRPr>
          </a:p>
        </p:txBody>
      </p:sp>
      <p:sp>
        <p:nvSpPr>
          <p:cNvPr id="4104" name="Rectangle 8"/>
          <p:cNvSpPr>
            <a:spLocks noChangeArrowheads="1"/>
          </p:cNvSpPr>
          <p:nvPr/>
        </p:nvSpPr>
        <p:spPr bwMode="auto">
          <a:xfrm>
            <a:off x="114300" y="4572000"/>
            <a:ext cx="125413" cy="2286000"/>
          </a:xfrm>
          <a:prstGeom prst="rect">
            <a:avLst/>
          </a:prstGeom>
          <a:solidFill>
            <a:srgbClr val="DCDCDC"/>
          </a:solidFill>
          <a:ln w="9525">
            <a:noFill/>
            <a:miter lim="800000"/>
            <a:headEnd/>
            <a:tailEnd/>
          </a:ln>
        </p:spPr>
        <p:txBody>
          <a:bodyPr wrap="none" anchor="ctr"/>
          <a:lstStyle/>
          <a:p>
            <a:pPr algn="ctr" eaLnBrk="0" hangingPunct="0">
              <a:defRPr/>
            </a:pPr>
            <a:endParaRPr lang="en-US" sz="2400">
              <a:ea typeface="ＭＳ Ｐゴシック" charset="0"/>
              <a:cs typeface="ＭＳ Ｐゴシック" charset="0"/>
            </a:endParaRPr>
          </a:p>
        </p:txBody>
      </p:sp>
      <p:sp>
        <p:nvSpPr>
          <p:cNvPr id="4105" name="Text Box 9"/>
          <p:cNvSpPr txBox="1">
            <a:spLocks noChangeArrowheads="1"/>
          </p:cNvSpPr>
          <p:nvPr/>
        </p:nvSpPr>
        <p:spPr bwMode="auto">
          <a:xfrm>
            <a:off x="539750" y="6477000"/>
            <a:ext cx="692150" cy="152400"/>
          </a:xfrm>
          <a:prstGeom prst="rect">
            <a:avLst/>
          </a:prstGeom>
          <a:noFill/>
          <a:ln w="9525">
            <a:noFill/>
            <a:miter lim="800000"/>
            <a:headEnd/>
            <a:tailEnd/>
          </a:ln>
          <a:effectLst/>
        </p:spPr>
        <p:txBody>
          <a:bodyPr wrap="none" lIns="0" tIns="0" rIns="0" bIns="0">
            <a:spAutoFit/>
          </a:bodyPr>
          <a:lstStyle/>
          <a:p>
            <a:pPr>
              <a:defRPr/>
            </a:pPr>
            <a:fld id="{D6B212B2-611E-4D98-B764-EEC419991D4A}" type="datetime3">
              <a:rPr lang="en-US" sz="1000">
                <a:solidFill>
                  <a:srgbClr val="005B82"/>
                </a:solidFill>
              </a:rPr>
              <a:pPr>
                <a:defRPr/>
              </a:pPr>
              <a:t>11 September 2022</a:t>
            </a:fld>
            <a:endParaRPr lang="de-DE" sz="1000">
              <a:solidFill>
                <a:srgbClr val="005B82"/>
              </a:solidFill>
            </a:endParaRPr>
          </a:p>
        </p:txBody>
      </p:sp>
      <p:sp>
        <p:nvSpPr>
          <p:cNvPr id="4106" name="Text Box 10"/>
          <p:cNvSpPr txBox="1">
            <a:spLocks noChangeArrowheads="1"/>
          </p:cNvSpPr>
          <p:nvPr/>
        </p:nvSpPr>
        <p:spPr bwMode="auto">
          <a:xfrm>
            <a:off x="8328025" y="6477000"/>
            <a:ext cx="471488" cy="152400"/>
          </a:xfrm>
          <a:prstGeom prst="rect">
            <a:avLst/>
          </a:prstGeom>
          <a:noFill/>
          <a:ln w="9525">
            <a:noFill/>
            <a:miter lim="800000"/>
            <a:headEnd/>
            <a:tailEnd/>
          </a:ln>
          <a:effectLst/>
        </p:spPr>
        <p:txBody>
          <a:bodyPr wrap="none" lIns="0" tIns="0" rIns="0" bIns="0">
            <a:spAutoFit/>
          </a:bodyPr>
          <a:lstStyle/>
          <a:p>
            <a:pPr>
              <a:defRPr/>
            </a:pPr>
            <a:r>
              <a:rPr lang="de-DE" sz="1000">
                <a:solidFill>
                  <a:srgbClr val="005B82"/>
                </a:solidFill>
              </a:rPr>
              <a:t>Slide </a:t>
            </a:r>
            <a:fld id="{6CD9D8FB-E1E9-4480-A38B-DBEE62B179C1}" type="slidenum">
              <a:rPr lang="de-DE" sz="1000">
                <a:solidFill>
                  <a:srgbClr val="005B82"/>
                </a:solidFill>
              </a:rPr>
              <a:pPr>
                <a:defRPr/>
              </a:pPr>
              <a:t>‹#›</a:t>
            </a:fld>
            <a:endParaRPr lang="de-DE" sz="1000">
              <a:solidFill>
                <a:srgbClr val="005B82"/>
              </a:solidFill>
            </a:endParaRPr>
          </a:p>
        </p:txBody>
      </p:sp>
      <p:pic>
        <p:nvPicPr>
          <p:cNvPr id="12299" name="Picture 11" descr="logo_400cm"/>
          <p:cNvPicPr>
            <a:picLocks noChangeAspect="1" noChangeArrowheads="1"/>
          </p:cNvPicPr>
          <p:nvPr/>
        </p:nvPicPr>
        <p:blipFill>
          <a:blip r:embed="rId14"/>
          <a:srcRect/>
          <a:stretch>
            <a:fillRect/>
          </a:stretch>
        </p:blipFill>
        <p:spPr bwMode="auto">
          <a:xfrm>
            <a:off x="7467600" y="125413"/>
            <a:ext cx="1438275" cy="466725"/>
          </a:xfrm>
          <a:prstGeom prst="rect">
            <a:avLst/>
          </a:prstGeom>
          <a:noFill/>
          <a:ln w="9525">
            <a:noFill/>
            <a:miter lim="800000"/>
            <a:headEnd/>
            <a:tailEnd/>
          </a:ln>
        </p:spPr>
      </p:pic>
      <p:sp>
        <p:nvSpPr>
          <p:cNvPr id="6153" name="Rectangle 9"/>
          <p:cNvSpPr>
            <a:spLocks noChangeArrowheads="1"/>
          </p:cNvSpPr>
          <p:nvPr/>
        </p:nvSpPr>
        <p:spPr bwMode="auto">
          <a:xfrm>
            <a:off x="0" y="2286000"/>
            <a:ext cx="112713" cy="2286000"/>
          </a:xfrm>
          <a:prstGeom prst="rect">
            <a:avLst/>
          </a:prstGeom>
          <a:solidFill>
            <a:srgbClr val="D42D12"/>
          </a:solidFill>
          <a:ln w="9525">
            <a:noFill/>
            <a:miter lim="800000"/>
            <a:headEnd/>
            <a:tailEnd/>
          </a:ln>
        </p:spPr>
        <p:txBody>
          <a:bodyPr wrap="none" anchor="ctr"/>
          <a:lstStyle/>
          <a:p>
            <a:pPr algn="ctr" eaLnBrk="0" hangingPunct="0">
              <a:defRPr/>
            </a:pPr>
            <a:endParaRPr lang="en-US" sz="2400">
              <a:solidFill>
                <a:schemeClr val="bg1"/>
              </a:solidFill>
              <a:ea typeface="ＭＳ Ｐゴシック" charset="0"/>
              <a:cs typeface="ＭＳ Ｐゴシック" charset="0"/>
            </a:endParaRPr>
          </a:p>
        </p:txBody>
      </p:sp>
      <p:sp>
        <p:nvSpPr>
          <p:cNvPr id="4109" name="Text Box 13"/>
          <p:cNvSpPr txBox="1">
            <a:spLocks noChangeArrowheads="1"/>
          </p:cNvSpPr>
          <p:nvPr/>
        </p:nvSpPr>
        <p:spPr bwMode="auto">
          <a:xfrm>
            <a:off x="3467100" y="6477000"/>
            <a:ext cx="2174875" cy="152400"/>
          </a:xfrm>
          <a:prstGeom prst="rect">
            <a:avLst/>
          </a:prstGeom>
          <a:noFill/>
          <a:ln w="9525">
            <a:noFill/>
            <a:miter lim="800000"/>
            <a:headEnd/>
            <a:tailEnd/>
          </a:ln>
          <a:effectLst/>
        </p:spPr>
        <p:txBody>
          <a:bodyPr wrap="none" lIns="0" tIns="0" rIns="0" bIns="0">
            <a:spAutoFit/>
          </a:bodyPr>
          <a:lstStyle/>
          <a:p>
            <a:pPr>
              <a:defRPr/>
            </a:pPr>
            <a:r>
              <a:rPr lang="de-DE" sz="1000">
                <a:solidFill>
                  <a:srgbClr val="005B82"/>
                </a:solidFill>
              </a:rPr>
              <a:t>Institute of Neuroscience and Medicine</a:t>
            </a:r>
          </a:p>
        </p:txBody>
      </p:sp>
    </p:spTree>
  </p:cSld>
  <p:clrMap bg1="lt1" tx1="dk1" bg2="lt2" tx2="dk2" accent1="accent1" accent2="accent2" accent3="accent3" accent4="accent4" accent5="accent5" accent6="accent6" hlink="hlink" folHlink="folHlink"/>
  <p:sldLayoutIdLst>
    <p:sldLayoutId id="2147483817"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rtl="0" eaLnBrk="0" fontAlgn="base" hangingPunct="0">
        <a:spcBef>
          <a:spcPct val="0"/>
        </a:spcBef>
        <a:spcAft>
          <a:spcPct val="0"/>
        </a:spcAft>
        <a:defRPr sz="2600" b="1">
          <a:solidFill>
            <a:srgbClr val="005B82"/>
          </a:solidFill>
          <a:latin typeface="+mj-lt"/>
          <a:ea typeface="ＭＳ Ｐゴシック" charset="-128"/>
          <a:cs typeface="ＭＳ Ｐゴシック" charset="-128"/>
        </a:defRPr>
      </a:lvl1pPr>
      <a:lvl2pPr algn="l" rtl="0" eaLnBrk="0" fontAlgn="base" hangingPunct="0">
        <a:spcBef>
          <a:spcPct val="0"/>
        </a:spcBef>
        <a:spcAft>
          <a:spcPct val="0"/>
        </a:spcAft>
        <a:defRPr sz="2600" b="1">
          <a:solidFill>
            <a:srgbClr val="005B82"/>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2600" b="1">
          <a:solidFill>
            <a:srgbClr val="005B82"/>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2600" b="1">
          <a:solidFill>
            <a:srgbClr val="005B82"/>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2600" b="1">
          <a:solidFill>
            <a:srgbClr val="005B82"/>
          </a:solidFill>
          <a:latin typeface="Arial" pitchFamily="34" charset="0"/>
          <a:ea typeface="ＭＳ Ｐゴシック" charset="-128"/>
          <a:cs typeface="ＭＳ Ｐゴシック" charset="-128"/>
        </a:defRPr>
      </a:lvl5pPr>
      <a:lvl6pPr marL="457200" algn="l" rtl="0" fontAlgn="base">
        <a:spcBef>
          <a:spcPct val="0"/>
        </a:spcBef>
        <a:spcAft>
          <a:spcPct val="0"/>
        </a:spcAft>
        <a:defRPr sz="2600" b="1">
          <a:solidFill>
            <a:srgbClr val="005B82"/>
          </a:solidFill>
          <a:latin typeface="Arial" pitchFamily="34" charset="0"/>
        </a:defRPr>
      </a:lvl6pPr>
      <a:lvl7pPr marL="914400" algn="l" rtl="0" fontAlgn="base">
        <a:spcBef>
          <a:spcPct val="0"/>
        </a:spcBef>
        <a:spcAft>
          <a:spcPct val="0"/>
        </a:spcAft>
        <a:defRPr sz="2600" b="1">
          <a:solidFill>
            <a:srgbClr val="005B82"/>
          </a:solidFill>
          <a:latin typeface="Arial" pitchFamily="34" charset="0"/>
        </a:defRPr>
      </a:lvl7pPr>
      <a:lvl8pPr marL="1371600" algn="l" rtl="0" fontAlgn="base">
        <a:spcBef>
          <a:spcPct val="0"/>
        </a:spcBef>
        <a:spcAft>
          <a:spcPct val="0"/>
        </a:spcAft>
        <a:defRPr sz="2600" b="1">
          <a:solidFill>
            <a:srgbClr val="005B82"/>
          </a:solidFill>
          <a:latin typeface="Arial" pitchFamily="34" charset="0"/>
        </a:defRPr>
      </a:lvl8pPr>
      <a:lvl9pPr marL="1828800" algn="l" rtl="0" fontAlgn="base">
        <a:spcBef>
          <a:spcPct val="0"/>
        </a:spcBef>
        <a:spcAft>
          <a:spcPct val="0"/>
        </a:spcAft>
        <a:defRPr sz="2600" b="1">
          <a:solidFill>
            <a:srgbClr val="005B82"/>
          </a:solidFill>
          <a:latin typeface="Arial" pitchFamily="34" charset="0"/>
        </a:defRPr>
      </a:lvl9pPr>
    </p:titleStyle>
    <p:bodyStyle>
      <a:lvl1pPr marL="342900" indent="-342900" algn="l" rtl="0" eaLnBrk="0" fontAlgn="base" hangingPunct="0">
        <a:spcBef>
          <a:spcPct val="20000"/>
        </a:spcBef>
        <a:spcAft>
          <a:spcPct val="0"/>
        </a:spcAft>
        <a:buClr>
          <a:srgbClr val="005B82"/>
        </a:buClr>
        <a:buFont typeface="Wingdings" pitchFamily="2" charset="2"/>
        <a:buChar char="§"/>
        <a:defRPr>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5B82"/>
        </a:buClr>
        <a:buFont typeface="Wingdings" pitchFamily="2" charset="2"/>
        <a:buChar char="§"/>
        <a:defRPr>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lr>
          <a:srgbClr val="005B82"/>
        </a:buClr>
        <a:buFont typeface="Wingdings" pitchFamily="2" charset="2"/>
        <a:buChar char="§"/>
        <a:defRPr i="1">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lr>
          <a:srgbClr val="005B82"/>
        </a:buClr>
        <a:buSzPct val="70000"/>
        <a:buFont typeface="Wingdings" pitchFamily="2" charset="2"/>
        <a:buChar char="§"/>
        <a:defRPr sz="16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lr>
          <a:srgbClr val="005B82"/>
        </a:buClr>
        <a:buSzPct val="70000"/>
        <a:buFont typeface="Wingdings" pitchFamily="2" charset="2"/>
        <a:buChar char="§"/>
        <a:defRPr sz="16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lr>
          <a:srgbClr val="005B82"/>
        </a:buClr>
        <a:buSzPct val="70000"/>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5B82"/>
        </a:buClr>
        <a:buSzPct val="70000"/>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5B82"/>
        </a:buClr>
        <a:buSzPct val="70000"/>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5B82"/>
        </a:buClr>
        <a:buSzPct val="70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rtl="0" eaLnBrk="0" fontAlgn="base" hangingPunct="0">
        <a:spcBef>
          <a:spcPct val="0"/>
        </a:spcBef>
        <a:spcAft>
          <a:spcPct val="0"/>
        </a:spcAft>
        <a:defRPr sz="3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Arial"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Arial"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Arial"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Arial" pitchFamily="34" charset="0"/>
          <a:ea typeface="ＭＳ Ｐゴシック" charset="-128"/>
          <a:cs typeface="ＭＳ Ｐゴシック" charset="-128"/>
        </a:defRPr>
      </a:lvl5pPr>
      <a:lvl6pPr marL="457200" algn="l" rtl="0" fontAlgn="base">
        <a:spcBef>
          <a:spcPct val="0"/>
        </a:spcBef>
        <a:spcAft>
          <a:spcPct val="0"/>
        </a:spcAft>
        <a:defRPr sz="3200">
          <a:solidFill>
            <a:schemeClr val="bg1"/>
          </a:solidFill>
          <a:latin typeface="Arial" pitchFamily="34" charset="0"/>
        </a:defRPr>
      </a:lvl6pPr>
      <a:lvl7pPr marL="914400" algn="l" rtl="0" fontAlgn="base">
        <a:spcBef>
          <a:spcPct val="0"/>
        </a:spcBef>
        <a:spcAft>
          <a:spcPct val="0"/>
        </a:spcAft>
        <a:defRPr sz="3200">
          <a:solidFill>
            <a:schemeClr val="bg1"/>
          </a:solidFill>
          <a:latin typeface="Arial" pitchFamily="34" charset="0"/>
        </a:defRPr>
      </a:lvl7pPr>
      <a:lvl8pPr marL="1371600" algn="l" rtl="0" fontAlgn="base">
        <a:spcBef>
          <a:spcPct val="0"/>
        </a:spcBef>
        <a:spcAft>
          <a:spcPct val="0"/>
        </a:spcAft>
        <a:defRPr sz="3200">
          <a:solidFill>
            <a:schemeClr val="bg1"/>
          </a:solidFill>
          <a:latin typeface="Arial" pitchFamily="34" charset="0"/>
        </a:defRPr>
      </a:lvl8pPr>
      <a:lvl9pPr marL="1828800" algn="l" rtl="0" fontAlgn="base">
        <a:spcBef>
          <a:spcPct val="0"/>
        </a:spcBef>
        <a:spcAft>
          <a:spcPct val="0"/>
        </a:spcAft>
        <a:defRPr sz="3200">
          <a:solidFill>
            <a:schemeClr val="bg1"/>
          </a:solidFill>
          <a:latin typeface="Arial" pitchFamily="34" charset="0"/>
        </a:defRPr>
      </a:lvl9pPr>
    </p:titleStyle>
    <p:bodyStyle>
      <a:lvl1pPr marL="342900" indent="-342900" algn="l" rtl="0" eaLnBrk="0" fontAlgn="base" hangingPunct="0">
        <a:spcBef>
          <a:spcPct val="20000"/>
        </a:spcBef>
        <a:spcAft>
          <a:spcPct val="0"/>
        </a:spcAft>
        <a:buClr>
          <a:srgbClr val="009EE0"/>
        </a:buClr>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9EE0"/>
        </a:buClr>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lr>
          <a:srgbClr val="009EE0"/>
        </a:buClr>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lr>
          <a:srgbClr val="009EE0"/>
        </a:buClr>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lr>
          <a:srgbClr val="009EE0"/>
        </a:buClr>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lr>
          <a:srgbClr val="009EE0"/>
        </a:buClr>
        <a:buChar char="•"/>
        <a:defRPr sz="2000">
          <a:solidFill>
            <a:schemeClr val="tx1"/>
          </a:solidFill>
          <a:latin typeface="+mn-lt"/>
        </a:defRPr>
      </a:lvl6pPr>
      <a:lvl7pPr marL="2971800" indent="-228600" algn="l" rtl="0" fontAlgn="base">
        <a:spcBef>
          <a:spcPct val="20000"/>
        </a:spcBef>
        <a:spcAft>
          <a:spcPct val="0"/>
        </a:spcAft>
        <a:buClr>
          <a:srgbClr val="009EE0"/>
        </a:buClr>
        <a:buChar char="•"/>
        <a:defRPr sz="2000">
          <a:solidFill>
            <a:schemeClr val="tx1"/>
          </a:solidFill>
          <a:latin typeface="+mn-lt"/>
        </a:defRPr>
      </a:lvl7pPr>
      <a:lvl8pPr marL="3429000" indent="-228600" algn="l" rtl="0" fontAlgn="base">
        <a:spcBef>
          <a:spcPct val="20000"/>
        </a:spcBef>
        <a:spcAft>
          <a:spcPct val="0"/>
        </a:spcAft>
        <a:buClr>
          <a:srgbClr val="009EE0"/>
        </a:buClr>
        <a:buChar char="•"/>
        <a:defRPr sz="2000">
          <a:solidFill>
            <a:schemeClr val="tx1"/>
          </a:solidFill>
          <a:latin typeface="+mn-lt"/>
        </a:defRPr>
      </a:lvl8pPr>
      <a:lvl9pPr marL="3886200" indent="-228600" algn="l" rtl="0" fontAlgn="base">
        <a:spcBef>
          <a:spcPct val="20000"/>
        </a:spcBef>
        <a:spcAft>
          <a:spcPct val="0"/>
        </a:spcAft>
        <a:buClr>
          <a:srgbClr val="009EE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n.j.shah@fz-juelich.d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26.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5.wmf"/><Relationship Id="rId3" Type="http://schemas.openxmlformats.org/officeDocument/2006/relationships/image" Target="../media/image29.png"/><Relationship Id="rId7" Type="http://schemas.openxmlformats.org/officeDocument/2006/relationships/image" Target="../media/image31.wmf"/><Relationship Id="rId12" Type="http://schemas.openxmlformats.org/officeDocument/2006/relationships/oleObject" Target="../embeddings/oleObject10.bin"/><Relationship Id="rId17" Type="http://schemas.openxmlformats.org/officeDocument/2006/relationships/image" Target="../media/image27.wmf"/><Relationship Id="rId2" Type="http://schemas.openxmlformats.org/officeDocument/2006/relationships/image" Target="../media/image28.png"/><Relationship Id="rId16"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7.bin"/><Relationship Id="rId11" Type="http://schemas.openxmlformats.org/officeDocument/2006/relationships/image" Target="../media/image24.wmf"/><Relationship Id="rId5" Type="http://schemas.openxmlformats.org/officeDocument/2006/relationships/image" Target="../media/image30.wmf"/><Relationship Id="rId15" Type="http://schemas.openxmlformats.org/officeDocument/2006/relationships/image" Target="../media/image26.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32.wmf"/><Relationship Id="rId1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13.bin"/><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wmf"/><Relationship Id="rId11" Type="http://schemas.openxmlformats.org/officeDocument/2006/relationships/image" Target="../media/image40.png"/><Relationship Id="rId5" Type="http://schemas.openxmlformats.org/officeDocument/2006/relationships/oleObject" Target="../embeddings/oleObject16.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media" Target="../media/media3.mov"/><Relationship Id="rId7" Type="http://schemas.openxmlformats.org/officeDocument/2006/relationships/image" Target="../media/image43.png"/><Relationship Id="rId2" Type="http://schemas.openxmlformats.org/officeDocument/2006/relationships/video" Target="../media/media2.mov"/><Relationship Id="rId1" Type="http://schemas.microsoft.com/office/2007/relationships/media" Target="../media/media2.mov"/><Relationship Id="rId6" Type="http://schemas.openxmlformats.org/officeDocument/2006/relationships/image" Target="../media/image35.png"/><Relationship Id="rId5" Type="http://schemas.openxmlformats.org/officeDocument/2006/relationships/slideLayout" Target="../slideLayouts/slideLayout2.xml"/><Relationship Id="rId10" Type="http://schemas.openxmlformats.org/officeDocument/2006/relationships/image" Target="../media/image45.wmf"/><Relationship Id="rId4" Type="http://schemas.openxmlformats.org/officeDocument/2006/relationships/video" Target="../media/media3.mov"/><Relationship Id="rId9"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slideLayout" Target="../slideLayouts/slideLayout2.xml"/><Relationship Id="rId7" Type="http://schemas.openxmlformats.org/officeDocument/2006/relationships/image" Target="../media/image49.wmf"/><Relationship Id="rId2" Type="http://schemas.openxmlformats.org/officeDocument/2006/relationships/video" Target="file://localhost/Users/njshah/Documents/Teaching/For%20Renewal/new_Lectures.tar/Lecture01/MagnetisationPresessing.avi" TargetMode="External"/><Relationship Id="rId1" Type="http://schemas.microsoft.com/office/2007/relationships/media" Target="file://localhost/Users/njshah/Documents/Teaching/For%20Renewal/new_Lectures.tar/Lecture01/MagnetisationPresessing.avi" TargetMode="External"/><Relationship Id="rId6" Type="http://schemas.openxmlformats.org/officeDocument/2006/relationships/oleObject" Target="../embeddings/oleObject21.bin"/><Relationship Id="rId5" Type="http://schemas.openxmlformats.org/officeDocument/2006/relationships/image" Target="../media/image48.wmf"/><Relationship Id="rId10" Type="http://schemas.openxmlformats.org/officeDocument/2006/relationships/image" Target="../media/image51.png"/><Relationship Id="rId4" Type="http://schemas.openxmlformats.org/officeDocument/2006/relationships/oleObject" Target="../embeddings/oleObject20.bin"/><Relationship Id="rId9" Type="http://schemas.openxmlformats.org/officeDocument/2006/relationships/image" Target="../media/image50.wmf"/></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2.xml"/><Relationship Id="rId7" Type="http://schemas.openxmlformats.org/officeDocument/2006/relationships/oleObject" Target="../embeddings/oleObject25.bin"/><Relationship Id="rId2" Type="http://schemas.openxmlformats.org/officeDocument/2006/relationships/video" Target="../media/media4.mov"/><Relationship Id="rId1" Type="http://schemas.microsoft.com/office/2007/relationships/media" Target="../media/media4.mov"/><Relationship Id="rId6" Type="http://schemas.openxmlformats.org/officeDocument/2006/relationships/oleObject" Target="../embeddings/oleObject24.bin"/><Relationship Id="rId5" Type="http://schemas.openxmlformats.org/officeDocument/2006/relationships/image" Target="../media/image52.wmf"/><Relationship Id="rId4" Type="http://schemas.openxmlformats.org/officeDocument/2006/relationships/oleObject" Target="../embeddings/oleObject23.bin"/><Relationship Id="rId9" Type="http://schemas.openxmlformats.org/officeDocument/2006/relationships/image" Target="../media/image54.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slideLayout" Target="../slideLayouts/slideLayout2.xml"/><Relationship Id="rId7" Type="http://schemas.openxmlformats.org/officeDocument/2006/relationships/oleObject" Target="../embeddings/oleObject27.bin"/><Relationship Id="rId2" Type="http://schemas.openxmlformats.org/officeDocument/2006/relationships/video" Target="../media/media5.mov"/><Relationship Id="rId1" Type="http://schemas.microsoft.com/office/2007/relationships/media" Target="../media/media5.mov"/><Relationship Id="rId6" Type="http://schemas.openxmlformats.org/officeDocument/2006/relationships/image" Target="../media/image52.wmf"/><Relationship Id="rId5" Type="http://schemas.openxmlformats.org/officeDocument/2006/relationships/oleObject" Target="../embeddings/oleObject26.bin"/><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hyperlink" Target="http://www.elearning.rwth-aachen.d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slideLayout" Target="../slideLayouts/slideLayout2.xml"/><Relationship Id="rId7" Type="http://schemas.openxmlformats.org/officeDocument/2006/relationships/oleObject" Target="../embeddings/oleObject29.bin"/><Relationship Id="rId2" Type="http://schemas.openxmlformats.org/officeDocument/2006/relationships/video" Target="../media/media6.mov"/><Relationship Id="rId1" Type="http://schemas.microsoft.com/office/2007/relationships/media" Target="../media/media6.mov"/><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9.wmf"/><Relationship Id="rId4" Type="http://schemas.openxmlformats.org/officeDocument/2006/relationships/image" Target="../media/image55.png"/><Relationship Id="rId9" Type="http://schemas.openxmlformats.org/officeDocument/2006/relationships/oleObject" Target="../embeddings/oleObject30.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6.mov"/><Relationship Id="rId1" Type="http://schemas.microsoft.com/office/2007/relationships/media" Target="../media/media6.mov"/><Relationship Id="rId6" Type="http://schemas.openxmlformats.org/officeDocument/2006/relationships/image" Target="../media/image60.wmf"/><Relationship Id="rId5" Type="http://schemas.openxmlformats.org/officeDocument/2006/relationships/oleObject" Target="../embeddings/oleObject31.bin"/><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7.mov"/><Relationship Id="rId1" Type="http://schemas.microsoft.com/office/2007/relationships/media" Target="../media/media7.mov"/><Relationship Id="rId5" Type="http://schemas.openxmlformats.org/officeDocument/2006/relationships/image" Target="../media/image61.png"/><Relationship Id="rId4" Type="http://schemas.openxmlformats.org/officeDocument/2006/relationships/notesSlide" Target="../notesSlides/notes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62.wmf"/><Relationship Id="rId7" Type="http://schemas.openxmlformats.org/officeDocument/2006/relationships/image" Target="../media/image64.wmf"/><Relationship Id="rId2" Type="http://schemas.openxmlformats.org/officeDocument/2006/relationships/oleObject" Target="../embeddings/oleObject32.bin"/><Relationship Id="rId1" Type="http://schemas.openxmlformats.org/officeDocument/2006/relationships/slideLayout" Target="../slideLayouts/slideLayout6.xml"/><Relationship Id="rId6" Type="http://schemas.openxmlformats.org/officeDocument/2006/relationships/oleObject" Target="../embeddings/oleObject34.bin"/><Relationship Id="rId5" Type="http://schemas.openxmlformats.org/officeDocument/2006/relationships/image" Target="../media/image63.wmf"/><Relationship Id="rId4" Type="http://schemas.openxmlformats.org/officeDocument/2006/relationships/oleObject" Target="../embeddings/oleObject33.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8.mov"/><Relationship Id="rId1" Type="http://schemas.microsoft.com/office/2007/relationships/media" Target="../media/media8.mov"/><Relationship Id="rId5" Type="http://schemas.openxmlformats.org/officeDocument/2006/relationships/image" Target="../media/image65.png"/><Relationship Id="rId4" Type="http://schemas.openxmlformats.org/officeDocument/2006/relationships/notesSlide" Target="../notesSlides/notesSl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9.mp4"/><Relationship Id="rId1" Type="http://schemas.microsoft.com/office/2007/relationships/media" Target="../media/media9.mp4"/><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r>
              <a:rPr lang="en-GB" sz="4400">
                <a:ea typeface="ＭＳ Ｐゴシック" charset="0"/>
                <a:cs typeface="ＭＳ Ｐゴシック" charset="0"/>
              </a:rPr>
              <a:t>Magnetic Resonance Imaging</a:t>
            </a:r>
          </a:p>
        </p:txBody>
      </p:sp>
      <p:sp>
        <p:nvSpPr>
          <p:cNvPr id="14339" name="Rectangle 3"/>
          <p:cNvSpPr>
            <a:spLocks noGrp="1" noChangeArrowheads="1"/>
          </p:cNvSpPr>
          <p:nvPr>
            <p:ph type="subTitle" idx="1"/>
          </p:nvPr>
        </p:nvSpPr>
        <p:spPr/>
        <p:txBody>
          <a:bodyPr/>
          <a:lstStyle/>
          <a:p>
            <a:pPr eaLnBrk="1" hangingPunct="1"/>
            <a:r>
              <a:rPr lang="en-GB">
                <a:ea typeface="ＭＳ Ｐゴシック" charset="0"/>
                <a:cs typeface="ＭＳ Ｐゴシック" charset="0"/>
              </a:rPr>
              <a:t>Introduction to the physical principles of MRI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Examples: Quantitative – Watermap</a:t>
            </a:r>
          </a:p>
        </p:txBody>
      </p:sp>
      <p:pic>
        <p:nvPicPr>
          <p:cNvPr id="13317" name="Picture 5" descr="WaterMapExample"/>
          <p:cNvPicPr>
            <a:picLocks noChangeAspect="1" noChangeArrowheads="1"/>
          </p:cNvPicPr>
          <p:nvPr/>
        </p:nvPicPr>
        <p:blipFill>
          <a:blip r:embed="rId2"/>
          <a:srcRect/>
          <a:stretch>
            <a:fillRect/>
          </a:stretch>
        </p:blipFill>
        <p:spPr bwMode="auto">
          <a:xfrm>
            <a:off x="2771775" y="1557338"/>
            <a:ext cx="4005263" cy="4319587"/>
          </a:xfrm>
          <a:prstGeom prst="rect">
            <a:avLst/>
          </a:prstGeom>
          <a:noFill/>
          <a:ln w="9525">
            <a:noFill/>
            <a:miter lim="800000"/>
            <a:headEnd/>
            <a:tailEnd/>
          </a:ln>
        </p:spPr>
      </p:pic>
      <p:sp>
        <p:nvSpPr>
          <p:cNvPr id="24580" name="Text Box 6"/>
          <p:cNvSpPr txBox="1">
            <a:spLocks noChangeArrowheads="1"/>
          </p:cNvSpPr>
          <p:nvPr/>
        </p:nvSpPr>
        <p:spPr bwMode="auto">
          <a:xfrm>
            <a:off x="611188" y="5876925"/>
            <a:ext cx="8064500" cy="244475"/>
          </a:xfrm>
          <a:prstGeom prst="rect">
            <a:avLst/>
          </a:prstGeom>
          <a:noFill/>
          <a:ln w="9525">
            <a:noFill/>
            <a:miter lim="800000"/>
            <a:headEnd/>
            <a:tailEnd/>
          </a:ln>
        </p:spPr>
        <p:txBody>
          <a:bodyPr>
            <a:spAutoFit/>
          </a:bodyPr>
          <a:lstStyle/>
          <a:p>
            <a:pPr algn="ctr"/>
            <a:r>
              <a:rPr lang="en-GB" sz="1000"/>
              <a:t>(Fabian Keil)</a:t>
            </a:r>
          </a:p>
        </p:txBody>
      </p:sp>
      <p:sp>
        <p:nvSpPr>
          <p:cNvPr id="13319" name="Text Box 7"/>
          <p:cNvSpPr txBox="1">
            <a:spLocks noChangeArrowheads="1"/>
          </p:cNvSpPr>
          <p:nvPr/>
        </p:nvSpPr>
        <p:spPr bwMode="auto">
          <a:xfrm>
            <a:off x="6640513" y="1557338"/>
            <a:ext cx="768350" cy="366712"/>
          </a:xfrm>
          <a:prstGeom prst="rect">
            <a:avLst/>
          </a:prstGeom>
          <a:solidFill>
            <a:schemeClr val="bg1"/>
          </a:solidFill>
          <a:ln w="9525">
            <a:noFill/>
            <a:miter lim="800000"/>
            <a:headEnd/>
            <a:tailEnd/>
          </a:ln>
        </p:spPr>
        <p:txBody>
          <a:bodyPr wrap="none">
            <a:spAutoFit/>
          </a:bodyPr>
          <a:lstStyle/>
          <a:p>
            <a:r>
              <a:rPr lang="en-GB"/>
              <a:t>100%</a:t>
            </a:r>
          </a:p>
        </p:txBody>
      </p:sp>
      <p:sp>
        <p:nvSpPr>
          <p:cNvPr id="13320" name="Text Box 8"/>
          <p:cNvSpPr txBox="1">
            <a:spLocks noChangeArrowheads="1"/>
          </p:cNvSpPr>
          <p:nvPr/>
        </p:nvSpPr>
        <p:spPr bwMode="auto">
          <a:xfrm>
            <a:off x="6635750" y="5589588"/>
            <a:ext cx="514350" cy="366712"/>
          </a:xfrm>
          <a:prstGeom prst="rect">
            <a:avLst/>
          </a:prstGeom>
          <a:solidFill>
            <a:schemeClr val="bg1"/>
          </a:solidFill>
          <a:ln w="9525">
            <a:noFill/>
            <a:miter lim="800000"/>
            <a:headEnd/>
            <a:tailEnd/>
          </a:ln>
        </p:spPr>
        <p:txBody>
          <a:bodyPr wrap="none">
            <a:spAutoFit/>
          </a:bodyPr>
          <a:lstStyle/>
          <a:p>
            <a:r>
              <a:rPr lang="en-GB"/>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fade">
                                      <p:cBhvr>
                                        <p:cTn id="7" dur="500"/>
                                        <p:tgtEl>
                                          <p:spTgt spid="133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9"/>
                                        </p:tgtEl>
                                        <p:attrNameLst>
                                          <p:attrName>style.visibility</p:attrName>
                                        </p:attrNameLst>
                                      </p:cBhvr>
                                      <p:to>
                                        <p:strVal val="visible"/>
                                      </p:to>
                                    </p:set>
                                    <p:animEffect transition="in" filter="fade">
                                      <p:cBhvr>
                                        <p:cTn id="10" dur="500"/>
                                        <p:tgtEl>
                                          <p:spTgt spid="133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320"/>
                                        </p:tgtEl>
                                        <p:attrNameLst>
                                          <p:attrName>style.visibility</p:attrName>
                                        </p:attrNameLst>
                                      </p:cBhvr>
                                      <p:to>
                                        <p:strVal val="visible"/>
                                      </p:to>
                                    </p:set>
                                    <p:animEffect transition="in" filter="fade">
                                      <p:cBhvr>
                                        <p:cTn id="13"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P spid="133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Examples: Perfusion/ Vessels (Angiography)</a:t>
            </a:r>
          </a:p>
        </p:txBody>
      </p:sp>
      <p:pic>
        <p:nvPicPr>
          <p:cNvPr id="104468" name="Picture 20" descr="angiography"/>
          <p:cNvPicPr>
            <a:picLocks noChangeAspect="1" noChangeArrowheads="1"/>
          </p:cNvPicPr>
          <p:nvPr/>
        </p:nvPicPr>
        <p:blipFill>
          <a:blip r:embed="rId2"/>
          <a:srcRect/>
          <a:stretch>
            <a:fillRect/>
          </a:stretch>
        </p:blipFill>
        <p:spPr bwMode="auto">
          <a:xfrm>
            <a:off x="2124075" y="1485900"/>
            <a:ext cx="4967288" cy="4945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4468"/>
                                        </p:tgtEl>
                                        <p:attrNameLst>
                                          <p:attrName>style.visibility</p:attrName>
                                        </p:attrNameLst>
                                      </p:cBhvr>
                                      <p:to>
                                        <p:strVal val="visible"/>
                                      </p:to>
                                    </p:set>
                                    <p:animEffect transition="in" filter="fade">
                                      <p:cBhvr>
                                        <p:cTn id="7" dur="500"/>
                                        <p:tgtEl>
                                          <p:spTgt spid="104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ea typeface="ＭＳ Ｐゴシック" charset="0"/>
                <a:cs typeface="ＭＳ Ｐゴシック" charset="0"/>
              </a:rPr>
              <a:t>Examples: Metabolism (</a:t>
            </a:r>
            <a:r>
              <a:rPr lang="en-US" baseline="30000">
                <a:ea typeface="ＭＳ Ｐゴシック" charset="0"/>
                <a:cs typeface="ＭＳ Ｐゴシック" charset="0"/>
              </a:rPr>
              <a:t>23</a:t>
            </a:r>
            <a:r>
              <a:rPr lang="en-US">
                <a:ea typeface="ＭＳ Ｐゴシック" charset="0"/>
                <a:cs typeface="ＭＳ Ｐゴシック" charset="0"/>
              </a:rPr>
              <a:t>Na-Imaging)</a:t>
            </a:r>
            <a:endParaRPr lang="en-GB">
              <a:ea typeface="ＭＳ Ｐゴシック" charset="0"/>
              <a:cs typeface="ＭＳ Ｐゴシック" charset="0"/>
            </a:endParaRPr>
          </a:p>
        </p:txBody>
      </p:sp>
      <p:pic>
        <p:nvPicPr>
          <p:cNvPr id="106500" name="Picture 4" descr="spriteSodium4by4"/>
          <p:cNvPicPr>
            <a:picLocks noChangeAspect="1" noChangeArrowheads="1"/>
          </p:cNvPicPr>
          <p:nvPr/>
        </p:nvPicPr>
        <p:blipFill>
          <a:blip r:embed="rId2"/>
          <a:srcRect/>
          <a:stretch>
            <a:fillRect/>
          </a:stretch>
        </p:blipFill>
        <p:spPr bwMode="auto">
          <a:xfrm>
            <a:off x="2916238" y="1773238"/>
            <a:ext cx="3260725" cy="4105275"/>
          </a:xfrm>
          <a:prstGeom prst="rect">
            <a:avLst/>
          </a:prstGeom>
          <a:noFill/>
          <a:ln w="9525">
            <a:noFill/>
            <a:miter lim="800000"/>
            <a:headEnd/>
            <a:tailEnd/>
          </a:ln>
        </p:spPr>
      </p:pic>
      <p:sp>
        <p:nvSpPr>
          <p:cNvPr id="106501" name="Text Box 5"/>
          <p:cNvSpPr txBox="1">
            <a:spLocks noChangeArrowheads="1"/>
          </p:cNvSpPr>
          <p:nvPr/>
        </p:nvSpPr>
        <p:spPr bwMode="auto">
          <a:xfrm>
            <a:off x="611188" y="5876925"/>
            <a:ext cx="8064500" cy="244475"/>
          </a:xfrm>
          <a:prstGeom prst="rect">
            <a:avLst/>
          </a:prstGeom>
          <a:noFill/>
          <a:ln w="9525">
            <a:noFill/>
            <a:miter lim="800000"/>
            <a:headEnd/>
            <a:tailEnd/>
          </a:ln>
        </p:spPr>
        <p:txBody>
          <a:bodyPr>
            <a:spAutoFit/>
          </a:bodyPr>
          <a:lstStyle/>
          <a:p>
            <a:pPr algn="ctr"/>
            <a:r>
              <a:rPr lang="en-GB" sz="1000"/>
              <a:t>(Sandro Romanzetti)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fade">
                                      <p:cBhvr>
                                        <p:cTn id="7" dur="500"/>
                                        <p:tgtEl>
                                          <p:spTgt spid="1065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6501"/>
                                        </p:tgtEl>
                                        <p:attrNameLst>
                                          <p:attrName>style.visibility</p:attrName>
                                        </p:attrNameLst>
                                      </p:cBhvr>
                                      <p:to>
                                        <p:strVal val="visible"/>
                                      </p:to>
                                    </p:set>
                                    <p:animEffect transition="in" filter="fade">
                                      <p:cBhvr>
                                        <p:cTn id="10" dur="500"/>
                                        <p:tgtEl>
                                          <p:spTgt spid="10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Examples: Connectivity/ Fibres (DTI)</a:t>
            </a:r>
          </a:p>
        </p:txBody>
      </p:sp>
      <p:sp>
        <p:nvSpPr>
          <p:cNvPr id="27651" name="Text Box 5"/>
          <p:cNvSpPr txBox="1">
            <a:spLocks noChangeArrowheads="1"/>
          </p:cNvSpPr>
          <p:nvPr/>
        </p:nvSpPr>
        <p:spPr bwMode="auto">
          <a:xfrm>
            <a:off x="1908175" y="6021388"/>
            <a:ext cx="1223963" cy="244475"/>
          </a:xfrm>
          <a:prstGeom prst="rect">
            <a:avLst/>
          </a:prstGeom>
          <a:noFill/>
          <a:ln w="9525">
            <a:noFill/>
            <a:miter lim="800000"/>
            <a:headEnd/>
            <a:tailEnd/>
          </a:ln>
        </p:spPr>
        <p:txBody>
          <a:bodyPr>
            <a:spAutoFit/>
          </a:bodyPr>
          <a:lstStyle/>
          <a:p>
            <a:pPr algn="ctr"/>
            <a:r>
              <a:rPr lang="en-GB" sz="1000"/>
              <a:t>Rü</a:t>
            </a:r>
            <a:r>
              <a:rPr lang="en-US" sz="1000"/>
              <a:t>diger Stirnberg</a:t>
            </a:r>
            <a:endParaRPr lang="en-GB" sz="1000"/>
          </a:p>
        </p:txBody>
      </p:sp>
      <p:grpSp>
        <p:nvGrpSpPr>
          <p:cNvPr id="27652" name="Group 15"/>
          <p:cNvGrpSpPr>
            <a:grpSpLocks/>
          </p:cNvGrpSpPr>
          <p:nvPr/>
        </p:nvGrpSpPr>
        <p:grpSpPr bwMode="auto">
          <a:xfrm>
            <a:off x="755650" y="1485900"/>
            <a:ext cx="1439863" cy="3167063"/>
            <a:chOff x="385" y="845"/>
            <a:chExt cx="907" cy="1995"/>
          </a:xfrm>
        </p:grpSpPr>
        <p:sp>
          <p:nvSpPr>
            <p:cNvPr id="27663" name="Rectangle 14"/>
            <p:cNvSpPr>
              <a:spLocks noChangeArrowheads="1"/>
            </p:cNvSpPr>
            <p:nvPr/>
          </p:nvSpPr>
          <p:spPr bwMode="auto">
            <a:xfrm>
              <a:off x="385" y="845"/>
              <a:ext cx="907" cy="1995"/>
            </a:xfrm>
            <a:prstGeom prst="rect">
              <a:avLst/>
            </a:prstGeom>
            <a:solidFill>
              <a:schemeClr val="bg2"/>
            </a:solidFill>
            <a:ln w="9525">
              <a:noFill/>
              <a:miter lim="800000"/>
              <a:headEnd/>
              <a:tailEnd/>
            </a:ln>
          </p:spPr>
          <p:txBody>
            <a:bodyPr wrap="none" anchor="ctr"/>
            <a:lstStyle/>
            <a:p>
              <a:pPr algn="r"/>
              <a:r>
                <a:rPr lang="en-US">
                  <a:solidFill>
                    <a:schemeClr val="bg1"/>
                  </a:solidFill>
                </a:rPr>
                <a:t>DTI</a:t>
              </a:r>
            </a:p>
            <a:p>
              <a:pPr algn="r"/>
              <a:endParaRPr lang="en-US">
                <a:solidFill>
                  <a:schemeClr val="bg1"/>
                </a:solidFill>
              </a:endParaRPr>
            </a:p>
            <a:p>
              <a:pPr algn="r"/>
              <a:endParaRPr lang="en-US"/>
            </a:p>
            <a:p>
              <a:pPr algn="r"/>
              <a:endParaRPr lang="en-US"/>
            </a:p>
            <a:p>
              <a:pPr algn="r"/>
              <a:endParaRPr lang="en-US"/>
            </a:p>
            <a:p>
              <a:pPr algn="r"/>
              <a:endParaRPr lang="en-US"/>
            </a:p>
            <a:p>
              <a:pPr algn="r"/>
              <a:endParaRPr lang="en-US"/>
            </a:p>
            <a:p>
              <a:pPr algn="r"/>
              <a:endParaRPr lang="en-US"/>
            </a:p>
            <a:p>
              <a:pPr algn="r"/>
              <a:endParaRPr lang="en-US"/>
            </a:p>
            <a:p>
              <a:pPr algn="r"/>
              <a:endParaRPr lang="en-US"/>
            </a:p>
            <a:p>
              <a:pPr algn="r"/>
              <a:endParaRPr lang="en-GB"/>
            </a:p>
          </p:txBody>
        </p:sp>
        <p:pic>
          <p:nvPicPr>
            <p:cNvPr id="27664" name="Picture 8" descr="B700vol"/>
            <p:cNvPicPr>
              <a:picLocks noChangeAspect="1" noChangeArrowheads="1"/>
            </p:cNvPicPr>
            <p:nvPr/>
          </p:nvPicPr>
          <p:blipFill>
            <a:blip r:embed="rId2"/>
            <a:srcRect t="25830" b="61736"/>
            <a:stretch>
              <a:fillRect/>
            </a:stretch>
          </p:blipFill>
          <p:spPr bwMode="auto">
            <a:xfrm>
              <a:off x="431" y="1752"/>
              <a:ext cx="540" cy="764"/>
            </a:xfrm>
            <a:prstGeom prst="rect">
              <a:avLst/>
            </a:prstGeom>
            <a:noFill/>
            <a:ln w="9525">
              <a:noFill/>
              <a:miter lim="800000"/>
              <a:headEnd/>
              <a:tailEnd/>
            </a:ln>
          </p:spPr>
        </p:pic>
        <p:pic>
          <p:nvPicPr>
            <p:cNvPr id="27665" name="Picture 9" descr="B0vol"/>
            <p:cNvPicPr>
              <a:picLocks noChangeAspect="1" noChangeArrowheads="1"/>
            </p:cNvPicPr>
            <p:nvPr/>
          </p:nvPicPr>
          <p:blipFill>
            <a:blip r:embed="rId3"/>
            <a:srcRect b="87451"/>
            <a:stretch>
              <a:fillRect/>
            </a:stretch>
          </p:blipFill>
          <p:spPr bwMode="auto">
            <a:xfrm>
              <a:off x="431" y="890"/>
              <a:ext cx="534" cy="771"/>
            </a:xfrm>
            <a:prstGeom prst="rect">
              <a:avLst/>
            </a:prstGeom>
            <a:noFill/>
            <a:ln w="9525">
              <a:noFill/>
              <a:miter lim="800000"/>
              <a:headEnd/>
              <a:tailEnd/>
            </a:ln>
          </p:spPr>
        </p:pic>
        <p:pic>
          <p:nvPicPr>
            <p:cNvPr id="27666" name="Picture 10" descr="B700vol"/>
            <p:cNvPicPr>
              <a:picLocks noChangeAspect="1" noChangeArrowheads="1"/>
            </p:cNvPicPr>
            <p:nvPr/>
          </p:nvPicPr>
          <p:blipFill>
            <a:blip r:embed="rId2"/>
            <a:srcRect t="25830" b="61736"/>
            <a:stretch>
              <a:fillRect/>
            </a:stretch>
          </p:blipFill>
          <p:spPr bwMode="auto">
            <a:xfrm>
              <a:off x="567" y="1888"/>
              <a:ext cx="540" cy="764"/>
            </a:xfrm>
            <a:prstGeom prst="rect">
              <a:avLst/>
            </a:prstGeom>
            <a:noFill/>
            <a:ln w="9525">
              <a:noFill/>
              <a:miter lim="800000"/>
              <a:headEnd/>
              <a:tailEnd/>
            </a:ln>
          </p:spPr>
        </p:pic>
        <p:pic>
          <p:nvPicPr>
            <p:cNvPr id="27667" name="Picture 11" descr="B700vol"/>
            <p:cNvPicPr>
              <a:picLocks noChangeAspect="1" noChangeArrowheads="1"/>
            </p:cNvPicPr>
            <p:nvPr/>
          </p:nvPicPr>
          <p:blipFill>
            <a:blip r:embed="rId2"/>
            <a:srcRect t="25830" b="61736"/>
            <a:stretch>
              <a:fillRect/>
            </a:stretch>
          </p:blipFill>
          <p:spPr bwMode="auto">
            <a:xfrm>
              <a:off x="703" y="2024"/>
              <a:ext cx="540" cy="764"/>
            </a:xfrm>
            <a:prstGeom prst="rect">
              <a:avLst/>
            </a:prstGeom>
            <a:noFill/>
            <a:ln w="9525">
              <a:noFill/>
              <a:miter lim="800000"/>
              <a:headEnd/>
              <a:tailEnd/>
            </a:ln>
          </p:spPr>
        </p:pic>
      </p:grpSp>
      <p:pic>
        <p:nvPicPr>
          <p:cNvPr id="103437" name="Picture 13" descr="FibreTrackingJones"/>
          <p:cNvPicPr>
            <a:picLocks noChangeAspect="1" noChangeArrowheads="1"/>
          </p:cNvPicPr>
          <p:nvPr/>
        </p:nvPicPr>
        <p:blipFill>
          <a:blip r:embed="rId4"/>
          <a:srcRect/>
          <a:stretch>
            <a:fillRect/>
          </a:stretch>
        </p:blipFill>
        <p:spPr bwMode="auto">
          <a:xfrm>
            <a:off x="5580063" y="3573463"/>
            <a:ext cx="3316287" cy="2733675"/>
          </a:xfrm>
          <a:prstGeom prst="rect">
            <a:avLst/>
          </a:prstGeom>
          <a:noFill/>
          <a:ln w="9525">
            <a:noFill/>
            <a:miter lim="800000"/>
            <a:headEnd/>
            <a:tailEnd/>
          </a:ln>
        </p:spPr>
      </p:pic>
      <p:grpSp>
        <p:nvGrpSpPr>
          <p:cNvPr id="3" name="Group 21"/>
          <p:cNvGrpSpPr>
            <a:grpSpLocks/>
          </p:cNvGrpSpPr>
          <p:nvPr/>
        </p:nvGrpSpPr>
        <p:grpSpPr bwMode="auto">
          <a:xfrm>
            <a:off x="755650" y="4724400"/>
            <a:ext cx="914400" cy="1584325"/>
            <a:chOff x="476" y="2976"/>
            <a:chExt cx="576" cy="998"/>
          </a:xfrm>
        </p:grpSpPr>
        <p:pic>
          <p:nvPicPr>
            <p:cNvPr id="27661" name="Picture 7" descr="V1vol"/>
            <p:cNvPicPr>
              <a:picLocks noChangeAspect="1" noChangeArrowheads="1"/>
            </p:cNvPicPr>
            <p:nvPr/>
          </p:nvPicPr>
          <p:blipFill>
            <a:blip r:embed="rId5"/>
            <a:srcRect t="50212" b="37239"/>
            <a:stretch>
              <a:fillRect/>
            </a:stretch>
          </p:blipFill>
          <p:spPr bwMode="auto">
            <a:xfrm>
              <a:off x="476" y="3203"/>
              <a:ext cx="576" cy="771"/>
            </a:xfrm>
            <a:prstGeom prst="rect">
              <a:avLst/>
            </a:prstGeom>
            <a:noFill/>
            <a:ln w="9525">
              <a:noFill/>
              <a:miter lim="800000"/>
              <a:headEnd/>
              <a:tailEnd/>
            </a:ln>
          </p:spPr>
        </p:pic>
        <p:sp>
          <p:nvSpPr>
            <p:cNvPr id="27662" name="Line 17"/>
            <p:cNvSpPr>
              <a:spLocks noChangeShapeType="1"/>
            </p:cNvSpPr>
            <p:nvPr/>
          </p:nvSpPr>
          <p:spPr bwMode="auto">
            <a:xfrm>
              <a:off x="975" y="2976"/>
              <a:ext cx="0" cy="182"/>
            </a:xfrm>
            <a:prstGeom prst="line">
              <a:avLst/>
            </a:prstGeom>
            <a:noFill/>
            <a:ln w="9525">
              <a:solidFill>
                <a:schemeClr val="tx1"/>
              </a:solidFill>
              <a:round/>
              <a:headEnd/>
              <a:tailEnd type="triangle" w="med" len="med"/>
            </a:ln>
          </p:spPr>
          <p:txBody>
            <a:bodyPr/>
            <a:lstStyle/>
            <a:p>
              <a:endParaRPr lang="en-US"/>
            </a:p>
          </p:txBody>
        </p:sp>
      </p:grpSp>
      <p:grpSp>
        <p:nvGrpSpPr>
          <p:cNvPr id="4" name="Group 22"/>
          <p:cNvGrpSpPr>
            <a:grpSpLocks/>
          </p:cNvGrpSpPr>
          <p:nvPr/>
        </p:nvGrpSpPr>
        <p:grpSpPr bwMode="auto">
          <a:xfrm>
            <a:off x="2211388" y="2060575"/>
            <a:ext cx="3025775" cy="3889375"/>
            <a:chOff x="1429" y="1344"/>
            <a:chExt cx="1807" cy="2323"/>
          </a:xfrm>
        </p:grpSpPr>
        <p:pic>
          <p:nvPicPr>
            <p:cNvPr id="27659" name="Picture 16" descr="punk"/>
            <p:cNvPicPr>
              <a:picLocks noChangeAspect="1" noChangeArrowheads="1"/>
            </p:cNvPicPr>
            <p:nvPr/>
          </p:nvPicPr>
          <p:blipFill>
            <a:blip r:embed="rId6"/>
            <a:srcRect/>
            <a:stretch>
              <a:fillRect/>
            </a:stretch>
          </p:blipFill>
          <p:spPr bwMode="auto">
            <a:xfrm>
              <a:off x="1610" y="1344"/>
              <a:ext cx="1626" cy="2323"/>
            </a:xfrm>
            <a:prstGeom prst="rect">
              <a:avLst/>
            </a:prstGeom>
            <a:noFill/>
            <a:ln w="9525">
              <a:noFill/>
              <a:miter lim="800000"/>
              <a:headEnd/>
              <a:tailEnd/>
            </a:ln>
          </p:spPr>
        </p:pic>
        <p:sp>
          <p:nvSpPr>
            <p:cNvPr id="27660" name="Line 18"/>
            <p:cNvSpPr>
              <a:spLocks noChangeShapeType="1"/>
            </p:cNvSpPr>
            <p:nvPr/>
          </p:nvSpPr>
          <p:spPr bwMode="auto">
            <a:xfrm>
              <a:off x="1429" y="2296"/>
              <a:ext cx="136" cy="91"/>
            </a:xfrm>
            <a:prstGeom prst="line">
              <a:avLst/>
            </a:prstGeom>
            <a:noFill/>
            <a:ln w="9525">
              <a:solidFill>
                <a:schemeClr val="tx1"/>
              </a:solidFill>
              <a:round/>
              <a:headEnd/>
              <a:tailEnd type="triangle" w="med" len="med"/>
            </a:ln>
          </p:spPr>
          <p:txBody>
            <a:bodyPr/>
            <a:lstStyle/>
            <a:p>
              <a:endParaRPr lang="en-US"/>
            </a:p>
          </p:txBody>
        </p:sp>
      </p:grpSp>
      <p:grpSp>
        <p:nvGrpSpPr>
          <p:cNvPr id="5" name="Group 23"/>
          <p:cNvGrpSpPr>
            <a:grpSpLocks/>
          </p:cNvGrpSpPr>
          <p:nvPr/>
        </p:nvGrpSpPr>
        <p:grpSpPr bwMode="auto">
          <a:xfrm>
            <a:off x="2484438" y="1484313"/>
            <a:ext cx="4576762" cy="1871662"/>
            <a:chOff x="1519" y="936"/>
            <a:chExt cx="2883" cy="1179"/>
          </a:xfrm>
        </p:grpSpPr>
        <p:pic>
          <p:nvPicPr>
            <p:cNvPr id="27657" name="Picture 12" descr="FibreTracking"/>
            <p:cNvPicPr>
              <a:picLocks noChangeAspect="1" noChangeArrowheads="1"/>
            </p:cNvPicPr>
            <p:nvPr/>
          </p:nvPicPr>
          <p:blipFill>
            <a:blip r:embed="rId7"/>
            <a:srcRect/>
            <a:stretch>
              <a:fillRect/>
            </a:stretch>
          </p:blipFill>
          <p:spPr bwMode="auto">
            <a:xfrm>
              <a:off x="3334" y="936"/>
              <a:ext cx="1068" cy="1179"/>
            </a:xfrm>
            <a:prstGeom prst="rect">
              <a:avLst/>
            </a:prstGeom>
            <a:noFill/>
            <a:ln w="9525">
              <a:noFill/>
              <a:miter lim="800000"/>
              <a:headEnd/>
              <a:tailEnd/>
            </a:ln>
          </p:spPr>
        </p:pic>
        <p:sp>
          <p:nvSpPr>
            <p:cNvPr id="27658" name="Line 19"/>
            <p:cNvSpPr>
              <a:spLocks noChangeShapeType="1"/>
            </p:cNvSpPr>
            <p:nvPr/>
          </p:nvSpPr>
          <p:spPr bwMode="auto">
            <a:xfrm>
              <a:off x="1519" y="1162"/>
              <a:ext cx="1633" cy="91"/>
            </a:xfrm>
            <a:prstGeom prst="line">
              <a:avLst/>
            </a:prstGeom>
            <a:noFill/>
            <a:ln w="9525">
              <a:solidFill>
                <a:schemeClr val="tx1"/>
              </a:solidFill>
              <a:round/>
              <a:headEnd/>
              <a:tailEnd type="triangl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03437"/>
                                        </p:tgtEl>
                                        <p:attrNameLst>
                                          <p:attrName>style.visibility</p:attrName>
                                        </p:attrNameLst>
                                      </p:cBhvr>
                                      <p:to>
                                        <p:strVal val="visible"/>
                                      </p:to>
                                    </p:set>
                                    <p:animEffect transition="in" filter="fade">
                                      <p:cBhvr>
                                        <p:cTn id="16" dur="2000"/>
                                        <p:tgtEl>
                                          <p:spTgt spid="103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Examples: Function/ Activity (fMRI)</a:t>
            </a:r>
          </a:p>
        </p:txBody>
      </p:sp>
      <p:pic>
        <p:nvPicPr>
          <p:cNvPr id="14341" name="Picture 5" descr="fmri"/>
          <p:cNvPicPr>
            <a:picLocks noChangeAspect="1" noChangeArrowheads="1"/>
          </p:cNvPicPr>
          <p:nvPr/>
        </p:nvPicPr>
        <p:blipFill>
          <a:blip r:embed="rId2"/>
          <a:srcRect/>
          <a:stretch>
            <a:fillRect/>
          </a:stretch>
        </p:blipFill>
        <p:spPr bwMode="auto">
          <a:xfrm>
            <a:off x="2484438" y="1484313"/>
            <a:ext cx="4321175" cy="4321175"/>
          </a:xfrm>
          <a:prstGeom prst="rect">
            <a:avLst/>
          </a:prstGeom>
          <a:noFill/>
          <a:ln w="9525">
            <a:noFill/>
            <a:miter lim="800000"/>
            <a:headEnd/>
            <a:tailEnd/>
          </a:ln>
        </p:spPr>
      </p:pic>
      <p:sp>
        <p:nvSpPr>
          <p:cNvPr id="14342" name="Text Box 6"/>
          <p:cNvSpPr txBox="1">
            <a:spLocks noChangeArrowheads="1"/>
          </p:cNvSpPr>
          <p:nvPr/>
        </p:nvSpPr>
        <p:spPr bwMode="auto">
          <a:xfrm>
            <a:off x="611188" y="5876925"/>
            <a:ext cx="8064500" cy="244475"/>
          </a:xfrm>
          <a:prstGeom prst="rect">
            <a:avLst/>
          </a:prstGeom>
          <a:noFill/>
          <a:ln w="9525">
            <a:noFill/>
            <a:miter lim="800000"/>
            <a:headEnd/>
            <a:tailEnd/>
          </a:ln>
        </p:spPr>
        <p:txBody>
          <a:bodyPr>
            <a:spAutoFit/>
          </a:bodyPr>
          <a:lstStyle/>
          <a:p>
            <a:pPr algn="ctr"/>
            <a:r>
              <a:rPr lang="en-GB" sz="1000"/>
              <a:t>http://www.radiologie.ruhr-uni-bochum.de/imperia/md/images/institut/mrt/fmri.jpg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500"/>
                                        <p:tgtEl>
                                          <p:spTgt spid="143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42"/>
                                        </p:tgtEl>
                                        <p:attrNameLst>
                                          <p:attrName>style.visibility</p:attrName>
                                        </p:attrNameLst>
                                      </p:cBhvr>
                                      <p:to>
                                        <p:strVal val="visible"/>
                                      </p:to>
                                    </p:set>
                                    <p:animEffect transition="in" filter="fade">
                                      <p:cBhvr>
                                        <p:cTn id="10"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Examples: inner volume excitation</a:t>
            </a:r>
          </a:p>
        </p:txBody>
      </p:sp>
      <p:sp>
        <p:nvSpPr>
          <p:cNvPr id="29700" name="Text Box 5"/>
          <p:cNvSpPr txBox="1">
            <a:spLocks noChangeArrowheads="1"/>
          </p:cNvSpPr>
          <p:nvPr/>
        </p:nvSpPr>
        <p:spPr bwMode="auto">
          <a:xfrm>
            <a:off x="1443038" y="6232525"/>
            <a:ext cx="1223962" cy="400110"/>
          </a:xfrm>
          <a:prstGeom prst="rect">
            <a:avLst/>
          </a:prstGeom>
          <a:noFill/>
          <a:ln w="9525">
            <a:noFill/>
            <a:miter lim="800000"/>
            <a:headEnd/>
            <a:tailEnd/>
          </a:ln>
        </p:spPr>
        <p:txBody>
          <a:bodyPr>
            <a:spAutoFit/>
          </a:bodyPr>
          <a:lstStyle/>
          <a:p>
            <a:pPr algn="ctr"/>
            <a:endParaRPr lang="en-US" sz="1000" dirty="0"/>
          </a:p>
          <a:p>
            <a:pPr algn="ctr"/>
            <a:endParaRPr lang="en-GB" sz="1000" dirty="0"/>
          </a:p>
        </p:txBody>
      </p:sp>
      <p:pic>
        <p:nvPicPr>
          <p:cNvPr id="2" name="pmselex (Converted).mov">
            <a:hlinkClick r:id="" action="ppaction://media"/>
            <a:extLst>
              <a:ext uri="{FF2B5EF4-FFF2-40B4-BE49-F238E27FC236}">
                <a16:creationId xmlns:a16="http://schemas.microsoft.com/office/drawing/2014/main" id="{8FCBAB8F-C79D-1B46-B942-0976D887979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47664" y="1412776"/>
            <a:ext cx="5603422" cy="49411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Outline</a:t>
            </a:r>
          </a:p>
        </p:txBody>
      </p:sp>
      <p:sp>
        <p:nvSpPr>
          <p:cNvPr id="114691" name="Rectangle 3"/>
          <p:cNvSpPr>
            <a:spLocks noGrp="1" noChangeArrowheads="1"/>
          </p:cNvSpPr>
          <p:nvPr>
            <p:ph type="body" idx="1"/>
          </p:nvPr>
        </p:nvSpPr>
        <p:spPr/>
        <p:txBody>
          <a:bodyPr/>
          <a:lstStyle/>
          <a:p>
            <a:pPr eaLnBrk="1" hangingPunct="1">
              <a:lnSpc>
                <a:spcPct val="90000"/>
              </a:lnSpc>
            </a:pPr>
            <a:r>
              <a:rPr lang="en-GB">
                <a:ea typeface="ＭＳ Ｐゴシック" charset="0"/>
                <a:cs typeface="ＭＳ Ｐゴシック" charset="0"/>
              </a:rPr>
              <a:t>Introduction</a:t>
            </a:r>
          </a:p>
          <a:p>
            <a:pPr lvl="1" eaLnBrk="1" hangingPunct="1">
              <a:lnSpc>
                <a:spcPct val="90000"/>
              </a:lnSpc>
            </a:pPr>
            <a:r>
              <a:rPr lang="en-GB">
                <a:ea typeface="ＭＳ Ｐゴシック" charset="0"/>
              </a:rPr>
              <a:t>Magnetic Resonance Imaging</a:t>
            </a:r>
          </a:p>
          <a:p>
            <a:pPr lvl="1" eaLnBrk="1" hangingPunct="1">
              <a:lnSpc>
                <a:spcPct val="90000"/>
              </a:lnSpc>
            </a:pPr>
            <a:r>
              <a:rPr lang="en-GB">
                <a:ea typeface="ＭＳ Ｐゴシック" charset="0"/>
              </a:rPr>
              <a:t>Appetiser – some Examples</a:t>
            </a:r>
          </a:p>
          <a:p>
            <a:pPr eaLnBrk="1" hangingPunct="1">
              <a:lnSpc>
                <a:spcPct val="90000"/>
              </a:lnSpc>
            </a:pPr>
            <a:r>
              <a:rPr lang="en-GB">
                <a:ea typeface="ＭＳ Ｐゴシック" charset="0"/>
                <a:cs typeface="ＭＳ Ｐゴシック" charset="0"/>
              </a:rPr>
              <a:t>MR Scanner Components</a:t>
            </a:r>
          </a:p>
          <a:p>
            <a:pPr eaLnBrk="1" hangingPunct="1">
              <a:lnSpc>
                <a:spcPct val="90000"/>
              </a:lnSpc>
            </a:pPr>
            <a:r>
              <a:rPr lang="en-GB">
                <a:ea typeface="ＭＳ Ｐゴシック" charset="0"/>
                <a:cs typeface="ＭＳ Ｐゴシック" charset="0"/>
              </a:rPr>
              <a:t>Physical Introduction</a:t>
            </a:r>
          </a:p>
          <a:p>
            <a:pPr lvl="1" eaLnBrk="1" hangingPunct="1">
              <a:lnSpc>
                <a:spcPct val="90000"/>
              </a:lnSpc>
            </a:pPr>
            <a:r>
              <a:rPr lang="en-GB">
                <a:ea typeface="ＭＳ Ｐゴシック" charset="0"/>
              </a:rPr>
              <a:t>Spin ½ in B</a:t>
            </a:r>
            <a:r>
              <a:rPr lang="en-GB" baseline="-25000">
                <a:ea typeface="ＭＳ Ｐゴシック" charset="0"/>
              </a:rPr>
              <a:t>0</a:t>
            </a:r>
          </a:p>
          <a:p>
            <a:pPr lvl="1" eaLnBrk="1" hangingPunct="1">
              <a:lnSpc>
                <a:spcPct val="90000"/>
              </a:lnSpc>
            </a:pPr>
            <a:r>
              <a:rPr lang="en-GB">
                <a:ea typeface="ＭＳ Ｐゴシック" charset="0"/>
              </a:rPr>
              <a:t>Larmor Precession</a:t>
            </a:r>
          </a:p>
          <a:p>
            <a:pPr lvl="1" eaLnBrk="1" hangingPunct="1">
              <a:lnSpc>
                <a:spcPct val="90000"/>
              </a:lnSpc>
            </a:pPr>
            <a:r>
              <a:rPr lang="en-GB">
                <a:ea typeface="ＭＳ Ｐゴシック" charset="0"/>
              </a:rPr>
              <a:t>Resonance (excitation and signal reception)</a:t>
            </a:r>
          </a:p>
          <a:p>
            <a:pPr lvl="1" eaLnBrk="1" hangingPunct="1">
              <a:lnSpc>
                <a:spcPct val="90000"/>
              </a:lnSpc>
            </a:pPr>
            <a:r>
              <a:rPr lang="en-US">
                <a:ea typeface="ＭＳ Ｐゴシック" charset="0"/>
              </a:rPr>
              <a:t>Relaxation</a:t>
            </a:r>
          </a:p>
          <a:p>
            <a:pPr lvl="1" eaLnBrk="1" hangingPunct="1">
              <a:lnSpc>
                <a:spcPct val="90000"/>
              </a:lnSpc>
            </a:pPr>
            <a:r>
              <a:rPr lang="en-US">
                <a:ea typeface="ＭＳ Ｐゴシック" charset="0"/>
              </a:rPr>
              <a:t>FID, Echoes and Fourier Transform</a:t>
            </a:r>
            <a:endParaRPr lang="en-GB">
              <a:ea typeface="ＭＳ Ｐゴシック" charset="0"/>
            </a:endParaRPr>
          </a:p>
          <a:p>
            <a:pPr lvl="1" eaLnBrk="1" hangingPunct="1">
              <a:lnSpc>
                <a:spcPct val="90000"/>
              </a:lnSpc>
            </a:pPr>
            <a:r>
              <a:rPr lang="en-GB">
                <a:ea typeface="ＭＳ Ｐゴシック" charset="0"/>
              </a:rPr>
              <a:t>Basic Idea of MR Imaging</a:t>
            </a:r>
          </a:p>
          <a:p>
            <a:pPr eaLnBrk="1" hangingPunct="1">
              <a:lnSpc>
                <a:spcPct val="90000"/>
              </a:lnSpc>
            </a:pPr>
            <a:r>
              <a:rPr lang="en-GB">
                <a:ea typeface="ＭＳ Ｐゴシック" charset="0"/>
                <a:cs typeface="ＭＳ Ｐゴシック" charset="0"/>
              </a:rPr>
              <a:t>Basic Safety Issues</a:t>
            </a:r>
          </a:p>
          <a:p>
            <a:pPr eaLnBrk="1" hangingPunct="1">
              <a:lnSpc>
                <a:spcPct val="90000"/>
              </a:lnSpc>
            </a:pPr>
            <a:r>
              <a:rPr lang="en-GB">
                <a:ea typeface="ＭＳ Ｐゴシック" charset="0"/>
                <a:cs typeface="ＭＳ Ｐゴシック" charset="0"/>
              </a:rPr>
              <a:t>Sum-up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500" fill="hold"/>
                                        <p:tgtEl>
                                          <p:spTgt spid="114691">
                                            <p:txEl>
                                              <p:pRg st="12" end="12"/>
                                            </p:txEl>
                                          </p:spTgt>
                                        </p:tgtEl>
                                        <p:attrNameLst>
                                          <p:attrName>style.color</p:attrName>
                                        </p:attrNameLst>
                                      </p:cBhvr>
                                      <p:to>
                                        <a:srgbClr val="DDDDDD"/>
                                      </p:to>
                                    </p:animClr>
                                  </p:childTnLst>
                                </p:cTn>
                              </p:par>
                              <p:par>
                                <p:cTn id="7" presetID="3" presetClass="emph" presetSubtype="2" fill="hold" nodeType="withEffect">
                                  <p:stCondLst>
                                    <p:cond delay="0"/>
                                  </p:stCondLst>
                                  <p:childTnLst>
                                    <p:animClr clrSpc="rgb" dir="cw">
                                      <p:cBhvr override="childStyle">
                                        <p:cTn id="8" dur="500" fill="hold"/>
                                        <p:tgtEl>
                                          <p:spTgt spid="114691">
                                            <p:txEl>
                                              <p:pRg st="4" end="4"/>
                                            </p:txEl>
                                          </p:spTgt>
                                        </p:tgtEl>
                                        <p:attrNameLst>
                                          <p:attrName>style.color</p:attrName>
                                        </p:attrNameLst>
                                      </p:cBhvr>
                                      <p:to>
                                        <a:srgbClr val="DDDDDD"/>
                                      </p:to>
                                    </p:animClr>
                                  </p:childTnLst>
                                </p:cTn>
                              </p:par>
                              <p:par>
                                <p:cTn id="9" presetID="3" presetClass="emph" presetSubtype="2" fill="hold" nodeType="withEffect">
                                  <p:stCondLst>
                                    <p:cond delay="0"/>
                                  </p:stCondLst>
                                  <p:childTnLst>
                                    <p:animClr clrSpc="rgb" dir="cw">
                                      <p:cBhvr override="childStyle">
                                        <p:cTn id="10" dur="500" fill="hold"/>
                                        <p:tgtEl>
                                          <p:spTgt spid="114691">
                                            <p:txEl>
                                              <p:pRg st="5" end="5"/>
                                            </p:txEl>
                                          </p:spTgt>
                                        </p:tgtEl>
                                        <p:attrNameLst>
                                          <p:attrName>style.color</p:attrName>
                                        </p:attrNameLst>
                                      </p:cBhvr>
                                      <p:to>
                                        <a:srgbClr val="DDDDDD"/>
                                      </p:to>
                                    </p:animClr>
                                  </p:childTnLst>
                                </p:cTn>
                              </p:par>
                              <p:par>
                                <p:cTn id="11" presetID="3" presetClass="emph" presetSubtype="2" fill="hold" nodeType="withEffect">
                                  <p:stCondLst>
                                    <p:cond delay="0"/>
                                  </p:stCondLst>
                                  <p:childTnLst>
                                    <p:animClr clrSpc="rgb" dir="cw">
                                      <p:cBhvr override="childStyle">
                                        <p:cTn id="12" dur="500" fill="hold"/>
                                        <p:tgtEl>
                                          <p:spTgt spid="114691">
                                            <p:txEl>
                                              <p:pRg st="6" end="6"/>
                                            </p:txEl>
                                          </p:spTgt>
                                        </p:tgtEl>
                                        <p:attrNameLst>
                                          <p:attrName>style.color</p:attrName>
                                        </p:attrNameLst>
                                      </p:cBhvr>
                                      <p:to>
                                        <a:srgbClr val="DDDDDD"/>
                                      </p:to>
                                    </p:animClr>
                                  </p:childTnLst>
                                </p:cTn>
                              </p:par>
                              <p:par>
                                <p:cTn id="13" presetID="3" presetClass="emph" presetSubtype="2" fill="hold" nodeType="withEffect">
                                  <p:stCondLst>
                                    <p:cond delay="0"/>
                                  </p:stCondLst>
                                  <p:childTnLst>
                                    <p:animClr clrSpc="rgb" dir="cw">
                                      <p:cBhvr override="childStyle">
                                        <p:cTn id="14" dur="500" fill="hold"/>
                                        <p:tgtEl>
                                          <p:spTgt spid="114691">
                                            <p:txEl>
                                              <p:pRg st="7" end="7"/>
                                            </p:txEl>
                                          </p:spTgt>
                                        </p:tgtEl>
                                        <p:attrNameLst>
                                          <p:attrName>style.color</p:attrName>
                                        </p:attrNameLst>
                                      </p:cBhvr>
                                      <p:to>
                                        <a:srgbClr val="DDDDDD"/>
                                      </p:to>
                                    </p:animClr>
                                  </p:childTnLst>
                                </p:cTn>
                              </p:par>
                              <p:par>
                                <p:cTn id="15" presetID="3" presetClass="emph" presetSubtype="2" fill="hold" nodeType="withEffect">
                                  <p:stCondLst>
                                    <p:cond delay="0"/>
                                  </p:stCondLst>
                                  <p:childTnLst>
                                    <p:animClr clrSpc="rgb" dir="cw">
                                      <p:cBhvr override="childStyle">
                                        <p:cTn id="16" dur="500" fill="hold"/>
                                        <p:tgtEl>
                                          <p:spTgt spid="114691">
                                            <p:txEl>
                                              <p:pRg st="8" end="8"/>
                                            </p:txEl>
                                          </p:spTgt>
                                        </p:tgtEl>
                                        <p:attrNameLst>
                                          <p:attrName>style.color</p:attrName>
                                        </p:attrNameLst>
                                      </p:cBhvr>
                                      <p:to>
                                        <a:srgbClr val="DDDDDD"/>
                                      </p:to>
                                    </p:animClr>
                                  </p:childTnLst>
                                </p:cTn>
                              </p:par>
                              <p:par>
                                <p:cTn id="17" presetID="3" presetClass="emph" presetSubtype="2" fill="hold" nodeType="withEffect">
                                  <p:stCondLst>
                                    <p:cond delay="0"/>
                                  </p:stCondLst>
                                  <p:childTnLst>
                                    <p:animClr clrSpc="rgb" dir="cw">
                                      <p:cBhvr override="childStyle">
                                        <p:cTn id="18" dur="500" fill="hold"/>
                                        <p:tgtEl>
                                          <p:spTgt spid="114691">
                                            <p:txEl>
                                              <p:pRg st="9" end="9"/>
                                            </p:txEl>
                                          </p:spTgt>
                                        </p:tgtEl>
                                        <p:attrNameLst>
                                          <p:attrName>style.color</p:attrName>
                                        </p:attrNameLst>
                                      </p:cBhvr>
                                      <p:to>
                                        <a:srgbClr val="DDDDDD"/>
                                      </p:to>
                                    </p:animClr>
                                  </p:childTnLst>
                                </p:cTn>
                              </p:par>
                              <p:par>
                                <p:cTn id="19" presetID="3" presetClass="emph" presetSubtype="2" fill="hold" nodeType="withEffect">
                                  <p:stCondLst>
                                    <p:cond delay="0"/>
                                  </p:stCondLst>
                                  <p:childTnLst>
                                    <p:animClr clrSpc="rgb" dir="cw">
                                      <p:cBhvr override="childStyle">
                                        <p:cTn id="20" dur="500" fill="hold"/>
                                        <p:tgtEl>
                                          <p:spTgt spid="114691">
                                            <p:txEl>
                                              <p:pRg st="10" end="10"/>
                                            </p:txEl>
                                          </p:spTgt>
                                        </p:tgtEl>
                                        <p:attrNameLst>
                                          <p:attrName>style.color</p:attrName>
                                        </p:attrNameLst>
                                      </p:cBhvr>
                                      <p:to>
                                        <a:srgbClr val="DDDDDD"/>
                                      </p:to>
                                    </p:animClr>
                                  </p:childTnLst>
                                </p:cTn>
                              </p:par>
                              <p:par>
                                <p:cTn id="21" presetID="3" presetClass="emph" presetSubtype="2" fill="hold" nodeType="withEffect">
                                  <p:stCondLst>
                                    <p:cond delay="0"/>
                                  </p:stCondLst>
                                  <p:childTnLst>
                                    <p:animClr clrSpc="rgb" dir="cw">
                                      <p:cBhvr override="childStyle">
                                        <p:cTn id="22" dur="500" fill="hold"/>
                                        <p:tgtEl>
                                          <p:spTgt spid="114691">
                                            <p:txEl>
                                              <p:pRg st="11" end="11"/>
                                            </p:txEl>
                                          </p:spTgt>
                                        </p:tgtEl>
                                        <p:attrNameLst>
                                          <p:attrName>style.color</p:attrName>
                                        </p:attrNameLst>
                                      </p:cBhvr>
                                      <p:to>
                                        <a:srgbClr val="DDDDDD"/>
                                      </p:to>
                                    </p:animClr>
                                  </p:childTnLst>
                                </p:cTn>
                              </p:par>
                              <p:par>
                                <p:cTn id="23" presetID="3" presetClass="emph" presetSubtype="2" fill="hold" nodeType="withEffect">
                                  <p:stCondLst>
                                    <p:cond delay="0"/>
                                  </p:stCondLst>
                                  <p:childTnLst>
                                    <p:animClr clrSpc="rgb" dir="cw">
                                      <p:cBhvr override="childStyle">
                                        <p:cTn id="24" dur="500" fill="hold"/>
                                        <p:tgtEl>
                                          <p:spTgt spid="114691">
                                            <p:txEl>
                                              <p:pRg st="0" end="0"/>
                                            </p:txEl>
                                          </p:spTgt>
                                        </p:tgtEl>
                                        <p:attrNameLst>
                                          <p:attrName>style.color</p:attrName>
                                        </p:attrNameLst>
                                      </p:cBhvr>
                                      <p:to>
                                        <a:srgbClr val="DDDDDD"/>
                                      </p:to>
                                    </p:animClr>
                                  </p:childTnLst>
                                </p:cTn>
                              </p:par>
                              <p:par>
                                <p:cTn id="25" presetID="3" presetClass="emph" presetSubtype="2" fill="hold" nodeType="withEffect">
                                  <p:stCondLst>
                                    <p:cond delay="0"/>
                                  </p:stCondLst>
                                  <p:childTnLst>
                                    <p:animClr clrSpc="rgb" dir="cw">
                                      <p:cBhvr override="childStyle">
                                        <p:cTn id="26" dur="500" fill="hold"/>
                                        <p:tgtEl>
                                          <p:spTgt spid="114691">
                                            <p:txEl>
                                              <p:pRg st="1" end="1"/>
                                            </p:txEl>
                                          </p:spTgt>
                                        </p:tgtEl>
                                        <p:attrNameLst>
                                          <p:attrName>style.color</p:attrName>
                                        </p:attrNameLst>
                                      </p:cBhvr>
                                      <p:to>
                                        <a:srgbClr val="DDDDDD"/>
                                      </p:to>
                                    </p:animClr>
                                  </p:childTnLst>
                                </p:cTn>
                              </p:par>
                              <p:par>
                                <p:cTn id="27" presetID="3" presetClass="emph" presetSubtype="2" fill="hold" nodeType="withEffect">
                                  <p:stCondLst>
                                    <p:cond delay="0"/>
                                  </p:stCondLst>
                                  <p:childTnLst>
                                    <p:animClr clrSpc="rgb" dir="cw">
                                      <p:cBhvr override="childStyle">
                                        <p:cTn id="28" dur="500" fill="hold"/>
                                        <p:tgtEl>
                                          <p:spTgt spid="114691">
                                            <p:txEl>
                                              <p:pRg st="2" end="2"/>
                                            </p:txEl>
                                          </p:spTgt>
                                        </p:tgtEl>
                                        <p:attrNameLst>
                                          <p:attrName>style.color</p:attrName>
                                        </p:attrNameLst>
                                      </p:cBhvr>
                                      <p:to>
                                        <a:srgbClr val="DDDDDD"/>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MR Scanner Components (simplified)</a:t>
            </a:r>
          </a:p>
        </p:txBody>
      </p:sp>
      <p:sp>
        <p:nvSpPr>
          <p:cNvPr id="19461" name="Text Box 5"/>
          <p:cNvSpPr txBox="1">
            <a:spLocks noChangeArrowheads="1"/>
          </p:cNvSpPr>
          <p:nvPr/>
        </p:nvSpPr>
        <p:spPr bwMode="auto">
          <a:xfrm>
            <a:off x="6011863" y="1916113"/>
            <a:ext cx="1944687" cy="641350"/>
          </a:xfrm>
          <a:prstGeom prst="rect">
            <a:avLst/>
          </a:prstGeom>
          <a:solidFill>
            <a:schemeClr val="tx1"/>
          </a:solidFill>
          <a:ln w="9525">
            <a:noFill/>
            <a:miter lim="800000"/>
            <a:headEnd/>
            <a:tailEnd/>
          </a:ln>
        </p:spPr>
        <p:txBody>
          <a:bodyPr>
            <a:spAutoFit/>
          </a:bodyPr>
          <a:lstStyle/>
          <a:p>
            <a:pPr algn="ctr">
              <a:spcBef>
                <a:spcPct val="50000"/>
              </a:spcBef>
            </a:pPr>
            <a:r>
              <a:rPr lang="en-GB" b="1">
                <a:solidFill>
                  <a:schemeClr val="bg1"/>
                </a:solidFill>
              </a:rPr>
              <a:t>Master Controller</a:t>
            </a:r>
          </a:p>
        </p:txBody>
      </p:sp>
      <p:sp>
        <p:nvSpPr>
          <p:cNvPr id="19462" name="Text Box 6"/>
          <p:cNvSpPr txBox="1">
            <a:spLocks noChangeArrowheads="1"/>
          </p:cNvSpPr>
          <p:nvPr/>
        </p:nvSpPr>
        <p:spPr bwMode="auto">
          <a:xfrm>
            <a:off x="5724525" y="3211513"/>
            <a:ext cx="1174750" cy="641350"/>
          </a:xfrm>
          <a:prstGeom prst="rect">
            <a:avLst/>
          </a:prstGeom>
          <a:solidFill>
            <a:srgbClr val="66CCFF"/>
          </a:solidFill>
          <a:ln w="9525">
            <a:noFill/>
            <a:miter lim="800000"/>
            <a:headEnd/>
            <a:tailEnd/>
          </a:ln>
        </p:spPr>
        <p:txBody>
          <a:bodyPr wrap="none">
            <a:spAutoFit/>
          </a:bodyPr>
          <a:lstStyle/>
          <a:p>
            <a:pPr algn="ctr"/>
            <a:r>
              <a:rPr lang="en-GB">
                <a:solidFill>
                  <a:schemeClr val="bg1"/>
                </a:solidFill>
              </a:rPr>
              <a:t>Gradient</a:t>
            </a:r>
          </a:p>
          <a:p>
            <a:pPr algn="ctr"/>
            <a:r>
              <a:rPr lang="en-GB">
                <a:solidFill>
                  <a:schemeClr val="bg1"/>
                </a:solidFill>
              </a:rPr>
              <a:t>Controller</a:t>
            </a:r>
          </a:p>
        </p:txBody>
      </p:sp>
      <p:sp>
        <p:nvSpPr>
          <p:cNvPr id="19463" name="Text Box 7"/>
          <p:cNvSpPr txBox="1">
            <a:spLocks noChangeArrowheads="1"/>
          </p:cNvSpPr>
          <p:nvPr/>
        </p:nvSpPr>
        <p:spPr bwMode="auto">
          <a:xfrm>
            <a:off x="6877050" y="4005263"/>
            <a:ext cx="1174750" cy="641350"/>
          </a:xfrm>
          <a:prstGeom prst="rect">
            <a:avLst/>
          </a:prstGeom>
          <a:solidFill>
            <a:srgbClr val="FFCC66"/>
          </a:solidFill>
          <a:ln w="9525">
            <a:noFill/>
            <a:miter lim="800000"/>
            <a:headEnd/>
            <a:tailEnd/>
          </a:ln>
        </p:spPr>
        <p:txBody>
          <a:bodyPr wrap="none">
            <a:spAutoFit/>
          </a:bodyPr>
          <a:lstStyle/>
          <a:p>
            <a:pPr algn="ctr"/>
            <a:r>
              <a:rPr lang="en-GB">
                <a:solidFill>
                  <a:schemeClr val="bg1"/>
                </a:solidFill>
              </a:rPr>
              <a:t>RF</a:t>
            </a:r>
          </a:p>
          <a:p>
            <a:pPr algn="ctr"/>
            <a:r>
              <a:rPr lang="en-GB">
                <a:solidFill>
                  <a:schemeClr val="bg1"/>
                </a:solidFill>
              </a:rPr>
              <a:t>Controller</a:t>
            </a:r>
          </a:p>
        </p:txBody>
      </p:sp>
      <p:cxnSp>
        <p:nvCxnSpPr>
          <p:cNvPr id="19466" name="AutoShape 10"/>
          <p:cNvCxnSpPr>
            <a:cxnSpLocks noChangeShapeType="1"/>
            <a:stCxn id="19461" idx="2"/>
            <a:endCxn id="19463" idx="0"/>
          </p:cNvCxnSpPr>
          <p:nvPr/>
        </p:nvCxnSpPr>
        <p:spPr bwMode="auto">
          <a:xfrm rot="16200000" flipH="1">
            <a:off x="6500813" y="3041650"/>
            <a:ext cx="1447800" cy="479425"/>
          </a:xfrm>
          <a:prstGeom prst="bentConnector3">
            <a:avLst>
              <a:gd name="adj1" fmla="val 15347"/>
            </a:avLst>
          </a:prstGeom>
          <a:noFill/>
          <a:ln w="38100">
            <a:solidFill>
              <a:schemeClr val="tx1"/>
            </a:solidFill>
            <a:miter lim="800000"/>
            <a:headEnd/>
            <a:tailEnd type="triangle" w="med" len="med"/>
          </a:ln>
        </p:spPr>
      </p:cxnSp>
      <p:cxnSp>
        <p:nvCxnSpPr>
          <p:cNvPr id="19467" name="AutoShape 11"/>
          <p:cNvCxnSpPr>
            <a:cxnSpLocks noChangeShapeType="1"/>
            <a:stCxn id="19461" idx="2"/>
            <a:endCxn id="19462" idx="0"/>
          </p:cNvCxnSpPr>
          <p:nvPr/>
        </p:nvCxnSpPr>
        <p:spPr bwMode="auto">
          <a:xfrm rot="5400000">
            <a:off x="6321425" y="2547938"/>
            <a:ext cx="654050" cy="673100"/>
          </a:xfrm>
          <a:prstGeom prst="bentConnector3">
            <a:avLst>
              <a:gd name="adj1" fmla="val 47329"/>
            </a:avLst>
          </a:prstGeom>
          <a:noFill/>
          <a:ln w="38100">
            <a:solidFill>
              <a:schemeClr val="tx1"/>
            </a:solidFill>
            <a:miter lim="800000"/>
            <a:headEnd/>
            <a:tailEnd type="triangle" w="med" len="med"/>
          </a:ln>
        </p:spPr>
      </p:cxnSp>
      <p:sp>
        <p:nvSpPr>
          <p:cNvPr id="19468" name="Text Box 12"/>
          <p:cNvSpPr txBox="1">
            <a:spLocks noChangeArrowheads="1"/>
          </p:cNvSpPr>
          <p:nvPr/>
        </p:nvSpPr>
        <p:spPr bwMode="auto">
          <a:xfrm>
            <a:off x="5724525" y="3860800"/>
            <a:ext cx="431800" cy="366713"/>
          </a:xfrm>
          <a:prstGeom prst="rect">
            <a:avLst/>
          </a:prstGeom>
          <a:noFill/>
          <a:ln w="9525">
            <a:noFill/>
            <a:miter lim="800000"/>
            <a:headEnd/>
            <a:tailEnd/>
          </a:ln>
        </p:spPr>
        <p:txBody>
          <a:bodyPr>
            <a:spAutoFit/>
          </a:bodyPr>
          <a:lstStyle/>
          <a:p>
            <a:pPr algn="ctr"/>
            <a:r>
              <a:rPr lang="en-GB">
                <a:solidFill>
                  <a:srgbClr val="66CCFF"/>
                </a:solidFill>
              </a:rPr>
              <a:t>x</a:t>
            </a:r>
          </a:p>
        </p:txBody>
      </p:sp>
      <p:sp>
        <p:nvSpPr>
          <p:cNvPr id="19469" name="Text Box 13"/>
          <p:cNvSpPr txBox="1">
            <a:spLocks noChangeArrowheads="1"/>
          </p:cNvSpPr>
          <p:nvPr/>
        </p:nvSpPr>
        <p:spPr bwMode="auto">
          <a:xfrm>
            <a:off x="6084888" y="3860800"/>
            <a:ext cx="431800" cy="366713"/>
          </a:xfrm>
          <a:prstGeom prst="rect">
            <a:avLst/>
          </a:prstGeom>
          <a:noFill/>
          <a:ln w="9525">
            <a:noFill/>
            <a:miter lim="800000"/>
            <a:headEnd/>
            <a:tailEnd/>
          </a:ln>
        </p:spPr>
        <p:txBody>
          <a:bodyPr>
            <a:spAutoFit/>
          </a:bodyPr>
          <a:lstStyle/>
          <a:p>
            <a:pPr algn="ctr"/>
            <a:r>
              <a:rPr lang="en-GB">
                <a:solidFill>
                  <a:srgbClr val="66CCFF"/>
                </a:solidFill>
              </a:rPr>
              <a:t>y</a:t>
            </a:r>
          </a:p>
        </p:txBody>
      </p:sp>
      <p:sp>
        <p:nvSpPr>
          <p:cNvPr id="19470" name="Text Box 14"/>
          <p:cNvSpPr txBox="1">
            <a:spLocks noChangeArrowheads="1"/>
          </p:cNvSpPr>
          <p:nvPr/>
        </p:nvSpPr>
        <p:spPr bwMode="auto">
          <a:xfrm>
            <a:off x="6443663" y="3860800"/>
            <a:ext cx="431800" cy="366713"/>
          </a:xfrm>
          <a:prstGeom prst="rect">
            <a:avLst/>
          </a:prstGeom>
          <a:noFill/>
          <a:ln w="9525">
            <a:noFill/>
            <a:miter lim="800000"/>
            <a:headEnd/>
            <a:tailEnd/>
          </a:ln>
        </p:spPr>
        <p:txBody>
          <a:bodyPr>
            <a:spAutoFit/>
          </a:bodyPr>
          <a:lstStyle/>
          <a:p>
            <a:pPr algn="ctr"/>
            <a:r>
              <a:rPr lang="en-GB">
                <a:solidFill>
                  <a:srgbClr val="66CCFF"/>
                </a:solidFill>
              </a:rPr>
              <a:t>z</a:t>
            </a:r>
          </a:p>
        </p:txBody>
      </p:sp>
      <p:sp>
        <p:nvSpPr>
          <p:cNvPr id="31755" name="Oval 20"/>
          <p:cNvSpPr>
            <a:spLocks noChangeArrowheads="1"/>
          </p:cNvSpPr>
          <p:nvPr/>
        </p:nvSpPr>
        <p:spPr bwMode="auto">
          <a:xfrm>
            <a:off x="1258888" y="4225925"/>
            <a:ext cx="865187" cy="13684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1756" name="Oval 30"/>
          <p:cNvSpPr>
            <a:spLocks noChangeArrowheads="1"/>
          </p:cNvSpPr>
          <p:nvPr/>
        </p:nvSpPr>
        <p:spPr bwMode="auto">
          <a:xfrm>
            <a:off x="1303338" y="4297363"/>
            <a:ext cx="776287" cy="12239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1757" name="Oval 32"/>
          <p:cNvSpPr>
            <a:spLocks noChangeArrowheads="1"/>
          </p:cNvSpPr>
          <p:nvPr/>
        </p:nvSpPr>
        <p:spPr bwMode="auto">
          <a:xfrm>
            <a:off x="1350963" y="4370388"/>
            <a:ext cx="682625" cy="10795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1758" name="Oval 22"/>
          <p:cNvSpPr>
            <a:spLocks noChangeArrowheads="1"/>
          </p:cNvSpPr>
          <p:nvPr/>
        </p:nvSpPr>
        <p:spPr bwMode="auto">
          <a:xfrm>
            <a:off x="1395413" y="4441825"/>
            <a:ext cx="592137" cy="936625"/>
          </a:xfrm>
          <a:prstGeom prst="ellipse">
            <a:avLst/>
          </a:prstGeom>
          <a:solidFill>
            <a:schemeClr val="bg1"/>
          </a:solidFill>
          <a:ln w="38100">
            <a:solidFill>
              <a:srgbClr val="66CCFF"/>
            </a:solidFill>
            <a:round/>
            <a:headEnd/>
            <a:tailEnd/>
          </a:ln>
        </p:spPr>
        <p:txBody>
          <a:bodyPr wrap="none" anchor="ctr"/>
          <a:lstStyle/>
          <a:p>
            <a:endParaRPr lang="en-US"/>
          </a:p>
        </p:txBody>
      </p:sp>
      <p:sp>
        <p:nvSpPr>
          <p:cNvPr id="31759" name="Rectangle 24" descr="40%"/>
          <p:cNvSpPr>
            <a:spLocks noChangeArrowheads="1"/>
          </p:cNvSpPr>
          <p:nvPr/>
        </p:nvSpPr>
        <p:spPr bwMode="auto">
          <a:xfrm>
            <a:off x="1692275" y="4225925"/>
            <a:ext cx="2447925" cy="1368425"/>
          </a:xfrm>
          <a:prstGeom prst="rect">
            <a:avLst/>
          </a:prstGeom>
          <a:pattFill prst="pct40">
            <a:fgClr>
              <a:schemeClr val="accent1"/>
            </a:fgClr>
            <a:bgClr>
              <a:schemeClr val="tx1"/>
            </a:bgClr>
          </a:pattFill>
          <a:ln w="9525">
            <a:noFill/>
            <a:miter lim="800000"/>
            <a:headEnd/>
            <a:tailEnd/>
          </a:ln>
        </p:spPr>
        <p:txBody>
          <a:bodyPr wrap="none" anchor="ctr"/>
          <a:lstStyle/>
          <a:p>
            <a:pPr algn="ctr"/>
            <a:endParaRPr lang="en-US">
              <a:solidFill>
                <a:srgbClr val="FFCC66"/>
              </a:solidFill>
            </a:endParaRPr>
          </a:p>
        </p:txBody>
      </p:sp>
      <p:sp>
        <p:nvSpPr>
          <p:cNvPr id="31760" name="Rectangle 25"/>
          <p:cNvSpPr>
            <a:spLocks noChangeArrowheads="1"/>
          </p:cNvSpPr>
          <p:nvPr/>
        </p:nvSpPr>
        <p:spPr bwMode="auto">
          <a:xfrm>
            <a:off x="1692275" y="4441825"/>
            <a:ext cx="2447925" cy="936625"/>
          </a:xfrm>
          <a:prstGeom prst="rect">
            <a:avLst/>
          </a:prstGeom>
          <a:solidFill>
            <a:schemeClr val="bg1"/>
          </a:solidFill>
          <a:ln w="38100">
            <a:solidFill>
              <a:schemeClr val="bg1"/>
            </a:solidFill>
            <a:miter lim="800000"/>
            <a:headEnd/>
            <a:tailEnd/>
          </a:ln>
        </p:spPr>
        <p:txBody>
          <a:bodyPr wrap="none" anchor="ctr"/>
          <a:lstStyle/>
          <a:p>
            <a:endParaRPr lang="en-US"/>
          </a:p>
        </p:txBody>
      </p:sp>
      <p:sp>
        <p:nvSpPr>
          <p:cNvPr id="31761" name="Line 26"/>
          <p:cNvSpPr>
            <a:spLocks noChangeShapeType="1"/>
          </p:cNvSpPr>
          <p:nvPr/>
        </p:nvSpPr>
        <p:spPr bwMode="auto">
          <a:xfrm>
            <a:off x="1692275" y="4441825"/>
            <a:ext cx="2447925" cy="0"/>
          </a:xfrm>
          <a:prstGeom prst="line">
            <a:avLst/>
          </a:prstGeom>
          <a:noFill/>
          <a:ln w="38100">
            <a:solidFill>
              <a:srgbClr val="66CCFF"/>
            </a:solidFill>
            <a:round/>
            <a:headEnd/>
            <a:tailEnd/>
          </a:ln>
        </p:spPr>
        <p:txBody>
          <a:bodyPr/>
          <a:lstStyle/>
          <a:p>
            <a:endParaRPr lang="en-US"/>
          </a:p>
        </p:txBody>
      </p:sp>
      <p:sp>
        <p:nvSpPr>
          <p:cNvPr id="31762" name="Line 27"/>
          <p:cNvSpPr>
            <a:spLocks noChangeShapeType="1"/>
          </p:cNvSpPr>
          <p:nvPr/>
        </p:nvSpPr>
        <p:spPr bwMode="auto">
          <a:xfrm>
            <a:off x="1692275" y="5378450"/>
            <a:ext cx="2447925" cy="0"/>
          </a:xfrm>
          <a:prstGeom prst="line">
            <a:avLst/>
          </a:prstGeom>
          <a:noFill/>
          <a:ln w="38100">
            <a:solidFill>
              <a:srgbClr val="66CCFF"/>
            </a:solidFill>
            <a:round/>
            <a:headEnd/>
            <a:tailEnd/>
          </a:ln>
        </p:spPr>
        <p:txBody>
          <a:bodyPr/>
          <a:lstStyle/>
          <a:p>
            <a:endParaRPr lang="en-US"/>
          </a:p>
        </p:txBody>
      </p:sp>
      <p:sp>
        <p:nvSpPr>
          <p:cNvPr id="31763" name="Oval 23"/>
          <p:cNvSpPr>
            <a:spLocks noChangeArrowheads="1"/>
          </p:cNvSpPr>
          <p:nvPr/>
        </p:nvSpPr>
        <p:spPr bwMode="auto">
          <a:xfrm>
            <a:off x="1908175" y="4513263"/>
            <a:ext cx="388938" cy="792162"/>
          </a:xfrm>
          <a:prstGeom prst="ellipse">
            <a:avLst/>
          </a:prstGeom>
          <a:noFill/>
          <a:ln w="38100">
            <a:solidFill>
              <a:srgbClr val="FFCC66"/>
            </a:solidFill>
            <a:round/>
            <a:headEnd/>
            <a:tailEnd/>
          </a:ln>
        </p:spPr>
        <p:txBody>
          <a:bodyPr wrap="none" anchor="ctr"/>
          <a:lstStyle/>
          <a:p>
            <a:endParaRPr lang="en-US"/>
          </a:p>
        </p:txBody>
      </p:sp>
      <p:sp>
        <p:nvSpPr>
          <p:cNvPr id="31764" name="Rectangle 37"/>
          <p:cNvSpPr>
            <a:spLocks noChangeArrowheads="1"/>
          </p:cNvSpPr>
          <p:nvPr/>
        </p:nvSpPr>
        <p:spPr bwMode="auto">
          <a:xfrm>
            <a:off x="2124075" y="4513263"/>
            <a:ext cx="1871663" cy="792162"/>
          </a:xfrm>
          <a:prstGeom prst="rect">
            <a:avLst/>
          </a:prstGeom>
          <a:solidFill>
            <a:schemeClr val="bg1"/>
          </a:solidFill>
          <a:ln w="9525">
            <a:solidFill>
              <a:schemeClr val="bg1"/>
            </a:solidFill>
            <a:miter lim="800000"/>
            <a:headEnd/>
            <a:tailEnd/>
          </a:ln>
        </p:spPr>
        <p:txBody>
          <a:bodyPr wrap="none" anchor="ctr"/>
          <a:lstStyle/>
          <a:p>
            <a:pPr algn="ctr"/>
            <a:r>
              <a:rPr lang="en-GB">
                <a:solidFill>
                  <a:srgbClr val="FFCC66"/>
                </a:solidFill>
              </a:rPr>
              <a:t>RF</a:t>
            </a:r>
            <a:r>
              <a:rPr lang="en-GB">
                <a:solidFill>
                  <a:srgbClr val="66CCFF"/>
                </a:solidFill>
              </a:rPr>
              <a:t> </a:t>
            </a:r>
            <a:r>
              <a:rPr lang="en-GB">
                <a:solidFill>
                  <a:srgbClr val="FFCC66"/>
                </a:solidFill>
              </a:rPr>
              <a:t>coil</a:t>
            </a:r>
          </a:p>
        </p:txBody>
      </p:sp>
      <p:sp>
        <p:nvSpPr>
          <p:cNvPr id="31765" name="Line 28"/>
          <p:cNvSpPr>
            <a:spLocks noChangeShapeType="1"/>
          </p:cNvSpPr>
          <p:nvPr/>
        </p:nvSpPr>
        <p:spPr bwMode="auto">
          <a:xfrm>
            <a:off x="2103438" y="5305425"/>
            <a:ext cx="1901825" cy="0"/>
          </a:xfrm>
          <a:prstGeom prst="line">
            <a:avLst/>
          </a:prstGeom>
          <a:noFill/>
          <a:ln w="38100">
            <a:solidFill>
              <a:srgbClr val="FFCC66"/>
            </a:solidFill>
            <a:round/>
            <a:headEnd/>
            <a:tailEnd/>
          </a:ln>
        </p:spPr>
        <p:txBody>
          <a:bodyPr/>
          <a:lstStyle/>
          <a:p>
            <a:endParaRPr lang="en-US"/>
          </a:p>
        </p:txBody>
      </p:sp>
      <p:sp>
        <p:nvSpPr>
          <p:cNvPr id="31766" name="Line 29"/>
          <p:cNvSpPr>
            <a:spLocks noChangeShapeType="1"/>
          </p:cNvSpPr>
          <p:nvPr/>
        </p:nvSpPr>
        <p:spPr bwMode="auto">
          <a:xfrm>
            <a:off x="2103438" y="4513263"/>
            <a:ext cx="1901825" cy="0"/>
          </a:xfrm>
          <a:prstGeom prst="line">
            <a:avLst/>
          </a:prstGeom>
          <a:noFill/>
          <a:ln w="38100">
            <a:solidFill>
              <a:srgbClr val="FFCC66"/>
            </a:solidFill>
            <a:round/>
            <a:headEnd/>
            <a:tailEnd/>
          </a:ln>
        </p:spPr>
        <p:txBody>
          <a:bodyPr/>
          <a:lstStyle/>
          <a:p>
            <a:endParaRPr lang="en-US"/>
          </a:p>
        </p:txBody>
      </p:sp>
      <p:sp>
        <p:nvSpPr>
          <p:cNvPr id="31767" name="Oval 34"/>
          <p:cNvSpPr>
            <a:spLocks noChangeArrowheads="1"/>
          </p:cNvSpPr>
          <p:nvPr/>
        </p:nvSpPr>
        <p:spPr bwMode="auto">
          <a:xfrm>
            <a:off x="3838575" y="4513263"/>
            <a:ext cx="388938" cy="792162"/>
          </a:xfrm>
          <a:prstGeom prst="ellipse">
            <a:avLst/>
          </a:prstGeom>
          <a:noFill/>
          <a:ln w="38100">
            <a:solidFill>
              <a:srgbClr val="FFCC66"/>
            </a:solidFill>
            <a:round/>
            <a:headEnd/>
            <a:tailEnd/>
          </a:ln>
        </p:spPr>
        <p:txBody>
          <a:bodyPr wrap="none" anchor="ctr"/>
          <a:lstStyle/>
          <a:p>
            <a:endParaRPr lang="en-US"/>
          </a:p>
        </p:txBody>
      </p:sp>
      <p:sp>
        <p:nvSpPr>
          <p:cNvPr id="31768" name="Rectangle 35"/>
          <p:cNvSpPr>
            <a:spLocks noChangeArrowheads="1"/>
          </p:cNvSpPr>
          <p:nvPr/>
        </p:nvSpPr>
        <p:spPr bwMode="auto">
          <a:xfrm>
            <a:off x="4005263" y="4225925"/>
            <a:ext cx="279400" cy="1368425"/>
          </a:xfrm>
          <a:prstGeom prst="rect">
            <a:avLst/>
          </a:prstGeom>
          <a:solidFill>
            <a:schemeClr val="bg1"/>
          </a:solidFill>
          <a:ln w="9525">
            <a:solidFill>
              <a:schemeClr val="bg1"/>
            </a:solidFill>
            <a:miter lim="800000"/>
            <a:headEnd/>
            <a:tailEnd/>
          </a:ln>
        </p:spPr>
        <p:txBody>
          <a:bodyPr wrap="none" anchor="ctr"/>
          <a:lstStyle/>
          <a:p>
            <a:pPr algn="ctr"/>
            <a:endParaRPr lang="en-US"/>
          </a:p>
        </p:txBody>
      </p:sp>
      <p:grpSp>
        <p:nvGrpSpPr>
          <p:cNvPr id="31769" name="Group 44"/>
          <p:cNvGrpSpPr>
            <a:grpSpLocks/>
          </p:cNvGrpSpPr>
          <p:nvPr/>
        </p:nvGrpSpPr>
        <p:grpSpPr bwMode="auto">
          <a:xfrm>
            <a:off x="539750" y="5305425"/>
            <a:ext cx="763588" cy="576263"/>
            <a:chOff x="340" y="3339"/>
            <a:chExt cx="481" cy="363"/>
          </a:xfrm>
        </p:grpSpPr>
        <p:sp>
          <p:nvSpPr>
            <p:cNvPr id="31803" name="Line 38"/>
            <p:cNvSpPr>
              <a:spLocks noChangeShapeType="1"/>
            </p:cNvSpPr>
            <p:nvPr/>
          </p:nvSpPr>
          <p:spPr bwMode="auto">
            <a:xfrm>
              <a:off x="567" y="3702"/>
              <a:ext cx="226" cy="0"/>
            </a:xfrm>
            <a:prstGeom prst="line">
              <a:avLst/>
            </a:prstGeom>
            <a:noFill/>
            <a:ln w="9525">
              <a:solidFill>
                <a:schemeClr val="tx1"/>
              </a:solidFill>
              <a:round/>
              <a:headEnd/>
              <a:tailEnd type="triangle" w="med" len="med"/>
            </a:ln>
          </p:spPr>
          <p:txBody>
            <a:bodyPr/>
            <a:lstStyle/>
            <a:p>
              <a:endParaRPr lang="en-US"/>
            </a:p>
          </p:txBody>
        </p:sp>
        <p:sp>
          <p:nvSpPr>
            <p:cNvPr id="31804" name="Line 39"/>
            <p:cNvSpPr>
              <a:spLocks noChangeShapeType="1"/>
            </p:cNvSpPr>
            <p:nvPr/>
          </p:nvSpPr>
          <p:spPr bwMode="auto">
            <a:xfrm flipH="1" flipV="1">
              <a:off x="476" y="3566"/>
              <a:ext cx="91" cy="136"/>
            </a:xfrm>
            <a:prstGeom prst="line">
              <a:avLst/>
            </a:prstGeom>
            <a:noFill/>
            <a:ln w="9525">
              <a:solidFill>
                <a:schemeClr val="tx1"/>
              </a:solidFill>
              <a:round/>
              <a:headEnd/>
              <a:tailEnd type="triangle" w="med" len="med"/>
            </a:ln>
          </p:spPr>
          <p:txBody>
            <a:bodyPr/>
            <a:lstStyle/>
            <a:p>
              <a:endParaRPr lang="en-US"/>
            </a:p>
          </p:txBody>
        </p:sp>
        <p:sp>
          <p:nvSpPr>
            <p:cNvPr id="31805" name="Line 40"/>
            <p:cNvSpPr>
              <a:spLocks noChangeShapeType="1"/>
            </p:cNvSpPr>
            <p:nvPr/>
          </p:nvSpPr>
          <p:spPr bwMode="auto">
            <a:xfrm flipV="1">
              <a:off x="567" y="3475"/>
              <a:ext cx="0" cy="227"/>
            </a:xfrm>
            <a:prstGeom prst="line">
              <a:avLst/>
            </a:prstGeom>
            <a:noFill/>
            <a:ln w="9525">
              <a:solidFill>
                <a:schemeClr val="tx1"/>
              </a:solidFill>
              <a:round/>
              <a:headEnd/>
              <a:tailEnd type="triangle" w="med" len="med"/>
            </a:ln>
          </p:spPr>
          <p:txBody>
            <a:bodyPr/>
            <a:lstStyle/>
            <a:p>
              <a:endParaRPr lang="en-US"/>
            </a:p>
          </p:txBody>
        </p:sp>
        <p:sp>
          <p:nvSpPr>
            <p:cNvPr id="31806" name="Text Box 41"/>
            <p:cNvSpPr txBox="1">
              <a:spLocks noChangeArrowheads="1"/>
            </p:cNvSpPr>
            <p:nvPr/>
          </p:nvSpPr>
          <p:spPr bwMode="auto">
            <a:xfrm>
              <a:off x="340" y="3430"/>
              <a:ext cx="164" cy="173"/>
            </a:xfrm>
            <a:prstGeom prst="rect">
              <a:avLst/>
            </a:prstGeom>
            <a:noFill/>
            <a:ln w="9525">
              <a:noFill/>
              <a:miter lim="800000"/>
              <a:headEnd/>
              <a:tailEnd/>
            </a:ln>
          </p:spPr>
          <p:txBody>
            <a:bodyPr wrap="none">
              <a:spAutoFit/>
            </a:bodyPr>
            <a:lstStyle/>
            <a:p>
              <a:r>
                <a:rPr lang="en-GB" sz="1200"/>
                <a:t>x</a:t>
              </a:r>
            </a:p>
          </p:txBody>
        </p:sp>
        <p:sp>
          <p:nvSpPr>
            <p:cNvPr id="31807" name="Text Box 42"/>
            <p:cNvSpPr txBox="1">
              <a:spLocks noChangeArrowheads="1"/>
            </p:cNvSpPr>
            <p:nvPr/>
          </p:nvSpPr>
          <p:spPr bwMode="auto">
            <a:xfrm>
              <a:off x="657" y="3521"/>
              <a:ext cx="164" cy="173"/>
            </a:xfrm>
            <a:prstGeom prst="rect">
              <a:avLst/>
            </a:prstGeom>
            <a:noFill/>
            <a:ln w="9525">
              <a:noFill/>
              <a:miter lim="800000"/>
              <a:headEnd/>
              <a:tailEnd/>
            </a:ln>
          </p:spPr>
          <p:txBody>
            <a:bodyPr wrap="none">
              <a:spAutoFit/>
            </a:bodyPr>
            <a:lstStyle/>
            <a:p>
              <a:r>
                <a:rPr lang="en-GB" sz="1200"/>
                <a:t>z</a:t>
              </a:r>
            </a:p>
          </p:txBody>
        </p:sp>
        <p:sp>
          <p:nvSpPr>
            <p:cNvPr id="31808" name="Text Box 43"/>
            <p:cNvSpPr txBox="1">
              <a:spLocks noChangeArrowheads="1"/>
            </p:cNvSpPr>
            <p:nvPr/>
          </p:nvSpPr>
          <p:spPr bwMode="auto">
            <a:xfrm>
              <a:off x="521" y="3339"/>
              <a:ext cx="164" cy="173"/>
            </a:xfrm>
            <a:prstGeom prst="rect">
              <a:avLst/>
            </a:prstGeom>
            <a:noFill/>
            <a:ln w="9525">
              <a:noFill/>
              <a:miter lim="800000"/>
              <a:headEnd/>
              <a:tailEnd/>
            </a:ln>
          </p:spPr>
          <p:txBody>
            <a:bodyPr wrap="none">
              <a:spAutoFit/>
            </a:bodyPr>
            <a:lstStyle/>
            <a:p>
              <a:r>
                <a:rPr lang="en-GB" sz="1200"/>
                <a:t>y</a:t>
              </a:r>
            </a:p>
          </p:txBody>
        </p:sp>
      </p:grpSp>
      <p:sp>
        <p:nvSpPr>
          <p:cNvPr id="31770" name="Text Box 47"/>
          <p:cNvSpPr txBox="1">
            <a:spLocks noChangeArrowheads="1"/>
          </p:cNvSpPr>
          <p:nvPr/>
        </p:nvSpPr>
        <p:spPr bwMode="auto">
          <a:xfrm>
            <a:off x="3924300" y="5157788"/>
            <a:ext cx="1060450" cy="641350"/>
          </a:xfrm>
          <a:prstGeom prst="rect">
            <a:avLst/>
          </a:prstGeom>
          <a:noFill/>
          <a:ln w="9525">
            <a:noFill/>
            <a:miter lim="800000"/>
            <a:headEnd/>
            <a:tailEnd/>
          </a:ln>
        </p:spPr>
        <p:txBody>
          <a:bodyPr wrap="none">
            <a:spAutoFit/>
          </a:bodyPr>
          <a:lstStyle/>
          <a:p>
            <a:r>
              <a:rPr lang="en-GB">
                <a:solidFill>
                  <a:srgbClr val="66CCFF"/>
                </a:solidFill>
              </a:rPr>
              <a:t>Gradient</a:t>
            </a:r>
          </a:p>
          <a:p>
            <a:r>
              <a:rPr lang="en-GB">
                <a:solidFill>
                  <a:srgbClr val="66CCFF"/>
                </a:solidFill>
              </a:rPr>
              <a:t>coils</a:t>
            </a:r>
          </a:p>
        </p:txBody>
      </p:sp>
      <p:sp>
        <p:nvSpPr>
          <p:cNvPr id="31771" name="Text Box 48"/>
          <p:cNvSpPr txBox="1">
            <a:spLocks noChangeArrowheads="1"/>
          </p:cNvSpPr>
          <p:nvPr/>
        </p:nvSpPr>
        <p:spPr bwMode="auto">
          <a:xfrm>
            <a:off x="1547813" y="5661025"/>
            <a:ext cx="2751137" cy="646113"/>
          </a:xfrm>
          <a:prstGeom prst="rect">
            <a:avLst/>
          </a:prstGeom>
          <a:noFill/>
          <a:ln w="9525">
            <a:noFill/>
            <a:miter lim="800000"/>
            <a:headEnd/>
            <a:tailEnd/>
          </a:ln>
        </p:spPr>
        <p:txBody>
          <a:bodyPr wrap="none">
            <a:spAutoFit/>
          </a:bodyPr>
          <a:lstStyle/>
          <a:p>
            <a:r>
              <a:rPr lang="en-GB">
                <a:solidFill>
                  <a:srgbClr val="FF6600"/>
                </a:solidFill>
              </a:rPr>
              <a:t>Superconducting magnet</a:t>
            </a:r>
          </a:p>
          <a:p>
            <a:r>
              <a:rPr lang="en-GB">
                <a:solidFill>
                  <a:srgbClr val="FF6600"/>
                </a:solidFill>
              </a:rPr>
              <a:t>(high static field)</a:t>
            </a:r>
          </a:p>
        </p:txBody>
      </p:sp>
      <p:cxnSp>
        <p:nvCxnSpPr>
          <p:cNvPr id="19505" name="AutoShape 49"/>
          <p:cNvCxnSpPr>
            <a:cxnSpLocks noChangeShapeType="1"/>
            <a:stCxn id="19468" idx="2"/>
            <a:endCxn id="31761" idx="1"/>
          </p:cNvCxnSpPr>
          <p:nvPr/>
        </p:nvCxnSpPr>
        <p:spPr bwMode="auto">
          <a:xfrm rot="5400000">
            <a:off x="4923632" y="3444081"/>
            <a:ext cx="233362" cy="1800225"/>
          </a:xfrm>
          <a:prstGeom prst="bentConnector3">
            <a:avLst>
              <a:gd name="adj1" fmla="val 97278"/>
            </a:avLst>
          </a:prstGeom>
          <a:noFill/>
          <a:ln w="38100">
            <a:solidFill>
              <a:srgbClr val="66CCFF"/>
            </a:solidFill>
            <a:miter lim="800000"/>
            <a:headEnd/>
            <a:tailEnd type="triangle" w="med" len="med"/>
          </a:ln>
        </p:spPr>
      </p:cxnSp>
      <p:cxnSp>
        <p:nvCxnSpPr>
          <p:cNvPr id="19506" name="AutoShape 50"/>
          <p:cNvCxnSpPr>
            <a:cxnSpLocks noChangeShapeType="1"/>
            <a:stCxn id="19469" idx="2"/>
            <a:endCxn id="31761" idx="1"/>
          </p:cNvCxnSpPr>
          <p:nvPr/>
        </p:nvCxnSpPr>
        <p:spPr bwMode="auto">
          <a:xfrm rot="5400000">
            <a:off x="5103813" y="3263900"/>
            <a:ext cx="233362" cy="2160588"/>
          </a:xfrm>
          <a:prstGeom prst="bentConnector3">
            <a:avLst>
              <a:gd name="adj1" fmla="val 97278"/>
            </a:avLst>
          </a:prstGeom>
          <a:noFill/>
          <a:ln w="38100">
            <a:solidFill>
              <a:srgbClr val="66CCFF"/>
            </a:solidFill>
            <a:miter lim="800000"/>
            <a:headEnd/>
            <a:tailEnd type="triangle" w="med" len="med"/>
          </a:ln>
        </p:spPr>
      </p:cxnSp>
      <p:cxnSp>
        <p:nvCxnSpPr>
          <p:cNvPr id="19507" name="AutoShape 51"/>
          <p:cNvCxnSpPr>
            <a:cxnSpLocks noChangeShapeType="1"/>
            <a:stCxn id="19470" idx="2"/>
            <a:endCxn id="31761" idx="1"/>
          </p:cNvCxnSpPr>
          <p:nvPr/>
        </p:nvCxnSpPr>
        <p:spPr bwMode="auto">
          <a:xfrm rot="5400000">
            <a:off x="5283201" y="3084512"/>
            <a:ext cx="233362" cy="2519363"/>
          </a:xfrm>
          <a:prstGeom prst="bentConnector3">
            <a:avLst>
              <a:gd name="adj1" fmla="val 97278"/>
            </a:avLst>
          </a:prstGeom>
          <a:noFill/>
          <a:ln w="38100">
            <a:solidFill>
              <a:srgbClr val="66CCFF"/>
            </a:solidFill>
            <a:miter lim="800000"/>
            <a:headEnd/>
            <a:tailEnd type="triangle" w="med" len="med"/>
          </a:ln>
        </p:spPr>
      </p:cxnSp>
      <p:cxnSp>
        <p:nvCxnSpPr>
          <p:cNvPr id="19508" name="AutoShape 52"/>
          <p:cNvCxnSpPr>
            <a:cxnSpLocks noChangeShapeType="1"/>
            <a:stCxn id="19463" idx="2"/>
            <a:endCxn id="31767" idx="2"/>
          </p:cNvCxnSpPr>
          <p:nvPr/>
        </p:nvCxnSpPr>
        <p:spPr bwMode="auto">
          <a:xfrm rot="5400000">
            <a:off x="5510212" y="2955926"/>
            <a:ext cx="263525" cy="3644900"/>
          </a:xfrm>
          <a:prstGeom prst="bentConnector4">
            <a:avLst>
              <a:gd name="adj1" fmla="val 100602"/>
              <a:gd name="adj2" fmla="val 91981"/>
            </a:avLst>
          </a:prstGeom>
          <a:noFill/>
          <a:ln w="38100">
            <a:solidFill>
              <a:srgbClr val="FFCC66"/>
            </a:solidFill>
            <a:miter lim="800000"/>
            <a:headEnd/>
            <a:tailEnd type="triangle" w="med" len="med"/>
          </a:ln>
        </p:spPr>
      </p:cxnSp>
      <p:sp>
        <p:nvSpPr>
          <p:cNvPr id="19509" name="Text Box 53"/>
          <p:cNvSpPr txBox="1">
            <a:spLocks noChangeArrowheads="1"/>
          </p:cNvSpPr>
          <p:nvPr/>
        </p:nvSpPr>
        <p:spPr bwMode="auto">
          <a:xfrm>
            <a:off x="5003800" y="4284663"/>
            <a:ext cx="863600" cy="404812"/>
          </a:xfrm>
          <a:prstGeom prst="rect">
            <a:avLst/>
          </a:prstGeom>
          <a:solidFill>
            <a:schemeClr val="bg1"/>
          </a:solidFill>
          <a:ln w="38100">
            <a:solidFill>
              <a:srgbClr val="66CCFF"/>
            </a:solidFill>
            <a:miter lim="800000"/>
            <a:headEnd/>
            <a:tailEnd/>
          </a:ln>
        </p:spPr>
        <p:txBody>
          <a:bodyPr>
            <a:spAutoFit/>
          </a:bodyPr>
          <a:lstStyle/>
          <a:p>
            <a:pPr>
              <a:spcBef>
                <a:spcPct val="50000"/>
              </a:spcBef>
            </a:pPr>
            <a:r>
              <a:rPr lang="en-GB">
                <a:solidFill>
                  <a:srgbClr val="66CCFF"/>
                </a:solidFill>
              </a:rPr>
              <a:t>Amps</a:t>
            </a:r>
          </a:p>
        </p:txBody>
      </p:sp>
      <p:sp>
        <p:nvSpPr>
          <p:cNvPr id="19510" name="Text Box 54"/>
          <p:cNvSpPr txBox="1">
            <a:spLocks noChangeArrowheads="1"/>
          </p:cNvSpPr>
          <p:nvPr/>
        </p:nvSpPr>
        <p:spPr bwMode="auto">
          <a:xfrm>
            <a:off x="5219700" y="4797425"/>
            <a:ext cx="1655763" cy="404813"/>
          </a:xfrm>
          <a:prstGeom prst="rect">
            <a:avLst/>
          </a:prstGeom>
          <a:solidFill>
            <a:schemeClr val="bg1"/>
          </a:solidFill>
          <a:ln w="38100">
            <a:solidFill>
              <a:srgbClr val="FFCC66"/>
            </a:solidFill>
            <a:miter lim="800000"/>
            <a:headEnd/>
            <a:tailEnd/>
          </a:ln>
        </p:spPr>
        <p:txBody>
          <a:bodyPr>
            <a:spAutoFit/>
          </a:bodyPr>
          <a:lstStyle/>
          <a:p>
            <a:pPr>
              <a:spcBef>
                <a:spcPct val="50000"/>
              </a:spcBef>
            </a:pPr>
            <a:r>
              <a:rPr lang="en-GB">
                <a:solidFill>
                  <a:srgbClr val="FFCC66"/>
                </a:solidFill>
              </a:rPr>
              <a:t>Transmit Amp</a:t>
            </a:r>
          </a:p>
        </p:txBody>
      </p:sp>
      <p:sp>
        <p:nvSpPr>
          <p:cNvPr id="19511" name="Text Box 55"/>
          <p:cNvSpPr txBox="1">
            <a:spLocks noChangeArrowheads="1"/>
          </p:cNvSpPr>
          <p:nvPr/>
        </p:nvSpPr>
        <p:spPr bwMode="auto">
          <a:xfrm>
            <a:off x="7308850" y="5157788"/>
            <a:ext cx="1728788" cy="641350"/>
          </a:xfrm>
          <a:prstGeom prst="rect">
            <a:avLst/>
          </a:prstGeom>
          <a:solidFill>
            <a:srgbClr val="FF9999"/>
          </a:solidFill>
          <a:ln w="9525">
            <a:noFill/>
            <a:miter lim="800000"/>
            <a:headEnd/>
            <a:tailEnd/>
          </a:ln>
        </p:spPr>
        <p:txBody>
          <a:bodyPr>
            <a:spAutoFit/>
          </a:bodyPr>
          <a:lstStyle/>
          <a:p>
            <a:pPr algn="ctr">
              <a:spcBef>
                <a:spcPct val="50000"/>
              </a:spcBef>
            </a:pPr>
            <a:r>
              <a:rPr lang="en-GB">
                <a:solidFill>
                  <a:schemeClr val="bg1"/>
                </a:solidFill>
              </a:rPr>
              <a:t>Image Reconstruction</a:t>
            </a:r>
          </a:p>
        </p:txBody>
      </p:sp>
      <p:cxnSp>
        <p:nvCxnSpPr>
          <p:cNvPr id="19513" name="AutoShape 57"/>
          <p:cNvCxnSpPr>
            <a:cxnSpLocks noChangeShapeType="1"/>
            <a:stCxn id="31767" idx="2"/>
            <a:endCxn id="19511" idx="1"/>
          </p:cNvCxnSpPr>
          <p:nvPr/>
        </p:nvCxnSpPr>
        <p:spPr bwMode="auto">
          <a:xfrm rot="10800000" flipH="1" flipV="1">
            <a:off x="3819525" y="4910138"/>
            <a:ext cx="3489325" cy="568325"/>
          </a:xfrm>
          <a:prstGeom prst="bentConnector3">
            <a:avLst>
              <a:gd name="adj1" fmla="val 36347"/>
            </a:avLst>
          </a:prstGeom>
          <a:noFill/>
          <a:ln w="38100">
            <a:solidFill>
              <a:srgbClr val="FF9999"/>
            </a:solidFill>
            <a:prstDash val="sysDot"/>
            <a:miter lim="800000"/>
            <a:headEnd/>
            <a:tailEnd type="triangle" w="med" len="med"/>
          </a:ln>
        </p:spPr>
      </p:cxnSp>
      <p:sp>
        <p:nvSpPr>
          <p:cNvPr id="19514" name="Text Box 58"/>
          <p:cNvSpPr txBox="1">
            <a:spLocks noChangeArrowheads="1"/>
          </p:cNvSpPr>
          <p:nvPr/>
        </p:nvSpPr>
        <p:spPr bwMode="auto">
          <a:xfrm>
            <a:off x="5435600" y="5300663"/>
            <a:ext cx="1655763" cy="404812"/>
          </a:xfrm>
          <a:prstGeom prst="rect">
            <a:avLst/>
          </a:prstGeom>
          <a:solidFill>
            <a:schemeClr val="bg1"/>
          </a:solidFill>
          <a:ln w="38100">
            <a:solidFill>
              <a:srgbClr val="FF9999"/>
            </a:solidFill>
            <a:miter lim="800000"/>
            <a:headEnd/>
            <a:tailEnd/>
          </a:ln>
        </p:spPr>
        <p:txBody>
          <a:bodyPr>
            <a:spAutoFit/>
          </a:bodyPr>
          <a:lstStyle/>
          <a:p>
            <a:pPr>
              <a:spcBef>
                <a:spcPct val="50000"/>
              </a:spcBef>
            </a:pPr>
            <a:r>
              <a:rPr lang="en-GB">
                <a:solidFill>
                  <a:srgbClr val="FF9999"/>
                </a:solidFill>
              </a:rPr>
              <a:t>Receive Amp</a:t>
            </a:r>
          </a:p>
        </p:txBody>
      </p:sp>
      <p:cxnSp>
        <p:nvCxnSpPr>
          <p:cNvPr id="19515" name="AutoShape 59"/>
          <p:cNvCxnSpPr>
            <a:cxnSpLocks noChangeShapeType="1"/>
            <a:stCxn id="19461" idx="3"/>
            <a:endCxn id="19511" idx="0"/>
          </p:cNvCxnSpPr>
          <p:nvPr/>
        </p:nvCxnSpPr>
        <p:spPr bwMode="auto">
          <a:xfrm>
            <a:off x="7956550" y="2236788"/>
            <a:ext cx="217488" cy="2921000"/>
          </a:xfrm>
          <a:prstGeom prst="bentConnector2">
            <a:avLst/>
          </a:prstGeom>
          <a:noFill/>
          <a:ln w="38100">
            <a:solidFill>
              <a:schemeClr val="tx1"/>
            </a:solidFill>
            <a:miter lim="800000"/>
            <a:headEnd/>
            <a:tailEnd type="triangle" w="med" len="med"/>
          </a:ln>
        </p:spPr>
      </p:cxnSp>
      <p:grpSp>
        <p:nvGrpSpPr>
          <p:cNvPr id="31782" name="Group 87"/>
          <p:cNvGrpSpPr>
            <a:grpSpLocks/>
          </p:cNvGrpSpPr>
          <p:nvPr/>
        </p:nvGrpSpPr>
        <p:grpSpPr bwMode="auto">
          <a:xfrm>
            <a:off x="1585913" y="4508500"/>
            <a:ext cx="2481262" cy="1657350"/>
            <a:chOff x="999" y="2840"/>
            <a:chExt cx="1563" cy="1044"/>
          </a:xfrm>
        </p:grpSpPr>
        <p:sp>
          <p:nvSpPr>
            <p:cNvPr id="31793" name="Line 68"/>
            <p:cNvSpPr>
              <a:spLocks noChangeShapeType="1"/>
            </p:cNvSpPr>
            <p:nvPr/>
          </p:nvSpPr>
          <p:spPr bwMode="auto">
            <a:xfrm>
              <a:off x="2154" y="3884"/>
              <a:ext cx="408" cy="0"/>
            </a:xfrm>
            <a:prstGeom prst="line">
              <a:avLst/>
            </a:prstGeom>
            <a:noFill/>
            <a:ln w="19050">
              <a:solidFill>
                <a:schemeClr val="accent1"/>
              </a:solidFill>
              <a:round/>
              <a:headEnd/>
              <a:tailEnd type="triangle" w="med" len="med"/>
            </a:ln>
          </p:spPr>
          <p:txBody>
            <a:bodyPr/>
            <a:lstStyle/>
            <a:p>
              <a:endParaRPr lang="en-US"/>
            </a:p>
          </p:txBody>
        </p:sp>
        <p:grpSp>
          <p:nvGrpSpPr>
            <p:cNvPr id="31794" name="Group 84"/>
            <p:cNvGrpSpPr>
              <a:grpSpLocks/>
            </p:cNvGrpSpPr>
            <p:nvPr/>
          </p:nvGrpSpPr>
          <p:grpSpPr bwMode="auto">
            <a:xfrm>
              <a:off x="999" y="2886"/>
              <a:ext cx="225" cy="408"/>
              <a:chOff x="999" y="2886"/>
              <a:chExt cx="225" cy="453"/>
            </a:xfrm>
          </p:grpSpPr>
          <p:grpSp>
            <p:nvGrpSpPr>
              <p:cNvPr id="31797" name="Group 78"/>
              <p:cNvGrpSpPr>
                <a:grpSpLocks/>
              </p:cNvGrpSpPr>
              <p:nvPr/>
            </p:nvGrpSpPr>
            <p:grpSpPr bwMode="auto">
              <a:xfrm>
                <a:off x="999" y="2886"/>
                <a:ext cx="225" cy="453"/>
                <a:chOff x="1021" y="2931"/>
                <a:chExt cx="181" cy="363"/>
              </a:xfrm>
            </p:grpSpPr>
            <p:sp>
              <p:nvSpPr>
                <p:cNvPr id="31799" name="Line 70"/>
                <p:cNvSpPr>
                  <a:spLocks noChangeShapeType="1"/>
                </p:cNvSpPr>
                <p:nvPr/>
              </p:nvSpPr>
              <p:spPr bwMode="auto">
                <a:xfrm>
                  <a:off x="1111" y="3294"/>
                  <a:ext cx="91" cy="0"/>
                </a:xfrm>
                <a:prstGeom prst="line">
                  <a:avLst/>
                </a:prstGeom>
                <a:noFill/>
                <a:ln w="19050">
                  <a:solidFill>
                    <a:srgbClr val="66CCFF"/>
                  </a:solidFill>
                  <a:round/>
                  <a:headEnd/>
                  <a:tailEnd type="triangle" w="med" len="med"/>
                </a:ln>
              </p:spPr>
              <p:txBody>
                <a:bodyPr/>
                <a:lstStyle/>
                <a:p>
                  <a:endParaRPr lang="en-US"/>
                </a:p>
              </p:txBody>
            </p:sp>
            <p:sp>
              <p:nvSpPr>
                <p:cNvPr id="31800" name="Line 71"/>
                <p:cNvSpPr>
                  <a:spLocks noChangeShapeType="1"/>
                </p:cNvSpPr>
                <p:nvPr/>
              </p:nvSpPr>
              <p:spPr bwMode="auto">
                <a:xfrm flipH="1">
                  <a:off x="1021" y="2931"/>
                  <a:ext cx="90" cy="0"/>
                </a:xfrm>
                <a:prstGeom prst="line">
                  <a:avLst/>
                </a:prstGeom>
                <a:noFill/>
                <a:ln w="19050">
                  <a:solidFill>
                    <a:srgbClr val="66CCFF"/>
                  </a:solidFill>
                  <a:round/>
                  <a:headEnd/>
                  <a:tailEnd type="triangle" w="med" len="med"/>
                </a:ln>
              </p:spPr>
              <p:txBody>
                <a:bodyPr/>
                <a:lstStyle/>
                <a:p>
                  <a:endParaRPr lang="en-US"/>
                </a:p>
              </p:txBody>
            </p:sp>
            <p:sp>
              <p:nvSpPr>
                <p:cNvPr id="31801" name="Line 76"/>
                <p:cNvSpPr>
                  <a:spLocks noChangeShapeType="1"/>
                </p:cNvSpPr>
                <p:nvPr/>
              </p:nvSpPr>
              <p:spPr bwMode="auto">
                <a:xfrm flipH="1">
                  <a:off x="1066" y="3021"/>
                  <a:ext cx="45" cy="0"/>
                </a:xfrm>
                <a:prstGeom prst="line">
                  <a:avLst/>
                </a:prstGeom>
                <a:noFill/>
                <a:ln w="19050">
                  <a:solidFill>
                    <a:srgbClr val="66CCFF"/>
                  </a:solidFill>
                  <a:round/>
                  <a:headEnd/>
                  <a:tailEnd type="triangle" w="med" len="med"/>
                </a:ln>
              </p:spPr>
              <p:txBody>
                <a:bodyPr/>
                <a:lstStyle/>
                <a:p>
                  <a:endParaRPr lang="en-US"/>
                </a:p>
              </p:txBody>
            </p:sp>
            <p:sp>
              <p:nvSpPr>
                <p:cNvPr id="31802" name="Line 77"/>
                <p:cNvSpPr>
                  <a:spLocks noChangeShapeType="1"/>
                </p:cNvSpPr>
                <p:nvPr/>
              </p:nvSpPr>
              <p:spPr bwMode="auto">
                <a:xfrm>
                  <a:off x="1111" y="3203"/>
                  <a:ext cx="45" cy="0"/>
                </a:xfrm>
                <a:prstGeom prst="line">
                  <a:avLst/>
                </a:prstGeom>
                <a:noFill/>
                <a:ln w="19050">
                  <a:solidFill>
                    <a:srgbClr val="66CCFF"/>
                  </a:solidFill>
                  <a:round/>
                  <a:headEnd/>
                  <a:tailEnd type="triangle" w="med" len="med"/>
                </a:ln>
              </p:spPr>
              <p:txBody>
                <a:bodyPr/>
                <a:lstStyle/>
                <a:p>
                  <a:endParaRPr lang="en-US"/>
                </a:p>
              </p:txBody>
            </p:sp>
          </p:grpSp>
          <p:sp>
            <p:nvSpPr>
              <p:cNvPr id="31798" name="Line 79"/>
              <p:cNvSpPr>
                <a:spLocks noChangeShapeType="1"/>
              </p:cNvSpPr>
              <p:nvPr/>
            </p:nvSpPr>
            <p:spPr bwMode="auto">
              <a:xfrm>
                <a:off x="1111" y="3067"/>
                <a:ext cx="1" cy="91"/>
              </a:xfrm>
              <a:prstGeom prst="line">
                <a:avLst/>
              </a:prstGeom>
              <a:noFill/>
              <a:ln w="19050">
                <a:solidFill>
                  <a:srgbClr val="66CCFF"/>
                </a:solidFill>
                <a:round/>
                <a:headEnd/>
                <a:tailEnd/>
              </a:ln>
            </p:spPr>
            <p:txBody>
              <a:bodyPr/>
              <a:lstStyle/>
              <a:p>
                <a:endParaRPr lang="en-US"/>
              </a:p>
            </p:txBody>
          </p:sp>
        </p:grpSp>
        <p:sp>
          <p:nvSpPr>
            <p:cNvPr id="31795" name="Oval 80"/>
            <p:cNvSpPr>
              <a:spLocks noChangeArrowheads="1"/>
            </p:cNvSpPr>
            <p:nvPr/>
          </p:nvSpPr>
          <p:spPr bwMode="auto">
            <a:xfrm>
              <a:off x="1429" y="2840"/>
              <a:ext cx="181" cy="499"/>
            </a:xfrm>
            <a:prstGeom prst="ellipse">
              <a:avLst/>
            </a:prstGeom>
            <a:noFill/>
            <a:ln w="9525">
              <a:solidFill>
                <a:srgbClr val="FFCC66"/>
              </a:solidFill>
              <a:prstDash val="sysDot"/>
              <a:round/>
              <a:headEnd/>
              <a:tailEnd/>
            </a:ln>
          </p:spPr>
          <p:txBody>
            <a:bodyPr wrap="none" anchor="ctr"/>
            <a:lstStyle/>
            <a:p>
              <a:endParaRPr lang="en-US"/>
            </a:p>
          </p:txBody>
        </p:sp>
        <p:sp>
          <p:nvSpPr>
            <p:cNvPr id="31796" name="Line 86"/>
            <p:cNvSpPr>
              <a:spLocks noChangeShapeType="1"/>
            </p:cNvSpPr>
            <p:nvPr/>
          </p:nvSpPr>
          <p:spPr bwMode="auto">
            <a:xfrm flipH="1" flipV="1">
              <a:off x="1429" y="2976"/>
              <a:ext cx="90" cy="137"/>
            </a:xfrm>
            <a:prstGeom prst="line">
              <a:avLst/>
            </a:prstGeom>
            <a:noFill/>
            <a:ln w="19050">
              <a:solidFill>
                <a:srgbClr val="FFCC66"/>
              </a:solidFill>
              <a:round/>
              <a:headEnd/>
              <a:tailEnd type="triangle" w="med" len="med"/>
            </a:ln>
          </p:spPr>
          <p:txBody>
            <a:bodyPr/>
            <a:lstStyle/>
            <a:p>
              <a:endParaRPr lang="en-US"/>
            </a:p>
          </p:txBody>
        </p:sp>
      </p:grpSp>
      <p:grpSp>
        <p:nvGrpSpPr>
          <p:cNvPr id="6" name="Group 89"/>
          <p:cNvGrpSpPr>
            <a:grpSpLocks/>
          </p:cNvGrpSpPr>
          <p:nvPr/>
        </p:nvGrpSpPr>
        <p:grpSpPr bwMode="auto">
          <a:xfrm>
            <a:off x="539750" y="3581400"/>
            <a:ext cx="4392613" cy="2663825"/>
            <a:chOff x="340" y="2296"/>
            <a:chExt cx="2767" cy="1678"/>
          </a:xfrm>
        </p:grpSpPr>
        <p:pic>
          <p:nvPicPr>
            <p:cNvPr id="31785" name="Picture 4"/>
            <p:cNvPicPr>
              <a:picLocks noChangeAspect="1" noChangeArrowheads="1"/>
            </p:cNvPicPr>
            <p:nvPr/>
          </p:nvPicPr>
          <p:blipFill>
            <a:blip r:embed="rId2"/>
            <a:srcRect t="8736" r="-2" b="10280"/>
            <a:stretch>
              <a:fillRect/>
            </a:stretch>
          </p:blipFill>
          <p:spPr bwMode="auto">
            <a:xfrm>
              <a:off x="340" y="2296"/>
              <a:ext cx="2767" cy="1678"/>
            </a:xfrm>
            <a:prstGeom prst="rect">
              <a:avLst/>
            </a:prstGeom>
            <a:noFill/>
            <a:ln w="9525">
              <a:solidFill>
                <a:schemeClr val="tx1"/>
              </a:solidFill>
              <a:miter lim="800000"/>
              <a:headEnd/>
              <a:tailEnd/>
            </a:ln>
          </p:spPr>
        </p:pic>
        <p:grpSp>
          <p:nvGrpSpPr>
            <p:cNvPr id="31786" name="Group 88"/>
            <p:cNvGrpSpPr>
              <a:grpSpLocks/>
            </p:cNvGrpSpPr>
            <p:nvPr/>
          </p:nvGrpSpPr>
          <p:grpSpPr bwMode="auto">
            <a:xfrm>
              <a:off x="340" y="3566"/>
              <a:ext cx="433" cy="309"/>
              <a:chOff x="340" y="3566"/>
              <a:chExt cx="433" cy="309"/>
            </a:xfrm>
          </p:grpSpPr>
          <p:sp>
            <p:nvSpPr>
              <p:cNvPr id="31787" name="Line 61"/>
              <p:cNvSpPr>
                <a:spLocks noChangeShapeType="1"/>
              </p:cNvSpPr>
              <p:nvPr/>
            </p:nvSpPr>
            <p:spPr bwMode="auto">
              <a:xfrm>
                <a:off x="533" y="3852"/>
                <a:ext cx="192" cy="0"/>
              </a:xfrm>
              <a:prstGeom prst="line">
                <a:avLst/>
              </a:prstGeom>
              <a:noFill/>
              <a:ln w="9525">
                <a:solidFill>
                  <a:schemeClr val="tx1"/>
                </a:solidFill>
                <a:round/>
                <a:headEnd/>
                <a:tailEnd type="triangle" w="med" len="med"/>
              </a:ln>
            </p:spPr>
            <p:txBody>
              <a:bodyPr/>
              <a:lstStyle/>
              <a:p>
                <a:endParaRPr lang="en-US"/>
              </a:p>
            </p:txBody>
          </p:sp>
          <p:sp>
            <p:nvSpPr>
              <p:cNvPr id="31788" name="Line 62"/>
              <p:cNvSpPr>
                <a:spLocks noChangeShapeType="1"/>
              </p:cNvSpPr>
              <p:nvPr/>
            </p:nvSpPr>
            <p:spPr bwMode="auto">
              <a:xfrm flipH="1" flipV="1">
                <a:off x="455" y="3762"/>
                <a:ext cx="78" cy="90"/>
              </a:xfrm>
              <a:prstGeom prst="line">
                <a:avLst/>
              </a:prstGeom>
              <a:noFill/>
              <a:ln w="9525">
                <a:solidFill>
                  <a:schemeClr val="tx1"/>
                </a:solidFill>
                <a:round/>
                <a:headEnd/>
                <a:tailEnd type="triangle" w="med" len="med"/>
              </a:ln>
            </p:spPr>
            <p:txBody>
              <a:bodyPr/>
              <a:lstStyle/>
              <a:p>
                <a:endParaRPr lang="en-US"/>
              </a:p>
            </p:txBody>
          </p:sp>
          <p:sp>
            <p:nvSpPr>
              <p:cNvPr id="31789" name="Line 63"/>
              <p:cNvSpPr>
                <a:spLocks noChangeShapeType="1"/>
              </p:cNvSpPr>
              <p:nvPr/>
            </p:nvSpPr>
            <p:spPr bwMode="auto">
              <a:xfrm flipV="1">
                <a:off x="533" y="3702"/>
                <a:ext cx="0" cy="150"/>
              </a:xfrm>
              <a:prstGeom prst="line">
                <a:avLst/>
              </a:prstGeom>
              <a:noFill/>
              <a:ln w="9525">
                <a:solidFill>
                  <a:schemeClr val="tx1"/>
                </a:solidFill>
                <a:round/>
                <a:headEnd/>
                <a:tailEnd type="triangle" w="med" len="med"/>
              </a:ln>
            </p:spPr>
            <p:txBody>
              <a:bodyPr/>
              <a:lstStyle/>
              <a:p>
                <a:endParaRPr lang="en-US"/>
              </a:p>
            </p:txBody>
          </p:sp>
          <p:sp>
            <p:nvSpPr>
              <p:cNvPr id="31790" name="Text Box 64"/>
              <p:cNvSpPr txBox="1">
                <a:spLocks noChangeArrowheads="1"/>
              </p:cNvSpPr>
              <p:nvPr/>
            </p:nvSpPr>
            <p:spPr bwMode="auto">
              <a:xfrm>
                <a:off x="340" y="3672"/>
                <a:ext cx="164" cy="173"/>
              </a:xfrm>
              <a:prstGeom prst="rect">
                <a:avLst/>
              </a:prstGeom>
              <a:noFill/>
              <a:ln w="9525">
                <a:noFill/>
                <a:miter lim="800000"/>
                <a:headEnd/>
                <a:tailEnd/>
              </a:ln>
            </p:spPr>
            <p:txBody>
              <a:bodyPr wrap="none">
                <a:spAutoFit/>
              </a:bodyPr>
              <a:lstStyle/>
              <a:p>
                <a:r>
                  <a:rPr lang="en-GB" sz="1200"/>
                  <a:t>z</a:t>
                </a:r>
              </a:p>
            </p:txBody>
          </p:sp>
          <p:sp>
            <p:nvSpPr>
              <p:cNvPr id="31791" name="Text Box 65"/>
              <p:cNvSpPr txBox="1">
                <a:spLocks noChangeArrowheads="1"/>
              </p:cNvSpPr>
              <p:nvPr/>
            </p:nvSpPr>
            <p:spPr bwMode="auto">
              <a:xfrm>
                <a:off x="609" y="3702"/>
                <a:ext cx="164" cy="173"/>
              </a:xfrm>
              <a:prstGeom prst="rect">
                <a:avLst/>
              </a:prstGeom>
              <a:noFill/>
              <a:ln w="9525">
                <a:noFill/>
                <a:miter lim="800000"/>
                <a:headEnd/>
                <a:tailEnd/>
              </a:ln>
            </p:spPr>
            <p:txBody>
              <a:bodyPr wrap="none">
                <a:spAutoFit/>
              </a:bodyPr>
              <a:lstStyle/>
              <a:p>
                <a:r>
                  <a:rPr lang="en-GB" sz="1200"/>
                  <a:t>x</a:t>
                </a:r>
              </a:p>
            </p:txBody>
          </p:sp>
          <p:sp>
            <p:nvSpPr>
              <p:cNvPr id="31792" name="Text Box 66"/>
              <p:cNvSpPr txBox="1">
                <a:spLocks noChangeArrowheads="1"/>
              </p:cNvSpPr>
              <p:nvPr/>
            </p:nvSpPr>
            <p:spPr bwMode="auto">
              <a:xfrm>
                <a:off x="495" y="3566"/>
                <a:ext cx="163" cy="173"/>
              </a:xfrm>
              <a:prstGeom prst="rect">
                <a:avLst/>
              </a:prstGeom>
              <a:noFill/>
              <a:ln w="9525">
                <a:noFill/>
                <a:miter lim="800000"/>
                <a:headEnd/>
                <a:tailEnd/>
              </a:ln>
            </p:spPr>
            <p:txBody>
              <a:bodyPr wrap="none">
                <a:spAutoFit/>
              </a:bodyPr>
              <a:lstStyle/>
              <a:p>
                <a:r>
                  <a:rPr lang="en-GB" sz="1200"/>
                  <a:t>y</a:t>
                </a:r>
              </a:p>
            </p:txBody>
          </p:sp>
        </p:grpSp>
      </p:grpSp>
      <p:sp>
        <p:nvSpPr>
          <p:cNvPr id="31784" name="Rectangle 6"/>
          <p:cNvSpPr txBox="1">
            <a:spLocks noChangeArrowheads="1"/>
          </p:cNvSpPr>
          <p:nvPr/>
        </p:nvSpPr>
        <p:spPr bwMode="auto">
          <a:xfrm>
            <a:off x="719138" y="1905000"/>
            <a:ext cx="4716462" cy="1524000"/>
          </a:xfrm>
          <a:prstGeom prst="rect">
            <a:avLst/>
          </a:prstGeom>
          <a:noFill/>
          <a:ln w="9525">
            <a:noFill/>
            <a:miter lim="800000"/>
            <a:headEnd/>
            <a:tailEnd/>
          </a:ln>
        </p:spPr>
        <p:txBody>
          <a:bodyPr lIns="0" tIns="0" rIns="0" bIns="0"/>
          <a:lstStyle/>
          <a:p>
            <a:pPr marL="419100" indent="-419100">
              <a:spcBef>
                <a:spcPct val="20000"/>
              </a:spcBef>
              <a:buClr>
                <a:srgbClr val="005B82"/>
              </a:buClr>
              <a:buFont typeface="Wingdings" pitchFamily="2" charset="2"/>
              <a:buNone/>
            </a:pPr>
            <a:r>
              <a:rPr lang="en-GB"/>
              <a:t>3 Types of magnetic fields:</a:t>
            </a:r>
          </a:p>
          <a:p>
            <a:pPr marL="419100" indent="-419100">
              <a:spcBef>
                <a:spcPct val="20000"/>
              </a:spcBef>
              <a:buClr>
                <a:srgbClr val="005B82"/>
              </a:buClr>
              <a:buFont typeface="Wingdings" pitchFamily="2" charset="2"/>
              <a:buAutoNum type="arabicPeriod"/>
            </a:pPr>
            <a:r>
              <a:rPr lang="en-GB"/>
              <a:t>Static field (</a:t>
            </a:r>
            <a:r>
              <a:rPr lang="en-GB" i="1">
                <a:solidFill>
                  <a:srgbClr val="FF6600"/>
                </a:solidFill>
              </a:rPr>
              <a:t>B</a:t>
            </a:r>
            <a:r>
              <a:rPr lang="en-GB" i="1" baseline="-25000">
                <a:solidFill>
                  <a:srgbClr val="FF6600"/>
                </a:solidFill>
              </a:rPr>
              <a:t>0</a:t>
            </a:r>
            <a:r>
              <a:rPr lang="en-GB">
                <a:solidFill>
                  <a:srgbClr val="FF6600"/>
                </a:solidFill>
              </a:rPr>
              <a:t> </a:t>
            </a:r>
            <a:r>
              <a:rPr lang="en-GB">
                <a:solidFill>
                  <a:srgbClr val="FF6600"/>
                </a:solidFill>
                <a:cs typeface="Arial" charset="0"/>
              </a:rPr>
              <a:t>║ </a:t>
            </a:r>
            <a:r>
              <a:rPr lang="en-GB" i="1">
                <a:solidFill>
                  <a:srgbClr val="FF6600"/>
                </a:solidFill>
                <a:cs typeface="Arial" charset="0"/>
              </a:rPr>
              <a:t>z</a:t>
            </a:r>
            <a:r>
              <a:rPr lang="en-GB">
                <a:cs typeface="Arial" charset="0"/>
              </a:rPr>
              <a:t>)</a:t>
            </a:r>
          </a:p>
          <a:p>
            <a:pPr marL="419100" indent="-419100">
              <a:spcBef>
                <a:spcPct val="20000"/>
              </a:spcBef>
              <a:buClr>
                <a:srgbClr val="005B82"/>
              </a:buClr>
              <a:buFont typeface="Wingdings" pitchFamily="2" charset="2"/>
              <a:buAutoNum type="arabicPeriod"/>
            </a:pPr>
            <a:r>
              <a:rPr lang="en-GB">
                <a:cs typeface="Arial" charset="0"/>
              </a:rPr>
              <a:t>Dynamic gradients (</a:t>
            </a:r>
            <a:r>
              <a:rPr lang="en-GB" i="1">
                <a:solidFill>
                  <a:srgbClr val="66CCFF"/>
                </a:solidFill>
                <a:cs typeface="Arial" charset="0"/>
              </a:rPr>
              <a:t>G</a:t>
            </a:r>
            <a:r>
              <a:rPr lang="en-GB" i="1" baseline="-25000">
                <a:solidFill>
                  <a:srgbClr val="66CCFF"/>
                </a:solidFill>
                <a:cs typeface="Arial" charset="0"/>
              </a:rPr>
              <a:t>i</a:t>
            </a:r>
            <a:r>
              <a:rPr lang="en-GB">
                <a:solidFill>
                  <a:srgbClr val="66CCFF"/>
                </a:solidFill>
                <a:cs typeface="Arial" charset="0"/>
              </a:rPr>
              <a:t> = </a:t>
            </a:r>
            <a:r>
              <a:rPr lang="en-GB" i="1">
                <a:solidFill>
                  <a:srgbClr val="66CCFF"/>
                </a:solidFill>
                <a:cs typeface="Arial" charset="0"/>
              </a:rPr>
              <a:t>dB</a:t>
            </a:r>
            <a:r>
              <a:rPr lang="en-GB" i="1" baseline="-25000">
                <a:solidFill>
                  <a:srgbClr val="66CCFF"/>
                </a:solidFill>
                <a:cs typeface="Arial" charset="0"/>
              </a:rPr>
              <a:t>z</a:t>
            </a:r>
            <a:r>
              <a:rPr lang="en-GB" i="1">
                <a:solidFill>
                  <a:srgbClr val="66CCFF"/>
                </a:solidFill>
                <a:cs typeface="Arial" charset="0"/>
              </a:rPr>
              <a:t>/dr</a:t>
            </a:r>
            <a:r>
              <a:rPr lang="en-GB" i="1" baseline="-25000">
                <a:solidFill>
                  <a:srgbClr val="66CCFF"/>
                </a:solidFill>
                <a:cs typeface="Arial" charset="0"/>
              </a:rPr>
              <a:t>i</a:t>
            </a:r>
            <a:r>
              <a:rPr lang="en-GB">
                <a:cs typeface="Arial" charset="0"/>
              </a:rPr>
              <a:t>)</a:t>
            </a:r>
          </a:p>
          <a:p>
            <a:pPr marL="419100" indent="-419100">
              <a:spcBef>
                <a:spcPct val="20000"/>
              </a:spcBef>
              <a:buClr>
                <a:srgbClr val="005B82"/>
              </a:buClr>
              <a:buFont typeface="Wingdings" pitchFamily="2" charset="2"/>
              <a:buAutoNum type="arabicPeriod"/>
            </a:pPr>
            <a:r>
              <a:rPr lang="en-GB">
                <a:cs typeface="Arial" charset="0"/>
              </a:rPr>
              <a:t>Radio-frequency (</a:t>
            </a:r>
            <a:r>
              <a:rPr lang="en-GB" i="1">
                <a:solidFill>
                  <a:srgbClr val="FFCC66"/>
                </a:solidFill>
                <a:cs typeface="Arial" charset="0"/>
              </a:rPr>
              <a:t>B</a:t>
            </a:r>
            <a:r>
              <a:rPr lang="en-GB" i="1" baseline="-25000">
                <a:solidFill>
                  <a:srgbClr val="FFCC66"/>
                </a:solidFill>
                <a:cs typeface="Arial" charset="0"/>
              </a:rPr>
              <a:t>1</a:t>
            </a:r>
            <a:r>
              <a:rPr lang="en-GB">
                <a:solidFill>
                  <a:srgbClr val="66CCFF"/>
                </a:solidFill>
                <a:cs typeface="Arial" charset="0"/>
              </a:rPr>
              <a:t> </a:t>
            </a:r>
            <a:r>
              <a:rPr lang="en-GB">
                <a:solidFill>
                  <a:srgbClr val="FFCC66"/>
                </a:solidFill>
                <a:cs typeface="Arial" charset="0"/>
              </a:rPr>
              <a:t>┴ </a:t>
            </a:r>
            <a:r>
              <a:rPr lang="en-GB" i="1">
                <a:solidFill>
                  <a:srgbClr val="FFCC66"/>
                </a:solidFill>
                <a:cs typeface="Arial" charset="0"/>
              </a:rPr>
              <a:t>z</a:t>
            </a:r>
            <a:r>
              <a:rPr lang="en-GB">
                <a:cs typeface="Arial" charset="0"/>
              </a:rPr>
              <a:t>)</a:t>
            </a:r>
          </a:p>
          <a:p>
            <a:pPr marL="419100" indent="-419100">
              <a:spcBef>
                <a:spcPct val="20000"/>
              </a:spcBef>
              <a:buClr>
                <a:srgbClr val="005B82"/>
              </a:buClr>
              <a:buFont typeface="Wingdings" pitchFamily="2" charset="2"/>
              <a:buChar char="§"/>
            </a:pPr>
            <a:endParaRPr lang="en-GB">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ipe(up)">
                                      <p:cBhvr>
                                        <p:cTn id="7" dur="500"/>
                                        <p:tgtEl>
                                          <p:spTgt spid="19461"/>
                                        </p:tgtEl>
                                      </p:cBhvr>
                                    </p:animEffect>
                                  </p:childTnLst>
                                </p:cTn>
                              </p:par>
                              <p:par>
                                <p:cTn id="8" presetID="22" presetClass="entr" presetSubtype="1" fill="hold" nodeType="withEffect">
                                  <p:stCondLst>
                                    <p:cond delay="0"/>
                                  </p:stCondLst>
                                  <p:childTnLst>
                                    <p:set>
                                      <p:cBhvr>
                                        <p:cTn id="9" dur="1" fill="hold">
                                          <p:stCondLst>
                                            <p:cond delay="0"/>
                                          </p:stCondLst>
                                        </p:cTn>
                                        <p:tgtEl>
                                          <p:spTgt spid="19467"/>
                                        </p:tgtEl>
                                        <p:attrNameLst>
                                          <p:attrName>style.visibility</p:attrName>
                                        </p:attrNameLst>
                                      </p:cBhvr>
                                      <p:to>
                                        <p:strVal val="visible"/>
                                      </p:to>
                                    </p:set>
                                    <p:animEffect transition="in" filter="wipe(up)">
                                      <p:cBhvr>
                                        <p:cTn id="10" dur="500"/>
                                        <p:tgtEl>
                                          <p:spTgt spid="19467"/>
                                        </p:tgtEl>
                                      </p:cBhvr>
                                    </p:animEffect>
                                  </p:childTnLst>
                                </p:cTn>
                              </p:par>
                              <p:par>
                                <p:cTn id="11" presetID="22" presetClass="entr" presetSubtype="1" fill="hold" nodeType="withEffect">
                                  <p:stCondLst>
                                    <p:cond delay="0"/>
                                  </p:stCondLst>
                                  <p:childTnLst>
                                    <p:set>
                                      <p:cBhvr>
                                        <p:cTn id="12" dur="1" fill="hold">
                                          <p:stCondLst>
                                            <p:cond delay="0"/>
                                          </p:stCondLst>
                                        </p:cTn>
                                        <p:tgtEl>
                                          <p:spTgt spid="19466"/>
                                        </p:tgtEl>
                                        <p:attrNameLst>
                                          <p:attrName>style.visibility</p:attrName>
                                        </p:attrNameLst>
                                      </p:cBhvr>
                                      <p:to>
                                        <p:strVal val="visible"/>
                                      </p:to>
                                    </p:set>
                                    <p:animEffect transition="in" filter="wipe(up)">
                                      <p:cBhvr>
                                        <p:cTn id="13" dur="500"/>
                                        <p:tgtEl>
                                          <p:spTgt spid="19466"/>
                                        </p:tgtEl>
                                      </p:cBhvr>
                                    </p:animEffec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19507"/>
                                        </p:tgtEl>
                                        <p:attrNameLst>
                                          <p:attrName>style.visibility</p:attrName>
                                        </p:attrNameLst>
                                      </p:cBhvr>
                                      <p:to>
                                        <p:strVal val="visible"/>
                                      </p:to>
                                    </p:set>
                                    <p:animEffect transition="in" filter="wipe(right)">
                                      <p:cBhvr>
                                        <p:cTn id="17" dur="500"/>
                                        <p:tgtEl>
                                          <p:spTgt spid="19507"/>
                                        </p:tgtEl>
                                      </p:cBhvr>
                                    </p:animEffect>
                                  </p:childTnLst>
                                </p:cTn>
                              </p:par>
                              <p:par>
                                <p:cTn id="18" presetID="22" presetClass="entr" presetSubtype="2" fill="hold" nodeType="withEffect">
                                  <p:stCondLst>
                                    <p:cond delay="0"/>
                                  </p:stCondLst>
                                  <p:childTnLst>
                                    <p:set>
                                      <p:cBhvr>
                                        <p:cTn id="19" dur="1" fill="hold">
                                          <p:stCondLst>
                                            <p:cond delay="0"/>
                                          </p:stCondLst>
                                        </p:cTn>
                                        <p:tgtEl>
                                          <p:spTgt spid="19506"/>
                                        </p:tgtEl>
                                        <p:attrNameLst>
                                          <p:attrName>style.visibility</p:attrName>
                                        </p:attrNameLst>
                                      </p:cBhvr>
                                      <p:to>
                                        <p:strVal val="visible"/>
                                      </p:to>
                                    </p:set>
                                    <p:animEffect transition="in" filter="wipe(right)">
                                      <p:cBhvr>
                                        <p:cTn id="20" dur="500"/>
                                        <p:tgtEl>
                                          <p:spTgt spid="19506"/>
                                        </p:tgtEl>
                                      </p:cBhvr>
                                    </p:animEffect>
                                  </p:childTnLst>
                                </p:cTn>
                              </p:par>
                              <p:par>
                                <p:cTn id="21" presetID="22" presetClass="entr" presetSubtype="2" fill="hold" nodeType="withEffect">
                                  <p:stCondLst>
                                    <p:cond delay="0"/>
                                  </p:stCondLst>
                                  <p:childTnLst>
                                    <p:set>
                                      <p:cBhvr>
                                        <p:cTn id="22" dur="1" fill="hold">
                                          <p:stCondLst>
                                            <p:cond delay="0"/>
                                          </p:stCondLst>
                                        </p:cTn>
                                        <p:tgtEl>
                                          <p:spTgt spid="19505"/>
                                        </p:tgtEl>
                                        <p:attrNameLst>
                                          <p:attrName>style.visibility</p:attrName>
                                        </p:attrNameLst>
                                      </p:cBhvr>
                                      <p:to>
                                        <p:strVal val="visible"/>
                                      </p:to>
                                    </p:set>
                                    <p:animEffect transition="in" filter="wipe(right)">
                                      <p:cBhvr>
                                        <p:cTn id="23" dur="500"/>
                                        <p:tgtEl>
                                          <p:spTgt spid="19505"/>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19509"/>
                                        </p:tgtEl>
                                        <p:attrNameLst>
                                          <p:attrName>style.visibility</p:attrName>
                                        </p:attrNameLst>
                                      </p:cBhvr>
                                      <p:to>
                                        <p:strVal val="visible"/>
                                      </p:to>
                                    </p:set>
                                    <p:animEffect transition="in" filter="wipe(right)">
                                      <p:cBhvr>
                                        <p:cTn id="26" dur="500"/>
                                        <p:tgtEl>
                                          <p:spTgt spid="19509"/>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9468"/>
                                        </p:tgtEl>
                                        <p:attrNameLst>
                                          <p:attrName>style.visibility</p:attrName>
                                        </p:attrNameLst>
                                      </p:cBhvr>
                                      <p:to>
                                        <p:strVal val="visible"/>
                                      </p:to>
                                    </p:set>
                                    <p:animEffect transition="in" filter="wipe(right)">
                                      <p:cBhvr>
                                        <p:cTn id="29" dur="500"/>
                                        <p:tgtEl>
                                          <p:spTgt spid="19468"/>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9469"/>
                                        </p:tgtEl>
                                        <p:attrNameLst>
                                          <p:attrName>style.visibility</p:attrName>
                                        </p:attrNameLst>
                                      </p:cBhvr>
                                      <p:to>
                                        <p:strVal val="visible"/>
                                      </p:to>
                                    </p:set>
                                    <p:animEffect transition="in" filter="wipe(right)">
                                      <p:cBhvr>
                                        <p:cTn id="32" dur="500"/>
                                        <p:tgtEl>
                                          <p:spTgt spid="19469"/>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9470"/>
                                        </p:tgtEl>
                                        <p:attrNameLst>
                                          <p:attrName>style.visibility</p:attrName>
                                        </p:attrNameLst>
                                      </p:cBhvr>
                                      <p:to>
                                        <p:strVal val="visible"/>
                                      </p:to>
                                    </p:set>
                                    <p:animEffect transition="in" filter="wipe(right)">
                                      <p:cBhvr>
                                        <p:cTn id="35" dur="500"/>
                                        <p:tgtEl>
                                          <p:spTgt spid="19470"/>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9462"/>
                                        </p:tgtEl>
                                        <p:attrNameLst>
                                          <p:attrName>style.visibility</p:attrName>
                                        </p:attrNameLst>
                                      </p:cBhvr>
                                      <p:to>
                                        <p:strVal val="visible"/>
                                      </p:to>
                                    </p:set>
                                    <p:animEffect transition="in" filter="wipe(right)">
                                      <p:cBhvr>
                                        <p:cTn id="38" dur="500"/>
                                        <p:tgtEl>
                                          <p:spTgt spid="19462"/>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19463"/>
                                        </p:tgtEl>
                                        <p:attrNameLst>
                                          <p:attrName>style.visibility</p:attrName>
                                        </p:attrNameLst>
                                      </p:cBhvr>
                                      <p:to>
                                        <p:strVal val="visible"/>
                                      </p:to>
                                    </p:set>
                                    <p:animEffect transition="in" filter="wipe(right)">
                                      <p:cBhvr>
                                        <p:cTn id="41" dur="500"/>
                                        <p:tgtEl>
                                          <p:spTgt spid="19463"/>
                                        </p:tgtEl>
                                      </p:cBhvr>
                                    </p:animEffect>
                                  </p:childTnLst>
                                </p:cTn>
                              </p:par>
                              <p:par>
                                <p:cTn id="42" presetID="22" presetClass="entr" presetSubtype="2" fill="hold" nodeType="withEffect">
                                  <p:stCondLst>
                                    <p:cond delay="0"/>
                                  </p:stCondLst>
                                  <p:childTnLst>
                                    <p:set>
                                      <p:cBhvr>
                                        <p:cTn id="43" dur="1" fill="hold">
                                          <p:stCondLst>
                                            <p:cond delay="0"/>
                                          </p:stCondLst>
                                        </p:cTn>
                                        <p:tgtEl>
                                          <p:spTgt spid="19508"/>
                                        </p:tgtEl>
                                        <p:attrNameLst>
                                          <p:attrName>style.visibility</p:attrName>
                                        </p:attrNameLst>
                                      </p:cBhvr>
                                      <p:to>
                                        <p:strVal val="visible"/>
                                      </p:to>
                                    </p:set>
                                    <p:animEffect transition="in" filter="wipe(right)">
                                      <p:cBhvr>
                                        <p:cTn id="44" dur="500"/>
                                        <p:tgtEl>
                                          <p:spTgt spid="19508"/>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9510"/>
                                        </p:tgtEl>
                                        <p:attrNameLst>
                                          <p:attrName>style.visibility</p:attrName>
                                        </p:attrNameLst>
                                      </p:cBhvr>
                                      <p:to>
                                        <p:strVal val="visible"/>
                                      </p:to>
                                    </p:set>
                                    <p:animEffect transition="in" filter="wipe(right)">
                                      <p:cBhvr>
                                        <p:cTn id="47" dur="500"/>
                                        <p:tgtEl>
                                          <p:spTgt spid="19510"/>
                                        </p:tgtEl>
                                      </p:cBhvr>
                                    </p:animEffect>
                                  </p:childTnLst>
                                </p:cTn>
                              </p:par>
                              <p:par>
                                <p:cTn id="48" presetID="10" presetClass="exit" presetSubtype="0" fill="hold" nodeType="withEffect">
                                  <p:stCondLst>
                                    <p:cond delay="0"/>
                                  </p:stCondLst>
                                  <p:childTnLst>
                                    <p:animEffect transition="out" filter="fade">
                                      <p:cBhvr>
                                        <p:cTn id="49" dur="1000"/>
                                        <p:tgtEl>
                                          <p:spTgt spid="6"/>
                                        </p:tgtEl>
                                      </p:cBhvr>
                                    </p:animEffect>
                                    <p:set>
                                      <p:cBhvr>
                                        <p:cTn id="50" dur="1" fill="hold">
                                          <p:stCondLst>
                                            <p:cond delay="999"/>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9515"/>
                                        </p:tgtEl>
                                        <p:attrNameLst>
                                          <p:attrName>style.visibility</p:attrName>
                                        </p:attrNameLst>
                                      </p:cBhvr>
                                      <p:to>
                                        <p:strVal val="visible"/>
                                      </p:to>
                                    </p:set>
                                    <p:animEffect transition="in" filter="wipe(up)">
                                      <p:cBhvr>
                                        <p:cTn id="55" dur="500"/>
                                        <p:tgtEl>
                                          <p:spTgt spid="19515"/>
                                        </p:tgtEl>
                                      </p:cBhvr>
                                    </p:animEffect>
                                  </p:childTnLst>
                                </p:cTn>
                              </p:par>
                              <p:par>
                                <p:cTn id="56" presetID="22" presetClass="entr" presetSubtype="8" fill="hold" nodeType="withEffect">
                                  <p:stCondLst>
                                    <p:cond delay="0"/>
                                  </p:stCondLst>
                                  <p:childTnLst>
                                    <p:set>
                                      <p:cBhvr>
                                        <p:cTn id="57" dur="1" fill="hold">
                                          <p:stCondLst>
                                            <p:cond delay="0"/>
                                          </p:stCondLst>
                                        </p:cTn>
                                        <p:tgtEl>
                                          <p:spTgt spid="19513"/>
                                        </p:tgtEl>
                                        <p:attrNameLst>
                                          <p:attrName>style.visibility</p:attrName>
                                        </p:attrNameLst>
                                      </p:cBhvr>
                                      <p:to>
                                        <p:strVal val="visible"/>
                                      </p:to>
                                    </p:set>
                                    <p:animEffect transition="in" filter="wipe(left)">
                                      <p:cBhvr>
                                        <p:cTn id="58" dur="500"/>
                                        <p:tgtEl>
                                          <p:spTgt spid="1951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9514"/>
                                        </p:tgtEl>
                                        <p:attrNameLst>
                                          <p:attrName>style.visibility</p:attrName>
                                        </p:attrNameLst>
                                      </p:cBhvr>
                                      <p:to>
                                        <p:strVal val="visible"/>
                                      </p:to>
                                    </p:set>
                                    <p:animEffect transition="in" filter="wipe(left)">
                                      <p:cBhvr>
                                        <p:cTn id="61" dur="500"/>
                                        <p:tgtEl>
                                          <p:spTgt spid="1951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9511"/>
                                        </p:tgtEl>
                                        <p:attrNameLst>
                                          <p:attrName>style.visibility</p:attrName>
                                        </p:attrNameLst>
                                      </p:cBhvr>
                                      <p:to>
                                        <p:strVal val="visible"/>
                                      </p:to>
                                    </p:set>
                                    <p:animEffect transition="in" filter="wipe(left)">
                                      <p:cBhvr>
                                        <p:cTn id="64" dur="500"/>
                                        <p:tgtEl>
                                          <p:spTgt spid="19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p:bldP spid="19462" grpId="0" animBg="1"/>
      <p:bldP spid="19463" grpId="0" animBg="1"/>
      <p:bldP spid="19468" grpId="0"/>
      <p:bldP spid="19469" grpId="0"/>
      <p:bldP spid="19470" grpId="0"/>
      <p:bldP spid="19509" grpId="0" animBg="1"/>
      <p:bldP spid="19510" grpId="0" animBg="1"/>
      <p:bldP spid="19511" grpId="0" animBg="1"/>
      <p:bldP spid="195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MR Scanner Components (simplified)</a:t>
            </a:r>
          </a:p>
        </p:txBody>
      </p:sp>
      <p:sp>
        <p:nvSpPr>
          <p:cNvPr id="32771" name="Rectangle 6"/>
          <p:cNvSpPr>
            <a:spLocks noGrp="1" noChangeArrowheads="1"/>
          </p:cNvSpPr>
          <p:nvPr>
            <p:ph type="body" idx="1"/>
          </p:nvPr>
        </p:nvSpPr>
        <p:spPr>
          <a:xfrm>
            <a:off x="719138" y="1905000"/>
            <a:ext cx="4716462" cy="1524000"/>
          </a:xfrm>
          <a:noFill/>
        </p:spPr>
        <p:txBody>
          <a:bodyPr/>
          <a:lstStyle/>
          <a:p>
            <a:pPr marL="419100" indent="-419100" eaLnBrk="1" hangingPunct="1">
              <a:buFont typeface="Wingdings" pitchFamily="2" charset="2"/>
              <a:buNone/>
            </a:pPr>
            <a:r>
              <a:rPr lang="en-GB">
                <a:ea typeface="ＭＳ Ｐゴシック" charset="0"/>
                <a:cs typeface="ＭＳ Ｐゴシック" charset="0"/>
              </a:rPr>
              <a:t>3 Types of magnetic fields:</a:t>
            </a:r>
          </a:p>
          <a:p>
            <a:pPr marL="419100" indent="-419100" eaLnBrk="1" hangingPunct="1">
              <a:buFont typeface="Wingdings" pitchFamily="2" charset="2"/>
              <a:buAutoNum type="arabicPeriod"/>
            </a:pPr>
            <a:r>
              <a:rPr lang="en-GB">
                <a:ea typeface="ＭＳ Ｐゴシック" charset="0"/>
                <a:cs typeface="ＭＳ Ｐゴシック" charset="0"/>
              </a:rPr>
              <a:t>Static field (</a:t>
            </a:r>
            <a:r>
              <a:rPr lang="en-GB" i="1">
                <a:solidFill>
                  <a:srgbClr val="FF6600"/>
                </a:solidFill>
                <a:ea typeface="ＭＳ Ｐゴシック" charset="0"/>
                <a:cs typeface="ＭＳ Ｐゴシック" charset="0"/>
              </a:rPr>
              <a:t>B</a:t>
            </a:r>
            <a:r>
              <a:rPr lang="en-GB" i="1" baseline="-25000">
                <a:solidFill>
                  <a:srgbClr val="FF6600"/>
                </a:solidFill>
                <a:ea typeface="ＭＳ Ｐゴシック" charset="0"/>
                <a:cs typeface="ＭＳ Ｐゴシック" charset="0"/>
              </a:rPr>
              <a:t>0</a:t>
            </a:r>
            <a:r>
              <a:rPr lang="en-GB">
                <a:solidFill>
                  <a:srgbClr val="FF6600"/>
                </a:solidFill>
                <a:ea typeface="ＭＳ Ｐゴシック" charset="0"/>
                <a:cs typeface="ＭＳ Ｐゴシック" charset="0"/>
              </a:rPr>
              <a:t> </a:t>
            </a:r>
            <a:r>
              <a:rPr lang="en-GB">
                <a:solidFill>
                  <a:srgbClr val="FF6600"/>
                </a:solidFill>
                <a:cs typeface="Arial" charset="0"/>
              </a:rPr>
              <a:t>║ </a:t>
            </a:r>
            <a:r>
              <a:rPr lang="en-GB" i="1">
                <a:solidFill>
                  <a:srgbClr val="FF6600"/>
                </a:solidFill>
                <a:cs typeface="Arial" charset="0"/>
              </a:rPr>
              <a:t>z</a:t>
            </a:r>
            <a:r>
              <a:rPr lang="en-GB">
                <a:ea typeface="ＭＳ Ｐゴシック" charset="0"/>
                <a:cs typeface="ＭＳ Ｐゴシック" charset="0"/>
              </a:rPr>
              <a:t>)</a:t>
            </a:r>
          </a:p>
          <a:p>
            <a:pPr marL="419100" indent="-419100" eaLnBrk="1" hangingPunct="1">
              <a:buFont typeface="Wingdings" pitchFamily="2" charset="2"/>
              <a:buAutoNum type="arabicPeriod"/>
            </a:pPr>
            <a:r>
              <a:rPr lang="en-GB">
                <a:ea typeface="ＭＳ Ｐゴシック" charset="0"/>
                <a:cs typeface="ＭＳ Ｐゴシック" charset="0"/>
              </a:rPr>
              <a:t>Dynamic gradients (</a:t>
            </a:r>
            <a:r>
              <a:rPr lang="en-GB" i="1">
                <a:solidFill>
                  <a:srgbClr val="66CCFF"/>
                </a:solidFill>
                <a:ea typeface="ＭＳ Ｐゴシック" charset="0"/>
                <a:cs typeface="ＭＳ Ｐゴシック" charset="0"/>
              </a:rPr>
              <a:t>G</a:t>
            </a:r>
            <a:r>
              <a:rPr lang="en-GB" i="1" baseline="-25000">
                <a:solidFill>
                  <a:srgbClr val="66CCFF"/>
                </a:solidFill>
                <a:ea typeface="ＭＳ Ｐゴシック" charset="0"/>
                <a:cs typeface="ＭＳ Ｐゴシック" charset="0"/>
              </a:rPr>
              <a:t>i</a:t>
            </a:r>
            <a:r>
              <a:rPr lang="en-GB">
                <a:solidFill>
                  <a:srgbClr val="66CCFF"/>
                </a:solidFill>
                <a:ea typeface="ＭＳ Ｐゴシック" charset="0"/>
                <a:cs typeface="ＭＳ Ｐゴシック" charset="0"/>
              </a:rPr>
              <a:t> = </a:t>
            </a:r>
            <a:r>
              <a:rPr lang="en-GB" i="1">
                <a:solidFill>
                  <a:srgbClr val="66CCFF"/>
                </a:solidFill>
                <a:ea typeface="ＭＳ Ｐゴシック" charset="0"/>
                <a:cs typeface="ＭＳ Ｐゴシック" charset="0"/>
              </a:rPr>
              <a:t>dB</a:t>
            </a:r>
            <a:r>
              <a:rPr lang="en-GB" i="1" baseline="-25000">
                <a:solidFill>
                  <a:srgbClr val="66CCFF"/>
                </a:solidFill>
                <a:ea typeface="ＭＳ Ｐゴシック" charset="0"/>
                <a:cs typeface="ＭＳ Ｐゴシック" charset="0"/>
              </a:rPr>
              <a:t>z</a:t>
            </a:r>
            <a:r>
              <a:rPr lang="en-GB" i="1">
                <a:solidFill>
                  <a:srgbClr val="66CCFF"/>
                </a:solidFill>
                <a:ea typeface="ＭＳ Ｐゴシック" charset="0"/>
                <a:cs typeface="ＭＳ Ｐゴシック" charset="0"/>
              </a:rPr>
              <a:t>/dr</a:t>
            </a:r>
            <a:r>
              <a:rPr lang="en-GB" i="1" baseline="-25000">
                <a:solidFill>
                  <a:srgbClr val="66CCFF"/>
                </a:solidFill>
                <a:ea typeface="ＭＳ Ｐゴシック" charset="0"/>
                <a:cs typeface="ＭＳ Ｐゴシック" charset="0"/>
              </a:rPr>
              <a:t>i</a:t>
            </a:r>
            <a:r>
              <a:rPr lang="en-GB">
                <a:ea typeface="ＭＳ Ｐゴシック" charset="0"/>
                <a:cs typeface="ＭＳ Ｐゴシック" charset="0"/>
              </a:rPr>
              <a:t>)</a:t>
            </a:r>
          </a:p>
          <a:p>
            <a:pPr marL="419100" indent="-419100" eaLnBrk="1" hangingPunct="1">
              <a:buFont typeface="Wingdings" pitchFamily="2" charset="2"/>
              <a:buAutoNum type="arabicPeriod"/>
            </a:pPr>
            <a:r>
              <a:rPr lang="en-GB">
                <a:ea typeface="ＭＳ Ｐゴシック" charset="0"/>
                <a:cs typeface="ＭＳ Ｐゴシック" charset="0"/>
              </a:rPr>
              <a:t>Radio-frequency (</a:t>
            </a:r>
            <a:r>
              <a:rPr lang="en-GB" i="1">
                <a:solidFill>
                  <a:srgbClr val="FFCC66"/>
                </a:solidFill>
                <a:ea typeface="ＭＳ Ｐゴシック" charset="0"/>
                <a:cs typeface="ＭＳ Ｐゴシック" charset="0"/>
              </a:rPr>
              <a:t>B</a:t>
            </a:r>
            <a:r>
              <a:rPr lang="en-GB" i="1" baseline="-25000">
                <a:solidFill>
                  <a:srgbClr val="FFCC66"/>
                </a:solidFill>
                <a:ea typeface="ＭＳ Ｐゴシック" charset="0"/>
                <a:cs typeface="ＭＳ Ｐゴシック" charset="0"/>
              </a:rPr>
              <a:t>1</a:t>
            </a:r>
            <a:r>
              <a:rPr lang="en-GB">
                <a:solidFill>
                  <a:srgbClr val="66CCFF"/>
                </a:solidFill>
                <a:ea typeface="ＭＳ Ｐゴシック" charset="0"/>
                <a:cs typeface="ＭＳ Ｐゴシック" charset="0"/>
              </a:rPr>
              <a:t> </a:t>
            </a:r>
            <a:r>
              <a:rPr lang="en-GB">
                <a:solidFill>
                  <a:srgbClr val="FFCC66"/>
                </a:solidFill>
                <a:cs typeface="Arial" charset="0"/>
              </a:rPr>
              <a:t>┴ </a:t>
            </a:r>
            <a:r>
              <a:rPr lang="en-GB" i="1">
                <a:solidFill>
                  <a:srgbClr val="FFCC66"/>
                </a:solidFill>
                <a:cs typeface="Arial" charset="0"/>
              </a:rPr>
              <a:t>z</a:t>
            </a:r>
            <a:r>
              <a:rPr lang="en-GB">
                <a:ea typeface="ＭＳ Ｐゴシック" charset="0"/>
                <a:cs typeface="ＭＳ Ｐゴシック" charset="0"/>
              </a:rPr>
              <a:t>)</a:t>
            </a:r>
          </a:p>
          <a:p>
            <a:pPr marL="419100" indent="-419100" eaLnBrk="1" hangingPunct="1"/>
            <a:endParaRPr lang="en-GB">
              <a:ea typeface="ＭＳ Ｐゴシック" charset="0"/>
              <a:cs typeface="ＭＳ Ｐゴシック" charset="0"/>
            </a:endParaRPr>
          </a:p>
        </p:txBody>
      </p:sp>
      <p:sp>
        <p:nvSpPr>
          <p:cNvPr id="32772" name="Oval 12"/>
          <p:cNvSpPr>
            <a:spLocks noChangeArrowheads="1"/>
          </p:cNvSpPr>
          <p:nvPr/>
        </p:nvSpPr>
        <p:spPr bwMode="auto">
          <a:xfrm>
            <a:off x="1258888" y="4225925"/>
            <a:ext cx="865187" cy="136842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73" name="Oval 13"/>
          <p:cNvSpPr>
            <a:spLocks noChangeArrowheads="1"/>
          </p:cNvSpPr>
          <p:nvPr/>
        </p:nvSpPr>
        <p:spPr bwMode="auto">
          <a:xfrm>
            <a:off x="1303338" y="4297363"/>
            <a:ext cx="776287" cy="12239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74" name="Oval 14"/>
          <p:cNvSpPr>
            <a:spLocks noChangeArrowheads="1"/>
          </p:cNvSpPr>
          <p:nvPr/>
        </p:nvSpPr>
        <p:spPr bwMode="auto">
          <a:xfrm>
            <a:off x="1350963" y="4370388"/>
            <a:ext cx="682625" cy="10795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2775" name="Oval 15"/>
          <p:cNvSpPr>
            <a:spLocks noChangeArrowheads="1"/>
          </p:cNvSpPr>
          <p:nvPr/>
        </p:nvSpPr>
        <p:spPr bwMode="auto">
          <a:xfrm>
            <a:off x="1395413" y="4441825"/>
            <a:ext cx="592137" cy="936625"/>
          </a:xfrm>
          <a:prstGeom prst="ellipse">
            <a:avLst/>
          </a:prstGeom>
          <a:solidFill>
            <a:schemeClr val="bg1"/>
          </a:solidFill>
          <a:ln w="38100">
            <a:solidFill>
              <a:srgbClr val="66CCFF"/>
            </a:solidFill>
            <a:round/>
            <a:headEnd/>
            <a:tailEnd/>
          </a:ln>
        </p:spPr>
        <p:txBody>
          <a:bodyPr wrap="none" anchor="ctr"/>
          <a:lstStyle/>
          <a:p>
            <a:endParaRPr lang="en-US"/>
          </a:p>
        </p:txBody>
      </p:sp>
      <p:sp>
        <p:nvSpPr>
          <p:cNvPr id="32776" name="Rectangle 16" descr="40%"/>
          <p:cNvSpPr>
            <a:spLocks noChangeArrowheads="1"/>
          </p:cNvSpPr>
          <p:nvPr/>
        </p:nvSpPr>
        <p:spPr bwMode="auto">
          <a:xfrm>
            <a:off x="1692275" y="4225925"/>
            <a:ext cx="2447925" cy="1368425"/>
          </a:xfrm>
          <a:prstGeom prst="rect">
            <a:avLst/>
          </a:prstGeom>
          <a:pattFill prst="pct40">
            <a:fgClr>
              <a:schemeClr val="accent1"/>
            </a:fgClr>
            <a:bgClr>
              <a:schemeClr val="tx1"/>
            </a:bgClr>
          </a:pattFill>
          <a:ln w="9525">
            <a:noFill/>
            <a:miter lim="800000"/>
            <a:headEnd/>
            <a:tailEnd/>
          </a:ln>
        </p:spPr>
        <p:txBody>
          <a:bodyPr wrap="none" anchor="ctr"/>
          <a:lstStyle/>
          <a:p>
            <a:pPr algn="ctr"/>
            <a:endParaRPr lang="en-US">
              <a:solidFill>
                <a:srgbClr val="FFCC66"/>
              </a:solidFill>
            </a:endParaRPr>
          </a:p>
        </p:txBody>
      </p:sp>
      <p:sp>
        <p:nvSpPr>
          <p:cNvPr id="32777" name="Rectangle 17"/>
          <p:cNvSpPr>
            <a:spLocks noChangeArrowheads="1"/>
          </p:cNvSpPr>
          <p:nvPr/>
        </p:nvSpPr>
        <p:spPr bwMode="auto">
          <a:xfrm>
            <a:off x="1692275" y="4441825"/>
            <a:ext cx="2447925" cy="936625"/>
          </a:xfrm>
          <a:prstGeom prst="rect">
            <a:avLst/>
          </a:prstGeom>
          <a:solidFill>
            <a:schemeClr val="bg1"/>
          </a:solidFill>
          <a:ln w="38100">
            <a:solidFill>
              <a:schemeClr val="bg1"/>
            </a:solidFill>
            <a:miter lim="800000"/>
            <a:headEnd/>
            <a:tailEnd/>
          </a:ln>
        </p:spPr>
        <p:txBody>
          <a:bodyPr wrap="none" anchor="ctr"/>
          <a:lstStyle/>
          <a:p>
            <a:endParaRPr lang="en-US"/>
          </a:p>
        </p:txBody>
      </p:sp>
      <p:sp>
        <p:nvSpPr>
          <p:cNvPr id="32778" name="Line 18"/>
          <p:cNvSpPr>
            <a:spLocks noChangeShapeType="1"/>
          </p:cNvSpPr>
          <p:nvPr/>
        </p:nvSpPr>
        <p:spPr bwMode="auto">
          <a:xfrm>
            <a:off x="1692275" y="4441825"/>
            <a:ext cx="2447925" cy="0"/>
          </a:xfrm>
          <a:prstGeom prst="line">
            <a:avLst/>
          </a:prstGeom>
          <a:noFill/>
          <a:ln w="38100">
            <a:solidFill>
              <a:srgbClr val="66CCFF"/>
            </a:solidFill>
            <a:round/>
            <a:headEnd/>
            <a:tailEnd/>
          </a:ln>
        </p:spPr>
        <p:txBody>
          <a:bodyPr/>
          <a:lstStyle/>
          <a:p>
            <a:endParaRPr lang="en-US"/>
          </a:p>
        </p:txBody>
      </p:sp>
      <p:sp>
        <p:nvSpPr>
          <p:cNvPr id="32779" name="Line 19"/>
          <p:cNvSpPr>
            <a:spLocks noChangeShapeType="1"/>
          </p:cNvSpPr>
          <p:nvPr/>
        </p:nvSpPr>
        <p:spPr bwMode="auto">
          <a:xfrm>
            <a:off x="1692275" y="5378450"/>
            <a:ext cx="2447925" cy="0"/>
          </a:xfrm>
          <a:prstGeom prst="line">
            <a:avLst/>
          </a:prstGeom>
          <a:noFill/>
          <a:ln w="38100">
            <a:solidFill>
              <a:srgbClr val="66CCFF"/>
            </a:solidFill>
            <a:round/>
            <a:headEnd/>
            <a:tailEnd/>
          </a:ln>
        </p:spPr>
        <p:txBody>
          <a:bodyPr/>
          <a:lstStyle/>
          <a:p>
            <a:endParaRPr lang="en-US"/>
          </a:p>
        </p:txBody>
      </p:sp>
      <p:sp>
        <p:nvSpPr>
          <p:cNvPr id="32780" name="Oval 20"/>
          <p:cNvSpPr>
            <a:spLocks noChangeArrowheads="1"/>
          </p:cNvSpPr>
          <p:nvPr/>
        </p:nvSpPr>
        <p:spPr bwMode="auto">
          <a:xfrm>
            <a:off x="1908175" y="4513263"/>
            <a:ext cx="388938" cy="792162"/>
          </a:xfrm>
          <a:prstGeom prst="ellipse">
            <a:avLst/>
          </a:prstGeom>
          <a:noFill/>
          <a:ln w="38100">
            <a:solidFill>
              <a:srgbClr val="FFCC66"/>
            </a:solidFill>
            <a:round/>
            <a:headEnd/>
            <a:tailEnd/>
          </a:ln>
        </p:spPr>
        <p:txBody>
          <a:bodyPr wrap="none" anchor="ctr"/>
          <a:lstStyle/>
          <a:p>
            <a:endParaRPr lang="en-US"/>
          </a:p>
        </p:txBody>
      </p:sp>
      <p:sp>
        <p:nvSpPr>
          <p:cNvPr id="32781" name="Rectangle 21"/>
          <p:cNvSpPr>
            <a:spLocks noChangeArrowheads="1"/>
          </p:cNvSpPr>
          <p:nvPr/>
        </p:nvSpPr>
        <p:spPr bwMode="auto">
          <a:xfrm>
            <a:off x="2124075" y="4513263"/>
            <a:ext cx="1871663" cy="792162"/>
          </a:xfrm>
          <a:prstGeom prst="rect">
            <a:avLst/>
          </a:prstGeom>
          <a:solidFill>
            <a:schemeClr val="bg1"/>
          </a:solidFill>
          <a:ln w="9525">
            <a:solidFill>
              <a:schemeClr val="bg1"/>
            </a:solidFill>
            <a:miter lim="800000"/>
            <a:headEnd/>
            <a:tailEnd/>
          </a:ln>
        </p:spPr>
        <p:txBody>
          <a:bodyPr wrap="none" anchor="ctr"/>
          <a:lstStyle/>
          <a:p>
            <a:pPr algn="ctr"/>
            <a:r>
              <a:rPr lang="en-GB">
                <a:solidFill>
                  <a:srgbClr val="FFCC66"/>
                </a:solidFill>
              </a:rPr>
              <a:t>RF</a:t>
            </a:r>
            <a:r>
              <a:rPr lang="en-GB">
                <a:solidFill>
                  <a:srgbClr val="66CCFF"/>
                </a:solidFill>
              </a:rPr>
              <a:t> </a:t>
            </a:r>
            <a:r>
              <a:rPr lang="en-GB">
                <a:solidFill>
                  <a:srgbClr val="FFCC66"/>
                </a:solidFill>
              </a:rPr>
              <a:t>coil</a:t>
            </a:r>
          </a:p>
        </p:txBody>
      </p:sp>
      <p:sp>
        <p:nvSpPr>
          <p:cNvPr id="32782" name="Line 22"/>
          <p:cNvSpPr>
            <a:spLocks noChangeShapeType="1"/>
          </p:cNvSpPr>
          <p:nvPr/>
        </p:nvSpPr>
        <p:spPr bwMode="auto">
          <a:xfrm>
            <a:off x="2103438" y="5305425"/>
            <a:ext cx="1901825" cy="0"/>
          </a:xfrm>
          <a:prstGeom prst="line">
            <a:avLst/>
          </a:prstGeom>
          <a:noFill/>
          <a:ln w="38100">
            <a:solidFill>
              <a:srgbClr val="FFCC66"/>
            </a:solidFill>
            <a:round/>
            <a:headEnd/>
            <a:tailEnd/>
          </a:ln>
        </p:spPr>
        <p:txBody>
          <a:bodyPr/>
          <a:lstStyle/>
          <a:p>
            <a:endParaRPr lang="en-US"/>
          </a:p>
        </p:txBody>
      </p:sp>
      <p:sp>
        <p:nvSpPr>
          <p:cNvPr id="32783" name="Line 23"/>
          <p:cNvSpPr>
            <a:spLocks noChangeShapeType="1"/>
          </p:cNvSpPr>
          <p:nvPr/>
        </p:nvSpPr>
        <p:spPr bwMode="auto">
          <a:xfrm>
            <a:off x="2103438" y="4513263"/>
            <a:ext cx="1901825" cy="0"/>
          </a:xfrm>
          <a:prstGeom prst="line">
            <a:avLst/>
          </a:prstGeom>
          <a:noFill/>
          <a:ln w="38100">
            <a:solidFill>
              <a:srgbClr val="FFCC66"/>
            </a:solidFill>
            <a:round/>
            <a:headEnd/>
            <a:tailEnd/>
          </a:ln>
        </p:spPr>
        <p:txBody>
          <a:bodyPr/>
          <a:lstStyle/>
          <a:p>
            <a:endParaRPr lang="en-US"/>
          </a:p>
        </p:txBody>
      </p:sp>
      <p:sp>
        <p:nvSpPr>
          <p:cNvPr id="32784" name="Oval 24"/>
          <p:cNvSpPr>
            <a:spLocks noChangeArrowheads="1"/>
          </p:cNvSpPr>
          <p:nvPr/>
        </p:nvSpPr>
        <p:spPr bwMode="auto">
          <a:xfrm>
            <a:off x="3838575" y="4513263"/>
            <a:ext cx="388938" cy="792162"/>
          </a:xfrm>
          <a:prstGeom prst="ellipse">
            <a:avLst/>
          </a:prstGeom>
          <a:noFill/>
          <a:ln w="38100">
            <a:solidFill>
              <a:srgbClr val="FFCC66"/>
            </a:solidFill>
            <a:round/>
            <a:headEnd/>
            <a:tailEnd/>
          </a:ln>
        </p:spPr>
        <p:txBody>
          <a:bodyPr wrap="none" anchor="ctr"/>
          <a:lstStyle/>
          <a:p>
            <a:endParaRPr lang="en-US"/>
          </a:p>
        </p:txBody>
      </p:sp>
      <p:sp>
        <p:nvSpPr>
          <p:cNvPr id="32785" name="Rectangle 25"/>
          <p:cNvSpPr>
            <a:spLocks noChangeArrowheads="1"/>
          </p:cNvSpPr>
          <p:nvPr/>
        </p:nvSpPr>
        <p:spPr bwMode="auto">
          <a:xfrm>
            <a:off x="4005263" y="4225925"/>
            <a:ext cx="279400" cy="1368425"/>
          </a:xfrm>
          <a:prstGeom prst="rect">
            <a:avLst/>
          </a:prstGeom>
          <a:solidFill>
            <a:schemeClr val="bg1"/>
          </a:solidFill>
          <a:ln w="9525">
            <a:solidFill>
              <a:schemeClr val="bg1"/>
            </a:solidFill>
            <a:miter lim="800000"/>
            <a:headEnd/>
            <a:tailEnd/>
          </a:ln>
        </p:spPr>
        <p:txBody>
          <a:bodyPr wrap="none" anchor="ctr"/>
          <a:lstStyle/>
          <a:p>
            <a:pPr algn="ctr"/>
            <a:endParaRPr lang="en-US"/>
          </a:p>
        </p:txBody>
      </p:sp>
      <p:grpSp>
        <p:nvGrpSpPr>
          <p:cNvPr id="32786" name="Group 26"/>
          <p:cNvGrpSpPr>
            <a:grpSpLocks/>
          </p:cNvGrpSpPr>
          <p:nvPr/>
        </p:nvGrpSpPr>
        <p:grpSpPr bwMode="auto">
          <a:xfrm>
            <a:off x="539750" y="5305425"/>
            <a:ext cx="763588" cy="576263"/>
            <a:chOff x="340" y="3339"/>
            <a:chExt cx="481" cy="363"/>
          </a:xfrm>
        </p:grpSpPr>
        <p:sp>
          <p:nvSpPr>
            <p:cNvPr id="32819" name="Line 27"/>
            <p:cNvSpPr>
              <a:spLocks noChangeShapeType="1"/>
            </p:cNvSpPr>
            <p:nvPr/>
          </p:nvSpPr>
          <p:spPr bwMode="auto">
            <a:xfrm>
              <a:off x="567" y="3702"/>
              <a:ext cx="226" cy="0"/>
            </a:xfrm>
            <a:prstGeom prst="line">
              <a:avLst/>
            </a:prstGeom>
            <a:noFill/>
            <a:ln w="9525">
              <a:solidFill>
                <a:schemeClr val="tx1"/>
              </a:solidFill>
              <a:round/>
              <a:headEnd/>
              <a:tailEnd type="triangle" w="med" len="med"/>
            </a:ln>
          </p:spPr>
          <p:txBody>
            <a:bodyPr/>
            <a:lstStyle/>
            <a:p>
              <a:endParaRPr lang="en-US"/>
            </a:p>
          </p:txBody>
        </p:sp>
        <p:sp>
          <p:nvSpPr>
            <p:cNvPr id="32820" name="Line 28"/>
            <p:cNvSpPr>
              <a:spLocks noChangeShapeType="1"/>
            </p:cNvSpPr>
            <p:nvPr/>
          </p:nvSpPr>
          <p:spPr bwMode="auto">
            <a:xfrm flipH="1" flipV="1">
              <a:off x="476" y="3566"/>
              <a:ext cx="91" cy="136"/>
            </a:xfrm>
            <a:prstGeom prst="line">
              <a:avLst/>
            </a:prstGeom>
            <a:noFill/>
            <a:ln w="9525">
              <a:solidFill>
                <a:schemeClr val="tx1"/>
              </a:solidFill>
              <a:round/>
              <a:headEnd/>
              <a:tailEnd type="triangle" w="med" len="med"/>
            </a:ln>
          </p:spPr>
          <p:txBody>
            <a:bodyPr/>
            <a:lstStyle/>
            <a:p>
              <a:endParaRPr lang="en-US"/>
            </a:p>
          </p:txBody>
        </p:sp>
        <p:sp>
          <p:nvSpPr>
            <p:cNvPr id="32821" name="Line 29"/>
            <p:cNvSpPr>
              <a:spLocks noChangeShapeType="1"/>
            </p:cNvSpPr>
            <p:nvPr/>
          </p:nvSpPr>
          <p:spPr bwMode="auto">
            <a:xfrm flipV="1">
              <a:off x="567" y="3475"/>
              <a:ext cx="0" cy="227"/>
            </a:xfrm>
            <a:prstGeom prst="line">
              <a:avLst/>
            </a:prstGeom>
            <a:noFill/>
            <a:ln w="9525">
              <a:solidFill>
                <a:schemeClr val="tx1"/>
              </a:solidFill>
              <a:round/>
              <a:headEnd/>
              <a:tailEnd type="triangle" w="med" len="med"/>
            </a:ln>
          </p:spPr>
          <p:txBody>
            <a:bodyPr/>
            <a:lstStyle/>
            <a:p>
              <a:endParaRPr lang="en-US"/>
            </a:p>
          </p:txBody>
        </p:sp>
        <p:sp>
          <p:nvSpPr>
            <p:cNvPr id="32822" name="Text Box 30"/>
            <p:cNvSpPr txBox="1">
              <a:spLocks noChangeArrowheads="1"/>
            </p:cNvSpPr>
            <p:nvPr/>
          </p:nvSpPr>
          <p:spPr bwMode="auto">
            <a:xfrm>
              <a:off x="340" y="3430"/>
              <a:ext cx="164" cy="173"/>
            </a:xfrm>
            <a:prstGeom prst="rect">
              <a:avLst/>
            </a:prstGeom>
            <a:noFill/>
            <a:ln w="9525">
              <a:noFill/>
              <a:miter lim="800000"/>
              <a:headEnd/>
              <a:tailEnd/>
            </a:ln>
          </p:spPr>
          <p:txBody>
            <a:bodyPr wrap="none">
              <a:spAutoFit/>
            </a:bodyPr>
            <a:lstStyle/>
            <a:p>
              <a:r>
                <a:rPr lang="en-GB" sz="1200"/>
                <a:t>x</a:t>
              </a:r>
            </a:p>
          </p:txBody>
        </p:sp>
        <p:sp>
          <p:nvSpPr>
            <p:cNvPr id="32823" name="Text Box 31"/>
            <p:cNvSpPr txBox="1">
              <a:spLocks noChangeArrowheads="1"/>
            </p:cNvSpPr>
            <p:nvPr/>
          </p:nvSpPr>
          <p:spPr bwMode="auto">
            <a:xfrm>
              <a:off x="657" y="3521"/>
              <a:ext cx="164" cy="173"/>
            </a:xfrm>
            <a:prstGeom prst="rect">
              <a:avLst/>
            </a:prstGeom>
            <a:noFill/>
            <a:ln w="9525">
              <a:noFill/>
              <a:miter lim="800000"/>
              <a:headEnd/>
              <a:tailEnd/>
            </a:ln>
          </p:spPr>
          <p:txBody>
            <a:bodyPr wrap="none">
              <a:spAutoFit/>
            </a:bodyPr>
            <a:lstStyle/>
            <a:p>
              <a:r>
                <a:rPr lang="en-GB" sz="1200"/>
                <a:t>z</a:t>
              </a:r>
            </a:p>
          </p:txBody>
        </p:sp>
        <p:sp>
          <p:nvSpPr>
            <p:cNvPr id="32824" name="Text Box 32"/>
            <p:cNvSpPr txBox="1">
              <a:spLocks noChangeArrowheads="1"/>
            </p:cNvSpPr>
            <p:nvPr/>
          </p:nvSpPr>
          <p:spPr bwMode="auto">
            <a:xfrm>
              <a:off x="521" y="3339"/>
              <a:ext cx="164" cy="173"/>
            </a:xfrm>
            <a:prstGeom prst="rect">
              <a:avLst/>
            </a:prstGeom>
            <a:noFill/>
            <a:ln w="9525">
              <a:noFill/>
              <a:miter lim="800000"/>
              <a:headEnd/>
              <a:tailEnd/>
            </a:ln>
          </p:spPr>
          <p:txBody>
            <a:bodyPr wrap="none">
              <a:spAutoFit/>
            </a:bodyPr>
            <a:lstStyle/>
            <a:p>
              <a:r>
                <a:rPr lang="en-GB" sz="1200"/>
                <a:t>y</a:t>
              </a:r>
            </a:p>
          </p:txBody>
        </p:sp>
      </p:grpSp>
      <p:sp>
        <p:nvSpPr>
          <p:cNvPr id="32787" name="Text Box 33"/>
          <p:cNvSpPr txBox="1">
            <a:spLocks noChangeArrowheads="1"/>
          </p:cNvSpPr>
          <p:nvPr/>
        </p:nvSpPr>
        <p:spPr bwMode="auto">
          <a:xfrm>
            <a:off x="3924300" y="5157788"/>
            <a:ext cx="1060450" cy="641350"/>
          </a:xfrm>
          <a:prstGeom prst="rect">
            <a:avLst/>
          </a:prstGeom>
          <a:noFill/>
          <a:ln w="9525">
            <a:noFill/>
            <a:miter lim="800000"/>
            <a:headEnd/>
            <a:tailEnd/>
          </a:ln>
        </p:spPr>
        <p:txBody>
          <a:bodyPr wrap="none">
            <a:spAutoFit/>
          </a:bodyPr>
          <a:lstStyle/>
          <a:p>
            <a:r>
              <a:rPr lang="en-GB">
                <a:solidFill>
                  <a:srgbClr val="66CCFF"/>
                </a:solidFill>
              </a:rPr>
              <a:t>Gradient</a:t>
            </a:r>
          </a:p>
          <a:p>
            <a:r>
              <a:rPr lang="en-GB">
                <a:solidFill>
                  <a:srgbClr val="66CCFF"/>
                </a:solidFill>
              </a:rPr>
              <a:t>coils</a:t>
            </a:r>
          </a:p>
        </p:txBody>
      </p:sp>
      <p:sp>
        <p:nvSpPr>
          <p:cNvPr id="32788" name="Text Box 34"/>
          <p:cNvSpPr txBox="1">
            <a:spLocks noChangeArrowheads="1"/>
          </p:cNvSpPr>
          <p:nvPr/>
        </p:nvSpPr>
        <p:spPr bwMode="auto">
          <a:xfrm>
            <a:off x="1547813" y="5661025"/>
            <a:ext cx="2751137" cy="646113"/>
          </a:xfrm>
          <a:prstGeom prst="rect">
            <a:avLst/>
          </a:prstGeom>
          <a:noFill/>
          <a:ln w="9525">
            <a:noFill/>
            <a:miter lim="800000"/>
            <a:headEnd/>
            <a:tailEnd/>
          </a:ln>
        </p:spPr>
        <p:txBody>
          <a:bodyPr wrap="none">
            <a:spAutoFit/>
          </a:bodyPr>
          <a:lstStyle/>
          <a:p>
            <a:r>
              <a:rPr lang="en-GB">
                <a:solidFill>
                  <a:srgbClr val="FF6600"/>
                </a:solidFill>
              </a:rPr>
              <a:t>Superconducting magnet</a:t>
            </a:r>
          </a:p>
          <a:p>
            <a:r>
              <a:rPr lang="en-GB">
                <a:solidFill>
                  <a:srgbClr val="FF6600"/>
                </a:solidFill>
              </a:rPr>
              <a:t>(high static field)</a:t>
            </a:r>
          </a:p>
        </p:txBody>
      </p:sp>
      <p:grpSp>
        <p:nvGrpSpPr>
          <p:cNvPr id="32789" name="Group 45"/>
          <p:cNvGrpSpPr>
            <a:grpSpLocks/>
          </p:cNvGrpSpPr>
          <p:nvPr/>
        </p:nvGrpSpPr>
        <p:grpSpPr bwMode="auto">
          <a:xfrm>
            <a:off x="1585913" y="4508500"/>
            <a:ext cx="2481262" cy="1657350"/>
            <a:chOff x="999" y="2840"/>
            <a:chExt cx="1563" cy="1044"/>
          </a:xfrm>
        </p:grpSpPr>
        <p:sp>
          <p:nvSpPr>
            <p:cNvPr id="32809" name="Line 46"/>
            <p:cNvSpPr>
              <a:spLocks noChangeShapeType="1"/>
            </p:cNvSpPr>
            <p:nvPr/>
          </p:nvSpPr>
          <p:spPr bwMode="auto">
            <a:xfrm>
              <a:off x="2154" y="3884"/>
              <a:ext cx="408" cy="0"/>
            </a:xfrm>
            <a:prstGeom prst="line">
              <a:avLst/>
            </a:prstGeom>
            <a:noFill/>
            <a:ln w="19050">
              <a:solidFill>
                <a:schemeClr val="accent1"/>
              </a:solidFill>
              <a:round/>
              <a:headEnd/>
              <a:tailEnd type="triangle" w="med" len="med"/>
            </a:ln>
          </p:spPr>
          <p:txBody>
            <a:bodyPr/>
            <a:lstStyle/>
            <a:p>
              <a:endParaRPr lang="en-US"/>
            </a:p>
          </p:txBody>
        </p:sp>
        <p:grpSp>
          <p:nvGrpSpPr>
            <p:cNvPr id="32810" name="Group 47"/>
            <p:cNvGrpSpPr>
              <a:grpSpLocks/>
            </p:cNvGrpSpPr>
            <p:nvPr/>
          </p:nvGrpSpPr>
          <p:grpSpPr bwMode="auto">
            <a:xfrm>
              <a:off x="999" y="2886"/>
              <a:ext cx="225" cy="408"/>
              <a:chOff x="999" y="2886"/>
              <a:chExt cx="225" cy="453"/>
            </a:xfrm>
          </p:grpSpPr>
          <p:grpSp>
            <p:nvGrpSpPr>
              <p:cNvPr id="32813" name="Group 48"/>
              <p:cNvGrpSpPr>
                <a:grpSpLocks/>
              </p:cNvGrpSpPr>
              <p:nvPr/>
            </p:nvGrpSpPr>
            <p:grpSpPr bwMode="auto">
              <a:xfrm>
                <a:off x="999" y="2886"/>
                <a:ext cx="225" cy="453"/>
                <a:chOff x="1021" y="2931"/>
                <a:chExt cx="181" cy="363"/>
              </a:xfrm>
            </p:grpSpPr>
            <p:sp>
              <p:nvSpPr>
                <p:cNvPr id="32815" name="Line 49"/>
                <p:cNvSpPr>
                  <a:spLocks noChangeShapeType="1"/>
                </p:cNvSpPr>
                <p:nvPr/>
              </p:nvSpPr>
              <p:spPr bwMode="auto">
                <a:xfrm>
                  <a:off x="1111" y="3294"/>
                  <a:ext cx="91" cy="0"/>
                </a:xfrm>
                <a:prstGeom prst="line">
                  <a:avLst/>
                </a:prstGeom>
                <a:noFill/>
                <a:ln w="19050">
                  <a:solidFill>
                    <a:srgbClr val="66CCFF"/>
                  </a:solidFill>
                  <a:round/>
                  <a:headEnd/>
                  <a:tailEnd type="triangle" w="med" len="med"/>
                </a:ln>
              </p:spPr>
              <p:txBody>
                <a:bodyPr/>
                <a:lstStyle/>
                <a:p>
                  <a:endParaRPr lang="en-US"/>
                </a:p>
              </p:txBody>
            </p:sp>
            <p:sp>
              <p:nvSpPr>
                <p:cNvPr id="32816" name="Line 50"/>
                <p:cNvSpPr>
                  <a:spLocks noChangeShapeType="1"/>
                </p:cNvSpPr>
                <p:nvPr/>
              </p:nvSpPr>
              <p:spPr bwMode="auto">
                <a:xfrm flipH="1">
                  <a:off x="1021" y="2931"/>
                  <a:ext cx="90" cy="0"/>
                </a:xfrm>
                <a:prstGeom prst="line">
                  <a:avLst/>
                </a:prstGeom>
                <a:noFill/>
                <a:ln w="19050">
                  <a:solidFill>
                    <a:srgbClr val="66CCFF"/>
                  </a:solidFill>
                  <a:round/>
                  <a:headEnd/>
                  <a:tailEnd type="triangle" w="med" len="med"/>
                </a:ln>
              </p:spPr>
              <p:txBody>
                <a:bodyPr/>
                <a:lstStyle/>
                <a:p>
                  <a:endParaRPr lang="en-US"/>
                </a:p>
              </p:txBody>
            </p:sp>
            <p:sp>
              <p:nvSpPr>
                <p:cNvPr id="32817" name="Line 51"/>
                <p:cNvSpPr>
                  <a:spLocks noChangeShapeType="1"/>
                </p:cNvSpPr>
                <p:nvPr/>
              </p:nvSpPr>
              <p:spPr bwMode="auto">
                <a:xfrm flipH="1">
                  <a:off x="1066" y="3021"/>
                  <a:ext cx="45" cy="0"/>
                </a:xfrm>
                <a:prstGeom prst="line">
                  <a:avLst/>
                </a:prstGeom>
                <a:noFill/>
                <a:ln w="19050">
                  <a:solidFill>
                    <a:srgbClr val="66CCFF"/>
                  </a:solidFill>
                  <a:round/>
                  <a:headEnd/>
                  <a:tailEnd type="triangle" w="med" len="med"/>
                </a:ln>
              </p:spPr>
              <p:txBody>
                <a:bodyPr/>
                <a:lstStyle/>
                <a:p>
                  <a:endParaRPr lang="en-US"/>
                </a:p>
              </p:txBody>
            </p:sp>
            <p:sp>
              <p:nvSpPr>
                <p:cNvPr id="32818" name="Line 52"/>
                <p:cNvSpPr>
                  <a:spLocks noChangeShapeType="1"/>
                </p:cNvSpPr>
                <p:nvPr/>
              </p:nvSpPr>
              <p:spPr bwMode="auto">
                <a:xfrm>
                  <a:off x="1111" y="3203"/>
                  <a:ext cx="45" cy="0"/>
                </a:xfrm>
                <a:prstGeom prst="line">
                  <a:avLst/>
                </a:prstGeom>
                <a:noFill/>
                <a:ln w="19050">
                  <a:solidFill>
                    <a:srgbClr val="66CCFF"/>
                  </a:solidFill>
                  <a:round/>
                  <a:headEnd/>
                  <a:tailEnd type="triangle" w="med" len="med"/>
                </a:ln>
              </p:spPr>
              <p:txBody>
                <a:bodyPr/>
                <a:lstStyle/>
                <a:p>
                  <a:endParaRPr lang="en-US"/>
                </a:p>
              </p:txBody>
            </p:sp>
          </p:grpSp>
          <p:sp>
            <p:nvSpPr>
              <p:cNvPr id="32814" name="Line 53"/>
              <p:cNvSpPr>
                <a:spLocks noChangeShapeType="1"/>
              </p:cNvSpPr>
              <p:nvPr/>
            </p:nvSpPr>
            <p:spPr bwMode="auto">
              <a:xfrm>
                <a:off x="1111" y="3067"/>
                <a:ext cx="1" cy="91"/>
              </a:xfrm>
              <a:prstGeom prst="line">
                <a:avLst/>
              </a:prstGeom>
              <a:noFill/>
              <a:ln w="19050">
                <a:solidFill>
                  <a:srgbClr val="66CCFF"/>
                </a:solidFill>
                <a:round/>
                <a:headEnd/>
                <a:tailEnd/>
              </a:ln>
            </p:spPr>
            <p:txBody>
              <a:bodyPr/>
              <a:lstStyle/>
              <a:p>
                <a:endParaRPr lang="en-US"/>
              </a:p>
            </p:txBody>
          </p:sp>
        </p:grpSp>
        <p:sp>
          <p:nvSpPr>
            <p:cNvPr id="32811" name="Oval 54"/>
            <p:cNvSpPr>
              <a:spLocks noChangeArrowheads="1"/>
            </p:cNvSpPr>
            <p:nvPr/>
          </p:nvSpPr>
          <p:spPr bwMode="auto">
            <a:xfrm>
              <a:off x="1429" y="2840"/>
              <a:ext cx="181" cy="499"/>
            </a:xfrm>
            <a:prstGeom prst="ellipse">
              <a:avLst/>
            </a:prstGeom>
            <a:noFill/>
            <a:ln w="9525">
              <a:solidFill>
                <a:srgbClr val="FFCC66"/>
              </a:solidFill>
              <a:prstDash val="sysDot"/>
              <a:round/>
              <a:headEnd/>
              <a:tailEnd/>
            </a:ln>
          </p:spPr>
          <p:txBody>
            <a:bodyPr wrap="none" anchor="ctr"/>
            <a:lstStyle/>
            <a:p>
              <a:endParaRPr lang="en-US"/>
            </a:p>
          </p:txBody>
        </p:sp>
        <p:sp>
          <p:nvSpPr>
            <p:cNvPr id="32812" name="Line 55"/>
            <p:cNvSpPr>
              <a:spLocks noChangeShapeType="1"/>
            </p:cNvSpPr>
            <p:nvPr/>
          </p:nvSpPr>
          <p:spPr bwMode="auto">
            <a:xfrm flipH="1" flipV="1">
              <a:off x="1429" y="2976"/>
              <a:ext cx="90" cy="137"/>
            </a:xfrm>
            <a:prstGeom prst="line">
              <a:avLst/>
            </a:prstGeom>
            <a:noFill/>
            <a:ln w="19050">
              <a:solidFill>
                <a:srgbClr val="FFCC66"/>
              </a:solidFill>
              <a:round/>
              <a:headEnd/>
              <a:tailEnd type="triangle" w="med" len="med"/>
            </a:ln>
          </p:spPr>
          <p:txBody>
            <a:bodyPr/>
            <a:lstStyle/>
            <a:p>
              <a:endParaRPr lang="en-US"/>
            </a:p>
          </p:txBody>
        </p:sp>
      </p:grpSp>
      <p:grpSp>
        <p:nvGrpSpPr>
          <p:cNvPr id="6" name="Group 76"/>
          <p:cNvGrpSpPr>
            <a:grpSpLocks/>
          </p:cNvGrpSpPr>
          <p:nvPr/>
        </p:nvGrpSpPr>
        <p:grpSpPr bwMode="auto">
          <a:xfrm>
            <a:off x="3995738" y="1484313"/>
            <a:ext cx="2592387" cy="2665412"/>
            <a:chOff x="2517" y="935"/>
            <a:chExt cx="1633" cy="1679"/>
          </a:xfrm>
        </p:grpSpPr>
        <p:pic>
          <p:nvPicPr>
            <p:cNvPr id="32807" name="Picture 66" descr="9_komma_4_magnet"/>
            <p:cNvPicPr>
              <a:picLocks noChangeAspect="1" noChangeArrowheads="1"/>
            </p:cNvPicPr>
            <p:nvPr/>
          </p:nvPicPr>
          <p:blipFill>
            <a:blip r:embed="rId2"/>
            <a:srcRect l="3008" t="50903" r="6017"/>
            <a:stretch>
              <a:fillRect/>
            </a:stretch>
          </p:blipFill>
          <p:spPr bwMode="auto">
            <a:xfrm>
              <a:off x="2789" y="935"/>
              <a:ext cx="1361" cy="1102"/>
            </a:xfrm>
            <a:prstGeom prst="rect">
              <a:avLst/>
            </a:prstGeom>
            <a:noFill/>
            <a:ln w="9525">
              <a:noFill/>
              <a:miter lim="800000"/>
              <a:headEnd/>
              <a:tailEnd/>
            </a:ln>
          </p:spPr>
        </p:pic>
        <p:sp>
          <p:nvSpPr>
            <p:cNvPr id="32808" name="Line 68"/>
            <p:cNvSpPr>
              <a:spLocks noChangeShapeType="1"/>
            </p:cNvSpPr>
            <p:nvPr/>
          </p:nvSpPr>
          <p:spPr bwMode="auto">
            <a:xfrm flipV="1">
              <a:off x="2517" y="2069"/>
              <a:ext cx="363" cy="545"/>
            </a:xfrm>
            <a:prstGeom prst="line">
              <a:avLst/>
            </a:prstGeom>
            <a:noFill/>
            <a:ln w="38100">
              <a:solidFill>
                <a:schemeClr val="accent1"/>
              </a:solidFill>
              <a:round/>
              <a:headEnd/>
              <a:tailEnd type="triangle" w="med" len="med"/>
            </a:ln>
          </p:spPr>
          <p:txBody>
            <a:bodyPr/>
            <a:lstStyle/>
            <a:p>
              <a:endParaRPr lang="en-US"/>
            </a:p>
          </p:txBody>
        </p:sp>
      </p:grpSp>
      <p:grpSp>
        <p:nvGrpSpPr>
          <p:cNvPr id="7" name="Group 86"/>
          <p:cNvGrpSpPr>
            <a:grpSpLocks/>
          </p:cNvGrpSpPr>
          <p:nvPr/>
        </p:nvGrpSpPr>
        <p:grpSpPr bwMode="auto">
          <a:xfrm>
            <a:off x="4067175" y="2924175"/>
            <a:ext cx="4752975" cy="1789113"/>
            <a:chOff x="2562" y="1842"/>
            <a:chExt cx="2994" cy="1127"/>
          </a:xfrm>
        </p:grpSpPr>
        <p:sp>
          <p:nvSpPr>
            <p:cNvPr id="32801" name="Line 69"/>
            <p:cNvSpPr>
              <a:spLocks noChangeShapeType="1"/>
            </p:cNvSpPr>
            <p:nvPr/>
          </p:nvSpPr>
          <p:spPr bwMode="auto">
            <a:xfrm flipV="1">
              <a:off x="2562" y="2523"/>
              <a:ext cx="1588" cy="272"/>
            </a:xfrm>
            <a:prstGeom prst="line">
              <a:avLst/>
            </a:prstGeom>
            <a:noFill/>
            <a:ln w="38100">
              <a:solidFill>
                <a:srgbClr val="99CCFF"/>
              </a:solidFill>
              <a:round/>
              <a:headEnd/>
              <a:tailEnd type="triangle" w="med" len="med"/>
            </a:ln>
          </p:spPr>
          <p:txBody>
            <a:bodyPr/>
            <a:lstStyle/>
            <a:p>
              <a:endParaRPr lang="en-US"/>
            </a:p>
          </p:txBody>
        </p:sp>
        <p:grpSp>
          <p:nvGrpSpPr>
            <p:cNvPr id="32802" name="Group 80"/>
            <p:cNvGrpSpPr>
              <a:grpSpLocks/>
            </p:cNvGrpSpPr>
            <p:nvPr/>
          </p:nvGrpSpPr>
          <p:grpSpPr bwMode="auto">
            <a:xfrm>
              <a:off x="4241" y="1842"/>
              <a:ext cx="1315" cy="1127"/>
              <a:chOff x="4241" y="1842"/>
              <a:chExt cx="1315" cy="1127"/>
            </a:xfrm>
          </p:grpSpPr>
          <p:pic>
            <p:nvPicPr>
              <p:cNvPr id="32803" name="Picture 65" descr="mri-scannercoils"/>
              <p:cNvPicPr>
                <a:picLocks noChangeAspect="1" noChangeArrowheads="1"/>
              </p:cNvPicPr>
              <p:nvPr/>
            </p:nvPicPr>
            <p:blipFill>
              <a:blip r:embed="rId3"/>
              <a:srcRect/>
              <a:stretch>
                <a:fillRect/>
              </a:stretch>
            </p:blipFill>
            <p:spPr bwMode="auto">
              <a:xfrm>
                <a:off x="4286" y="1842"/>
                <a:ext cx="1225" cy="1127"/>
              </a:xfrm>
              <a:prstGeom prst="rect">
                <a:avLst/>
              </a:prstGeom>
              <a:noFill/>
              <a:ln w="9525">
                <a:noFill/>
                <a:miter lim="800000"/>
                <a:headEnd/>
                <a:tailEnd/>
              </a:ln>
            </p:spPr>
          </p:pic>
          <p:sp>
            <p:nvSpPr>
              <p:cNvPr id="32804" name="Line 72"/>
              <p:cNvSpPr>
                <a:spLocks noChangeShapeType="1"/>
              </p:cNvSpPr>
              <p:nvPr/>
            </p:nvSpPr>
            <p:spPr bwMode="auto">
              <a:xfrm>
                <a:off x="4241" y="2024"/>
                <a:ext cx="181" cy="0"/>
              </a:xfrm>
              <a:prstGeom prst="line">
                <a:avLst/>
              </a:prstGeom>
              <a:noFill/>
              <a:ln w="38100">
                <a:solidFill>
                  <a:srgbClr val="3399FF"/>
                </a:solidFill>
                <a:round/>
                <a:headEnd/>
                <a:tailEnd/>
              </a:ln>
            </p:spPr>
            <p:txBody>
              <a:bodyPr/>
              <a:lstStyle/>
              <a:p>
                <a:endParaRPr lang="en-US"/>
              </a:p>
            </p:txBody>
          </p:sp>
          <p:sp>
            <p:nvSpPr>
              <p:cNvPr id="32805" name="Line 73"/>
              <p:cNvSpPr>
                <a:spLocks noChangeShapeType="1"/>
              </p:cNvSpPr>
              <p:nvPr/>
            </p:nvSpPr>
            <p:spPr bwMode="auto">
              <a:xfrm>
                <a:off x="5057" y="2115"/>
                <a:ext cx="181" cy="0"/>
              </a:xfrm>
              <a:prstGeom prst="line">
                <a:avLst/>
              </a:prstGeom>
              <a:noFill/>
              <a:ln w="38100">
                <a:solidFill>
                  <a:srgbClr val="3399FF"/>
                </a:solidFill>
                <a:round/>
                <a:headEnd/>
                <a:tailEnd/>
              </a:ln>
            </p:spPr>
            <p:txBody>
              <a:bodyPr/>
              <a:lstStyle/>
              <a:p>
                <a:endParaRPr lang="en-US"/>
              </a:p>
            </p:txBody>
          </p:sp>
          <p:sp>
            <p:nvSpPr>
              <p:cNvPr id="32806" name="Line 74"/>
              <p:cNvSpPr>
                <a:spLocks noChangeShapeType="1"/>
              </p:cNvSpPr>
              <p:nvPr/>
            </p:nvSpPr>
            <p:spPr bwMode="auto">
              <a:xfrm>
                <a:off x="5375" y="2296"/>
                <a:ext cx="181" cy="0"/>
              </a:xfrm>
              <a:prstGeom prst="line">
                <a:avLst/>
              </a:prstGeom>
              <a:noFill/>
              <a:ln w="38100">
                <a:solidFill>
                  <a:srgbClr val="3399FF"/>
                </a:solidFill>
                <a:round/>
                <a:headEnd/>
                <a:tailEnd/>
              </a:ln>
            </p:spPr>
            <p:txBody>
              <a:bodyPr/>
              <a:lstStyle/>
              <a:p>
                <a:endParaRPr lang="en-US"/>
              </a:p>
            </p:txBody>
          </p:sp>
        </p:grpSp>
      </p:grpSp>
      <p:grpSp>
        <p:nvGrpSpPr>
          <p:cNvPr id="9" name="Group 88"/>
          <p:cNvGrpSpPr>
            <a:grpSpLocks/>
          </p:cNvGrpSpPr>
          <p:nvPr/>
        </p:nvGrpSpPr>
        <p:grpSpPr bwMode="auto">
          <a:xfrm>
            <a:off x="3995738" y="2924175"/>
            <a:ext cx="4824412" cy="3546475"/>
            <a:chOff x="2517" y="1842"/>
            <a:chExt cx="3039" cy="2234"/>
          </a:xfrm>
        </p:grpSpPr>
        <p:pic>
          <p:nvPicPr>
            <p:cNvPr id="32793" name="Picture 67" descr="9_komma_headcoil"/>
            <p:cNvPicPr>
              <a:picLocks noChangeAspect="1" noChangeArrowheads="1"/>
            </p:cNvPicPr>
            <p:nvPr/>
          </p:nvPicPr>
          <p:blipFill>
            <a:blip r:embed="rId4"/>
            <a:srcRect/>
            <a:stretch>
              <a:fillRect/>
            </a:stretch>
          </p:blipFill>
          <p:spPr bwMode="auto">
            <a:xfrm>
              <a:off x="3696" y="3158"/>
              <a:ext cx="1175" cy="918"/>
            </a:xfrm>
            <a:prstGeom prst="rect">
              <a:avLst/>
            </a:prstGeom>
            <a:noFill/>
            <a:ln w="9525">
              <a:noFill/>
              <a:miter lim="800000"/>
              <a:headEnd/>
              <a:tailEnd/>
            </a:ln>
          </p:spPr>
        </p:pic>
        <p:sp>
          <p:nvSpPr>
            <p:cNvPr id="32794" name="Line 70"/>
            <p:cNvSpPr>
              <a:spLocks noChangeShapeType="1"/>
            </p:cNvSpPr>
            <p:nvPr/>
          </p:nvSpPr>
          <p:spPr bwMode="auto">
            <a:xfrm>
              <a:off x="2517" y="3022"/>
              <a:ext cx="1089" cy="181"/>
            </a:xfrm>
            <a:prstGeom prst="line">
              <a:avLst/>
            </a:prstGeom>
            <a:noFill/>
            <a:ln w="38100">
              <a:solidFill>
                <a:srgbClr val="FFCC00"/>
              </a:solidFill>
              <a:round/>
              <a:headEnd/>
              <a:tailEnd type="triangle" w="med" len="med"/>
            </a:ln>
          </p:spPr>
          <p:txBody>
            <a:bodyPr/>
            <a:lstStyle/>
            <a:p>
              <a:endParaRPr lang="en-US"/>
            </a:p>
          </p:txBody>
        </p:sp>
        <p:grpSp>
          <p:nvGrpSpPr>
            <p:cNvPr id="32795" name="Group 81"/>
            <p:cNvGrpSpPr>
              <a:grpSpLocks/>
            </p:cNvGrpSpPr>
            <p:nvPr/>
          </p:nvGrpSpPr>
          <p:grpSpPr bwMode="auto">
            <a:xfrm>
              <a:off x="4241" y="1842"/>
              <a:ext cx="1315" cy="1127"/>
              <a:chOff x="4241" y="1842"/>
              <a:chExt cx="1315" cy="1127"/>
            </a:xfrm>
          </p:grpSpPr>
          <p:pic>
            <p:nvPicPr>
              <p:cNvPr id="32797" name="Picture 82" descr="mri-scannercoils"/>
              <p:cNvPicPr>
                <a:picLocks noChangeAspect="1" noChangeArrowheads="1"/>
              </p:cNvPicPr>
              <p:nvPr/>
            </p:nvPicPr>
            <p:blipFill>
              <a:blip r:embed="rId3"/>
              <a:srcRect/>
              <a:stretch>
                <a:fillRect/>
              </a:stretch>
            </p:blipFill>
            <p:spPr bwMode="auto">
              <a:xfrm>
                <a:off x="4286" y="1842"/>
                <a:ext cx="1225" cy="1127"/>
              </a:xfrm>
              <a:prstGeom prst="rect">
                <a:avLst/>
              </a:prstGeom>
              <a:noFill/>
              <a:ln w="9525">
                <a:noFill/>
                <a:miter lim="800000"/>
                <a:headEnd/>
                <a:tailEnd/>
              </a:ln>
            </p:spPr>
          </p:pic>
          <p:sp>
            <p:nvSpPr>
              <p:cNvPr id="32798" name="Line 83"/>
              <p:cNvSpPr>
                <a:spLocks noChangeShapeType="1"/>
              </p:cNvSpPr>
              <p:nvPr/>
            </p:nvSpPr>
            <p:spPr bwMode="auto">
              <a:xfrm>
                <a:off x="4241" y="2024"/>
                <a:ext cx="181" cy="0"/>
              </a:xfrm>
              <a:prstGeom prst="line">
                <a:avLst/>
              </a:prstGeom>
              <a:noFill/>
              <a:ln w="38100">
                <a:solidFill>
                  <a:srgbClr val="3399FF"/>
                </a:solidFill>
                <a:round/>
                <a:headEnd/>
                <a:tailEnd/>
              </a:ln>
            </p:spPr>
            <p:txBody>
              <a:bodyPr/>
              <a:lstStyle/>
              <a:p>
                <a:endParaRPr lang="en-US"/>
              </a:p>
            </p:txBody>
          </p:sp>
          <p:sp>
            <p:nvSpPr>
              <p:cNvPr id="32799" name="Line 84"/>
              <p:cNvSpPr>
                <a:spLocks noChangeShapeType="1"/>
              </p:cNvSpPr>
              <p:nvPr/>
            </p:nvSpPr>
            <p:spPr bwMode="auto">
              <a:xfrm>
                <a:off x="5057" y="2115"/>
                <a:ext cx="181" cy="0"/>
              </a:xfrm>
              <a:prstGeom prst="line">
                <a:avLst/>
              </a:prstGeom>
              <a:noFill/>
              <a:ln w="38100">
                <a:solidFill>
                  <a:srgbClr val="3399FF"/>
                </a:solidFill>
                <a:round/>
                <a:headEnd/>
                <a:tailEnd/>
              </a:ln>
            </p:spPr>
            <p:txBody>
              <a:bodyPr/>
              <a:lstStyle/>
              <a:p>
                <a:endParaRPr lang="en-US"/>
              </a:p>
            </p:txBody>
          </p:sp>
          <p:sp>
            <p:nvSpPr>
              <p:cNvPr id="32800" name="Line 85"/>
              <p:cNvSpPr>
                <a:spLocks noChangeShapeType="1"/>
              </p:cNvSpPr>
              <p:nvPr/>
            </p:nvSpPr>
            <p:spPr bwMode="auto">
              <a:xfrm>
                <a:off x="5375" y="2296"/>
                <a:ext cx="181" cy="0"/>
              </a:xfrm>
              <a:prstGeom prst="line">
                <a:avLst/>
              </a:prstGeom>
              <a:noFill/>
              <a:ln w="38100">
                <a:solidFill>
                  <a:srgbClr val="3399FF"/>
                </a:solidFill>
                <a:round/>
                <a:headEnd/>
                <a:tailEnd/>
              </a:ln>
            </p:spPr>
            <p:txBody>
              <a:bodyPr/>
              <a:lstStyle/>
              <a:p>
                <a:endParaRPr lang="en-US"/>
              </a:p>
            </p:txBody>
          </p:sp>
        </p:grpSp>
        <p:sp>
          <p:nvSpPr>
            <p:cNvPr id="32796" name="Line 87"/>
            <p:cNvSpPr>
              <a:spLocks noChangeShapeType="1"/>
            </p:cNvSpPr>
            <p:nvPr/>
          </p:nvSpPr>
          <p:spPr bwMode="auto">
            <a:xfrm>
              <a:off x="4286" y="2795"/>
              <a:ext cx="318" cy="0"/>
            </a:xfrm>
            <a:prstGeom prst="line">
              <a:avLst/>
            </a:prstGeom>
            <a:noFill/>
            <a:ln w="38100">
              <a:solidFill>
                <a:srgbClr val="FFCC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Outline</a:t>
            </a:r>
          </a:p>
        </p:txBody>
      </p:sp>
      <p:sp>
        <p:nvSpPr>
          <p:cNvPr id="16387" name="Rectangle 3"/>
          <p:cNvSpPr>
            <a:spLocks noGrp="1" noChangeArrowheads="1"/>
          </p:cNvSpPr>
          <p:nvPr>
            <p:ph type="body" idx="1"/>
          </p:nvPr>
        </p:nvSpPr>
        <p:spPr/>
        <p:txBody>
          <a:bodyPr/>
          <a:lstStyle/>
          <a:p>
            <a:pPr eaLnBrk="1" hangingPunct="1">
              <a:lnSpc>
                <a:spcPct val="90000"/>
              </a:lnSpc>
            </a:pPr>
            <a:r>
              <a:rPr lang="en-GB">
                <a:ea typeface="ＭＳ Ｐゴシック" charset="0"/>
                <a:cs typeface="ＭＳ Ｐゴシック" charset="0"/>
              </a:rPr>
              <a:t>Introduction</a:t>
            </a:r>
          </a:p>
          <a:p>
            <a:pPr lvl="1" eaLnBrk="1" hangingPunct="1">
              <a:lnSpc>
                <a:spcPct val="90000"/>
              </a:lnSpc>
            </a:pPr>
            <a:r>
              <a:rPr lang="en-GB">
                <a:ea typeface="ＭＳ Ｐゴシック" charset="0"/>
              </a:rPr>
              <a:t>Magnetic Resonance Imaging</a:t>
            </a:r>
          </a:p>
          <a:p>
            <a:pPr lvl="1" eaLnBrk="1" hangingPunct="1">
              <a:lnSpc>
                <a:spcPct val="90000"/>
              </a:lnSpc>
            </a:pPr>
            <a:r>
              <a:rPr lang="en-GB">
                <a:ea typeface="ＭＳ Ｐゴシック" charset="0"/>
              </a:rPr>
              <a:t>Appetiser – some Examples</a:t>
            </a:r>
          </a:p>
          <a:p>
            <a:pPr eaLnBrk="1" hangingPunct="1">
              <a:lnSpc>
                <a:spcPct val="90000"/>
              </a:lnSpc>
            </a:pPr>
            <a:r>
              <a:rPr lang="en-GB">
                <a:ea typeface="ＭＳ Ｐゴシック" charset="0"/>
                <a:cs typeface="ＭＳ Ｐゴシック" charset="0"/>
              </a:rPr>
              <a:t>MR Scanner Components</a:t>
            </a:r>
          </a:p>
          <a:p>
            <a:pPr eaLnBrk="1" hangingPunct="1">
              <a:lnSpc>
                <a:spcPct val="90000"/>
              </a:lnSpc>
            </a:pPr>
            <a:r>
              <a:rPr lang="en-GB">
                <a:ea typeface="ＭＳ Ｐゴシック" charset="0"/>
                <a:cs typeface="ＭＳ Ｐゴシック" charset="0"/>
              </a:rPr>
              <a:t>Physical Introduction</a:t>
            </a:r>
          </a:p>
          <a:p>
            <a:pPr lvl="1" eaLnBrk="1" hangingPunct="1">
              <a:lnSpc>
                <a:spcPct val="90000"/>
              </a:lnSpc>
            </a:pPr>
            <a:r>
              <a:rPr lang="en-GB">
                <a:ea typeface="ＭＳ Ｐゴシック" charset="0"/>
              </a:rPr>
              <a:t>Spin ½ in B</a:t>
            </a:r>
            <a:r>
              <a:rPr lang="en-GB" baseline="-25000">
                <a:ea typeface="ＭＳ Ｐゴシック" charset="0"/>
              </a:rPr>
              <a:t>0</a:t>
            </a:r>
          </a:p>
          <a:p>
            <a:pPr lvl="1" eaLnBrk="1" hangingPunct="1">
              <a:lnSpc>
                <a:spcPct val="90000"/>
              </a:lnSpc>
            </a:pPr>
            <a:r>
              <a:rPr lang="en-GB">
                <a:ea typeface="ＭＳ Ｐゴシック" charset="0"/>
              </a:rPr>
              <a:t>Larmor Precession</a:t>
            </a:r>
          </a:p>
          <a:p>
            <a:pPr lvl="1" eaLnBrk="1" hangingPunct="1">
              <a:lnSpc>
                <a:spcPct val="90000"/>
              </a:lnSpc>
            </a:pPr>
            <a:r>
              <a:rPr lang="en-GB">
                <a:ea typeface="ＭＳ Ｐゴシック" charset="0"/>
              </a:rPr>
              <a:t>Resonance (excitation and signal reception)</a:t>
            </a:r>
          </a:p>
          <a:p>
            <a:pPr lvl="1" eaLnBrk="1" hangingPunct="1">
              <a:lnSpc>
                <a:spcPct val="90000"/>
              </a:lnSpc>
            </a:pPr>
            <a:r>
              <a:rPr lang="en-US">
                <a:ea typeface="ＭＳ Ｐゴシック" charset="0"/>
              </a:rPr>
              <a:t>Relaxation</a:t>
            </a:r>
          </a:p>
          <a:p>
            <a:pPr lvl="1" eaLnBrk="1" hangingPunct="1">
              <a:lnSpc>
                <a:spcPct val="90000"/>
              </a:lnSpc>
            </a:pPr>
            <a:r>
              <a:rPr lang="en-US">
                <a:ea typeface="ＭＳ Ｐゴシック" charset="0"/>
              </a:rPr>
              <a:t>FID, Echoes and Fourier Transform</a:t>
            </a:r>
            <a:endParaRPr lang="en-GB">
              <a:ea typeface="ＭＳ Ｐゴシック" charset="0"/>
            </a:endParaRPr>
          </a:p>
          <a:p>
            <a:pPr lvl="1" eaLnBrk="1" hangingPunct="1">
              <a:lnSpc>
                <a:spcPct val="90000"/>
              </a:lnSpc>
            </a:pPr>
            <a:r>
              <a:rPr lang="en-GB">
                <a:ea typeface="ＭＳ Ｐゴシック" charset="0"/>
              </a:rPr>
              <a:t>Basic Idea of MR Imaging</a:t>
            </a:r>
          </a:p>
          <a:p>
            <a:pPr eaLnBrk="1" hangingPunct="1">
              <a:lnSpc>
                <a:spcPct val="90000"/>
              </a:lnSpc>
            </a:pPr>
            <a:r>
              <a:rPr lang="en-GB">
                <a:ea typeface="ＭＳ Ｐゴシック" charset="0"/>
                <a:cs typeface="ＭＳ Ｐゴシック" charset="0"/>
              </a:rPr>
              <a:t>Basic Safety Issues</a:t>
            </a:r>
          </a:p>
          <a:p>
            <a:pPr eaLnBrk="1" hangingPunct="1">
              <a:lnSpc>
                <a:spcPct val="90000"/>
              </a:lnSpc>
            </a:pPr>
            <a:r>
              <a:rPr lang="en-GB">
                <a:ea typeface="ＭＳ Ｐゴシック" charset="0"/>
                <a:cs typeface="ＭＳ Ｐゴシック" charset="0"/>
              </a:rPr>
              <a:t>Sum-up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500" fill="hold"/>
                                        <p:tgtEl>
                                          <p:spTgt spid="16387">
                                            <p:txEl>
                                              <p:pRg st="0" end="0"/>
                                            </p:txEl>
                                          </p:spTgt>
                                        </p:tgtEl>
                                        <p:attrNameLst>
                                          <p:attrName>style.color</p:attrName>
                                        </p:attrNameLst>
                                      </p:cBhvr>
                                      <p:to>
                                        <a:srgbClr val="DDDDDD"/>
                                      </p:to>
                                    </p:animClr>
                                  </p:childTnLst>
                                </p:cTn>
                              </p:par>
                              <p:par>
                                <p:cTn id="7" presetID="3" presetClass="emph" presetSubtype="2" fill="hold" nodeType="withEffect">
                                  <p:stCondLst>
                                    <p:cond delay="0"/>
                                  </p:stCondLst>
                                  <p:childTnLst>
                                    <p:animClr clrSpc="rgb" dir="cw">
                                      <p:cBhvr override="childStyle">
                                        <p:cTn id="8" dur="500" fill="hold"/>
                                        <p:tgtEl>
                                          <p:spTgt spid="16387">
                                            <p:txEl>
                                              <p:pRg st="1" end="1"/>
                                            </p:txEl>
                                          </p:spTgt>
                                        </p:tgtEl>
                                        <p:attrNameLst>
                                          <p:attrName>style.color</p:attrName>
                                        </p:attrNameLst>
                                      </p:cBhvr>
                                      <p:to>
                                        <a:srgbClr val="DDDDDD"/>
                                      </p:to>
                                    </p:animClr>
                                  </p:childTnLst>
                                </p:cTn>
                              </p:par>
                              <p:par>
                                <p:cTn id="9" presetID="3" presetClass="emph" presetSubtype="2" fill="hold" nodeType="withEffect">
                                  <p:stCondLst>
                                    <p:cond delay="0"/>
                                  </p:stCondLst>
                                  <p:childTnLst>
                                    <p:animClr clrSpc="rgb" dir="cw">
                                      <p:cBhvr override="childStyle">
                                        <p:cTn id="10" dur="500" fill="hold"/>
                                        <p:tgtEl>
                                          <p:spTgt spid="16387">
                                            <p:txEl>
                                              <p:pRg st="3" end="3"/>
                                            </p:txEl>
                                          </p:spTgt>
                                        </p:tgtEl>
                                        <p:attrNameLst>
                                          <p:attrName>style.color</p:attrName>
                                        </p:attrNameLst>
                                      </p:cBhvr>
                                      <p:to>
                                        <a:srgbClr val="DDDDDD"/>
                                      </p:to>
                                    </p:animClr>
                                  </p:childTnLst>
                                </p:cTn>
                              </p:par>
                              <p:par>
                                <p:cTn id="11" presetID="3" presetClass="emph" presetSubtype="2" fill="hold" nodeType="withEffect">
                                  <p:stCondLst>
                                    <p:cond delay="0"/>
                                  </p:stCondLst>
                                  <p:childTnLst>
                                    <p:animClr clrSpc="rgb" dir="cw">
                                      <p:cBhvr override="childStyle">
                                        <p:cTn id="12" dur="500" fill="hold"/>
                                        <p:tgtEl>
                                          <p:spTgt spid="16387">
                                            <p:txEl>
                                              <p:pRg st="2" end="2"/>
                                            </p:txEl>
                                          </p:spTgt>
                                        </p:tgtEl>
                                        <p:attrNameLst>
                                          <p:attrName>style.color</p:attrName>
                                        </p:attrNameLst>
                                      </p:cBhvr>
                                      <p:to>
                                        <a:srgbClr val="DDDDDD"/>
                                      </p:to>
                                    </p:animClr>
                                  </p:childTnLst>
                                </p:cTn>
                              </p:par>
                              <p:par>
                                <p:cTn id="13" presetID="3" presetClass="emph" presetSubtype="2" fill="hold" nodeType="withEffect">
                                  <p:stCondLst>
                                    <p:cond delay="0"/>
                                  </p:stCondLst>
                                  <p:childTnLst>
                                    <p:animClr clrSpc="rgb" dir="cw">
                                      <p:cBhvr override="childStyle">
                                        <p:cTn id="14" dur="500" fill="hold"/>
                                        <p:tgtEl>
                                          <p:spTgt spid="16387">
                                            <p:txEl>
                                              <p:pRg st="12" end="12"/>
                                            </p:txEl>
                                          </p:spTgt>
                                        </p:tgtEl>
                                        <p:attrNameLst>
                                          <p:attrName>style.color</p:attrName>
                                        </p:attrNameLst>
                                      </p:cBhvr>
                                      <p:to>
                                        <a:srgbClr val="DDDDDD"/>
                                      </p:to>
                                    </p:animClr>
                                  </p:childTnLst>
                                </p:cTn>
                              </p:par>
                              <p:par>
                                <p:cTn id="15" presetID="3" presetClass="emph" presetSubtype="2" fill="hold" nodeType="withEffect">
                                  <p:stCondLst>
                                    <p:cond delay="0"/>
                                  </p:stCondLst>
                                  <p:childTnLst>
                                    <p:animClr clrSpc="rgb" dir="cw">
                                      <p:cBhvr override="childStyle">
                                        <p:cTn id="16" dur="2000" fill="hold"/>
                                        <p:tgtEl>
                                          <p:spTgt spid="16387">
                                            <p:txEl>
                                              <p:pRg st="11" end="11"/>
                                            </p:txEl>
                                          </p:spTgt>
                                        </p:tgtEl>
                                        <p:attrNameLst>
                                          <p:attrName>style.color</p:attrName>
                                        </p:attrNameLst>
                                      </p:cBhvr>
                                      <p:to>
                                        <a:srgbClr val="DDDDDD"/>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6" name="Rectangle 3" descr="Rectangle: Click to edit Master text styles&#10;Second level&#10;Third level&#10;Fourth level&#10;Fifth level"/>
          <p:cNvSpPr>
            <a:spLocks noGrp="1" noChangeArrowheads="1"/>
          </p:cNvSpPr>
          <p:nvPr>
            <p:ph type="body" idx="1"/>
          </p:nvPr>
        </p:nvSpPr>
        <p:spPr>
          <a:xfrm>
            <a:off x="609600" y="1371600"/>
            <a:ext cx="8001000" cy="3352800"/>
          </a:xfrm>
        </p:spPr>
        <p:txBody>
          <a:bodyPr/>
          <a:lstStyle/>
          <a:p>
            <a:r>
              <a:rPr lang="en-US" sz="2000" b="1" dirty="0">
                <a:ea typeface="ＭＳ Ｐゴシック" charset="0"/>
                <a:cs typeface="ＭＳ Ｐゴシック" charset="0"/>
              </a:rPr>
              <a:t>Meet the lecturer</a:t>
            </a:r>
          </a:p>
          <a:p>
            <a:endParaRPr lang="en-US" dirty="0">
              <a:ea typeface="ＭＳ Ｐゴシック" charset="0"/>
              <a:cs typeface="ＭＳ Ｐゴシック" charset="0"/>
            </a:endParaRPr>
          </a:p>
          <a:p>
            <a:pPr>
              <a:buFont typeface="Wingdings" pitchFamily="2" charset="2"/>
              <a:buNone/>
            </a:pPr>
            <a:r>
              <a:rPr lang="en-US" dirty="0">
                <a:ea typeface="ＭＳ Ｐゴシック" charset="0"/>
                <a:cs typeface="ＭＳ Ｐゴシック" charset="0"/>
              </a:rPr>
              <a:t>	N. Jon Shah</a:t>
            </a:r>
          </a:p>
          <a:p>
            <a:pPr>
              <a:buFont typeface="Wingdings" pitchFamily="2" charset="2"/>
              <a:buNone/>
            </a:pPr>
            <a:r>
              <a:rPr lang="en-US" dirty="0">
                <a:ea typeface="ＭＳ Ｐゴシック" charset="0"/>
                <a:cs typeface="ＭＳ Ｐゴシック" charset="0"/>
              </a:rPr>
              <a:t>	</a:t>
            </a:r>
            <a:r>
              <a:rPr lang="en-US" dirty="0">
                <a:ea typeface="ＭＳ Ｐゴシック" charset="0"/>
                <a:cs typeface="ＭＳ Ｐゴシック" charset="0"/>
                <a:hlinkClick r:id="rId2"/>
              </a:rPr>
              <a:t>n.j.shah@fz-juelich.de</a:t>
            </a:r>
            <a:endParaRPr lang="en-US" dirty="0">
              <a:ea typeface="ＭＳ Ｐゴシック" charset="0"/>
              <a:cs typeface="ＭＳ Ｐゴシック" charset="0"/>
            </a:endParaRPr>
          </a:p>
          <a:p>
            <a:pPr>
              <a:buFont typeface="Wingdings" pitchFamily="2" charset="2"/>
              <a:buNone/>
            </a:pPr>
            <a:endParaRPr lang="en-US" dirty="0">
              <a:ea typeface="ＭＳ Ｐゴシック" charset="0"/>
              <a:cs typeface="ＭＳ Ｐゴシック" charset="0"/>
            </a:endParaRPr>
          </a:p>
          <a:p>
            <a:pPr>
              <a:buFont typeface="Wingdings" pitchFamily="2" charset="2"/>
              <a:buNone/>
            </a:pPr>
            <a:r>
              <a:rPr lang="en-US" dirty="0">
                <a:ea typeface="ＭＳ Ｐゴシック" charset="0"/>
                <a:cs typeface="ＭＳ Ｐゴシック" charset="0"/>
              </a:rPr>
              <a:t>	</a:t>
            </a:r>
          </a:p>
          <a:p>
            <a:pPr>
              <a:buFont typeface="Wingdings" pitchFamily="2" charset="2"/>
              <a:buNone/>
            </a:pPr>
            <a:r>
              <a:rPr lang="en-US" dirty="0">
                <a:ea typeface="ＭＳ Ｐゴシック" charset="0"/>
                <a:cs typeface="ＭＳ Ｐゴシック" charset="0"/>
              </a:rPr>
              <a:t>	During the breaks.  Anytime by email!</a:t>
            </a:r>
          </a:p>
        </p:txBody>
      </p:sp>
      <p:sp>
        <p:nvSpPr>
          <p:cNvPr id="16387" name="Rectangle 2"/>
          <p:cNvSpPr>
            <a:spLocks noGrp="1" noChangeArrowheads="1"/>
          </p:cNvSpPr>
          <p:nvPr>
            <p:ph type="title"/>
          </p:nvPr>
        </p:nvSpPr>
        <p:spPr>
          <a:xfrm>
            <a:off x="381000" y="76200"/>
            <a:ext cx="7772400" cy="1143000"/>
          </a:xfrm>
        </p:spPr>
        <p:txBody>
          <a:bodyPr/>
          <a:lstStyle/>
          <a:p>
            <a:r>
              <a:rPr lang="en-US">
                <a:ea typeface="ＭＳ Ｐゴシック" charset="0"/>
                <a:cs typeface="ＭＳ Ｐゴシック" charset="0"/>
              </a:rPr>
              <a:t>Organization</a:t>
            </a:r>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Nuclear Spin – Basic overview</a:t>
            </a:r>
          </a:p>
        </p:txBody>
      </p:sp>
      <p:sp>
        <p:nvSpPr>
          <p:cNvPr id="23555" name="Rectangle 3"/>
          <p:cNvSpPr>
            <a:spLocks noGrp="1" noChangeArrowheads="1"/>
          </p:cNvSpPr>
          <p:nvPr>
            <p:ph type="body" idx="1"/>
          </p:nvPr>
        </p:nvSpPr>
        <p:spPr>
          <a:xfrm>
            <a:off x="719138" y="1905000"/>
            <a:ext cx="7924800" cy="4044950"/>
          </a:xfrm>
        </p:spPr>
        <p:txBody>
          <a:bodyPr/>
          <a:lstStyle/>
          <a:p>
            <a:pPr eaLnBrk="1" hangingPunct="1"/>
            <a:r>
              <a:rPr lang="en-GB">
                <a:ea typeface="ＭＳ Ｐゴシック" charset="0"/>
                <a:cs typeface="ＭＳ Ｐゴシック" charset="0"/>
              </a:rPr>
              <a:t>Atomic nuclei are composed of </a:t>
            </a:r>
            <a:r>
              <a:rPr lang="en-GB" i="1">
                <a:ea typeface="ＭＳ Ｐゴシック" charset="0"/>
                <a:cs typeface="ＭＳ Ｐゴシック" charset="0"/>
              </a:rPr>
              <a:t>protons</a:t>
            </a:r>
            <a:r>
              <a:rPr lang="en-GB">
                <a:ea typeface="ＭＳ Ｐゴシック" charset="0"/>
                <a:cs typeface="ＭＳ Ｐゴシック" charset="0"/>
              </a:rPr>
              <a:t> and </a:t>
            </a:r>
            <a:r>
              <a:rPr lang="en-GB" i="1">
                <a:ea typeface="ＭＳ Ｐゴシック" charset="0"/>
                <a:cs typeface="ＭＳ Ｐゴシック" charset="0"/>
              </a:rPr>
              <a:t>neutrons</a:t>
            </a:r>
            <a:r>
              <a:rPr lang="en-GB">
                <a:ea typeface="ＭＳ Ｐゴシック" charset="0"/>
                <a:cs typeface="ＭＳ Ｐゴシック" charset="0"/>
              </a:rPr>
              <a:t> that have the quantum mechanical (QM) property of a </a:t>
            </a:r>
            <a:r>
              <a:rPr lang="en-GB" b="1" i="1">
                <a:ea typeface="ＭＳ Ｐゴシック" charset="0"/>
                <a:cs typeface="ＭＳ Ｐゴシック" charset="0"/>
              </a:rPr>
              <a:t>spin</a:t>
            </a:r>
            <a:r>
              <a:rPr lang="en-GB">
                <a:ea typeface="ＭＳ Ｐゴシック" charset="0"/>
                <a:cs typeface="ＭＳ Ｐゴシック" charset="0"/>
              </a:rPr>
              <a:t>.</a:t>
            </a:r>
          </a:p>
          <a:p>
            <a:pPr eaLnBrk="1" hangingPunct="1"/>
            <a:r>
              <a:rPr lang="en-GB">
                <a:ea typeface="ＭＳ Ｐゴシック" charset="0"/>
                <a:cs typeface="ＭＳ Ｐゴシック" charset="0"/>
              </a:rPr>
              <a:t>Unlike the classical angular momentum the spin is an intrinsic property of  elementary particles.</a:t>
            </a:r>
          </a:p>
          <a:p>
            <a:pPr eaLnBrk="1" hangingPunct="1"/>
            <a:r>
              <a:rPr lang="en-GB">
                <a:ea typeface="ＭＳ Ｐゴシック" charset="0"/>
                <a:cs typeface="ＭＳ Ｐゴシック" charset="0"/>
              </a:rPr>
              <a:t>The overall spin of the composed nucleus is called </a:t>
            </a:r>
            <a:r>
              <a:rPr lang="en-GB" b="1" i="1">
                <a:ea typeface="ＭＳ Ｐゴシック" charset="0"/>
                <a:cs typeface="ＭＳ Ｐゴシック" charset="0"/>
              </a:rPr>
              <a:t>nuclear spin</a:t>
            </a:r>
            <a:r>
              <a:rPr lang="en-GB" i="1">
                <a:ea typeface="ＭＳ Ｐゴシック" charset="0"/>
                <a:cs typeface="ＭＳ Ｐゴシック" charset="0"/>
              </a:rPr>
              <a:t>.</a:t>
            </a:r>
            <a:endParaRPr lang="en-GB">
              <a:ea typeface="ＭＳ Ｐゴシック" charset="0"/>
              <a:cs typeface="ＭＳ Ｐゴシック" charset="0"/>
            </a:endParaRPr>
          </a:p>
          <a:p>
            <a:pPr eaLnBrk="1" hangingPunct="1"/>
            <a:r>
              <a:rPr lang="en-GB">
                <a:ea typeface="ＭＳ Ｐゴシック" charset="0"/>
                <a:cs typeface="ＭＳ Ｐゴシック" charset="0"/>
              </a:rPr>
              <a:t>The possible values of the spins’ </a:t>
            </a:r>
            <a:r>
              <a:rPr lang="en-GB" i="1">
                <a:ea typeface="ＭＳ Ｐゴシック" charset="0"/>
                <a:cs typeface="ＭＳ Ｐゴシック" charset="0"/>
              </a:rPr>
              <a:t>z</a:t>
            </a:r>
            <a:r>
              <a:rPr lang="en-GB">
                <a:ea typeface="ＭＳ Ｐゴシック" charset="0"/>
                <a:cs typeface="ＭＳ Ｐゴシック" charset="0"/>
              </a:rPr>
              <a:t>-component are </a:t>
            </a:r>
            <a:r>
              <a:rPr lang="en-GB" u="sng">
                <a:ea typeface="ＭＳ Ｐゴシック" charset="0"/>
                <a:cs typeface="ＭＳ Ｐゴシック" charset="0"/>
              </a:rPr>
              <a:t>quant</a:t>
            </a:r>
            <a:r>
              <a:rPr lang="en-GB">
                <a:ea typeface="ＭＳ Ｐゴシック" charset="0"/>
                <a:cs typeface="ＭＳ Ｐゴシック" charset="0"/>
              </a:rPr>
              <a:t>ized in integer steps.</a:t>
            </a:r>
          </a:p>
        </p:txBody>
      </p:sp>
      <p:grpSp>
        <p:nvGrpSpPr>
          <p:cNvPr id="2" name="Group 75"/>
          <p:cNvGrpSpPr>
            <a:grpSpLocks/>
          </p:cNvGrpSpPr>
          <p:nvPr/>
        </p:nvGrpSpPr>
        <p:grpSpPr bwMode="auto">
          <a:xfrm>
            <a:off x="539750" y="6173788"/>
            <a:ext cx="8280400" cy="246062"/>
            <a:chOff x="340" y="3747"/>
            <a:chExt cx="5216" cy="155"/>
          </a:xfrm>
        </p:grpSpPr>
        <p:sp>
          <p:nvSpPr>
            <p:cNvPr id="1045" name="Text Box 4"/>
            <p:cNvSpPr txBox="1">
              <a:spLocks noChangeArrowheads="1"/>
            </p:cNvSpPr>
            <p:nvPr/>
          </p:nvSpPr>
          <p:spPr bwMode="auto">
            <a:xfrm>
              <a:off x="340" y="3747"/>
              <a:ext cx="5216" cy="155"/>
            </a:xfrm>
            <a:prstGeom prst="rect">
              <a:avLst/>
            </a:prstGeom>
            <a:noFill/>
            <a:ln w="9525">
              <a:noFill/>
              <a:miter lim="800000"/>
              <a:headEnd/>
              <a:tailEnd/>
            </a:ln>
          </p:spPr>
          <p:txBody>
            <a:bodyPr>
              <a:spAutoFit/>
            </a:bodyPr>
            <a:lstStyle/>
            <a:p>
              <a:pPr>
                <a:spcBef>
                  <a:spcPct val="50000"/>
                </a:spcBef>
              </a:pPr>
              <a:r>
                <a:rPr lang="en-GB" sz="1000"/>
                <a:t>                = Planck’s constant ≈ 6.626068</a:t>
              </a:r>
              <a:r>
                <a:rPr lang="en-US" sz="1000">
                  <a:cs typeface="Arial" charset="0"/>
                </a:rPr>
                <a:t>·</a:t>
              </a:r>
              <a:r>
                <a:rPr lang="en-GB" sz="1000">
                  <a:cs typeface="Arial" charset="0"/>
                </a:rPr>
                <a:t>10</a:t>
              </a:r>
              <a:r>
                <a:rPr lang="en-GB" sz="1000" baseline="30000">
                  <a:cs typeface="Arial" charset="0"/>
                </a:rPr>
                <a:t>-34</a:t>
              </a:r>
              <a:r>
                <a:rPr lang="en-GB" sz="1000">
                  <a:cs typeface="Arial" charset="0"/>
                </a:rPr>
                <a:t> J s</a:t>
              </a:r>
            </a:p>
          </p:txBody>
        </p:sp>
        <p:sp>
          <p:nvSpPr>
            <p:cNvPr id="1046" name="Line 5"/>
            <p:cNvSpPr>
              <a:spLocks noChangeShapeType="1"/>
            </p:cNvSpPr>
            <p:nvPr/>
          </p:nvSpPr>
          <p:spPr bwMode="auto">
            <a:xfrm>
              <a:off x="340" y="3748"/>
              <a:ext cx="1451" cy="0"/>
            </a:xfrm>
            <a:prstGeom prst="line">
              <a:avLst/>
            </a:prstGeom>
            <a:noFill/>
            <a:ln w="9525">
              <a:solidFill>
                <a:schemeClr val="tx1"/>
              </a:solidFill>
              <a:round/>
              <a:headEnd/>
              <a:tailEnd/>
            </a:ln>
          </p:spPr>
          <p:txBody>
            <a:bodyPr/>
            <a:lstStyle/>
            <a:p>
              <a:endParaRPr lang="en-US"/>
            </a:p>
          </p:txBody>
        </p:sp>
      </p:grpSp>
      <p:graphicFrame>
        <p:nvGraphicFramePr>
          <p:cNvPr id="23626" name="Object 74"/>
          <p:cNvGraphicFramePr>
            <a:graphicFrameLocks noChangeAspect="1"/>
          </p:cNvGraphicFramePr>
          <p:nvPr/>
        </p:nvGraphicFramePr>
        <p:xfrm>
          <a:off x="608013" y="6197600"/>
          <a:ext cx="533400" cy="203200"/>
        </p:xfrm>
        <a:graphic>
          <a:graphicData uri="http://schemas.openxmlformats.org/presentationml/2006/ole">
            <mc:AlternateContent xmlns:mc="http://schemas.openxmlformats.org/markup-compatibility/2006">
              <mc:Choice xmlns:v="urn:schemas-microsoft-com:vml" Requires="v">
                <p:oleObj name="Equation" r:id="rId2" imgW="533160" imgH="203040" progId="Equation.3">
                  <p:embed/>
                </p:oleObj>
              </mc:Choice>
              <mc:Fallback>
                <p:oleObj name="Equation" r:id="rId2" imgW="533160" imgH="203040" progId="Equation.3">
                  <p:embed/>
                  <p:pic>
                    <p:nvPicPr>
                      <p:cNvPr id="0" name="Object 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6197600"/>
                        <a:ext cx="533400" cy="203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3" name="Group 81"/>
          <p:cNvGrpSpPr>
            <a:grpSpLocks/>
          </p:cNvGrpSpPr>
          <p:nvPr/>
        </p:nvGrpSpPr>
        <p:grpSpPr bwMode="auto">
          <a:xfrm>
            <a:off x="3214688" y="3714750"/>
            <a:ext cx="2497137" cy="2698750"/>
            <a:chOff x="4332" y="2750"/>
            <a:chExt cx="1066" cy="1152"/>
          </a:xfrm>
        </p:grpSpPr>
        <p:grpSp>
          <p:nvGrpSpPr>
            <p:cNvPr id="1035" name="Group 80"/>
            <p:cNvGrpSpPr>
              <a:grpSpLocks/>
            </p:cNvGrpSpPr>
            <p:nvPr/>
          </p:nvGrpSpPr>
          <p:grpSpPr bwMode="auto">
            <a:xfrm>
              <a:off x="4332" y="2750"/>
              <a:ext cx="1066" cy="998"/>
              <a:chOff x="4332" y="2750"/>
              <a:chExt cx="1066" cy="998"/>
            </a:xfrm>
          </p:grpSpPr>
          <p:graphicFrame>
            <p:nvGraphicFramePr>
              <p:cNvPr id="1027" name="Object 62"/>
              <p:cNvGraphicFramePr>
                <a:graphicFrameLocks noChangeAspect="1"/>
              </p:cNvGraphicFramePr>
              <p:nvPr/>
            </p:nvGraphicFramePr>
            <p:xfrm>
              <a:off x="4967" y="2750"/>
              <a:ext cx="104" cy="136"/>
            </p:xfrm>
            <a:graphic>
              <a:graphicData uri="http://schemas.openxmlformats.org/presentationml/2006/ole">
                <mc:AlternateContent xmlns:mc="http://schemas.openxmlformats.org/markup-compatibility/2006">
                  <mc:Choice xmlns:v="urn:schemas-microsoft-com:vml" Requires="v">
                    <p:oleObj name="Equation" r:id="rId4" imgW="164880" imgH="215640" progId="Equation.3">
                      <p:embed/>
                    </p:oleObj>
                  </mc:Choice>
                  <mc:Fallback>
                    <p:oleObj name="Equation" r:id="rId4" imgW="164880" imgH="215640" progId="Equation.3">
                      <p:embed/>
                      <p:pic>
                        <p:nvPicPr>
                          <p:cNvPr id="0" name="Object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 y="2750"/>
                            <a:ext cx="104" cy="1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28" name="Object 63"/>
              <p:cNvGraphicFramePr>
                <a:graphicFrameLocks noChangeAspect="1"/>
              </p:cNvGraphicFramePr>
              <p:nvPr/>
            </p:nvGraphicFramePr>
            <p:xfrm>
              <a:off x="4332" y="2976"/>
              <a:ext cx="224" cy="248"/>
            </p:xfrm>
            <a:graphic>
              <a:graphicData uri="http://schemas.openxmlformats.org/presentationml/2006/ole">
                <mc:AlternateContent xmlns:mc="http://schemas.openxmlformats.org/markup-compatibility/2006">
                  <mc:Choice xmlns:v="urn:schemas-microsoft-com:vml" Requires="v">
                    <p:oleObj name="Equation" r:id="rId6" imgW="355320" imgH="393480" progId="Equation.3">
                      <p:embed/>
                    </p:oleObj>
                  </mc:Choice>
                  <mc:Fallback>
                    <p:oleObj name="Equation" r:id="rId6" imgW="355320" imgH="393480" progId="Equation.3">
                      <p:embed/>
                      <p:pic>
                        <p:nvPicPr>
                          <p:cNvPr id="0" name="Object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2" y="2976"/>
                            <a:ext cx="224" cy="24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7" name="Oval 64"/>
              <p:cNvSpPr>
                <a:spLocks noChangeArrowheads="1"/>
              </p:cNvSpPr>
              <p:nvPr/>
            </p:nvSpPr>
            <p:spPr bwMode="auto">
              <a:xfrm>
                <a:off x="4558" y="2931"/>
                <a:ext cx="726" cy="726"/>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1029" name="Object 65"/>
              <p:cNvGraphicFramePr>
                <a:graphicFrameLocks noChangeAspect="1"/>
              </p:cNvGraphicFramePr>
              <p:nvPr/>
            </p:nvGraphicFramePr>
            <p:xfrm>
              <a:off x="4332" y="3339"/>
              <a:ext cx="224" cy="248"/>
            </p:xfrm>
            <a:graphic>
              <a:graphicData uri="http://schemas.openxmlformats.org/presentationml/2006/ole">
                <mc:AlternateContent xmlns:mc="http://schemas.openxmlformats.org/markup-compatibility/2006">
                  <mc:Choice xmlns:v="urn:schemas-microsoft-com:vml" Requires="v">
                    <p:oleObj name="Equation" r:id="rId8" imgW="355320" imgH="393480" progId="Equation.3">
                      <p:embed/>
                    </p:oleObj>
                  </mc:Choice>
                  <mc:Fallback>
                    <p:oleObj name="Equation" r:id="rId8" imgW="355320" imgH="393480" progId="Equation.3">
                      <p:embed/>
                      <p:pic>
                        <p:nvPicPr>
                          <p:cNvPr id="0" name="Object 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32" y="3339"/>
                            <a:ext cx="224" cy="24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8" name="Oval 66"/>
              <p:cNvSpPr>
                <a:spLocks noChangeArrowheads="1"/>
              </p:cNvSpPr>
              <p:nvPr/>
            </p:nvSpPr>
            <p:spPr bwMode="auto">
              <a:xfrm>
                <a:off x="4649" y="3022"/>
                <a:ext cx="544" cy="91"/>
              </a:xfrm>
              <a:prstGeom prst="ellipse">
                <a:avLst/>
              </a:prstGeom>
              <a:noFill/>
              <a:ln w="9525">
                <a:solidFill>
                  <a:schemeClr val="tx1"/>
                </a:solidFill>
                <a:round/>
                <a:headEnd/>
                <a:tailEnd/>
              </a:ln>
            </p:spPr>
            <p:txBody>
              <a:bodyPr wrap="none" anchor="ctr"/>
              <a:lstStyle/>
              <a:p>
                <a:pPr algn="ctr"/>
                <a:endParaRPr lang="en-US"/>
              </a:p>
            </p:txBody>
          </p:sp>
          <p:sp>
            <p:nvSpPr>
              <p:cNvPr id="1039" name="Oval 67"/>
              <p:cNvSpPr>
                <a:spLocks noChangeArrowheads="1"/>
              </p:cNvSpPr>
              <p:nvPr/>
            </p:nvSpPr>
            <p:spPr bwMode="auto">
              <a:xfrm>
                <a:off x="4649" y="3475"/>
                <a:ext cx="544" cy="91"/>
              </a:xfrm>
              <a:prstGeom prst="ellipse">
                <a:avLst/>
              </a:prstGeom>
              <a:noFill/>
              <a:ln w="9525">
                <a:solidFill>
                  <a:schemeClr val="tx1"/>
                </a:solidFill>
                <a:round/>
                <a:headEnd/>
                <a:tailEnd/>
              </a:ln>
            </p:spPr>
            <p:txBody>
              <a:bodyPr wrap="none" anchor="ctr"/>
              <a:lstStyle/>
              <a:p>
                <a:endParaRPr lang="en-US"/>
              </a:p>
            </p:txBody>
          </p:sp>
          <p:sp>
            <p:nvSpPr>
              <p:cNvPr id="1040" name="Line 68"/>
              <p:cNvSpPr>
                <a:spLocks noChangeShapeType="1"/>
              </p:cNvSpPr>
              <p:nvPr/>
            </p:nvSpPr>
            <p:spPr bwMode="auto">
              <a:xfrm flipV="1">
                <a:off x="4921" y="3067"/>
                <a:ext cx="272" cy="227"/>
              </a:xfrm>
              <a:prstGeom prst="line">
                <a:avLst/>
              </a:prstGeom>
              <a:noFill/>
              <a:ln w="9525">
                <a:solidFill>
                  <a:schemeClr val="tx1"/>
                </a:solidFill>
                <a:round/>
                <a:headEnd/>
                <a:tailEnd type="triangle" w="med" len="med"/>
              </a:ln>
            </p:spPr>
            <p:txBody>
              <a:bodyPr/>
              <a:lstStyle/>
              <a:p>
                <a:endParaRPr lang="en-US"/>
              </a:p>
            </p:txBody>
          </p:sp>
          <p:sp>
            <p:nvSpPr>
              <p:cNvPr id="1041" name="Line 69"/>
              <p:cNvSpPr>
                <a:spLocks noChangeShapeType="1"/>
              </p:cNvSpPr>
              <p:nvPr/>
            </p:nvSpPr>
            <p:spPr bwMode="auto">
              <a:xfrm>
                <a:off x="4921" y="3294"/>
                <a:ext cx="272" cy="227"/>
              </a:xfrm>
              <a:prstGeom prst="line">
                <a:avLst/>
              </a:prstGeom>
              <a:noFill/>
              <a:ln w="9525">
                <a:solidFill>
                  <a:schemeClr val="tx1"/>
                </a:solidFill>
                <a:round/>
                <a:headEnd/>
                <a:tailEnd type="triangle" w="med" len="med"/>
              </a:ln>
            </p:spPr>
            <p:txBody>
              <a:bodyPr/>
              <a:lstStyle/>
              <a:p>
                <a:endParaRPr lang="en-US"/>
              </a:p>
            </p:txBody>
          </p:sp>
          <p:sp>
            <p:nvSpPr>
              <p:cNvPr id="1042" name="Line 70"/>
              <p:cNvSpPr>
                <a:spLocks noChangeShapeType="1"/>
              </p:cNvSpPr>
              <p:nvPr/>
            </p:nvSpPr>
            <p:spPr bwMode="auto">
              <a:xfrm flipV="1">
                <a:off x="4921" y="2840"/>
                <a:ext cx="0" cy="908"/>
              </a:xfrm>
              <a:prstGeom prst="line">
                <a:avLst/>
              </a:prstGeom>
              <a:noFill/>
              <a:ln w="9525">
                <a:solidFill>
                  <a:schemeClr val="tx1"/>
                </a:solidFill>
                <a:round/>
                <a:headEnd/>
                <a:tailEnd type="triangle" w="med" len="med"/>
              </a:ln>
            </p:spPr>
            <p:txBody>
              <a:bodyPr/>
              <a:lstStyle/>
              <a:p>
                <a:endParaRPr lang="en-US"/>
              </a:p>
            </p:txBody>
          </p:sp>
          <p:sp>
            <p:nvSpPr>
              <p:cNvPr id="1043" name="Line 71"/>
              <p:cNvSpPr>
                <a:spLocks noChangeShapeType="1"/>
              </p:cNvSpPr>
              <p:nvPr/>
            </p:nvSpPr>
            <p:spPr bwMode="auto">
              <a:xfrm>
                <a:off x="4876" y="3067"/>
                <a:ext cx="91" cy="0"/>
              </a:xfrm>
              <a:prstGeom prst="line">
                <a:avLst/>
              </a:prstGeom>
              <a:noFill/>
              <a:ln w="9525">
                <a:solidFill>
                  <a:schemeClr val="tx1"/>
                </a:solidFill>
                <a:round/>
                <a:headEnd/>
                <a:tailEnd/>
              </a:ln>
            </p:spPr>
            <p:txBody>
              <a:bodyPr/>
              <a:lstStyle/>
              <a:p>
                <a:endParaRPr lang="en-US"/>
              </a:p>
            </p:txBody>
          </p:sp>
          <p:sp>
            <p:nvSpPr>
              <p:cNvPr id="1044" name="Line 72"/>
              <p:cNvSpPr>
                <a:spLocks noChangeShapeType="1"/>
              </p:cNvSpPr>
              <p:nvPr/>
            </p:nvSpPr>
            <p:spPr bwMode="auto">
              <a:xfrm>
                <a:off x="4876" y="3521"/>
                <a:ext cx="91" cy="0"/>
              </a:xfrm>
              <a:prstGeom prst="line">
                <a:avLst/>
              </a:prstGeom>
              <a:noFill/>
              <a:ln w="9525">
                <a:solidFill>
                  <a:schemeClr val="tx1"/>
                </a:solidFill>
                <a:round/>
                <a:headEnd/>
                <a:tailEnd/>
              </a:ln>
            </p:spPr>
            <p:txBody>
              <a:bodyPr/>
              <a:lstStyle/>
              <a:p>
                <a:endParaRPr lang="en-US"/>
              </a:p>
            </p:txBody>
          </p:sp>
          <p:graphicFrame>
            <p:nvGraphicFramePr>
              <p:cNvPr id="1030" name="Object 73"/>
              <p:cNvGraphicFramePr>
                <a:graphicFrameLocks noChangeAspect="1"/>
              </p:cNvGraphicFramePr>
              <p:nvPr/>
            </p:nvGraphicFramePr>
            <p:xfrm>
              <a:off x="5284" y="3022"/>
              <a:ext cx="114" cy="183"/>
            </p:xfrm>
            <a:graphic>
              <a:graphicData uri="http://schemas.openxmlformats.org/presentationml/2006/ole">
                <mc:AlternateContent xmlns:mc="http://schemas.openxmlformats.org/markup-compatibility/2006">
                  <mc:Choice xmlns:v="urn:schemas-microsoft-com:vml" Requires="v">
                    <p:oleObj name="Equation" r:id="rId10" imgW="126720" imgH="203040" progId="Equation.3">
                      <p:embed/>
                    </p:oleObj>
                  </mc:Choice>
                  <mc:Fallback>
                    <p:oleObj name="Equation" r:id="rId10" imgW="126720" imgH="203040" progId="Equation.3">
                      <p:embed/>
                      <p:pic>
                        <p:nvPicPr>
                          <p:cNvPr id="0" name="Object 7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84" y="3022"/>
                            <a:ext cx="114" cy="18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1036" name="Text Box 78"/>
            <p:cNvSpPr txBox="1">
              <a:spLocks noChangeArrowheads="1"/>
            </p:cNvSpPr>
            <p:nvPr/>
          </p:nvSpPr>
          <p:spPr bwMode="auto">
            <a:xfrm>
              <a:off x="4558" y="3748"/>
              <a:ext cx="687" cy="154"/>
            </a:xfrm>
            <a:prstGeom prst="rect">
              <a:avLst/>
            </a:prstGeom>
            <a:noFill/>
            <a:ln w="9525">
              <a:noFill/>
              <a:miter lim="800000"/>
              <a:headEnd/>
              <a:tailEnd/>
            </a:ln>
          </p:spPr>
          <p:txBody>
            <a:bodyPr wrap="none">
              <a:spAutoFit/>
            </a:bodyPr>
            <a:lstStyle/>
            <a:p>
              <a:pPr algn="ctr"/>
              <a:r>
                <a:rPr lang="en-GB" sz="1000">
                  <a:solidFill>
                    <a:schemeClr val="bg2"/>
                  </a:solidFill>
                </a:rPr>
                <a:t>Spin ½ example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6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04" name="Picture 28" descr="MagneticMoment"/>
          <p:cNvPicPr>
            <a:picLocks noChangeAspect="1" noChangeArrowheads="1"/>
          </p:cNvPicPr>
          <p:nvPr/>
        </p:nvPicPr>
        <p:blipFill>
          <a:blip r:embed="rId2"/>
          <a:srcRect/>
          <a:stretch>
            <a:fillRect/>
          </a:stretch>
        </p:blipFill>
        <p:spPr bwMode="auto">
          <a:xfrm>
            <a:off x="7524750" y="4581525"/>
            <a:ext cx="1255713" cy="857250"/>
          </a:xfrm>
          <a:prstGeom prst="rect">
            <a:avLst/>
          </a:prstGeom>
          <a:noFill/>
          <a:ln w="9525">
            <a:noFill/>
            <a:miter lim="800000"/>
            <a:headEnd/>
            <a:tailEnd/>
          </a:ln>
        </p:spPr>
      </p:pic>
      <p:sp>
        <p:nvSpPr>
          <p:cNvPr id="2058"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The Proton and Spin 1/2</a:t>
            </a:r>
          </a:p>
        </p:txBody>
      </p:sp>
      <p:sp>
        <p:nvSpPr>
          <p:cNvPr id="24579" name="Rectangle 3"/>
          <p:cNvSpPr>
            <a:spLocks noGrp="1" noChangeArrowheads="1"/>
          </p:cNvSpPr>
          <p:nvPr>
            <p:ph type="body" idx="1"/>
          </p:nvPr>
        </p:nvSpPr>
        <p:spPr>
          <a:xfrm>
            <a:off x="755650" y="1916113"/>
            <a:ext cx="7772400" cy="4044950"/>
          </a:xfrm>
        </p:spPr>
        <p:txBody>
          <a:bodyPr/>
          <a:lstStyle/>
          <a:p>
            <a:pPr eaLnBrk="1" hangingPunct="1"/>
            <a:r>
              <a:rPr lang="en-GB" dirty="0">
                <a:ea typeface="ＭＳ Ｐゴシック" charset="0"/>
                <a:cs typeface="ＭＳ Ｐゴシック" charset="0"/>
              </a:rPr>
              <a:t>The most simple atom is Hydrogen, H.</a:t>
            </a:r>
          </a:p>
          <a:p>
            <a:pPr eaLnBrk="1" hangingPunct="1"/>
            <a:r>
              <a:rPr lang="en-GB" dirty="0">
                <a:ea typeface="ＭＳ Ｐゴシック" charset="0"/>
                <a:cs typeface="ＭＳ Ｐゴシック" charset="0"/>
              </a:rPr>
              <a:t>As the human body consists of approx. 70% water, hydrogen is very prevalent.</a:t>
            </a:r>
          </a:p>
          <a:p>
            <a:pPr eaLnBrk="1" hangingPunct="1"/>
            <a:endParaRPr lang="en-GB" dirty="0">
              <a:ea typeface="ＭＳ Ｐゴシック" charset="0"/>
              <a:cs typeface="ＭＳ Ｐゴシック" charset="0"/>
            </a:endParaRPr>
          </a:p>
          <a:p>
            <a:pPr eaLnBrk="1" hangingPunct="1"/>
            <a:r>
              <a:rPr lang="en-GB" dirty="0">
                <a:ea typeface="ＭＳ Ｐゴシック" charset="0"/>
                <a:cs typeface="ＭＳ Ｐゴシック" charset="0"/>
              </a:rPr>
              <a:t>Hydrogen’s nucleus is only one proton.</a:t>
            </a:r>
          </a:p>
          <a:p>
            <a:pPr eaLnBrk="1" hangingPunct="1">
              <a:buFont typeface="Wingdings" pitchFamily="2" charset="2"/>
              <a:buNone/>
            </a:pPr>
            <a:r>
              <a:rPr lang="en-GB" dirty="0">
                <a:ea typeface="ＭＳ Ｐゴシック" charset="0"/>
                <a:cs typeface="ＭＳ Ｐゴシック" charset="0"/>
              </a:rPr>
              <a:t>	Its nuclear spin quantum number is </a:t>
            </a:r>
            <a:r>
              <a:rPr lang="en-GB" i="1" dirty="0">
                <a:ea typeface="ＭＳ Ｐゴシック" charset="0"/>
                <a:cs typeface="ＭＳ Ｐゴシック" charset="0"/>
              </a:rPr>
              <a:t>S</a:t>
            </a:r>
            <a:r>
              <a:rPr lang="en-GB" dirty="0">
                <a:ea typeface="ＭＳ Ｐゴシック" charset="0"/>
                <a:cs typeface="ＭＳ Ｐゴシック" charset="0"/>
              </a:rPr>
              <a:t>=½, i.e. </a:t>
            </a:r>
          </a:p>
          <a:p>
            <a:pPr eaLnBrk="1" hangingPunct="1"/>
            <a:endParaRPr lang="en-GB" dirty="0">
              <a:ea typeface="ＭＳ Ｐゴシック" charset="0"/>
              <a:cs typeface="ＭＳ Ｐゴシック" charset="0"/>
            </a:endParaRPr>
          </a:p>
          <a:p>
            <a:pPr eaLnBrk="1" hangingPunct="1"/>
            <a:r>
              <a:rPr lang="en-GB" dirty="0">
                <a:ea typeface="ＭＳ Ｐゴシック" charset="0"/>
                <a:cs typeface="ＭＳ Ｐゴシック" charset="0"/>
              </a:rPr>
              <a:t>Associated to every nuclear spin is a </a:t>
            </a:r>
            <a:r>
              <a:rPr lang="en-GB" b="1" dirty="0">
                <a:ea typeface="ＭＳ Ｐゴシック" charset="0"/>
                <a:cs typeface="ＭＳ Ｐゴシック" charset="0"/>
              </a:rPr>
              <a:t>nuclear magnetic moment</a:t>
            </a:r>
            <a:r>
              <a:rPr lang="en-GB" dirty="0">
                <a:ea typeface="ＭＳ Ｐゴシック" charset="0"/>
                <a:cs typeface="ＭＳ Ｐゴシック" charset="0"/>
              </a:rPr>
              <a:t>,</a:t>
            </a:r>
          </a:p>
          <a:p>
            <a:pPr eaLnBrk="1" hangingPunct="1"/>
            <a:endParaRPr lang="en-GB" dirty="0">
              <a:ea typeface="ＭＳ Ｐゴシック" charset="0"/>
              <a:cs typeface="ＭＳ Ｐゴシック" charset="0"/>
            </a:endParaRPr>
          </a:p>
          <a:p>
            <a:pPr eaLnBrk="1" hangingPunct="1"/>
            <a:r>
              <a:rPr lang="el-GR" i="1" dirty="0">
                <a:cs typeface="Arial" charset="0"/>
              </a:rPr>
              <a:t>γ</a:t>
            </a:r>
            <a:r>
              <a:rPr lang="en-GB" dirty="0">
                <a:cs typeface="Arial" charset="0"/>
              </a:rPr>
              <a:t> is called the </a:t>
            </a:r>
            <a:r>
              <a:rPr lang="en-GB" b="1" i="1" dirty="0">
                <a:cs typeface="Arial" charset="0"/>
              </a:rPr>
              <a:t>gyromagnetic ratio</a:t>
            </a:r>
            <a:r>
              <a:rPr lang="en-GB" dirty="0">
                <a:cs typeface="Arial" charset="0"/>
              </a:rPr>
              <a:t> and is nucleus-specific.</a:t>
            </a:r>
          </a:p>
          <a:p>
            <a:pPr eaLnBrk="1" hangingPunct="1">
              <a:buFont typeface="Wingdings" pitchFamily="2" charset="2"/>
              <a:buNone/>
            </a:pPr>
            <a:r>
              <a:rPr lang="en-GB" dirty="0">
                <a:cs typeface="Arial" charset="0"/>
              </a:rPr>
              <a:t>	</a:t>
            </a:r>
            <a:r>
              <a:rPr lang="en-GB" b="1" dirty="0">
                <a:cs typeface="Arial" charset="0"/>
              </a:rPr>
              <a:t>For hydrogen, </a:t>
            </a:r>
            <a:r>
              <a:rPr lang="el-GR" b="1" i="1" dirty="0">
                <a:cs typeface="Arial" charset="0"/>
              </a:rPr>
              <a:t>γ</a:t>
            </a:r>
            <a:r>
              <a:rPr lang="en-GB" b="1" dirty="0">
                <a:cs typeface="Arial" charset="0"/>
              </a:rPr>
              <a:t> = </a:t>
            </a:r>
            <a:r>
              <a:rPr lang="el-GR" b="1" dirty="0">
                <a:ea typeface="ＭＳ Ｐゴシック" charset="0"/>
                <a:cs typeface="ＭＳ Ｐゴシック" charset="0"/>
              </a:rPr>
              <a:t>267.513</a:t>
            </a:r>
            <a:r>
              <a:rPr lang="en-US" b="1" dirty="0">
                <a:cs typeface="Arial" charset="0"/>
              </a:rPr>
              <a:t>·</a:t>
            </a:r>
            <a:r>
              <a:rPr lang="en-GB" b="1" dirty="0">
                <a:ea typeface="ＭＳ Ｐゴシック" charset="0"/>
                <a:cs typeface="ＭＳ Ｐゴシック" charset="0"/>
              </a:rPr>
              <a:t>10</a:t>
            </a:r>
            <a:r>
              <a:rPr lang="en-GB" b="1" baseline="30000" dirty="0">
                <a:ea typeface="ＭＳ Ｐゴシック" charset="0"/>
                <a:cs typeface="ＭＳ Ｐゴシック" charset="0"/>
              </a:rPr>
              <a:t>6</a:t>
            </a:r>
            <a:r>
              <a:rPr lang="en-GB" b="1" dirty="0">
                <a:ea typeface="ＭＳ Ｐゴシック" charset="0"/>
                <a:cs typeface="ＭＳ Ｐゴシック" charset="0"/>
              </a:rPr>
              <a:t> rad/(s</a:t>
            </a:r>
            <a:r>
              <a:rPr lang="en-US" b="1" dirty="0">
                <a:cs typeface="Arial" charset="0"/>
              </a:rPr>
              <a:t>·</a:t>
            </a:r>
            <a:r>
              <a:rPr lang="en-GB" b="1" dirty="0">
                <a:ea typeface="ＭＳ Ｐゴシック" charset="0"/>
                <a:cs typeface="ＭＳ Ｐゴシック" charset="0"/>
              </a:rPr>
              <a:t>T)</a:t>
            </a:r>
            <a:r>
              <a:rPr lang="en-GB" dirty="0">
                <a:ea typeface="ＭＳ Ｐゴシック" charset="0"/>
                <a:cs typeface="ＭＳ Ｐゴシック" charset="0"/>
              </a:rPr>
              <a:t>.</a:t>
            </a:r>
          </a:p>
          <a:p>
            <a:pPr eaLnBrk="1" hangingPunct="1"/>
            <a:endParaRPr lang="en-GB" dirty="0">
              <a:ea typeface="ＭＳ Ｐゴシック" charset="0"/>
              <a:cs typeface="ＭＳ Ｐゴシック" charset="0"/>
            </a:endParaRPr>
          </a:p>
        </p:txBody>
      </p:sp>
      <p:pic>
        <p:nvPicPr>
          <p:cNvPr id="2060" name="Picture 5" descr="H2O"/>
          <p:cNvPicPr>
            <a:picLocks noChangeAspect="1" noChangeArrowheads="1"/>
          </p:cNvPicPr>
          <p:nvPr/>
        </p:nvPicPr>
        <p:blipFill>
          <a:blip r:embed="rId3"/>
          <a:srcRect/>
          <a:stretch>
            <a:fillRect/>
          </a:stretch>
        </p:blipFill>
        <p:spPr bwMode="auto">
          <a:xfrm>
            <a:off x="6732588" y="1125538"/>
            <a:ext cx="1079500" cy="1019175"/>
          </a:xfrm>
          <a:prstGeom prst="rect">
            <a:avLst/>
          </a:prstGeom>
          <a:noFill/>
          <a:ln w="9525">
            <a:noFill/>
            <a:miter lim="800000"/>
            <a:headEnd/>
            <a:tailEnd/>
          </a:ln>
        </p:spPr>
      </p:pic>
      <p:graphicFrame>
        <p:nvGraphicFramePr>
          <p:cNvPr id="24601" name="Object 25"/>
          <p:cNvGraphicFramePr>
            <a:graphicFrameLocks noGrp="1" noChangeAspect="1"/>
          </p:cNvGraphicFramePr>
          <p:nvPr>
            <p:ph idx="1"/>
          </p:nvPr>
        </p:nvGraphicFramePr>
        <p:xfrm>
          <a:off x="7827963" y="4100513"/>
          <a:ext cx="673100" cy="376237"/>
        </p:xfrm>
        <a:graphic>
          <a:graphicData uri="http://schemas.openxmlformats.org/presentationml/2006/ole">
            <mc:AlternateContent xmlns:mc="http://schemas.openxmlformats.org/markup-compatibility/2006">
              <mc:Choice xmlns:v="urn:schemas-microsoft-com:vml" Requires="v">
                <p:oleObj name="Equation" r:id="rId4" imgW="431640" imgH="241200" progId="Equation.3">
                  <p:embed/>
                </p:oleObj>
              </mc:Choice>
              <mc:Fallback>
                <p:oleObj name="Equation" r:id="rId4" imgW="431640" imgH="241200" progId="Equation.3">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7963" y="4100513"/>
                        <a:ext cx="673100" cy="376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4606" name="Object 30"/>
          <p:cNvGraphicFramePr>
            <a:graphicFrameLocks noGrp="1" noChangeAspect="1"/>
          </p:cNvGraphicFramePr>
          <p:nvPr>
            <p:ph idx="1"/>
          </p:nvPr>
        </p:nvGraphicFramePr>
        <p:xfrm>
          <a:off x="5661025" y="3455988"/>
          <a:ext cx="1008063" cy="433387"/>
        </p:xfrm>
        <a:graphic>
          <a:graphicData uri="http://schemas.openxmlformats.org/presentationml/2006/ole">
            <mc:AlternateContent xmlns:mc="http://schemas.openxmlformats.org/markup-compatibility/2006">
              <mc:Choice xmlns:v="urn:schemas-microsoft-com:vml" Requires="v">
                <p:oleObj name="Equation" r:id="rId6" imgW="711000" imgH="304560" progId="Equation.3">
                  <p:embed/>
                </p:oleObj>
              </mc:Choice>
              <mc:Fallback>
                <p:oleObj name="Equation" r:id="rId6" imgW="711000" imgH="304560" progId="Equation.3">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1025" y="3455988"/>
                        <a:ext cx="1008063" cy="433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75"/>
          <p:cNvGrpSpPr>
            <a:grpSpLocks/>
          </p:cNvGrpSpPr>
          <p:nvPr/>
        </p:nvGrpSpPr>
        <p:grpSpPr bwMode="auto">
          <a:xfrm>
            <a:off x="539750" y="6173788"/>
            <a:ext cx="8280400" cy="246062"/>
            <a:chOff x="340" y="3747"/>
            <a:chExt cx="5216" cy="155"/>
          </a:xfrm>
        </p:grpSpPr>
        <p:sp>
          <p:nvSpPr>
            <p:cNvPr id="2073" name="Text Box 4"/>
            <p:cNvSpPr txBox="1">
              <a:spLocks noChangeArrowheads="1"/>
            </p:cNvSpPr>
            <p:nvPr/>
          </p:nvSpPr>
          <p:spPr bwMode="auto">
            <a:xfrm>
              <a:off x="340" y="3747"/>
              <a:ext cx="5216" cy="155"/>
            </a:xfrm>
            <a:prstGeom prst="rect">
              <a:avLst/>
            </a:prstGeom>
            <a:noFill/>
            <a:ln w="9525">
              <a:noFill/>
              <a:miter lim="800000"/>
              <a:headEnd/>
              <a:tailEnd/>
            </a:ln>
          </p:spPr>
          <p:txBody>
            <a:bodyPr>
              <a:spAutoFit/>
            </a:bodyPr>
            <a:lstStyle/>
            <a:p>
              <a:pPr>
                <a:spcBef>
                  <a:spcPct val="50000"/>
                </a:spcBef>
              </a:pPr>
              <a:r>
                <a:rPr lang="en-GB" sz="1000"/>
                <a:t>               </a:t>
              </a:r>
              <a:r>
                <a:rPr lang="en-US" sz="1000"/>
                <a:t>42.6 MHz/T</a:t>
              </a:r>
              <a:endParaRPr lang="en-GB" sz="1000"/>
            </a:p>
          </p:txBody>
        </p:sp>
        <p:sp>
          <p:nvSpPr>
            <p:cNvPr id="2074" name="Line 5"/>
            <p:cNvSpPr>
              <a:spLocks noChangeShapeType="1"/>
            </p:cNvSpPr>
            <p:nvPr/>
          </p:nvSpPr>
          <p:spPr bwMode="auto">
            <a:xfrm>
              <a:off x="340" y="3748"/>
              <a:ext cx="1451" cy="0"/>
            </a:xfrm>
            <a:prstGeom prst="line">
              <a:avLst/>
            </a:prstGeom>
            <a:noFill/>
            <a:ln w="9525">
              <a:solidFill>
                <a:schemeClr val="tx1"/>
              </a:solidFill>
              <a:round/>
              <a:headEnd/>
              <a:tailEnd/>
            </a:ln>
          </p:spPr>
          <p:txBody>
            <a:bodyPr/>
            <a:lstStyle/>
            <a:p>
              <a:endParaRPr lang="en-US"/>
            </a:p>
          </p:txBody>
        </p:sp>
      </p:grpSp>
      <p:graphicFrame>
        <p:nvGraphicFramePr>
          <p:cNvPr id="25" name="Object 74"/>
          <p:cNvGraphicFramePr>
            <a:graphicFrameLocks noChangeAspect="1"/>
          </p:cNvGraphicFramePr>
          <p:nvPr/>
        </p:nvGraphicFramePr>
        <p:xfrm>
          <a:off x="614363" y="6197600"/>
          <a:ext cx="520700" cy="203200"/>
        </p:xfrm>
        <a:graphic>
          <a:graphicData uri="http://schemas.openxmlformats.org/presentationml/2006/ole">
            <mc:AlternateContent xmlns:mc="http://schemas.openxmlformats.org/markup-compatibility/2006">
              <mc:Choice xmlns:v="urn:schemas-microsoft-com:vml" Requires="v">
                <p:oleObj name="Equation" r:id="rId8" imgW="520560" imgH="203040" progId="Equation.3">
                  <p:embed/>
                </p:oleObj>
              </mc:Choice>
              <mc:Fallback>
                <p:oleObj name="Equation" r:id="rId8" imgW="520560" imgH="203040" progId="Equation.3">
                  <p:embed/>
                  <p:pic>
                    <p:nvPicPr>
                      <p:cNvPr id="0" name="Object 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363" y="6197600"/>
                        <a:ext cx="520700" cy="203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3" name="Group 81"/>
          <p:cNvGrpSpPr>
            <a:grpSpLocks/>
          </p:cNvGrpSpPr>
          <p:nvPr/>
        </p:nvGrpSpPr>
        <p:grpSpPr bwMode="auto">
          <a:xfrm>
            <a:off x="6934200" y="2819400"/>
            <a:ext cx="1292225" cy="1435100"/>
            <a:chOff x="4332" y="2750"/>
            <a:chExt cx="1066" cy="1205"/>
          </a:xfrm>
        </p:grpSpPr>
        <p:grpSp>
          <p:nvGrpSpPr>
            <p:cNvPr id="2063" name="Group 80"/>
            <p:cNvGrpSpPr>
              <a:grpSpLocks/>
            </p:cNvGrpSpPr>
            <p:nvPr/>
          </p:nvGrpSpPr>
          <p:grpSpPr bwMode="auto">
            <a:xfrm>
              <a:off x="4332" y="2750"/>
              <a:ext cx="1066" cy="998"/>
              <a:chOff x="4332" y="2750"/>
              <a:chExt cx="1066" cy="998"/>
            </a:xfrm>
          </p:grpSpPr>
          <p:graphicFrame>
            <p:nvGraphicFramePr>
              <p:cNvPr id="2053" name="Object 62"/>
              <p:cNvGraphicFramePr>
                <a:graphicFrameLocks noChangeAspect="1"/>
              </p:cNvGraphicFramePr>
              <p:nvPr/>
            </p:nvGraphicFramePr>
            <p:xfrm>
              <a:off x="4967" y="2750"/>
              <a:ext cx="104" cy="136"/>
            </p:xfrm>
            <a:graphic>
              <a:graphicData uri="http://schemas.openxmlformats.org/presentationml/2006/ole">
                <mc:AlternateContent xmlns:mc="http://schemas.openxmlformats.org/markup-compatibility/2006">
                  <mc:Choice xmlns:v="urn:schemas-microsoft-com:vml" Requires="v">
                    <p:oleObj name="Equation" r:id="rId10" imgW="164880" imgH="215640" progId="Equation.3">
                      <p:embed/>
                    </p:oleObj>
                  </mc:Choice>
                  <mc:Fallback>
                    <p:oleObj name="Equation" r:id="rId10" imgW="164880" imgH="215640" progId="Equation.3">
                      <p:embed/>
                      <p:pic>
                        <p:nvPicPr>
                          <p:cNvPr id="0" name="Object 6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67" y="2750"/>
                            <a:ext cx="104" cy="13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54" name="Object 63"/>
              <p:cNvGraphicFramePr>
                <a:graphicFrameLocks noChangeAspect="1"/>
              </p:cNvGraphicFramePr>
              <p:nvPr/>
            </p:nvGraphicFramePr>
            <p:xfrm>
              <a:off x="4332" y="2976"/>
              <a:ext cx="224" cy="248"/>
            </p:xfrm>
            <a:graphic>
              <a:graphicData uri="http://schemas.openxmlformats.org/presentationml/2006/ole">
                <mc:AlternateContent xmlns:mc="http://schemas.openxmlformats.org/markup-compatibility/2006">
                  <mc:Choice xmlns:v="urn:schemas-microsoft-com:vml" Requires="v">
                    <p:oleObj name="Equation" r:id="rId12" imgW="355320" imgH="393480" progId="Equation.3">
                      <p:embed/>
                    </p:oleObj>
                  </mc:Choice>
                  <mc:Fallback>
                    <p:oleObj name="Equation" r:id="rId12" imgW="355320" imgH="393480" progId="Equation.3">
                      <p:embed/>
                      <p:pic>
                        <p:nvPicPr>
                          <p:cNvPr id="0" name="Object 6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32" y="2976"/>
                            <a:ext cx="224" cy="24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65" name="Oval 64"/>
              <p:cNvSpPr>
                <a:spLocks noChangeArrowheads="1"/>
              </p:cNvSpPr>
              <p:nvPr/>
            </p:nvSpPr>
            <p:spPr bwMode="auto">
              <a:xfrm>
                <a:off x="4558" y="2931"/>
                <a:ext cx="726" cy="726"/>
              </a:xfrm>
              <a:prstGeom prst="ellipse">
                <a:avLst/>
              </a:prstGeom>
              <a:solidFill>
                <a:schemeClr val="bg1"/>
              </a:solidFill>
              <a:ln w="9525">
                <a:solidFill>
                  <a:schemeClr val="tx1"/>
                </a:solidFill>
                <a:round/>
                <a:headEnd/>
                <a:tailEnd/>
              </a:ln>
            </p:spPr>
            <p:txBody>
              <a:bodyPr wrap="none" anchor="ctr"/>
              <a:lstStyle/>
              <a:p>
                <a:endParaRPr lang="en-US"/>
              </a:p>
            </p:txBody>
          </p:sp>
          <p:graphicFrame>
            <p:nvGraphicFramePr>
              <p:cNvPr id="2055" name="Object 65"/>
              <p:cNvGraphicFramePr>
                <a:graphicFrameLocks noChangeAspect="1"/>
              </p:cNvGraphicFramePr>
              <p:nvPr/>
            </p:nvGraphicFramePr>
            <p:xfrm>
              <a:off x="4332" y="3339"/>
              <a:ext cx="224" cy="248"/>
            </p:xfrm>
            <a:graphic>
              <a:graphicData uri="http://schemas.openxmlformats.org/presentationml/2006/ole">
                <mc:AlternateContent xmlns:mc="http://schemas.openxmlformats.org/markup-compatibility/2006">
                  <mc:Choice xmlns:v="urn:schemas-microsoft-com:vml" Requires="v">
                    <p:oleObj name="Equation" r:id="rId14" imgW="355320" imgH="393480" progId="Equation.3">
                      <p:embed/>
                    </p:oleObj>
                  </mc:Choice>
                  <mc:Fallback>
                    <p:oleObj name="Equation" r:id="rId14" imgW="355320" imgH="393480" progId="Equation.3">
                      <p:embed/>
                      <p:pic>
                        <p:nvPicPr>
                          <p:cNvPr id="0" name="Object 6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32" y="3339"/>
                            <a:ext cx="224" cy="24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66" name="Oval 66"/>
              <p:cNvSpPr>
                <a:spLocks noChangeArrowheads="1"/>
              </p:cNvSpPr>
              <p:nvPr/>
            </p:nvSpPr>
            <p:spPr bwMode="auto">
              <a:xfrm>
                <a:off x="4649" y="3022"/>
                <a:ext cx="544" cy="91"/>
              </a:xfrm>
              <a:prstGeom prst="ellipse">
                <a:avLst/>
              </a:prstGeom>
              <a:noFill/>
              <a:ln w="9525">
                <a:solidFill>
                  <a:schemeClr val="tx1"/>
                </a:solidFill>
                <a:round/>
                <a:headEnd/>
                <a:tailEnd/>
              </a:ln>
            </p:spPr>
            <p:txBody>
              <a:bodyPr wrap="none" anchor="ctr"/>
              <a:lstStyle/>
              <a:p>
                <a:pPr algn="ctr"/>
                <a:endParaRPr lang="en-US"/>
              </a:p>
            </p:txBody>
          </p:sp>
          <p:sp>
            <p:nvSpPr>
              <p:cNvPr id="2067" name="Oval 67"/>
              <p:cNvSpPr>
                <a:spLocks noChangeArrowheads="1"/>
              </p:cNvSpPr>
              <p:nvPr/>
            </p:nvSpPr>
            <p:spPr bwMode="auto">
              <a:xfrm>
                <a:off x="4649" y="3475"/>
                <a:ext cx="544" cy="91"/>
              </a:xfrm>
              <a:prstGeom prst="ellipse">
                <a:avLst/>
              </a:prstGeom>
              <a:noFill/>
              <a:ln w="9525">
                <a:solidFill>
                  <a:schemeClr val="tx1"/>
                </a:solidFill>
                <a:round/>
                <a:headEnd/>
                <a:tailEnd/>
              </a:ln>
            </p:spPr>
            <p:txBody>
              <a:bodyPr wrap="none" anchor="ctr"/>
              <a:lstStyle/>
              <a:p>
                <a:endParaRPr lang="en-US"/>
              </a:p>
            </p:txBody>
          </p:sp>
          <p:sp>
            <p:nvSpPr>
              <p:cNvPr id="2068" name="Line 68"/>
              <p:cNvSpPr>
                <a:spLocks noChangeShapeType="1"/>
              </p:cNvSpPr>
              <p:nvPr/>
            </p:nvSpPr>
            <p:spPr bwMode="auto">
              <a:xfrm flipV="1">
                <a:off x="4921" y="3067"/>
                <a:ext cx="272" cy="227"/>
              </a:xfrm>
              <a:prstGeom prst="line">
                <a:avLst/>
              </a:prstGeom>
              <a:noFill/>
              <a:ln w="9525">
                <a:solidFill>
                  <a:schemeClr val="tx1"/>
                </a:solidFill>
                <a:round/>
                <a:headEnd/>
                <a:tailEnd type="triangle" w="med" len="med"/>
              </a:ln>
            </p:spPr>
            <p:txBody>
              <a:bodyPr/>
              <a:lstStyle/>
              <a:p>
                <a:endParaRPr lang="en-US"/>
              </a:p>
            </p:txBody>
          </p:sp>
          <p:sp>
            <p:nvSpPr>
              <p:cNvPr id="2069" name="Line 69"/>
              <p:cNvSpPr>
                <a:spLocks noChangeShapeType="1"/>
              </p:cNvSpPr>
              <p:nvPr/>
            </p:nvSpPr>
            <p:spPr bwMode="auto">
              <a:xfrm>
                <a:off x="4921" y="3294"/>
                <a:ext cx="272" cy="227"/>
              </a:xfrm>
              <a:prstGeom prst="line">
                <a:avLst/>
              </a:prstGeom>
              <a:noFill/>
              <a:ln w="9525">
                <a:solidFill>
                  <a:schemeClr val="tx1"/>
                </a:solidFill>
                <a:round/>
                <a:headEnd/>
                <a:tailEnd type="triangle" w="med" len="med"/>
              </a:ln>
            </p:spPr>
            <p:txBody>
              <a:bodyPr/>
              <a:lstStyle/>
              <a:p>
                <a:endParaRPr lang="en-US"/>
              </a:p>
            </p:txBody>
          </p:sp>
          <p:sp>
            <p:nvSpPr>
              <p:cNvPr id="2070" name="Line 70"/>
              <p:cNvSpPr>
                <a:spLocks noChangeShapeType="1"/>
              </p:cNvSpPr>
              <p:nvPr/>
            </p:nvSpPr>
            <p:spPr bwMode="auto">
              <a:xfrm flipV="1">
                <a:off x="4921" y="2840"/>
                <a:ext cx="0" cy="908"/>
              </a:xfrm>
              <a:prstGeom prst="line">
                <a:avLst/>
              </a:prstGeom>
              <a:noFill/>
              <a:ln w="9525">
                <a:solidFill>
                  <a:schemeClr val="tx1"/>
                </a:solidFill>
                <a:round/>
                <a:headEnd/>
                <a:tailEnd type="triangle" w="med" len="med"/>
              </a:ln>
            </p:spPr>
            <p:txBody>
              <a:bodyPr/>
              <a:lstStyle/>
              <a:p>
                <a:endParaRPr lang="en-US"/>
              </a:p>
            </p:txBody>
          </p:sp>
          <p:sp>
            <p:nvSpPr>
              <p:cNvPr id="2071" name="Line 71"/>
              <p:cNvSpPr>
                <a:spLocks noChangeShapeType="1"/>
              </p:cNvSpPr>
              <p:nvPr/>
            </p:nvSpPr>
            <p:spPr bwMode="auto">
              <a:xfrm>
                <a:off x="4876" y="3067"/>
                <a:ext cx="91" cy="0"/>
              </a:xfrm>
              <a:prstGeom prst="line">
                <a:avLst/>
              </a:prstGeom>
              <a:noFill/>
              <a:ln w="9525">
                <a:solidFill>
                  <a:schemeClr val="tx1"/>
                </a:solidFill>
                <a:round/>
                <a:headEnd/>
                <a:tailEnd/>
              </a:ln>
            </p:spPr>
            <p:txBody>
              <a:bodyPr/>
              <a:lstStyle/>
              <a:p>
                <a:endParaRPr lang="en-US"/>
              </a:p>
            </p:txBody>
          </p:sp>
          <p:sp>
            <p:nvSpPr>
              <p:cNvPr id="2072" name="Line 72"/>
              <p:cNvSpPr>
                <a:spLocks noChangeShapeType="1"/>
              </p:cNvSpPr>
              <p:nvPr/>
            </p:nvSpPr>
            <p:spPr bwMode="auto">
              <a:xfrm>
                <a:off x="4876" y="3521"/>
                <a:ext cx="91" cy="0"/>
              </a:xfrm>
              <a:prstGeom prst="line">
                <a:avLst/>
              </a:prstGeom>
              <a:noFill/>
              <a:ln w="9525">
                <a:solidFill>
                  <a:schemeClr val="tx1"/>
                </a:solidFill>
                <a:round/>
                <a:headEnd/>
                <a:tailEnd/>
              </a:ln>
            </p:spPr>
            <p:txBody>
              <a:bodyPr/>
              <a:lstStyle/>
              <a:p>
                <a:endParaRPr lang="en-US"/>
              </a:p>
            </p:txBody>
          </p:sp>
          <p:graphicFrame>
            <p:nvGraphicFramePr>
              <p:cNvPr id="2056" name="Object 73"/>
              <p:cNvGraphicFramePr>
                <a:graphicFrameLocks noChangeAspect="1"/>
              </p:cNvGraphicFramePr>
              <p:nvPr/>
            </p:nvGraphicFramePr>
            <p:xfrm>
              <a:off x="5284" y="3022"/>
              <a:ext cx="114" cy="183"/>
            </p:xfrm>
            <a:graphic>
              <a:graphicData uri="http://schemas.openxmlformats.org/presentationml/2006/ole">
                <mc:AlternateContent xmlns:mc="http://schemas.openxmlformats.org/markup-compatibility/2006">
                  <mc:Choice xmlns:v="urn:schemas-microsoft-com:vml" Requires="v">
                    <p:oleObj name="Equation" r:id="rId16" imgW="126720" imgH="203040" progId="Equation.3">
                      <p:embed/>
                    </p:oleObj>
                  </mc:Choice>
                  <mc:Fallback>
                    <p:oleObj name="Equation" r:id="rId16" imgW="126720" imgH="203040" progId="Equation.3">
                      <p:embed/>
                      <p:pic>
                        <p:nvPicPr>
                          <p:cNvPr id="0" name="Object 7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84" y="3022"/>
                            <a:ext cx="114" cy="18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2064" name="Text Box 78"/>
            <p:cNvSpPr txBox="1">
              <a:spLocks noChangeArrowheads="1"/>
            </p:cNvSpPr>
            <p:nvPr/>
          </p:nvSpPr>
          <p:spPr bwMode="auto">
            <a:xfrm>
              <a:off x="4558" y="3748"/>
              <a:ext cx="152" cy="207"/>
            </a:xfrm>
            <a:prstGeom prst="rect">
              <a:avLst/>
            </a:prstGeom>
            <a:noFill/>
            <a:ln w="9525">
              <a:noFill/>
              <a:miter lim="800000"/>
              <a:headEnd/>
              <a:tailEnd/>
            </a:ln>
          </p:spPr>
          <p:txBody>
            <a:bodyPr wrap="none">
              <a:spAutoFit/>
            </a:bodyPr>
            <a:lstStyle/>
            <a:p>
              <a:pPr algn="ctr"/>
              <a:endParaRPr lang="en-US" sz="1000">
                <a:solidFill>
                  <a:schemeClr val="bg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6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6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Nuclear Zeeman Effect</a:t>
            </a:r>
          </a:p>
        </p:txBody>
      </p:sp>
      <p:sp>
        <p:nvSpPr>
          <p:cNvPr id="3077" name="Rectangle 5"/>
          <p:cNvSpPr>
            <a:spLocks noGrp="1" noChangeArrowheads="1"/>
          </p:cNvSpPr>
          <p:nvPr>
            <p:ph type="body" idx="1"/>
          </p:nvPr>
        </p:nvSpPr>
        <p:spPr>
          <a:xfrm>
            <a:off x="719138" y="1905000"/>
            <a:ext cx="7772400" cy="2316163"/>
          </a:xfrm>
          <a:noFill/>
        </p:spPr>
        <p:txBody>
          <a:bodyPr/>
          <a:lstStyle/>
          <a:p>
            <a:pPr eaLnBrk="1" hangingPunct="1"/>
            <a:r>
              <a:rPr lang="en-GB">
                <a:ea typeface="ＭＳ Ｐゴシック" charset="0"/>
                <a:cs typeface="ＭＳ Ｐゴシック" charset="0"/>
              </a:rPr>
              <a:t>Exposed to a static external magnetic field, </a:t>
            </a:r>
            <a:r>
              <a:rPr lang="en-GB" i="1">
                <a:ea typeface="ＭＳ Ｐゴシック" charset="0"/>
                <a:cs typeface="ＭＳ Ｐゴシック" charset="0"/>
              </a:rPr>
              <a:t>B</a:t>
            </a:r>
            <a:r>
              <a:rPr lang="en-GB" i="1" baseline="-25000">
                <a:ea typeface="ＭＳ Ｐゴシック" charset="0"/>
                <a:cs typeface="ＭＳ Ｐゴシック" charset="0"/>
              </a:rPr>
              <a:t>0</a:t>
            </a:r>
            <a:r>
              <a:rPr lang="en-GB">
                <a:ea typeface="ＭＳ Ｐゴシック" charset="0"/>
                <a:cs typeface="ＭＳ Ｐゴシック" charset="0"/>
              </a:rPr>
              <a:t>, the </a:t>
            </a:r>
            <a:r>
              <a:rPr lang="en-GB" i="1">
                <a:ea typeface="ＭＳ Ｐゴシック" charset="0"/>
                <a:cs typeface="ＭＳ Ｐゴシック" charset="0"/>
              </a:rPr>
              <a:t>z</a:t>
            </a:r>
            <a:r>
              <a:rPr lang="en-GB">
                <a:ea typeface="ＭＳ Ｐゴシック" charset="0"/>
                <a:cs typeface="ＭＳ Ｐゴシック" charset="0"/>
              </a:rPr>
              <a:t>-components of the nuclear magnetic moments align with </a:t>
            </a:r>
            <a:r>
              <a:rPr lang="en-GB" i="1">
                <a:ea typeface="ＭＳ Ｐゴシック" charset="0"/>
                <a:cs typeface="ＭＳ Ｐゴシック" charset="0"/>
              </a:rPr>
              <a:t>B</a:t>
            </a:r>
            <a:r>
              <a:rPr lang="en-GB" i="1" baseline="-25000">
                <a:ea typeface="ＭＳ Ｐゴシック" charset="0"/>
                <a:cs typeface="ＭＳ Ｐゴシック" charset="0"/>
              </a:rPr>
              <a:t>0</a:t>
            </a:r>
            <a:r>
              <a:rPr lang="en-GB">
                <a:ea typeface="ＭＳ Ｐゴシック" charset="0"/>
                <a:cs typeface="ＭＳ Ｐゴシック" charset="0"/>
              </a:rPr>
              <a:t>.</a:t>
            </a:r>
          </a:p>
          <a:p>
            <a:pPr eaLnBrk="1" hangingPunct="1"/>
            <a:r>
              <a:rPr lang="en-GB">
                <a:ea typeface="ＭＳ Ｐゴシック" charset="0"/>
                <a:cs typeface="ＭＳ Ｐゴシック" charset="0"/>
              </a:rPr>
              <a:t>Without loss of generality, the direction of </a:t>
            </a:r>
            <a:r>
              <a:rPr lang="en-GB" i="1">
                <a:ea typeface="ＭＳ Ｐゴシック" charset="0"/>
                <a:cs typeface="ＭＳ Ｐゴシック" charset="0"/>
              </a:rPr>
              <a:t>B</a:t>
            </a:r>
            <a:r>
              <a:rPr lang="en-GB" i="1" baseline="-25000">
                <a:ea typeface="ＭＳ Ｐゴシック" charset="0"/>
                <a:cs typeface="ＭＳ Ｐゴシック" charset="0"/>
              </a:rPr>
              <a:t>0</a:t>
            </a:r>
            <a:r>
              <a:rPr lang="en-GB">
                <a:ea typeface="ＭＳ Ｐゴシック" charset="0"/>
                <a:cs typeface="ＭＳ Ｐゴシック" charset="0"/>
              </a:rPr>
              <a:t> defines the z-axis. </a:t>
            </a:r>
          </a:p>
          <a:p>
            <a:pPr eaLnBrk="1" hangingPunct="1"/>
            <a:r>
              <a:rPr lang="en-GB">
                <a:ea typeface="ＭＳ Ｐゴシック" charset="0"/>
                <a:cs typeface="ＭＳ Ｐゴシック" charset="0"/>
              </a:rPr>
              <a:t>Two possible orientations of the magnetic moments: parallel and anti-parallel with energies</a:t>
            </a:r>
          </a:p>
          <a:p>
            <a:pPr eaLnBrk="1" hangingPunct="1">
              <a:buFont typeface="Wingdings" pitchFamily="2" charset="2"/>
              <a:buNone/>
            </a:pPr>
            <a:endParaRPr lang="en-GB">
              <a:ea typeface="ＭＳ Ｐゴシック" charset="0"/>
              <a:cs typeface="ＭＳ Ｐゴシック" charset="0"/>
              <a:sym typeface="Wingdings" pitchFamily="2" charset="2"/>
            </a:endParaRPr>
          </a:p>
          <a:p>
            <a:pPr eaLnBrk="1" hangingPunct="1">
              <a:buFont typeface="Wingdings" pitchFamily="2" charset="2"/>
              <a:buNone/>
            </a:pPr>
            <a:endParaRPr lang="en-GB">
              <a:ea typeface="ＭＳ Ｐゴシック" charset="0"/>
              <a:cs typeface="ＭＳ Ｐゴシック" charset="0"/>
              <a:sym typeface="Wingdings" pitchFamily="2" charset="2"/>
            </a:endParaRPr>
          </a:p>
          <a:p>
            <a:pPr eaLnBrk="1" hangingPunct="1">
              <a:buFont typeface="Wingdings" pitchFamily="2" charset="2"/>
              <a:buNone/>
            </a:pPr>
            <a:endParaRPr lang="el-GR">
              <a:ea typeface="ＭＳ Ｐゴシック" charset="0"/>
              <a:cs typeface="ＭＳ Ｐゴシック" charset="0"/>
              <a:sym typeface="Wingdings" pitchFamily="2" charset="2"/>
            </a:endParaRPr>
          </a:p>
        </p:txBody>
      </p:sp>
      <p:graphicFrame>
        <p:nvGraphicFramePr>
          <p:cNvPr id="3074" name="Object 7"/>
          <p:cNvGraphicFramePr>
            <a:graphicFrameLocks noGrp="1" noChangeAspect="1"/>
          </p:cNvGraphicFramePr>
          <p:nvPr>
            <p:ph idx="1"/>
          </p:nvPr>
        </p:nvGraphicFramePr>
        <p:xfrm>
          <a:off x="3492500" y="3429000"/>
          <a:ext cx="2122488" cy="554038"/>
        </p:xfrm>
        <a:graphic>
          <a:graphicData uri="http://schemas.openxmlformats.org/presentationml/2006/ole">
            <mc:AlternateContent xmlns:mc="http://schemas.openxmlformats.org/markup-compatibility/2006">
              <mc:Choice xmlns:v="urn:schemas-microsoft-com:vml" Requires="v">
                <p:oleObj name="Equation" r:id="rId2" imgW="1511280" imgH="393480" progId="Equation.3">
                  <p:embed/>
                </p:oleObj>
              </mc:Choice>
              <mc:Fallback>
                <p:oleObj name="Equation" r:id="rId2" imgW="1511280" imgH="393480" progId="Equation.3">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3429000"/>
                        <a:ext cx="2122488" cy="554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6091" name="Rectangle 11"/>
          <p:cNvSpPr>
            <a:spLocks noChangeArrowheads="1"/>
          </p:cNvSpPr>
          <p:nvPr/>
        </p:nvSpPr>
        <p:spPr bwMode="auto">
          <a:xfrm>
            <a:off x="6372225" y="4884738"/>
            <a:ext cx="1871663" cy="771525"/>
          </a:xfrm>
          <a:prstGeom prst="rect">
            <a:avLst/>
          </a:prstGeom>
          <a:solidFill>
            <a:srgbClr val="FF9999"/>
          </a:solidFill>
          <a:ln w="9525">
            <a:noFill/>
            <a:miter lim="800000"/>
            <a:headEnd/>
            <a:tailEnd/>
          </a:ln>
        </p:spPr>
        <p:txBody>
          <a:bodyPr wrap="none" anchor="ctr"/>
          <a:lstStyle/>
          <a:p>
            <a:endParaRPr lang="en-US"/>
          </a:p>
        </p:txBody>
      </p:sp>
      <p:grpSp>
        <p:nvGrpSpPr>
          <p:cNvPr id="3079" name="Group 25"/>
          <p:cNvGrpSpPr>
            <a:grpSpLocks/>
          </p:cNvGrpSpPr>
          <p:nvPr/>
        </p:nvGrpSpPr>
        <p:grpSpPr bwMode="auto">
          <a:xfrm>
            <a:off x="1403350" y="4365625"/>
            <a:ext cx="4248150" cy="1744663"/>
            <a:chOff x="975" y="2976"/>
            <a:chExt cx="2540" cy="1044"/>
          </a:xfrm>
        </p:grpSpPr>
        <p:sp>
          <p:nvSpPr>
            <p:cNvPr id="3090" name="Line 15"/>
            <p:cNvSpPr>
              <a:spLocks noChangeShapeType="1"/>
            </p:cNvSpPr>
            <p:nvPr/>
          </p:nvSpPr>
          <p:spPr bwMode="auto">
            <a:xfrm flipV="1">
              <a:off x="975" y="2976"/>
              <a:ext cx="0" cy="1044"/>
            </a:xfrm>
            <a:prstGeom prst="line">
              <a:avLst/>
            </a:prstGeom>
            <a:noFill/>
            <a:ln w="38100">
              <a:solidFill>
                <a:schemeClr val="accent1"/>
              </a:solidFill>
              <a:round/>
              <a:headEnd/>
              <a:tailEnd type="triangle" w="med" len="med"/>
            </a:ln>
          </p:spPr>
          <p:txBody>
            <a:bodyPr/>
            <a:lstStyle/>
            <a:p>
              <a:endParaRPr lang="en-US"/>
            </a:p>
          </p:txBody>
        </p:sp>
        <p:sp>
          <p:nvSpPr>
            <p:cNvPr id="3091" name="Line 17"/>
            <p:cNvSpPr>
              <a:spLocks noChangeShapeType="1"/>
            </p:cNvSpPr>
            <p:nvPr/>
          </p:nvSpPr>
          <p:spPr bwMode="auto">
            <a:xfrm flipV="1">
              <a:off x="1338" y="2976"/>
              <a:ext cx="0" cy="1044"/>
            </a:xfrm>
            <a:prstGeom prst="line">
              <a:avLst/>
            </a:prstGeom>
            <a:noFill/>
            <a:ln w="38100">
              <a:solidFill>
                <a:schemeClr val="accent1"/>
              </a:solidFill>
              <a:round/>
              <a:headEnd/>
              <a:tailEnd type="triangle" w="med" len="med"/>
            </a:ln>
          </p:spPr>
          <p:txBody>
            <a:bodyPr/>
            <a:lstStyle/>
            <a:p>
              <a:endParaRPr lang="en-US"/>
            </a:p>
          </p:txBody>
        </p:sp>
        <p:sp>
          <p:nvSpPr>
            <p:cNvPr id="3092" name="Line 18"/>
            <p:cNvSpPr>
              <a:spLocks noChangeShapeType="1"/>
            </p:cNvSpPr>
            <p:nvPr/>
          </p:nvSpPr>
          <p:spPr bwMode="auto">
            <a:xfrm flipV="1">
              <a:off x="1701" y="2976"/>
              <a:ext cx="0" cy="1044"/>
            </a:xfrm>
            <a:prstGeom prst="line">
              <a:avLst/>
            </a:prstGeom>
            <a:noFill/>
            <a:ln w="38100">
              <a:solidFill>
                <a:schemeClr val="accent1"/>
              </a:solidFill>
              <a:round/>
              <a:headEnd/>
              <a:tailEnd type="triangle" w="med" len="med"/>
            </a:ln>
          </p:spPr>
          <p:txBody>
            <a:bodyPr/>
            <a:lstStyle/>
            <a:p>
              <a:endParaRPr lang="en-US"/>
            </a:p>
          </p:txBody>
        </p:sp>
        <p:sp>
          <p:nvSpPr>
            <p:cNvPr id="3093" name="Line 19"/>
            <p:cNvSpPr>
              <a:spLocks noChangeShapeType="1"/>
            </p:cNvSpPr>
            <p:nvPr/>
          </p:nvSpPr>
          <p:spPr bwMode="auto">
            <a:xfrm flipV="1">
              <a:off x="2064" y="2976"/>
              <a:ext cx="0" cy="1044"/>
            </a:xfrm>
            <a:prstGeom prst="line">
              <a:avLst/>
            </a:prstGeom>
            <a:noFill/>
            <a:ln w="38100">
              <a:solidFill>
                <a:schemeClr val="accent1"/>
              </a:solidFill>
              <a:round/>
              <a:headEnd/>
              <a:tailEnd type="triangle" w="med" len="med"/>
            </a:ln>
          </p:spPr>
          <p:txBody>
            <a:bodyPr/>
            <a:lstStyle/>
            <a:p>
              <a:endParaRPr lang="en-US"/>
            </a:p>
          </p:txBody>
        </p:sp>
        <p:sp>
          <p:nvSpPr>
            <p:cNvPr id="3094" name="Line 20"/>
            <p:cNvSpPr>
              <a:spLocks noChangeShapeType="1"/>
            </p:cNvSpPr>
            <p:nvPr/>
          </p:nvSpPr>
          <p:spPr bwMode="auto">
            <a:xfrm flipV="1">
              <a:off x="2426" y="2976"/>
              <a:ext cx="0" cy="1044"/>
            </a:xfrm>
            <a:prstGeom prst="line">
              <a:avLst/>
            </a:prstGeom>
            <a:noFill/>
            <a:ln w="38100">
              <a:solidFill>
                <a:schemeClr val="accent1"/>
              </a:solidFill>
              <a:round/>
              <a:headEnd/>
              <a:tailEnd type="triangle" w="med" len="med"/>
            </a:ln>
          </p:spPr>
          <p:txBody>
            <a:bodyPr/>
            <a:lstStyle/>
            <a:p>
              <a:endParaRPr lang="en-US"/>
            </a:p>
          </p:txBody>
        </p:sp>
        <p:sp>
          <p:nvSpPr>
            <p:cNvPr id="3095" name="Line 21"/>
            <p:cNvSpPr>
              <a:spLocks noChangeShapeType="1"/>
            </p:cNvSpPr>
            <p:nvPr/>
          </p:nvSpPr>
          <p:spPr bwMode="auto">
            <a:xfrm flipV="1">
              <a:off x="2789" y="2976"/>
              <a:ext cx="0" cy="1044"/>
            </a:xfrm>
            <a:prstGeom prst="line">
              <a:avLst/>
            </a:prstGeom>
            <a:noFill/>
            <a:ln w="38100">
              <a:solidFill>
                <a:schemeClr val="accent1"/>
              </a:solidFill>
              <a:round/>
              <a:headEnd/>
              <a:tailEnd type="triangle" w="med" len="med"/>
            </a:ln>
          </p:spPr>
          <p:txBody>
            <a:bodyPr/>
            <a:lstStyle/>
            <a:p>
              <a:endParaRPr lang="en-US"/>
            </a:p>
          </p:txBody>
        </p:sp>
        <p:sp>
          <p:nvSpPr>
            <p:cNvPr id="3096" name="Line 22"/>
            <p:cNvSpPr>
              <a:spLocks noChangeShapeType="1"/>
            </p:cNvSpPr>
            <p:nvPr/>
          </p:nvSpPr>
          <p:spPr bwMode="auto">
            <a:xfrm flipV="1">
              <a:off x="3152" y="2976"/>
              <a:ext cx="0" cy="1044"/>
            </a:xfrm>
            <a:prstGeom prst="line">
              <a:avLst/>
            </a:prstGeom>
            <a:noFill/>
            <a:ln w="38100">
              <a:solidFill>
                <a:schemeClr val="accent1"/>
              </a:solidFill>
              <a:round/>
              <a:headEnd/>
              <a:tailEnd type="triangle" w="med" len="med"/>
            </a:ln>
          </p:spPr>
          <p:txBody>
            <a:bodyPr/>
            <a:lstStyle/>
            <a:p>
              <a:endParaRPr lang="en-US"/>
            </a:p>
          </p:txBody>
        </p:sp>
        <p:sp>
          <p:nvSpPr>
            <p:cNvPr id="3097" name="Line 23"/>
            <p:cNvSpPr>
              <a:spLocks noChangeShapeType="1"/>
            </p:cNvSpPr>
            <p:nvPr/>
          </p:nvSpPr>
          <p:spPr bwMode="auto">
            <a:xfrm flipV="1">
              <a:off x="3515" y="2976"/>
              <a:ext cx="0" cy="1044"/>
            </a:xfrm>
            <a:prstGeom prst="line">
              <a:avLst/>
            </a:prstGeom>
            <a:noFill/>
            <a:ln w="38100">
              <a:solidFill>
                <a:schemeClr val="accent1"/>
              </a:solidFill>
              <a:round/>
              <a:headEnd/>
              <a:tailEnd type="triangle" w="med" len="med"/>
            </a:ln>
          </p:spPr>
          <p:txBody>
            <a:bodyPr/>
            <a:lstStyle/>
            <a:p>
              <a:endParaRPr lang="en-US"/>
            </a:p>
          </p:txBody>
        </p:sp>
      </p:grpSp>
      <p:sp>
        <p:nvSpPr>
          <p:cNvPr id="3080" name="Text Box 16"/>
          <p:cNvSpPr txBox="1">
            <a:spLocks noChangeArrowheads="1"/>
          </p:cNvSpPr>
          <p:nvPr/>
        </p:nvSpPr>
        <p:spPr bwMode="auto">
          <a:xfrm>
            <a:off x="5651500" y="4365625"/>
            <a:ext cx="792163" cy="366713"/>
          </a:xfrm>
          <a:prstGeom prst="rect">
            <a:avLst/>
          </a:prstGeom>
          <a:noFill/>
          <a:ln w="9525">
            <a:noFill/>
            <a:miter lim="800000"/>
            <a:headEnd/>
            <a:tailEnd/>
          </a:ln>
        </p:spPr>
        <p:txBody>
          <a:bodyPr>
            <a:spAutoFit/>
          </a:bodyPr>
          <a:lstStyle/>
          <a:p>
            <a:r>
              <a:rPr lang="en-GB" i="1">
                <a:solidFill>
                  <a:schemeClr val="accent1"/>
                </a:solidFill>
              </a:rPr>
              <a:t>B</a:t>
            </a:r>
            <a:r>
              <a:rPr lang="en-GB" i="1" baseline="-25000">
                <a:solidFill>
                  <a:schemeClr val="accent1"/>
                </a:solidFill>
              </a:rPr>
              <a:t>0</a:t>
            </a:r>
            <a:r>
              <a:rPr lang="en-GB" i="1">
                <a:solidFill>
                  <a:schemeClr val="accent1"/>
                </a:solidFill>
                <a:cs typeface="Arial" charset="0"/>
              </a:rPr>
              <a:t>≠0</a:t>
            </a:r>
          </a:p>
        </p:txBody>
      </p:sp>
      <p:sp>
        <p:nvSpPr>
          <p:cNvPr id="46106" name="Text Box 26"/>
          <p:cNvSpPr txBox="1">
            <a:spLocks noChangeArrowheads="1"/>
          </p:cNvSpPr>
          <p:nvPr/>
        </p:nvSpPr>
        <p:spPr bwMode="auto">
          <a:xfrm>
            <a:off x="6351588" y="4457700"/>
            <a:ext cx="1860550" cy="366713"/>
          </a:xfrm>
          <a:prstGeom prst="rect">
            <a:avLst/>
          </a:prstGeom>
          <a:noFill/>
          <a:ln w="9525">
            <a:noFill/>
            <a:miter lim="800000"/>
            <a:headEnd/>
            <a:tailEnd/>
          </a:ln>
        </p:spPr>
        <p:txBody>
          <a:bodyPr wrap="none">
            <a:spAutoFit/>
          </a:bodyPr>
          <a:lstStyle/>
          <a:p>
            <a:r>
              <a:rPr lang="en-GB">
                <a:solidFill>
                  <a:srgbClr val="FF0000"/>
                </a:solidFill>
              </a:rPr>
              <a:t>Zeeman splitting</a:t>
            </a:r>
          </a:p>
        </p:txBody>
      </p:sp>
      <p:sp>
        <p:nvSpPr>
          <p:cNvPr id="46107" name="Text Box 27"/>
          <p:cNvSpPr txBox="1">
            <a:spLocks noChangeArrowheads="1"/>
          </p:cNvSpPr>
          <p:nvPr/>
        </p:nvSpPr>
        <p:spPr bwMode="auto">
          <a:xfrm>
            <a:off x="6877050" y="5662613"/>
            <a:ext cx="2127250" cy="366712"/>
          </a:xfrm>
          <a:prstGeom prst="rect">
            <a:avLst/>
          </a:prstGeom>
          <a:noFill/>
          <a:ln w="9525">
            <a:noFill/>
            <a:miter lim="800000"/>
            <a:headEnd/>
            <a:tailEnd/>
          </a:ln>
        </p:spPr>
        <p:txBody>
          <a:bodyPr wrap="none">
            <a:spAutoFit/>
          </a:bodyPr>
          <a:lstStyle/>
          <a:p>
            <a:r>
              <a:rPr lang="en-GB" b="1">
                <a:solidFill>
                  <a:srgbClr val="FF0000"/>
                </a:solidFill>
              </a:rPr>
              <a:t>Larmor frequency</a:t>
            </a:r>
          </a:p>
        </p:txBody>
      </p:sp>
      <p:sp>
        <p:nvSpPr>
          <p:cNvPr id="46108" name="Line 28"/>
          <p:cNvSpPr>
            <a:spLocks noChangeShapeType="1"/>
          </p:cNvSpPr>
          <p:nvPr/>
        </p:nvSpPr>
        <p:spPr bwMode="auto">
          <a:xfrm flipV="1">
            <a:off x="8027988" y="5446713"/>
            <a:ext cx="0" cy="287337"/>
          </a:xfrm>
          <a:prstGeom prst="line">
            <a:avLst/>
          </a:prstGeom>
          <a:noFill/>
          <a:ln w="38100">
            <a:solidFill>
              <a:srgbClr val="FF0000"/>
            </a:solidFill>
            <a:round/>
            <a:headEnd/>
            <a:tailEnd type="triangle" w="med" len="med"/>
          </a:ln>
        </p:spPr>
        <p:txBody>
          <a:bodyPr/>
          <a:lstStyle/>
          <a:p>
            <a:endParaRPr lang="en-US"/>
          </a:p>
        </p:txBody>
      </p:sp>
      <p:sp>
        <p:nvSpPr>
          <p:cNvPr id="46109" name="Line 29"/>
          <p:cNvSpPr>
            <a:spLocks noChangeShapeType="1"/>
          </p:cNvSpPr>
          <p:nvPr/>
        </p:nvSpPr>
        <p:spPr bwMode="auto">
          <a:xfrm>
            <a:off x="7164388" y="5373688"/>
            <a:ext cx="287337" cy="0"/>
          </a:xfrm>
          <a:prstGeom prst="line">
            <a:avLst/>
          </a:prstGeom>
          <a:noFill/>
          <a:ln w="38100">
            <a:solidFill>
              <a:srgbClr val="FF0000"/>
            </a:solidFill>
            <a:round/>
            <a:headEnd/>
            <a:tailEnd/>
          </a:ln>
        </p:spPr>
        <p:txBody>
          <a:bodyPr/>
          <a:lstStyle/>
          <a:p>
            <a:endParaRPr lang="en-US"/>
          </a:p>
        </p:txBody>
      </p:sp>
      <p:graphicFrame>
        <p:nvGraphicFramePr>
          <p:cNvPr id="46090" name="Object 10"/>
          <p:cNvGraphicFramePr>
            <a:graphicFrameLocks noGrp="1" noChangeAspect="1"/>
          </p:cNvGraphicFramePr>
          <p:nvPr>
            <p:ph idx="1"/>
          </p:nvPr>
        </p:nvGraphicFramePr>
        <p:xfrm>
          <a:off x="6443663" y="5060950"/>
          <a:ext cx="1719262" cy="368300"/>
        </p:xfrm>
        <a:graphic>
          <a:graphicData uri="http://schemas.openxmlformats.org/presentationml/2006/ole">
            <mc:AlternateContent xmlns:mc="http://schemas.openxmlformats.org/markup-compatibility/2006">
              <mc:Choice xmlns:v="urn:schemas-microsoft-com:vml" Requires="v">
                <p:oleObj name="Equation" r:id="rId4" imgW="1066680" imgH="228600" progId="Equation.3">
                  <p:embed/>
                </p:oleObj>
              </mc:Choice>
              <mc:Fallback>
                <p:oleObj name="Equation" r:id="rId4" imgW="1066680" imgH="22860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5060950"/>
                        <a:ext cx="1719262" cy="368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6111" name="Picture 31" descr="zeeman"/>
          <p:cNvPicPr>
            <a:picLocks noChangeAspect="1" noChangeArrowheads="1"/>
          </p:cNvPicPr>
          <p:nvPr/>
        </p:nvPicPr>
        <p:blipFill>
          <a:blip r:embed="rId6"/>
          <a:srcRect/>
          <a:stretch>
            <a:fillRect/>
          </a:stretch>
        </p:blipFill>
        <p:spPr bwMode="auto">
          <a:xfrm>
            <a:off x="755650" y="4581525"/>
            <a:ext cx="5111750" cy="1360488"/>
          </a:xfrm>
          <a:prstGeom prst="rect">
            <a:avLst/>
          </a:prstGeom>
          <a:noFill/>
          <a:ln w="9525">
            <a:noFill/>
            <a:miter lim="800000"/>
            <a:headEnd/>
            <a:tailEnd/>
          </a:ln>
        </p:spPr>
      </p:pic>
      <p:pic>
        <p:nvPicPr>
          <p:cNvPr id="46112" name="Picture 32" descr="zeeman"/>
          <p:cNvPicPr>
            <a:picLocks noChangeAspect="1" noChangeArrowheads="1"/>
          </p:cNvPicPr>
          <p:nvPr/>
        </p:nvPicPr>
        <p:blipFill>
          <a:blip r:embed="rId6"/>
          <a:srcRect r="91553"/>
          <a:stretch>
            <a:fillRect/>
          </a:stretch>
        </p:blipFill>
        <p:spPr bwMode="auto">
          <a:xfrm>
            <a:off x="755650" y="4581525"/>
            <a:ext cx="431800" cy="1360488"/>
          </a:xfrm>
          <a:prstGeom prst="rect">
            <a:avLst/>
          </a:prstGeom>
          <a:solidFill>
            <a:schemeClr val="bg1"/>
          </a:solidFill>
          <a:ln w="9525">
            <a:noFill/>
            <a:miter lim="800000"/>
            <a:headEnd/>
            <a:tailEnd/>
          </a:ln>
        </p:spPr>
      </p:pic>
      <p:sp>
        <p:nvSpPr>
          <p:cNvPr id="46113" name="Rectangle 33"/>
          <p:cNvSpPr>
            <a:spLocks noChangeArrowheads="1"/>
          </p:cNvSpPr>
          <p:nvPr/>
        </p:nvSpPr>
        <p:spPr bwMode="auto">
          <a:xfrm>
            <a:off x="1187450" y="4365625"/>
            <a:ext cx="5113338" cy="1871663"/>
          </a:xfrm>
          <a:prstGeom prst="rect">
            <a:avLst/>
          </a:prstGeom>
          <a:solidFill>
            <a:schemeClr val="bg1">
              <a:alpha val="74901"/>
            </a:schemeClr>
          </a:solidFill>
          <a:ln w="9525">
            <a:noFill/>
            <a:miter lim="800000"/>
            <a:headEnd/>
            <a:tailEnd/>
          </a:ln>
        </p:spPr>
        <p:txBody>
          <a:bodyPr wrap="none" anchor="ctr"/>
          <a:lstStyle/>
          <a:p>
            <a:pPr algn="ctr"/>
            <a:endParaRPr lang="en-US"/>
          </a:p>
        </p:txBody>
      </p:sp>
      <p:sp>
        <p:nvSpPr>
          <p:cNvPr id="3088" name="Text Box 35"/>
          <p:cNvSpPr txBox="1">
            <a:spLocks noChangeArrowheads="1"/>
          </p:cNvSpPr>
          <p:nvPr/>
        </p:nvSpPr>
        <p:spPr bwMode="auto">
          <a:xfrm>
            <a:off x="611188" y="4581525"/>
            <a:ext cx="681037" cy="366713"/>
          </a:xfrm>
          <a:prstGeom prst="rect">
            <a:avLst/>
          </a:prstGeom>
          <a:noFill/>
          <a:ln w="9525">
            <a:noFill/>
            <a:miter lim="800000"/>
            <a:headEnd/>
            <a:tailEnd/>
          </a:ln>
        </p:spPr>
        <p:txBody>
          <a:bodyPr wrap="none">
            <a:spAutoFit/>
          </a:bodyPr>
          <a:lstStyle/>
          <a:p>
            <a:r>
              <a:rPr lang="en-GB" i="1">
                <a:solidFill>
                  <a:schemeClr val="accent1"/>
                </a:solidFill>
              </a:rPr>
              <a:t>B</a:t>
            </a:r>
            <a:r>
              <a:rPr lang="en-GB" i="1" baseline="-25000">
                <a:solidFill>
                  <a:schemeClr val="accent1"/>
                </a:solidFill>
              </a:rPr>
              <a:t>0</a:t>
            </a:r>
            <a:r>
              <a:rPr lang="en-GB">
                <a:solidFill>
                  <a:schemeClr val="accent1"/>
                </a:solidFill>
              </a:rPr>
              <a:t>=0</a:t>
            </a:r>
          </a:p>
        </p:txBody>
      </p:sp>
      <p:sp>
        <p:nvSpPr>
          <p:cNvPr id="46093" name="Line 13"/>
          <p:cNvSpPr>
            <a:spLocks noChangeShapeType="1"/>
          </p:cNvSpPr>
          <p:nvPr/>
        </p:nvSpPr>
        <p:spPr bwMode="auto">
          <a:xfrm>
            <a:off x="6156325" y="4797425"/>
            <a:ext cx="0" cy="936625"/>
          </a:xfrm>
          <a:prstGeom prst="line">
            <a:avLst/>
          </a:prstGeom>
          <a:noFill/>
          <a:ln w="38100">
            <a:solidFill>
              <a:srgbClr val="FF0000"/>
            </a:solidFill>
            <a:round/>
            <a:headEnd type="triangle" w="med" len="me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46112"/>
                                        </p:tgtEl>
                                        <p:attrNameLst>
                                          <p:attrName>style.visibility</p:attrName>
                                        </p:attrNameLst>
                                      </p:cBhvr>
                                      <p:to>
                                        <p:strVal val="visible"/>
                                      </p:to>
                                    </p:set>
                                  </p:childTnLst>
                                </p:cTn>
                              </p:par>
                            </p:childTnLst>
                          </p:cTn>
                        </p:par>
                        <p:par>
                          <p:cTn id="7" fill="hold">
                            <p:stCondLst>
                              <p:cond delay="1000"/>
                            </p:stCondLst>
                            <p:childTnLst>
                              <p:par>
                                <p:cTn id="8" presetID="10" presetClass="exit" presetSubtype="0" fill="hold" grpId="0" nodeType="afterEffect">
                                  <p:stCondLst>
                                    <p:cond delay="500"/>
                                  </p:stCondLst>
                                  <p:childTnLst>
                                    <p:animEffect transition="out" filter="fade">
                                      <p:cBhvr>
                                        <p:cTn id="9" dur="500"/>
                                        <p:tgtEl>
                                          <p:spTgt spid="46113"/>
                                        </p:tgtEl>
                                      </p:cBhvr>
                                    </p:animEffect>
                                    <p:set>
                                      <p:cBhvr>
                                        <p:cTn id="10" dur="1" fill="hold">
                                          <p:stCondLst>
                                            <p:cond delay="499"/>
                                          </p:stCondLst>
                                        </p:cTn>
                                        <p:tgtEl>
                                          <p:spTgt spid="46113"/>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6111"/>
                                        </p:tgtEl>
                                        <p:attrNameLst>
                                          <p:attrName>style.visibility</p:attrName>
                                        </p:attrNameLst>
                                      </p:cBhvr>
                                      <p:to>
                                        <p:strVal val="visible"/>
                                      </p:to>
                                    </p:set>
                                    <p:animEffect transition="in" filter="fade">
                                      <p:cBhvr>
                                        <p:cTn id="14" dur="2000"/>
                                        <p:tgtEl>
                                          <p:spTgt spid="46111"/>
                                        </p:tgtEl>
                                      </p:cBhvr>
                                    </p:animEffect>
                                  </p:childTnLst>
                                </p:cTn>
                              </p:par>
                            </p:childTnLst>
                          </p:cTn>
                        </p:par>
                        <p:par>
                          <p:cTn id="15" fill="hold">
                            <p:stCondLst>
                              <p:cond delay="4000"/>
                            </p:stCondLst>
                            <p:childTnLst>
                              <p:par>
                                <p:cTn id="16" presetID="22" presetClass="entr" presetSubtype="8" fill="hold" grpId="0" nodeType="afterEffect">
                                  <p:stCondLst>
                                    <p:cond delay="0"/>
                                  </p:stCondLst>
                                  <p:childTnLst>
                                    <p:set>
                                      <p:cBhvr>
                                        <p:cTn id="17" dur="1" fill="hold">
                                          <p:stCondLst>
                                            <p:cond delay="0"/>
                                          </p:stCondLst>
                                        </p:cTn>
                                        <p:tgtEl>
                                          <p:spTgt spid="46093"/>
                                        </p:tgtEl>
                                        <p:attrNameLst>
                                          <p:attrName>style.visibility</p:attrName>
                                        </p:attrNameLst>
                                      </p:cBhvr>
                                      <p:to>
                                        <p:strVal val="visible"/>
                                      </p:to>
                                    </p:set>
                                    <p:animEffect transition="in" filter="wipe(left)">
                                      <p:cBhvr>
                                        <p:cTn id="18" dur="500"/>
                                        <p:tgtEl>
                                          <p:spTgt spid="4609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6106"/>
                                        </p:tgtEl>
                                        <p:attrNameLst>
                                          <p:attrName>style.visibility</p:attrName>
                                        </p:attrNameLst>
                                      </p:cBhvr>
                                      <p:to>
                                        <p:strVal val="visible"/>
                                      </p:to>
                                    </p:set>
                                    <p:animEffect transition="in" filter="wipe(left)">
                                      <p:cBhvr>
                                        <p:cTn id="21" dur="500"/>
                                        <p:tgtEl>
                                          <p:spTgt spid="46106"/>
                                        </p:tgtEl>
                                      </p:cBhvr>
                                    </p:animEffect>
                                  </p:childTnLst>
                                </p:cTn>
                              </p:par>
                              <p:par>
                                <p:cTn id="22" presetID="22" presetClass="entr" presetSubtype="8" fill="hold" nodeType="withEffect">
                                  <p:stCondLst>
                                    <p:cond delay="0"/>
                                  </p:stCondLst>
                                  <p:childTnLst>
                                    <p:set>
                                      <p:cBhvr>
                                        <p:cTn id="23" dur="1" fill="hold">
                                          <p:stCondLst>
                                            <p:cond delay="0"/>
                                          </p:stCondLst>
                                        </p:cTn>
                                        <p:tgtEl>
                                          <p:spTgt spid="46090"/>
                                        </p:tgtEl>
                                        <p:attrNameLst>
                                          <p:attrName>style.visibility</p:attrName>
                                        </p:attrNameLst>
                                      </p:cBhvr>
                                      <p:to>
                                        <p:strVal val="visible"/>
                                      </p:to>
                                    </p:set>
                                    <p:animEffect transition="in" filter="wipe(left)">
                                      <p:cBhvr>
                                        <p:cTn id="24" dur="500"/>
                                        <p:tgtEl>
                                          <p:spTgt spid="4609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6091"/>
                                        </p:tgtEl>
                                        <p:attrNameLst>
                                          <p:attrName>style.visibility</p:attrName>
                                        </p:attrNameLst>
                                      </p:cBhvr>
                                      <p:to>
                                        <p:strVal val="visible"/>
                                      </p:to>
                                    </p:set>
                                    <p:animEffect transition="in" filter="wipe(left)">
                                      <p:cBhvr>
                                        <p:cTn id="27" dur="500"/>
                                        <p:tgtEl>
                                          <p:spTgt spid="4609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610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610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6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1" grpId="0" animBg="1"/>
      <p:bldP spid="46106" grpId="0"/>
      <p:bldP spid="46107" grpId="0"/>
      <p:bldP spid="46108" grpId="0" animBg="1"/>
      <p:bldP spid="46109" grpId="0" animBg="1"/>
      <p:bldP spid="46113" grpId="0" animBg="1"/>
      <p:bldP spid="4609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Equilibrium Magnetisation</a:t>
            </a:r>
          </a:p>
        </p:txBody>
      </p:sp>
      <p:sp>
        <p:nvSpPr>
          <p:cNvPr id="49155" name="Rectangle 3"/>
          <p:cNvSpPr>
            <a:spLocks noGrp="1" noChangeArrowheads="1"/>
          </p:cNvSpPr>
          <p:nvPr>
            <p:ph type="body" idx="1"/>
          </p:nvPr>
        </p:nvSpPr>
        <p:spPr/>
        <p:txBody>
          <a:bodyPr/>
          <a:lstStyle/>
          <a:p>
            <a:pPr eaLnBrk="1" hangingPunct="1"/>
            <a:r>
              <a:rPr lang="en-GB">
                <a:ea typeface="ＭＳ Ｐゴシック" charset="0"/>
                <a:cs typeface="ＭＳ Ｐゴシック" charset="0"/>
              </a:rPr>
              <a:t>There is a small excess of spins in the lower energy states. </a:t>
            </a:r>
          </a:p>
          <a:p>
            <a:pPr eaLnBrk="1" hangingPunct="1"/>
            <a:r>
              <a:rPr lang="en-GB">
                <a:ea typeface="ＭＳ Ｐゴシック" charset="0"/>
                <a:cs typeface="ＭＳ Ｐゴシック" charset="0"/>
              </a:rPr>
              <a:t>The population fraction is given by </a:t>
            </a:r>
            <a:r>
              <a:rPr lang="en-GB" b="1">
                <a:ea typeface="ＭＳ Ｐゴシック" charset="0"/>
                <a:cs typeface="ＭＳ Ｐゴシック" charset="0"/>
              </a:rPr>
              <a:t>Boltzmann statistics</a:t>
            </a:r>
          </a:p>
          <a:p>
            <a:pPr eaLnBrk="1" hangingPunct="1">
              <a:buFont typeface="Wingdings" pitchFamily="2" charset="2"/>
              <a:buNone/>
            </a:pPr>
            <a:r>
              <a:rPr lang="en-GB">
                <a:ea typeface="ＭＳ Ｐゴシック" charset="0"/>
                <a:cs typeface="ＭＳ Ｐゴシック" charset="0"/>
              </a:rPr>
              <a:t>	which is a very tiny number at room temperature </a:t>
            </a:r>
            <a:r>
              <a:rPr lang="en-GB" i="1">
                <a:ea typeface="ＭＳ Ｐゴシック" charset="0"/>
                <a:cs typeface="ＭＳ Ｐゴシック" charset="0"/>
              </a:rPr>
              <a:t>T</a:t>
            </a:r>
            <a:r>
              <a:rPr lang="en-GB">
                <a:ea typeface="ＭＳ Ｐゴシック" charset="0"/>
                <a:cs typeface="ＭＳ Ｐゴシック" charset="0"/>
              </a:rPr>
              <a:t>.</a:t>
            </a:r>
          </a:p>
          <a:p>
            <a:pPr eaLnBrk="1" hangingPunct="1">
              <a:buFont typeface="Wingdings" pitchFamily="2" charset="2"/>
              <a:buNone/>
            </a:pPr>
            <a:endParaRPr lang="en-GB">
              <a:ea typeface="ＭＳ Ｐゴシック" charset="0"/>
              <a:cs typeface="ＭＳ Ｐゴシック" charset="0"/>
            </a:endParaRPr>
          </a:p>
          <a:p>
            <a:pPr eaLnBrk="1" hangingPunct="1"/>
            <a:r>
              <a:rPr lang="en-GB">
                <a:ea typeface="ＭＳ Ｐゴシック" charset="0"/>
                <a:cs typeface="ＭＳ Ｐゴシック" charset="0"/>
              </a:rPr>
              <a:t>However, the small excess amounts in a </a:t>
            </a:r>
            <a:r>
              <a:rPr lang="en-GB" b="1">
                <a:ea typeface="ＭＳ Ｐゴシック" charset="0"/>
                <a:cs typeface="ＭＳ Ｐゴシック" charset="0"/>
              </a:rPr>
              <a:t>measurable macroscopic magnetisation</a:t>
            </a:r>
            <a:r>
              <a:rPr lang="en-GB">
                <a:ea typeface="ＭＳ Ｐゴシック" charset="0"/>
                <a:cs typeface="ＭＳ Ｐゴシック" charset="0"/>
              </a:rPr>
              <a:t>, </a:t>
            </a:r>
            <a:r>
              <a:rPr lang="en-GB" i="1">
                <a:ea typeface="ＭＳ Ｐゴシック" charset="0"/>
                <a:cs typeface="ＭＳ Ｐゴシック" charset="0"/>
              </a:rPr>
              <a:t>M</a:t>
            </a:r>
            <a:r>
              <a:rPr lang="en-GB">
                <a:ea typeface="ＭＳ Ｐゴシック" charset="0"/>
                <a:cs typeface="ＭＳ Ｐゴシック" charset="0"/>
              </a:rPr>
              <a:t>, which is the ensemble average of the nuclear magnetic moments.</a:t>
            </a:r>
          </a:p>
          <a:p>
            <a:pPr eaLnBrk="1" hangingPunct="1"/>
            <a:endParaRPr lang="en-GB">
              <a:ea typeface="ＭＳ Ｐゴシック" charset="0"/>
              <a:cs typeface="ＭＳ Ｐゴシック" charset="0"/>
            </a:endParaRPr>
          </a:p>
          <a:p>
            <a:pPr eaLnBrk="1" hangingPunct="1"/>
            <a:r>
              <a:rPr lang="en-GB">
                <a:ea typeface="ＭＳ Ｐゴシック" charset="0"/>
                <a:cs typeface="ＭＳ Ｐゴシック" charset="0"/>
              </a:rPr>
              <a:t>The equilibrium magnetisation for </a:t>
            </a:r>
            <a:r>
              <a:rPr lang="en-GB" i="1">
                <a:ea typeface="ＭＳ Ｐゴシック" charset="0"/>
                <a:cs typeface="ＭＳ Ｐゴシック" charset="0"/>
              </a:rPr>
              <a:t>N</a:t>
            </a:r>
            <a:r>
              <a:rPr lang="en-GB">
                <a:ea typeface="ＭＳ Ｐゴシック" charset="0"/>
                <a:cs typeface="ＭＳ Ｐゴシック" charset="0"/>
              </a:rPr>
              <a:t> atoms with</a:t>
            </a:r>
          </a:p>
          <a:p>
            <a:pPr eaLnBrk="1" hangingPunct="1">
              <a:buFont typeface="Wingdings" pitchFamily="2" charset="2"/>
              <a:buNone/>
            </a:pPr>
            <a:r>
              <a:rPr lang="en-GB">
                <a:ea typeface="ＭＳ Ｐゴシック" charset="0"/>
                <a:cs typeface="ＭＳ Ｐゴシック" charset="0"/>
              </a:rPr>
              <a:t>	nuclear spin quantum number, </a:t>
            </a:r>
            <a:r>
              <a:rPr lang="en-GB" i="1">
                <a:ea typeface="ＭＳ Ｐゴシック" charset="0"/>
                <a:cs typeface="ＭＳ Ｐゴシック" charset="0"/>
              </a:rPr>
              <a:t>S</a:t>
            </a:r>
            <a:r>
              <a:rPr lang="en-GB">
                <a:ea typeface="ＭＳ Ｐゴシック" charset="0"/>
                <a:cs typeface="ＭＳ Ｐゴシック" charset="0"/>
              </a:rPr>
              <a:t>, is given by</a:t>
            </a:r>
          </a:p>
          <a:p>
            <a:pPr eaLnBrk="1" hangingPunct="1">
              <a:buFont typeface="Wingdings" pitchFamily="2" charset="2"/>
              <a:buNone/>
            </a:pPr>
            <a:r>
              <a:rPr lang="en-GB">
                <a:ea typeface="ＭＳ Ｐゴシック" charset="0"/>
                <a:cs typeface="ＭＳ Ｐゴシック" charset="0"/>
              </a:rPr>
              <a:t>	Curie’s law:</a:t>
            </a:r>
          </a:p>
        </p:txBody>
      </p:sp>
      <p:grpSp>
        <p:nvGrpSpPr>
          <p:cNvPr id="4104" name="Group 21"/>
          <p:cNvGrpSpPr>
            <a:grpSpLocks/>
          </p:cNvGrpSpPr>
          <p:nvPr/>
        </p:nvGrpSpPr>
        <p:grpSpPr bwMode="auto">
          <a:xfrm>
            <a:off x="5649913" y="765175"/>
            <a:ext cx="3386137" cy="1038225"/>
            <a:chOff x="612" y="2886"/>
            <a:chExt cx="3583" cy="1099"/>
          </a:xfrm>
        </p:grpSpPr>
        <p:grpSp>
          <p:nvGrpSpPr>
            <p:cNvPr id="4114" name="Group 4"/>
            <p:cNvGrpSpPr>
              <a:grpSpLocks/>
            </p:cNvGrpSpPr>
            <p:nvPr/>
          </p:nvGrpSpPr>
          <p:grpSpPr bwMode="auto">
            <a:xfrm>
              <a:off x="1020" y="2886"/>
              <a:ext cx="2676" cy="1099"/>
              <a:chOff x="975" y="2976"/>
              <a:chExt cx="2540" cy="1044"/>
            </a:xfrm>
          </p:grpSpPr>
          <p:sp>
            <p:nvSpPr>
              <p:cNvPr id="4117" name="Line 5"/>
              <p:cNvSpPr>
                <a:spLocks noChangeShapeType="1"/>
              </p:cNvSpPr>
              <p:nvPr/>
            </p:nvSpPr>
            <p:spPr bwMode="auto">
              <a:xfrm flipV="1">
                <a:off x="975" y="2976"/>
                <a:ext cx="0" cy="1044"/>
              </a:xfrm>
              <a:prstGeom prst="line">
                <a:avLst/>
              </a:prstGeom>
              <a:noFill/>
              <a:ln w="38100">
                <a:solidFill>
                  <a:schemeClr val="accent1"/>
                </a:solidFill>
                <a:round/>
                <a:headEnd/>
                <a:tailEnd type="triangle" w="med" len="med"/>
              </a:ln>
            </p:spPr>
            <p:txBody>
              <a:bodyPr/>
              <a:lstStyle/>
              <a:p>
                <a:endParaRPr lang="en-US"/>
              </a:p>
            </p:txBody>
          </p:sp>
          <p:sp>
            <p:nvSpPr>
              <p:cNvPr id="4118" name="Line 6"/>
              <p:cNvSpPr>
                <a:spLocks noChangeShapeType="1"/>
              </p:cNvSpPr>
              <p:nvPr/>
            </p:nvSpPr>
            <p:spPr bwMode="auto">
              <a:xfrm flipV="1">
                <a:off x="1338" y="2976"/>
                <a:ext cx="0" cy="1044"/>
              </a:xfrm>
              <a:prstGeom prst="line">
                <a:avLst/>
              </a:prstGeom>
              <a:noFill/>
              <a:ln w="38100">
                <a:solidFill>
                  <a:schemeClr val="accent1"/>
                </a:solidFill>
                <a:round/>
                <a:headEnd/>
                <a:tailEnd type="triangle" w="med" len="med"/>
              </a:ln>
            </p:spPr>
            <p:txBody>
              <a:bodyPr/>
              <a:lstStyle/>
              <a:p>
                <a:endParaRPr lang="en-US"/>
              </a:p>
            </p:txBody>
          </p:sp>
          <p:sp>
            <p:nvSpPr>
              <p:cNvPr id="4119" name="Line 7"/>
              <p:cNvSpPr>
                <a:spLocks noChangeShapeType="1"/>
              </p:cNvSpPr>
              <p:nvPr/>
            </p:nvSpPr>
            <p:spPr bwMode="auto">
              <a:xfrm flipV="1">
                <a:off x="1701" y="2976"/>
                <a:ext cx="0" cy="1044"/>
              </a:xfrm>
              <a:prstGeom prst="line">
                <a:avLst/>
              </a:prstGeom>
              <a:noFill/>
              <a:ln w="38100">
                <a:solidFill>
                  <a:schemeClr val="accent1"/>
                </a:solidFill>
                <a:round/>
                <a:headEnd/>
                <a:tailEnd type="triangle" w="med" len="med"/>
              </a:ln>
            </p:spPr>
            <p:txBody>
              <a:bodyPr/>
              <a:lstStyle/>
              <a:p>
                <a:endParaRPr lang="en-US"/>
              </a:p>
            </p:txBody>
          </p:sp>
          <p:sp>
            <p:nvSpPr>
              <p:cNvPr id="4120" name="Line 8"/>
              <p:cNvSpPr>
                <a:spLocks noChangeShapeType="1"/>
              </p:cNvSpPr>
              <p:nvPr/>
            </p:nvSpPr>
            <p:spPr bwMode="auto">
              <a:xfrm flipV="1">
                <a:off x="2064" y="2976"/>
                <a:ext cx="0" cy="1044"/>
              </a:xfrm>
              <a:prstGeom prst="line">
                <a:avLst/>
              </a:prstGeom>
              <a:noFill/>
              <a:ln w="38100">
                <a:solidFill>
                  <a:schemeClr val="accent1"/>
                </a:solidFill>
                <a:round/>
                <a:headEnd/>
                <a:tailEnd type="triangle" w="med" len="med"/>
              </a:ln>
            </p:spPr>
            <p:txBody>
              <a:bodyPr/>
              <a:lstStyle/>
              <a:p>
                <a:endParaRPr lang="en-US"/>
              </a:p>
            </p:txBody>
          </p:sp>
          <p:sp>
            <p:nvSpPr>
              <p:cNvPr id="4121" name="Line 9"/>
              <p:cNvSpPr>
                <a:spLocks noChangeShapeType="1"/>
              </p:cNvSpPr>
              <p:nvPr/>
            </p:nvSpPr>
            <p:spPr bwMode="auto">
              <a:xfrm flipV="1">
                <a:off x="2426" y="2976"/>
                <a:ext cx="0" cy="1044"/>
              </a:xfrm>
              <a:prstGeom prst="line">
                <a:avLst/>
              </a:prstGeom>
              <a:noFill/>
              <a:ln w="38100">
                <a:solidFill>
                  <a:schemeClr val="accent1"/>
                </a:solidFill>
                <a:round/>
                <a:headEnd/>
                <a:tailEnd type="triangle" w="med" len="med"/>
              </a:ln>
            </p:spPr>
            <p:txBody>
              <a:bodyPr/>
              <a:lstStyle/>
              <a:p>
                <a:endParaRPr lang="en-US"/>
              </a:p>
            </p:txBody>
          </p:sp>
          <p:sp>
            <p:nvSpPr>
              <p:cNvPr id="4122" name="Line 10"/>
              <p:cNvSpPr>
                <a:spLocks noChangeShapeType="1"/>
              </p:cNvSpPr>
              <p:nvPr/>
            </p:nvSpPr>
            <p:spPr bwMode="auto">
              <a:xfrm flipV="1">
                <a:off x="2789" y="2976"/>
                <a:ext cx="0" cy="1044"/>
              </a:xfrm>
              <a:prstGeom prst="line">
                <a:avLst/>
              </a:prstGeom>
              <a:noFill/>
              <a:ln w="38100">
                <a:solidFill>
                  <a:schemeClr val="accent1"/>
                </a:solidFill>
                <a:round/>
                <a:headEnd/>
                <a:tailEnd type="triangle" w="med" len="med"/>
              </a:ln>
            </p:spPr>
            <p:txBody>
              <a:bodyPr/>
              <a:lstStyle/>
              <a:p>
                <a:endParaRPr lang="en-US"/>
              </a:p>
            </p:txBody>
          </p:sp>
          <p:sp>
            <p:nvSpPr>
              <p:cNvPr id="4123" name="Line 11"/>
              <p:cNvSpPr>
                <a:spLocks noChangeShapeType="1"/>
              </p:cNvSpPr>
              <p:nvPr/>
            </p:nvSpPr>
            <p:spPr bwMode="auto">
              <a:xfrm flipV="1">
                <a:off x="3152" y="2976"/>
                <a:ext cx="0" cy="1044"/>
              </a:xfrm>
              <a:prstGeom prst="line">
                <a:avLst/>
              </a:prstGeom>
              <a:noFill/>
              <a:ln w="38100">
                <a:solidFill>
                  <a:schemeClr val="accent1"/>
                </a:solidFill>
                <a:round/>
                <a:headEnd/>
                <a:tailEnd type="triangle" w="med" len="med"/>
              </a:ln>
            </p:spPr>
            <p:txBody>
              <a:bodyPr/>
              <a:lstStyle/>
              <a:p>
                <a:endParaRPr lang="en-US"/>
              </a:p>
            </p:txBody>
          </p:sp>
          <p:sp>
            <p:nvSpPr>
              <p:cNvPr id="4124" name="Line 12"/>
              <p:cNvSpPr>
                <a:spLocks noChangeShapeType="1"/>
              </p:cNvSpPr>
              <p:nvPr/>
            </p:nvSpPr>
            <p:spPr bwMode="auto">
              <a:xfrm flipV="1">
                <a:off x="3515" y="2976"/>
                <a:ext cx="0" cy="1044"/>
              </a:xfrm>
              <a:prstGeom prst="line">
                <a:avLst/>
              </a:prstGeom>
              <a:noFill/>
              <a:ln w="38100">
                <a:solidFill>
                  <a:schemeClr val="accent1"/>
                </a:solidFill>
                <a:round/>
                <a:headEnd/>
                <a:tailEnd type="triangle" w="med" len="med"/>
              </a:ln>
            </p:spPr>
            <p:txBody>
              <a:bodyPr/>
              <a:lstStyle/>
              <a:p>
                <a:endParaRPr lang="en-US"/>
              </a:p>
            </p:txBody>
          </p:sp>
        </p:grpSp>
        <p:sp>
          <p:nvSpPr>
            <p:cNvPr id="4115" name="Text Box 13"/>
            <p:cNvSpPr txBox="1">
              <a:spLocks noChangeArrowheads="1"/>
            </p:cNvSpPr>
            <p:nvPr/>
          </p:nvSpPr>
          <p:spPr bwMode="auto">
            <a:xfrm>
              <a:off x="3698" y="2886"/>
              <a:ext cx="497" cy="259"/>
            </a:xfrm>
            <a:prstGeom prst="rect">
              <a:avLst/>
            </a:prstGeom>
            <a:noFill/>
            <a:ln w="9525">
              <a:noFill/>
              <a:miter lim="800000"/>
              <a:headEnd/>
              <a:tailEnd/>
            </a:ln>
          </p:spPr>
          <p:txBody>
            <a:bodyPr>
              <a:spAutoFit/>
            </a:bodyPr>
            <a:lstStyle/>
            <a:p>
              <a:r>
                <a:rPr lang="en-GB" sz="1000" i="1">
                  <a:solidFill>
                    <a:schemeClr val="accent1"/>
                  </a:solidFill>
                </a:rPr>
                <a:t>B</a:t>
              </a:r>
              <a:r>
                <a:rPr lang="en-GB" sz="1000" i="1" baseline="-25000">
                  <a:solidFill>
                    <a:schemeClr val="accent1"/>
                  </a:solidFill>
                </a:rPr>
                <a:t>0</a:t>
              </a:r>
              <a:r>
                <a:rPr lang="en-GB" sz="1000" i="1">
                  <a:solidFill>
                    <a:schemeClr val="accent1"/>
                  </a:solidFill>
                  <a:cs typeface="Arial" charset="0"/>
                </a:rPr>
                <a:t>≠0</a:t>
              </a:r>
            </a:p>
          </p:txBody>
        </p:sp>
        <p:pic>
          <p:nvPicPr>
            <p:cNvPr id="4116" name="Picture 14" descr="zeeman"/>
            <p:cNvPicPr>
              <a:picLocks noChangeAspect="1" noChangeArrowheads="1"/>
            </p:cNvPicPr>
            <p:nvPr/>
          </p:nvPicPr>
          <p:blipFill>
            <a:blip r:embed="rId2"/>
            <a:srcRect/>
            <a:stretch>
              <a:fillRect/>
            </a:stretch>
          </p:blipFill>
          <p:spPr bwMode="auto">
            <a:xfrm>
              <a:off x="612" y="3022"/>
              <a:ext cx="3220" cy="857"/>
            </a:xfrm>
            <a:prstGeom prst="rect">
              <a:avLst/>
            </a:prstGeom>
            <a:noFill/>
            <a:ln w="9525">
              <a:noFill/>
              <a:miter lim="800000"/>
              <a:headEnd/>
              <a:tailEnd/>
            </a:ln>
          </p:spPr>
        </p:pic>
      </p:grpSp>
      <p:graphicFrame>
        <p:nvGraphicFramePr>
          <p:cNvPr id="4098" name="Object 23"/>
          <p:cNvGraphicFramePr>
            <a:graphicFrameLocks noGrp="1" noChangeAspect="1"/>
          </p:cNvGraphicFramePr>
          <p:nvPr>
            <p:ph idx="1"/>
          </p:nvPr>
        </p:nvGraphicFramePr>
        <p:xfrm>
          <a:off x="6948488" y="2085975"/>
          <a:ext cx="1152525" cy="650875"/>
        </p:xfrm>
        <a:graphic>
          <a:graphicData uri="http://schemas.openxmlformats.org/presentationml/2006/ole">
            <mc:AlternateContent xmlns:mc="http://schemas.openxmlformats.org/markup-compatibility/2006">
              <mc:Choice xmlns:v="urn:schemas-microsoft-com:vml" Requires="v">
                <p:oleObj name="Equation" r:id="rId3" imgW="812520" imgH="457200" progId="Equation.3">
                  <p:embed/>
                </p:oleObj>
              </mc:Choice>
              <mc:Fallback>
                <p:oleObj name="Equation" r:id="rId3" imgW="812520" imgH="457200" progId="Equation.3">
                  <p:embed/>
                  <p:pic>
                    <p:nvPicPr>
                      <p:cNvPr id="0"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2085975"/>
                        <a:ext cx="1152525" cy="650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4" name="Group 26"/>
          <p:cNvGrpSpPr>
            <a:grpSpLocks/>
          </p:cNvGrpSpPr>
          <p:nvPr/>
        </p:nvGrpSpPr>
        <p:grpSpPr bwMode="auto">
          <a:xfrm>
            <a:off x="539750" y="6137275"/>
            <a:ext cx="8280400" cy="244475"/>
            <a:chOff x="340" y="3747"/>
            <a:chExt cx="5216" cy="154"/>
          </a:xfrm>
        </p:grpSpPr>
        <p:sp>
          <p:nvSpPr>
            <p:cNvPr id="4112" name="Text Box 27"/>
            <p:cNvSpPr txBox="1">
              <a:spLocks noChangeArrowheads="1"/>
            </p:cNvSpPr>
            <p:nvPr/>
          </p:nvSpPr>
          <p:spPr bwMode="auto">
            <a:xfrm>
              <a:off x="340" y="3747"/>
              <a:ext cx="5216" cy="154"/>
            </a:xfrm>
            <a:prstGeom prst="rect">
              <a:avLst/>
            </a:prstGeom>
            <a:noFill/>
            <a:ln w="9525">
              <a:noFill/>
              <a:miter lim="800000"/>
              <a:headEnd/>
              <a:tailEnd/>
            </a:ln>
          </p:spPr>
          <p:txBody>
            <a:bodyPr>
              <a:spAutoFit/>
            </a:bodyPr>
            <a:lstStyle/>
            <a:p>
              <a:pPr>
                <a:spcBef>
                  <a:spcPct val="50000"/>
                </a:spcBef>
              </a:pPr>
              <a:r>
                <a:rPr lang="en-GB" sz="1000"/>
                <a:t>     = Boltzmann constant </a:t>
              </a:r>
              <a:r>
                <a:rPr lang="en-GB" sz="1000">
                  <a:cs typeface="Arial" charset="0"/>
                </a:rPr>
                <a:t>≈ 1.381</a:t>
              </a:r>
              <a:r>
                <a:rPr lang="en-US" sz="1000">
                  <a:cs typeface="Arial" charset="0"/>
                </a:rPr>
                <a:t>·</a:t>
              </a:r>
              <a:r>
                <a:rPr lang="en-GB" sz="1000">
                  <a:cs typeface="Arial" charset="0"/>
                </a:rPr>
                <a:t>10</a:t>
              </a:r>
              <a:r>
                <a:rPr lang="en-GB" sz="1000" baseline="30000">
                  <a:cs typeface="Arial" charset="0"/>
                </a:rPr>
                <a:t>-23</a:t>
              </a:r>
              <a:r>
                <a:rPr lang="en-GB" sz="1000">
                  <a:cs typeface="Arial" charset="0"/>
                </a:rPr>
                <a:t> J / K</a:t>
              </a:r>
            </a:p>
          </p:txBody>
        </p:sp>
        <p:sp>
          <p:nvSpPr>
            <p:cNvPr id="4113" name="Line 28"/>
            <p:cNvSpPr>
              <a:spLocks noChangeShapeType="1"/>
            </p:cNvSpPr>
            <p:nvPr/>
          </p:nvSpPr>
          <p:spPr bwMode="auto">
            <a:xfrm>
              <a:off x="340" y="3748"/>
              <a:ext cx="1451" cy="0"/>
            </a:xfrm>
            <a:prstGeom prst="line">
              <a:avLst/>
            </a:prstGeom>
            <a:noFill/>
            <a:ln w="9525">
              <a:solidFill>
                <a:schemeClr val="tx1"/>
              </a:solidFill>
              <a:round/>
              <a:headEnd/>
              <a:tailEnd/>
            </a:ln>
          </p:spPr>
          <p:txBody>
            <a:bodyPr/>
            <a:lstStyle/>
            <a:p>
              <a:endParaRPr lang="en-US"/>
            </a:p>
          </p:txBody>
        </p:sp>
      </p:grpSp>
      <p:graphicFrame>
        <p:nvGraphicFramePr>
          <p:cNvPr id="49181" name="Object 29"/>
          <p:cNvGraphicFramePr>
            <a:graphicFrameLocks noChangeAspect="1"/>
          </p:cNvGraphicFramePr>
          <p:nvPr/>
        </p:nvGraphicFramePr>
        <p:xfrm>
          <a:off x="585788" y="6154738"/>
          <a:ext cx="177800" cy="215900"/>
        </p:xfrm>
        <a:graphic>
          <a:graphicData uri="http://schemas.openxmlformats.org/presentationml/2006/ole">
            <mc:AlternateContent xmlns:mc="http://schemas.openxmlformats.org/markup-compatibility/2006">
              <mc:Choice xmlns:v="urn:schemas-microsoft-com:vml" Requires="v">
                <p:oleObj name="Equation" r:id="rId5" imgW="177480" imgH="215640" progId="Equation.3">
                  <p:embed/>
                </p:oleObj>
              </mc:Choice>
              <mc:Fallback>
                <p:oleObj name="Equation" r:id="rId5" imgW="177480" imgH="215640" progId="Equation.3">
                  <p:embed/>
                  <p:pic>
                    <p:nvPicPr>
                      <p:cNvPr id="0" name="Object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788" y="6154738"/>
                        <a:ext cx="177800" cy="215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9182" name="Object 30"/>
          <p:cNvGraphicFramePr>
            <a:graphicFrameLocks noChangeAspect="1"/>
          </p:cNvGraphicFramePr>
          <p:nvPr/>
        </p:nvGraphicFramePr>
        <p:xfrm>
          <a:off x="3419475" y="5300663"/>
          <a:ext cx="2232025" cy="704850"/>
        </p:xfrm>
        <a:graphic>
          <a:graphicData uri="http://schemas.openxmlformats.org/presentationml/2006/ole">
            <mc:AlternateContent xmlns:mc="http://schemas.openxmlformats.org/markup-compatibility/2006">
              <mc:Choice xmlns:v="urn:schemas-microsoft-com:vml" Requires="v">
                <p:oleObj name="Equation" r:id="rId7" imgW="1447560" imgH="457200" progId="Equation.3">
                  <p:embed/>
                </p:oleObj>
              </mc:Choice>
              <mc:Fallback>
                <p:oleObj name="Equation" r:id="rId7" imgW="1447560" imgH="457200" progId="Equation.3">
                  <p:embed/>
                  <p:pic>
                    <p:nvPicPr>
                      <p:cNvPr id="0" name="Object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475" y="5300663"/>
                        <a:ext cx="2232025" cy="704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4106" name="Group 48"/>
          <p:cNvGrpSpPr>
            <a:grpSpLocks/>
          </p:cNvGrpSpPr>
          <p:nvPr/>
        </p:nvGrpSpPr>
        <p:grpSpPr bwMode="auto">
          <a:xfrm>
            <a:off x="8748713" y="1052513"/>
            <a:ext cx="323850" cy="504825"/>
            <a:chOff x="5511" y="663"/>
            <a:chExt cx="204" cy="318"/>
          </a:xfrm>
        </p:grpSpPr>
        <p:sp>
          <p:nvSpPr>
            <p:cNvPr id="4111" name="Line 44"/>
            <p:cNvSpPr>
              <a:spLocks noChangeShapeType="1"/>
            </p:cNvSpPr>
            <p:nvPr/>
          </p:nvSpPr>
          <p:spPr bwMode="auto">
            <a:xfrm>
              <a:off x="5511" y="663"/>
              <a:ext cx="0" cy="318"/>
            </a:xfrm>
            <a:prstGeom prst="line">
              <a:avLst/>
            </a:prstGeom>
            <a:noFill/>
            <a:ln w="19050">
              <a:solidFill>
                <a:srgbClr val="FF0000"/>
              </a:solidFill>
              <a:round/>
              <a:headEnd type="triangle" w="med" len="med"/>
              <a:tailEnd type="triangle" w="med" len="med"/>
            </a:ln>
          </p:spPr>
          <p:txBody>
            <a:bodyPr/>
            <a:lstStyle/>
            <a:p>
              <a:endParaRPr lang="en-US"/>
            </a:p>
          </p:txBody>
        </p:sp>
        <p:graphicFrame>
          <p:nvGraphicFramePr>
            <p:cNvPr id="4101" name="Object 46"/>
            <p:cNvGraphicFramePr>
              <a:graphicFrameLocks noChangeAspect="1"/>
            </p:cNvGraphicFramePr>
            <p:nvPr/>
          </p:nvGraphicFramePr>
          <p:xfrm>
            <a:off x="5511" y="729"/>
            <a:ext cx="204" cy="167"/>
          </p:xfrm>
          <a:graphic>
            <a:graphicData uri="http://schemas.openxmlformats.org/presentationml/2006/ole">
              <mc:AlternateContent xmlns:mc="http://schemas.openxmlformats.org/markup-compatibility/2006">
                <mc:Choice xmlns:v="urn:schemas-microsoft-com:vml" Requires="v">
                  <p:oleObj name="Equation" r:id="rId9" imgW="279360" imgH="228600" progId="Equation.3">
                    <p:embed/>
                  </p:oleObj>
                </mc:Choice>
                <mc:Fallback>
                  <p:oleObj name="Equation" r:id="rId9" imgW="279360" imgH="228600" progId="Equation.3">
                    <p:embed/>
                    <p:pic>
                      <p:nvPicPr>
                        <p:cNvPr id="0" name="Object 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1" y="729"/>
                          <a:ext cx="204" cy="16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6" name="Group 69"/>
          <p:cNvGrpSpPr>
            <a:grpSpLocks/>
          </p:cNvGrpSpPr>
          <p:nvPr/>
        </p:nvGrpSpPr>
        <p:grpSpPr bwMode="auto">
          <a:xfrm>
            <a:off x="6372225" y="4005263"/>
            <a:ext cx="2627313" cy="1406525"/>
            <a:chOff x="4105" y="3067"/>
            <a:chExt cx="1655" cy="886"/>
          </a:xfrm>
        </p:grpSpPr>
        <p:pic>
          <p:nvPicPr>
            <p:cNvPr id="4108" name="Picture 66" descr="EquilibriumSpins"/>
            <p:cNvPicPr>
              <a:picLocks noChangeAspect="1" noChangeArrowheads="1"/>
            </p:cNvPicPr>
            <p:nvPr/>
          </p:nvPicPr>
          <p:blipFill>
            <a:blip r:embed="rId11"/>
            <a:srcRect/>
            <a:stretch>
              <a:fillRect/>
            </a:stretch>
          </p:blipFill>
          <p:spPr bwMode="auto">
            <a:xfrm>
              <a:off x="4105" y="3067"/>
              <a:ext cx="1263" cy="886"/>
            </a:xfrm>
            <a:prstGeom prst="rect">
              <a:avLst/>
            </a:prstGeom>
            <a:noFill/>
            <a:ln w="9525">
              <a:noFill/>
              <a:miter lim="800000"/>
              <a:headEnd/>
              <a:tailEnd/>
            </a:ln>
          </p:spPr>
        </p:pic>
        <p:sp>
          <p:nvSpPr>
            <p:cNvPr id="4109" name="Line 67"/>
            <p:cNvSpPr>
              <a:spLocks noChangeShapeType="1"/>
            </p:cNvSpPr>
            <p:nvPr/>
          </p:nvSpPr>
          <p:spPr bwMode="auto">
            <a:xfrm flipV="1">
              <a:off x="5420" y="3475"/>
              <a:ext cx="0" cy="409"/>
            </a:xfrm>
            <a:prstGeom prst="line">
              <a:avLst/>
            </a:prstGeom>
            <a:noFill/>
            <a:ln w="38100">
              <a:solidFill>
                <a:schemeClr val="tx1"/>
              </a:solidFill>
              <a:round/>
              <a:headEnd/>
              <a:tailEnd type="triangle" w="med" len="med"/>
            </a:ln>
          </p:spPr>
          <p:txBody>
            <a:bodyPr/>
            <a:lstStyle/>
            <a:p>
              <a:endParaRPr lang="en-US"/>
            </a:p>
          </p:txBody>
        </p:sp>
        <p:sp>
          <p:nvSpPr>
            <p:cNvPr id="4110" name="Text Box 68"/>
            <p:cNvSpPr txBox="1">
              <a:spLocks noChangeArrowheads="1"/>
            </p:cNvSpPr>
            <p:nvPr/>
          </p:nvSpPr>
          <p:spPr bwMode="auto">
            <a:xfrm>
              <a:off x="5465" y="3566"/>
              <a:ext cx="295" cy="231"/>
            </a:xfrm>
            <a:prstGeom prst="rect">
              <a:avLst/>
            </a:prstGeom>
            <a:noFill/>
            <a:ln w="9525">
              <a:noFill/>
              <a:miter lim="800000"/>
              <a:headEnd/>
              <a:tailEnd/>
            </a:ln>
          </p:spPr>
          <p:txBody>
            <a:bodyPr>
              <a:spAutoFit/>
            </a:bodyPr>
            <a:lstStyle/>
            <a:p>
              <a:r>
                <a:rPr lang="en-GB" i="1"/>
                <a:t>M</a:t>
              </a:r>
              <a:r>
                <a:rPr lang="en-GB" i="1" baseline="-25000"/>
                <a:t>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1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1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15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15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ea typeface="ＭＳ Ｐゴシック" charset="0"/>
                <a:cs typeface="ＭＳ Ｐゴシック" charset="0"/>
              </a:rPr>
              <a:t>Equilibrium Magnetisation –</a:t>
            </a:r>
            <a:br>
              <a:rPr lang="en-US">
                <a:ea typeface="ＭＳ Ｐゴシック" charset="0"/>
                <a:cs typeface="ＭＳ Ｐゴシック" charset="0"/>
              </a:rPr>
            </a:br>
            <a:r>
              <a:rPr lang="en-US">
                <a:ea typeface="ＭＳ Ｐゴシック" charset="0"/>
                <a:cs typeface="ＭＳ Ｐゴシック" charset="0"/>
              </a:rPr>
              <a:t>Example</a:t>
            </a:r>
          </a:p>
        </p:txBody>
      </p:sp>
      <p:sp>
        <p:nvSpPr>
          <p:cNvPr id="34819" name="Content Placeholder 2"/>
          <p:cNvSpPr>
            <a:spLocks noGrp="1"/>
          </p:cNvSpPr>
          <p:nvPr>
            <p:ph idx="1"/>
          </p:nvPr>
        </p:nvSpPr>
        <p:spPr/>
        <p:txBody>
          <a:bodyPr/>
          <a:lstStyle/>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At B</a:t>
            </a:r>
            <a:r>
              <a:rPr lang="en-US" baseline="-25000">
                <a:ea typeface="ＭＳ Ｐゴシック" charset="0"/>
                <a:cs typeface="ＭＳ Ｐゴシック" charset="0"/>
              </a:rPr>
              <a:t>0</a:t>
            </a:r>
            <a:r>
              <a:rPr lang="en-US">
                <a:ea typeface="ＭＳ Ｐゴシック" charset="0"/>
                <a:cs typeface="ＭＳ Ｐゴシック" charset="0"/>
              </a:rPr>
              <a:t>=1.5T and body temperature, T=310K, the spin </a:t>
            </a:r>
            <a:r>
              <a:rPr lang="en-US" b="1" i="1">
                <a:ea typeface="ＭＳ Ｐゴシック" charset="0"/>
                <a:cs typeface="ＭＳ Ｐゴシック" charset="0"/>
              </a:rPr>
              <a:t>excess</a:t>
            </a:r>
            <a:r>
              <a:rPr lang="en-US">
                <a:ea typeface="ＭＳ Ｐゴシック" charset="0"/>
                <a:cs typeface="ＭＳ Ｐゴシック" charset="0"/>
              </a:rPr>
              <a:t> in the lower energy state amounts only</a:t>
            </a: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endParaRPr lang="en-US">
              <a:ea typeface="ＭＳ Ｐゴシック" charset="0"/>
              <a:cs typeface="ＭＳ Ｐゴシック" charset="0"/>
            </a:endParaRPr>
          </a:p>
          <a:p>
            <a:r>
              <a:rPr lang="en-US">
                <a:ea typeface="ＭＳ Ｐゴシック" charset="0"/>
                <a:cs typeface="ＭＳ Ｐゴシック" charset="0"/>
              </a:rPr>
              <a:t>Since for small x: exp(x) ~ 1 + x, the spin excess in the lower energy state is proportional to the B</a:t>
            </a:r>
            <a:r>
              <a:rPr lang="en-US" baseline="-25000">
                <a:ea typeface="ＭＳ Ｐゴシック" charset="0"/>
                <a:cs typeface="ＭＳ Ｐゴシック" charset="0"/>
              </a:rPr>
              <a:t>0</a:t>
            </a:r>
            <a:r>
              <a:rPr lang="en-US">
                <a:ea typeface="ＭＳ Ｐゴシック" charset="0"/>
                <a:cs typeface="ＭＳ Ｐゴシック" charset="0"/>
              </a:rPr>
              <a:t> field strength.</a:t>
            </a:r>
          </a:p>
        </p:txBody>
      </p:sp>
      <p:pic>
        <p:nvPicPr>
          <p:cNvPr id="74755" name="Picture 3"/>
          <p:cNvPicPr>
            <a:picLocks noChangeAspect="1" noChangeArrowheads="1"/>
          </p:cNvPicPr>
          <p:nvPr/>
        </p:nvPicPr>
        <p:blipFill>
          <a:blip r:embed="rId2" cstate="print"/>
          <a:srcRect/>
          <a:stretch>
            <a:fillRect/>
          </a:stretch>
        </p:blipFill>
        <p:spPr bwMode="auto">
          <a:xfrm>
            <a:off x="1285852" y="1881181"/>
            <a:ext cx="6581775" cy="619125"/>
          </a:xfrm>
          <a:prstGeom prst="roundRect">
            <a:avLst/>
          </a:prstGeom>
          <a:ln>
            <a:noFill/>
          </a:ln>
          <a:effectLst/>
        </p:spPr>
      </p:pic>
      <p:pic>
        <p:nvPicPr>
          <p:cNvPr id="74756" name="Picture 4"/>
          <p:cNvPicPr>
            <a:picLocks noChangeAspect="1" noChangeArrowheads="1"/>
          </p:cNvPicPr>
          <p:nvPr/>
        </p:nvPicPr>
        <p:blipFill>
          <a:blip r:embed="rId3" cstate="print"/>
          <a:srcRect/>
          <a:stretch>
            <a:fillRect/>
          </a:stretch>
        </p:blipFill>
        <p:spPr bwMode="auto">
          <a:xfrm>
            <a:off x="1104925" y="3286124"/>
            <a:ext cx="7038975" cy="1981200"/>
          </a:xfrm>
          <a:prstGeom prst="roundRect">
            <a:avLst/>
          </a:prstGeom>
          <a:ln>
            <a:noFill/>
          </a:ln>
          <a:effectLst/>
        </p:spPr>
      </p:pic>
      <p:grpSp>
        <p:nvGrpSpPr>
          <p:cNvPr id="34822" name="Group 21"/>
          <p:cNvGrpSpPr>
            <a:grpSpLocks/>
          </p:cNvGrpSpPr>
          <p:nvPr/>
        </p:nvGrpSpPr>
        <p:grpSpPr bwMode="auto">
          <a:xfrm>
            <a:off x="5649913" y="765175"/>
            <a:ext cx="3386137" cy="1038225"/>
            <a:chOff x="612" y="2886"/>
            <a:chExt cx="3583" cy="1099"/>
          </a:xfrm>
        </p:grpSpPr>
        <p:grpSp>
          <p:nvGrpSpPr>
            <p:cNvPr id="34823" name="Group 4"/>
            <p:cNvGrpSpPr>
              <a:grpSpLocks/>
            </p:cNvGrpSpPr>
            <p:nvPr/>
          </p:nvGrpSpPr>
          <p:grpSpPr bwMode="auto">
            <a:xfrm>
              <a:off x="968" y="2886"/>
              <a:ext cx="2540" cy="1099"/>
              <a:chOff x="975" y="2976"/>
              <a:chExt cx="2540" cy="1044"/>
            </a:xfrm>
          </p:grpSpPr>
          <p:sp>
            <p:nvSpPr>
              <p:cNvPr id="34826" name="Line 5"/>
              <p:cNvSpPr>
                <a:spLocks noChangeShapeType="1"/>
              </p:cNvSpPr>
              <p:nvPr/>
            </p:nvSpPr>
            <p:spPr bwMode="auto">
              <a:xfrm flipV="1">
                <a:off x="975" y="2976"/>
                <a:ext cx="0" cy="1044"/>
              </a:xfrm>
              <a:prstGeom prst="line">
                <a:avLst/>
              </a:prstGeom>
              <a:noFill/>
              <a:ln w="38100">
                <a:solidFill>
                  <a:schemeClr val="accent1"/>
                </a:solidFill>
                <a:round/>
                <a:headEnd/>
                <a:tailEnd type="triangle" w="med" len="med"/>
              </a:ln>
            </p:spPr>
            <p:txBody>
              <a:bodyPr/>
              <a:lstStyle/>
              <a:p>
                <a:endParaRPr lang="en-US"/>
              </a:p>
            </p:txBody>
          </p:sp>
          <p:sp>
            <p:nvSpPr>
              <p:cNvPr id="34827" name="Line 6"/>
              <p:cNvSpPr>
                <a:spLocks noChangeShapeType="1"/>
              </p:cNvSpPr>
              <p:nvPr/>
            </p:nvSpPr>
            <p:spPr bwMode="auto">
              <a:xfrm flipV="1">
                <a:off x="1338" y="2976"/>
                <a:ext cx="0" cy="1044"/>
              </a:xfrm>
              <a:prstGeom prst="line">
                <a:avLst/>
              </a:prstGeom>
              <a:noFill/>
              <a:ln w="38100">
                <a:solidFill>
                  <a:schemeClr val="accent1"/>
                </a:solidFill>
                <a:round/>
                <a:headEnd/>
                <a:tailEnd type="triangle" w="med" len="med"/>
              </a:ln>
            </p:spPr>
            <p:txBody>
              <a:bodyPr/>
              <a:lstStyle/>
              <a:p>
                <a:endParaRPr lang="en-US"/>
              </a:p>
            </p:txBody>
          </p:sp>
          <p:sp>
            <p:nvSpPr>
              <p:cNvPr id="34828" name="Line 7"/>
              <p:cNvSpPr>
                <a:spLocks noChangeShapeType="1"/>
              </p:cNvSpPr>
              <p:nvPr/>
            </p:nvSpPr>
            <p:spPr bwMode="auto">
              <a:xfrm flipV="1">
                <a:off x="1701" y="2976"/>
                <a:ext cx="0" cy="1044"/>
              </a:xfrm>
              <a:prstGeom prst="line">
                <a:avLst/>
              </a:prstGeom>
              <a:noFill/>
              <a:ln w="38100">
                <a:solidFill>
                  <a:schemeClr val="accent1"/>
                </a:solidFill>
                <a:round/>
                <a:headEnd/>
                <a:tailEnd type="triangle" w="med" len="med"/>
              </a:ln>
            </p:spPr>
            <p:txBody>
              <a:bodyPr/>
              <a:lstStyle/>
              <a:p>
                <a:endParaRPr lang="en-US"/>
              </a:p>
            </p:txBody>
          </p:sp>
          <p:sp>
            <p:nvSpPr>
              <p:cNvPr id="34829" name="Line 8"/>
              <p:cNvSpPr>
                <a:spLocks noChangeShapeType="1"/>
              </p:cNvSpPr>
              <p:nvPr/>
            </p:nvSpPr>
            <p:spPr bwMode="auto">
              <a:xfrm flipV="1">
                <a:off x="2064" y="2976"/>
                <a:ext cx="0" cy="1044"/>
              </a:xfrm>
              <a:prstGeom prst="line">
                <a:avLst/>
              </a:prstGeom>
              <a:noFill/>
              <a:ln w="38100">
                <a:solidFill>
                  <a:schemeClr val="accent1"/>
                </a:solidFill>
                <a:round/>
                <a:headEnd/>
                <a:tailEnd type="triangle" w="med" len="med"/>
              </a:ln>
            </p:spPr>
            <p:txBody>
              <a:bodyPr/>
              <a:lstStyle/>
              <a:p>
                <a:endParaRPr lang="en-US"/>
              </a:p>
            </p:txBody>
          </p:sp>
          <p:sp>
            <p:nvSpPr>
              <p:cNvPr id="34830" name="Line 9"/>
              <p:cNvSpPr>
                <a:spLocks noChangeShapeType="1"/>
              </p:cNvSpPr>
              <p:nvPr/>
            </p:nvSpPr>
            <p:spPr bwMode="auto">
              <a:xfrm flipV="1">
                <a:off x="2426" y="2976"/>
                <a:ext cx="0" cy="1044"/>
              </a:xfrm>
              <a:prstGeom prst="line">
                <a:avLst/>
              </a:prstGeom>
              <a:noFill/>
              <a:ln w="38100">
                <a:solidFill>
                  <a:schemeClr val="accent1"/>
                </a:solidFill>
                <a:round/>
                <a:headEnd/>
                <a:tailEnd type="triangle" w="med" len="med"/>
              </a:ln>
            </p:spPr>
            <p:txBody>
              <a:bodyPr/>
              <a:lstStyle/>
              <a:p>
                <a:endParaRPr lang="en-US"/>
              </a:p>
            </p:txBody>
          </p:sp>
          <p:sp>
            <p:nvSpPr>
              <p:cNvPr id="34831" name="Line 10"/>
              <p:cNvSpPr>
                <a:spLocks noChangeShapeType="1"/>
              </p:cNvSpPr>
              <p:nvPr/>
            </p:nvSpPr>
            <p:spPr bwMode="auto">
              <a:xfrm flipV="1">
                <a:off x="2789" y="2976"/>
                <a:ext cx="0" cy="1044"/>
              </a:xfrm>
              <a:prstGeom prst="line">
                <a:avLst/>
              </a:prstGeom>
              <a:noFill/>
              <a:ln w="38100">
                <a:solidFill>
                  <a:schemeClr val="accent1"/>
                </a:solidFill>
                <a:round/>
                <a:headEnd/>
                <a:tailEnd type="triangle" w="med" len="med"/>
              </a:ln>
            </p:spPr>
            <p:txBody>
              <a:bodyPr/>
              <a:lstStyle/>
              <a:p>
                <a:endParaRPr lang="en-US"/>
              </a:p>
            </p:txBody>
          </p:sp>
          <p:sp>
            <p:nvSpPr>
              <p:cNvPr id="34832" name="Line 11"/>
              <p:cNvSpPr>
                <a:spLocks noChangeShapeType="1"/>
              </p:cNvSpPr>
              <p:nvPr/>
            </p:nvSpPr>
            <p:spPr bwMode="auto">
              <a:xfrm flipV="1">
                <a:off x="3152" y="2976"/>
                <a:ext cx="0" cy="1044"/>
              </a:xfrm>
              <a:prstGeom prst="line">
                <a:avLst/>
              </a:prstGeom>
              <a:noFill/>
              <a:ln w="38100">
                <a:solidFill>
                  <a:schemeClr val="accent1"/>
                </a:solidFill>
                <a:round/>
                <a:headEnd/>
                <a:tailEnd type="triangle" w="med" len="med"/>
              </a:ln>
            </p:spPr>
            <p:txBody>
              <a:bodyPr/>
              <a:lstStyle/>
              <a:p>
                <a:endParaRPr lang="en-US"/>
              </a:p>
            </p:txBody>
          </p:sp>
          <p:sp>
            <p:nvSpPr>
              <p:cNvPr id="34833" name="Line 12"/>
              <p:cNvSpPr>
                <a:spLocks noChangeShapeType="1"/>
              </p:cNvSpPr>
              <p:nvPr/>
            </p:nvSpPr>
            <p:spPr bwMode="auto">
              <a:xfrm flipV="1">
                <a:off x="3515" y="2976"/>
                <a:ext cx="0" cy="1044"/>
              </a:xfrm>
              <a:prstGeom prst="line">
                <a:avLst/>
              </a:prstGeom>
              <a:noFill/>
              <a:ln w="38100">
                <a:solidFill>
                  <a:schemeClr val="accent1"/>
                </a:solidFill>
                <a:round/>
                <a:headEnd/>
                <a:tailEnd type="triangle" w="med" len="med"/>
              </a:ln>
            </p:spPr>
            <p:txBody>
              <a:bodyPr/>
              <a:lstStyle/>
              <a:p>
                <a:endParaRPr lang="en-US"/>
              </a:p>
            </p:txBody>
          </p:sp>
        </p:grpSp>
        <p:sp>
          <p:nvSpPr>
            <p:cNvPr id="34824" name="Text Box 13"/>
            <p:cNvSpPr txBox="1">
              <a:spLocks noChangeArrowheads="1"/>
            </p:cNvSpPr>
            <p:nvPr/>
          </p:nvSpPr>
          <p:spPr bwMode="auto">
            <a:xfrm>
              <a:off x="3698" y="2886"/>
              <a:ext cx="497" cy="259"/>
            </a:xfrm>
            <a:prstGeom prst="rect">
              <a:avLst/>
            </a:prstGeom>
            <a:noFill/>
            <a:ln w="9525">
              <a:noFill/>
              <a:miter lim="800000"/>
              <a:headEnd/>
              <a:tailEnd/>
            </a:ln>
          </p:spPr>
          <p:txBody>
            <a:bodyPr>
              <a:spAutoFit/>
            </a:bodyPr>
            <a:lstStyle/>
            <a:p>
              <a:r>
                <a:rPr lang="en-GB" sz="1000" i="1">
                  <a:solidFill>
                    <a:schemeClr val="accent1"/>
                  </a:solidFill>
                </a:rPr>
                <a:t>B</a:t>
              </a:r>
              <a:r>
                <a:rPr lang="en-GB" sz="1000" i="1" baseline="-25000">
                  <a:solidFill>
                    <a:schemeClr val="accent1"/>
                  </a:solidFill>
                </a:rPr>
                <a:t>0</a:t>
              </a:r>
              <a:r>
                <a:rPr lang="en-GB" sz="1000" i="1">
                  <a:solidFill>
                    <a:schemeClr val="accent1"/>
                  </a:solidFill>
                  <a:cs typeface="Arial" charset="0"/>
                </a:rPr>
                <a:t>≠0</a:t>
              </a:r>
            </a:p>
          </p:txBody>
        </p:sp>
        <p:pic>
          <p:nvPicPr>
            <p:cNvPr id="34825" name="Picture 14" descr="zeeman"/>
            <p:cNvPicPr>
              <a:picLocks noChangeAspect="1" noChangeArrowheads="1"/>
            </p:cNvPicPr>
            <p:nvPr/>
          </p:nvPicPr>
          <p:blipFill>
            <a:blip r:embed="rId4"/>
            <a:srcRect/>
            <a:stretch>
              <a:fillRect/>
            </a:stretch>
          </p:blipFill>
          <p:spPr bwMode="auto">
            <a:xfrm>
              <a:off x="612" y="3022"/>
              <a:ext cx="3220" cy="857"/>
            </a:xfrm>
            <a:prstGeom prst="rect">
              <a:avLst/>
            </a:prstGeom>
            <a:noFill/>
            <a:ln w="9525">
              <a:noFill/>
              <a:miter lim="800000"/>
              <a:headEnd/>
              <a:tailEnd/>
            </a:ln>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Larmor Precession</a:t>
            </a:r>
          </a:p>
        </p:txBody>
      </p:sp>
      <p:grpSp>
        <p:nvGrpSpPr>
          <p:cNvPr id="3" name="Group 69"/>
          <p:cNvGrpSpPr>
            <a:grpSpLocks/>
          </p:cNvGrpSpPr>
          <p:nvPr/>
        </p:nvGrpSpPr>
        <p:grpSpPr bwMode="auto">
          <a:xfrm>
            <a:off x="3998419" y="497681"/>
            <a:ext cx="3386138" cy="1038225"/>
            <a:chOff x="2426" y="527"/>
            <a:chExt cx="2133" cy="654"/>
          </a:xfrm>
        </p:grpSpPr>
        <p:grpSp>
          <p:nvGrpSpPr>
            <p:cNvPr id="5129" name="Group 49"/>
            <p:cNvGrpSpPr>
              <a:grpSpLocks/>
            </p:cNvGrpSpPr>
            <p:nvPr/>
          </p:nvGrpSpPr>
          <p:grpSpPr bwMode="auto">
            <a:xfrm>
              <a:off x="2426" y="527"/>
              <a:ext cx="2133" cy="654"/>
              <a:chOff x="612" y="2886"/>
              <a:chExt cx="3583" cy="1099"/>
            </a:xfrm>
          </p:grpSpPr>
          <p:grpSp>
            <p:nvGrpSpPr>
              <p:cNvPr id="5131" name="Group 50"/>
              <p:cNvGrpSpPr>
                <a:grpSpLocks/>
              </p:cNvGrpSpPr>
              <p:nvPr/>
            </p:nvGrpSpPr>
            <p:grpSpPr bwMode="auto">
              <a:xfrm>
                <a:off x="1020" y="2886"/>
                <a:ext cx="2676" cy="1099"/>
                <a:chOff x="975" y="2976"/>
                <a:chExt cx="2540" cy="1044"/>
              </a:xfrm>
            </p:grpSpPr>
            <p:sp>
              <p:nvSpPr>
                <p:cNvPr id="5134" name="Line 51"/>
                <p:cNvSpPr>
                  <a:spLocks noChangeShapeType="1"/>
                </p:cNvSpPr>
                <p:nvPr/>
              </p:nvSpPr>
              <p:spPr bwMode="auto">
                <a:xfrm flipV="1">
                  <a:off x="975" y="2976"/>
                  <a:ext cx="0" cy="1044"/>
                </a:xfrm>
                <a:prstGeom prst="line">
                  <a:avLst/>
                </a:prstGeom>
                <a:noFill/>
                <a:ln w="38100">
                  <a:solidFill>
                    <a:schemeClr val="accent1"/>
                  </a:solidFill>
                  <a:round/>
                  <a:headEnd/>
                  <a:tailEnd type="triangle" w="med" len="med"/>
                </a:ln>
              </p:spPr>
              <p:txBody>
                <a:bodyPr/>
                <a:lstStyle/>
                <a:p>
                  <a:endParaRPr lang="en-US"/>
                </a:p>
              </p:txBody>
            </p:sp>
            <p:sp>
              <p:nvSpPr>
                <p:cNvPr id="5135" name="Line 52"/>
                <p:cNvSpPr>
                  <a:spLocks noChangeShapeType="1"/>
                </p:cNvSpPr>
                <p:nvPr/>
              </p:nvSpPr>
              <p:spPr bwMode="auto">
                <a:xfrm flipV="1">
                  <a:off x="1338" y="2976"/>
                  <a:ext cx="0" cy="1044"/>
                </a:xfrm>
                <a:prstGeom prst="line">
                  <a:avLst/>
                </a:prstGeom>
                <a:noFill/>
                <a:ln w="38100">
                  <a:solidFill>
                    <a:schemeClr val="accent1"/>
                  </a:solidFill>
                  <a:round/>
                  <a:headEnd/>
                  <a:tailEnd type="triangle" w="med" len="med"/>
                </a:ln>
              </p:spPr>
              <p:txBody>
                <a:bodyPr/>
                <a:lstStyle/>
                <a:p>
                  <a:endParaRPr lang="en-US"/>
                </a:p>
              </p:txBody>
            </p:sp>
            <p:sp>
              <p:nvSpPr>
                <p:cNvPr id="5136" name="Line 53"/>
                <p:cNvSpPr>
                  <a:spLocks noChangeShapeType="1"/>
                </p:cNvSpPr>
                <p:nvPr/>
              </p:nvSpPr>
              <p:spPr bwMode="auto">
                <a:xfrm flipV="1">
                  <a:off x="1701" y="2976"/>
                  <a:ext cx="0" cy="1044"/>
                </a:xfrm>
                <a:prstGeom prst="line">
                  <a:avLst/>
                </a:prstGeom>
                <a:noFill/>
                <a:ln w="38100">
                  <a:solidFill>
                    <a:schemeClr val="accent1"/>
                  </a:solidFill>
                  <a:round/>
                  <a:headEnd/>
                  <a:tailEnd type="triangle" w="med" len="med"/>
                </a:ln>
              </p:spPr>
              <p:txBody>
                <a:bodyPr/>
                <a:lstStyle/>
                <a:p>
                  <a:endParaRPr lang="en-US"/>
                </a:p>
              </p:txBody>
            </p:sp>
            <p:sp>
              <p:nvSpPr>
                <p:cNvPr id="5137" name="Line 54"/>
                <p:cNvSpPr>
                  <a:spLocks noChangeShapeType="1"/>
                </p:cNvSpPr>
                <p:nvPr/>
              </p:nvSpPr>
              <p:spPr bwMode="auto">
                <a:xfrm flipV="1">
                  <a:off x="2064" y="2976"/>
                  <a:ext cx="0" cy="1044"/>
                </a:xfrm>
                <a:prstGeom prst="line">
                  <a:avLst/>
                </a:prstGeom>
                <a:noFill/>
                <a:ln w="38100">
                  <a:solidFill>
                    <a:schemeClr val="accent1"/>
                  </a:solidFill>
                  <a:round/>
                  <a:headEnd/>
                  <a:tailEnd type="triangle" w="med" len="med"/>
                </a:ln>
              </p:spPr>
              <p:txBody>
                <a:bodyPr/>
                <a:lstStyle/>
                <a:p>
                  <a:endParaRPr lang="en-US"/>
                </a:p>
              </p:txBody>
            </p:sp>
            <p:sp>
              <p:nvSpPr>
                <p:cNvPr id="5138" name="Line 55"/>
                <p:cNvSpPr>
                  <a:spLocks noChangeShapeType="1"/>
                </p:cNvSpPr>
                <p:nvPr/>
              </p:nvSpPr>
              <p:spPr bwMode="auto">
                <a:xfrm flipV="1">
                  <a:off x="2426" y="2976"/>
                  <a:ext cx="0" cy="1044"/>
                </a:xfrm>
                <a:prstGeom prst="line">
                  <a:avLst/>
                </a:prstGeom>
                <a:noFill/>
                <a:ln w="38100">
                  <a:solidFill>
                    <a:schemeClr val="accent1"/>
                  </a:solidFill>
                  <a:round/>
                  <a:headEnd/>
                  <a:tailEnd type="triangle" w="med" len="med"/>
                </a:ln>
              </p:spPr>
              <p:txBody>
                <a:bodyPr/>
                <a:lstStyle/>
                <a:p>
                  <a:endParaRPr lang="en-US"/>
                </a:p>
              </p:txBody>
            </p:sp>
            <p:sp>
              <p:nvSpPr>
                <p:cNvPr id="5139" name="Line 56"/>
                <p:cNvSpPr>
                  <a:spLocks noChangeShapeType="1"/>
                </p:cNvSpPr>
                <p:nvPr/>
              </p:nvSpPr>
              <p:spPr bwMode="auto">
                <a:xfrm flipV="1">
                  <a:off x="2789" y="2976"/>
                  <a:ext cx="0" cy="1044"/>
                </a:xfrm>
                <a:prstGeom prst="line">
                  <a:avLst/>
                </a:prstGeom>
                <a:noFill/>
                <a:ln w="38100">
                  <a:solidFill>
                    <a:schemeClr val="accent1"/>
                  </a:solidFill>
                  <a:round/>
                  <a:headEnd/>
                  <a:tailEnd type="triangle" w="med" len="med"/>
                </a:ln>
              </p:spPr>
              <p:txBody>
                <a:bodyPr/>
                <a:lstStyle/>
                <a:p>
                  <a:endParaRPr lang="en-US"/>
                </a:p>
              </p:txBody>
            </p:sp>
            <p:sp>
              <p:nvSpPr>
                <p:cNvPr id="5140" name="Line 57"/>
                <p:cNvSpPr>
                  <a:spLocks noChangeShapeType="1"/>
                </p:cNvSpPr>
                <p:nvPr/>
              </p:nvSpPr>
              <p:spPr bwMode="auto">
                <a:xfrm flipV="1">
                  <a:off x="3152" y="2976"/>
                  <a:ext cx="0" cy="1044"/>
                </a:xfrm>
                <a:prstGeom prst="line">
                  <a:avLst/>
                </a:prstGeom>
                <a:noFill/>
                <a:ln w="38100">
                  <a:solidFill>
                    <a:schemeClr val="accent1"/>
                  </a:solidFill>
                  <a:round/>
                  <a:headEnd/>
                  <a:tailEnd type="triangle" w="med" len="med"/>
                </a:ln>
              </p:spPr>
              <p:txBody>
                <a:bodyPr/>
                <a:lstStyle/>
                <a:p>
                  <a:endParaRPr lang="en-US"/>
                </a:p>
              </p:txBody>
            </p:sp>
            <p:sp>
              <p:nvSpPr>
                <p:cNvPr id="5141" name="Line 58"/>
                <p:cNvSpPr>
                  <a:spLocks noChangeShapeType="1"/>
                </p:cNvSpPr>
                <p:nvPr/>
              </p:nvSpPr>
              <p:spPr bwMode="auto">
                <a:xfrm flipV="1">
                  <a:off x="3515" y="2976"/>
                  <a:ext cx="0" cy="1044"/>
                </a:xfrm>
                <a:prstGeom prst="line">
                  <a:avLst/>
                </a:prstGeom>
                <a:noFill/>
                <a:ln w="38100">
                  <a:solidFill>
                    <a:schemeClr val="accent1"/>
                  </a:solidFill>
                  <a:round/>
                  <a:headEnd/>
                  <a:tailEnd type="triangle" w="med" len="med"/>
                </a:ln>
              </p:spPr>
              <p:txBody>
                <a:bodyPr/>
                <a:lstStyle/>
                <a:p>
                  <a:endParaRPr lang="en-US"/>
                </a:p>
              </p:txBody>
            </p:sp>
          </p:grpSp>
          <p:sp>
            <p:nvSpPr>
              <p:cNvPr id="5132" name="Text Box 59"/>
              <p:cNvSpPr txBox="1">
                <a:spLocks noChangeArrowheads="1"/>
              </p:cNvSpPr>
              <p:nvPr/>
            </p:nvSpPr>
            <p:spPr bwMode="auto">
              <a:xfrm>
                <a:off x="3698" y="2886"/>
                <a:ext cx="497" cy="259"/>
              </a:xfrm>
              <a:prstGeom prst="rect">
                <a:avLst/>
              </a:prstGeom>
              <a:noFill/>
              <a:ln w="9525">
                <a:noFill/>
                <a:miter lim="800000"/>
                <a:headEnd/>
                <a:tailEnd/>
              </a:ln>
            </p:spPr>
            <p:txBody>
              <a:bodyPr>
                <a:spAutoFit/>
              </a:bodyPr>
              <a:lstStyle/>
              <a:p>
                <a:r>
                  <a:rPr lang="en-GB" sz="1000" i="1">
                    <a:solidFill>
                      <a:schemeClr val="accent1"/>
                    </a:solidFill>
                  </a:rPr>
                  <a:t>B</a:t>
                </a:r>
                <a:r>
                  <a:rPr lang="en-GB" sz="1000" i="1" baseline="-25000">
                    <a:solidFill>
                      <a:schemeClr val="accent1"/>
                    </a:solidFill>
                  </a:rPr>
                  <a:t>0</a:t>
                </a:r>
                <a:r>
                  <a:rPr lang="en-GB" sz="1000" i="1">
                    <a:solidFill>
                      <a:schemeClr val="accent1"/>
                    </a:solidFill>
                    <a:cs typeface="Arial" charset="0"/>
                  </a:rPr>
                  <a:t>≠0</a:t>
                </a:r>
              </a:p>
            </p:txBody>
          </p:sp>
          <p:pic>
            <p:nvPicPr>
              <p:cNvPr id="5133" name="Picture 60" descr="zeeman"/>
              <p:cNvPicPr>
                <a:picLocks noChangeAspect="1" noChangeArrowheads="1"/>
              </p:cNvPicPr>
              <p:nvPr/>
            </p:nvPicPr>
            <p:blipFill>
              <a:blip r:embed="rId6"/>
              <a:srcRect/>
              <a:stretch>
                <a:fillRect/>
              </a:stretch>
            </p:blipFill>
            <p:spPr bwMode="auto">
              <a:xfrm>
                <a:off x="612" y="3022"/>
                <a:ext cx="3220" cy="857"/>
              </a:xfrm>
              <a:prstGeom prst="rect">
                <a:avLst/>
              </a:prstGeom>
              <a:noFill/>
              <a:ln w="9525">
                <a:noFill/>
                <a:miter lim="800000"/>
                <a:headEnd/>
                <a:tailEnd/>
              </a:ln>
            </p:spPr>
          </p:pic>
        </p:grpSp>
        <p:sp>
          <p:nvSpPr>
            <p:cNvPr id="5130" name="Line 62"/>
            <p:cNvSpPr>
              <a:spLocks noChangeShapeType="1"/>
            </p:cNvSpPr>
            <p:nvPr/>
          </p:nvSpPr>
          <p:spPr bwMode="auto">
            <a:xfrm>
              <a:off x="4378" y="708"/>
              <a:ext cx="0" cy="318"/>
            </a:xfrm>
            <a:prstGeom prst="line">
              <a:avLst/>
            </a:prstGeom>
            <a:noFill/>
            <a:ln w="19050">
              <a:solidFill>
                <a:srgbClr val="FF0000"/>
              </a:solidFill>
              <a:round/>
              <a:headEnd type="triangle" w="med" len="med"/>
              <a:tailEnd type="triangle" w="med" len="med"/>
            </a:ln>
          </p:spPr>
          <p:txBody>
            <a:bodyPr/>
            <a:lstStyle/>
            <a:p>
              <a:endParaRPr lang="en-US"/>
            </a:p>
          </p:txBody>
        </p:sp>
      </p:grpSp>
      <p:sp>
        <p:nvSpPr>
          <p:cNvPr id="53251" name="Rectangle 3"/>
          <p:cNvSpPr>
            <a:spLocks noGrp="1" noChangeArrowheads="1"/>
          </p:cNvSpPr>
          <p:nvPr>
            <p:ph type="body" idx="1"/>
          </p:nvPr>
        </p:nvSpPr>
        <p:spPr>
          <a:xfrm>
            <a:off x="719138" y="1905000"/>
            <a:ext cx="5681662" cy="4267200"/>
          </a:xfrm>
        </p:spPr>
        <p:txBody>
          <a:bodyPr/>
          <a:lstStyle/>
          <a:p>
            <a:pPr eaLnBrk="1" hangingPunct="1"/>
            <a:r>
              <a:rPr lang="en-GB" dirty="0">
                <a:ea typeface="ＭＳ Ｐゴシック" charset="0"/>
                <a:cs typeface="ＭＳ Ｐゴシック" charset="0"/>
              </a:rPr>
              <a:t>Recall that in the equilibrium only the spin’s </a:t>
            </a:r>
            <a:r>
              <a:rPr lang="en-GB" i="1" dirty="0">
                <a:ea typeface="ＭＳ Ｐゴシック" charset="0"/>
                <a:cs typeface="ＭＳ Ｐゴシック" charset="0"/>
              </a:rPr>
              <a:t>z</a:t>
            </a:r>
            <a:r>
              <a:rPr lang="en-GB" dirty="0">
                <a:ea typeface="ＭＳ Ｐゴシック" charset="0"/>
                <a:cs typeface="ＭＳ Ｐゴシック" charset="0"/>
              </a:rPr>
              <a:t>-components are aligned with </a:t>
            </a:r>
            <a:r>
              <a:rPr lang="en-GB" i="1" dirty="0">
                <a:ea typeface="ＭＳ Ｐゴシック" charset="0"/>
                <a:cs typeface="ＭＳ Ｐゴシック" charset="0"/>
              </a:rPr>
              <a:t>B</a:t>
            </a:r>
            <a:r>
              <a:rPr lang="en-GB" baseline="-25000" dirty="0">
                <a:ea typeface="ＭＳ Ｐゴシック" charset="0"/>
                <a:cs typeface="ＭＳ Ｐゴシック" charset="0"/>
              </a:rPr>
              <a:t>0</a:t>
            </a:r>
            <a:r>
              <a:rPr lang="en-GB" dirty="0">
                <a:ea typeface="ＭＳ Ｐゴシック" charset="0"/>
                <a:cs typeface="ＭＳ Ｐゴシック" charset="0"/>
              </a:rPr>
              <a:t>.</a:t>
            </a:r>
          </a:p>
          <a:p>
            <a:pPr eaLnBrk="1" hangingPunct="1"/>
            <a:r>
              <a:rPr lang="en-GB">
                <a:ea typeface="ＭＳ Ｐゴシック" charset="0"/>
                <a:cs typeface="ＭＳ Ｐゴシック" charset="0"/>
              </a:rPr>
              <a:t>The transverse components perform circular motion</a:t>
            </a:r>
          </a:p>
          <a:p>
            <a:pPr eaLnBrk="1" hangingPunct="1">
              <a:buFont typeface="Wingdings" pitchFamily="2" charset="2"/>
              <a:buChar char="è"/>
            </a:pPr>
            <a:r>
              <a:rPr lang="en-GB" dirty="0">
                <a:ea typeface="ＭＳ Ｐゴシック" charset="0"/>
                <a:cs typeface="ＭＳ Ｐゴシック" charset="0"/>
                <a:sym typeface="Wingdings" pitchFamily="2" charset="2"/>
              </a:rPr>
              <a:t>All </a:t>
            </a:r>
            <a:r>
              <a:rPr lang="en-GB" b="1" dirty="0">
                <a:ea typeface="ＭＳ Ｐゴシック" charset="0"/>
                <a:cs typeface="ＭＳ Ｐゴシック" charset="0"/>
                <a:sym typeface="Wingdings" pitchFamily="2" charset="2"/>
              </a:rPr>
              <a:t>spins </a:t>
            </a:r>
            <a:r>
              <a:rPr lang="en-GB" b="1" dirty="0" err="1">
                <a:ea typeface="ＭＳ Ｐゴシック" charset="0"/>
                <a:cs typeface="ＭＳ Ｐゴシック" charset="0"/>
                <a:sym typeface="Wingdings" pitchFamily="2" charset="2"/>
              </a:rPr>
              <a:t>precess</a:t>
            </a:r>
            <a:r>
              <a:rPr lang="en-GB" b="1" dirty="0">
                <a:ea typeface="ＭＳ Ｐゴシック" charset="0"/>
                <a:cs typeface="ＭＳ Ｐゴシック" charset="0"/>
                <a:sym typeface="Wingdings" pitchFamily="2" charset="2"/>
              </a:rPr>
              <a:t> about </a:t>
            </a:r>
            <a:r>
              <a:rPr lang="en-GB" b="1" i="1" dirty="0">
                <a:ea typeface="ＭＳ Ｐゴシック" charset="0"/>
                <a:cs typeface="ＭＳ Ｐゴシック" charset="0"/>
                <a:sym typeface="Wingdings" pitchFamily="2" charset="2"/>
              </a:rPr>
              <a:t>B</a:t>
            </a:r>
            <a:r>
              <a:rPr lang="en-GB" b="1" baseline="-25000" dirty="0">
                <a:ea typeface="ＭＳ Ｐゴシック" charset="0"/>
                <a:cs typeface="ＭＳ Ｐゴシック" charset="0"/>
                <a:sym typeface="Wingdings" pitchFamily="2" charset="2"/>
              </a:rPr>
              <a:t>0</a:t>
            </a:r>
            <a:r>
              <a:rPr lang="en-GB" b="1" i="1" dirty="0">
                <a:ea typeface="ＭＳ Ｐゴシック" charset="0"/>
                <a:cs typeface="ＭＳ Ｐゴシック" charset="0"/>
                <a:sym typeface="Wingdings" pitchFamily="2" charset="2"/>
              </a:rPr>
              <a:t> </a:t>
            </a:r>
            <a:r>
              <a:rPr lang="en-GB" b="1" dirty="0">
                <a:ea typeface="ＭＳ Ｐゴシック" charset="0"/>
                <a:cs typeface="ＭＳ Ｐゴシック" charset="0"/>
                <a:sym typeface="Wingdings" pitchFamily="2" charset="2"/>
              </a:rPr>
              <a:t>with the Larmor frequency, </a:t>
            </a:r>
            <a:r>
              <a:rPr lang="el-GR" b="1" i="1" dirty="0">
                <a:cs typeface="Arial" charset="0"/>
                <a:sym typeface="Wingdings" pitchFamily="2" charset="2"/>
              </a:rPr>
              <a:t>ω</a:t>
            </a:r>
            <a:r>
              <a:rPr lang="en-GB" b="1" baseline="-25000" dirty="0">
                <a:cs typeface="Arial" charset="0"/>
                <a:sym typeface="Wingdings" pitchFamily="2" charset="2"/>
              </a:rPr>
              <a:t>0</a:t>
            </a:r>
            <a:r>
              <a:rPr lang="en-GB" dirty="0">
                <a:cs typeface="Arial" charset="0"/>
                <a:sym typeface="Wingdings" pitchFamily="2" charset="2"/>
              </a:rPr>
              <a:t>!</a:t>
            </a:r>
          </a:p>
          <a:p>
            <a:pPr eaLnBrk="1" hangingPunct="1">
              <a:buFont typeface="Wingdings" pitchFamily="2" charset="2"/>
              <a:buChar char="è"/>
            </a:pPr>
            <a:r>
              <a:rPr lang="en-GB" dirty="0">
                <a:cs typeface="Arial" charset="0"/>
                <a:sym typeface="Wingdings" pitchFamily="2" charset="2"/>
              </a:rPr>
              <a:t>But the resulting </a:t>
            </a:r>
            <a:r>
              <a:rPr lang="en-GB" b="1" dirty="0">
                <a:cs typeface="Arial" charset="0"/>
                <a:sym typeface="Wingdings" pitchFamily="2" charset="2"/>
              </a:rPr>
              <a:t>magnetisation is static and aligned with</a:t>
            </a:r>
            <a:r>
              <a:rPr lang="en-GB" dirty="0">
                <a:cs typeface="Arial" charset="0"/>
                <a:sym typeface="Wingdings" pitchFamily="2" charset="2"/>
              </a:rPr>
              <a:t> </a:t>
            </a:r>
            <a:r>
              <a:rPr lang="en-GB" b="1" i="1" dirty="0">
                <a:ea typeface="ＭＳ Ｐゴシック" charset="0"/>
                <a:cs typeface="ＭＳ Ｐゴシック" charset="0"/>
                <a:sym typeface="Wingdings" pitchFamily="2" charset="2"/>
              </a:rPr>
              <a:t>B</a:t>
            </a:r>
            <a:r>
              <a:rPr lang="en-GB" b="1" baseline="-25000" dirty="0">
                <a:ea typeface="ＭＳ Ｐゴシック" charset="0"/>
                <a:cs typeface="ＭＳ Ｐゴシック" charset="0"/>
                <a:sym typeface="Wingdings" pitchFamily="2" charset="2"/>
              </a:rPr>
              <a:t>0</a:t>
            </a:r>
            <a:r>
              <a:rPr lang="en-GB" b="1" dirty="0">
                <a:ea typeface="ＭＳ Ｐゴシック" charset="0"/>
                <a:cs typeface="ＭＳ Ｐゴシック" charset="0"/>
                <a:sym typeface="Wingdings" pitchFamily="2" charset="2"/>
              </a:rPr>
              <a:t>!</a:t>
            </a:r>
            <a:endParaRPr lang="en-GB" b="1" dirty="0">
              <a:cs typeface="Arial" charset="0"/>
              <a:sym typeface="Wingdings" pitchFamily="2" charset="2"/>
            </a:endParaRPr>
          </a:p>
          <a:p>
            <a:pPr eaLnBrk="1" hangingPunct="1">
              <a:buFont typeface="Wingdings" pitchFamily="2" charset="2"/>
              <a:buNone/>
            </a:pPr>
            <a:endParaRPr lang="en-GB" dirty="0">
              <a:cs typeface="Arial" charset="0"/>
              <a:sym typeface="Wingdings" pitchFamily="2" charset="2"/>
            </a:endParaRPr>
          </a:p>
          <a:p>
            <a:pPr eaLnBrk="1" hangingPunct="1"/>
            <a:r>
              <a:rPr lang="en-GB" b="1" dirty="0">
                <a:cs typeface="Arial" charset="0"/>
                <a:sym typeface="Wingdings" pitchFamily="2" charset="2"/>
              </a:rPr>
              <a:t>Nuclear Magnetic Resonance</a:t>
            </a:r>
            <a:r>
              <a:rPr lang="en-GB" dirty="0">
                <a:cs typeface="Arial" charset="0"/>
                <a:sym typeface="Wingdings" pitchFamily="2" charset="2"/>
              </a:rPr>
              <a:t>: an EM wave oscillating perpendicular to </a:t>
            </a:r>
            <a:r>
              <a:rPr lang="en-GB" i="1" dirty="0">
                <a:cs typeface="Arial" charset="0"/>
                <a:sym typeface="Wingdings" pitchFamily="2" charset="2"/>
              </a:rPr>
              <a:t>B</a:t>
            </a:r>
            <a:r>
              <a:rPr lang="en-GB" baseline="-25000" dirty="0">
                <a:cs typeface="Arial" charset="0"/>
                <a:sym typeface="Wingdings" pitchFamily="2" charset="2"/>
              </a:rPr>
              <a:t>0</a:t>
            </a:r>
            <a:r>
              <a:rPr lang="en-GB" dirty="0">
                <a:cs typeface="Arial" charset="0"/>
                <a:sym typeface="Wingdings" pitchFamily="2" charset="2"/>
              </a:rPr>
              <a:t> at Larmor frequency deflects the equilibrium alignment!</a:t>
            </a:r>
          </a:p>
          <a:p>
            <a:pPr eaLnBrk="1" hangingPunct="1">
              <a:buFont typeface="Wingdings" pitchFamily="2" charset="2"/>
              <a:buChar char="è"/>
            </a:pPr>
            <a:r>
              <a:rPr lang="en-GB" b="1" dirty="0">
                <a:solidFill>
                  <a:srgbClr val="FF0000"/>
                </a:solidFill>
                <a:cs typeface="Arial" charset="0"/>
                <a:sym typeface="Wingdings" pitchFamily="2" charset="2"/>
              </a:rPr>
              <a:t>the magnetisation </a:t>
            </a:r>
            <a:r>
              <a:rPr lang="en-GB" b="1" dirty="0" err="1">
                <a:solidFill>
                  <a:srgbClr val="FF0000"/>
                </a:solidFill>
                <a:cs typeface="Arial" charset="0"/>
                <a:sym typeface="Wingdings" pitchFamily="2" charset="2"/>
              </a:rPr>
              <a:t>precesses</a:t>
            </a:r>
            <a:r>
              <a:rPr lang="en-GB" dirty="0">
                <a:solidFill>
                  <a:srgbClr val="FF0000"/>
                </a:solidFill>
                <a:cs typeface="Arial" charset="0"/>
                <a:sym typeface="Wingdings" pitchFamily="2" charset="2"/>
              </a:rPr>
              <a:t> </a:t>
            </a:r>
            <a:r>
              <a:rPr lang="en-GB" b="1" dirty="0">
                <a:solidFill>
                  <a:srgbClr val="FF0000"/>
                </a:solidFill>
                <a:ea typeface="ＭＳ Ｐゴシック" charset="0"/>
                <a:cs typeface="ＭＳ Ｐゴシック" charset="0"/>
                <a:sym typeface="Wingdings" pitchFamily="2" charset="2"/>
              </a:rPr>
              <a:t>about </a:t>
            </a:r>
            <a:r>
              <a:rPr lang="en-GB" b="1" i="1" dirty="0">
                <a:solidFill>
                  <a:srgbClr val="FF0000"/>
                </a:solidFill>
                <a:ea typeface="ＭＳ Ｐゴシック" charset="0"/>
                <a:cs typeface="ＭＳ Ｐゴシック" charset="0"/>
                <a:sym typeface="Wingdings" pitchFamily="2" charset="2"/>
              </a:rPr>
              <a:t>B</a:t>
            </a:r>
            <a:r>
              <a:rPr lang="en-GB" b="1" baseline="-25000" dirty="0">
                <a:solidFill>
                  <a:srgbClr val="FF0000"/>
                </a:solidFill>
                <a:ea typeface="ＭＳ Ｐゴシック" charset="0"/>
                <a:cs typeface="ＭＳ Ｐゴシック" charset="0"/>
                <a:sym typeface="Wingdings" pitchFamily="2" charset="2"/>
              </a:rPr>
              <a:t>0</a:t>
            </a:r>
            <a:r>
              <a:rPr lang="en-GB" b="1" i="1" dirty="0">
                <a:solidFill>
                  <a:srgbClr val="FF0000"/>
                </a:solidFill>
                <a:ea typeface="ＭＳ Ｐゴシック" charset="0"/>
                <a:cs typeface="ＭＳ Ｐゴシック" charset="0"/>
                <a:sym typeface="Wingdings" pitchFamily="2" charset="2"/>
              </a:rPr>
              <a:t> </a:t>
            </a:r>
            <a:r>
              <a:rPr lang="en-GB" b="1" dirty="0">
                <a:solidFill>
                  <a:srgbClr val="FF0000"/>
                </a:solidFill>
                <a:ea typeface="ＭＳ Ｐゴシック" charset="0"/>
                <a:cs typeface="ＭＳ Ｐゴシック" charset="0"/>
                <a:sym typeface="Wingdings" pitchFamily="2" charset="2"/>
              </a:rPr>
              <a:t>with the Larmor frequency, </a:t>
            </a:r>
            <a:r>
              <a:rPr lang="el-GR" b="1" i="1" dirty="0">
                <a:solidFill>
                  <a:srgbClr val="FF0000"/>
                </a:solidFill>
                <a:cs typeface="Arial" charset="0"/>
                <a:sym typeface="Wingdings" pitchFamily="2" charset="2"/>
              </a:rPr>
              <a:t>ω</a:t>
            </a:r>
            <a:r>
              <a:rPr lang="en-GB" b="1" baseline="-25000" dirty="0">
                <a:solidFill>
                  <a:srgbClr val="FF0000"/>
                </a:solidFill>
                <a:cs typeface="Arial" charset="0"/>
                <a:sym typeface="Wingdings" pitchFamily="2" charset="2"/>
              </a:rPr>
              <a:t>0</a:t>
            </a:r>
            <a:r>
              <a:rPr lang="en-GB" dirty="0">
                <a:solidFill>
                  <a:srgbClr val="FF0000"/>
                </a:solidFill>
                <a:cs typeface="Arial" charset="0"/>
                <a:sym typeface="Wingdings" pitchFamily="2" charset="2"/>
              </a:rPr>
              <a:t>!</a:t>
            </a:r>
            <a:endParaRPr lang="en-GB" i="1" dirty="0">
              <a:solidFill>
                <a:srgbClr val="FF0000"/>
              </a:solidFill>
              <a:ea typeface="ＭＳ Ｐゴシック" charset="0"/>
              <a:cs typeface="ＭＳ Ｐゴシック" charset="0"/>
            </a:endParaRPr>
          </a:p>
        </p:txBody>
      </p:sp>
      <p:pic>
        <p:nvPicPr>
          <p:cNvPr id="5" name="OneSpinPressessing (Converted).mov">
            <a:hlinkClick r:id="" action="ppaction://media"/>
            <a:extLst>
              <a:ext uri="{FF2B5EF4-FFF2-40B4-BE49-F238E27FC236}">
                <a16:creationId xmlns:a16="http://schemas.microsoft.com/office/drawing/2014/main" id="{8EB720E2-F853-B84E-81B2-A8F74FC7203A}"/>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6487852" y="1810986"/>
            <a:ext cx="2553072" cy="2553072"/>
          </a:xfrm>
          <a:prstGeom prst="rect">
            <a:avLst/>
          </a:prstGeom>
        </p:spPr>
      </p:pic>
      <p:pic>
        <p:nvPicPr>
          <p:cNvPr id="4" name="MagnetisationPresessing (Converted).mov">
            <a:hlinkClick r:id="" action="ppaction://media"/>
            <a:extLst>
              <a:ext uri="{FF2B5EF4-FFF2-40B4-BE49-F238E27FC236}">
                <a16:creationId xmlns:a16="http://schemas.microsoft.com/office/drawing/2014/main" id="{AFBFD7B6-0186-A045-A453-76ED88C1A533}"/>
              </a:ext>
            </a:extLst>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6667872" y="4221088"/>
            <a:ext cx="2193032" cy="2193032"/>
          </a:xfrm>
          <a:prstGeom prst="rect">
            <a:avLst/>
          </a:prstGeom>
        </p:spPr>
      </p:pic>
      <p:grpSp>
        <p:nvGrpSpPr>
          <p:cNvPr id="2" name="Group 33"/>
          <p:cNvGrpSpPr>
            <a:grpSpLocks/>
          </p:cNvGrpSpPr>
          <p:nvPr/>
        </p:nvGrpSpPr>
        <p:grpSpPr bwMode="auto">
          <a:xfrm>
            <a:off x="7451725" y="692150"/>
            <a:ext cx="1296988" cy="649288"/>
            <a:chOff x="4468" y="2205"/>
            <a:chExt cx="1011" cy="506"/>
          </a:xfrm>
        </p:grpSpPr>
        <p:sp>
          <p:nvSpPr>
            <p:cNvPr id="5142" name="Rectangle 30"/>
            <p:cNvSpPr>
              <a:spLocks noChangeArrowheads="1"/>
            </p:cNvSpPr>
            <p:nvPr/>
          </p:nvSpPr>
          <p:spPr bwMode="auto">
            <a:xfrm>
              <a:off x="4468" y="2205"/>
              <a:ext cx="1011" cy="506"/>
            </a:xfrm>
            <a:prstGeom prst="rect">
              <a:avLst/>
            </a:prstGeom>
            <a:solidFill>
              <a:srgbClr val="FF9999"/>
            </a:solidFill>
            <a:ln w="38100">
              <a:noFill/>
              <a:miter lim="800000"/>
              <a:headEnd/>
              <a:tailEnd/>
            </a:ln>
          </p:spPr>
          <p:txBody>
            <a:bodyPr wrap="none" anchor="ctr"/>
            <a:lstStyle/>
            <a:p>
              <a:endParaRPr lang="en-US"/>
            </a:p>
          </p:txBody>
        </p:sp>
        <p:graphicFrame>
          <p:nvGraphicFramePr>
            <p:cNvPr id="5122" name="Object 31"/>
            <p:cNvGraphicFramePr>
              <a:graphicFrameLocks noChangeAspect="1"/>
            </p:cNvGraphicFramePr>
            <p:nvPr/>
          </p:nvGraphicFramePr>
          <p:xfrm>
            <a:off x="4540" y="2347"/>
            <a:ext cx="855" cy="358"/>
          </p:xfrm>
          <a:graphic>
            <a:graphicData uri="http://schemas.openxmlformats.org/presentationml/2006/ole">
              <mc:AlternateContent xmlns:mc="http://schemas.openxmlformats.org/markup-compatibility/2006">
                <mc:Choice xmlns:v="urn:schemas-microsoft-com:vml" Requires="v">
                  <p:oleObj name="Equation" r:id="rId9" imgW="545760" imgH="228600" progId="Equation.3">
                    <p:embed/>
                  </p:oleObj>
                </mc:Choice>
                <mc:Fallback>
                  <p:oleObj name="Equation" r:id="rId9" imgW="545760" imgH="228600" progId="Equation.3">
                    <p:embed/>
                    <p:pic>
                      <p:nvPicPr>
                        <p:cNvPr id="0" name="Object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0" y="2347"/>
                          <a:ext cx="855" cy="3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0000"/>
                              </a:solidFill>
                              <a:miter lim="800000"/>
                              <a:headEnd/>
                              <a:tailEnd/>
                            </a14:hiddenLine>
                          </a:ext>
                        </a:extLst>
                      </p:spPr>
                    </p:pic>
                  </p:oleObj>
                </mc:Fallback>
              </mc:AlternateContent>
            </a:graphicData>
          </a:graphic>
        </p:graphicFrame>
        <p:sp>
          <p:nvSpPr>
            <p:cNvPr id="5143" name="Text Box 32"/>
            <p:cNvSpPr txBox="1">
              <a:spLocks noChangeArrowheads="1"/>
            </p:cNvSpPr>
            <p:nvPr/>
          </p:nvSpPr>
          <p:spPr bwMode="auto">
            <a:xfrm>
              <a:off x="4468" y="2205"/>
              <a:ext cx="999" cy="191"/>
            </a:xfrm>
            <a:prstGeom prst="rect">
              <a:avLst/>
            </a:prstGeom>
            <a:noFill/>
            <a:ln w="9525">
              <a:noFill/>
              <a:miter lim="800000"/>
              <a:headEnd/>
              <a:tailEnd/>
            </a:ln>
          </p:spPr>
          <p:txBody>
            <a:bodyPr>
              <a:spAutoFit/>
            </a:bodyPr>
            <a:lstStyle/>
            <a:p>
              <a:pPr algn="ctr">
                <a:spcBef>
                  <a:spcPct val="50000"/>
                </a:spcBef>
              </a:pPr>
              <a:r>
                <a:rPr lang="en-GB" sz="1000" b="1">
                  <a:solidFill>
                    <a:srgbClr val="FF0000"/>
                  </a:solidFill>
                </a:rPr>
                <a:t>Larmor frequency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12986 0.03379 L -0.04341 -0.03982 " pathEditMode="relative" rAng="0" ptsTypes="AA">
                                      <p:cBhvr>
                                        <p:cTn id="6" dur="1000" fill="hold"/>
                                        <p:tgtEl>
                                          <p:spTgt spid="3"/>
                                        </p:tgtEl>
                                        <p:attrNameLst>
                                          <p:attrName>ppt_x</p:attrName>
                                          <p:attrName>ppt_y</p:attrName>
                                        </p:attrNameLst>
                                      </p:cBhvr>
                                      <p:rCtr x="-8663" y="-3681"/>
                                    </p:animMotion>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3251">
                                            <p:txEl>
                                              <p:pRg st="5" end="5"/>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960" fill="hold"/>
                                        <p:tgtEl>
                                          <p:spTgt spid="5"/>
                                        </p:tgtEl>
                                      </p:cBhvr>
                                    </p:cmd>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9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repeatCount="indefinite" fill="hold" display="0">
                  <p:stCondLst>
                    <p:cond delay="indefinite"/>
                  </p:stCondLst>
                </p:cTn>
                <p:tgtEl>
                  <p:spTgt spid="4"/>
                </p:tgtEl>
              </p:cMediaNode>
            </p:video>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4"/>
                                        </p:tgtEl>
                                      </p:cBhvr>
                                    </p:cmd>
                                  </p:childTnLst>
                                </p:cTn>
                              </p:par>
                            </p:childTnLst>
                          </p:cTn>
                        </p:par>
                      </p:childTnLst>
                    </p:cTn>
                  </p:par>
                </p:childTnLst>
              </p:cTn>
              <p:nextCondLst>
                <p:cond evt="onClick" delay="0">
                  <p:tgtEl>
                    <p:spTgt spid="4"/>
                  </p:tgtEl>
                </p:cond>
              </p:nextCondLst>
            </p:seq>
            <p:video>
              <p:cMediaNode vol="80000">
                <p:cTn id="30" repeatCount="indefinite" fill="hold" display="0">
                  <p:stCondLst>
                    <p:cond delay="indefinite"/>
                  </p:stCondLst>
                </p:cTn>
                <p:tgtEl>
                  <p:spTgt spid="5"/>
                </p:tgtEl>
              </p:cMediaNode>
            </p:video>
            <p:seq concurrent="1" nextAc="seek">
              <p:cTn id="31" restart="whenNotActive" fill="hold" evtFilter="cancelBubble" nodeType="interactiveSeq">
                <p:stCondLst>
                  <p:cond evt="onClick" delay="0">
                    <p:tgtEl>
                      <p:spTgt spid="5"/>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5779" name="Picture 3"/>
          <p:cNvPicPr>
            <a:picLocks noChangeAspect="1" noChangeArrowheads="1"/>
          </p:cNvPicPr>
          <p:nvPr/>
        </p:nvPicPr>
        <p:blipFill>
          <a:blip r:embed="rId2" cstate="print"/>
          <a:srcRect/>
          <a:stretch>
            <a:fillRect/>
          </a:stretch>
        </p:blipFill>
        <p:spPr bwMode="auto">
          <a:xfrm>
            <a:off x="2714612" y="1928802"/>
            <a:ext cx="4191000" cy="447675"/>
          </a:xfrm>
          <a:prstGeom prst="roundRect">
            <a:avLst/>
          </a:prstGeom>
          <a:noFill/>
          <a:ln w="9525">
            <a:noFill/>
            <a:miter lim="800000"/>
            <a:headEnd/>
            <a:tailEnd/>
          </a:ln>
          <a:effectLst/>
        </p:spPr>
      </p:pic>
      <p:pic>
        <p:nvPicPr>
          <p:cNvPr id="75780" name="Picture 4"/>
          <p:cNvPicPr>
            <a:picLocks noGrp="1" noChangeAspect="1" noChangeArrowheads="1"/>
          </p:cNvPicPr>
          <p:nvPr>
            <p:ph idx="1"/>
          </p:nvPr>
        </p:nvPicPr>
        <p:blipFill>
          <a:blip r:embed="rId3" cstate="print"/>
          <a:srcRect/>
          <a:stretch>
            <a:fillRect/>
          </a:stretch>
        </p:blipFill>
        <p:spPr>
          <a:xfrm>
            <a:off x="2143108" y="3286124"/>
            <a:ext cx="5324475" cy="885825"/>
          </a:xfrm>
          <a:prstGeom prst="roundRect">
            <a:avLst/>
          </a:prstGeom>
        </p:spPr>
      </p:pic>
      <p:sp>
        <p:nvSpPr>
          <p:cNvPr id="35844" name="Title 1"/>
          <p:cNvSpPr>
            <a:spLocks noGrp="1"/>
          </p:cNvSpPr>
          <p:nvPr>
            <p:ph type="title"/>
          </p:nvPr>
        </p:nvSpPr>
        <p:spPr/>
        <p:txBody>
          <a:bodyPr/>
          <a:lstStyle/>
          <a:p>
            <a:r>
              <a:rPr lang="en-US">
                <a:ea typeface="ＭＳ Ｐゴシック" charset="0"/>
                <a:cs typeface="ＭＳ Ｐゴシック" charset="0"/>
              </a:rPr>
              <a:t>Larmor Precession –</a:t>
            </a:r>
            <a:br>
              <a:rPr lang="en-US">
                <a:ea typeface="ＭＳ Ｐゴシック" charset="0"/>
                <a:cs typeface="ＭＳ Ｐゴシック" charset="0"/>
              </a:rPr>
            </a:br>
            <a:r>
              <a:rPr lang="en-US">
                <a:ea typeface="ＭＳ Ｐゴシック" charset="0"/>
                <a:cs typeface="ＭＳ Ｐゴシック" charset="0"/>
              </a:rPr>
              <a:t>Example</a:t>
            </a:r>
          </a:p>
        </p:txBody>
      </p:sp>
      <p:sp>
        <p:nvSpPr>
          <p:cNvPr id="35845" name="Content Placeholder 2"/>
          <p:cNvSpPr txBox="1">
            <a:spLocks/>
          </p:cNvSpPr>
          <p:nvPr/>
        </p:nvSpPr>
        <p:spPr bwMode="auto">
          <a:xfrm>
            <a:off x="719138" y="1905000"/>
            <a:ext cx="7772400" cy="4114800"/>
          </a:xfrm>
          <a:prstGeom prst="rect">
            <a:avLst/>
          </a:prstGeom>
          <a:noFill/>
          <a:ln w="9525">
            <a:noFill/>
            <a:miter lim="800000"/>
            <a:headEnd/>
            <a:tailEnd/>
          </a:ln>
        </p:spPr>
        <p:txBody>
          <a:bodyPr lIns="0" tIns="0" rIns="0" bIns="0"/>
          <a:lstStyle/>
          <a:p>
            <a:pPr marL="342900" indent="-342900" eaLnBrk="0" hangingPunct="0">
              <a:spcBef>
                <a:spcPct val="20000"/>
              </a:spcBef>
              <a:buClr>
                <a:srgbClr val="005B82"/>
              </a:buClr>
              <a:buFont typeface="Wingdings" pitchFamily="2" charset="2"/>
              <a:buChar char="§"/>
            </a:pPr>
            <a:endParaRPr lang="en-US"/>
          </a:p>
          <a:p>
            <a:pPr marL="342900" indent="-342900" eaLnBrk="0" hangingPunct="0">
              <a:spcBef>
                <a:spcPct val="20000"/>
              </a:spcBef>
              <a:buClr>
                <a:srgbClr val="005B82"/>
              </a:buClr>
              <a:buFont typeface="Wingdings" pitchFamily="2" charset="2"/>
              <a:buChar char="§"/>
            </a:pPr>
            <a:endParaRPr lang="en-US"/>
          </a:p>
          <a:p>
            <a:pPr marL="342900" indent="-342900" eaLnBrk="0" hangingPunct="0">
              <a:spcBef>
                <a:spcPct val="20000"/>
              </a:spcBef>
              <a:buClr>
                <a:srgbClr val="005B82"/>
              </a:buClr>
              <a:buFont typeface="Wingdings" pitchFamily="2" charset="2"/>
              <a:buChar char="§"/>
            </a:pPr>
            <a:r>
              <a:rPr lang="en-US"/>
              <a:t>At B</a:t>
            </a:r>
            <a:r>
              <a:rPr lang="en-US" baseline="-25000"/>
              <a:t>0</a:t>
            </a:r>
            <a:r>
              <a:rPr lang="en-US"/>
              <a:t>=1.5T clinical field strength the Larmor frequency (angular frequency) is</a:t>
            </a:r>
          </a:p>
          <a:p>
            <a:pPr marL="342900" indent="-342900" eaLnBrk="0" hangingPunct="0">
              <a:spcBef>
                <a:spcPct val="20000"/>
              </a:spcBef>
              <a:buClr>
                <a:srgbClr val="005B82"/>
              </a:buClr>
              <a:buFont typeface="Wingdings" pitchFamily="2" charset="2"/>
              <a:buChar char="§"/>
            </a:pPr>
            <a:endParaRPr lang="en-US"/>
          </a:p>
          <a:p>
            <a:pPr marL="342900" indent="-342900" eaLnBrk="0" hangingPunct="0">
              <a:spcBef>
                <a:spcPct val="20000"/>
              </a:spcBef>
              <a:buClr>
                <a:srgbClr val="005B82"/>
              </a:buClr>
              <a:buFont typeface="Wingdings" pitchFamily="2" charset="2"/>
              <a:buChar char="§"/>
            </a:pPr>
            <a:endParaRPr lang="en-US"/>
          </a:p>
          <a:p>
            <a:pPr marL="342900" indent="-342900" eaLnBrk="0" hangingPunct="0">
              <a:spcBef>
                <a:spcPct val="20000"/>
              </a:spcBef>
              <a:buClr>
                <a:srgbClr val="005B82"/>
              </a:buClr>
            </a:pPr>
            <a:endParaRPr lang="en-US"/>
          </a:p>
          <a:p>
            <a:pPr marL="342900" indent="-342900" eaLnBrk="0" hangingPunct="0">
              <a:spcBef>
                <a:spcPct val="20000"/>
              </a:spcBef>
              <a:buClr>
                <a:srgbClr val="005B82"/>
              </a:buClr>
              <a:buFont typeface="Wingdings" pitchFamily="2" charset="2"/>
              <a:buChar char="§"/>
            </a:pPr>
            <a:endParaRPr lang="en-US"/>
          </a:p>
          <a:p>
            <a:pPr marL="342900" indent="-342900" eaLnBrk="0" hangingPunct="0">
              <a:spcBef>
                <a:spcPct val="20000"/>
              </a:spcBef>
              <a:buClr>
                <a:srgbClr val="005B82"/>
              </a:buClr>
              <a:buFont typeface="Wingdings" pitchFamily="2" charset="2"/>
              <a:buChar char="§"/>
            </a:pPr>
            <a:r>
              <a:rPr lang="en-US"/>
              <a:t>In ordinary frequencies, this corresponds to </a:t>
            </a:r>
            <a:r>
              <a:rPr lang="en-US" b="1"/>
              <a:t>f</a:t>
            </a:r>
            <a:r>
              <a:rPr lang="en-US" b="1" baseline="-25000"/>
              <a:t>0</a:t>
            </a:r>
            <a:r>
              <a:rPr lang="en-US" b="1"/>
              <a:t>=63.9MHz</a:t>
            </a:r>
            <a:r>
              <a:rPr lang="en-US"/>
              <a:t>.</a:t>
            </a:r>
          </a:p>
          <a:p>
            <a:pPr marL="342900" indent="-342900" eaLnBrk="0" hangingPunct="0">
              <a:spcBef>
                <a:spcPct val="20000"/>
              </a:spcBef>
              <a:buClr>
                <a:srgbClr val="005B82"/>
              </a:buClr>
              <a:buFont typeface="Wingdings" pitchFamily="2" charset="2"/>
              <a:buChar char="§"/>
            </a:pPr>
            <a:r>
              <a:rPr lang="en-US"/>
              <a:t>Radiofrequencies!</a:t>
            </a:r>
          </a:p>
          <a:p>
            <a:pPr marL="342900" indent="-342900" eaLnBrk="0" hangingPunct="0">
              <a:spcBef>
                <a:spcPct val="20000"/>
              </a:spcBef>
              <a:buClr>
                <a:srgbClr val="005B82"/>
              </a:buClr>
              <a:buFont typeface="Wingdings" pitchFamily="2" charset="2"/>
              <a:buChar char="§"/>
            </a:pPr>
            <a:endParaRPr lang="en-US"/>
          </a:p>
          <a:p>
            <a:pPr marL="342900" indent="-342900" eaLnBrk="0" hangingPunct="0">
              <a:spcBef>
                <a:spcPct val="20000"/>
              </a:spcBef>
              <a:buClr>
                <a:srgbClr val="005B82"/>
              </a:buClr>
              <a:buFont typeface="Wingdings" pitchFamily="2" charset="2"/>
              <a:buChar char="§"/>
            </a:pPr>
            <a:r>
              <a:rPr lang="en-US"/>
              <a:t>For 9.4T human research scanner: f</a:t>
            </a:r>
            <a:r>
              <a:rPr lang="en-US" baseline="-25000"/>
              <a:t>0</a:t>
            </a:r>
            <a:r>
              <a:rPr lang="en-US"/>
              <a:t>=400MHz!</a:t>
            </a:r>
          </a:p>
          <a:p>
            <a:pPr marL="342900" indent="-342900" eaLnBrk="0" hangingPunct="0">
              <a:spcBef>
                <a:spcPct val="20000"/>
              </a:spcBef>
              <a:buClr>
                <a:srgbClr val="005B82"/>
              </a:buClr>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Descriptive Derivation of the Larmor Precession</a:t>
            </a:r>
          </a:p>
        </p:txBody>
      </p:sp>
      <p:sp>
        <p:nvSpPr>
          <p:cNvPr id="61443" name="Rectangle 3"/>
          <p:cNvSpPr>
            <a:spLocks noGrp="1" noChangeArrowheads="1"/>
          </p:cNvSpPr>
          <p:nvPr>
            <p:ph type="body" idx="1"/>
          </p:nvPr>
        </p:nvSpPr>
        <p:spPr/>
        <p:txBody>
          <a:bodyPr/>
          <a:lstStyle/>
          <a:p>
            <a:pPr eaLnBrk="1" hangingPunct="1"/>
            <a:r>
              <a:rPr lang="en-GB">
                <a:ea typeface="ＭＳ Ｐゴシック" charset="0"/>
                <a:cs typeface="ＭＳ Ｐゴシック" charset="0"/>
              </a:rPr>
              <a:t>The magnetic field causes a torque, </a:t>
            </a:r>
            <a:r>
              <a:rPr lang="en-GB" b="1" i="1">
                <a:ea typeface="ＭＳ Ｐゴシック" charset="0"/>
                <a:cs typeface="ＭＳ Ｐゴシック" charset="0"/>
              </a:rPr>
              <a:t>T</a:t>
            </a:r>
            <a:r>
              <a:rPr lang="en-GB">
                <a:ea typeface="ＭＳ Ｐゴシック" charset="0"/>
                <a:cs typeface="ＭＳ Ｐゴシック" charset="0"/>
              </a:rPr>
              <a:t>, on a magnetic moment, </a:t>
            </a:r>
            <a:r>
              <a:rPr lang="el-GR" b="1" i="1">
                <a:cs typeface="Arial" charset="0"/>
              </a:rPr>
              <a:t>μ</a:t>
            </a:r>
            <a:r>
              <a:rPr lang="en-GB">
                <a:cs typeface="Arial" charset="0"/>
              </a:rPr>
              <a:t>.</a:t>
            </a:r>
          </a:p>
          <a:p>
            <a:pPr eaLnBrk="1" hangingPunct="1"/>
            <a:endParaRPr lang="en-GB">
              <a:cs typeface="Arial" charset="0"/>
            </a:endParaRPr>
          </a:p>
          <a:p>
            <a:pPr eaLnBrk="1" hangingPunct="1"/>
            <a:endParaRPr lang="en-GB">
              <a:cs typeface="Arial" charset="0"/>
            </a:endParaRPr>
          </a:p>
          <a:p>
            <a:pPr eaLnBrk="1" hangingPunct="1"/>
            <a:endParaRPr lang="en-GB">
              <a:cs typeface="Arial" charset="0"/>
            </a:endParaRPr>
          </a:p>
          <a:p>
            <a:pPr eaLnBrk="1" hangingPunct="1"/>
            <a:r>
              <a:rPr lang="en-GB">
                <a:cs typeface="Arial" charset="0"/>
              </a:rPr>
              <a:t>The torque is the 1</a:t>
            </a:r>
            <a:r>
              <a:rPr lang="en-GB" baseline="30000">
                <a:cs typeface="Arial" charset="0"/>
              </a:rPr>
              <a:t>st</a:t>
            </a:r>
            <a:r>
              <a:rPr lang="en-GB">
                <a:cs typeface="Arial" charset="0"/>
              </a:rPr>
              <a:t> </a:t>
            </a:r>
            <a:r>
              <a:rPr lang="en-GB">
                <a:ea typeface="ＭＳ Ｐゴシック" charset="0"/>
                <a:cs typeface="ＭＳ Ｐゴシック" charset="0"/>
              </a:rPr>
              <a:t> derivative of the angular momentum, </a:t>
            </a:r>
            <a:r>
              <a:rPr lang="en-GB" b="1" i="1">
                <a:ea typeface="ＭＳ Ｐゴシック" charset="0"/>
                <a:cs typeface="ＭＳ Ｐゴシック" charset="0"/>
              </a:rPr>
              <a:t>I</a:t>
            </a:r>
            <a:r>
              <a:rPr lang="en-GB">
                <a:ea typeface="ＭＳ Ｐゴシック" charset="0"/>
                <a:cs typeface="ＭＳ Ｐゴシック" charset="0"/>
              </a:rPr>
              <a:t>, with respect to time.</a:t>
            </a:r>
          </a:p>
          <a:p>
            <a:pPr eaLnBrk="1" hangingPunct="1"/>
            <a:endParaRPr lang="en-GB">
              <a:ea typeface="ＭＳ Ｐゴシック" charset="0"/>
              <a:cs typeface="ＭＳ Ｐゴシック" charset="0"/>
            </a:endParaRPr>
          </a:p>
          <a:p>
            <a:pPr eaLnBrk="1" hangingPunct="1"/>
            <a:endParaRPr lang="en-GB">
              <a:ea typeface="ＭＳ Ｐゴシック" charset="0"/>
              <a:cs typeface="ＭＳ Ｐゴシック" charset="0"/>
            </a:endParaRPr>
          </a:p>
          <a:p>
            <a:pPr eaLnBrk="1" hangingPunct="1"/>
            <a:endParaRPr lang="en-GB">
              <a:ea typeface="ＭＳ Ｐゴシック" charset="0"/>
              <a:cs typeface="ＭＳ Ｐゴシック" charset="0"/>
            </a:endParaRPr>
          </a:p>
          <a:p>
            <a:pPr eaLnBrk="1" hangingPunct="1"/>
            <a:r>
              <a:rPr lang="en-GB">
                <a:ea typeface="ＭＳ Ｐゴシック" charset="0"/>
                <a:cs typeface="ＭＳ Ｐゴシック" charset="0"/>
              </a:rPr>
              <a:t>Ensemble averaging from the microscopic magnetic moments to the macroscopic magnetisation:</a:t>
            </a:r>
            <a:endParaRPr lang="el-GR">
              <a:ea typeface="ＭＳ Ｐゴシック" charset="0"/>
              <a:cs typeface="ＭＳ Ｐゴシック" charset="0"/>
            </a:endParaRPr>
          </a:p>
        </p:txBody>
      </p:sp>
      <p:graphicFrame>
        <p:nvGraphicFramePr>
          <p:cNvPr id="6146" name="Object 4"/>
          <p:cNvGraphicFramePr>
            <a:graphicFrameLocks noChangeAspect="1"/>
          </p:cNvGraphicFramePr>
          <p:nvPr/>
        </p:nvGraphicFramePr>
        <p:xfrm>
          <a:off x="3924300" y="2492375"/>
          <a:ext cx="1198563" cy="465138"/>
        </p:xfrm>
        <a:graphic>
          <a:graphicData uri="http://schemas.openxmlformats.org/presentationml/2006/ole">
            <mc:AlternateContent xmlns:mc="http://schemas.openxmlformats.org/markup-compatibility/2006">
              <mc:Choice xmlns:v="urn:schemas-microsoft-com:vml" Requires="v">
                <p:oleObj name="Equation" r:id="rId4" imgW="622080" imgH="241200" progId="Equation.3">
                  <p:embed/>
                </p:oleObj>
              </mc:Choice>
              <mc:Fallback>
                <p:oleObj name="Equation" r:id="rId4" imgW="622080" imgH="241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2492375"/>
                        <a:ext cx="1198563" cy="465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1445" name="Object 5"/>
          <p:cNvGraphicFramePr>
            <a:graphicFrameLocks noChangeAspect="1"/>
          </p:cNvGraphicFramePr>
          <p:nvPr/>
        </p:nvGraphicFramePr>
        <p:xfrm>
          <a:off x="3563938" y="3716338"/>
          <a:ext cx="1871662" cy="860425"/>
        </p:xfrm>
        <a:graphic>
          <a:graphicData uri="http://schemas.openxmlformats.org/presentationml/2006/ole">
            <mc:AlternateContent xmlns:mc="http://schemas.openxmlformats.org/markup-compatibility/2006">
              <mc:Choice xmlns:v="urn:schemas-microsoft-com:vml" Requires="v">
                <p:oleObj name="Equation" r:id="rId6" imgW="965160" imgH="444240" progId="Equation.3">
                  <p:embed/>
                </p:oleObj>
              </mc:Choice>
              <mc:Fallback>
                <p:oleObj name="Equation" r:id="rId6" imgW="965160" imgH="44424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938" y="3716338"/>
                        <a:ext cx="1871662" cy="8604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61446" name="Object 6"/>
          <p:cNvGraphicFramePr>
            <a:graphicFrameLocks noChangeAspect="1"/>
          </p:cNvGraphicFramePr>
          <p:nvPr/>
        </p:nvGraphicFramePr>
        <p:xfrm>
          <a:off x="3195638" y="5545138"/>
          <a:ext cx="2641600" cy="763587"/>
        </p:xfrm>
        <a:graphic>
          <a:graphicData uri="http://schemas.openxmlformats.org/presentationml/2006/ole">
            <mc:AlternateContent xmlns:mc="http://schemas.openxmlformats.org/markup-compatibility/2006">
              <mc:Choice xmlns:v="urn:schemas-microsoft-com:vml" Requires="v">
                <p:oleObj name="Equation" r:id="rId8" imgW="1447560" imgH="419040" progId="Equation.3">
                  <p:embed/>
                </p:oleObj>
              </mc:Choice>
              <mc:Fallback>
                <p:oleObj name="Equation" r:id="rId8" imgW="1447560" imgH="41904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5638" y="5545138"/>
                        <a:ext cx="2641600" cy="763587"/>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1448" name="Text Box 8"/>
          <p:cNvSpPr txBox="1">
            <a:spLocks noChangeArrowheads="1"/>
          </p:cNvSpPr>
          <p:nvPr/>
        </p:nvSpPr>
        <p:spPr bwMode="auto">
          <a:xfrm>
            <a:off x="5940425" y="5373688"/>
            <a:ext cx="2735263" cy="1108075"/>
          </a:xfrm>
          <a:prstGeom prst="rect">
            <a:avLst/>
          </a:prstGeom>
          <a:noFill/>
          <a:ln w="9525">
            <a:noFill/>
            <a:miter lim="800000"/>
            <a:headEnd/>
            <a:tailEnd/>
          </a:ln>
        </p:spPr>
        <p:txBody>
          <a:bodyPr>
            <a:spAutoFit/>
          </a:bodyPr>
          <a:lstStyle/>
          <a:p>
            <a:r>
              <a:rPr lang="en-GB" sz="1400"/>
              <a:t>Equation of motion* solved by precessional motion with frequency </a:t>
            </a:r>
            <a:r>
              <a:rPr lang="el-GR" sz="1400" b="1"/>
              <a:t>ω</a:t>
            </a:r>
            <a:r>
              <a:rPr lang="en-GB" sz="1400"/>
              <a:t>=-</a:t>
            </a:r>
            <a:r>
              <a:rPr lang="el-GR" sz="1400" i="1">
                <a:cs typeface="Arial" charset="0"/>
              </a:rPr>
              <a:t>γ</a:t>
            </a:r>
            <a:r>
              <a:rPr lang="en-GB" sz="1400" b="1" i="1">
                <a:cs typeface="Arial" charset="0"/>
              </a:rPr>
              <a:t>B</a:t>
            </a:r>
            <a:r>
              <a:rPr lang="en-GB" sz="1400" i="1">
                <a:cs typeface="Arial" charset="0"/>
              </a:rPr>
              <a:t>. </a:t>
            </a:r>
            <a:r>
              <a:rPr lang="en-GB" sz="1400">
                <a:cs typeface="Arial" charset="0"/>
              </a:rPr>
              <a:t>(clockwise).</a:t>
            </a:r>
          </a:p>
          <a:p>
            <a:endParaRPr lang="en-GB" sz="1200">
              <a:cs typeface="Arial" charset="0"/>
            </a:endParaRPr>
          </a:p>
          <a:p>
            <a:r>
              <a:rPr lang="en-GB" sz="1200">
                <a:cs typeface="Arial" charset="0"/>
              </a:rPr>
              <a:t>* “Bloch-Equation without relaxation”</a:t>
            </a:r>
          </a:p>
        </p:txBody>
      </p:sp>
      <p:pic>
        <p:nvPicPr>
          <p:cNvPr id="57352" name="MagnetisationPresessing.avi" descr="/Users/tstoecker/uni/Aachen/MRI_Aachen_Physics/WS1011/MagnetisationPresessing.avi">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10"/>
          <a:srcRect/>
          <a:stretch>
            <a:fillRect/>
          </a:stretch>
        </p:blipFill>
        <p:spPr bwMode="auto">
          <a:xfrm>
            <a:off x="1692275" y="5373688"/>
            <a:ext cx="1222375" cy="1222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4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48"/>
                                        </p:tgtEl>
                                        <p:attrNameLst>
                                          <p:attrName>style.visibility</p:attrName>
                                        </p:attrNameLst>
                                      </p:cBhvr>
                                      <p:to>
                                        <p:strVal val="visible"/>
                                      </p:to>
                                    </p:set>
                                  </p:childTnLst>
                                </p:cTn>
                              </p:par>
                            </p:childTnLst>
                          </p:cTn>
                        </p:par>
                        <p:par>
                          <p:cTn id="17" fill="hold">
                            <p:stCondLst>
                              <p:cond delay="0"/>
                            </p:stCondLst>
                            <p:childTnLst>
                              <p:par>
                                <p:cTn id="18" presetID="1" presetClass="mediacall" presetSubtype="0" fill="hold" nodeType="afterEffect">
                                  <p:stCondLst>
                                    <p:cond delay="0"/>
                                  </p:stCondLst>
                                  <p:childTnLst>
                                    <p:cmd type="call" cmd="playFrom(0.0)">
                                      <p:cBhvr>
                                        <p:cTn id="19" dur="1000" fill="hold"/>
                                        <p:tgtEl>
                                          <p:spTgt spid="5735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20" repeatCount="indefinite" fill="hold" display="0">
                  <p:stCondLst>
                    <p:cond delay="indefinite"/>
                  </p:stCondLst>
                  <p:endCondLst>
                    <p:cond evt="onNext" delay="0">
                      <p:tgtEl>
                        <p:sldTgt/>
                      </p:tgtEl>
                    </p:cond>
                    <p:cond evt="onPrev" delay="0">
                      <p:tgtEl>
                        <p:sldTgt/>
                      </p:tgtEl>
                    </p:cond>
                  </p:endCondLst>
                </p:cTn>
                <p:tgtEl>
                  <p:spTgt spid="57352"/>
                </p:tgtEl>
              </p:cMediaNode>
            </p:video>
          </p:childTnLst>
        </p:cTn>
      </p:par>
    </p:tnLst>
    <p:bldLst>
      <p:bldP spid="6144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Excitation</a:t>
            </a:r>
          </a:p>
        </p:txBody>
      </p:sp>
      <p:sp>
        <p:nvSpPr>
          <p:cNvPr id="7174" name="Rectangle 3"/>
          <p:cNvSpPr>
            <a:spLocks noGrp="1" noChangeArrowheads="1"/>
          </p:cNvSpPr>
          <p:nvPr>
            <p:ph type="body" idx="1"/>
          </p:nvPr>
        </p:nvSpPr>
        <p:spPr/>
        <p:txBody>
          <a:bodyPr/>
          <a:lstStyle/>
          <a:p>
            <a:pPr eaLnBrk="1" hangingPunct="1">
              <a:buFont typeface="Wingdings" pitchFamily="2" charset="2"/>
              <a:buChar char="è"/>
            </a:pPr>
            <a:r>
              <a:rPr lang="en-GB">
                <a:ea typeface="ＭＳ Ｐゴシック" charset="0"/>
                <a:cs typeface="ＭＳ Ｐゴシック" charset="0"/>
                <a:sym typeface="Wingdings" pitchFamily="2" charset="2"/>
              </a:rPr>
              <a:t>Apply a </a:t>
            </a:r>
            <a:r>
              <a:rPr lang="en-GB" b="1">
                <a:ea typeface="ＭＳ Ｐゴシック" charset="0"/>
                <a:cs typeface="ＭＳ Ｐゴシック" charset="0"/>
                <a:sym typeface="Wingdings" pitchFamily="2" charset="2"/>
              </a:rPr>
              <a:t>resonant radiofrequency (RF) pulse </a:t>
            </a:r>
            <a:r>
              <a:rPr lang="en-GB">
                <a:ea typeface="ＭＳ Ｐゴシック" charset="0"/>
                <a:cs typeface="ＭＳ Ｐゴシック" charset="0"/>
                <a:sym typeface="Wingdings" pitchFamily="2" charset="2"/>
              </a:rPr>
              <a:t>to excite all spins, i.e. excite the macroscopic magnetisation from its equilibrium.</a:t>
            </a:r>
          </a:p>
          <a:p>
            <a:pPr eaLnBrk="1" hangingPunct="1">
              <a:buFont typeface="Wingdings" pitchFamily="2" charset="2"/>
              <a:buChar char="è"/>
            </a:pPr>
            <a:r>
              <a:rPr lang="en-GB" b="1">
                <a:ea typeface="ＭＳ Ｐゴシック" charset="0"/>
                <a:cs typeface="ＭＳ Ｐゴシック" charset="0"/>
              </a:rPr>
              <a:t>Resonance</a:t>
            </a:r>
            <a:r>
              <a:rPr lang="en-GB">
                <a:ea typeface="ＭＳ Ｐゴシック" charset="0"/>
                <a:cs typeface="ＭＳ Ｐゴシック" charset="0"/>
              </a:rPr>
              <a:t> </a:t>
            </a:r>
            <a:r>
              <a:rPr lang="en-GB">
                <a:cs typeface="Arial" charset="0"/>
                <a:sym typeface="Wingdings" pitchFamily="2" charset="2"/>
              </a:rPr>
              <a:t>↔</a:t>
            </a:r>
            <a:r>
              <a:rPr lang="en-GB">
                <a:ea typeface="ＭＳ Ｐゴシック" charset="0"/>
                <a:cs typeface="ＭＳ Ｐゴシック" charset="0"/>
              </a:rPr>
              <a:t> frequency of RF pulse = Larmor frequency </a:t>
            </a:r>
            <a:r>
              <a:rPr lang="el-GR" b="1" i="1">
                <a:ea typeface="ＭＳ Ｐゴシック" charset="0"/>
                <a:cs typeface="ＭＳ Ｐゴシック" charset="0"/>
              </a:rPr>
              <a:t>ω</a:t>
            </a:r>
            <a:r>
              <a:rPr lang="en-GB" b="1" i="1" baseline="-25000">
                <a:ea typeface="ＭＳ Ｐゴシック" charset="0"/>
                <a:cs typeface="ＭＳ Ｐゴシック" charset="0"/>
              </a:rPr>
              <a:t>0</a:t>
            </a:r>
            <a:r>
              <a:rPr lang="en-GB">
                <a:ea typeface="ＭＳ Ｐゴシック" charset="0"/>
                <a:cs typeface="ＭＳ Ｐゴシック" charset="0"/>
              </a:rPr>
              <a:t>.</a:t>
            </a:r>
          </a:p>
        </p:txBody>
      </p:sp>
      <p:grpSp>
        <p:nvGrpSpPr>
          <p:cNvPr id="7175" name="Group 97"/>
          <p:cNvGrpSpPr>
            <a:grpSpLocks/>
          </p:cNvGrpSpPr>
          <p:nvPr/>
        </p:nvGrpSpPr>
        <p:grpSpPr bwMode="auto">
          <a:xfrm>
            <a:off x="3128963" y="3860800"/>
            <a:ext cx="587375" cy="1755775"/>
            <a:chOff x="1971" y="2432"/>
            <a:chExt cx="370" cy="1106"/>
          </a:xfrm>
        </p:grpSpPr>
        <p:grpSp>
          <p:nvGrpSpPr>
            <p:cNvPr id="7190" name="Group 17"/>
            <p:cNvGrpSpPr>
              <a:grpSpLocks/>
            </p:cNvGrpSpPr>
            <p:nvPr/>
          </p:nvGrpSpPr>
          <p:grpSpPr bwMode="auto">
            <a:xfrm rot="1048198" flipH="1">
              <a:off x="2064" y="2523"/>
              <a:ext cx="272" cy="198"/>
              <a:chOff x="3061" y="2795"/>
              <a:chExt cx="2451" cy="499"/>
            </a:xfrm>
          </p:grpSpPr>
          <p:sp>
            <p:nvSpPr>
              <p:cNvPr id="7211" name="Freeform 18"/>
              <p:cNvSpPr>
                <a:spLocks/>
              </p:cNvSpPr>
              <p:nvPr/>
            </p:nvSpPr>
            <p:spPr bwMode="auto">
              <a:xfrm>
                <a:off x="3061"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CC66"/>
                </a:solidFill>
                <a:round/>
                <a:headEnd/>
                <a:tailEnd/>
              </a:ln>
            </p:spPr>
            <p:txBody>
              <a:bodyPr/>
              <a:lstStyle/>
              <a:p>
                <a:endParaRPr lang="en-US"/>
              </a:p>
            </p:txBody>
          </p:sp>
          <p:sp>
            <p:nvSpPr>
              <p:cNvPr id="7212" name="Freeform 19"/>
              <p:cNvSpPr>
                <a:spLocks/>
              </p:cNvSpPr>
              <p:nvPr/>
            </p:nvSpPr>
            <p:spPr bwMode="auto">
              <a:xfrm>
                <a:off x="3878"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CC66"/>
                </a:solidFill>
                <a:round/>
                <a:headEnd/>
                <a:tailEnd/>
              </a:ln>
            </p:spPr>
            <p:txBody>
              <a:bodyPr/>
              <a:lstStyle/>
              <a:p>
                <a:endParaRPr lang="en-US"/>
              </a:p>
            </p:txBody>
          </p:sp>
          <p:sp>
            <p:nvSpPr>
              <p:cNvPr id="7213" name="Freeform 20"/>
              <p:cNvSpPr>
                <a:spLocks/>
              </p:cNvSpPr>
              <p:nvPr/>
            </p:nvSpPr>
            <p:spPr bwMode="auto">
              <a:xfrm flipV="1">
                <a:off x="3470"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CC66"/>
                </a:solidFill>
                <a:round/>
                <a:headEnd/>
                <a:tailEnd/>
              </a:ln>
            </p:spPr>
            <p:txBody>
              <a:bodyPr/>
              <a:lstStyle/>
              <a:p>
                <a:endParaRPr lang="en-US"/>
              </a:p>
            </p:txBody>
          </p:sp>
          <p:sp>
            <p:nvSpPr>
              <p:cNvPr id="7214" name="Freeform 21"/>
              <p:cNvSpPr>
                <a:spLocks/>
              </p:cNvSpPr>
              <p:nvPr/>
            </p:nvSpPr>
            <p:spPr bwMode="auto">
              <a:xfrm flipV="1">
                <a:off x="4286"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CC66"/>
                </a:solidFill>
                <a:round/>
                <a:headEnd/>
                <a:tailEnd/>
              </a:ln>
            </p:spPr>
            <p:txBody>
              <a:bodyPr/>
              <a:lstStyle/>
              <a:p>
                <a:endParaRPr lang="en-US"/>
              </a:p>
            </p:txBody>
          </p:sp>
          <p:sp>
            <p:nvSpPr>
              <p:cNvPr id="7215" name="Freeform 22"/>
              <p:cNvSpPr>
                <a:spLocks/>
              </p:cNvSpPr>
              <p:nvPr/>
            </p:nvSpPr>
            <p:spPr bwMode="auto">
              <a:xfrm>
                <a:off x="4695"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CC66"/>
                </a:solidFill>
                <a:round/>
                <a:headEnd/>
                <a:tailEnd/>
              </a:ln>
            </p:spPr>
            <p:txBody>
              <a:bodyPr/>
              <a:lstStyle/>
              <a:p>
                <a:endParaRPr lang="en-US"/>
              </a:p>
            </p:txBody>
          </p:sp>
          <p:sp>
            <p:nvSpPr>
              <p:cNvPr id="7216" name="Freeform 23"/>
              <p:cNvSpPr>
                <a:spLocks/>
              </p:cNvSpPr>
              <p:nvPr/>
            </p:nvSpPr>
            <p:spPr bwMode="auto">
              <a:xfrm flipV="1">
                <a:off x="5103"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CC66"/>
                </a:solidFill>
                <a:round/>
                <a:headEnd/>
                <a:tailEnd type="triangle" w="med" len="med"/>
              </a:ln>
            </p:spPr>
            <p:txBody>
              <a:bodyPr/>
              <a:lstStyle/>
              <a:p>
                <a:endParaRPr lang="en-US"/>
              </a:p>
            </p:txBody>
          </p:sp>
        </p:grpSp>
        <p:grpSp>
          <p:nvGrpSpPr>
            <p:cNvPr id="7191" name="Group 44"/>
            <p:cNvGrpSpPr>
              <a:grpSpLocks/>
            </p:cNvGrpSpPr>
            <p:nvPr/>
          </p:nvGrpSpPr>
          <p:grpSpPr bwMode="auto">
            <a:xfrm rot="21475297" flipH="1">
              <a:off x="1971" y="2931"/>
              <a:ext cx="279" cy="198"/>
              <a:chOff x="3061" y="2795"/>
              <a:chExt cx="2451" cy="499"/>
            </a:xfrm>
          </p:grpSpPr>
          <p:sp>
            <p:nvSpPr>
              <p:cNvPr id="7205" name="Freeform 45"/>
              <p:cNvSpPr>
                <a:spLocks/>
              </p:cNvSpPr>
              <p:nvPr/>
            </p:nvSpPr>
            <p:spPr bwMode="auto">
              <a:xfrm>
                <a:off x="3061"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CC66"/>
                </a:solidFill>
                <a:round/>
                <a:headEnd/>
                <a:tailEnd/>
              </a:ln>
            </p:spPr>
            <p:txBody>
              <a:bodyPr/>
              <a:lstStyle/>
              <a:p>
                <a:endParaRPr lang="en-US"/>
              </a:p>
            </p:txBody>
          </p:sp>
          <p:sp>
            <p:nvSpPr>
              <p:cNvPr id="7206" name="Freeform 46"/>
              <p:cNvSpPr>
                <a:spLocks/>
              </p:cNvSpPr>
              <p:nvPr/>
            </p:nvSpPr>
            <p:spPr bwMode="auto">
              <a:xfrm>
                <a:off x="3878"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CC66"/>
                </a:solidFill>
                <a:round/>
                <a:headEnd/>
                <a:tailEnd/>
              </a:ln>
            </p:spPr>
            <p:txBody>
              <a:bodyPr/>
              <a:lstStyle/>
              <a:p>
                <a:endParaRPr lang="en-US"/>
              </a:p>
            </p:txBody>
          </p:sp>
          <p:sp>
            <p:nvSpPr>
              <p:cNvPr id="7207" name="Freeform 47"/>
              <p:cNvSpPr>
                <a:spLocks/>
              </p:cNvSpPr>
              <p:nvPr/>
            </p:nvSpPr>
            <p:spPr bwMode="auto">
              <a:xfrm flipV="1">
                <a:off x="3470"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CC66"/>
                </a:solidFill>
                <a:round/>
                <a:headEnd/>
                <a:tailEnd/>
              </a:ln>
            </p:spPr>
            <p:txBody>
              <a:bodyPr/>
              <a:lstStyle/>
              <a:p>
                <a:endParaRPr lang="en-US"/>
              </a:p>
            </p:txBody>
          </p:sp>
          <p:sp>
            <p:nvSpPr>
              <p:cNvPr id="7208" name="Freeform 48"/>
              <p:cNvSpPr>
                <a:spLocks/>
              </p:cNvSpPr>
              <p:nvPr/>
            </p:nvSpPr>
            <p:spPr bwMode="auto">
              <a:xfrm flipV="1">
                <a:off x="4286"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CC66"/>
                </a:solidFill>
                <a:round/>
                <a:headEnd/>
                <a:tailEnd/>
              </a:ln>
            </p:spPr>
            <p:txBody>
              <a:bodyPr/>
              <a:lstStyle/>
              <a:p>
                <a:endParaRPr lang="en-US"/>
              </a:p>
            </p:txBody>
          </p:sp>
          <p:sp>
            <p:nvSpPr>
              <p:cNvPr id="7209" name="Freeform 49"/>
              <p:cNvSpPr>
                <a:spLocks/>
              </p:cNvSpPr>
              <p:nvPr/>
            </p:nvSpPr>
            <p:spPr bwMode="auto">
              <a:xfrm>
                <a:off x="4695"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CC66"/>
                </a:solidFill>
                <a:round/>
                <a:headEnd/>
                <a:tailEnd/>
              </a:ln>
            </p:spPr>
            <p:txBody>
              <a:bodyPr/>
              <a:lstStyle/>
              <a:p>
                <a:endParaRPr lang="en-US"/>
              </a:p>
            </p:txBody>
          </p:sp>
          <p:sp>
            <p:nvSpPr>
              <p:cNvPr id="7210" name="Freeform 50"/>
              <p:cNvSpPr>
                <a:spLocks/>
              </p:cNvSpPr>
              <p:nvPr/>
            </p:nvSpPr>
            <p:spPr bwMode="auto">
              <a:xfrm flipV="1">
                <a:off x="5103"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CC66"/>
                </a:solidFill>
                <a:round/>
                <a:headEnd/>
                <a:tailEnd type="triangle" w="med" len="med"/>
              </a:ln>
            </p:spPr>
            <p:txBody>
              <a:bodyPr/>
              <a:lstStyle/>
              <a:p>
                <a:endParaRPr lang="en-US"/>
              </a:p>
            </p:txBody>
          </p:sp>
        </p:grpSp>
        <p:grpSp>
          <p:nvGrpSpPr>
            <p:cNvPr id="7192" name="Group 51"/>
            <p:cNvGrpSpPr>
              <a:grpSpLocks/>
            </p:cNvGrpSpPr>
            <p:nvPr/>
          </p:nvGrpSpPr>
          <p:grpSpPr bwMode="auto">
            <a:xfrm rot="20335268" flipH="1">
              <a:off x="2055" y="3340"/>
              <a:ext cx="286" cy="198"/>
              <a:chOff x="3061" y="2795"/>
              <a:chExt cx="2451" cy="499"/>
            </a:xfrm>
          </p:grpSpPr>
          <p:sp>
            <p:nvSpPr>
              <p:cNvPr id="7199" name="Freeform 52"/>
              <p:cNvSpPr>
                <a:spLocks/>
              </p:cNvSpPr>
              <p:nvPr/>
            </p:nvSpPr>
            <p:spPr bwMode="auto">
              <a:xfrm>
                <a:off x="3061"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CC66"/>
                </a:solidFill>
                <a:round/>
                <a:headEnd/>
                <a:tailEnd/>
              </a:ln>
            </p:spPr>
            <p:txBody>
              <a:bodyPr/>
              <a:lstStyle/>
              <a:p>
                <a:endParaRPr lang="en-US"/>
              </a:p>
            </p:txBody>
          </p:sp>
          <p:sp>
            <p:nvSpPr>
              <p:cNvPr id="7200" name="Freeform 53"/>
              <p:cNvSpPr>
                <a:spLocks/>
              </p:cNvSpPr>
              <p:nvPr/>
            </p:nvSpPr>
            <p:spPr bwMode="auto">
              <a:xfrm>
                <a:off x="3878"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CC66"/>
                </a:solidFill>
                <a:round/>
                <a:headEnd/>
                <a:tailEnd/>
              </a:ln>
            </p:spPr>
            <p:txBody>
              <a:bodyPr/>
              <a:lstStyle/>
              <a:p>
                <a:endParaRPr lang="en-US"/>
              </a:p>
            </p:txBody>
          </p:sp>
          <p:sp>
            <p:nvSpPr>
              <p:cNvPr id="7201" name="Freeform 54"/>
              <p:cNvSpPr>
                <a:spLocks/>
              </p:cNvSpPr>
              <p:nvPr/>
            </p:nvSpPr>
            <p:spPr bwMode="auto">
              <a:xfrm flipV="1">
                <a:off x="3470"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CC66"/>
                </a:solidFill>
                <a:round/>
                <a:headEnd/>
                <a:tailEnd/>
              </a:ln>
            </p:spPr>
            <p:txBody>
              <a:bodyPr/>
              <a:lstStyle/>
              <a:p>
                <a:endParaRPr lang="en-US"/>
              </a:p>
            </p:txBody>
          </p:sp>
          <p:sp>
            <p:nvSpPr>
              <p:cNvPr id="7202" name="Freeform 55"/>
              <p:cNvSpPr>
                <a:spLocks/>
              </p:cNvSpPr>
              <p:nvPr/>
            </p:nvSpPr>
            <p:spPr bwMode="auto">
              <a:xfrm flipV="1">
                <a:off x="4286"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CC66"/>
                </a:solidFill>
                <a:round/>
                <a:headEnd/>
                <a:tailEnd/>
              </a:ln>
            </p:spPr>
            <p:txBody>
              <a:bodyPr/>
              <a:lstStyle/>
              <a:p>
                <a:endParaRPr lang="en-US"/>
              </a:p>
            </p:txBody>
          </p:sp>
          <p:sp>
            <p:nvSpPr>
              <p:cNvPr id="7203" name="Freeform 56"/>
              <p:cNvSpPr>
                <a:spLocks/>
              </p:cNvSpPr>
              <p:nvPr/>
            </p:nvSpPr>
            <p:spPr bwMode="auto">
              <a:xfrm>
                <a:off x="4695"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CC66"/>
                </a:solidFill>
                <a:round/>
                <a:headEnd/>
                <a:tailEnd/>
              </a:ln>
            </p:spPr>
            <p:txBody>
              <a:bodyPr/>
              <a:lstStyle/>
              <a:p>
                <a:endParaRPr lang="en-US"/>
              </a:p>
            </p:txBody>
          </p:sp>
          <p:sp>
            <p:nvSpPr>
              <p:cNvPr id="7204" name="Freeform 57"/>
              <p:cNvSpPr>
                <a:spLocks/>
              </p:cNvSpPr>
              <p:nvPr/>
            </p:nvSpPr>
            <p:spPr bwMode="auto">
              <a:xfrm flipV="1">
                <a:off x="5103"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CC66"/>
                </a:solidFill>
                <a:round/>
                <a:headEnd/>
                <a:tailEnd type="triangle" w="med" len="med"/>
              </a:ln>
            </p:spPr>
            <p:txBody>
              <a:bodyPr/>
              <a:lstStyle/>
              <a:p>
                <a:endParaRPr lang="en-US"/>
              </a:p>
            </p:txBody>
          </p:sp>
        </p:grpSp>
        <p:grpSp>
          <p:nvGrpSpPr>
            <p:cNvPr id="7193" name="Group 60"/>
            <p:cNvGrpSpPr>
              <a:grpSpLocks/>
            </p:cNvGrpSpPr>
            <p:nvPr/>
          </p:nvGrpSpPr>
          <p:grpSpPr bwMode="auto">
            <a:xfrm>
              <a:off x="2014" y="2432"/>
              <a:ext cx="273" cy="150"/>
              <a:chOff x="1610" y="1434"/>
              <a:chExt cx="272" cy="150"/>
            </a:xfrm>
          </p:grpSpPr>
          <p:sp>
            <p:nvSpPr>
              <p:cNvPr id="7198" name="AutoShape 61"/>
              <p:cNvSpPr>
                <a:spLocks noChangeArrowheads="1"/>
              </p:cNvSpPr>
              <p:nvPr/>
            </p:nvSpPr>
            <p:spPr bwMode="auto">
              <a:xfrm>
                <a:off x="1610" y="1434"/>
                <a:ext cx="272" cy="136"/>
              </a:xfrm>
              <a:prstGeom prst="doubleWave">
                <a:avLst>
                  <a:gd name="adj1" fmla="val 6500"/>
                  <a:gd name="adj2" fmla="val 0"/>
                </a:avLst>
              </a:prstGeom>
              <a:solidFill>
                <a:srgbClr val="FFCC66"/>
              </a:solidFill>
              <a:ln w="9525">
                <a:noFill/>
                <a:miter lim="800000"/>
                <a:headEnd/>
                <a:tailEnd/>
              </a:ln>
            </p:spPr>
            <p:txBody>
              <a:bodyPr wrap="none" anchor="ctr"/>
              <a:lstStyle/>
              <a:p>
                <a:endParaRPr lang="en-US"/>
              </a:p>
            </p:txBody>
          </p:sp>
          <p:graphicFrame>
            <p:nvGraphicFramePr>
              <p:cNvPr id="7172" name="Object 62"/>
              <p:cNvGraphicFramePr>
                <a:graphicFrameLocks noChangeAspect="1"/>
              </p:cNvGraphicFramePr>
              <p:nvPr/>
            </p:nvGraphicFramePr>
            <p:xfrm>
              <a:off x="1655" y="1434"/>
              <a:ext cx="183" cy="150"/>
            </p:xfrm>
            <a:graphic>
              <a:graphicData uri="http://schemas.openxmlformats.org/presentationml/2006/ole">
                <mc:AlternateContent xmlns:mc="http://schemas.openxmlformats.org/markup-compatibility/2006">
                  <mc:Choice xmlns:v="urn:schemas-microsoft-com:vml" Requires="v">
                    <p:oleObj name="Equation" r:id="rId4" imgW="279360" imgH="228600" progId="Equation.3">
                      <p:embed/>
                    </p:oleObj>
                  </mc:Choice>
                  <mc:Fallback>
                    <p:oleObj name="Equation" r:id="rId4" imgW="279360" imgH="228600" progId="Equation.3">
                      <p:embed/>
                      <p:pic>
                        <p:nvPicPr>
                          <p:cNvPr id="0" name="Object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5" y="1434"/>
                            <a:ext cx="183" cy="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7194" name="Group 90"/>
            <p:cNvGrpSpPr>
              <a:grpSpLocks/>
            </p:cNvGrpSpPr>
            <p:nvPr/>
          </p:nvGrpSpPr>
          <p:grpSpPr bwMode="auto">
            <a:xfrm>
              <a:off x="2018" y="2840"/>
              <a:ext cx="273" cy="150"/>
              <a:chOff x="1610" y="1434"/>
              <a:chExt cx="272" cy="150"/>
            </a:xfrm>
          </p:grpSpPr>
          <p:sp>
            <p:nvSpPr>
              <p:cNvPr id="7197" name="AutoShape 91"/>
              <p:cNvSpPr>
                <a:spLocks noChangeArrowheads="1"/>
              </p:cNvSpPr>
              <p:nvPr/>
            </p:nvSpPr>
            <p:spPr bwMode="auto">
              <a:xfrm>
                <a:off x="1610" y="1434"/>
                <a:ext cx="272" cy="136"/>
              </a:xfrm>
              <a:prstGeom prst="doubleWave">
                <a:avLst>
                  <a:gd name="adj1" fmla="val 6500"/>
                  <a:gd name="adj2" fmla="val 0"/>
                </a:avLst>
              </a:prstGeom>
              <a:solidFill>
                <a:srgbClr val="FFCC66"/>
              </a:solidFill>
              <a:ln w="9525">
                <a:noFill/>
                <a:miter lim="800000"/>
                <a:headEnd/>
                <a:tailEnd/>
              </a:ln>
            </p:spPr>
            <p:txBody>
              <a:bodyPr wrap="none" anchor="ctr"/>
              <a:lstStyle/>
              <a:p>
                <a:endParaRPr lang="en-US"/>
              </a:p>
            </p:txBody>
          </p:sp>
          <p:graphicFrame>
            <p:nvGraphicFramePr>
              <p:cNvPr id="7171" name="Object 92"/>
              <p:cNvGraphicFramePr>
                <a:graphicFrameLocks noChangeAspect="1"/>
              </p:cNvGraphicFramePr>
              <p:nvPr/>
            </p:nvGraphicFramePr>
            <p:xfrm>
              <a:off x="1655" y="1434"/>
              <a:ext cx="183" cy="150"/>
            </p:xfrm>
            <a:graphic>
              <a:graphicData uri="http://schemas.openxmlformats.org/presentationml/2006/ole">
                <mc:AlternateContent xmlns:mc="http://schemas.openxmlformats.org/markup-compatibility/2006">
                  <mc:Choice xmlns:v="urn:schemas-microsoft-com:vml" Requires="v">
                    <p:oleObj name="Equation" r:id="rId6" imgW="279360" imgH="228600" progId="Equation.3">
                      <p:embed/>
                    </p:oleObj>
                  </mc:Choice>
                  <mc:Fallback>
                    <p:oleObj name="Equation" r:id="rId6" imgW="279360" imgH="228600" progId="Equation.3">
                      <p:embed/>
                      <p:pic>
                        <p:nvPicPr>
                          <p:cNvPr id="0" name="Object 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5" y="1434"/>
                            <a:ext cx="183" cy="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7195" name="Group 93"/>
            <p:cNvGrpSpPr>
              <a:grpSpLocks/>
            </p:cNvGrpSpPr>
            <p:nvPr/>
          </p:nvGrpSpPr>
          <p:grpSpPr bwMode="auto">
            <a:xfrm>
              <a:off x="2018" y="3248"/>
              <a:ext cx="273" cy="150"/>
              <a:chOff x="1610" y="1434"/>
              <a:chExt cx="272" cy="150"/>
            </a:xfrm>
          </p:grpSpPr>
          <p:sp>
            <p:nvSpPr>
              <p:cNvPr id="7196" name="AutoShape 94"/>
              <p:cNvSpPr>
                <a:spLocks noChangeArrowheads="1"/>
              </p:cNvSpPr>
              <p:nvPr/>
            </p:nvSpPr>
            <p:spPr bwMode="auto">
              <a:xfrm>
                <a:off x="1610" y="1434"/>
                <a:ext cx="272" cy="136"/>
              </a:xfrm>
              <a:prstGeom prst="doubleWave">
                <a:avLst>
                  <a:gd name="adj1" fmla="val 6500"/>
                  <a:gd name="adj2" fmla="val 0"/>
                </a:avLst>
              </a:prstGeom>
              <a:solidFill>
                <a:srgbClr val="FFCC66"/>
              </a:solidFill>
              <a:ln w="9525">
                <a:noFill/>
                <a:miter lim="800000"/>
                <a:headEnd/>
                <a:tailEnd/>
              </a:ln>
            </p:spPr>
            <p:txBody>
              <a:bodyPr wrap="none" anchor="ctr"/>
              <a:lstStyle/>
              <a:p>
                <a:endParaRPr lang="en-US"/>
              </a:p>
            </p:txBody>
          </p:sp>
          <p:graphicFrame>
            <p:nvGraphicFramePr>
              <p:cNvPr id="7170" name="Object 95"/>
              <p:cNvGraphicFramePr>
                <a:graphicFrameLocks noChangeAspect="1"/>
              </p:cNvGraphicFramePr>
              <p:nvPr/>
            </p:nvGraphicFramePr>
            <p:xfrm>
              <a:off x="1655" y="1434"/>
              <a:ext cx="183" cy="150"/>
            </p:xfrm>
            <a:graphic>
              <a:graphicData uri="http://schemas.openxmlformats.org/presentationml/2006/ole">
                <mc:AlternateContent xmlns:mc="http://schemas.openxmlformats.org/markup-compatibility/2006">
                  <mc:Choice xmlns:v="urn:schemas-microsoft-com:vml" Requires="v">
                    <p:oleObj name="Equation" r:id="rId7" imgW="279360" imgH="228600" progId="Equation.3">
                      <p:embed/>
                    </p:oleObj>
                  </mc:Choice>
                  <mc:Fallback>
                    <p:oleObj name="Equation" r:id="rId7" imgW="279360" imgH="228600" progId="Equation.3">
                      <p:embed/>
                      <p:pic>
                        <p:nvPicPr>
                          <p:cNvPr id="0" name="Object 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5" y="1434"/>
                            <a:ext cx="183" cy="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grpSp>
        <p:nvGrpSpPr>
          <p:cNvPr id="7176" name="Group 100"/>
          <p:cNvGrpSpPr>
            <a:grpSpLocks/>
          </p:cNvGrpSpPr>
          <p:nvPr/>
        </p:nvGrpSpPr>
        <p:grpSpPr bwMode="auto">
          <a:xfrm>
            <a:off x="3721100" y="4064000"/>
            <a:ext cx="2841625" cy="1824038"/>
            <a:chOff x="2344" y="2560"/>
            <a:chExt cx="1790" cy="1149"/>
          </a:xfrm>
        </p:grpSpPr>
        <p:grpSp>
          <p:nvGrpSpPr>
            <p:cNvPr id="7179" name="Group 43"/>
            <p:cNvGrpSpPr>
              <a:grpSpLocks/>
            </p:cNvGrpSpPr>
            <p:nvPr/>
          </p:nvGrpSpPr>
          <p:grpSpPr bwMode="auto">
            <a:xfrm>
              <a:off x="2344" y="2560"/>
              <a:ext cx="1624" cy="1149"/>
              <a:chOff x="2344" y="2560"/>
              <a:chExt cx="1624" cy="1149"/>
            </a:xfrm>
          </p:grpSpPr>
          <p:sp>
            <p:nvSpPr>
              <p:cNvPr id="7186" name="Oval 5"/>
              <p:cNvSpPr>
                <a:spLocks noChangeArrowheads="1"/>
              </p:cNvSpPr>
              <p:nvPr/>
            </p:nvSpPr>
            <p:spPr bwMode="auto">
              <a:xfrm>
                <a:off x="2344" y="2560"/>
                <a:ext cx="238" cy="911"/>
              </a:xfrm>
              <a:prstGeom prst="ellipse">
                <a:avLst/>
              </a:prstGeom>
              <a:noFill/>
              <a:ln w="38100">
                <a:solidFill>
                  <a:srgbClr val="FFCC66"/>
                </a:solidFill>
                <a:round/>
                <a:headEnd/>
                <a:tailEnd/>
              </a:ln>
            </p:spPr>
            <p:txBody>
              <a:bodyPr wrap="none" anchor="ctr"/>
              <a:lstStyle/>
              <a:p>
                <a:endParaRPr lang="en-US"/>
              </a:p>
            </p:txBody>
          </p:sp>
          <p:sp>
            <p:nvSpPr>
              <p:cNvPr id="7187" name="Rectangle 6"/>
              <p:cNvSpPr>
                <a:spLocks noChangeArrowheads="1"/>
              </p:cNvSpPr>
              <p:nvPr/>
            </p:nvSpPr>
            <p:spPr bwMode="auto">
              <a:xfrm>
                <a:off x="2423" y="3313"/>
                <a:ext cx="80" cy="277"/>
              </a:xfrm>
              <a:prstGeom prst="rect">
                <a:avLst/>
              </a:prstGeom>
              <a:solidFill>
                <a:schemeClr val="bg1"/>
              </a:solidFill>
              <a:ln w="9525">
                <a:noFill/>
                <a:miter lim="800000"/>
                <a:headEnd/>
                <a:tailEnd/>
              </a:ln>
            </p:spPr>
            <p:txBody>
              <a:bodyPr wrap="none" anchor="ctr"/>
              <a:lstStyle/>
              <a:p>
                <a:endParaRPr lang="en-US"/>
              </a:p>
            </p:txBody>
          </p:sp>
          <p:sp>
            <p:nvSpPr>
              <p:cNvPr id="7188" name="Freeform 7"/>
              <p:cNvSpPr>
                <a:spLocks/>
              </p:cNvSpPr>
              <p:nvPr/>
            </p:nvSpPr>
            <p:spPr bwMode="auto">
              <a:xfrm>
                <a:off x="2423" y="3432"/>
                <a:ext cx="1545" cy="277"/>
              </a:xfrm>
              <a:custGeom>
                <a:avLst/>
                <a:gdLst>
                  <a:gd name="T0" fmla="*/ 0 w 1769"/>
                  <a:gd name="T1" fmla="*/ 0 h 317"/>
                  <a:gd name="T2" fmla="*/ 0 w 1769"/>
                  <a:gd name="T3" fmla="*/ 161 h 317"/>
                  <a:gd name="T4" fmla="*/ 899 w 1769"/>
                  <a:gd name="T5" fmla="*/ 161 h 317"/>
                  <a:gd name="T6" fmla="*/ 899 w 1769"/>
                  <a:gd name="T7" fmla="*/ 0 h 317"/>
                  <a:gd name="T8" fmla="*/ 0 60000 65536"/>
                  <a:gd name="T9" fmla="*/ 0 60000 65536"/>
                  <a:gd name="T10" fmla="*/ 0 60000 65536"/>
                  <a:gd name="T11" fmla="*/ 0 60000 65536"/>
                  <a:gd name="T12" fmla="*/ 0 w 1769"/>
                  <a:gd name="T13" fmla="*/ 0 h 317"/>
                  <a:gd name="T14" fmla="*/ 1769 w 1769"/>
                  <a:gd name="T15" fmla="*/ 317 h 317"/>
                </a:gdLst>
                <a:ahLst/>
                <a:cxnLst>
                  <a:cxn ang="T8">
                    <a:pos x="T0" y="T1"/>
                  </a:cxn>
                  <a:cxn ang="T9">
                    <a:pos x="T2" y="T3"/>
                  </a:cxn>
                  <a:cxn ang="T10">
                    <a:pos x="T4" y="T5"/>
                  </a:cxn>
                  <a:cxn ang="T11">
                    <a:pos x="T6" y="T7"/>
                  </a:cxn>
                </a:cxnLst>
                <a:rect l="T12" t="T13" r="T14" b="T15"/>
                <a:pathLst>
                  <a:path w="1769" h="317">
                    <a:moveTo>
                      <a:pt x="0" y="0"/>
                    </a:moveTo>
                    <a:lnTo>
                      <a:pt x="0" y="317"/>
                    </a:lnTo>
                    <a:lnTo>
                      <a:pt x="1769" y="317"/>
                    </a:lnTo>
                    <a:lnTo>
                      <a:pt x="1769" y="0"/>
                    </a:lnTo>
                  </a:path>
                </a:pathLst>
              </a:custGeom>
              <a:noFill/>
              <a:ln w="38100">
                <a:solidFill>
                  <a:srgbClr val="FFCC66"/>
                </a:solidFill>
                <a:round/>
                <a:headEnd/>
                <a:tailEnd/>
              </a:ln>
            </p:spPr>
            <p:txBody>
              <a:bodyPr/>
              <a:lstStyle/>
              <a:p>
                <a:endParaRPr lang="en-US"/>
              </a:p>
            </p:txBody>
          </p:sp>
          <p:sp>
            <p:nvSpPr>
              <p:cNvPr id="7189" name="Freeform 8"/>
              <p:cNvSpPr>
                <a:spLocks/>
              </p:cNvSpPr>
              <p:nvPr/>
            </p:nvSpPr>
            <p:spPr bwMode="auto">
              <a:xfrm>
                <a:off x="2503" y="3432"/>
                <a:ext cx="1386" cy="198"/>
              </a:xfrm>
              <a:custGeom>
                <a:avLst/>
                <a:gdLst>
                  <a:gd name="T0" fmla="*/ 0 w 1587"/>
                  <a:gd name="T1" fmla="*/ 0 h 227"/>
                  <a:gd name="T2" fmla="*/ 0 w 1587"/>
                  <a:gd name="T3" fmla="*/ 115 h 227"/>
                  <a:gd name="T4" fmla="*/ 783 w 1587"/>
                  <a:gd name="T5" fmla="*/ 115 h 227"/>
                  <a:gd name="T6" fmla="*/ 806 w 1587"/>
                  <a:gd name="T7" fmla="*/ 115 h 227"/>
                  <a:gd name="T8" fmla="*/ 806 w 1587"/>
                  <a:gd name="T9" fmla="*/ 0 h 227"/>
                  <a:gd name="T10" fmla="*/ 0 60000 65536"/>
                  <a:gd name="T11" fmla="*/ 0 60000 65536"/>
                  <a:gd name="T12" fmla="*/ 0 60000 65536"/>
                  <a:gd name="T13" fmla="*/ 0 60000 65536"/>
                  <a:gd name="T14" fmla="*/ 0 60000 65536"/>
                  <a:gd name="T15" fmla="*/ 0 w 1587"/>
                  <a:gd name="T16" fmla="*/ 0 h 227"/>
                  <a:gd name="T17" fmla="*/ 1587 w 1587"/>
                  <a:gd name="T18" fmla="*/ 227 h 227"/>
                </a:gdLst>
                <a:ahLst/>
                <a:cxnLst>
                  <a:cxn ang="T10">
                    <a:pos x="T0" y="T1"/>
                  </a:cxn>
                  <a:cxn ang="T11">
                    <a:pos x="T2" y="T3"/>
                  </a:cxn>
                  <a:cxn ang="T12">
                    <a:pos x="T4" y="T5"/>
                  </a:cxn>
                  <a:cxn ang="T13">
                    <a:pos x="T6" y="T7"/>
                  </a:cxn>
                  <a:cxn ang="T14">
                    <a:pos x="T8" y="T9"/>
                  </a:cxn>
                </a:cxnLst>
                <a:rect l="T15" t="T16" r="T17" b="T18"/>
                <a:pathLst>
                  <a:path w="1587" h="227">
                    <a:moveTo>
                      <a:pt x="0" y="0"/>
                    </a:moveTo>
                    <a:lnTo>
                      <a:pt x="0" y="227"/>
                    </a:lnTo>
                    <a:lnTo>
                      <a:pt x="1542" y="227"/>
                    </a:lnTo>
                    <a:lnTo>
                      <a:pt x="1587" y="227"/>
                    </a:lnTo>
                    <a:lnTo>
                      <a:pt x="1587" y="0"/>
                    </a:lnTo>
                  </a:path>
                </a:pathLst>
              </a:custGeom>
              <a:noFill/>
              <a:ln w="38100">
                <a:solidFill>
                  <a:srgbClr val="FFCC66"/>
                </a:solidFill>
                <a:round/>
                <a:headEnd/>
                <a:tailEnd/>
              </a:ln>
            </p:spPr>
            <p:txBody>
              <a:bodyPr/>
              <a:lstStyle/>
              <a:p>
                <a:endParaRPr lang="en-US"/>
              </a:p>
            </p:txBody>
          </p:sp>
        </p:grpSp>
        <p:grpSp>
          <p:nvGrpSpPr>
            <p:cNvPr id="7180" name="Group 42"/>
            <p:cNvGrpSpPr>
              <a:grpSpLocks/>
            </p:cNvGrpSpPr>
            <p:nvPr/>
          </p:nvGrpSpPr>
          <p:grpSpPr bwMode="auto">
            <a:xfrm>
              <a:off x="3742" y="3067"/>
              <a:ext cx="363" cy="363"/>
              <a:chOff x="3742" y="3067"/>
              <a:chExt cx="363" cy="363"/>
            </a:xfrm>
          </p:grpSpPr>
          <p:grpSp>
            <p:nvGrpSpPr>
              <p:cNvPr id="7182" name="Group 40"/>
              <p:cNvGrpSpPr>
                <a:grpSpLocks/>
              </p:cNvGrpSpPr>
              <p:nvPr/>
            </p:nvGrpSpPr>
            <p:grpSpPr bwMode="auto">
              <a:xfrm>
                <a:off x="3833" y="3203"/>
                <a:ext cx="181" cy="91"/>
                <a:chOff x="3696" y="3203"/>
                <a:chExt cx="364" cy="92"/>
              </a:xfrm>
            </p:grpSpPr>
            <p:sp>
              <p:nvSpPr>
                <p:cNvPr id="7184" name="Freeform 38"/>
                <p:cNvSpPr>
                  <a:spLocks/>
                </p:cNvSpPr>
                <p:nvPr/>
              </p:nvSpPr>
              <p:spPr bwMode="auto">
                <a:xfrm>
                  <a:off x="3696" y="3203"/>
                  <a:ext cx="182" cy="46"/>
                </a:xfrm>
                <a:custGeom>
                  <a:avLst/>
                  <a:gdLst>
                    <a:gd name="T0" fmla="*/ 0 w 182"/>
                    <a:gd name="T1" fmla="*/ 46 h 46"/>
                    <a:gd name="T2" fmla="*/ 91 w 182"/>
                    <a:gd name="T3" fmla="*/ 0 h 46"/>
                    <a:gd name="T4" fmla="*/ 182 w 182"/>
                    <a:gd name="T5" fmla="*/ 46 h 46"/>
                    <a:gd name="T6" fmla="*/ 0 60000 65536"/>
                    <a:gd name="T7" fmla="*/ 0 60000 65536"/>
                    <a:gd name="T8" fmla="*/ 0 60000 65536"/>
                    <a:gd name="T9" fmla="*/ 0 w 182"/>
                    <a:gd name="T10" fmla="*/ 0 h 46"/>
                    <a:gd name="T11" fmla="*/ 182 w 182"/>
                    <a:gd name="T12" fmla="*/ 46 h 46"/>
                  </a:gdLst>
                  <a:ahLst/>
                  <a:cxnLst>
                    <a:cxn ang="T6">
                      <a:pos x="T0" y="T1"/>
                    </a:cxn>
                    <a:cxn ang="T7">
                      <a:pos x="T2" y="T3"/>
                    </a:cxn>
                    <a:cxn ang="T8">
                      <a:pos x="T4" y="T5"/>
                    </a:cxn>
                  </a:cxnLst>
                  <a:rect l="T9" t="T10" r="T11" b="T12"/>
                  <a:pathLst>
                    <a:path w="182" h="46">
                      <a:moveTo>
                        <a:pt x="0" y="46"/>
                      </a:moveTo>
                      <a:cubicBezTo>
                        <a:pt x="30" y="23"/>
                        <a:pt x="61" y="0"/>
                        <a:pt x="91" y="0"/>
                      </a:cubicBezTo>
                      <a:cubicBezTo>
                        <a:pt x="121" y="0"/>
                        <a:pt x="151" y="23"/>
                        <a:pt x="182" y="46"/>
                      </a:cubicBezTo>
                    </a:path>
                  </a:pathLst>
                </a:custGeom>
                <a:noFill/>
                <a:ln w="38100">
                  <a:solidFill>
                    <a:schemeClr val="tx1"/>
                  </a:solidFill>
                  <a:round/>
                  <a:headEnd/>
                  <a:tailEnd/>
                </a:ln>
              </p:spPr>
              <p:txBody>
                <a:bodyPr/>
                <a:lstStyle/>
                <a:p>
                  <a:endParaRPr lang="en-US"/>
                </a:p>
              </p:txBody>
            </p:sp>
            <p:sp>
              <p:nvSpPr>
                <p:cNvPr id="7185" name="Freeform 39"/>
                <p:cNvSpPr>
                  <a:spLocks/>
                </p:cNvSpPr>
                <p:nvPr/>
              </p:nvSpPr>
              <p:spPr bwMode="auto">
                <a:xfrm flipV="1">
                  <a:off x="3878" y="3249"/>
                  <a:ext cx="182" cy="46"/>
                </a:xfrm>
                <a:custGeom>
                  <a:avLst/>
                  <a:gdLst>
                    <a:gd name="T0" fmla="*/ 0 w 182"/>
                    <a:gd name="T1" fmla="*/ 46 h 46"/>
                    <a:gd name="T2" fmla="*/ 91 w 182"/>
                    <a:gd name="T3" fmla="*/ 0 h 46"/>
                    <a:gd name="T4" fmla="*/ 182 w 182"/>
                    <a:gd name="T5" fmla="*/ 46 h 46"/>
                    <a:gd name="T6" fmla="*/ 0 60000 65536"/>
                    <a:gd name="T7" fmla="*/ 0 60000 65536"/>
                    <a:gd name="T8" fmla="*/ 0 60000 65536"/>
                    <a:gd name="T9" fmla="*/ 0 w 182"/>
                    <a:gd name="T10" fmla="*/ 0 h 46"/>
                    <a:gd name="T11" fmla="*/ 182 w 182"/>
                    <a:gd name="T12" fmla="*/ 46 h 46"/>
                  </a:gdLst>
                  <a:ahLst/>
                  <a:cxnLst>
                    <a:cxn ang="T6">
                      <a:pos x="T0" y="T1"/>
                    </a:cxn>
                    <a:cxn ang="T7">
                      <a:pos x="T2" y="T3"/>
                    </a:cxn>
                    <a:cxn ang="T8">
                      <a:pos x="T4" y="T5"/>
                    </a:cxn>
                  </a:cxnLst>
                  <a:rect l="T9" t="T10" r="T11" b="T12"/>
                  <a:pathLst>
                    <a:path w="182" h="46">
                      <a:moveTo>
                        <a:pt x="0" y="46"/>
                      </a:moveTo>
                      <a:cubicBezTo>
                        <a:pt x="30" y="23"/>
                        <a:pt x="61" y="0"/>
                        <a:pt x="91" y="0"/>
                      </a:cubicBezTo>
                      <a:cubicBezTo>
                        <a:pt x="121" y="0"/>
                        <a:pt x="151" y="23"/>
                        <a:pt x="182" y="46"/>
                      </a:cubicBezTo>
                    </a:path>
                  </a:pathLst>
                </a:custGeom>
                <a:noFill/>
                <a:ln w="38100">
                  <a:solidFill>
                    <a:schemeClr val="tx1"/>
                  </a:solidFill>
                  <a:round/>
                  <a:headEnd/>
                  <a:tailEnd/>
                </a:ln>
              </p:spPr>
              <p:txBody>
                <a:bodyPr/>
                <a:lstStyle/>
                <a:p>
                  <a:endParaRPr lang="en-US"/>
                </a:p>
              </p:txBody>
            </p:sp>
          </p:grpSp>
          <p:sp>
            <p:nvSpPr>
              <p:cNvPr id="7183" name="Oval 41"/>
              <p:cNvSpPr>
                <a:spLocks noChangeArrowheads="1"/>
              </p:cNvSpPr>
              <p:nvPr/>
            </p:nvSpPr>
            <p:spPr bwMode="auto">
              <a:xfrm>
                <a:off x="3742" y="3067"/>
                <a:ext cx="363" cy="363"/>
              </a:xfrm>
              <a:prstGeom prst="ellipse">
                <a:avLst/>
              </a:prstGeom>
              <a:noFill/>
              <a:ln w="38100">
                <a:solidFill>
                  <a:schemeClr val="tx1"/>
                </a:solidFill>
                <a:round/>
                <a:headEnd/>
                <a:tailEnd/>
              </a:ln>
            </p:spPr>
            <p:txBody>
              <a:bodyPr wrap="none" anchor="ctr"/>
              <a:lstStyle/>
              <a:p>
                <a:endParaRPr lang="en-US"/>
              </a:p>
            </p:txBody>
          </p:sp>
        </p:grpSp>
        <p:sp>
          <p:nvSpPr>
            <p:cNvPr id="7181" name="Text Box 99"/>
            <p:cNvSpPr txBox="1">
              <a:spLocks noChangeArrowheads="1"/>
            </p:cNvSpPr>
            <p:nvPr/>
          </p:nvSpPr>
          <p:spPr bwMode="auto">
            <a:xfrm>
              <a:off x="3787" y="2749"/>
              <a:ext cx="347" cy="288"/>
            </a:xfrm>
            <a:prstGeom prst="rect">
              <a:avLst/>
            </a:prstGeom>
            <a:noFill/>
            <a:ln w="9525">
              <a:noFill/>
              <a:miter lim="800000"/>
              <a:headEnd/>
              <a:tailEnd/>
            </a:ln>
          </p:spPr>
          <p:txBody>
            <a:bodyPr wrap="none">
              <a:spAutoFit/>
            </a:bodyPr>
            <a:lstStyle/>
            <a:p>
              <a:r>
                <a:rPr lang="el-GR" sz="2400" b="1" i="1">
                  <a:cs typeface="Arial" charset="0"/>
                </a:rPr>
                <a:t>ω</a:t>
              </a:r>
              <a:r>
                <a:rPr lang="en-GB" sz="2400" b="1" i="1" baseline="-25000">
                  <a:cs typeface="Arial" charset="0"/>
                </a:rPr>
                <a:t>0</a:t>
              </a:r>
              <a:endParaRPr lang="el-GR" sz="2400" b="1" i="1" baseline="-25000">
                <a:cs typeface="Arial" charset="0"/>
              </a:endParaRPr>
            </a:p>
          </p:txBody>
        </p:sp>
      </p:grpSp>
      <p:pic>
        <p:nvPicPr>
          <p:cNvPr id="7177" name="Picture 104" descr="resonance"/>
          <p:cNvPicPr>
            <a:picLocks noChangeAspect="1" noChangeArrowheads="1"/>
          </p:cNvPicPr>
          <p:nvPr/>
        </p:nvPicPr>
        <p:blipFill>
          <a:blip r:embed="rId8"/>
          <a:srcRect/>
          <a:stretch>
            <a:fillRect/>
          </a:stretch>
        </p:blipFill>
        <p:spPr bwMode="auto">
          <a:xfrm>
            <a:off x="6011863" y="836613"/>
            <a:ext cx="1927225" cy="1311275"/>
          </a:xfrm>
          <a:prstGeom prst="rect">
            <a:avLst/>
          </a:prstGeom>
          <a:noFill/>
          <a:ln w="9525">
            <a:noFill/>
            <a:miter lim="800000"/>
            <a:headEnd/>
            <a:tailEnd/>
          </a:ln>
        </p:spPr>
      </p:pic>
      <p:pic>
        <p:nvPicPr>
          <p:cNvPr id="2" name="Excitation (Converted).mov">
            <a:hlinkClick r:id="" action="ppaction://media"/>
            <a:extLst>
              <a:ext uri="{FF2B5EF4-FFF2-40B4-BE49-F238E27FC236}">
                <a16:creationId xmlns:a16="http://schemas.microsoft.com/office/drawing/2014/main" id="{545AF03E-B08F-B648-B710-06C8D2D3BC5A}"/>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272068" y="3217211"/>
            <a:ext cx="2582577" cy="25825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20" name="Rectangle 16"/>
          <p:cNvSpPr>
            <a:spLocks noChangeArrowheads="1"/>
          </p:cNvSpPr>
          <p:nvPr/>
        </p:nvSpPr>
        <p:spPr bwMode="auto">
          <a:xfrm>
            <a:off x="4413250" y="4064000"/>
            <a:ext cx="3835400" cy="1384300"/>
          </a:xfrm>
          <a:prstGeom prst="rect">
            <a:avLst/>
          </a:prstGeom>
          <a:solidFill>
            <a:schemeClr val="bg2"/>
          </a:solidFill>
          <a:ln w="38100">
            <a:solidFill>
              <a:schemeClr val="tx1"/>
            </a:solidFill>
            <a:miter lim="800000"/>
            <a:headEnd/>
            <a:tailEnd/>
          </a:ln>
        </p:spPr>
        <p:txBody>
          <a:bodyPr wrap="none" anchor="ctr"/>
          <a:lstStyle/>
          <a:p>
            <a:endParaRPr lang="en-US"/>
          </a:p>
        </p:txBody>
      </p:sp>
      <p:grpSp>
        <p:nvGrpSpPr>
          <p:cNvPr id="4" name="Group 117"/>
          <p:cNvGrpSpPr>
            <a:grpSpLocks/>
          </p:cNvGrpSpPr>
          <p:nvPr/>
        </p:nvGrpSpPr>
        <p:grpSpPr bwMode="auto">
          <a:xfrm>
            <a:off x="4476750" y="4137025"/>
            <a:ext cx="3706813" cy="1184275"/>
            <a:chOff x="2820" y="2606"/>
            <a:chExt cx="2335" cy="746"/>
          </a:xfrm>
        </p:grpSpPr>
        <p:sp>
          <p:nvSpPr>
            <p:cNvPr id="8253" name="Line 23"/>
            <p:cNvSpPr>
              <a:spLocks noChangeShapeType="1"/>
            </p:cNvSpPr>
            <p:nvPr/>
          </p:nvSpPr>
          <p:spPr bwMode="auto">
            <a:xfrm flipV="1">
              <a:off x="2859" y="2639"/>
              <a:ext cx="0" cy="713"/>
            </a:xfrm>
            <a:prstGeom prst="line">
              <a:avLst/>
            </a:prstGeom>
            <a:noFill/>
            <a:ln w="9525">
              <a:solidFill>
                <a:schemeClr val="bg1"/>
              </a:solidFill>
              <a:round/>
              <a:headEnd/>
              <a:tailEnd type="triangle" w="med" len="med"/>
            </a:ln>
          </p:spPr>
          <p:txBody>
            <a:bodyPr/>
            <a:lstStyle/>
            <a:p>
              <a:endParaRPr lang="en-US"/>
            </a:p>
          </p:txBody>
        </p:sp>
        <p:sp>
          <p:nvSpPr>
            <p:cNvPr id="8254" name="Line 24"/>
            <p:cNvSpPr>
              <a:spLocks noChangeShapeType="1"/>
            </p:cNvSpPr>
            <p:nvPr/>
          </p:nvSpPr>
          <p:spPr bwMode="auto">
            <a:xfrm>
              <a:off x="2820" y="3313"/>
              <a:ext cx="2297" cy="0"/>
            </a:xfrm>
            <a:prstGeom prst="line">
              <a:avLst/>
            </a:prstGeom>
            <a:noFill/>
            <a:ln w="9525">
              <a:solidFill>
                <a:schemeClr val="bg1"/>
              </a:solidFill>
              <a:round/>
              <a:headEnd/>
              <a:tailEnd type="triangle" w="med" len="med"/>
            </a:ln>
          </p:spPr>
          <p:txBody>
            <a:bodyPr/>
            <a:lstStyle/>
            <a:p>
              <a:endParaRPr lang="en-US"/>
            </a:p>
          </p:txBody>
        </p:sp>
        <p:sp>
          <p:nvSpPr>
            <p:cNvPr id="8255" name="Text Box 25"/>
            <p:cNvSpPr txBox="1">
              <a:spLocks noChangeArrowheads="1"/>
            </p:cNvSpPr>
            <p:nvPr/>
          </p:nvSpPr>
          <p:spPr bwMode="auto">
            <a:xfrm>
              <a:off x="5012" y="3113"/>
              <a:ext cx="143" cy="173"/>
            </a:xfrm>
            <a:prstGeom prst="rect">
              <a:avLst/>
            </a:prstGeom>
            <a:noFill/>
            <a:ln w="9525">
              <a:noFill/>
              <a:miter lim="800000"/>
              <a:headEnd/>
              <a:tailEnd/>
            </a:ln>
          </p:spPr>
          <p:txBody>
            <a:bodyPr wrap="none">
              <a:spAutoFit/>
            </a:bodyPr>
            <a:lstStyle/>
            <a:p>
              <a:r>
                <a:rPr lang="en-GB" sz="1200">
                  <a:solidFill>
                    <a:schemeClr val="bg1"/>
                  </a:solidFill>
                </a:rPr>
                <a:t>t</a:t>
              </a:r>
            </a:p>
          </p:txBody>
        </p:sp>
        <p:sp>
          <p:nvSpPr>
            <p:cNvPr id="8256" name="Text Box 26"/>
            <p:cNvSpPr txBox="1">
              <a:spLocks noChangeArrowheads="1"/>
            </p:cNvSpPr>
            <p:nvPr/>
          </p:nvSpPr>
          <p:spPr bwMode="auto">
            <a:xfrm>
              <a:off x="2859" y="2606"/>
              <a:ext cx="330" cy="173"/>
            </a:xfrm>
            <a:prstGeom prst="rect">
              <a:avLst/>
            </a:prstGeom>
            <a:noFill/>
            <a:ln w="9525">
              <a:noFill/>
              <a:miter lim="800000"/>
              <a:headEnd/>
              <a:tailEnd/>
            </a:ln>
          </p:spPr>
          <p:txBody>
            <a:bodyPr wrap="none">
              <a:spAutoFit/>
            </a:bodyPr>
            <a:lstStyle/>
            <a:p>
              <a:r>
                <a:rPr lang="en-GB" sz="1200">
                  <a:solidFill>
                    <a:schemeClr val="bg1"/>
                  </a:solidFill>
                </a:rPr>
                <a:t>U [V]</a:t>
              </a:r>
            </a:p>
          </p:txBody>
        </p:sp>
      </p:grpSp>
      <p:pic>
        <p:nvPicPr>
          <p:cNvPr id="2" name="MagnetisationPresessing (Converted).mov">
            <a:hlinkClick r:id="" action="ppaction://media"/>
            <a:extLst>
              <a:ext uri="{FF2B5EF4-FFF2-40B4-BE49-F238E27FC236}">
                <a16:creationId xmlns:a16="http://schemas.microsoft.com/office/drawing/2014/main" id="{FF2F7874-5614-A949-8CCE-504DA09D3C4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27267" y="3814446"/>
            <a:ext cx="1790323" cy="1790323"/>
          </a:xfrm>
          <a:prstGeom prst="rect">
            <a:avLst/>
          </a:prstGeom>
        </p:spPr>
      </p:pic>
      <p:sp>
        <p:nvSpPr>
          <p:cNvPr id="8200"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MR Signal Reception</a:t>
            </a:r>
          </a:p>
        </p:txBody>
      </p:sp>
      <p:sp>
        <p:nvSpPr>
          <p:cNvPr id="8201" name="Rectangle 3"/>
          <p:cNvSpPr>
            <a:spLocks noGrp="1" noChangeArrowheads="1"/>
          </p:cNvSpPr>
          <p:nvPr>
            <p:ph type="body" idx="1"/>
          </p:nvPr>
        </p:nvSpPr>
        <p:spPr/>
        <p:txBody>
          <a:bodyPr/>
          <a:lstStyle/>
          <a:p>
            <a:pPr eaLnBrk="1" hangingPunct="1"/>
            <a:r>
              <a:rPr lang="en-GB">
                <a:ea typeface="ＭＳ Ｐゴシック" charset="0"/>
                <a:cs typeface="ＭＳ Ｐゴシック" charset="0"/>
              </a:rPr>
              <a:t>Faraday’s law:</a:t>
            </a:r>
          </a:p>
          <a:p>
            <a:pPr algn="ctr" eaLnBrk="1" hangingPunct="1">
              <a:buFont typeface="Wingdings" pitchFamily="2" charset="2"/>
              <a:buNone/>
            </a:pPr>
            <a:r>
              <a:rPr lang="en-GB">
                <a:ea typeface="ＭＳ Ｐゴシック" charset="0"/>
                <a:cs typeface="ＭＳ Ｐゴシック" charset="0"/>
              </a:rPr>
              <a:t>“A changing magnetic flux induces a voltage in a conductive loop.”</a:t>
            </a:r>
          </a:p>
          <a:p>
            <a:pPr algn="ctr" eaLnBrk="1" hangingPunct="1">
              <a:buFont typeface="Wingdings" pitchFamily="2" charset="2"/>
              <a:buNone/>
            </a:pPr>
            <a:r>
              <a:rPr lang="en-GB">
                <a:ea typeface="ＭＳ Ｐゴシック" charset="0"/>
                <a:cs typeface="ＭＳ Ｐゴシック" charset="0"/>
              </a:rPr>
              <a:t>(electromotors, dynamos , …)</a:t>
            </a:r>
          </a:p>
          <a:p>
            <a:pPr algn="ctr" eaLnBrk="1" hangingPunct="1">
              <a:buFont typeface="Wingdings" pitchFamily="2" charset="2"/>
              <a:buNone/>
            </a:pPr>
            <a:endParaRPr lang="en-GB">
              <a:ea typeface="ＭＳ Ｐゴシック" charset="0"/>
              <a:cs typeface="ＭＳ Ｐゴシック" charset="0"/>
            </a:endParaRPr>
          </a:p>
          <a:p>
            <a:pPr eaLnBrk="1" hangingPunct="1"/>
            <a:r>
              <a:rPr lang="en-GB">
                <a:ea typeface="ＭＳ Ｐゴシック" charset="0"/>
                <a:cs typeface="ＭＳ Ｐゴシック" charset="0"/>
              </a:rPr>
              <a:t>Maximise the  area of the loop by a orienting it perpendicular to the transverse plane (in-plane would cause no voltage at all)</a:t>
            </a:r>
          </a:p>
        </p:txBody>
      </p:sp>
      <p:grpSp>
        <p:nvGrpSpPr>
          <p:cNvPr id="8198" name="Group 116"/>
          <p:cNvGrpSpPr>
            <a:grpSpLocks/>
          </p:cNvGrpSpPr>
          <p:nvPr/>
        </p:nvGrpSpPr>
        <p:grpSpPr bwMode="auto">
          <a:xfrm>
            <a:off x="3406775" y="4064000"/>
            <a:ext cx="2892425" cy="1824038"/>
            <a:chOff x="2146" y="2560"/>
            <a:chExt cx="1822" cy="1149"/>
          </a:xfrm>
        </p:grpSpPr>
        <p:grpSp>
          <p:nvGrpSpPr>
            <p:cNvPr id="8257" name="Group 115"/>
            <p:cNvGrpSpPr>
              <a:grpSpLocks/>
            </p:cNvGrpSpPr>
            <p:nvPr/>
          </p:nvGrpSpPr>
          <p:grpSpPr bwMode="auto">
            <a:xfrm>
              <a:off x="2344" y="2560"/>
              <a:ext cx="1624" cy="1149"/>
              <a:chOff x="2344" y="2560"/>
              <a:chExt cx="1624" cy="1149"/>
            </a:xfrm>
          </p:grpSpPr>
          <p:sp>
            <p:nvSpPr>
              <p:cNvPr id="8261" name="Oval 7"/>
              <p:cNvSpPr>
                <a:spLocks noChangeArrowheads="1"/>
              </p:cNvSpPr>
              <p:nvPr/>
            </p:nvSpPr>
            <p:spPr bwMode="auto">
              <a:xfrm>
                <a:off x="2344" y="2560"/>
                <a:ext cx="238" cy="911"/>
              </a:xfrm>
              <a:prstGeom prst="ellipse">
                <a:avLst/>
              </a:prstGeom>
              <a:noFill/>
              <a:ln w="38100">
                <a:solidFill>
                  <a:srgbClr val="FF9999"/>
                </a:solidFill>
                <a:round/>
                <a:headEnd/>
                <a:tailEnd/>
              </a:ln>
            </p:spPr>
            <p:txBody>
              <a:bodyPr wrap="none" anchor="ctr"/>
              <a:lstStyle/>
              <a:p>
                <a:endParaRPr lang="en-US"/>
              </a:p>
            </p:txBody>
          </p:sp>
          <p:sp>
            <p:nvSpPr>
              <p:cNvPr id="8262" name="Rectangle 8"/>
              <p:cNvSpPr>
                <a:spLocks noChangeArrowheads="1"/>
              </p:cNvSpPr>
              <p:nvPr/>
            </p:nvSpPr>
            <p:spPr bwMode="auto">
              <a:xfrm>
                <a:off x="2423" y="3313"/>
                <a:ext cx="80" cy="277"/>
              </a:xfrm>
              <a:prstGeom prst="rect">
                <a:avLst/>
              </a:prstGeom>
              <a:solidFill>
                <a:schemeClr val="bg1"/>
              </a:solidFill>
              <a:ln w="9525">
                <a:noFill/>
                <a:miter lim="800000"/>
                <a:headEnd/>
                <a:tailEnd/>
              </a:ln>
            </p:spPr>
            <p:txBody>
              <a:bodyPr wrap="none" anchor="ctr"/>
              <a:lstStyle/>
              <a:p>
                <a:endParaRPr lang="en-US"/>
              </a:p>
            </p:txBody>
          </p:sp>
          <p:sp>
            <p:nvSpPr>
              <p:cNvPr id="8263" name="Freeform 9"/>
              <p:cNvSpPr>
                <a:spLocks/>
              </p:cNvSpPr>
              <p:nvPr/>
            </p:nvSpPr>
            <p:spPr bwMode="auto">
              <a:xfrm>
                <a:off x="2423" y="3432"/>
                <a:ext cx="1545" cy="277"/>
              </a:xfrm>
              <a:custGeom>
                <a:avLst/>
                <a:gdLst>
                  <a:gd name="T0" fmla="*/ 0 w 1769"/>
                  <a:gd name="T1" fmla="*/ 0 h 317"/>
                  <a:gd name="T2" fmla="*/ 0 w 1769"/>
                  <a:gd name="T3" fmla="*/ 161 h 317"/>
                  <a:gd name="T4" fmla="*/ 899 w 1769"/>
                  <a:gd name="T5" fmla="*/ 161 h 317"/>
                  <a:gd name="T6" fmla="*/ 899 w 1769"/>
                  <a:gd name="T7" fmla="*/ 0 h 317"/>
                  <a:gd name="T8" fmla="*/ 0 60000 65536"/>
                  <a:gd name="T9" fmla="*/ 0 60000 65536"/>
                  <a:gd name="T10" fmla="*/ 0 60000 65536"/>
                  <a:gd name="T11" fmla="*/ 0 60000 65536"/>
                  <a:gd name="T12" fmla="*/ 0 w 1769"/>
                  <a:gd name="T13" fmla="*/ 0 h 317"/>
                  <a:gd name="T14" fmla="*/ 1769 w 1769"/>
                  <a:gd name="T15" fmla="*/ 317 h 317"/>
                </a:gdLst>
                <a:ahLst/>
                <a:cxnLst>
                  <a:cxn ang="T8">
                    <a:pos x="T0" y="T1"/>
                  </a:cxn>
                  <a:cxn ang="T9">
                    <a:pos x="T2" y="T3"/>
                  </a:cxn>
                  <a:cxn ang="T10">
                    <a:pos x="T4" y="T5"/>
                  </a:cxn>
                  <a:cxn ang="T11">
                    <a:pos x="T6" y="T7"/>
                  </a:cxn>
                </a:cxnLst>
                <a:rect l="T12" t="T13" r="T14" b="T15"/>
                <a:pathLst>
                  <a:path w="1769" h="317">
                    <a:moveTo>
                      <a:pt x="0" y="0"/>
                    </a:moveTo>
                    <a:lnTo>
                      <a:pt x="0" y="317"/>
                    </a:lnTo>
                    <a:lnTo>
                      <a:pt x="1769" y="317"/>
                    </a:lnTo>
                    <a:lnTo>
                      <a:pt x="1769" y="0"/>
                    </a:lnTo>
                  </a:path>
                </a:pathLst>
              </a:custGeom>
              <a:noFill/>
              <a:ln w="38100">
                <a:solidFill>
                  <a:srgbClr val="FF9999"/>
                </a:solidFill>
                <a:round/>
                <a:headEnd/>
                <a:tailEnd/>
              </a:ln>
            </p:spPr>
            <p:txBody>
              <a:bodyPr/>
              <a:lstStyle/>
              <a:p>
                <a:endParaRPr lang="en-US"/>
              </a:p>
            </p:txBody>
          </p:sp>
          <p:sp>
            <p:nvSpPr>
              <p:cNvPr id="8264" name="Freeform 10"/>
              <p:cNvSpPr>
                <a:spLocks/>
              </p:cNvSpPr>
              <p:nvPr/>
            </p:nvSpPr>
            <p:spPr bwMode="auto">
              <a:xfrm>
                <a:off x="2503" y="3432"/>
                <a:ext cx="1386" cy="198"/>
              </a:xfrm>
              <a:custGeom>
                <a:avLst/>
                <a:gdLst>
                  <a:gd name="T0" fmla="*/ 0 w 1587"/>
                  <a:gd name="T1" fmla="*/ 0 h 227"/>
                  <a:gd name="T2" fmla="*/ 0 w 1587"/>
                  <a:gd name="T3" fmla="*/ 115 h 227"/>
                  <a:gd name="T4" fmla="*/ 783 w 1587"/>
                  <a:gd name="T5" fmla="*/ 115 h 227"/>
                  <a:gd name="T6" fmla="*/ 806 w 1587"/>
                  <a:gd name="T7" fmla="*/ 115 h 227"/>
                  <a:gd name="T8" fmla="*/ 806 w 1587"/>
                  <a:gd name="T9" fmla="*/ 0 h 227"/>
                  <a:gd name="T10" fmla="*/ 0 60000 65536"/>
                  <a:gd name="T11" fmla="*/ 0 60000 65536"/>
                  <a:gd name="T12" fmla="*/ 0 60000 65536"/>
                  <a:gd name="T13" fmla="*/ 0 60000 65536"/>
                  <a:gd name="T14" fmla="*/ 0 60000 65536"/>
                  <a:gd name="T15" fmla="*/ 0 w 1587"/>
                  <a:gd name="T16" fmla="*/ 0 h 227"/>
                  <a:gd name="T17" fmla="*/ 1587 w 1587"/>
                  <a:gd name="T18" fmla="*/ 227 h 227"/>
                </a:gdLst>
                <a:ahLst/>
                <a:cxnLst>
                  <a:cxn ang="T10">
                    <a:pos x="T0" y="T1"/>
                  </a:cxn>
                  <a:cxn ang="T11">
                    <a:pos x="T2" y="T3"/>
                  </a:cxn>
                  <a:cxn ang="T12">
                    <a:pos x="T4" y="T5"/>
                  </a:cxn>
                  <a:cxn ang="T13">
                    <a:pos x="T6" y="T7"/>
                  </a:cxn>
                  <a:cxn ang="T14">
                    <a:pos x="T8" y="T9"/>
                  </a:cxn>
                </a:cxnLst>
                <a:rect l="T15" t="T16" r="T17" b="T18"/>
                <a:pathLst>
                  <a:path w="1587" h="227">
                    <a:moveTo>
                      <a:pt x="0" y="0"/>
                    </a:moveTo>
                    <a:lnTo>
                      <a:pt x="0" y="227"/>
                    </a:lnTo>
                    <a:lnTo>
                      <a:pt x="1542" y="227"/>
                    </a:lnTo>
                    <a:lnTo>
                      <a:pt x="1587" y="227"/>
                    </a:lnTo>
                    <a:lnTo>
                      <a:pt x="1587" y="0"/>
                    </a:lnTo>
                  </a:path>
                </a:pathLst>
              </a:custGeom>
              <a:noFill/>
              <a:ln w="38100">
                <a:solidFill>
                  <a:srgbClr val="FF9999"/>
                </a:solidFill>
                <a:round/>
                <a:headEnd/>
                <a:tailEnd/>
              </a:ln>
            </p:spPr>
            <p:txBody>
              <a:bodyPr/>
              <a:lstStyle/>
              <a:p>
                <a:endParaRPr lang="en-US"/>
              </a:p>
            </p:txBody>
          </p:sp>
        </p:grpSp>
        <p:sp>
          <p:nvSpPr>
            <p:cNvPr id="8258" name="Line 11"/>
            <p:cNvSpPr>
              <a:spLocks noChangeShapeType="1"/>
            </p:cNvSpPr>
            <p:nvPr/>
          </p:nvSpPr>
          <p:spPr bwMode="auto">
            <a:xfrm flipH="1">
              <a:off x="2146" y="3075"/>
              <a:ext cx="316" cy="0"/>
            </a:xfrm>
            <a:prstGeom prst="line">
              <a:avLst/>
            </a:prstGeom>
            <a:noFill/>
            <a:ln w="9525">
              <a:solidFill>
                <a:schemeClr val="tx1"/>
              </a:solidFill>
              <a:round/>
              <a:headEnd/>
              <a:tailEnd/>
            </a:ln>
          </p:spPr>
          <p:txBody>
            <a:bodyPr/>
            <a:lstStyle/>
            <a:p>
              <a:endParaRPr lang="en-US"/>
            </a:p>
          </p:txBody>
        </p:sp>
        <p:sp>
          <p:nvSpPr>
            <p:cNvPr id="8259" name="Line 12"/>
            <p:cNvSpPr>
              <a:spLocks noChangeShapeType="1"/>
            </p:cNvSpPr>
            <p:nvPr/>
          </p:nvSpPr>
          <p:spPr bwMode="auto">
            <a:xfrm flipV="1">
              <a:off x="2462" y="2798"/>
              <a:ext cx="0" cy="277"/>
            </a:xfrm>
            <a:prstGeom prst="line">
              <a:avLst/>
            </a:prstGeom>
            <a:noFill/>
            <a:ln w="9525">
              <a:solidFill>
                <a:schemeClr val="tx1"/>
              </a:solidFill>
              <a:round/>
              <a:headEnd/>
              <a:tailEnd/>
            </a:ln>
          </p:spPr>
          <p:txBody>
            <a:bodyPr/>
            <a:lstStyle/>
            <a:p>
              <a:endParaRPr lang="en-US"/>
            </a:p>
          </p:txBody>
        </p:sp>
        <p:sp>
          <p:nvSpPr>
            <p:cNvPr id="8260" name="Rectangle 13"/>
            <p:cNvSpPr>
              <a:spLocks noChangeArrowheads="1"/>
            </p:cNvSpPr>
            <p:nvPr/>
          </p:nvSpPr>
          <p:spPr bwMode="auto">
            <a:xfrm>
              <a:off x="2384" y="2996"/>
              <a:ext cx="78" cy="79"/>
            </a:xfrm>
            <a:prstGeom prst="rect">
              <a:avLst/>
            </a:prstGeom>
            <a:noFill/>
            <a:ln w="9525">
              <a:solidFill>
                <a:schemeClr val="tx1"/>
              </a:solidFill>
              <a:miter lim="800000"/>
              <a:headEnd/>
              <a:tailEnd/>
            </a:ln>
          </p:spPr>
          <p:txBody>
            <a:bodyPr wrap="none" anchor="ctr"/>
            <a:lstStyle/>
            <a:p>
              <a:endParaRPr lang="en-US"/>
            </a:p>
          </p:txBody>
        </p:sp>
      </p:grpSp>
      <p:grpSp>
        <p:nvGrpSpPr>
          <p:cNvPr id="5" name="Group 27"/>
          <p:cNvGrpSpPr>
            <a:grpSpLocks/>
          </p:cNvGrpSpPr>
          <p:nvPr/>
        </p:nvGrpSpPr>
        <p:grpSpPr bwMode="auto">
          <a:xfrm>
            <a:off x="4716463" y="4508500"/>
            <a:ext cx="2881312" cy="630238"/>
            <a:chOff x="3061" y="2795"/>
            <a:chExt cx="2451" cy="499"/>
          </a:xfrm>
        </p:grpSpPr>
        <p:sp>
          <p:nvSpPr>
            <p:cNvPr id="8247" name="Freeform 17"/>
            <p:cNvSpPr>
              <a:spLocks/>
            </p:cNvSpPr>
            <p:nvPr/>
          </p:nvSpPr>
          <p:spPr bwMode="auto">
            <a:xfrm>
              <a:off x="3061"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38100">
              <a:solidFill>
                <a:srgbClr val="FF9999"/>
              </a:solidFill>
              <a:round/>
              <a:headEnd/>
              <a:tailEnd/>
            </a:ln>
          </p:spPr>
          <p:txBody>
            <a:bodyPr/>
            <a:lstStyle/>
            <a:p>
              <a:endParaRPr lang="en-US"/>
            </a:p>
          </p:txBody>
        </p:sp>
        <p:sp>
          <p:nvSpPr>
            <p:cNvPr id="8248" name="Freeform 18"/>
            <p:cNvSpPr>
              <a:spLocks/>
            </p:cNvSpPr>
            <p:nvPr/>
          </p:nvSpPr>
          <p:spPr bwMode="auto">
            <a:xfrm>
              <a:off x="3878"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38100">
              <a:solidFill>
                <a:srgbClr val="FF9999"/>
              </a:solidFill>
              <a:round/>
              <a:headEnd/>
              <a:tailEnd/>
            </a:ln>
          </p:spPr>
          <p:txBody>
            <a:bodyPr/>
            <a:lstStyle/>
            <a:p>
              <a:endParaRPr lang="en-US"/>
            </a:p>
          </p:txBody>
        </p:sp>
        <p:sp>
          <p:nvSpPr>
            <p:cNvPr id="8249" name="Freeform 19"/>
            <p:cNvSpPr>
              <a:spLocks/>
            </p:cNvSpPr>
            <p:nvPr/>
          </p:nvSpPr>
          <p:spPr bwMode="auto">
            <a:xfrm flipV="1">
              <a:off x="3470"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38100">
              <a:solidFill>
                <a:srgbClr val="FF9999"/>
              </a:solidFill>
              <a:round/>
              <a:headEnd/>
              <a:tailEnd/>
            </a:ln>
          </p:spPr>
          <p:txBody>
            <a:bodyPr/>
            <a:lstStyle/>
            <a:p>
              <a:endParaRPr lang="en-US"/>
            </a:p>
          </p:txBody>
        </p:sp>
        <p:sp>
          <p:nvSpPr>
            <p:cNvPr id="8250" name="Freeform 20"/>
            <p:cNvSpPr>
              <a:spLocks/>
            </p:cNvSpPr>
            <p:nvPr/>
          </p:nvSpPr>
          <p:spPr bwMode="auto">
            <a:xfrm flipV="1">
              <a:off x="4286"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38100">
              <a:solidFill>
                <a:srgbClr val="FF9999"/>
              </a:solidFill>
              <a:round/>
              <a:headEnd/>
              <a:tailEnd/>
            </a:ln>
          </p:spPr>
          <p:txBody>
            <a:bodyPr/>
            <a:lstStyle/>
            <a:p>
              <a:endParaRPr lang="en-US"/>
            </a:p>
          </p:txBody>
        </p:sp>
        <p:sp>
          <p:nvSpPr>
            <p:cNvPr id="8251" name="Freeform 21"/>
            <p:cNvSpPr>
              <a:spLocks/>
            </p:cNvSpPr>
            <p:nvPr/>
          </p:nvSpPr>
          <p:spPr bwMode="auto">
            <a:xfrm>
              <a:off x="4695"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38100">
              <a:solidFill>
                <a:srgbClr val="FF9999"/>
              </a:solidFill>
              <a:round/>
              <a:headEnd/>
              <a:tailEnd/>
            </a:ln>
          </p:spPr>
          <p:txBody>
            <a:bodyPr/>
            <a:lstStyle/>
            <a:p>
              <a:endParaRPr lang="en-US"/>
            </a:p>
          </p:txBody>
        </p:sp>
        <p:sp>
          <p:nvSpPr>
            <p:cNvPr id="8252" name="Freeform 22"/>
            <p:cNvSpPr>
              <a:spLocks/>
            </p:cNvSpPr>
            <p:nvPr/>
          </p:nvSpPr>
          <p:spPr bwMode="auto">
            <a:xfrm flipV="1">
              <a:off x="5103"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38100">
              <a:solidFill>
                <a:srgbClr val="FF9999"/>
              </a:solidFill>
              <a:round/>
              <a:headEnd/>
              <a:tailEnd/>
            </a:ln>
          </p:spPr>
          <p:txBody>
            <a:bodyPr/>
            <a:lstStyle/>
            <a:p>
              <a:endParaRPr lang="en-US"/>
            </a:p>
          </p:txBody>
        </p:sp>
      </p:grpSp>
      <p:grpSp>
        <p:nvGrpSpPr>
          <p:cNvPr id="8203" name="Group 114"/>
          <p:cNvGrpSpPr>
            <a:grpSpLocks/>
          </p:cNvGrpSpPr>
          <p:nvPr/>
        </p:nvGrpSpPr>
        <p:grpSpPr bwMode="auto">
          <a:xfrm>
            <a:off x="1547813" y="4365625"/>
            <a:ext cx="1655762" cy="1584325"/>
            <a:chOff x="975" y="2750"/>
            <a:chExt cx="1043" cy="998"/>
          </a:xfrm>
        </p:grpSpPr>
        <p:grpSp>
          <p:nvGrpSpPr>
            <p:cNvPr id="8219" name="Group 113"/>
            <p:cNvGrpSpPr>
              <a:grpSpLocks/>
            </p:cNvGrpSpPr>
            <p:nvPr/>
          </p:nvGrpSpPr>
          <p:grpSpPr bwMode="auto">
            <a:xfrm>
              <a:off x="975" y="2750"/>
              <a:ext cx="1043" cy="966"/>
              <a:chOff x="975" y="2750"/>
              <a:chExt cx="1043" cy="966"/>
            </a:xfrm>
          </p:grpSpPr>
          <p:grpSp>
            <p:nvGrpSpPr>
              <p:cNvPr id="8241" name="Group 100"/>
              <p:cNvGrpSpPr>
                <a:grpSpLocks/>
              </p:cNvGrpSpPr>
              <p:nvPr/>
            </p:nvGrpSpPr>
            <p:grpSpPr bwMode="auto">
              <a:xfrm>
                <a:off x="1655" y="2750"/>
                <a:ext cx="272" cy="150"/>
                <a:chOff x="1610" y="1434"/>
                <a:chExt cx="272" cy="150"/>
              </a:xfrm>
            </p:grpSpPr>
            <p:sp>
              <p:nvSpPr>
                <p:cNvPr id="8246" name="AutoShape 101"/>
                <p:cNvSpPr>
                  <a:spLocks noChangeArrowheads="1"/>
                </p:cNvSpPr>
                <p:nvPr/>
              </p:nvSpPr>
              <p:spPr bwMode="auto">
                <a:xfrm>
                  <a:off x="1610" y="1434"/>
                  <a:ext cx="272" cy="136"/>
                </a:xfrm>
                <a:prstGeom prst="doubleWave">
                  <a:avLst>
                    <a:gd name="adj1" fmla="val 6500"/>
                    <a:gd name="adj2" fmla="val 0"/>
                  </a:avLst>
                </a:prstGeom>
                <a:solidFill>
                  <a:srgbClr val="FF9999"/>
                </a:solidFill>
                <a:ln w="9525">
                  <a:noFill/>
                  <a:miter lim="800000"/>
                  <a:headEnd/>
                  <a:tailEnd/>
                </a:ln>
              </p:spPr>
              <p:txBody>
                <a:bodyPr wrap="none" anchor="ctr"/>
                <a:lstStyle/>
                <a:p>
                  <a:endParaRPr lang="en-US"/>
                </a:p>
              </p:txBody>
            </p:sp>
            <p:graphicFrame>
              <p:nvGraphicFramePr>
                <p:cNvPr id="8196" name="Object 102"/>
                <p:cNvGraphicFramePr>
                  <a:graphicFrameLocks noChangeAspect="1"/>
                </p:cNvGraphicFramePr>
                <p:nvPr/>
              </p:nvGraphicFramePr>
              <p:xfrm>
                <a:off x="1655" y="1434"/>
                <a:ext cx="183" cy="150"/>
              </p:xfrm>
              <a:graphic>
                <a:graphicData uri="http://schemas.openxmlformats.org/presentationml/2006/ole">
                  <mc:AlternateContent xmlns:mc="http://schemas.openxmlformats.org/markup-compatibility/2006">
                    <mc:Choice xmlns:v="urn:schemas-microsoft-com:vml" Requires="v">
                      <p:oleObj name="Equation" r:id="rId5" imgW="279360" imgH="228600" progId="Equation.3">
                        <p:embed/>
                      </p:oleObj>
                    </mc:Choice>
                    <mc:Fallback>
                      <p:oleObj name="Equation" r:id="rId5" imgW="279360" imgH="228600" progId="Equation.3">
                        <p:embed/>
                        <p:pic>
                          <p:nvPicPr>
                            <p:cNvPr id="0" name="Object 1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5" y="1434"/>
                              <a:ext cx="183" cy="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8242" name="Group 103"/>
              <p:cNvGrpSpPr>
                <a:grpSpLocks/>
              </p:cNvGrpSpPr>
              <p:nvPr/>
            </p:nvGrpSpPr>
            <p:grpSpPr bwMode="auto">
              <a:xfrm>
                <a:off x="1746" y="3249"/>
                <a:ext cx="272" cy="150"/>
                <a:chOff x="1610" y="1434"/>
                <a:chExt cx="272" cy="150"/>
              </a:xfrm>
            </p:grpSpPr>
            <p:sp>
              <p:nvSpPr>
                <p:cNvPr id="8245" name="AutoShape 104"/>
                <p:cNvSpPr>
                  <a:spLocks noChangeArrowheads="1"/>
                </p:cNvSpPr>
                <p:nvPr/>
              </p:nvSpPr>
              <p:spPr bwMode="auto">
                <a:xfrm>
                  <a:off x="1610" y="1434"/>
                  <a:ext cx="272" cy="136"/>
                </a:xfrm>
                <a:prstGeom prst="doubleWave">
                  <a:avLst>
                    <a:gd name="adj1" fmla="val 6500"/>
                    <a:gd name="adj2" fmla="val 0"/>
                  </a:avLst>
                </a:prstGeom>
                <a:solidFill>
                  <a:srgbClr val="FF9999"/>
                </a:solidFill>
                <a:ln w="9525">
                  <a:noFill/>
                  <a:miter lim="800000"/>
                  <a:headEnd/>
                  <a:tailEnd/>
                </a:ln>
              </p:spPr>
              <p:txBody>
                <a:bodyPr wrap="none" anchor="ctr"/>
                <a:lstStyle/>
                <a:p>
                  <a:endParaRPr lang="en-US"/>
                </a:p>
              </p:txBody>
            </p:sp>
            <p:graphicFrame>
              <p:nvGraphicFramePr>
                <p:cNvPr id="8195" name="Object 105"/>
                <p:cNvGraphicFramePr>
                  <a:graphicFrameLocks noChangeAspect="1"/>
                </p:cNvGraphicFramePr>
                <p:nvPr/>
              </p:nvGraphicFramePr>
              <p:xfrm>
                <a:off x="1655" y="1434"/>
                <a:ext cx="183" cy="150"/>
              </p:xfrm>
              <a:graphic>
                <a:graphicData uri="http://schemas.openxmlformats.org/presentationml/2006/ole">
                  <mc:AlternateContent xmlns:mc="http://schemas.openxmlformats.org/markup-compatibility/2006">
                    <mc:Choice xmlns:v="urn:schemas-microsoft-com:vml" Requires="v">
                      <p:oleObj name="Equation" r:id="rId7" imgW="279360" imgH="228600" progId="Equation.3">
                        <p:embed/>
                      </p:oleObj>
                    </mc:Choice>
                    <mc:Fallback>
                      <p:oleObj name="Equation" r:id="rId7" imgW="279360" imgH="228600" progId="Equation.3">
                        <p:embed/>
                        <p:pic>
                          <p:nvPicPr>
                            <p:cNvPr id="0" name="Object 1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5" y="1434"/>
                              <a:ext cx="183" cy="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nvGrpSpPr>
              <p:cNvPr id="8243" name="Group 110"/>
              <p:cNvGrpSpPr>
                <a:grpSpLocks/>
              </p:cNvGrpSpPr>
              <p:nvPr/>
            </p:nvGrpSpPr>
            <p:grpSpPr bwMode="auto">
              <a:xfrm>
                <a:off x="975" y="3566"/>
                <a:ext cx="272" cy="150"/>
                <a:chOff x="1610" y="1434"/>
                <a:chExt cx="272" cy="150"/>
              </a:xfrm>
            </p:grpSpPr>
            <p:sp>
              <p:nvSpPr>
                <p:cNvPr id="8244" name="AutoShape 111"/>
                <p:cNvSpPr>
                  <a:spLocks noChangeArrowheads="1"/>
                </p:cNvSpPr>
                <p:nvPr/>
              </p:nvSpPr>
              <p:spPr bwMode="auto">
                <a:xfrm>
                  <a:off x="1610" y="1434"/>
                  <a:ext cx="272" cy="136"/>
                </a:xfrm>
                <a:prstGeom prst="doubleWave">
                  <a:avLst>
                    <a:gd name="adj1" fmla="val 6500"/>
                    <a:gd name="adj2" fmla="val 0"/>
                  </a:avLst>
                </a:prstGeom>
                <a:solidFill>
                  <a:srgbClr val="FF9999"/>
                </a:solidFill>
                <a:ln w="9525">
                  <a:noFill/>
                  <a:miter lim="800000"/>
                  <a:headEnd/>
                  <a:tailEnd/>
                </a:ln>
              </p:spPr>
              <p:txBody>
                <a:bodyPr wrap="none" anchor="ctr"/>
                <a:lstStyle/>
                <a:p>
                  <a:endParaRPr lang="en-US"/>
                </a:p>
              </p:txBody>
            </p:sp>
            <p:graphicFrame>
              <p:nvGraphicFramePr>
                <p:cNvPr id="8194" name="Object 112"/>
                <p:cNvGraphicFramePr>
                  <a:graphicFrameLocks noChangeAspect="1"/>
                </p:cNvGraphicFramePr>
                <p:nvPr/>
              </p:nvGraphicFramePr>
              <p:xfrm>
                <a:off x="1655" y="1434"/>
                <a:ext cx="183" cy="150"/>
              </p:xfrm>
              <a:graphic>
                <a:graphicData uri="http://schemas.openxmlformats.org/presentationml/2006/ole">
                  <mc:AlternateContent xmlns:mc="http://schemas.openxmlformats.org/markup-compatibility/2006">
                    <mc:Choice xmlns:v="urn:schemas-microsoft-com:vml" Requires="v">
                      <p:oleObj name="Equation" r:id="rId8" imgW="279360" imgH="228600" progId="Equation.3">
                        <p:embed/>
                      </p:oleObj>
                    </mc:Choice>
                    <mc:Fallback>
                      <p:oleObj name="Equation" r:id="rId8" imgW="279360" imgH="228600" progId="Equation.3">
                        <p:embed/>
                        <p:pic>
                          <p:nvPicPr>
                            <p:cNvPr id="0" name="Object 1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5" y="1434"/>
                              <a:ext cx="183" cy="1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grpSp>
        <p:grpSp>
          <p:nvGrpSpPr>
            <p:cNvPr id="8220" name="Group 28"/>
            <p:cNvGrpSpPr>
              <a:grpSpLocks/>
            </p:cNvGrpSpPr>
            <p:nvPr/>
          </p:nvGrpSpPr>
          <p:grpSpPr bwMode="auto">
            <a:xfrm rot="-1048198">
              <a:off x="1670" y="2877"/>
              <a:ext cx="277" cy="198"/>
              <a:chOff x="3061" y="2795"/>
              <a:chExt cx="2451" cy="499"/>
            </a:xfrm>
          </p:grpSpPr>
          <p:sp>
            <p:nvSpPr>
              <p:cNvPr id="8235" name="Freeform 29"/>
              <p:cNvSpPr>
                <a:spLocks/>
              </p:cNvSpPr>
              <p:nvPr/>
            </p:nvSpPr>
            <p:spPr bwMode="auto">
              <a:xfrm>
                <a:off x="3061"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9999"/>
                </a:solidFill>
                <a:round/>
                <a:headEnd/>
                <a:tailEnd/>
              </a:ln>
            </p:spPr>
            <p:txBody>
              <a:bodyPr/>
              <a:lstStyle/>
              <a:p>
                <a:endParaRPr lang="en-US"/>
              </a:p>
            </p:txBody>
          </p:sp>
          <p:sp>
            <p:nvSpPr>
              <p:cNvPr id="8236" name="Freeform 30"/>
              <p:cNvSpPr>
                <a:spLocks/>
              </p:cNvSpPr>
              <p:nvPr/>
            </p:nvSpPr>
            <p:spPr bwMode="auto">
              <a:xfrm>
                <a:off x="3878"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9999"/>
                </a:solidFill>
                <a:round/>
                <a:headEnd/>
                <a:tailEnd/>
              </a:ln>
            </p:spPr>
            <p:txBody>
              <a:bodyPr/>
              <a:lstStyle/>
              <a:p>
                <a:endParaRPr lang="en-US"/>
              </a:p>
            </p:txBody>
          </p:sp>
          <p:sp>
            <p:nvSpPr>
              <p:cNvPr id="8237" name="Freeform 31"/>
              <p:cNvSpPr>
                <a:spLocks/>
              </p:cNvSpPr>
              <p:nvPr/>
            </p:nvSpPr>
            <p:spPr bwMode="auto">
              <a:xfrm flipV="1">
                <a:off x="3470"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9999"/>
                </a:solidFill>
                <a:round/>
                <a:headEnd/>
                <a:tailEnd/>
              </a:ln>
            </p:spPr>
            <p:txBody>
              <a:bodyPr/>
              <a:lstStyle/>
              <a:p>
                <a:endParaRPr lang="en-US"/>
              </a:p>
            </p:txBody>
          </p:sp>
          <p:sp>
            <p:nvSpPr>
              <p:cNvPr id="8238" name="Freeform 32"/>
              <p:cNvSpPr>
                <a:spLocks/>
              </p:cNvSpPr>
              <p:nvPr/>
            </p:nvSpPr>
            <p:spPr bwMode="auto">
              <a:xfrm flipV="1">
                <a:off x="4286"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9999"/>
                </a:solidFill>
                <a:round/>
                <a:headEnd/>
                <a:tailEnd/>
              </a:ln>
            </p:spPr>
            <p:txBody>
              <a:bodyPr/>
              <a:lstStyle/>
              <a:p>
                <a:endParaRPr lang="en-US"/>
              </a:p>
            </p:txBody>
          </p:sp>
          <p:sp>
            <p:nvSpPr>
              <p:cNvPr id="8239" name="Freeform 33"/>
              <p:cNvSpPr>
                <a:spLocks/>
              </p:cNvSpPr>
              <p:nvPr/>
            </p:nvSpPr>
            <p:spPr bwMode="auto">
              <a:xfrm>
                <a:off x="4695"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9999"/>
                </a:solidFill>
                <a:round/>
                <a:headEnd/>
                <a:tailEnd/>
              </a:ln>
            </p:spPr>
            <p:txBody>
              <a:bodyPr/>
              <a:lstStyle/>
              <a:p>
                <a:endParaRPr lang="en-US"/>
              </a:p>
            </p:txBody>
          </p:sp>
          <p:sp>
            <p:nvSpPr>
              <p:cNvPr id="8240" name="Freeform 34"/>
              <p:cNvSpPr>
                <a:spLocks/>
              </p:cNvSpPr>
              <p:nvPr/>
            </p:nvSpPr>
            <p:spPr bwMode="auto">
              <a:xfrm flipV="1">
                <a:off x="5103"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9999"/>
                </a:solidFill>
                <a:round/>
                <a:headEnd/>
                <a:tailEnd type="triangle" w="med" len="med"/>
              </a:ln>
            </p:spPr>
            <p:txBody>
              <a:bodyPr/>
              <a:lstStyle/>
              <a:p>
                <a:endParaRPr lang="en-US"/>
              </a:p>
            </p:txBody>
          </p:sp>
        </p:grpSp>
        <p:grpSp>
          <p:nvGrpSpPr>
            <p:cNvPr id="8221" name="Group 35"/>
            <p:cNvGrpSpPr>
              <a:grpSpLocks/>
            </p:cNvGrpSpPr>
            <p:nvPr/>
          </p:nvGrpSpPr>
          <p:grpSpPr bwMode="auto">
            <a:xfrm rot="1556303">
              <a:off x="1592" y="3313"/>
              <a:ext cx="277" cy="198"/>
              <a:chOff x="3061" y="2795"/>
              <a:chExt cx="2451" cy="499"/>
            </a:xfrm>
          </p:grpSpPr>
          <p:sp>
            <p:nvSpPr>
              <p:cNvPr id="8229" name="Freeform 36"/>
              <p:cNvSpPr>
                <a:spLocks/>
              </p:cNvSpPr>
              <p:nvPr/>
            </p:nvSpPr>
            <p:spPr bwMode="auto">
              <a:xfrm>
                <a:off x="3061"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9999"/>
                </a:solidFill>
                <a:round/>
                <a:headEnd/>
                <a:tailEnd/>
              </a:ln>
            </p:spPr>
            <p:txBody>
              <a:bodyPr/>
              <a:lstStyle/>
              <a:p>
                <a:endParaRPr lang="en-US"/>
              </a:p>
            </p:txBody>
          </p:sp>
          <p:sp>
            <p:nvSpPr>
              <p:cNvPr id="8230" name="Freeform 37"/>
              <p:cNvSpPr>
                <a:spLocks/>
              </p:cNvSpPr>
              <p:nvPr/>
            </p:nvSpPr>
            <p:spPr bwMode="auto">
              <a:xfrm>
                <a:off x="3878"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9999"/>
                </a:solidFill>
                <a:round/>
                <a:headEnd/>
                <a:tailEnd/>
              </a:ln>
            </p:spPr>
            <p:txBody>
              <a:bodyPr/>
              <a:lstStyle/>
              <a:p>
                <a:endParaRPr lang="en-US"/>
              </a:p>
            </p:txBody>
          </p:sp>
          <p:sp>
            <p:nvSpPr>
              <p:cNvPr id="8231" name="Freeform 38"/>
              <p:cNvSpPr>
                <a:spLocks/>
              </p:cNvSpPr>
              <p:nvPr/>
            </p:nvSpPr>
            <p:spPr bwMode="auto">
              <a:xfrm flipV="1">
                <a:off x="3470"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9999"/>
                </a:solidFill>
                <a:round/>
                <a:headEnd/>
                <a:tailEnd/>
              </a:ln>
            </p:spPr>
            <p:txBody>
              <a:bodyPr/>
              <a:lstStyle/>
              <a:p>
                <a:endParaRPr lang="en-US"/>
              </a:p>
            </p:txBody>
          </p:sp>
          <p:sp>
            <p:nvSpPr>
              <p:cNvPr id="8232" name="Freeform 39"/>
              <p:cNvSpPr>
                <a:spLocks/>
              </p:cNvSpPr>
              <p:nvPr/>
            </p:nvSpPr>
            <p:spPr bwMode="auto">
              <a:xfrm flipV="1">
                <a:off x="4286"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9999"/>
                </a:solidFill>
                <a:round/>
                <a:headEnd/>
                <a:tailEnd/>
              </a:ln>
            </p:spPr>
            <p:txBody>
              <a:bodyPr/>
              <a:lstStyle/>
              <a:p>
                <a:endParaRPr lang="en-US"/>
              </a:p>
            </p:txBody>
          </p:sp>
          <p:sp>
            <p:nvSpPr>
              <p:cNvPr id="8233" name="Freeform 40"/>
              <p:cNvSpPr>
                <a:spLocks/>
              </p:cNvSpPr>
              <p:nvPr/>
            </p:nvSpPr>
            <p:spPr bwMode="auto">
              <a:xfrm>
                <a:off x="4695"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9999"/>
                </a:solidFill>
                <a:round/>
                <a:headEnd/>
                <a:tailEnd/>
              </a:ln>
            </p:spPr>
            <p:txBody>
              <a:bodyPr/>
              <a:lstStyle/>
              <a:p>
                <a:endParaRPr lang="en-US"/>
              </a:p>
            </p:txBody>
          </p:sp>
          <p:sp>
            <p:nvSpPr>
              <p:cNvPr id="8234" name="Freeform 41"/>
              <p:cNvSpPr>
                <a:spLocks/>
              </p:cNvSpPr>
              <p:nvPr/>
            </p:nvSpPr>
            <p:spPr bwMode="auto">
              <a:xfrm flipV="1">
                <a:off x="5103"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9999"/>
                </a:solidFill>
                <a:round/>
                <a:headEnd/>
                <a:tailEnd type="triangle" w="med" len="med"/>
              </a:ln>
            </p:spPr>
            <p:txBody>
              <a:bodyPr/>
              <a:lstStyle/>
              <a:p>
                <a:endParaRPr lang="en-US"/>
              </a:p>
            </p:txBody>
          </p:sp>
        </p:grpSp>
        <p:grpSp>
          <p:nvGrpSpPr>
            <p:cNvPr id="8222" name="Group 42"/>
            <p:cNvGrpSpPr>
              <a:grpSpLocks/>
            </p:cNvGrpSpPr>
            <p:nvPr/>
          </p:nvGrpSpPr>
          <p:grpSpPr bwMode="auto">
            <a:xfrm rot="4691971">
              <a:off x="1116" y="3511"/>
              <a:ext cx="277" cy="198"/>
              <a:chOff x="3061" y="2795"/>
              <a:chExt cx="2451" cy="499"/>
            </a:xfrm>
          </p:grpSpPr>
          <p:sp>
            <p:nvSpPr>
              <p:cNvPr id="8223" name="Freeform 43"/>
              <p:cNvSpPr>
                <a:spLocks/>
              </p:cNvSpPr>
              <p:nvPr/>
            </p:nvSpPr>
            <p:spPr bwMode="auto">
              <a:xfrm>
                <a:off x="3061"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9999"/>
                </a:solidFill>
                <a:round/>
                <a:headEnd/>
                <a:tailEnd/>
              </a:ln>
            </p:spPr>
            <p:txBody>
              <a:bodyPr/>
              <a:lstStyle/>
              <a:p>
                <a:endParaRPr lang="en-US"/>
              </a:p>
            </p:txBody>
          </p:sp>
          <p:sp>
            <p:nvSpPr>
              <p:cNvPr id="8224" name="Freeform 44"/>
              <p:cNvSpPr>
                <a:spLocks/>
              </p:cNvSpPr>
              <p:nvPr/>
            </p:nvSpPr>
            <p:spPr bwMode="auto">
              <a:xfrm>
                <a:off x="3878"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9999"/>
                </a:solidFill>
                <a:round/>
                <a:headEnd/>
                <a:tailEnd/>
              </a:ln>
            </p:spPr>
            <p:txBody>
              <a:bodyPr/>
              <a:lstStyle/>
              <a:p>
                <a:endParaRPr lang="en-US"/>
              </a:p>
            </p:txBody>
          </p:sp>
          <p:sp>
            <p:nvSpPr>
              <p:cNvPr id="8225" name="Freeform 45"/>
              <p:cNvSpPr>
                <a:spLocks/>
              </p:cNvSpPr>
              <p:nvPr/>
            </p:nvSpPr>
            <p:spPr bwMode="auto">
              <a:xfrm flipV="1">
                <a:off x="3470"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9999"/>
                </a:solidFill>
                <a:round/>
                <a:headEnd/>
                <a:tailEnd/>
              </a:ln>
            </p:spPr>
            <p:txBody>
              <a:bodyPr/>
              <a:lstStyle/>
              <a:p>
                <a:endParaRPr lang="en-US"/>
              </a:p>
            </p:txBody>
          </p:sp>
          <p:sp>
            <p:nvSpPr>
              <p:cNvPr id="8226" name="Freeform 46"/>
              <p:cNvSpPr>
                <a:spLocks/>
              </p:cNvSpPr>
              <p:nvPr/>
            </p:nvSpPr>
            <p:spPr bwMode="auto">
              <a:xfrm flipV="1">
                <a:off x="4286"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9999"/>
                </a:solidFill>
                <a:round/>
                <a:headEnd/>
                <a:tailEnd/>
              </a:ln>
            </p:spPr>
            <p:txBody>
              <a:bodyPr/>
              <a:lstStyle/>
              <a:p>
                <a:endParaRPr lang="en-US"/>
              </a:p>
            </p:txBody>
          </p:sp>
          <p:sp>
            <p:nvSpPr>
              <p:cNvPr id="8227" name="Freeform 47"/>
              <p:cNvSpPr>
                <a:spLocks/>
              </p:cNvSpPr>
              <p:nvPr/>
            </p:nvSpPr>
            <p:spPr bwMode="auto">
              <a:xfrm>
                <a:off x="4695"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9999"/>
                </a:solidFill>
                <a:round/>
                <a:headEnd/>
                <a:tailEnd/>
              </a:ln>
            </p:spPr>
            <p:txBody>
              <a:bodyPr/>
              <a:lstStyle/>
              <a:p>
                <a:endParaRPr lang="en-US"/>
              </a:p>
            </p:txBody>
          </p:sp>
          <p:sp>
            <p:nvSpPr>
              <p:cNvPr id="8228" name="Freeform 48"/>
              <p:cNvSpPr>
                <a:spLocks/>
              </p:cNvSpPr>
              <p:nvPr/>
            </p:nvSpPr>
            <p:spPr bwMode="auto">
              <a:xfrm flipV="1">
                <a:off x="5103"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12700">
                <a:solidFill>
                  <a:srgbClr val="FF9999"/>
                </a:solidFill>
                <a:round/>
                <a:headEnd/>
                <a:tailEnd type="triangle" w="med" len="med"/>
              </a:ln>
            </p:spPr>
            <p:txBody>
              <a:bodyPr/>
              <a:lstStyle/>
              <a:p>
                <a:endParaRPr lang="en-US"/>
              </a:p>
            </p:txBody>
          </p:sp>
        </p:grpSp>
      </p:grpSp>
      <p:grpSp>
        <p:nvGrpSpPr>
          <p:cNvPr id="14" name="Group 63"/>
          <p:cNvGrpSpPr>
            <a:grpSpLocks/>
          </p:cNvGrpSpPr>
          <p:nvPr/>
        </p:nvGrpSpPr>
        <p:grpSpPr bwMode="auto">
          <a:xfrm>
            <a:off x="1403350" y="5443538"/>
            <a:ext cx="5408613" cy="879475"/>
            <a:chOff x="793" y="3521"/>
            <a:chExt cx="3901" cy="634"/>
          </a:xfrm>
        </p:grpSpPr>
        <p:sp>
          <p:nvSpPr>
            <p:cNvPr id="8215" name="Oval 52"/>
            <p:cNvSpPr>
              <a:spLocks noChangeArrowheads="1"/>
            </p:cNvSpPr>
            <p:nvPr/>
          </p:nvSpPr>
          <p:spPr bwMode="auto">
            <a:xfrm>
              <a:off x="793" y="3521"/>
              <a:ext cx="634" cy="634"/>
            </a:xfrm>
            <a:prstGeom prst="ellipse">
              <a:avLst/>
            </a:prstGeom>
            <a:noFill/>
            <a:ln w="38100">
              <a:solidFill>
                <a:srgbClr val="FF0000"/>
              </a:solidFill>
              <a:round/>
              <a:headEnd/>
              <a:tailEnd/>
            </a:ln>
          </p:spPr>
          <p:txBody>
            <a:bodyPr wrap="none" anchor="ctr"/>
            <a:lstStyle/>
            <a:p>
              <a:endParaRPr lang="en-US"/>
            </a:p>
          </p:txBody>
        </p:sp>
        <p:sp>
          <p:nvSpPr>
            <p:cNvPr id="8216" name="Rectangle 53"/>
            <p:cNvSpPr>
              <a:spLocks noChangeArrowheads="1"/>
            </p:cNvSpPr>
            <p:nvPr/>
          </p:nvSpPr>
          <p:spPr bwMode="auto">
            <a:xfrm>
              <a:off x="1292" y="3929"/>
              <a:ext cx="227" cy="91"/>
            </a:xfrm>
            <a:prstGeom prst="rect">
              <a:avLst/>
            </a:prstGeom>
            <a:solidFill>
              <a:schemeClr val="bg1"/>
            </a:solidFill>
            <a:ln w="9525">
              <a:noFill/>
              <a:miter lim="800000"/>
              <a:headEnd/>
              <a:tailEnd/>
            </a:ln>
          </p:spPr>
          <p:txBody>
            <a:bodyPr wrap="none" anchor="ctr"/>
            <a:lstStyle/>
            <a:p>
              <a:endParaRPr lang="en-US"/>
            </a:p>
          </p:txBody>
        </p:sp>
        <p:sp>
          <p:nvSpPr>
            <p:cNvPr id="8217" name="Freeform 54"/>
            <p:cNvSpPr>
              <a:spLocks/>
            </p:cNvSpPr>
            <p:nvPr/>
          </p:nvSpPr>
          <p:spPr bwMode="auto">
            <a:xfrm>
              <a:off x="1429" y="3521"/>
              <a:ext cx="3175" cy="408"/>
            </a:xfrm>
            <a:custGeom>
              <a:avLst/>
              <a:gdLst>
                <a:gd name="T0" fmla="*/ 0 w 3175"/>
                <a:gd name="T1" fmla="*/ 408 h 408"/>
                <a:gd name="T2" fmla="*/ 3175 w 3175"/>
                <a:gd name="T3" fmla="*/ 408 h 408"/>
                <a:gd name="T4" fmla="*/ 3175 w 3175"/>
                <a:gd name="T5" fmla="*/ 0 h 408"/>
                <a:gd name="T6" fmla="*/ 0 60000 65536"/>
                <a:gd name="T7" fmla="*/ 0 60000 65536"/>
                <a:gd name="T8" fmla="*/ 0 60000 65536"/>
                <a:gd name="T9" fmla="*/ 0 w 3175"/>
                <a:gd name="T10" fmla="*/ 0 h 408"/>
                <a:gd name="T11" fmla="*/ 3175 w 3175"/>
                <a:gd name="T12" fmla="*/ 408 h 408"/>
              </a:gdLst>
              <a:ahLst/>
              <a:cxnLst>
                <a:cxn ang="T6">
                  <a:pos x="T0" y="T1"/>
                </a:cxn>
                <a:cxn ang="T7">
                  <a:pos x="T2" y="T3"/>
                </a:cxn>
                <a:cxn ang="T8">
                  <a:pos x="T4" y="T5"/>
                </a:cxn>
              </a:cxnLst>
              <a:rect l="T9" t="T10" r="T11" b="T12"/>
              <a:pathLst>
                <a:path w="3175" h="408">
                  <a:moveTo>
                    <a:pt x="0" y="408"/>
                  </a:moveTo>
                  <a:lnTo>
                    <a:pt x="3175" y="408"/>
                  </a:lnTo>
                  <a:lnTo>
                    <a:pt x="3175" y="0"/>
                  </a:lnTo>
                </a:path>
              </a:pathLst>
            </a:custGeom>
            <a:noFill/>
            <a:ln w="38100">
              <a:solidFill>
                <a:srgbClr val="FF0000"/>
              </a:solidFill>
              <a:round/>
              <a:headEnd/>
              <a:tailEnd/>
            </a:ln>
          </p:spPr>
          <p:txBody>
            <a:bodyPr/>
            <a:lstStyle/>
            <a:p>
              <a:endParaRPr lang="en-US"/>
            </a:p>
          </p:txBody>
        </p:sp>
        <p:sp>
          <p:nvSpPr>
            <p:cNvPr id="8218" name="Freeform 55"/>
            <p:cNvSpPr>
              <a:spLocks/>
            </p:cNvSpPr>
            <p:nvPr/>
          </p:nvSpPr>
          <p:spPr bwMode="auto">
            <a:xfrm>
              <a:off x="1383" y="3521"/>
              <a:ext cx="3311" cy="499"/>
            </a:xfrm>
            <a:custGeom>
              <a:avLst/>
              <a:gdLst>
                <a:gd name="T0" fmla="*/ 0 w 3311"/>
                <a:gd name="T1" fmla="*/ 499 h 499"/>
                <a:gd name="T2" fmla="*/ 3311 w 3311"/>
                <a:gd name="T3" fmla="*/ 499 h 499"/>
                <a:gd name="T4" fmla="*/ 3311 w 3311"/>
                <a:gd name="T5" fmla="*/ 0 h 499"/>
                <a:gd name="T6" fmla="*/ 0 60000 65536"/>
                <a:gd name="T7" fmla="*/ 0 60000 65536"/>
                <a:gd name="T8" fmla="*/ 0 60000 65536"/>
                <a:gd name="T9" fmla="*/ 0 w 3311"/>
                <a:gd name="T10" fmla="*/ 0 h 499"/>
                <a:gd name="T11" fmla="*/ 3311 w 3311"/>
                <a:gd name="T12" fmla="*/ 499 h 499"/>
              </a:gdLst>
              <a:ahLst/>
              <a:cxnLst>
                <a:cxn ang="T6">
                  <a:pos x="T0" y="T1"/>
                </a:cxn>
                <a:cxn ang="T7">
                  <a:pos x="T2" y="T3"/>
                </a:cxn>
                <a:cxn ang="T8">
                  <a:pos x="T4" y="T5"/>
                </a:cxn>
              </a:cxnLst>
              <a:rect l="T9" t="T10" r="T11" b="T12"/>
              <a:pathLst>
                <a:path w="3311" h="499">
                  <a:moveTo>
                    <a:pt x="0" y="499"/>
                  </a:moveTo>
                  <a:lnTo>
                    <a:pt x="3311" y="499"/>
                  </a:lnTo>
                  <a:lnTo>
                    <a:pt x="3311" y="0"/>
                  </a:lnTo>
                </a:path>
              </a:pathLst>
            </a:custGeom>
            <a:noFill/>
            <a:ln w="38100">
              <a:solidFill>
                <a:srgbClr val="FF0000"/>
              </a:solidFill>
              <a:round/>
              <a:headEnd/>
              <a:tailEnd/>
            </a:ln>
          </p:spPr>
          <p:txBody>
            <a:bodyPr/>
            <a:lstStyle/>
            <a:p>
              <a:endParaRPr lang="en-US"/>
            </a:p>
          </p:txBody>
        </p:sp>
      </p:grpSp>
      <p:grpSp>
        <p:nvGrpSpPr>
          <p:cNvPr id="15" name="Group 56"/>
          <p:cNvGrpSpPr>
            <a:grpSpLocks/>
          </p:cNvGrpSpPr>
          <p:nvPr/>
        </p:nvGrpSpPr>
        <p:grpSpPr bwMode="auto">
          <a:xfrm>
            <a:off x="4933950" y="4519613"/>
            <a:ext cx="2881313" cy="630237"/>
            <a:chOff x="3061" y="2795"/>
            <a:chExt cx="2451" cy="499"/>
          </a:xfrm>
        </p:grpSpPr>
        <p:sp>
          <p:nvSpPr>
            <p:cNvPr id="8209" name="Freeform 57"/>
            <p:cNvSpPr>
              <a:spLocks/>
            </p:cNvSpPr>
            <p:nvPr/>
          </p:nvSpPr>
          <p:spPr bwMode="auto">
            <a:xfrm>
              <a:off x="3061"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38100">
              <a:solidFill>
                <a:srgbClr val="FF0000"/>
              </a:solidFill>
              <a:round/>
              <a:headEnd/>
              <a:tailEnd/>
            </a:ln>
          </p:spPr>
          <p:txBody>
            <a:bodyPr/>
            <a:lstStyle/>
            <a:p>
              <a:endParaRPr lang="en-US"/>
            </a:p>
          </p:txBody>
        </p:sp>
        <p:sp>
          <p:nvSpPr>
            <p:cNvPr id="8210" name="Freeform 58"/>
            <p:cNvSpPr>
              <a:spLocks/>
            </p:cNvSpPr>
            <p:nvPr/>
          </p:nvSpPr>
          <p:spPr bwMode="auto">
            <a:xfrm>
              <a:off x="3878"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38100">
              <a:solidFill>
                <a:srgbClr val="FF0000"/>
              </a:solidFill>
              <a:round/>
              <a:headEnd/>
              <a:tailEnd/>
            </a:ln>
          </p:spPr>
          <p:txBody>
            <a:bodyPr/>
            <a:lstStyle/>
            <a:p>
              <a:endParaRPr lang="en-US"/>
            </a:p>
          </p:txBody>
        </p:sp>
        <p:sp>
          <p:nvSpPr>
            <p:cNvPr id="8211" name="Freeform 59"/>
            <p:cNvSpPr>
              <a:spLocks/>
            </p:cNvSpPr>
            <p:nvPr/>
          </p:nvSpPr>
          <p:spPr bwMode="auto">
            <a:xfrm flipV="1">
              <a:off x="3470"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38100">
              <a:solidFill>
                <a:srgbClr val="FF0000"/>
              </a:solidFill>
              <a:round/>
              <a:headEnd/>
              <a:tailEnd/>
            </a:ln>
          </p:spPr>
          <p:txBody>
            <a:bodyPr/>
            <a:lstStyle/>
            <a:p>
              <a:endParaRPr lang="en-US"/>
            </a:p>
          </p:txBody>
        </p:sp>
        <p:sp>
          <p:nvSpPr>
            <p:cNvPr id="8212" name="Freeform 60"/>
            <p:cNvSpPr>
              <a:spLocks/>
            </p:cNvSpPr>
            <p:nvPr/>
          </p:nvSpPr>
          <p:spPr bwMode="auto">
            <a:xfrm flipV="1">
              <a:off x="4286"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38100">
              <a:solidFill>
                <a:srgbClr val="FF0000"/>
              </a:solidFill>
              <a:round/>
              <a:headEnd/>
              <a:tailEnd/>
            </a:ln>
          </p:spPr>
          <p:txBody>
            <a:bodyPr/>
            <a:lstStyle/>
            <a:p>
              <a:endParaRPr lang="en-US"/>
            </a:p>
          </p:txBody>
        </p:sp>
        <p:sp>
          <p:nvSpPr>
            <p:cNvPr id="8213" name="Freeform 61"/>
            <p:cNvSpPr>
              <a:spLocks/>
            </p:cNvSpPr>
            <p:nvPr/>
          </p:nvSpPr>
          <p:spPr bwMode="auto">
            <a:xfrm>
              <a:off x="4695"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38100">
              <a:solidFill>
                <a:srgbClr val="FF0000"/>
              </a:solidFill>
              <a:round/>
              <a:headEnd/>
              <a:tailEnd/>
            </a:ln>
          </p:spPr>
          <p:txBody>
            <a:bodyPr/>
            <a:lstStyle/>
            <a:p>
              <a:endParaRPr lang="en-US"/>
            </a:p>
          </p:txBody>
        </p:sp>
        <p:sp>
          <p:nvSpPr>
            <p:cNvPr id="8214" name="Freeform 62"/>
            <p:cNvSpPr>
              <a:spLocks/>
            </p:cNvSpPr>
            <p:nvPr/>
          </p:nvSpPr>
          <p:spPr bwMode="auto">
            <a:xfrm flipV="1">
              <a:off x="5103" y="2795"/>
              <a:ext cx="409" cy="499"/>
            </a:xfrm>
            <a:custGeom>
              <a:avLst/>
              <a:gdLst>
                <a:gd name="T0" fmla="*/ 0 w 409"/>
                <a:gd name="T1" fmla="*/ 499 h 499"/>
                <a:gd name="T2" fmla="*/ 137 w 409"/>
                <a:gd name="T3" fmla="*/ 408 h 499"/>
                <a:gd name="T4" fmla="*/ 273 w 409"/>
                <a:gd name="T5" fmla="*/ 91 h 499"/>
                <a:gd name="T6" fmla="*/ 409 w 409"/>
                <a:gd name="T7" fmla="*/ 0 h 499"/>
                <a:gd name="T8" fmla="*/ 0 60000 65536"/>
                <a:gd name="T9" fmla="*/ 0 60000 65536"/>
                <a:gd name="T10" fmla="*/ 0 60000 65536"/>
                <a:gd name="T11" fmla="*/ 0 60000 65536"/>
                <a:gd name="T12" fmla="*/ 0 w 409"/>
                <a:gd name="T13" fmla="*/ 0 h 499"/>
                <a:gd name="T14" fmla="*/ 409 w 409"/>
                <a:gd name="T15" fmla="*/ 499 h 499"/>
              </a:gdLst>
              <a:ahLst/>
              <a:cxnLst>
                <a:cxn ang="T8">
                  <a:pos x="T0" y="T1"/>
                </a:cxn>
                <a:cxn ang="T9">
                  <a:pos x="T2" y="T3"/>
                </a:cxn>
                <a:cxn ang="T10">
                  <a:pos x="T4" y="T5"/>
                </a:cxn>
                <a:cxn ang="T11">
                  <a:pos x="T6" y="T7"/>
                </a:cxn>
              </a:cxnLst>
              <a:rect l="T12" t="T13" r="T14" b="T15"/>
              <a:pathLst>
                <a:path w="409" h="499">
                  <a:moveTo>
                    <a:pt x="0" y="499"/>
                  </a:moveTo>
                  <a:cubicBezTo>
                    <a:pt x="46" y="487"/>
                    <a:pt x="92" y="476"/>
                    <a:pt x="137" y="408"/>
                  </a:cubicBezTo>
                  <a:cubicBezTo>
                    <a:pt x="182" y="340"/>
                    <a:pt x="228" y="159"/>
                    <a:pt x="273" y="91"/>
                  </a:cubicBezTo>
                  <a:cubicBezTo>
                    <a:pt x="318" y="23"/>
                    <a:pt x="363" y="11"/>
                    <a:pt x="409" y="0"/>
                  </a:cubicBezTo>
                </a:path>
              </a:pathLst>
            </a:custGeom>
            <a:noFill/>
            <a:ln w="38100">
              <a:solidFill>
                <a:srgbClr val="FF000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2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par>
                          <p:cTn id="12" fill="hold">
                            <p:stCondLst>
                              <p:cond delay="2000"/>
                            </p:stCondLst>
                            <p:childTnLst>
                              <p:par>
                                <p:cTn id="13" presetID="10" presetClass="entr" presetSubtype="0" fill="hold" nodeType="afterEffect">
                                  <p:stCondLst>
                                    <p:cond delay="20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45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9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repeatCount="indefinite" fill="hold" display="0">
                  <p:stCondLst>
                    <p:cond delay="indefinite"/>
                  </p:stCondLst>
                </p:cTn>
                <p:tgtEl>
                  <p:spTgt spid="2"/>
                </p:tgtEl>
              </p:cMediaNode>
            </p:video>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2"/>
                                        </p:tgtEl>
                                      </p:cBhvr>
                                    </p:cmd>
                                  </p:childTnLst>
                                </p:cTn>
                              </p:par>
                            </p:childTnLst>
                          </p:cTn>
                        </p:par>
                      </p:childTnLst>
                    </p:cTn>
                  </p:par>
                </p:childTnLst>
              </p:cTn>
              <p:nextCondLst>
                <p:cond evt="onClick" delay="0">
                  <p:tgtEl>
                    <p:spTgt spid="2"/>
                  </p:tgtEl>
                </p:cond>
              </p:nextCondLst>
            </p:seq>
          </p:childTnLst>
        </p:cTn>
      </p:par>
    </p:tnLst>
    <p:bldLst>
      <p:bldP spid="7272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7410" name="Rectangle 3" descr="Rectangle: Click to edit Master text styles&#10;Second level&#10;Third level&#10;Fourth level&#10;Fifth level"/>
          <p:cNvSpPr>
            <a:spLocks noGrp="1" noChangeArrowheads="1"/>
          </p:cNvSpPr>
          <p:nvPr>
            <p:ph type="body" idx="1"/>
          </p:nvPr>
        </p:nvSpPr>
        <p:spPr>
          <a:xfrm>
            <a:off x="609600" y="1066800"/>
            <a:ext cx="8001000" cy="5638800"/>
          </a:xfrm>
        </p:spPr>
        <p:txBody>
          <a:bodyPr/>
          <a:lstStyle/>
          <a:p>
            <a:r>
              <a:rPr lang="de-DE">
                <a:ea typeface="ＭＳ Ｐゴシック" charset="0"/>
                <a:cs typeface="ＭＳ Ｐゴシック" charset="0"/>
              </a:rPr>
              <a:t>For your self studies:</a:t>
            </a:r>
          </a:p>
          <a:p>
            <a:pPr lvl="1">
              <a:buFont typeface="Courier New" pitchFamily="49" charset="0"/>
              <a:buChar char="o"/>
            </a:pPr>
            <a:r>
              <a:rPr lang="en-GB" sz="1600">
                <a:ea typeface="ＭＳ Ｐゴシック" charset="0"/>
              </a:rPr>
              <a:t>E.M. Haacke et al, Magnetic Resonance Imaging: Physical Principles and Sequence Design, John Wiley 1999</a:t>
            </a:r>
          </a:p>
          <a:p>
            <a:pPr lvl="1">
              <a:buFont typeface="Courier New" pitchFamily="49" charset="0"/>
              <a:buChar char="o"/>
            </a:pPr>
            <a:r>
              <a:rPr lang="en-GB" sz="1600">
                <a:ea typeface="ＭＳ Ｐゴシック" charset="0"/>
              </a:rPr>
              <a:t>Z.P. Liang, P.C. Lauterbur, Principles of Magnetic Resonance Imaging: A Signal Processing Perspective, SPIE 1999</a:t>
            </a:r>
          </a:p>
          <a:p>
            <a:pPr lvl="1">
              <a:buFont typeface="Courier New" pitchFamily="49" charset="0"/>
              <a:buChar char="o"/>
            </a:pPr>
            <a:r>
              <a:rPr lang="en-GB" sz="1600">
                <a:ea typeface="ＭＳ Ｐゴシック" charset="0"/>
              </a:rPr>
              <a:t>M.T. Vlaardingerbroek, J.A. den Boer, Magnetic Resonance Imaging: Theory and Practice, Springer, 2003</a:t>
            </a:r>
          </a:p>
          <a:p>
            <a:pPr lvl="1">
              <a:buFont typeface="Courier New" pitchFamily="49" charset="0"/>
              <a:buChar char="o"/>
            </a:pPr>
            <a:r>
              <a:rPr lang="en-US" sz="1600">
                <a:ea typeface="ＭＳ Ｐゴシック" charset="0"/>
              </a:rPr>
              <a:t>J.P. Hornak, Ph.D., The Basics of MRI,</a:t>
            </a:r>
          </a:p>
          <a:p>
            <a:pPr lvl="1">
              <a:buFont typeface="Wingdings" pitchFamily="2" charset="2"/>
              <a:buNone/>
            </a:pPr>
            <a:r>
              <a:rPr lang="en-US" sz="1600">
                <a:ea typeface="ＭＳ Ｐゴシック" charset="0"/>
              </a:rPr>
              <a:t>	 http://www.cis.rit.edu/htbooks/mri/</a:t>
            </a:r>
            <a:endParaRPr lang="de-DE" sz="1600">
              <a:ea typeface="ＭＳ Ｐゴシック" charset="0"/>
            </a:endParaRPr>
          </a:p>
          <a:p>
            <a:endParaRPr lang="de-DE">
              <a:ea typeface="ＭＳ Ｐゴシック" charset="0"/>
              <a:cs typeface="ＭＳ Ｐゴシック" charset="0"/>
            </a:endParaRPr>
          </a:p>
          <a:p>
            <a:r>
              <a:rPr lang="de-DE" u="sng">
                <a:ea typeface="ＭＳ Ｐゴシック" charset="0"/>
                <a:cs typeface="ＭＳ Ｐゴシック" charset="0"/>
              </a:rPr>
              <a:t>Lecture materials:</a:t>
            </a:r>
          </a:p>
          <a:p>
            <a:pPr lvl="1">
              <a:buFont typeface="Courier New" pitchFamily="49" charset="0"/>
              <a:buChar char="o"/>
            </a:pPr>
            <a:r>
              <a:rPr lang="de-DE" sz="1600">
                <a:ea typeface="ＭＳ Ｐゴシック" charset="0"/>
              </a:rPr>
              <a:t>Slides, and other information in the virtual learning room (L2P):</a:t>
            </a:r>
          </a:p>
          <a:p>
            <a:pPr lvl="1">
              <a:buFont typeface="Wingdings" pitchFamily="2" charset="2"/>
              <a:buNone/>
            </a:pPr>
            <a:r>
              <a:rPr lang="de-DE" sz="1600" b="1">
                <a:ea typeface="ＭＳ Ｐゴシック" charset="0"/>
              </a:rPr>
              <a:t>	</a:t>
            </a:r>
            <a:r>
              <a:rPr lang="de-DE" sz="1600" b="1">
                <a:ea typeface="ＭＳ Ｐゴシック" charset="0"/>
                <a:hlinkClick r:id="rId2"/>
              </a:rPr>
              <a:t>http://www.elearning.rwth-aachen.de</a:t>
            </a:r>
            <a:endParaRPr lang="de-DE" sz="1600" b="1">
              <a:ea typeface="ＭＳ Ｐゴシック" charset="0"/>
            </a:endParaRPr>
          </a:p>
          <a:p>
            <a:pPr lvl="1">
              <a:buFont typeface="Courier New" pitchFamily="49" charset="0"/>
              <a:buChar char="o"/>
            </a:pPr>
            <a:r>
              <a:rPr lang="de-DE" sz="1600">
                <a:ea typeface="ＭＳ Ｐゴシック" charset="0"/>
              </a:rPr>
              <a:t>Login using your student account</a:t>
            </a:r>
          </a:p>
          <a:p>
            <a:pPr lvl="1">
              <a:buFont typeface="Courier New" pitchFamily="49" charset="0"/>
              <a:buChar char="o"/>
            </a:pPr>
            <a:r>
              <a:rPr lang="de-DE" sz="1600">
                <a:ea typeface="ＭＳ Ｐゴシック" charset="0"/>
              </a:rPr>
              <a:t>Registration in CAMPUS office for this course is necessary:</a:t>
            </a:r>
          </a:p>
          <a:p>
            <a:pPr lvl="2">
              <a:buFont typeface="Symbol" pitchFamily="18" charset="2"/>
              <a:buChar char="-"/>
            </a:pPr>
            <a:r>
              <a:rPr lang="de-DE" sz="1600">
                <a:ea typeface="ＭＳ Ｐゴシック" charset="0"/>
              </a:rPr>
              <a:t>e.g.: CAMPUS &gt; Dozentensuche „Shah“</a:t>
            </a:r>
          </a:p>
          <a:p>
            <a:pPr lvl="2">
              <a:buFont typeface="Symbol" pitchFamily="18" charset="2"/>
              <a:buChar char="-"/>
            </a:pPr>
            <a:r>
              <a:rPr lang="de-DE" sz="1600">
                <a:ea typeface="ＭＳ Ｐゴシック" charset="0"/>
              </a:rPr>
              <a:t> =&gt; Lehrveranstaltungen</a:t>
            </a:r>
          </a:p>
          <a:p>
            <a:pPr lvl="2">
              <a:buFont typeface="Symbol" pitchFamily="18" charset="2"/>
              <a:buChar char="-"/>
            </a:pPr>
            <a:r>
              <a:rPr lang="de-DE" sz="1600">
                <a:ea typeface="ＭＳ Ｐゴシック" charset="0"/>
              </a:rPr>
              <a:t> =&gt; </a:t>
            </a:r>
            <a:r>
              <a:rPr lang="en-US" sz="1600">
                <a:ea typeface="ＭＳ Ｐゴシック" charset="0"/>
              </a:rPr>
              <a:t>Experimentelle Magnetresonanztomographie</a:t>
            </a:r>
            <a:endParaRPr lang="de-DE" sz="1600">
              <a:ea typeface="ＭＳ Ｐゴシック" charset="0"/>
            </a:endParaRPr>
          </a:p>
        </p:txBody>
      </p:sp>
      <p:sp>
        <p:nvSpPr>
          <p:cNvPr id="17411" name="Rectangle 2"/>
          <p:cNvSpPr>
            <a:spLocks noGrp="1" noChangeArrowheads="1"/>
          </p:cNvSpPr>
          <p:nvPr>
            <p:ph type="title"/>
          </p:nvPr>
        </p:nvSpPr>
        <p:spPr>
          <a:xfrm>
            <a:off x="381000" y="76200"/>
            <a:ext cx="7772400" cy="1143000"/>
          </a:xfrm>
        </p:spPr>
        <p:txBody>
          <a:bodyPr/>
          <a:lstStyle/>
          <a:p>
            <a:r>
              <a:rPr lang="en-US">
                <a:ea typeface="ＭＳ Ｐゴシック" charset="0"/>
                <a:cs typeface="ＭＳ Ｐゴシック" charset="0"/>
              </a:rPr>
              <a:t>Organization</a:t>
            </a:r>
          </a:p>
        </p:txBody>
      </p:sp>
    </p:spTree>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laxation (Converted).mov">
            <a:hlinkClick r:id="" action="ppaction://media"/>
            <a:extLst>
              <a:ext uri="{FF2B5EF4-FFF2-40B4-BE49-F238E27FC236}">
                <a16:creationId xmlns:a16="http://schemas.microsoft.com/office/drawing/2014/main" id="{D8BB9F68-E996-7D4D-9891-21A6F344299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060282" y="504031"/>
            <a:ext cx="3068637" cy="3068637"/>
          </a:xfrm>
          <a:prstGeom prst="rect">
            <a:avLst/>
          </a:prstGeom>
        </p:spPr>
      </p:pic>
      <p:sp>
        <p:nvSpPr>
          <p:cNvPr id="9220" name="Rectangle 2"/>
          <p:cNvSpPr>
            <a:spLocks noGrp="1" noChangeArrowheads="1"/>
          </p:cNvSpPr>
          <p:nvPr>
            <p:ph type="title"/>
          </p:nvPr>
        </p:nvSpPr>
        <p:spPr/>
        <p:txBody>
          <a:bodyPr/>
          <a:lstStyle/>
          <a:p>
            <a:pPr eaLnBrk="1" hangingPunct="1"/>
            <a:r>
              <a:rPr lang="en-US">
                <a:ea typeface="ＭＳ Ｐゴシック" charset="0"/>
                <a:cs typeface="ＭＳ Ｐゴシック" charset="0"/>
              </a:rPr>
              <a:t>Relaxation</a:t>
            </a:r>
            <a:endParaRPr lang="en-GB">
              <a:ea typeface="ＭＳ Ｐゴシック" charset="0"/>
              <a:cs typeface="ＭＳ Ｐゴシック" charset="0"/>
            </a:endParaRPr>
          </a:p>
        </p:txBody>
      </p:sp>
      <p:sp>
        <p:nvSpPr>
          <p:cNvPr id="78851" name="Rectangle 3"/>
          <p:cNvSpPr>
            <a:spLocks noGrp="1" noChangeArrowheads="1"/>
          </p:cNvSpPr>
          <p:nvPr>
            <p:ph type="body" idx="1"/>
          </p:nvPr>
        </p:nvSpPr>
        <p:spPr>
          <a:xfrm>
            <a:off x="719138" y="1905000"/>
            <a:ext cx="5148262" cy="4114800"/>
          </a:xfrm>
        </p:spPr>
        <p:txBody>
          <a:bodyPr/>
          <a:lstStyle/>
          <a:p>
            <a:pPr eaLnBrk="1" hangingPunct="1"/>
            <a:r>
              <a:rPr lang="en-US">
                <a:ea typeface="ＭＳ Ｐゴシック" charset="0"/>
                <a:cs typeface="ＭＳ Ｐゴシック" charset="0"/>
              </a:rPr>
              <a:t>It is intuitive that equilibrium-magnetisation must be regained somehow.</a:t>
            </a:r>
          </a:p>
          <a:p>
            <a:pPr eaLnBrk="1" hangingPunct="1"/>
            <a:r>
              <a:rPr lang="en-US">
                <a:ea typeface="ＭＳ Ｐゴシック" charset="0"/>
                <a:cs typeface="ＭＳ Ｐゴシック" charset="0"/>
              </a:rPr>
              <a:t>Heuristically described by two relaxation times:</a:t>
            </a:r>
          </a:p>
          <a:p>
            <a:pPr lvl="1" eaLnBrk="1" hangingPunct="1"/>
            <a:r>
              <a:rPr lang="en-US" i="1">
                <a:ea typeface="ＭＳ Ｐゴシック" charset="0"/>
              </a:rPr>
              <a:t>T</a:t>
            </a:r>
            <a:r>
              <a:rPr lang="en-US" i="1" baseline="-25000">
                <a:ea typeface="ＭＳ Ｐゴシック" charset="0"/>
              </a:rPr>
              <a:t>1</a:t>
            </a:r>
            <a:r>
              <a:rPr lang="en-US">
                <a:ea typeface="ＭＳ Ｐゴシック" charset="0"/>
              </a:rPr>
              <a:t> (spin-lattice relaxation time) </a:t>
            </a:r>
          </a:p>
          <a:p>
            <a:pPr lvl="1" eaLnBrk="1" hangingPunct="1"/>
            <a:r>
              <a:rPr lang="en-US" i="1">
                <a:ea typeface="ＭＳ Ｐゴシック" charset="0"/>
              </a:rPr>
              <a:t>T</a:t>
            </a:r>
            <a:r>
              <a:rPr lang="en-US" i="1" baseline="-25000">
                <a:ea typeface="ＭＳ Ｐゴシック" charset="0"/>
              </a:rPr>
              <a:t>2</a:t>
            </a:r>
            <a:r>
              <a:rPr lang="en-US">
                <a:ea typeface="ＭＳ Ｐゴシック" charset="0"/>
              </a:rPr>
              <a:t> (spin-spin relaxation time)</a:t>
            </a:r>
            <a:endParaRPr lang="en-GB">
              <a:solidFill>
                <a:srgbClr val="FF0000"/>
              </a:solidFill>
              <a:ea typeface="ＭＳ Ｐゴシック" charset="0"/>
            </a:endParaRPr>
          </a:p>
        </p:txBody>
      </p:sp>
      <p:pic>
        <p:nvPicPr>
          <p:cNvPr id="78852" name="Picture 4" descr="T1relaxation"/>
          <p:cNvPicPr>
            <a:picLocks noChangeAspect="1" noChangeArrowheads="1"/>
          </p:cNvPicPr>
          <p:nvPr/>
        </p:nvPicPr>
        <p:blipFill>
          <a:blip r:embed="rId5"/>
          <a:srcRect/>
          <a:stretch>
            <a:fillRect/>
          </a:stretch>
        </p:blipFill>
        <p:spPr bwMode="auto">
          <a:xfrm>
            <a:off x="684213" y="3644900"/>
            <a:ext cx="3636962" cy="2819400"/>
          </a:xfrm>
          <a:prstGeom prst="rect">
            <a:avLst/>
          </a:prstGeom>
          <a:noFill/>
          <a:ln w="9525">
            <a:noFill/>
            <a:miter lim="800000"/>
            <a:headEnd/>
            <a:tailEnd/>
          </a:ln>
        </p:spPr>
      </p:pic>
      <p:pic>
        <p:nvPicPr>
          <p:cNvPr id="78853" name="Picture 5" descr="T2relaxation"/>
          <p:cNvPicPr>
            <a:picLocks noChangeAspect="1" noChangeArrowheads="1"/>
          </p:cNvPicPr>
          <p:nvPr/>
        </p:nvPicPr>
        <p:blipFill>
          <a:blip r:embed="rId6"/>
          <a:srcRect/>
          <a:stretch>
            <a:fillRect/>
          </a:stretch>
        </p:blipFill>
        <p:spPr bwMode="auto">
          <a:xfrm>
            <a:off x="5003800" y="3644900"/>
            <a:ext cx="3668713" cy="2819400"/>
          </a:xfrm>
          <a:prstGeom prst="rect">
            <a:avLst/>
          </a:prstGeom>
          <a:noFill/>
          <a:ln w="9525">
            <a:noFill/>
            <a:miter lim="800000"/>
            <a:headEnd/>
            <a:tailEnd/>
          </a:ln>
        </p:spPr>
      </p:pic>
      <p:sp>
        <p:nvSpPr>
          <p:cNvPr id="78855" name="AutoShape 7"/>
          <p:cNvSpPr>
            <a:spLocks/>
          </p:cNvSpPr>
          <p:nvPr/>
        </p:nvSpPr>
        <p:spPr bwMode="auto">
          <a:xfrm>
            <a:off x="2051050" y="5373688"/>
            <a:ext cx="1439863" cy="647700"/>
          </a:xfrm>
          <a:prstGeom prst="borderCallout1">
            <a:avLst>
              <a:gd name="adj1" fmla="val 17648"/>
              <a:gd name="adj2" fmla="val -5292"/>
              <a:gd name="adj3" fmla="val 105394"/>
              <a:gd name="adj4" fmla="val -16097"/>
            </a:avLst>
          </a:prstGeom>
          <a:noFill/>
          <a:ln w="9525">
            <a:noFill/>
            <a:miter lim="800000"/>
            <a:headEnd/>
            <a:tailEnd type="triangle" w="med" len="med"/>
          </a:ln>
        </p:spPr>
        <p:txBody>
          <a:bodyPr/>
          <a:lstStyle/>
          <a:p>
            <a:r>
              <a:rPr lang="en-US">
                <a:solidFill>
                  <a:srgbClr val="0000CC"/>
                </a:solidFill>
              </a:rPr>
              <a:t>e.g. T1=1000ms</a:t>
            </a:r>
            <a:endParaRPr lang="en-GB">
              <a:solidFill>
                <a:srgbClr val="0000CC"/>
              </a:solidFill>
            </a:endParaRPr>
          </a:p>
          <a:p>
            <a:pPr algn="ctr"/>
            <a:endParaRPr lang="en-GB"/>
          </a:p>
        </p:txBody>
      </p:sp>
      <p:sp>
        <p:nvSpPr>
          <p:cNvPr id="78856" name="AutoShape 8"/>
          <p:cNvSpPr>
            <a:spLocks/>
          </p:cNvSpPr>
          <p:nvPr/>
        </p:nvSpPr>
        <p:spPr bwMode="auto">
          <a:xfrm>
            <a:off x="5795963" y="5300663"/>
            <a:ext cx="1439862" cy="647700"/>
          </a:xfrm>
          <a:prstGeom prst="borderCallout1">
            <a:avLst>
              <a:gd name="adj1" fmla="val 17648"/>
              <a:gd name="adj2" fmla="val -5292"/>
              <a:gd name="adj3" fmla="val 115931"/>
              <a:gd name="adj4" fmla="val -17421"/>
            </a:avLst>
          </a:prstGeom>
          <a:noFill/>
          <a:ln w="9525">
            <a:noFill/>
            <a:miter lim="800000"/>
            <a:headEnd/>
            <a:tailEnd type="triangle" w="med" len="med"/>
          </a:ln>
        </p:spPr>
        <p:txBody>
          <a:bodyPr/>
          <a:lstStyle/>
          <a:p>
            <a:r>
              <a:rPr lang="en-US">
                <a:solidFill>
                  <a:srgbClr val="FF0000"/>
                </a:solidFill>
              </a:rPr>
              <a:t>e.g. T2=100ms</a:t>
            </a:r>
            <a:endParaRPr lang="en-GB">
              <a:solidFill>
                <a:srgbClr val="FF0000"/>
              </a:solidFill>
            </a:endParaRPr>
          </a:p>
          <a:p>
            <a:pPr algn="ctr"/>
            <a:endParaRPr lang="en-GB">
              <a:solidFill>
                <a:srgbClr val="FF0000"/>
              </a:solidFill>
            </a:endParaRPr>
          </a:p>
        </p:txBody>
      </p:sp>
      <p:sp>
        <p:nvSpPr>
          <p:cNvPr id="78861" name="Text Box 13"/>
          <p:cNvSpPr txBox="1">
            <a:spLocks noChangeArrowheads="1"/>
          </p:cNvSpPr>
          <p:nvPr/>
        </p:nvSpPr>
        <p:spPr bwMode="auto">
          <a:xfrm>
            <a:off x="5940425" y="3789363"/>
            <a:ext cx="2881313" cy="862012"/>
          </a:xfrm>
          <a:prstGeom prst="rect">
            <a:avLst/>
          </a:prstGeom>
          <a:solidFill>
            <a:schemeClr val="bg1"/>
          </a:solidFill>
          <a:ln w="38100">
            <a:solidFill>
              <a:schemeClr val="tx1"/>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b="1"/>
              <a:t>T</a:t>
            </a:r>
            <a:r>
              <a:rPr lang="en-US" b="1" baseline="-25000"/>
              <a:t>2</a:t>
            </a:r>
            <a:r>
              <a:rPr lang="en-US" b="1"/>
              <a:t> ≤ T</a:t>
            </a:r>
            <a:r>
              <a:rPr lang="en-US" b="1" baseline="-25000"/>
              <a:t>1</a:t>
            </a:r>
            <a:r>
              <a:rPr lang="en-US" b="1"/>
              <a:t> !!!</a:t>
            </a:r>
          </a:p>
          <a:p>
            <a:pPr algn="ctr">
              <a:spcBef>
                <a:spcPct val="50000"/>
              </a:spcBef>
              <a:defRPr/>
            </a:pPr>
            <a:r>
              <a:rPr lang="en-US" sz="1200"/>
              <a:t>|</a:t>
            </a:r>
            <a:r>
              <a:rPr lang="en-US" sz="1200" b="1" i="1"/>
              <a:t>M</a:t>
            </a:r>
            <a:r>
              <a:rPr lang="en-US" sz="1200"/>
              <a:t>| </a:t>
            </a:r>
            <a:r>
              <a:rPr lang="en-US" sz="1200">
                <a:cs typeface="Arial" charset="0"/>
              </a:rPr>
              <a:t>≠ const, i.e. funnel-shaped trajectory back to equilibrium</a:t>
            </a:r>
          </a:p>
        </p:txBody>
      </p:sp>
      <p:graphicFrame>
        <p:nvGraphicFramePr>
          <p:cNvPr id="78862" name="Object 14"/>
          <p:cNvGraphicFramePr>
            <a:graphicFrameLocks noChangeAspect="1"/>
          </p:cNvGraphicFramePr>
          <p:nvPr/>
        </p:nvGraphicFramePr>
        <p:xfrm>
          <a:off x="4586288" y="2795588"/>
          <a:ext cx="1693862" cy="330200"/>
        </p:xfrm>
        <a:graphic>
          <a:graphicData uri="http://schemas.openxmlformats.org/presentationml/2006/ole">
            <mc:AlternateContent xmlns:mc="http://schemas.openxmlformats.org/markup-compatibility/2006">
              <mc:Choice xmlns:v="urn:schemas-microsoft-com:vml" Requires="v">
                <p:oleObj name="Equation" r:id="rId7" imgW="1244600" imgH="241300" progId="Equation.3">
                  <p:embed/>
                </p:oleObj>
              </mc:Choice>
              <mc:Fallback>
                <p:oleObj name="Equation" r:id="rId7" imgW="1244600" imgH="241300" progId="Equation.3">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6288" y="2795588"/>
                        <a:ext cx="1693862" cy="330200"/>
                      </a:xfrm>
                      <a:prstGeom prst="rect">
                        <a:avLst/>
                      </a:prstGeom>
                      <a:solidFill>
                        <a:schemeClr val="bg1"/>
                      </a:solidFill>
                      <a:ln w="19050">
                        <a:solidFill>
                          <a:srgbClr val="0000FF"/>
                        </a:solidFill>
                        <a:miter lim="800000"/>
                        <a:headEnd/>
                        <a:tailEnd/>
                      </a:ln>
                      <a:effectLst>
                        <a:outerShdw blurRad="63500" dist="107763" dir="2700000" algn="ctr" rotWithShape="0">
                          <a:srgbClr val="000000">
                            <a:alpha val="50000"/>
                          </a:srgbClr>
                        </a:outerShdw>
                      </a:effectLst>
                    </p:spPr>
                  </p:pic>
                </p:oleObj>
              </mc:Fallback>
            </mc:AlternateContent>
          </a:graphicData>
        </a:graphic>
      </p:graphicFrame>
      <p:graphicFrame>
        <p:nvGraphicFramePr>
          <p:cNvPr id="78863" name="Object 15"/>
          <p:cNvGraphicFramePr>
            <a:graphicFrameLocks noChangeAspect="1"/>
          </p:cNvGraphicFramePr>
          <p:nvPr/>
        </p:nvGraphicFramePr>
        <p:xfrm>
          <a:off x="4637088" y="3175000"/>
          <a:ext cx="1257300" cy="338138"/>
        </p:xfrm>
        <a:graphic>
          <a:graphicData uri="http://schemas.openxmlformats.org/presentationml/2006/ole">
            <mc:AlternateContent xmlns:mc="http://schemas.openxmlformats.org/markup-compatibility/2006">
              <mc:Choice xmlns:v="urn:schemas-microsoft-com:vml" Requires="v">
                <p:oleObj name="Equation" r:id="rId9" imgW="939600" imgH="253800" progId="Equation.3">
                  <p:embed/>
                </p:oleObj>
              </mc:Choice>
              <mc:Fallback>
                <p:oleObj name="Equation" r:id="rId9" imgW="939600" imgH="253800" progId="Equation.3">
                  <p:embed/>
                  <p:pic>
                    <p:nvPicPr>
                      <p:cNvPr id="0"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37088" y="3175000"/>
                        <a:ext cx="1257300" cy="338138"/>
                      </a:xfrm>
                      <a:prstGeom prst="rect">
                        <a:avLst/>
                      </a:prstGeom>
                      <a:solidFill>
                        <a:schemeClr val="bg1"/>
                      </a:solidFill>
                      <a:ln w="19050">
                        <a:solidFill>
                          <a:srgbClr val="FF0000"/>
                        </a:solidFill>
                        <a:miter lim="800000"/>
                        <a:headEnd/>
                        <a:tailEnd/>
                      </a:ln>
                      <a:effectLst>
                        <a:outerShdw blurRad="63500" dist="107763" dir="2700000" algn="ctr" rotWithShape="0">
                          <a:srgbClr val="000000">
                            <a:alpha val="50000"/>
                          </a:srgbClr>
                        </a:outerShdw>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62"/>
                                        </p:tgtEl>
                                        <p:attrNameLst>
                                          <p:attrName>style.visibility</p:attrName>
                                        </p:attrNameLst>
                                      </p:cBhvr>
                                      <p:to>
                                        <p:strVal val="visible"/>
                                      </p:to>
                                    </p:set>
                                  </p:childTnLst>
                                </p:cTn>
                              </p:par>
                              <p:par>
                                <p:cTn id="9" presetID="22" presetClass="entr" presetSubtype="8" fill="hold" nodeType="withEffect">
                                  <p:stCondLst>
                                    <p:cond delay="0"/>
                                  </p:stCondLst>
                                  <p:childTnLst>
                                    <p:set>
                                      <p:cBhvr>
                                        <p:cTn id="10" dur="1" fill="hold">
                                          <p:stCondLst>
                                            <p:cond delay="0"/>
                                          </p:stCondLst>
                                        </p:cTn>
                                        <p:tgtEl>
                                          <p:spTgt spid="78852"/>
                                        </p:tgtEl>
                                        <p:attrNameLst>
                                          <p:attrName>style.visibility</p:attrName>
                                        </p:attrNameLst>
                                      </p:cBhvr>
                                      <p:to>
                                        <p:strVal val="visible"/>
                                      </p:to>
                                    </p:set>
                                    <p:animEffect transition="in" filter="wipe(left)">
                                      <p:cBhvr>
                                        <p:cTn id="11" dur="2000"/>
                                        <p:tgtEl>
                                          <p:spTgt spid="7885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8851">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8863"/>
                                        </p:tgtEl>
                                        <p:attrNameLst>
                                          <p:attrName>style.visibility</p:attrName>
                                        </p:attrNameLst>
                                      </p:cBhvr>
                                      <p:to>
                                        <p:strVal val="visible"/>
                                      </p:to>
                                    </p:set>
                                  </p:childTnLst>
                                </p:cTn>
                              </p:par>
                              <p:par>
                                <p:cTn id="18" presetID="22" presetClass="entr" presetSubtype="8" fill="hold" nodeType="withEffect">
                                  <p:stCondLst>
                                    <p:cond delay="0"/>
                                  </p:stCondLst>
                                  <p:childTnLst>
                                    <p:set>
                                      <p:cBhvr>
                                        <p:cTn id="19" dur="1" fill="hold">
                                          <p:stCondLst>
                                            <p:cond delay="0"/>
                                          </p:stCondLst>
                                        </p:cTn>
                                        <p:tgtEl>
                                          <p:spTgt spid="78853"/>
                                        </p:tgtEl>
                                        <p:attrNameLst>
                                          <p:attrName>style.visibility</p:attrName>
                                        </p:attrNameLst>
                                      </p:cBhvr>
                                      <p:to>
                                        <p:strVal val="visible"/>
                                      </p:to>
                                    </p:set>
                                    <p:animEffect transition="in" filter="wipe(left)">
                                      <p:cBhvr>
                                        <p:cTn id="20" dur="2000"/>
                                        <p:tgtEl>
                                          <p:spTgt spid="7885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88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88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88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19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3" repeatCount="indefinite" fill="hold" display="0">
                  <p:stCondLst>
                    <p:cond delay="indefinite"/>
                  </p:stCondLst>
                </p:cTn>
                <p:tgtEl>
                  <p:spTgt spid="2"/>
                </p:tgtEl>
              </p:cMediaNode>
            </p:video>
            <p:seq concurrent="1" nextAc="seek">
              <p:cTn id="34" restart="whenNotActive" fill="hold" evtFilter="cancelBubble" nodeType="interactiveSeq">
                <p:stCondLst>
                  <p:cond evt="onClick" delay="0">
                    <p:tgtEl>
                      <p:spTgt spid="2"/>
                    </p:tgtEl>
                  </p:cond>
                </p:stCondLst>
                <p:endSync evt="end" delay="0">
                  <p:rtn val="all"/>
                </p:endSync>
                <p:childTnLst>
                  <p:par>
                    <p:cTn id="35" fill="hold">
                      <p:stCondLst>
                        <p:cond delay="0"/>
                      </p:stCondLst>
                      <p:childTnLst>
                        <p:par>
                          <p:cTn id="36" fill="hold">
                            <p:stCondLst>
                              <p:cond delay="0"/>
                            </p:stCondLst>
                            <p:childTnLst>
                              <p:par>
                                <p:cTn id="37" presetID="2" presetClass="mediacall" presetSubtype="0" fill="hold" nodeType="clickEffect">
                                  <p:stCondLst>
                                    <p:cond delay="0"/>
                                  </p:stCondLst>
                                  <p:childTnLst>
                                    <p:cmd type="call" cmd="togglePause">
                                      <p:cBhvr>
                                        <p:cTn id="38" dur="1" fill="hold"/>
                                        <p:tgtEl>
                                          <p:spTgt spid="2"/>
                                        </p:tgtEl>
                                      </p:cBhvr>
                                    </p:cmd>
                                  </p:childTnLst>
                                </p:cTn>
                              </p:par>
                            </p:childTnLst>
                          </p:cTn>
                        </p:par>
                      </p:childTnLst>
                    </p:cTn>
                  </p:par>
                </p:childTnLst>
              </p:cTn>
              <p:nextCondLst>
                <p:cond evt="onClick" delay="0">
                  <p:tgtEl>
                    <p:spTgt spid="2"/>
                  </p:tgtEl>
                </p:cond>
              </p:nextCondLst>
            </p:seq>
          </p:childTnLst>
        </p:cTn>
      </p:par>
    </p:tnLst>
    <p:bldLst>
      <p:bldP spid="78855" grpId="0"/>
      <p:bldP spid="78856" grpId="0"/>
      <p:bldP spid="7886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laxation (Converted).mov">
            <a:hlinkClick r:id="" action="ppaction://media"/>
            <a:extLst>
              <a:ext uri="{FF2B5EF4-FFF2-40B4-BE49-F238E27FC236}">
                <a16:creationId xmlns:a16="http://schemas.microsoft.com/office/drawing/2014/main" id="{F153F779-57B2-9746-ACD2-B1022BC5FA7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699792" y="3168675"/>
            <a:ext cx="3456384" cy="3456384"/>
          </a:xfrm>
          <a:prstGeom prst="rect">
            <a:avLst/>
          </a:prstGeom>
        </p:spPr>
      </p:pic>
      <p:sp>
        <p:nvSpPr>
          <p:cNvPr id="10243" name="Rectangle 2"/>
          <p:cNvSpPr>
            <a:spLocks noGrp="1" noChangeArrowheads="1"/>
          </p:cNvSpPr>
          <p:nvPr>
            <p:ph type="title"/>
          </p:nvPr>
        </p:nvSpPr>
        <p:spPr>
          <a:xfrm>
            <a:off x="719138" y="609600"/>
            <a:ext cx="7772400" cy="1219200"/>
          </a:xfrm>
        </p:spPr>
        <p:txBody>
          <a:bodyPr/>
          <a:lstStyle/>
          <a:p>
            <a:pPr eaLnBrk="1" hangingPunct="1"/>
            <a:r>
              <a:rPr lang="en-US">
                <a:ea typeface="ＭＳ Ｐゴシック" charset="0"/>
                <a:cs typeface="ＭＳ Ｐゴシック" charset="0"/>
              </a:rPr>
              <a:t>Classic Treatment of Spin ½ MR:</a:t>
            </a:r>
            <a:br>
              <a:rPr lang="en-US">
                <a:ea typeface="ＭＳ Ｐゴシック" charset="0"/>
                <a:cs typeface="ＭＳ Ｐゴシック" charset="0"/>
              </a:rPr>
            </a:br>
            <a:br>
              <a:rPr lang="en-US" sz="800">
                <a:ea typeface="ＭＳ Ｐゴシック" charset="0"/>
                <a:cs typeface="ＭＳ Ｐゴシック" charset="0"/>
              </a:rPr>
            </a:br>
            <a:r>
              <a:rPr lang="en-US">
                <a:ea typeface="ＭＳ Ｐゴシック" charset="0"/>
                <a:cs typeface="ＭＳ Ｐゴシック" charset="0"/>
              </a:rPr>
              <a:t>Bloch Equation with Relaxation</a:t>
            </a:r>
            <a:endParaRPr lang="en-GB">
              <a:ea typeface="ＭＳ Ｐゴシック" charset="0"/>
              <a:cs typeface="ＭＳ Ｐゴシック" charset="0"/>
            </a:endParaRPr>
          </a:p>
        </p:txBody>
      </p:sp>
      <p:sp>
        <p:nvSpPr>
          <p:cNvPr id="10244" name="Rectangle 3"/>
          <p:cNvSpPr>
            <a:spLocks noGrp="1" noChangeArrowheads="1"/>
          </p:cNvSpPr>
          <p:nvPr>
            <p:ph type="body" idx="1"/>
          </p:nvPr>
        </p:nvSpPr>
        <p:spPr/>
        <p:txBody>
          <a:bodyPr/>
          <a:lstStyle/>
          <a:p>
            <a:pPr eaLnBrk="1" hangingPunct="1"/>
            <a:r>
              <a:rPr lang="en-US">
                <a:ea typeface="ＭＳ Ｐゴシック" charset="0"/>
                <a:cs typeface="ＭＳ Ｐゴシック" charset="0"/>
              </a:rPr>
              <a:t>Including the relaxation terms, the equation of motion is given by the </a:t>
            </a:r>
            <a:r>
              <a:rPr lang="en-US" b="1" i="1">
                <a:ea typeface="ＭＳ Ｐゴシック" charset="0"/>
                <a:cs typeface="ＭＳ Ｐゴシック" charset="0"/>
              </a:rPr>
              <a:t>phenomenological Bloch equation</a:t>
            </a:r>
            <a:r>
              <a:rPr lang="en-US">
                <a:ea typeface="ＭＳ Ｐゴシック" charset="0"/>
                <a:cs typeface="ＭＳ Ｐゴシック" charset="0"/>
              </a:rPr>
              <a:t>:</a:t>
            </a:r>
            <a:endParaRPr lang="en-GB">
              <a:ea typeface="ＭＳ Ｐゴシック" charset="0"/>
              <a:cs typeface="ＭＳ Ｐゴシック" charset="0"/>
            </a:endParaRPr>
          </a:p>
        </p:txBody>
      </p:sp>
      <p:graphicFrame>
        <p:nvGraphicFramePr>
          <p:cNvPr id="10242" name="Object 7"/>
          <p:cNvGraphicFramePr>
            <a:graphicFrameLocks noGrp="1" noChangeAspect="1"/>
          </p:cNvGraphicFramePr>
          <p:nvPr>
            <p:ph idx="1"/>
          </p:nvPr>
        </p:nvGraphicFramePr>
        <p:xfrm>
          <a:off x="2195513" y="2614613"/>
          <a:ext cx="4560887" cy="739775"/>
        </p:xfrm>
        <a:graphic>
          <a:graphicData uri="http://schemas.openxmlformats.org/presentationml/2006/ole">
            <mc:AlternateContent xmlns:mc="http://schemas.openxmlformats.org/markup-compatibility/2006">
              <mc:Choice xmlns:v="urn:schemas-microsoft-com:vml" Requires="v">
                <p:oleObj name="Equation" r:id="rId5" imgW="2819160" imgH="457200" progId="Equation.3">
                  <p:embed/>
                </p:oleObj>
              </mc:Choice>
              <mc:Fallback>
                <p:oleObj name="Equation" r:id="rId5" imgW="2819160" imgH="457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2614613"/>
                        <a:ext cx="4560887" cy="739775"/>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a:ea typeface="ＭＳ Ｐゴシック" charset="0"/>
                <a:cs typeface="ＭＳ Ｐゴシック" charset="0"/>
              </a:rPr>
              <a:t>Free Induction Decay (FID)</a:t>
            </a:r>
            <a:endParaRPr lang="en-GB" dirty="0">
              <a:ea typeface="ＭＳ Ｐゴシック" charset="0"/>
              <a:cs typeface="ＭＳ Ｐゴシック" charset="0"/>
            </a:endParaRPr>
          </a:p>
        </p:txBody>
      </p:sp>
      <p:sp>
        <p:nvSpPr>
          <p:cNvPr id="36867" name="Rectangle 3"/>
          <p:cNvSpPr>
            <a:spLocks noGrp="1" noChangeArrowheads="1"/>
          </p:cNvSpPr>
          <p:nvPr>
            <p:ph type="body" idx="1"/>
          </p:nvPr>
        </p:nvSpPr>
        <p:spPr/>
        <p:txBody>
          <a:bodyPr/>
          <a:lstStyle/>
          <a:p>
            <a:pPr eaLnBrk="1" hangingPunct="1"/>
            <a:r>
              <a:rPr lang="en-US" dirty="0">
                <a:ea typeface="ＭＳ Ｐゴシック" charset="0"/>
                <a:cs typeface="ＭＳ Ｐゴシック" charset="0"/>
              </a:rPr>
              <a:t>The received MR signal decays exponentially with the time constant T</a:t>
            </a:r>
            <a:r>
              <a:rPr lang="en-US" baseline="-25000" dirty="0">
                <a:ea typeface="ＭＳ Ｐゴシック" charset="0"/>
                <a:cs typeface="ＭＳ Ｐゴシック" charset="0"/>
              </a:rPr>
              <a:t>2</a:t>
            </a:r>
            <a:r>
              <a:rPr lang="en-US" dirty="0">
                <a:ea typeface="ＭＳ Ｐゴシック" charset="0"/>
                <a:cs typeface="ＭＳ Ｐゴシック" charset="0"/>
              </a:rPr>
              <a:t>.</a:t>
            </a:r>
          </a:p>
        </p:txBody>
      </p:sp>
      <p:pic>
        <p:nvPicPr>
          <p:cNvPr id="2" name="FID1 (Converted).mov">
            <a:hlinkClick r:id="" action="ppaction://media"/>
            <a:extLst>
              <a:ext uri="{FF2B5EF4-FFF2-40B4-BE49-F238E27FC236}">
                <a16:creationId xmlns:a16="http://schemas.microsoft.com/office/drawing/2014/main" id="{C0501404-7C3D-234D-B9A1-EB6500EFAF2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27423" y="2360315"/>
            <a:ext cx="7596336" cy="37981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9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9" name="Rectangle 1027"/>
          <p:cNvSpPr>
            <a:spLocks noChangeArrowheads="1"/>
          </p:cNvSpPr>
          <p:nvPr/>
        </p:nvSpPr>
        <p:spPr bwMode="auto">
          <a:xfrm>
            <a:off x="609600" y="4092575"/>
            <a:ext cx="8153400" cy="1938338"/>
          </a:xfrm>
          <a:prstGeom prst="rect">
            <a:avLst/>
          </a:prstGeom>
          <a:noFill/>
          <a:ln w="9525">
            <a:noFill/>
            <a:miter lim="800000"/>
            <a:headEnd/>
            <a:tailEnd/>
          </a:ln>
        </p:spPr>
        <p:txBody>
          <a:bodyPr>
            <a:spAutoFit/>
          </a:bodyPr>
          <a:lstStyle/>
          <a:p>
            <a:pPr marL="190500" indent="-190500"/>
            <a:r>
              <a:rPr lang="de-DE" sz="2400"/>
              <a:t>The </a:t>
            </a:r>
            <a:r>
              <a:rPr lang="de-DE" sz="2400" b="1" i="1"/>
              <a:t>phase coherence</a:t>
            </a:r>
            <a:r>
              <a:rPr lang="de-DE" sz="2400">
                <a:cs typeface="Times New Roman" pitchFamily="18" charset="0"/>
              </a:rPr>
              <a:t> of </a:t>
            </a:r>
          </a:p>
          <a:p>
            <a:pPr marL="190500" indent="-190500"/>
            <a:r>
              <a:rPr lang="en-US" sz="2400">
                <a:cs typeface="Times New Roman" pitchFamily="18" charset="0"/>
              </a:rPr>
              <a:t>d</a:t>
            </a:r>
            <a:r>
              <a:rPr lang="de-DE" sz="2400">
                <a:cs typeface="Times New Roman" pitchFamily="18" charset="0"/>
              </a:rPr>
              <a:t>etermines the signal amplitude:</a:t>
            </a:r>
          </a:p>
          <a:p>
            <a:pPr marL="190500" indent="-190500">
              <a:buFontTx/>
              <a:buChar char="•"/>
            </a:pPr>
            <a:endParaRPr lang="de-DE" sz="2400">
              <a:cs typeface="Times New Roman" pitchFamily="18" charset="0"/>
            </a:endParaRPr>
          </a:p>
          <a:p>
            <a:pPr marL="190500" indent="-190500">
              <a:buFont typeface="Arial" charset="0"/>
              <a:buChar char="•"/>
            </a:pPr>
            <a:r>
              <a:rPr lang="de-DE" sz="2400">
                <a:cs typeface="Times New Roman" pitchFamily="18" charset="0"/>
                <a:sym typeface="Symbol" pitchFamily="18" charset="2"/>
              </a:rPr>
              <a:t> </a:t>
            </a:r>
            <a:r>
              <a:rPr lang="de-DE" sz="2400" i="1">
                <a:cs typeface="Times New Roman" pitchFamily="18" charset="0"/>
                <a:sym typeface="Symbol" pitchFamily="18" charset="2"/>
              </a:rPr>
              <a:t></a:t>
            </a:r>
            <a:r>
              <a:rPr lang="de-DE" sz="2400">
                <a:cs typeface="Times New Roman" pitchFamily="18" charset="0"/>
              </a:rPr>
              <a:t>(</a:t>
            </a:r>
            <a:r>
              <a:rPr lang="de-DE" sz="2400" b="1" i="1">
                <a:cs typeface="Times New Roman" pitchFamily="18" charset="0"/>
              </a:rPr>
              <a:t>r</a:t>
            </a:r>
            <a:r>
              <a:rPr lang="de-DE" sz="2400">
                <a:cs typeface="Times New Roman" pitchFamily="18" charset="0"/>
              </a:rPr>
              <a:t>,</a:t>
            </a:r>
            <a:r>
              <a:rPr lang="de-DE" sz="2400" i="1">
                <a:cs typeface="Times New Roman" pitchFamily="18" charset="0"/>
              </a:rPr>
              <a:t>t</a:t>
            </a:r>
            <a:r>
              <a:rPr lang="de-DE" sz="2400" baseline="-25000">
                <a:cs typeface="Times New Roman" pitchFamily="18" charset="0"/>
              </a:rPr>
              <a:t>0</a:t>
            </a:r>
            <a:r>
              <a:rPr lang="de-DE" sz="2400">
                <a:cs typeface="Times New Roman" pitchFamily="18" charset="0"/>
              </a:rPr>
              <a:t>) = </a:t>
            </a:r>
            <a:r>
              <a:rPr lang="de-DE" sz="2400">
                <a:cs typeface="Times New Roman" pitchFamily="18" charset="0"/>
                <a:sym typeface="Symbol" pitchFamily="18" charset="2"/>
              </a:rPr>
              <a:t>const  </a:t>
            </a:r>
            <a:r>
              <a:rPr lang="de-DE" sz="2400" b="1">
                <a:cs typeface="Times New Roman" pitchFamily="18" charset="0"/>
                <a:sym typeface="Symbol" pitchFamily="18" charset="2"/>
              </a:rPr>
              <a:t>r </a:t>
            </a:r>
            <a:r>
              <a:rPr lang="de-DE" sz="2400">
                <a:cs typeface="Times New Roman" pitchFamily="18" charset="0"/>
                <a:sym typeface="Symbol" pitchFamily="18" charset="2"/>
              </a:rPr>
              <a:t> V 			  </a:t>
            </a:r>
            <a:r>
              <a:rPr lang="de-DE" sz="2400">
                <a:cs typeface="Times New Roman" pitchFamily="18" charset="0"/>
              </a:rPr>
              <a:t>|</a:t>
            </a:r>
            <a:r>
              <a:rPr lang="de-DE" sz="2400" i="1">
                <a:cs typeface="Times New Roman" pitchFamily="18" charset="0"/>
              </a:rPr>
              <a:t>S</a:t>
            </a:r>
            <a:r>
              <a:rPr lang="de-DE" sz="2400">
                <a:cs typeface="Times New Roman" pitchFamily="18" charset="0"/>
              </a:rPr>
              <a:t>(</a:t>
            </a:r>
            <a:r>
              <a:rPr lang="de-DE" sz="2400" i="1">
                <a:cs typeface="Times New Roman" pitchFamily="18" charset="0"/>
              </a:rPr>
              <a:t>t</a:t>
            </a:r>
            <a:r>
              <a:rPr lang="de-DE" sz="2400" baseline="-25000">
                <a:cs typeface="Times New Roman" pitchFamily="18" charset="0"/>
              </a:rPr>
              <a:t>0</a:t>
            </a:r>
            <a:r>
              <a:rPr lang="de-DE" sz="2400">
                <a:cs typeface="Times New Roman" pitchFamily="18" charset="0"/>
              </a:rPr>
              <a:t>)| = max</a:t>
            </a:r>
          </a:p>
          <a:p>
            <a:pPr marL="190500" indent="-190500">
              <a:buFont typeface="Arial" charset="0"/>
              <a:buChar char="•"/>
            </a:pPr>
            <a:r>
              <a:rPr lang="de-DE" sz="2400">
                <a:cs typeface="Times New Roman" pitchFamily="18" charset="0"/>
                <a:sym typeface="Symbol" pitchFamily="18" charset="2"/>
              </a:rPr>
              <a:t> </a:t>
            </a:r>
            <a:r>
              <a:rPr lang="de-DE" sz="2400" i="1">
                <a:cs typeface="Times New Roman" pitchFamily="18" charset="0"/>
                <a:sym typeface="Symbol" pitchFamily="18" charset="2"/>
              </a:rPr>
              <a:t></a:t>
            </a:r>
            <a:r>
              <a:rPr lang="de-DE" sz="2400">
                <a:cs typeface="Times New Roman" pitchFamily="18" charset="0"/>
              </a:rPr>
              <a:t>(</a:t>
            </a:r>
            <a:r>
              <a:rPr lang="de-DE" sz="2400" b="1" i="1">
                <a:cs typeface="Times New Roman" pitchFamily="18" charset="0"/>
              </a:rPr>
              <a:t>r</a:t>
            </a:r>
            <a:r>
              <a:rPr lang="de-DE" sz="2400">
                <a:cs typeface="Times New Roman" pitchFamily="18" charset="0"/>
              </a:rPr>
              <a:t>,</a:t>
            </a:r>
            <a:r>
              <a:rPr lang="de-DE" sz="2400" i="1">
                <a:cs typeface="Times New Roman" pitchFamily="18" charset="0"/>
              </a:rPr>
              <a:t>t</a:t>
            </a:r>
            <a:r>
              <a:rPr lang="de-DE" sz="2400" baseline="-25000">
                <a:cs typeface="Times New Roman" pitchFamily="18" charset="0"/>
              </a:rPr>
              <a:t>0</a:t>
            </a:r>
            <a:r>
              <a:rPr lang="de-DE" sz="2400">
                <a:cs typeface="Times New Roman" pitchFamily="18" charset="0"/>
              </a:rPr>
              <a:t>) uniquely distributed on [0, 2</a:t>
            </a:r>
            <a:r>
              <a:rPr lang="de-DE" sz="2400">
                <a:cs typeface="Times New Roman" pitchFamily="18" charset="0"/>
                <a:sym typeface="Symbol" pitchFamily="18" charset="2"/>
              </a:rPr>
              <a:t>]	  </a:t>
            </a:r>
            <a:r>
              <a:rPr lang="de-DE" sz="2400">
                <a:cs typeface="Times New Roman" pitchFamily="18" charset="0"/>
              </a:rPr>
              <a:t>|</a:t>
            </a:r>
            <a:r>
              <a:rPr lang="de-DE" sz="2400" i="1">
                <a:cs typeface="Times New Roman" pitchFamily="18" charset="0"/>
              </a:rPr>
              <a:t>S</a:t>
            </a:r>
            <a:r>
              <a:rPr lang="de-DE" sz="2400">
                <a:cs typeface="Times New Roman" pitchFamily="18" charset="0"/>
              </a:rPr>
              <a:t>(</a:t>
            </a:r>
            <a:r>
              <a:rPr lang="de-DE" sz="2400" i="1">
                <a:cs typeface="Times New Roman" pitchFamily="18" charset="0"/>
              </a:rPr>
              <a:t>t</a:t>
            </a:r>
            <a:r>
              <a:rPr lang="de-DE" sz="2400" baseline="-25000">
                <a:cs typeface="Times New Roman" pitchFamily="18" charset="0"/>
              </a:rPr>
              <a:t>0</a:t>
            </a:r>
            <a:r>
              <a:rPr lang="de-DE" sz="2400">
                <a:cs typeface="Times New Roman" pitchFamily="18" charset="0"/>
              </a:rPr>
              <a:t>)| ≈ 0</a:t>
            </a:r>
          </a:p>
        </p:txBody>
      </p:sp>
      <p:sp>
        <p:nvSpPr>
          <p:cNvPr id="11270" name="Rectangle 1044"/>
          <p:cNvSpPr>
            <a:spLocks noChangeArrowheads="1"/>
          </p:cNvSpPr>
          <p:nvPr/>
        </p:nvSpPr>
        <p:spPr bwMode="auto">
          <a:xfrm>
            <a:off x="304800" y="1371600"/>
            <a:ext cx="8305800" cy="838200"/>
          </a:xfrm>
          <a:prstGeom prst="rect">
            <a:avLst/>
          </a:prstGeom>
          <a:noFill/>
          <a:ln w="9525">
            <a:noFill/>
            <a:miter lim="800000"/>
            <a:headEnd/>
            <a:tailEnd/>
          </a:ln>
        </p:spPr>
        <p:txBody>
          <a:bodyPr/>
          <a:lstStyle/>
          <a:p>
            <a:pPr marL="190500" lvl="1">
              <a:spcBef>
                <a:spcPct val="20000"/>
              </a:spcBef>
            </a:pPr>
            <a:r>
              <a:rPr lang="de-DE" sz="2400"/>
              <a:t>The </a:t>
            </a:r>
            <a:r>
              <a:rPr lang="de-DE" sz="2400" b="1" i="1"/>
              <a:t>transverse magnetisation</a:t>
            </a:r>
            <a:r>
              <a:rPr lang="de-DE" sz="2400"/>
              <a:t>, </a:t>
            </a:r>
          </a:p>
          <a:p>
            <a:pPr marL="190500" lvl="1">
              <a:spcBef>
                <a:spcPct val="20000"/>
              </a:spcBef>
            </a:pPr>
            <a:r>
              <a:rPr lang="de-DE" sz="2400"/>
              <a:t>of all magnetization vectors induces the voltage:</a:t>
            </a:r>
          </a:p>
        </p:txBody>
      </p:sp>
      <p:grpSp>
        <p:nvGrpSpPr>
          <p:cNvPr id="11271" name="Group 22"/>
          <p:cNvGrpSpPr>
            <a:grpSpLocks/>
          </p:cNvGrpSpPr>
          <p:nvPr/>
        </p:nvGrpSpPr>
        <p:grpSpPr bwMode="auto">
          <a:xfrm>
            <a:off x="2286000" y="2514600"/>
            <a:ext cx="3505200" cy="1295400"/>
            <a:chOff x="1371600" y="2590800"/>
            <a:chExt cx="3505200" cy="1295400"/>
          </a:xfrm>
        </p:grpSpPr>
        <p:sp>
          <p:nvSpPr>
            <p:cNvPr id="20" name="Rounded Rectangle 19"/>
            <p:cNvSpPr>
              <a:spLocks noChangeArrowheads="1"/>
            </p:cNvSpPr>
            <p:nvPr/>
          </p:nvSpPr>
          <p:spPr bwMode="auto">
            <a:xfrm>
              <a:off x="1371600" y="2590800"/>
              <a:ext cx="3505200" cy="1295400"/>
            </a:xfrm>
            <a:prstGeom prst="roundRect">
              <a:avLst>
                <a:gd name="adj" fmla="val 16667"/>
              </a:avLst>
            </a:prstGeom>
            <a:gradFill rotWithShape="1">
              <a:gsLst>
                <a:gs pos="0">
                  <a:srgbClr val="AFE0E4">
                    <a:alpha val="31999"/>
                  </a:srgbClr>
                </a:gs>
                <a:gs pos="20000">
                  <a:srgbClr val="AFDEE2">
                    <a:alpha val="31999"/>
                  </a:srgbClr>
                </a:gs>
                <a:gs pos="100000">
                  <a:srgbClr val="85AAAD">
                    <a:alpha val="31999"/>
                  </a:srgbClr>
                </a:gs>
              </a:gsLst>
              <a:lin ang="5400000"/>
            </a:gradFill>
            <a:ln w="28575">
              <a:solidFill>
                <a:srgbClr val="000000"/>
              </a:solidFill>
              <a:round/>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endParaRPr>
            </a:p>
          </p:txBody>
        </p:sp>
        <p:graphicFrame>
          <p:nvGraphicFramePr>
            <p:cNvPr id="11268" name="Object 4"/>
            <p:cNvGraphicFramePr>
              <a:graphicFrameLocks noChangeAspect="1"/>
            </p:cNvGraphicFramePr>
            <p:nvPr/>
          </p:nvGraphicFramePr>
          <p:xfrm>
            <a:off x="1793875" y="2779713"/>
            <a:ext cx="2619375" cy="1000125"/>
          </p:xfrm>
          <a:graphic>
            <a:graphicData uri="http://schemas.openxmlformats.org/presentationml/2006/ole">
              <mc:AlternateContent xmlns:mc="http://schemas.openxmlformats.org/markup-compatibility/2006">
                <mc:Choice xmlns:v="urn:schemas-microsoft-com:vml" Requires="v">
                  <p:oleObj name="Equation" r:id="rId2" imgW="1371600" imgH="482400" progId="Equation.3">
                    <p:embed/>
                  </p:oleObj>
                </mc:Choice>
                <mc:Fallback>
                  <p:oleObj name="Equation" r:id="rId2" imgW="1371600" imgH="482400" progId="Equation.3">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75" y="2779713"/>
                          <a:ext cx="2619375" cy="10001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sp>
        <p:nvSpPr>
          <p:cNvPr id="11272" name="Title 16"/>
          <p:cNvSpPr>
            <a:spLocks noGrp="1"/>
          </p:cNvSpPr>
          <p:nvPr>
            <p:ph type="title"/>
          </p:nvPr>
        </p:nvSpPr>
        <p:spPr>
          <a:xfrm>
            <a:off x="457200" y="304800"/>
            <a:ext cx="7772400" cy="1143000"/>
          </a:xfrm>
        </p:spPr>
        <p:txBody>
          <a:bodyPr/>
          <a:lstStyle/>
          <a:p>
            <a:r>
              <a:rPr lang="en-US">
                <a:ea typeface="ＭＳ Ｐゴシック" charset="0"/>
                <a:cs typeface="ＭＳ Ｐゴシック" charset="0"/>
              </a:rPr>
              <a:t>The MR Signal Equation</a:t>
            </a:r>
          </a:p>
        </p:txBody>
      </p:sp>
      <p:graphicFrame>
        <p:nvGraphicFramePr>
          <p:cNvPr id="11266" name="Object 2"/>
          <p:cNvGraphicFramePr>
            <a:graphicFrameLocks noChangeAspect="1"/>
          </p:cNvGraphicFramePr>
          <p:nvPr/>
        </p:nvGraphicFramePr>
        <p:xfrm>
          <a:off x="4243388" y="4059238"/>
          <a:ext cx="2789237" cy="527050"/>
        </p:xfrm>
        <a:graphic>
          <a:graphicData uri="http://schemas.openxmlformats.org/presentationml/2006/ole">
            <mc:AlternateContent xmlns:mc="http://schemas.openxmlformats.org/markup-compatibility/2006">
              <mc:Choice xmlns:v="urn:schemas-microsoft-com:vml" Requires="v">
                <p:oleObj name="Equation" r:id="rId4" imgW="1460160" imgH="253800" progId="Equation.3">
                  <p:embed/>
                </p:oleObj>
              </mc:Choice>
              <mc:Fallback>
                <p:oleObj name="Equation" r:id="rId4" imgW="1460160" imgH="253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3388" y="4059238"/>
                        <a:ext cx="2789237" cy="5270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1267" name="Object 3"/>
          <p:cNvGraphicFramePr>
            <a:graphicFrameLocks noChangeAspect="1"/>
          </p:cNvGraphicFramePr>
          <p:nvPr/>
        </p:nvGraphicFramePr>
        <p:xfrm>
          <a:off x="4943475" y="1408113"/>
          <a:ext cx="3740150" cy="501650"/>
        </p:xfrm>
        <a:graphic>
          <a:graphicData uri="http://schemas.openxmlformats.org/presentationml/2006/ole">
            <mc:AlternateContent xmlns:mc="http://schemas.openxmlformats.org/markup-compatibility/2006">
              <mc:Choice xmlns:v="urn:schemas-microsoft-com:vml" Requires="v">
                <p:oleObj name="Equation" r:id="rId6" imgW="1917360" imgH="241200" progId="Equation.3">
                  <p:embed/>
                </p:oleObj>
              </mc:Choice>
              <mc:Fallback>
                <p:oleObj name="Equation" r:id="rId6" imgW="1917360" imgH="241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3475" y="1408113"/>
                        <a:ext cx="3740150" cy="5016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ea typeface="ＭＳ Ｐゴシック" charset="0"/>
                <a:cs typeface="ＭＳ Ｐゴシック" charset="0"/>
              </a:rPr>
              <a:t>Free Induction Decay (FID), Part II</a:t>
            </a:r>
            <a:endParaRPr lang="en-GB">
              <a:ea typeface="ＭＳ Ｐゴシック" charset="0"/>
              <a:cs typeface="ＭＳ Ｐゴシック" charset="0"/>
            </a:endParaRPr>
          </a:p>
        </p:txBody>
      </p:sp>
      <p:sp>
        <p:nvSpPr>
          <p:cNvPr id="37891" name="Rectangle 3"/>
          <p:cNvSpPr>
            <a:spLocks noGrp="1" noChangeArrowheads="1"/>
          </p:cNvSpPr>
          <p:nvPr>
            <p:ph type="body" idx="1"/>
          </p:nvPr>
        </p:nvSpPr>
        <p:spPr/>
        <p:txBody>
          <a:bodyPr/>
          <a:lstStyle/>
          <a:p>
            <a:pPr eaLnBrk="1" hangingPunct="1"/>
            <a:r>
              <a:rPr lang="en-US">
                <a:ea typeface="ＭＳ Ｐゴシック" charset="0"/>
                <a:cs typeface="ＭＳ Ｐゴシック" charset="0"/>
              </a:rPr>
              <a:t>The received MR signal decays exponentially with the time constant T</a:t>
            </a:r>
            <a:r>
              <a:rPr lang="en-US" baseline="-25000">
                <a:ea typeface="ＭＳ Ｐゴシック" charset="0"/>
                <a:cs typeface="ＭＳ Ｐゴシック" charset="0"/>
              </a:rPr>
              <a:t>2</a:t>
            </a:r>
            <a:r>
              <a:rPr lang="en-US">
                <a:ea typeface="ＭＳ Ｐゴシック" charset="0"/>
                <a:cs typeface="ＭＳ Ｐゴシック" charset="0"/>
              </a:rPr>
              <a:t>.</a:t>
            </a:r>
          </a:p>
          <a:p>
            <a:pPr eaLnBrk="1" hangingPunct="1"/>
            <a:r>
              <a:rPr lang="en-US">
                <a:ea typeface="ＭＳ Ｐゴシック" charset="0"/>
                <a:cs typeface="ＭＳ Ｐゴシック" charset="0"/>
              </a:rPr>
              <a:t>Local </a:t>
            </a:r>
            <a:r>
              <a:rPr lang="en-US" i="1">
                <a:ea typeface="ＭＳ Ｐゴシック" charset="0"/>
                <a:cs typeface="ＭＳ Ｐゴシック" charset="0"/>
              </a:rPr>
              <a:t>B</a:t>
            </a:r>
            <a:r>
              <a:rPr lang="en-US" i="1" baseline="-25000">
                <a:ea typeface="ＭＳ Ｐゴシック" charset="0"/>
                <a:cs typeface="ＭＳ Ｐゴシック" charset="0"/>
              </a:rPr>
              <a:t>0</a:t>
            </a:r>
            <a:r>
              <a:rPr lang="en-US">
                <a:ea typeface="ＭＳ Ｐゴシック" charset="0"/>
                <a:cs typeface="ＭＳ Ｐゴシック" charset="0"/>
              </a:rPr>
              <a:t> inhomogeneities cause an even </a:t>
            </a:r>
            <a:r>
              <a:rPr lang="en-US" b="1" i="1">
                <a:ea typeface="ＭＳ Ｐゴシック" charset="0"/>
                <a:cs typeface="ＭＳ Ｐゴシック" charset="0"/>
              </a:rPr>
              <a:t>shorter effective decay time, T</a:t>
            </a:r>
            <a:r>
              <a:rPr lang="en-US" b="1" i="1" baseline="-25000">
                <a:ea typeface="ＭＳ Ｐゴシック" charset="0"/>
                <a:cs typeface="ＭＳ Ｐゴシック" charset="0"/>
              </a:rPr>
              <a:t>2</a:t>
            </a:r>
            <a:r>
              <a:rPr lang="en-US" b="1" i="1">
                <a:ea typeface="ＭＳ Ｐゴシック" charset="0"/>
                <a:cs typeface="ＭＳ Ｐゴシック" charset="0"/>
              </a:rPr>
              <a:t>*</a:t>
            </a:r>
            <a:r>
              <a:rPr lang="en-US">
                <a:ea typeface="ＭＳ Ｐゴシック" charset="0"/>
                <a:cs typeface="ＭＳ Ｐゴシック" charset="0"/>
              </a:rPr>
              <a:t> (“T-two-star”) through </a:t>
            </a:r>
            <a:r>
              <a:rPr lang="en-US" i="1">
                <a:ea typeface="ＭＳ Ｐゴシック" charset="0"/>
                <a:cs typeface="ＭＳ Ｐゴシック" charset="0"/>
              </a:rPr>
              <a:t>loss of phase coherence</a:t>
            </a:r>
            <a:r>
              <a:rPr lang="en-US">
                <a:ea typeface="ＭＳ Ｐゴシック" charset="0"/>
                <a:cs typeface="ＭＳ Ｐゴシック" charset="0"/>
              </a:rPr>
              <a:t>:</a:t>
            </a:r>
          </a:p>
        </p:txBody>
      </p:sp>
      <p:sp>
        <p:nvSpPr>
          <p:cNvPr id="79876" name="Text Box 4"/>
          <p:cNvSpPr txBox="1">
            <a:spLocks noChangeArrowheads="1"/>
          </p:cNvSpPr>
          <p:nvPr/>
        </p:nvSpPr>
        <p:spPr bwMode="auto">
          <a:xfrm>
            <a:off x="6443663" y="1341438"/>
            <a:ext cx="2305050" cy="404812"/>
          </a:xfrm>
          <a:prstGeom prst="rect">
            <a:avLst/>
          </a:prstGeom>
          <a:solidFill>
            <a:schemeClr val="bg1"/>
          </a:solidFill>
          <a:ln w="38100">
            <a:solidFill>
              <a:srgbClr val="6600CC"/>
            </a:solidFill>
            <a:miter lim="800000"/>
            <a:headEnd/>
            <a:tailEnd/>
          </a:ln>
          <a:effectLst>
            <a:outerShdw dist="107763" dir="2700000" algn="ctr" rotWithShape="0">
              <a:schemeClr val="bg2">
                <a:alpha val="50000"/>
              </a:schemeClr>
            </a:outerShdw>
          </a:effectLst>
        </p:spPr>
        <p:txBody>
          <a:bodyPr>
            <a:spAutoFit/>
          </a:bodyPr>
          <a:lstStyle/>
          <a:p>
            <a:pPr algn="ctr">
              <a:spcBef>
                <a:spcPct val="50000"/>
              </a:spcBef>
              <a:defRPr/>
            </a:pPr>
            <a:r>
              <a:rPr lang="en-US" b="1">
                <a:solidFill>
                  <a:srgbClr val="6600CC"/>
                </a:solidFill>
              </a:rPr>
              <a:t>T</a:t>
            </a:r>
            <a:r>
              <a:rPr lang="en-US" b="1" baseline="-25000">
                <a:solidFill>
                  <a:srgbClr val="6600CC"/>
                </a:solidFill>
              </a:rPr>
              <a:t>2</a:t>
            </a:r>
            <a:r>
              <a:rPr lang="en-US" b="1">
                <a:solidFill>
                  <a:srgbClr val="6600CC"/>
                </a:solidFill>
              </a:rPr>
              <a:t>* &lt;</a:t>
            </a:r>
            <a:r>
              <a:rPr lang="en-US">
                <a:solidFill>
                  <a:srgbClr val="6600CC"/>
                </a:solidFill>
              </a:rPr>
              <a:t> </a:t>
            </a:r>
            <a:r>
              <a:rPr lang="en-US" b="1">
                <a:solidFill>
                  <a:srgbClr val="6600CC"/>
                </a:solidFill>
              </a:rPr>
              <a:t>T</a:t>
            </a:r>
            <a:r>
              <a:rPr lang="en-US" b="1" baseline="-25000">
                <a:solidFill>
                  <a:srgbClr val="6600CC"/>
                </a:solidFill>
              </a:rPr>
              <a:t>2</a:t>
            </a:r>
            <a:r>
              <a:rPr lang="en-US" b="1">
                <a:solidFill>
                  <a:srgbClr val="6600CC"/>
                </a:solidFill>
              </a:rPr>
              <a:t> !!!</a:t>
            </a:r>
            <a:endParaRPr lang="en-GB" b="1">
              <a:solidFill>
                <a:srgbClr val="6600CC"/>
              </a:solidFill>
            </a:endParaRPr>
          </a:p>
        </p:txBody>
      </p:sp>
      <p:pic>
        <p:nvPicPr>
          <p:cNvPr id="2" name="FID2 (Converted).mov">
            <a:hlinkClick r:id="" action="ppaction://media"/>
            <a:extLst>
              <a:ext uri="{FF2B5EF4-FFF2-40B4-BE49-F238E27FC236}">
                <a16:creationId xmlns:a16="http://schemas.microsoft.com/office/drawing/2014/main" id="{4ABA2A56-DCB4-D243-AE34-DDA717A57C3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19138" y="2564904"/>
            <a:ext cx="7380312" cy="36901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Spin Echo (SE)</a:t>
            </a:r>
          </a:p>
        </p:txBody>
      </p:sp>
      <p:sp>
        <p:nvSpPr>
          <p:cNvPr id="86019" name="Rectangle 3"/>
          <p:cNvSpPr>
            <a:spLocks noGrp="1" noChangeArrowheads="1"/>
          </p:cNvSpPr>
          <p:nvPr>
            <p:ph type="body" idx="1"/>
          </p:nvPr>
        </p:nvSpPr>
        <p:spPr/>
        <p:txBody>
          <a:bodyPr/>
          <a:lstStyle/>
          <a:p>
            <a:pPr eaLnBrk="1" hangingPunct="1"/>
            <a:r>
              <a:rPr lang="en-GB">
                <a:ea typeface="ＭＳ Ｐゴシック" charset="0"/>
                <a:cs typeface="ＭＳ Ｐゴシック" charset="0"/>
              </a:rPr>
              <a:t>Signal losses due to B</a:t>
            </a:r>
            <a:r>
              <a:rPr lang="en-GB" baseline="-25000">
                <a:ea typeface="ＭＳ Ｐゴシック" charset="0"/>
                <a:cs typeface="ＭＳ Ｐゴシック" charset="0"/>
              </a:rPr>
              <a:t>0</a:t>
            </a:r>
            <a:r>
              <a:rPr lang="en-GB">
                <a:ea typeface="ＭＳ Ｐゴシック" charset="0"/>
                <a:cs typeface="ＭＳ Ｐゴシック" charset="0"/>
              </a:rPr>
              <a:t> inhomogeneities is reversible!</a:t>
            </a:r>
          </a:p>
          <a:p>
            <a:pPr eaLnBrk="1" hangingPunct="1"/>
            <a:r>
              <a:rPr lang="en-GB">
                <a:ea typeface="ＭＳ Ｐゴシック" charset="0"/>
                <a:cs typeface="ＭＳ Ｐゴシック" charset="0"/>
              </a:rPr>
              <a:t>Recall a </a:t>
            </a:r>
            <a:r>
              <a:rPr lang="en-GB" b="1" i="1">
                <a:ea typeface="ＭＳ Ｐゴシック" charset="0"/>
                <a:cs typeface="ＭＳ Ｐゴシック" charset="0"/>
              </a:rPr>
              <a:t>spin echo</a:t>
            </a:r>
            <a:r>
              <a:rPr lang="en-GB">
                <a:ea typeface="ＭＳ Ｐゴシック" charset="0"/>
                <a:cs typeface="ＭＳ Ｐゴシック" charset="0"/>
              </a:rPr>
              <a:t> by inversion of the spins using a 180</a:t>
            </a:r>
            <a:r>
              <a:rPr lang="de-DE">
                <a:ea typeface="ＭＳ Ｐゴシック" charset="0"/>
                <a:cs typeface="ＭＳ Ｐゴシック" charset="0"/>
              </a:rPr>
              <a:t>°</a:t>
            </a:r>
            <a:r>
              <a:rPr lang="en-US">
                <a:ea typeface="ＭＳ Ｐゴシック" charset="0"/>
                <a:cs typeface="ＭＳ Ｐゴシック" charset="0"/>
              </a:rPr>
              <a:t> pulse</a:t>
            </a:r>
            <a:r>
              <a:rPr lang="en-GB">
                <a:ea typeface="ＭＳ Ｐゴシック" charset="0"/>
                <a:cs typeface="ＭＳ Ｐゴシック" charset="0"/>
              </a:rPr>
              <a:t>.</a:t>
            </a:r>
          </a:p>
          <a:p>
            <a:pPr eaLnBrk="1" hangingPunct="1"/>
            <a:r>
              <a:rPr lang="en-US">
                <a:ea typeface="ＭＳ Ｐゴシック" charset="0"/>
                <a:cs typeface="ＭＳ Ｐゴシック" charset="0"/>
              </a:rPr>
              <a:t>The individual spin’s phase evolution due to the </a:t>
            </a:r>
            <a:r>
              <a:rPr lang="en-US" i="1">
                <a:ea typeface="ＭＳ Ｐゴシック" charset="0"/>
                <a:cs typeface="ＭＳ Ｐゴシック" charset="0"/>
              </a:rPr>
              <a:t>B</a:t>
            </a:r>
            <a:r>
              <a:rPr lang="en-US" i="1" baseline="-25000">
                <a:ea typeface="ＭＳ Ｐゴシック" charset="0"/>
                <a:cs typeface="ＭＳ Ｐゴシック" charset="0"/>
              </a:rPr>
              <a:t>0</a:t>
            </a:r>
            <a:r>
              <a:rPr lang="en-US">
                <a:ea typeface="ＭＳ Ｐゴシック" charset="0"/>
                <a:cs typeface="ＭＳ Ｐゴシック" charset="0"/>
              </a:rPr>
              <a:t> induced </a:t>
            </a:r>
            <a:r>
              <a:rPr lang="en-US" i="1">
                <a:ea typeface="ＭＳ Ｐゴシック" charset="0"/>
                <a:cs typeface="ＭＳ Ｐゴシック" charset="0"/>
              </a:rPr>
              <a:t>frequency dispersion (T</a:t>
            </a:r>
            <a:r>
              <a:rPr lang="en-US" i="1" baseline="-25000">
                <a:ea typeface="ＭＳ Ｐゴシック" charset="0"/>
                <a:cs typeface="ＭＳ Ｐゴシック" charset="0"/>
              </a:rPr>
              <a:t>2</a:t>
            </a:r>
            <a:r>
              <a:rPr lang="en-US" i="1">
                <a:ea typeface="ＭＳ Ｐゴシック" charset="0"/>
                <a:cs typeface="ＭＳ Ｐゴシック" charset="0"/>
              </a:rPr>
              <a:t>*)</a:t>
            </a:r>
            <a:r>
              <a:rPr lang="en-US">
                <a:ea typeface="ＭＳ Ｐゴシック" charset="0"/>
                <a:cs typeface="ＭＳ Ｐゴシック" charset="0"/>
              </a:rPr>
              <a:t> is “rewound”. But </a:t>
            </a:r>
            <a:r>
              <a:rPr lang="en-US" i="1">
                <a:ea typeface="ＭＳ Ｐゴシック" charset="0"/>
                <a:cs typeface="ＭＳ Ｐゴシック" charset="0"/>
              </a:rPr>
              <a:t>T</a:t>
            </a:r>
            <a:r>
              <a:rPr lang="en-US" i="1" baseline="-25000">
                <a:ea typeface="ＭＳ Ｐゴシック" charset="0"/>
                <a:cs typeface="ＭＳ Ｐゴシック" charset="0"/>
              </a:rPr>
              <a:t>2</a:t>
            </a:r>
            <a:r>
              <a:rPr lang="en-US" i="1">
                <a:ea typeface="ＭＳ Ｐゴシック" charset="0"/>
                <a:cs typeface="ＭＳ Ｐゴシック" charset="0"/>
              </a:rPr>
              <a:t> decay is irreversible</a:t>
            </a:r>
            <a:r>
              <a:rPr lang="en-US">
                <a:ea typeface="ＭＳ Ｐゴシック" charset="0"/>
                <a:cs typeface="ＭＳ Ｐゴシック" charset="0"/>
              </a:rPr>
              <a:t>.</a:t>
            </a:r>
            <a:endParaRPr lang="en-GB">
              <a:ea typeface="ＭＳ Ｐゴシック" charset="0"/>
              <a:cs typeface="ＭＳ Ｐゴシック" charset="0"/>
            </a:endParaRPr>
          </a:p>
          <a:p>
            <a:pPr eaLnBrk="1" hangingPunct="1"/>
            <a:endParaRPr lang="en-GB">
              <a:ea typeface="ＭＳ Ｐゴシック" charset="0"/>
              <a:cs typeface="ＭＳ Ｐゴシック" charset="0"/>
            </a:endParaRPr>
          </a:p>
        </p:txBody>
      </p:sp>
      <p:sp>
        <p:nvSpPr>
          <p:cNvPr id="86022" name="Freeform 6"/>
          <p:cNvSpPr>
            <a:spLocks/>
          </p:cNvSpPr>
          <p:nvPr/>
        </p:nvSpPr>
        <p:spPr bwMode="auto">
          <a:xfrm>
            <a:off x="1581150" y="4638675"/>
            <a:ext cx="6121400" cy="854075"/>
          </a:xfrm>
          <a:custGeom>
            <a:avLst/>
            <a:gdLst>
              <a:gd name="T0" fmla="*/ 0 w 1406"/>
              <a:gd name="T1" fmla="*/ 0 h 1089"/>
              <a:gd name="T2" fmla="*/ 2147483647 w 1406"/>
              <a:gd name="T3" fmla="*/ 2147483647 h 1089"/>
              <a:gd name="T4" fmla="*/ 2147483647 w 1406"/>
              <a:gd name="T5" fmla="*/ 2147483647 h 1089"/>
              <a:gd name="T6" fmla="*/ 0 60000 65536"/>
              <a:gd name="T7" fmla="*/ 0 60000 65536"/>
              <a:gd name="T8" fmla="*/ 0 60000 65536"/>
              <a:gd name="T9" fmla="*/ 0 w 1406"/>
              <a:gd name="T10" fmla="*/ 0 h 1089"/>
              <a:gd name="T11" fmla="*/ 1406 w 1406"/>
              <a:gd name="T12" fmla="*/ 1089 h 1089"/>
            </a:gdLst>
            <a:ahLst/>
            <a:cxnLst>
              <a:cxn ang="T6">
                <a:pos x="T0" y="T1"/>
              </a:cxn>
              <a:cxn ang="T7">
                <a:pos x="T2" y="T3"/>
              </a:cxn>
              <a:cxn ang="T8">
                <a:pos x="T4" y="T5"/>
              </a:cxn>
            </a:cxnLst>
            <a:rect l="T9" t="T10" r="T11" b="T12"/>
            <a:pathLst>
              <a:path w="1406" h="1089">
                <a:moveTo>
                  <a:pt x="0" y="0"/>
                </a:moveTo>
                <a:cubicBezTo>
                  <a:pt x="41" y="340"/>
                  <a:pt x="83" y="681"/>
                  <a:pt x="317" y="862"/>
                </a:cubicBezTo>
                <a:cubicBezTo>
                  <a:pt x="551" y="1043"/>
                  <a:pt x="978" y="1066"/>
                  <a:pt x="1406" y="1089"/>
                </a:cubicBezTo>
              </a:path>
            </a:pathLst>
          </a:custGeom>
          <a:noFill/>
          <a:ln w="38100">
            <a:solidFill>
              <a:srgbClr val="FF0000"/>
            </a:solidFill>
            <a:round/>
            <a:headEnd/>
            <a:tailEnd/>
          </a:ln>
        </p:spPr>
        <p:txBody>
          <a:bodyPr/>
          <a:lstStyle/>
          <a:p>
            <a:endParaRPr lang="en-US"/>
          </a:p>
        </p:txBody>
      </p:sp>
      <p:grpSp>
        <p:nvGrpSpPr>
          <p:cNvPr id="2" name="Group 32"/>
          <p:cNvGrpSpPr>
            <a:grpSpLocks/>
          </p:cNvGrpSpPr>
          <p:nvPr/>
        </p:nvGrpSpPr>
        <p:grpSpPr bwMode="auto">
          <a:xfrm>
            <a:off x="1377950" y="3373438"/>
            <a:ext cx="2260600" cy="2452687"/>
            <a:chOff x="612" y="1979"/>
            <a:chExt cx="1588" cy="1723"/>
          </a:xfrm>
        </p:grpSpPr>
        <p:grpSp>
          <p:nvGrpSpPr>
            <p:cNvPr id="38935" name="Group 30"/>
            <p:cNvGrpSpPr>
              <a:grpSpLocks/>
            </p:cNvGrpSpPr>
            <p:nvPr/>
          </p:nvGrpSpPr>
          <p:grpSpPr bwMode="auto">
            <a:xfrm>
              <a:off x="748" y="2886"/>
              <a:ext cx="454" cy="816"/>
              <a:chOff x="748" y="2886"/>
              <a:chExt cx="454" cy="816"/>
            </a:xfrm>
          </p:grpSpPr>
          <p:sp>
            <p:nvSpPr>
              <p:cNvPr id="38947" name="Freeform 21"/>
              <p:cNvSpPr>
                <a:spLocks/>
              </p:cNvSpPr>
              <p:nvPr/>
            </p:nvSpPr>
            <p:spPr bwMode="auto">
              <a:xfrm>
                <a:off x="748" y="2886"/>
                <a:ext cx="454" cy="816"/>
              </a:xfrm>
              <a:custGeom>
                <a:avLst/>
                <a:gdLst>
                  <a:gd name="T0" fmla="*/ 0 w 454"/>
                  <a:gd name="T1" fmla="*/ 0 h 816"/>
                  <a:gd name="T2" fmla="*/ 45 w 454"/>
                  <a:gd name="T3" fmla="*/ 816 h 816"/>
                  <a:gd name="T4" fmla="*/ 91 w 454"/>
                  <a:gd name="T5" fmla="*/ 499 h 816"/>
                  <a:gd name="T6" fmla="*/ 136 w 454"/>
                  <a:gd name="T7" fmla="*/ 680 h 816"/>
                  <a:gd name="T8" fmla="*/ 182 w 454"/>
                  <a:gd name="T9" fmla="*/ 544 h 816"/>
                  <a:gd name="T10" fmla="*/ 227 w 454"/>
                  <a:gd name="T11" fmla="*/ 635 h 816"/>
                  <a:gd name="T12" fmla="*/ 284 w 454"/>
                  <a:gd name="T13" fmla="*/ 576 h 816"/>
                  <a:gd name="T14" fmla="*/ 318 w 454"/>
                  <a:gd name="T15" fmla="*/ 589 h 816"/>
                  <a:gd name="T16" fmla="*/ 408 w 454"/>
                  <a:gd name="T17" fmla="*/ 589 h 816"/>
                  <a:gd name="T18" fmla="*/ 454 w 454"/>
                  <a:gd name="T19" fmla="*/ 589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38100">
                <a:solidFill>
                  <a:srgbClr val="9966FF"/>
                </a:solidFill>
                <a:round/>
                <a:headEnd/>
                <a:tailEnd/>
              </a:ln>
            </p:spPr>
            <p:txBody>
              <a:bodyPr/>
              <a:lstStyle/>
              <a:p>
                <a:endParaRPr lang="en-US"/>
              </a:p>
            </p:txBody>
          </p:sp>
          <p:sp>
            <p:nvSpPr>
              <p:cNvPr id="38948" name="Freeform 8"/>
              <p:cNvSpPr>
                <a:spLocks/>
              </p:cNvSpPr>
              <p:nvPr/>
            </p:nvSpPr>
            <p:spPr bwMode="auto">
              <a:xfrm>
                <a:off x="749" y="2886"/>
                <a:ext cx="453" cy="589"/>
              </a:xfrm>
              <a:custGeom>
                <a:avLst/>
                <a:gdLst>
                  <a:gd name="T0" fmla="*/ 0 w 408"/>
                  <a:gd name="T1" fmla="*/ 0 h 1134"/>
                  <a:gd name="T2" fmla="*/ 152 w 408"/>
                  <a:gd name="T3" fmla="*/ 34 h 1134"/>
                  <a:gd name="T4" fmla="*/ 688 w 408"/>
                  <a:gd name="T5" fmla="*/ 43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38100">
                <a:solidFill>
                  <a:srgbClr val="6600CC"/>
                </a:solidFill>
                <a:round/>
                <a:headEnd/>
                <a:tailEnd/>
              </a:ln>
            </p:spPr>
            <p:txBody>
              <a:bodyPr/>
              <a:lstStyle/>
              <a:p>
                <a:endParaRPr lang="en-US"/>
              </a:p>
            </p:txBody>
          </p:sp>
        </p:grpSp>
        <p:grpSp>
          <p:nvGrpSpPr>
            <p:cNvPr id="38936" name="Group 31"/>
            <p:cNvGrpSpPr>
              <a:grpSpLocks/>
            </p:cNvGrpSpPr>
            <p:nvPr/>
          </p:nvGrpSpPr>
          <p:grpSpPr bwMode="auto">
            <a:xfrm>
              <a:off x="1292" y="3339"/>
              <a:ext cx="908" cy="182"/>
              <a:chOff x="1292" y="3339"/>
              <a:chExt cx="908" cy="182"/>
            </a:xfrm>
          </p:grpSpPr>
          <p:sp>
            <p:nvSpPr>
              <p:cNvPr id="38943" name="Freeform 22"/>
              <p:cNvSpPr>
                <a:spLocks/>
              </p:cNvSpPr>
              <p:nvPr/>
            </p:nvSpPr>
            <p:spPr bwMode="auto">
              <a:xfrm>
                <a:off x="1746" y="3339"/>
                <a:ext cx="454" cy="182"/>
              </a:xfrm>
              <a:custGeom>
                <a:avLst/>
                <a:gdLst>
                  <a:gd name="T0" fmla="*/ 0 w 454"/>
                  <a:gd name="T1" fmla="*/ 0 h 816"/>
                  <a:gd name="T2" fmla="*/ 45 w 454"/>
                  <a:gd name="T3" fmla="*/ 0 h 816"/>
                  <a:gd name="T4" fmla="*/ 91 w 454"/>
                  <a:gd name="T5" fmla="*/ 0 h 816"/>
                  <a:gd name="T6" fmla="*/ 136 w 454"/>
                  <a:gd name="T7" fmla="*/ 0 h 816"/>
                  <a:gd name="T8" fmla="*/ 182 w 454"/>
                  <a:gd name="T9" fmla="*/ 0 h 816"/>
                  <a:gd name="T10" fmla="*/ 227 w 454"/>
                  <a:gd name="T11" fmla="*/ 0 h 816"/>
                  <a:gd name="T12" fmla="*/ 284 w 454"/>
                  <a:gd name="T13" fmla="*/ 0 h 816"/>
                  <a:gd name="T14" fmla="*/ 318 w 454"/>
                  <a:gd name="T15" fmla="*/ 0 h 816"/>
                  <a:gd name="T16" fmla="*/ 408 w 454"/>
                  <a:gd name="T17" fmla="*/ 0 h 816"/>
                  <a:gd name="T18" fmla="*/ 454 w 454"/>
                  <a:gd name="T19" fmla="*/ 0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38100">
                <a:solidFill>
                  <a:srgbClr val="9966FF"/>
                </a:solidFill>
                <a:round/>
                <a:headEnd/>
                <a:tailEnd/>
              </a:ln>
            </p:spPr>
            <p:txBody>
              <a:bodyPr/>
              <a:lstStyle/>
              <a:p>
                <a:endParaRPr lang="en-US"/>
              </a:p>
            </p:txBody>
          </p:sp>
          <p:sp>
            <p:nvSpPr>
              <p:cNvPr id="38944" name="Freeform 23"/>
              <p:cNvSpPr>
                <a:spLocks/>
              </p:cNvSpPr>
              <p:nvPr/>
            </p:nvSpPr>
            <p:spPr bwMode="auto">
              <a:xfrm flipH="1">
                <a:off x="1292" y="3339"/>
                <a:ext cx="454" cy="182"/>
              </a:xfrm>
              <a:custGeom>
                <a:avLst/>
                <a:gdLst>
                  <a:gd name="T0" fmla="*/ 0 w 454"/>
                  <a:gd name="T1" fmla="*/ 0 h 816"/>
                  <a:gd name="T2" fmla="*/ 45 w 454"/>
                  <a:gd name="T3" fmla="*/ 0 h 816"/>
                  <a:gd name="T4" fmla="*/ 91 w 454"/>
                  <a:gd name="T5" fmla="*/ 0 h 816"/>
                  <a:gd name="T6" fmla="*/ 136 w 454"/>
                  <a:gd name="T7" fmla="*/ 0 h 816"/>
                  <a:gd name="T8" fmla="*/ 182 w 454"/>
                  <a:gd name="T9" fmla="*/ 0 h 816"/>
                  <a:gd name="T10" fmla="*/ 227 w 454"/>
                  <a:gd name="T11" fmla="*/ 0 h 816"/>
                  <a:gd name="T12" fmla="*/ 284 w 454"/>
                  <a:gd name="T13" fmla="*/ 0 h 816"/>
                  <a:gd name="T14" fmla="*/ 318 w 454"/>
                  <a:gd name="T15" fmla="*/ 0 h 816"/>
                  <a:gd name="T16" fmla="*/ 408 w 454"/>
                  <a:gd name="T17" fmla="*/ 0 h 816"/>
                  <a:gd name="T18" fmla="*/ 454 w 454"/>
                  <a:gd name="T19" fmla="*/ 0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38100">
                <a:solidFill>
                  <a:srgbClr val="9966FF"/>
                </a:solidFill>
                <a:round/>
                <a:headEnd/>
                <a:tailEnd/>
              </a:ln>
            </p:spPr>
            <p:txBody>
              <a:bodyPr/>
              <a:lstStyle/>
              <a:p>
                <a:endParaRPr lang="en-US"/>
              </a:p>
            </p:txBody>
          </p:sp>
          <p:sp>
            <p:nvSpPr>
              <p:cNvPr id="38945" name="Freeform 9"/>
              <p:cNvSpPr>
                <a:spLocks/>
              </p:cNvSpPr>
              <p:nvPr/>
            </p:nvSpPr>
            <p:spPr bwMode="auto">
              <a:xfrm flipH="1">
                <a:off x="1292" y="3339"/>
                <a:ext cx="453" cy="136"/>
              </a:xfrm>
              <a:custGeom>
                <a:avLst/>
                <a:gdLst>
                  <a:gd name="T0" fmla="*/ 0 w 408"/>
                  <a:gd name="T1" fmla="*/ 0 h 1134"/>
                  <a:gd name="T2" fmla="*/ 152 w 408"/>
                  <a:gd name="T3" fmla="*/ 0 h 1134"/>
                  <a:gd name="T4" fmla="*/ 688 w 408"/>
                  <a:gd name="T5" fmla="*/ 0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38100">
                <a:solidFill>
                  <a:srgbClr val="6600CC"/>
                </a:solidFill>
                <a:round/>
                <a:headEnd/>
                <a:tailEnd/>
              </a:ln>
            </p:spPr>
            <p:txBody>
              <a:bodyPr/>
              <a:lstStyle/>
              <a:p>
                <a:endParaRPr lang="en-US"/>
              </a:p>
            </p:txBody>
          </p:sp>
          <p:sp>
            <p:nvSpPr>
              <p:cNvPr id="38946" name="Freeform 10"/>
              <p:cNvSpPr>
                <a:spLocks/>
              </p:cNvSpPr>
              <p:nvPr/>
            </p:nvSpPr>
            <p:spPr bwMode="auto">
              <a:xfrm>
                <a:off x="1746" y="3339"/>
                <a:ext cx="453" cy="136"/>
              </a:xfrm>
              <a:custGeom>
                <a:avLst/>
                <a:gdLst>
                  <a:gd name="T0" fmla="*/ 0 w 408"/>
                  <a:gd name="T1" fmla="*/ 0 h 1134"/>
                  <a:gd name="T2" fmla="*/ 152 w 408"/>
                  <a:gd name="T3" fmla="*/ 0 h 1134"/>
                  <a:gd name="T4" fmla="*/ 688 w 408"/>
                  <a:gd name="T5" fmla="*/ 0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38100">
                <a:solidFill>
                  <a:srgbClr val="6600CC"/>
                </a:solidFill>
                <a:round/>
                <a:headEnd/>
                <a:tailEnd/>
              </a:ln>
            </p:spPr>
            <p:txBody>
              <a:bodyPr/>
              <a:lstStyle/>
              <a:p>
                <a:endParaRPr lang="en-US"/>
              </a:p>
            </p:txBody>
          </p:sp>
        </p:grpSp>
        <p:grpSp>
          <p:nvGrpSpPr>
            <p:cNvPr id="38937" name="Group 28"/>
            <p:cNvGrpSpPr>
              <a:grpSpLocks/>
            </p:cNvGrpSpPr>
            <p:nvPr/>
          </p:nvGrpSpPr>
          <p:grpSpPr bwMode="auto">
            <a:xfrm>
              <a:off x="612" y="2568"/>
              <a:ext cx="372" cy="907"/>
              <a:chOff x="612" y="2568"/>
              <a:chExt cx="372" cy="907"/>
            </a:xfrm>
          </p:grpSpPr>
          <p:sp>
            <p:nvSpPr>
              <p:cNvPr id="38941" name="Rectangle 11"/>
              <p:cNvSpPr>
                <a:spLocks noChangeArrowheads="1"/>
              </p:cNvSpPr>
              <p:nvPr/>
            </p:nvSpPr>
            <p:spPr bwMode="auto">
              <a:xfrm>
                <a:off x="657" y="2840"/>
                <a:ext cx="91" cy="635"/>
              </a:xfrm>
              <a:prstGeom prst="rect">
                <a:avLst/>
              </a:prstGeom>
              <a:solidFill>
                <a:srgbClr val="FFCC66"/>
              </a:solidFill>
              <a:ln w="9525">
                <a:noFill/>
                <a:miter lim="800000"/>
                <a:headEnd/>
                <a:tailEnd/>
              </a:ln>
            </p:spPr>
            <p:txBody>
              <a:bodyPr wrap="none" anchor="ctr"/>
              <a:lstStyle/>
              <a:p>
                <a:pPr algn="ctr"/>
                <a:endParaRPr lang="en-US" sz="1000" b="1"/>
              </a:p>
            </p:txBody>
          </p:sp>
          <p:sp>
            <p:nvSpPr>
              <p:cNvPr id="38942" name="Text Box 26"/>
              <p:cNvSpPr txBox="1">
                <a:spLocks noChangeArrowheads="1"/>
              </p:cNvSpPr>
              <p:nvPr/>
            </p:nvSpPr>
            <p:spPr bwMode="auto">
              <a:xfrm>
                <a:off x="612" y="2568"/>
                <a:ext cx="372" cy="258"/>
              </a:xfrm>
              <a:prstGeom prst="rect">
                <a:avLst/>
              </a:prstGeom>
              <a:noFill/>
              <a:ln w="9525">
                <a:noFill/>
                <a:miter lim="800000"/>
                <a:headEnd/>
                <a:tailEnd/>
              </a:ln>
            </p:spPr>
            <p:txBody>
              <a:bodyPr wrap="none">
                <a:spAutoFit/>
              </a:bodyPr>
              <a:lstStyle/>
              <a:p>
                <a:r>
                  <a:rPr lang="de-DE" b="1">
                    <a:solidFill>
                      <a:srgbClr val="FFCC66"/>
                    </a:solidFill>
                  </a:rPr>
                  <a:t>90</a:t>
                </a:r>
                <a:r>
                  <a:rPr lang="de-DE">
                    <a:solidFill>
                      <a:srgbClr val="FFCC66"/>
                    </a:solidFill>
                  </a:rPr>
                  <a:t>°</a:t>
                </a:r>
                <a:endParaRPr lang="en-GB">
                  <a:solidFill>
                    <a:srgbClr val="FFCC66"/>
                  </a:solidFill>
                </a:endParaRPr>
              </a:p>
            </p:txBody>
          </p:sp>
        </p:grpSp>
        <p:grpSp>
          <p:nvGrpSpPr>
            <p:cNvPr id="38938" name="Group 29"/>
            <p:cNvGrpSpPr>
              <a:grpSpLocks/>
            </p:cNvGrpSpPr>
            <p:nvPr/>
          </p:nvGrpSpPr>
          <p:grpSpPr bwMode="auto">
            <a:xfrm>
              <a:off x="1156" y="1979"/>
              <a:ext cx="462" cy="1496"/>
              <a:chOff x="1156" y="1979"/>
              <a:chExt cx="462" cy="1496"/>
            </a:xfrm>
          </p:grpSpPr>
          <p:sp>
            <p:nvSpPr>
              <p:cNvPr id="38939" name="Rectangle 14"/>
              <p:cNvSpPr>
                <a:spLocks noChangeArrowheads="1"/>
              </p:cNvSpPr>
              <p:nvPr/>
            </p:nvSpPr>
            <p:spPr bwMode="auto">
              <a:xfrm>
                <a:off x="1202" y="2205"/>
                <a:ext cx="90" cy="1270"/>
              </a:xfrm>
              <a:prstGeom prst="rect">
                <a:avLst/>
              </a:prstGeom>
              <a:solidFill>
                <a:srgbClr val="FFCC66"/>
              </a:solidFill>
              <a:ln w="9525">
                <a:noFill/>
                <a:miter lim="800000"/>
                <a:headEnd/>
                <a:tailEnd/>
              </a:ln>
            </p:spPr>
            <p:txBody>
              <a:bodyPr wrap="none" anchor="ctr"/>
              <a:lstStyle/>
              <a:p>
                <a:endParaRPr lang="en-US"/>
              </a:p>
            </p:txBody>
          </p:sp>
          <p:sp>
            <p:nvSpPr>
              <p:cNvPr id="38940" name="Text Box 27"/>
              <p:cNvSpPr txBox="1">
                <a:spLocks noChangeArrowheads="1"/>
              </p:cNvSpPr>
              <p:nvPr/>
            </p:nvSpPr>
            <p:spPr bwMode="auto">
              <a:xfrm>
                <a:off x="1156" y="1979"/>
                <a:ext cx="462" cy="258"/>
              </a:xfrm>
              <a:prstGeom prst="rect">
                <a:avLst/>
              </a:prstGeom>
              <a:noFill/>
              <a:ln w="9525">
                <a:noFill/>
                <a:miter lim="800000"/>
                <a:headEnd/>
                <a:tailEnd/>
              </a:ln>
            </p:spPr>
            <p:txBody>
              <a:bodyPr wrap="none">
                <a:spAutoFit/>
              </a:bodyPr>
              <a:lstStyle/>
              <a:p>
                <a:r>
                  <a:rPr lang="de-DE" b="1">
                    <a:solidFill>
                      <a:srgbClr val="FFCC66"/>
                    </a:solidFill>
                  </a:rPr>
                  <a:t>180</a:t>
                </a:r>
                <a:r>
                  <a:rPr lang="de-DE">
                    <a:solidFill>
                      <a:srgbClr val="FFCC66"/>
                    </a:solidFill>
                  </a:rPr>
                  <a:t>°</a:t>
                </a:r>
                <a:endParaRPr lang="en-GB">
                  <a:solidFill>
                    <a:srgbClr val="FFCC66"/>
                  </a:solidFill>
                </a:endParaRPr>
              </a:p>
            </p:txBody>
          </p:sp>
        </p:grpSp>
      </p:grpSp>
      <p:grpSp>
        <p:nvGrpSpPr>
          <p:cNvPr id="38918" name="Group 35"/>
          <p:cNvGrpSpPr>
            <a:grpSpLocks/>
          </p:cNvGrpSpPr>
          <p:nvPr/>
        </p:nvGrpSpPr>
        <p:grpSpPr bwMode="auto">
          <a:xfrm>
            <a:off x="914400" y="3284538"/>
            <a:ext cx="7618413" cy="2613025"/>
            <a:chOff x="340" y="2115"/>
            <a:chExt cx="4659" cy="1597"/>
          </a:xfrm>
        </p:grpSpPr>
        <p:sp>
          <p:nvSpPr>
            <p:cNvPr id="38930" name="Line 4"/>
            <p:cNvSpPr>
              <a:spLocks noChangeShapeType="1"/>
            </p:cNvSpPr>
            <p:nvPr/>
          </p:nvSpPr>
          <p:spPr bwMode="auto">
            <a:xfrm flipV="1">
              <a:off x="657" y="2115"/>
              <a:ext cx="0" cy="1451"/>
            </a:xfrm>
            <a:prstGeom prst="line">
              <a:avLst/>
            </a:prstGeom>
            <a:noFill/>
            <a:ln w="9525">
              <a:solidFill>
                <a:schemeClr val="tx1"/>
              </a:solidFill>
              <a:round/>
              <a:headEnd/>
              <a:tailEnd type="triangle" w="med" len="med"/>
            </a:ln>
          </p:spPr>
          <p:txBody>
            <a:bodyPr/>
            <a:lstStyle/>
            <a:p>
              <a:endParaRPr lang="en-US"/>
            </a:p>
          </p:txBody>
        </p:sp>
        <p:sp>
          <p:nvSpPr>
            <p:cNvPr id="38931" name="Line 5"/>
            <p:cNvSpPr>
              <a:spLocks noChangeShapeType="1"/>
            </p:cNvSpPr>
            <p:nvPr/>
          </p:nvSpPr>
          <p:spPr bwMode="auto">
            <a:xfrm>
              <a:off x="612" y="3476"/>
              <a:ext cx="4082" cy="0"/>
            </a:xfrm>
            <a:prstGeom prst="line">
              <a:avLst/>
            </a:prstGeom>
            <a:noFill/>
            <a:ln w="9525">
              <a:solidFill>
                <a:schemeClr val="tx1"/>
              </a:solidFill>
              <a:round/>
              <a:headEnd/>
              <a:tailEnd type="triangle" w="med" len="med"/>
            </a:ln>
          </p:spPr>
          <p:txBody>
            <a:bodyPr/>
            <a:lstStyle/>
            <a:p>
              <a:endParaRPr lang="en-US"/>
            </a:p>
          </p:txBody>
        </p:sp>
        <p:sp>
          <p:nvSpPr>
            <p:cNvPr id="38932" name="Line 24"/>
            <p:cNvSpPr>
              <a:spLocks noChangeShapeType="1"/>
            </p:cNvSpPr>
            <p:nvPr/>
          </p:nvSpPr>
          <p:spPr bwMode="auto">
            <a:xfrm flipH="1">
              <a:off x="567" y="2886"/>
              <a:ext cx="90" cy="0"/>
            </a:xfrm>
            <a:prstGeom prst="line">
              <a:avLst/>
            </a:prstGeom>
            <a:noFill/>
            <a:ln w="9525">
              <a:solidFill>
                <a:schemeClr val="tx1"/>
              </a:solidFill>
              <a:round/>
              <a:headEnd/>
              <a:tailEnd/>
            </a:ln>
          </p:spPr>
          <p:txBody>
            <a:bodyPr/>
            <a:lstStyle/>
            <a:p>
              <a:endParaRPr lang="en-US"/>
            </a:p>
          </p:txBody>
        </p:sp>
        <p:sp>
          <p:nvSpPr>
            <p:cNvPr id="38933" name="Text Box 33"/>
            <p:cNvSpPr txBox="1">
              <a:spLocks noChangeArrowheads="1"/>
            </p:cNvSpPr>
            <p:nvPr/>
          </p:nvSpPr>
          <p:spPr bwMode="auto">
            <a:xfrm>
              <a:off x="4498" y="3488"/>
              <a:ext cx="501" cy="224"/>
            </a:xfrm>
            <a:prstGeom prst="rect">
              <a:avLst/>
            </a:prstGeom>
            <a:noFill/>
            <a:ln w="9525">
              <a:noFill/>
              <a:miter lim="800000"/>
              <a:headEnd/>
              <a:tailEnd/>
            </a:ln>
          </p:spPr>
          <p:txBody>
            <a:bodyPr wrap="none">
              <a:spAutoFit/>
            </a:bodyPr>
            <a:lstStyle/>
            <a:p>
              <a:r>
                <a:rPr lang="en-US"/>
                <a:t>Time </a:t>
              </a:r>
              <a:r>
                <a:rPr lang="en-US" i="1"/>
                <a:t>t</a:t>
              </a:r>
              <a:endParaRPr lang="en-GB" i="1"/>
            </a:p>
          </p:txBody>
        </p:sp>
        <p:sp>
          <p:nvSpPr>
            <p:cNvPr id="38934" name="Text Box 34"/>
            <p:cNvSpPr txBox="1">
              <a:spLocks noChangeArrowheads="1"/>
            </p:cNvSpPr>
            <p:nvPr/>
          </p:nvSpPr>
          <p:spPr bwMode="auto">
            <a:xfrm>
              <a:off x="340" y="2750"/>
              <a:ext cx="281" cy="224"/>
            </a:xfrm>
            <a:prstGeom prst="rect">
              <a:avLst/>
            </a:prstGeom>
            <a:noFill/>
            <a:ln w="9525">
              <a:noFill/>
              <a:miter lim="800000"/>
              <a:headEnd/>
              <a:tailEnd/>
            </a:ln>
          </p:spPr>
          <p:txBody>
            <a:bodyPr wrap="none">
              <a:spAutoFit/>
            </a:bodyPr>
            <a:lstStyle/>
            <a:p>
              <a:r>
                <a:rPr lang="en-US" i="1"/>
                <a:t>M</a:t>
              </a:r>
              <a:r>
                <a:rPr lang="en-US" i="1" baseline="-25000"/>
                <a:t>0</a:t>
              </a:r>
              <a:endParaRPr lang="en-GB" i="1" baseline="-25000"/>
            </a:p>
          </p:txBody>
        </p:sp>
      </p:grpSp>
      <p:grpSp>
        <p:nvGrpSpPr>
          <p:cNvPr id="8" name="Group 41"/>
          <p:cNvGrpSpPr>
            <a:grpSpLocks/>
          </p:cNvGrpSpPr>
          <p:nvPr/>
        </p:nvGrpSpPr>
        <p:grpSpPr bwMode="auto">
          <a:xfrm>
            <a:off x="755650" y="4614863"/>
            <a:ext cx="4032250" cy="1558925"/>
            <a:chOff x="612" y="2659"/>
            <a:chExt cx="2606" cy="1008"/>
          </a:xfrm>
        </p:grpSpPr>
        <p:sp>
          <p:nvSpPr>
            <p:cNvPr id="38925" name="Text Box 36"/>
            <p:cNvSpPr txBox="1">
              <a:spLocks noChangeArrowheads="1"/>
            </p:cNvSpPr>
            <p:nvPr/>
          </p:nvSpPr>
          <p:spPr bwMode="auto">
            <a:xfrm>
              <a:off x="612" y="3430"/>
              <a:ext cx="1223" cy="237"/>
            </a:xfrm>
            <a:prstGeom prst="rect">
              <a:avLst/>
            </a:prstGeom>
            <a:noFill/>
            <a:ln w="9525">
              <a:noFill/>
              <a:miter lim="800000"/>
              <a:headEnd/>
              <a:tailEnd/>
            </a:ln>
          </p:spPr>
          <p:txBody>
            <a:bodyPr wrap="none">
              <a:spAutoFit/>
            </a:bodyPr>
            <a:lstStyle/>
            <a:p>
              <a:r>
                <a:rPr lang="en-US"/>
                <a:t>FID ~ </a:t>
              </a:r>
              <a:r>
                <a:rPr lang="en-US">
                  <a:solidFill>
                    <a:srgbClr val="6600CC"/>
                  </a:solidFill>
                </a:rPr>
                <a:t>exp(-t/T2*)</a:t>
              </a:r>
              <a:endParaRPr lang="en-GB">
                <a:solidFill>
                  <a:srgbClr val="6600CC"/>
                </a:solidFill>
              </a:endParaRPr>
            </a:p>
          </p:txBody>
        </p:sp>
        <p:sp>
          <p:nvSpPr>
            <p:cNvPr id="38926" name="Text Box 37"/>
            <p:cNvSpPr txBox="1">
              <a:spLocks noChangeArrowheads="1"/>
            </p:cNvSpPr>
            <p:nvPr/>
          </p:nvSpPr>
          <p:spPr bwMode="auto">
            <a:xfrm>
              <a:off x="1746" y="2659"/>
              <a:ext cx="1472" cy="415"/>
            </a:xfrm>
            <a:prstGeom prst="rect">
              <a:avLst/>
            </a:prstGeom>
            <a:noFill/>
            <a:ln w="9525">
              <a:noFill/>
              <a:miter lim="800000"/>
              <a:headEnd/>
              <a:tailEnd/>
            </a:ln>
          </p:spPr>
          <p:txBody>
            <a:bodyPr>
              <a:spAutoFit/>
            </a:bodyPr>
            <a:lstStyle/>
            <a:p>
              <a:r>
                <a:rPr lang="en-US"/>
                <a:t>Spin Echo</a:t>
              </a:r>
            </a:p>
            <a:p>
              <a:r>
                <a:rPr lang="en-US"/>
                <a:t>Max ~ </a:t>
              </a:r>
              <a:r>
                <a:rPr lang="en-US">
                  <a:solidFill>
                    <a:srgbClr val="FF0000"/>
                  </a:solidFill>
                </a:rPr>
                <a:t>exp(-TE/T2)</a:t>
              </a:r>
              <a:endParaRPr lang="en-GB">
                <a:solidFill>
                  <a:srgbClr val="FF0000"/>
                </a:solidFill>
              </a:endParaRPr>
            </a:p>
          </p:txBody>
        </p:sp>
        <p:grpSp>
          <p:nvGrpSpPr>
            <p:cNvPr id="38927" name="Group 40"/>
            <p:cNvGrpSpPr>
              <a:grpSpLocks/>
            </p:cNvGrpSpPr>
            <p:nvPr/>
          </p:nvGrpSpPr>
          <p:grpSpPr bwMode="auto">
            <a:xfrm>
              <a:off x="2064" y="3249"/>
              <a:ext cx="307" cy="282"/>
              <a:chOff x="2064" y="3249"/>
              <a:chExt cx="307" cy="282"/>
            </a:xfrm>
          </p:grpSpPr>
          <p:sp>
            <p:nvSpPr>
              <p:cNvPr id="38928" name="Line 38"/>
              <p:cNvSpPr>
                <a:spLocks noChangeShapeType="1"/>
              </p:cNvSpPr>
              <p:nvPr/>
            </p:nvSpPr>
            <p:spPr bwMode="auto">
              <a:xfrm>
                <a:off x="2064" y="3249"/>
                <a:ext cx="0" cy="90"/>
              </a:xfrm>
              <a:prstGeom prst="line">
                <a:avLst/>
              </a:prstGeom>
              <a:noFill/>
              <a:ln w="9525">
                <a:solidFill>
                  <a:schemeClr val="tx1"/>
                </a:solidFill>
                <a:round/>
                <a:headEnd/>
                <a:tailEnd/>
              </a:ln>
            </p:spPr>
            <p:txBody>
              <a:bodyPr/>
              <a:lstStyle/>
              <a:p>
                <a:endParaRPr lang="en-US"/>
              </a:p>
            </p:txBody>
          </p:sp>
          <p:sp>
            <p:nvSpPr>
              <p:cNvPr id="38929" name="Text Box 39"/>
              <p:cNvSpPr txBox="1">
                <a:spLocks noChangeArrowheads="1"/>
              </p:cNvSpPr>
              <p:nvPr/>
            </p:nvSpPr>
            <p:spPr bwMode="auto">
              <a:xfrm>
                <a:off x="2064" y="3294"/>
                <a:ext cx="307" cy="237"/>
              </a:xfrm>
              <a:prstGeom prst="rect">
                <a:avLst/>
              </a:prstGeom>
              <a:noFill/>
              <a:ln w="9525">
                <a:noFill/>
                <a:miter lim="800000"/>
                <a:headEnd/>
                <a:tailEnd/>
              </a:ln>
            </p:spPr>
            <p:txBody>
              <a:bodyPr wrap="none">
                <a:spAutoFit/>
              </a:bodyPr>
              <a:lstStyle/>
              <a:p>
                <a:r>
                  <a:rPr lang="en-US"/>
                  <a:t>TE</a:t>
                </a:r>
                <a:endParaRPr lang="en-GB"/>
              </a:p>
            </p:txBody>
          </p:sp>
        </p:grpSp>
      </p:grpSp>
      <p:grpSp>
        <p:nvGrpSpPr>
          <p:cNvPr id="10" name="Group 46"/>
          <p:cNvGrpSpPr>
            <a:grpSpLocks/>
          </p:cNvGrpSpPr>
          <p:nvPr/>
        </p:nvGrpSpPr>
        <p:grpSpPr bwMode="auto">
          <a:xfrm>
            <a:off x="2359025" y="4589463"/>
            <a:ext cx="5808663" cy="1357312"/>
            <a:chOff x="1610" y="2568"/>
            <a:chExt cx="4080" cy="953"/>
          </a:xfrm>
        </p:grpSpPr>
        <p:grpSp>
          <p:nvGrpSpPr>
            <p:cNvPr id="38921" name="Group 44"/>
            <p:cNvGrpSpPr>
              <a:grpSpLocks/>
            </p:cNvGrpSpPr>
            <p:nvPr/>
          </p:nvGrpSpPr>
          <p:grpSpPr bwMode="auto">
            <a:xfrm>
              <a:off x="1610" y="2840"/>
              <a:ext cx="2132" cy="681"/>
              <a:chOff x="1610" y="2840"/>
              <a:chExt cx="2132" cy="681"/>
            </a:xfrm>
          </p:grpSpPr>
          <p:sp>
            <p:nvSpPr>
              <p:cNvPr id="38923" name="Oval 42"/>
              <p:cNvSpPr>
                <a:spLocks noChangeArrowheads="1"/>
              </p:cNvSpPr>
              <p:nvPr/>
            </p:nvSpPr>
            <p:spPr bwMode="auto">
              <a:xfrm>
                <a:off x="1610" y="3022"/>
                <a:ext cx="907" cy="499"/>
              </a:xfrm>
              <a:prstGeom prst="ellipse">
                <a:avLst/>
              </a:prstGeom>
              <a:noFill/>
              <a:ln w="38100">
                <a:solidFill>
                  <a:schemeClr val="tx1"/>
                </a:solidFill>
                <a:round/>
                <a:headEnd/>
                <a:tailEnd/>
              </a:ln>
            </p:spPr>
            <p:txBody>
              <a:bodyPr wrap="none" anchor="ctr"/>
              <a:lstStyle/>
              <a:p>
                <a:endParaRPr lang="en-US"/>
              </a:p>
            </p:txBody>
          </p:sp>
          <p:sp>
            <p:nvSpPr>
              <p:cNvPr id="38924" name="Line 43"/>
              <p:cNvSpPr>
                <a:spLocks noChangeShapeType="1"/>
              </p:cNvSpPr>
              <p:nvPr/>
            </p:nvSpPr>
            <p:spPr bwMode="auto">
              <a:xfrm flipV="1">
                <a:off x="2517" y="2840"/>
                <a:ext cx="1225" cy="363"/>
              </a:xfrm>
              <a:prstGeom prst="line">
                <a:avLst/>
              </a:prstGeom>
              <a:noFill/>
              <a:ln w="38100">
                <a:solidFill>
                  <a:schemeClr val="tx1"/>
                </a:solidFill>
                <a:round/>
                <a:headEnd/>
                <a:tailEnd type="triangle" w="med" len="med"/>
              </a:ln>
            </p:spPr>
            <p:txBody>
              <a:bodyPr/>
              <a:lstStyle/>
              <a:p>
                <a:endParaRPr lang="en-US"/>
              </a:p>
            </p:txBody>
          </p:sp>
        </p:grpSp>
        <p:sp>
          <p:nvSpPr>
            <p:cNvPr id="38922" name="Text Box 45"/>
            <p:cNvSpPr txBox="1">
              <a:spLocks noChangeArrowheads="1"/>
            </p:cNvSpPr>
            <p:nvPr/>
          </p:nvSpPr>
          <p:spPr bwMode="auto">
            <a:xfrm>
              <a:off x="3741" y="2568"/>
              <a:ext cx="1949" cy="450"/>
            </a:xfrm>
            <a:prstGeom prst="rect">
              <a:avLst/>
            </a:prstGeom>
            <a:noFill/>
            <a:ln w="9525">
              <a:noFill/>
              <a:miter lim="800000"/>
              <a:headEnd/>
              <a:tailEnd/>
            </a:ln>
          </p:spPr>
          <p:txBody>
            <a:bodyPr wrap="none">
              <a:spAutoFit/>
            </a:bodyPr>
            <a:lstStyle/>
            <a:p>
              <a:endParaRPr lang="en-US" b="1"/>
            </a:p>
            <a:p>
              <a:r>
                <a:rPr lang="en-US" b="1"/>
                <a:t>Now, analyse this echo!</a:t>
              </a:r>
              <a:endParaRPr lang="en-GB"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par>
                          <p:cTn id="8" fill="hold">
                            <p:stCondLst>
                              <p:cond delay="5000"/>
                            </p:stCondLst>
                            <p:childTnLst>
                              <p:par>
                                <p:cTn id="9" presetID="22" presetClass="entr" presetSubtype="8" fill="hold" grpId="0" nodeType="afterEffect">
                                  <p:stCondLst>
                                    <p:cond delay="0"/>
                                  </p:stCondLst>
                                  <p:childTnLst>
                                    <p:set>
                                      <p:cBhvr>
                                        <p:cTn id="10" dur="1" fill="hold">
                                          <p:stCondLst>
                                            <p:cond delay="0"/>
                                          </p:stCondLst>
                                        </p:cTn>
                                        <p:tgtEl>
                                          <p:spTgt spid="86022"/>
                                        </p:tgtEl>
                                        <p:attrNameLst>
                                          <p:attrName>style.visibility</p:attrName>
                                        </p:attrNameLst>
                                      </p:cBhvr>
                                      <p:to>
                                        <p:strVal val="visible"/>
                                      </p:to>
                                    </p:set>
                                    <p:animEffect transition="in" filter="wipe(left)">
                                      <p:cBhvr>
                                        <p:cTn id="11" dur="5000"/>
                                        <p:tgtEl>
                                          <p:spTgt spid="86022"/>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Spin Echo (SE)</a:t>
            </a:r>
          </a:p>
        </p:txBody>
      </p:sp>
      <p:sp>
        <p:nvSpPr>
          <p:cNvPr id="39939" name="Rectangle 3"/>
          <p:cNvSpPr>
            <a:spLocks noGrp="1" noChangeArrowheads="1"/>
          </p:cNvSpPr>
          <p:nvPr>
            <p:ph type="body" idx="1"/>
          </p:nvPr>
        </p:nvSpPr>
        <p:spPr/>
        <p:txBody>
          <a:bodyPr/>
          <a:lstStyle/>
          <a:p>
            <a:pPr eaLnBrk="1" hangingPunct="1"/>
            <a:r>
              <a:rPr lang="en-GB">
                <a:ea typeface="ＭＳ Ｐゴシック" charset="0"/>
                <a:cs typeface="ＭＳ Ｐゴシック" charset="0"/>
              </a:rPr>
              <a:t>Signal losses due to B</a:t>
            </a:r>
            <a:r>
              <a:rPr lang="en-GB" baseline="-25000">
                <a:ea typeface="ＭＳ Ｐゴシック" charset="0"/>
                <a:cs typeface="ＭＳ Ｐゴシック" charset="0"/>
              </a:rPr>
              <a:t>0</a:t>
            </a:r>
            <a:r>
              <a:rPr lang="en-GB">
                <a:ea typeface="ＭＳ Ｐゴシック" charset="0"/>
                <a:cs typeface="ＭＳ Ｐゴシック" charset="0"/>
              </a:rPr>
              <a:t> inhomogeneities is reversible!</a:t>
            </a:r>
          </a:p>
          <a:p>
            <a:pPr eaLnBrk="1" hangingPunct="1"/>
            <a:r>
              <a:rPr lang="en-GB">
                <a:ea typeface="ＭＳ Ｐゴシック" charset="0"/>
                <a:cs typeface="ＭＳ Ｐゴシック" charset="0"/>
              </a:rPr>
              <a:t>Recall a </a:t>
            </a:r>
            <a:r>
              <a:rPr lang="en-GB" b="1" i="1">
                <a:ea typeface="ＭＳ Ｐゴシック" charset="0"/>
                <a:cs typeface="ＭＳ Ｐゴシック" charset="0"/>
              </a:rPr>
              <a:t>spin echo</a:t>
            </a:r>
            <a:r>
              <a:rPr lang="en-GB">
                <a:ea typeface="ＭＳ Ｐゴシック" charset="0"/>
                <a:cs typeface="ＭＳ Ｐゴシック" charset="0"/>
              </a:rPr>
              <a:t> by inversion of the spins using a 180</a:t>
            </a:r>
            <a:r>
              <a:rPr lang="de-DE">
                <a:ea typeface="ＭＳ Ｐゴシック" charset="0"/>
                <a:cs typeface="ＭＳ Ｐゴシック" charset="0"/>
              </a:rPr>
              <a:t>°</a:t>
            </a:r>
            <a:r>
              <a:rPr lang="en-US">
                <a:ea typeface="ＭＳ Ｐゴシック" charset="0"/>
                <a:cs typeface="ＭＳ Ｐゴシック" charset="0"/>
              </a:rPr>
              <a:t> pulse</a:t>
            </a:r>
            <a:r>
              <a:rPr lang="en-GB">
                <a:ea typeface="ＭＳ Ｐゴシック" charset="0"/>
                <a:cs typeface="ＭＳ Ｐゴシック" charset="0"/>
              </a:rPr>
              <a:t>.</a:t>
            </a:r>
          </a:p>
          <a:p>
            <a:pPr eaLnBrk="1" hangingPunct="1"/>
            <a:r>
              <a:rPr lang="en-US">
                <a:ea typeface="ＭＳ Ｐゴシック" charset="0"/>
                <a:cs typeface="ＭＳ Ｐゴシック" charset="0"/>
              </a:rPr>
              <a:t>The individual spin’s phase evolution due to the </a:t>
            </a:r>
            <a:r>
              <a:rPr lang="en-US" i="1">
                <a:ea typeface="ＭＳ Ｐゴシック" charset="0"/>
                <a:cs typeface="ＭＳ Ｐゴシック" charset="0"/>
              </a:rPr>
              <a:t>B</a:t>
            </a:r>
            <a:r>
              <a:rPr lang="en-US" i="1" baseline="-25000">
                <a:ea typeface="ＭＳ Ｐゴシック" charset="0"/>
                <a:cs typeface="ＭＳ Ｐゴシック" charset="0"/>
              </a:rPr>
              <a:t>0</a:t>
            </a:r>
            <a:r>
              <a:rPr lang="en-US">
                <a:ea typeface="ＭＳ Ｐゴシック" charset="0"/>
                <a:cs typeface="ＭＳ Ｐゴシック" charset="0"/>
              </a:rPr>
              <a:t> induced </a:t>
            </a:r>
            <a:r>
              <a:rPr lang="en-US" i="1">
                <a:ea typeface="ＭＳ Ｐゴシック" charset="0"/>
                <a:cs typeface="ＭＳ Ｐゴシック" charset="0"/>
              </a:rPr>
              <a:t>frequency dispersion (T</a:t>
            </a:r>
            <a:r>
              <a:rPr lang="en-US" i="1" baseline="-25000">
                <a:ea typeface="ＭＳ Ｐゴシック" charset="0"/>
                <a:cs typeface="ＭＳ Ｐゴシック" charset="0"/>
              </a:rPr>
              <a:t>2</a:t>
            </a:r>
            <a:r>
              <a:rPr lang="en-US" i="1">
                <a:ea typeface="ＭＳ Ｐゴシック" charset="0"/>
                <a:cs typeface="ＭＳ Ｐゴシック" charset="0"/>
              </a:rPr>
              <a:t>*)</a:t>
            </a:r>
            <a:r>
              <a:rPr lang="en-US">
                <a:ea typeface="ＭＳ Ｐゴシック" charset="0"/>
                <a:cs typeface="ＭＳ Ｐゴシック" charset="0"/>
              </a:rPr>
              <a:t> is “rewound”. But </a:t>
            </a:r>
            <a:r>
              <a:rPr lang="en-US" i="1">
                <a:ea typeface="ＭＳ Ｐゴシック" charset="0"/>
                <a:cs typeface="ＭＳ Ｐゴシック" charset="0"/>
              </a:rPr>
              <a:t>T</a:t>
            </a:r>
            <a:r>
              <a:rPr lang="en-US" i="1" baseline="-25000">
                <a:ea typeface="ＭＳ Ｐゴシック" charset="0"/>
                <a:cs typeface="ＭＳ Ｐゴシック" charset="0"/>
              </a:rPr>
              <a:t>2</a:t>
            </a:r>
            <a:r>
              <a:rPr lang="en-US" i="1">
                <a:ea typeface="ＭＳ Ｐゴシック" charset="0"/>
                <a:cs typeface="ＭＳ Ｐゴシック" charset="0"/>
              </a:rPr>
              <a:t> decay is irreversible</a:t>
            </a:r>
            <a:r>
              <a:rPr lang="en-US">
                <a:ea typeface="ＭＳ Ｐゴシック" charset="0"/>
                <a:cs typeface="ＭＳ Ｐゴシック" charset="0"/>
              </a:rPr>
              <a:t>.</a:t>
            </a:r>
            <a:endParaRPr lang="en-GB">
              <a:ea typeface="ＭＳ Ｐゴシック" charset="0"/>
              <a:cs typeface="ＭＳ Ｐゴシック" charset="0"/>
            </a:endParaRPr>
          </a:p>
          <a:p>
            <a:pPr eaLnBrk="1" hangingPunct="1"/>
            <a:endParaRPr lang="en-GB">
              <a:ea typeface="ＭＳ Ｐゴシック" charset="0"/>
              <a:cs typeface="ＭＳ Ｐゴシック" charset="0"/>
            </a:endParaRPr>
          </a:p>
        </p:txBody>
      </p:sp>
      <p:sp>
        <p:nvSpPr>
          <p:cNvPr id="39940" name="Freeform 6"/>
          <p:cNvSpPr>
            <a:spLocks/>
          </p:cNvSpPr>
          <p:nvPr/>
        </p:nvSpPr>
        <p:spPr bwMode="auto">
          <a:xfrm>
            <a:off x="1581150" y="4638675"/>
            <a:ext cx="6121400" cy="854075"/>
          </a:xfrm>
          <a:custGeom>
            <a:avLst/>
            <a:gdLst>
              <a:gd name="T0" fmla="*/ 0 w 1406"/>
              <a:gd name="T1" fmla="*/ 0 h 1089"/>
              <a:gd name="T2" fmla="*/ 2147483647 w 1406"/>
              <a:gd name="T3" fmla="*/ 2147483647 h 1089"/>
              <a:gd name="T4" fmla="*/ 2147483647 w 1406"/>
              <a:gd name="T5" fmla="*/ 2147483647 h 1089"/>
              <a:gd name="T6" fmla="*/ 0 60000 65536"/>
              <a:gd name="T7" fmla="*/ 0 60000 65536"/>
              <a:gd name="T8" fmla="*/ 0 60000 65536"/>
              <a:gd name="T9" fmla="*/ 0 w 1406"/>
              <a:gd name="T10" fmla="*/ 0 h 1089"/>
              <a:gd name="T11" fmla="*/ 1406 w 1406"/>
              <a:gd name="T12" fmla="*/ 1089 h 1089"/>
            </a:gdLst>
            <a:ahLst/>
            <a:cxnLst>
              <a:cxn ang="T6">
                <a:pos x="T0" y="T1"/>
              </a:cxn>
              <a:cxn ang="T7">
                <a:pos x="T2" y="T3"/>
              </a:cxn>
              <a:cxn ang="T8">
                <a:pos x="T4" y="T5"/>
              </a:cxn>
            </a:cxnLst>
            <a:rect l="T9" t="T10" r="T11" b="T12"/>
            <a:pathLst>
              <a:path w="1406" h="1089">
                <a:moveTo>
                  <a:pt x="0" y="0"/>
                </a:moveTo>
                <a:cubicBezTo>
                  <a:pt x="41" y="340"/>
                  <a:pt x="83" y="681"/>
                  <a:pt x="317" y="862"/>
                </a:cubicBezTo>
                <a:cubicBezTo>
                  <a:pt x="551" y="1043"/>
                  <a:pt x="978" y="1066"/>
                  <a:pt x="1406" y="1089"/>
                </a:cubicBezTo>
              </a:path>
            </a:pathLst>
          </a:custGeom>
          <a:noFill/>
          <a:ln w="38100">
            <a:solidFill>
              <a:srgbClr val="FF0000"/>
            </a:solidFill>
            <a:round/>
            <a:headEnd/>
            <a:tailEnd/>
          </a:ln>
        </p:spPr>
        <p:txBody>
          <a:bodyPr/>
          <a:lstStyle/>
          <a:p>
            <a:endParaRPr lang="en-US"/>
          </a:p>
        </p:txBody>
      </p:sp>
      <p:grpSp>
        <p:nvGrpSpPr>
          <p:cNvPr id="39941" name="Group 32"/>
          <p:cNvGrpSpPr>
            <a:grpSpLocks/>
          </p:cNvGrpSpPr>
          <p:nvPr/>
        </p:nvGrpSpPr>
        <p:grpSpPr bwMode="auto">
          <a:xfrm>
            <a:off x="1377950" y="3373438"/>
            <a:ext cx="2260600" cy="2452687"/>
            <a:chOff x="612" y="1979"/>
            <a:chExt cx="1588" cy="1723"/>
          </a:xfrm>
        </p:grpSpPr>
        <p:grpSp>
          <p:nvGrpSpPr>
            <p:cNvPr id="39955" name="Group 30"/>
            <p:cNvGrpSpPr>
              <a:grpSpLocks/>
            </p:cNvGrpSpPr>
            <p:nvPr/>
          </p:nvGrpSpPr>
          <p:grpSpPr bwMode="auto">
            <a:xfrm>
              <a:off x="748" y="2886"/>
              <a:ext cx="454" cy="816"/>
              <a:chOff x="748" y="2886"/>
              <a:chExt cx="454" cy="816"/>
            </a:xfrm>
          </p:grpSpPr>
          <p:sp>
            <p:nvSpPr>
              <p:cNvPr id="39967" name="Freeform 21"/>
              <p:cNvSpPr>
                <a:spLocks/>
              </p:cNvSpPr>
              <p:nvPr/>
            </p:nvSpPr>
            <p:spPr bwMode="auto">
              <a:xfrm>
                <a:off x="748" y="2886"/>
                <a:ext cx="454" cy="816"/>
              </a:xfrm>
              <a:custGeom>
                <a:avLst/>
                <a:gdLst>
                  <a:gd name="T0" fmla="*/ 0 w 454"/>
                  <a:gd name="T1" fmla="*/ 0 h 816"/>
                  <a:gd name="T2" fmla="*/ 45 w 454"/>
                  <a:gd name="T3" fmla="*/ 816 h 816"/>
                  <a:gd name="T4" fmla="*/ 91 w 454"/>
                  <a:gd name="T5" fmla="*/ 499 h 816"/>
                  <a:gd name="T6" fmla="*/ 136 w 454"/>
                  <a:gd name="T7" fmla="*/ 680 h 816"/>
                  <a:gd name="T8" fmla="*/ 182 w 454"/>
                  <a:gd name="T9" fmla="*/ 544 h 816"/>
                  <a:gd name="T10" fmla="*/ 227 w 454"/>
                  <a:gd name="T11" fmla="*/ 635 h 816"/>
                  <a:gd name="T12" fmla="*/ 284 w 454"/>
                  <a:gd name="T13" fmla="*/ 576 h 816"/>
                  <a:gd name="T14" fmla="*/ 318 w 454"/>
                  <a:gd name="T15" fmla="*/ 589 h 816"/>
                  <a:gd name="T16" fmla="*/ 408 w 454"/>
                  <a:gd name="T17" fmla="*/ 589 h 816"/>
                  <a:gd name="T18" fmla="*/ 454 w 454"/>
                  <a:gd name="T19" fmla="*/ 589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38100">
                <a:solidFill>
                  <a:srgbClr val="9966FF"/>
                </a:solidFill>
                <a:round/>
                <a:headEnd/>
                <a:tailEnd/>
              </a:ln>
            </p:spPr>
            <p:txBody>
              <a:bodyPr/>
              <a:lstStyle/>
              <a:p>
                <a:endParaRPr lang="en-US"/>
              </a:p>
            </p:txBody>
          </p:sp>
          <p:sp>
            <p:nvSpPr>
              <p:cNvPr id="39968" name="Freeform 8"/>
              <p:cNvSpPr>
                <a:spLocks/>
              </p:cNvSpPr>
              <p:nvPr/>
            </p:nvSpPr>
            <p:spPr bwMode="auto">
              <a:xfrm>
                <a:off x="749" y="2886"/>
                <a:ext cx="453" cy="589"/>
              </a:xfrm>
              <a:custGeom>
                <a:avLst/>
                <a:gdLst>
                  <a:gd name="T0" fmla="*/ 0 w 408"/>
                  <a:gd name="T1" fmla="*/ 0 h 1134"/>
                  <a:gd name="T2" fmla="*/ 152 w 408"/>
                  <a:gd name="T3" fmla="*/ 34 h 1134"/>
                  <a:gd name="T4" fmla="*/ 688 w 408"/>
                  <a:gd name="T5" fmla="*/ 43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38100">
                <a:solidFill>
                  <a:srgbClr val="6600CC"/>
                </a:solidFill>
                <a:round/>
                <a:headEnd/>
                <a:tailEnd/>
              </a:ln>
            </p:spPr>
            <p:txBody>
              <a:bodyPr/>
              <a:lstStyle/>
              <a:p>
                <a:endParaRPr lang="en-US"/>
              </a:p>
            </p:txBody>
          </p:sp>
        </p:grpSp>
        <p:grpSp>
          <p:nvGrpSpPr>
            <p:cNvPr id="39956" name="Group 31"/>
            <p:cNvGrpSpPr>
              <a:grpSpLocks/>
            </p:cNvGrpSpPr>
            <p:nvPr/>
          </p:nvGrpSpPr>
          <p:grpSpPr bwMode="auto">
            <a:xfrm>
              <a:off x="1292" y="3339"/>
              <a:ext cx="908" cy="182"/>
              <a:chOff x="1292" y="3339"/>
              <a:chExt cx="908" cy="182"/>
            </a:xfrm>
          </p:grpSpPr>
          <p:sp>
            <p:nvSpPr>
              <p:cNvPr id="39963" name="Freeform 22"/>
              <p:cNvSpPr>
                <a:spLocks/>
              </p:cNvSpPr>
              <p:nvPr/>
            </p:nvSpPr>
            <p:spPr bwMode="auto">
              <a:xfrm>
                <a:off x="1746" y="3339"/>
                <a:ext cx="454" cy="182"/>
              </a:xfrm>
              <a:custGeom>
                <a:avLst/>
                <a:gdLst>
                  <a:gd name="T0" fmla="*/ 0 w 454"/>
                  <a:gd name="T1" fmla="*/ 0 h 816"/>
                  <a:gd name="T2" fmla="*/ 45 w 454"/>
                  <a:gd name="T3" fmla="*/ 0 h 816"/>
                  <a:gd name="T4" fmla="*/ 91 w 454"/>
                  <a:gd name="T5" fmla="*/ 0 h 816"/>
                  <a:gd name="T6" fmla="*/ 136 w 454"/>
                  <a:gd name="T7" fmla="*/ 0 h 816"/>
                  <a:gd name="T8" fmla="*/ 182 w 454"/>
                  <a:gd name="T9" fmla="*/ 0 h 816"/>
                  <a:gd name="T10" fmla="*/ 227 w 454"/>
                  <a:gd name="T11" fmla="*/ 0 h 816"/>
                  <a:gd name="T12" fmla="*/ 284 w 454"/>
                  <a:gd name="T13" fmla="*/ 0 h 816"/>
                  <a:gd name="T14" fmla="*/ 318 w 454"/>
                  <a:gd name="T15" fmla="*/ 0 h 816"/>
                  <a:gd name="T16" fmla="*/ 408 w 454"/>
                  <a:gd name="T17" fmla="*/ 0 h 816"/>
                  <a:gd name="T18" fmla="*/ 454 w 454"/>
                  <a:gd name="T19" fmla="*/ 0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38100">
                <a:solidFill>
                  <a:srgbClr val="9966FF"/>
                </a:solidFill>
                <a:round/>
                <a:headEnd/>
                <a:tailEnd/>
              </a:ln>
            </p:spPr>
            <p:txBody>
              <a:bodyPr/>
              <a:lstStyle/>
              <a:p>
                <a:endParaRPr lang="en-US"/>
              </a:p>
            </p:txBody>
          </p:sp>
          <p:sp>
            <p:nvSpPr>
              <p:cNvPr id="39964" name="Freeform 23"/>
              <p:cNvSpPr>
                <a:spLocks/>
              </p:cNvSpPr>
              <p:nvPr/>
            </p:nvSpPr>
            <p:spPr bwMode="auto">
              <a:xfrm flipH="1">
                <a:off x="1292" y="3339"/>
                <a:ext cx="454" cy="182"/>
              </a:xfrm>
              <a:custGeom>
                <a:avLst/>
                <a:gdLst>
                  <a:gd name="T0" fmla="*/ 0 w 454"/>
                  <a:gd name="T1" fmla="*/ 0 h 816"/>
                  <a:gd name="T2" fmla="*/ 45 w 454"/>
                  <a:gd name="T3" fmla="*/ 0 h 816"/>
                  <a:gd name="T4" fmla="*/ 91 w 454"/>
                  <a:gd name="T5" fmla="*/ 0 h 816"/>
                  <a:gd name="T6" fmla="*/ 136 w 454"/>
                  <a:gd name="T7" fmla="*/ 0 h 816"/>
                  <a:gd name="T8" fmla="*/ 182 w 454"/>
                  <a:gd name="T9" fmla="*/ 0 h 816"/>
                  <a:gd name="T10" fmla="*/ 227 w 454"/>
                  <a:gd name="T11" fmla="*/ 0 h 816"/>
                  <a:gd name="T12" fmla="*/ 284 w 454"/>
                  <a:gd name="T13" fmla="*/ 0 h 816"/>
                  <a:gd name="T14" fmla="*/ 318 w 454"/>
                  <a:gd name="T15" fmla="*/ 0 h 816"/>
                  <a:gd name="T16" fmla="*/ 408 w 454"/>
                  <a:gd name="T17" fmla="*/ 0 h 816"/>
                  <a:gd name="T18" fmla="*/ 454 w 454"/>
                  <a:gd name="T19" fmla="*/ 0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38100">
                <a:solidFill>
                  <a:srgbClr val="9966FF"/>
                </a:solidFill>
                <a:round/>
                <a:headEnd/>
                <a:tailEnd/>
              </a:ln>
            </p:spPr>
            <p:txBody>
              <a:bodyPr/>
              <a:lstStyle/>
              <a:p>
                <a:endParaRPr lang="en-US"/>
              </a:p>
            </p:txBody>
          </p:sp>
          <p:sp>
            <p:nvSpPr>
              <p:cNvPr id="39965" name="Freeform 9"/>
              <p:cNvSpPr>
                <a:spLocks/>
              </p:cNvSpPr>
              <p:nvPr/>
            </p:nvSpPr>
            <p:spPr bwMode="auto">
              <a:xfrm flipH="1">
                <a:off x="1292" y="3339"/>
                <a:ext cx="453" cy="136"/>
              </a:xfrm>
              <a:custGeom>
                <a:avLst/>
                <a:gdLst>
                  <a:gd name="T0" fmla="*/ 0 w 408"/>
                  <a:gd name="T1" fmla="*/ 0 h 1134"/>
                  <a:gd name="T2" fmla="*/ 152 w 408"/>
                  <a:gd name="T3" fmla="*/ 0 h 1134"/>
                  <a:gd name="T4" fmla="*/ 688 w 408"/>
                  <a:gd name="T5" fmla="*/ 0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38100">
                <a:solidFill>
                  <a:srgbClr val="6600CC"/>
                </a:solidFill>
                <a:round/>
                <a:headEnd/>
                <a:tailEnd/>
              </a:ln>
            </p:spPr>
            <p:txBody>
              <a:bodyPr/>
              <a:lstStyle/>
              <a:p>
                <a:endParaRPr lang="en-US"/>
              </a:p>
            </p:txBody>
          </p:sp>
          <p:sp>
            <p:nvSpPr>
              <p:cNvPr id="39966" name="Freeform 10"/>
              <p:cNvSpPr>
                <a:spLocks/>
              </p:cNvSpPr>
              <p:nvPr/>
            </p:nvSpPr>
            <p:spPr bwMode="auto">
              <a:xfrm>
                <a:off x="1746" y="3339"/>
                <a:ext cx="453" cy="136"/>
              </a:xfrm>
              <a:custGeom>
                <a:avLst/>
                <a:gdLst>
                  <a:gd name="T0" fmla="*/ 0 w 408"/>
                  <a:gd name="T1" fmla="*/ 0 h 1134"/>
                  <a:gd name="T2" fmla="*/ 152 w 408"/>
                  <a:gd name="T3" fmla="*/ 0 h 1134"/>
                  <a:gd name="T4" fmla="*/ 688 w 408"/>
                  <a:gd name="T5" fmla="*/ 0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38100">
                <a:solidFill>
                  <a:srgbClr val="6600CC"/>
                </a:solidFill>
                <a:round/>
                <a:headEnd/>
                <a:tailEnd/>
              </a:ln>
            </p:spPr>
            <p:txBody>
              <a:bodyPr/>
              <a:lstStyle/>
              <a:p>
                <a:endParaRPr lang="en-US"/>
              </a:p>
            </p:txBody>
          </p:sp>
        </p:grpSp>
        <p:grpSp>
          <p:nvGrpSpPr>
            <p:cNvPr id="39957" name="Group 28"/>
            <p:cNvGrpSpPr>
              <a:grpSpLocks/>
            </p:cNvGrpSpPr>
            <p:nvPr/>
          </p:nvGrpSpPr>
          <p:grpSpPr bwMode="auto">
            <a:xfrm>
              <a:off x="612" y="2568"/>
              <a:ext cx="372" cy="907"/>
              <a:chOff x="612" y="2568"/>
              <a:chExt cx="372" cy="907"/>
            </a:xfrm>
          </p:grpSpPr>
          <p:sp>
            <p:nvSpPr>
              <p:cNvPr id="39961" name="Rectangle 11"/>
              <p:cNvSpPr>
                <a:spLocks noChangeArrowheads="1"/>
              </p:cNvSpPr>
              <p:nvPr/>
            </p:nvSpPr>
            <p:spPr bwMode="auto">
              <a:xfrm>
                <a:off x="657" y="2840"/>
                <a:ext cx="91" cy="635"/>
              </a:xfrm>
              <a:prstGeom prst="rect">
                <a:avLst/>
              </a:prstGeom>
              <a:solidFill>
                <a:srgbClr val="FFCC66"/>
              </a:solidFill>
              <a:ln w="9525">
                <a:noFill/>
                <a:miter lim="800000"/>
                <a:headEnd/>
                <a:tailEnd/>
              </a:ln>
            </p:spPr>
            <p:txBody>
              <a:bodyPr wrap="none" anchor="ctr"/>
              <a:lstStyle/>
              <a:p>
                <a:pPr algn="ctr"/>
                <a:endParaRPr lang="en-US" sz="1000" b="1"/>
              </a:p>
            </p:txBody>
          </p:sp>
          <p:sp>
            <p:nvSpPr>
              <p:cNvPr id="39962" name="Text Box 26"/>
              <p:cNvSpPr txBox="1">
                <a:spLocks noChangeArrowheads="1"/>
              </p:cNvSpPr>
              <p:nvPr/>
            </p:nvSpPr>
            <p:spPr bwMode="auto">
              <a:xfrm>
                <a:off x="612" y="2568"/>
                <a:ext cx="372" cy="258"/>
              </a:xfrm>
              <a:prstGeom prst="rect">
                <a:avLst/>
              </a:prstGeom>
              <a:noFill/>
              <a:ln w="9525">
                <a:noFill/>
                <a:miter lim="800000"/>
                <a:headEnd/>
                <a:tailEnd/>
              </a:ln>
            </p:spPr>
            <p:txBody>
              <a:bodyPr wrap="none">
                <a:spAutoFit/>
              </a:bodyPr>
              <a:lstStyle/>
              <a:p>
                <a:r>
                  <a:rPr lang="de-DE" b="1">
                    <a:solidFill>
                      <a:srgbClr val="FFCC66"/>
                    </a:solidFill>
                  </a:rPr>
                  <a:t>90</a:t>
                </a:r>
                <a:r>
                  <a:rPr lang="de-DE">
                    <a:solidFill>
                      <a:srgbClr val="FFCC66"/>
                    </a:solidFill>
                  </a:rPr>
                  <a:t>°</a:t>
                </a:r>
                <a:endParaRPr lang="en-GB">
                  <a:solidFill>
                    <a:srgbClr val="FFCC66"/>
                  </a:solidFill>
                </a:endParaRPr>
              </a:p>
            </p:txBody>
          </p:sp>
        </p:grpSp>
        <p:grpSp>
          <p:nvGrpSpPr>
            <p:cNvPr id="39958" name="Group 29"/>
            <p:cNvGrpSpPr>
              <a:grpSpLocks/>
            </p:cNvGrpSpPr>
            <p:nvPr/>
          </p:nvGrpSpPr>
          <p:grpSpPr bwMode="auto">
            <a:xfrm>
              <a:off x="1156" y="1979"/>
              <a:ext cx="462" cy="1496"/>
              <a:chOff x="1156" y="1979"/>
              <a:chExt cx="462" cy="1496"/>
            </a:xfrm>
          </p:grpSpPr>
          <p:sp>
            <p:nvSpPr>
              <p:cNvPr id="39959" name="Rectangle 14"/>
              <p:cNvSpPr>
                <a:spLocks noChangeArrowheads="1"/>
              </p:cNvSpPr>
              <p:nvPr/>
            </p:nvSpPr>
            <p:spPr bwMode="auto">
              <a:xfrm>
                <a:off x="1202" y="2205"/>
                <a:ext cx="90" cy="1270"/>
              </a:xfrm>
              <a:prstGeom prst="rect">
                <a:avLst/>
              </a:prstGeom>
              <a:solidFill>
                <a:srgbClr val="FFCC66"/>
              </a:solidFill>
              <a:ln w="9525">
                <a:noFill/>
                <a:miter lim="800000"/>
                <a:headEnd/>
                <a:tailEnd/>
              </a:ln>
            </p:spPr>
            <p:txBody>
              <a:bodyPr wrap="none" anchor="ctr"/>
              <a:lstStyle/>
              <a:p>
                <a:endParaRPr lang="en-US"/>
              </a:p>
            </p:txBody>
          </p:sp>
          <p:sp>
            <p:nvSpPr>
              <p:cNvPr id="39960" name="Text Box 27"/>
              <p:cNvSpPr txBox="1">
                <a:spLocks noChangeArrowheads="1"/>
              </p:cNvSpPr>
              <p:nvPr/>
            </p:nvSpPr>
            <p:spPr bwMode="auto">
              <a:xfrm>
                <a:off x="1156" y="1979"/>
                <a:ext cx="462" cy="258"/>
              </a:xfrm>
              <a:prstGeom prst="rect">
                <a:avLst/>
              </a:prstGeom>
              <a:noFill/>
              <a:ln w="9525">
                <a:noFill/>
                <a:miter lim="800000"/>
                <a:headEnd/>
                <a:tailEnd/>
              </a:ln>
            </p:spPr>
            <p:txBody>
              <a:bodyPr wrap="none">
                <a:spAutoFit/>
              </a:bodyPr>
              <a:lstStyle/>
              <a:p>
                <a:r>
                  <a:rPr lang="de-DE" b="1">
                    <a:solidFill>
                      <a:srgbClr val="FFCC66"/>
                    </a:solidFill>
                  </a:rPr>
                  <a:t>180</a:t>
                </a:r>
                <a:r>
                  <a:rPr lang="de-DE">
                    <a:solidFill>
                      <a:srgbClr val="FFCC66"/>
                    </a:solidFill>
                  </a:rPr>
                  <a:t>°</a:t>
                </a:r>
                <a:endParaRPr lang="en-GB">
                  <a:solidFill>
                    <a:srgbClr val="FFCC66"/>
                  </a:solidFill>
                </a:endParaRPr>
              </a:p>
            </p:txBody>
          </p:sp>
        </p:grpSp>
      </p:grpSp>
      <p:grpSp>
        <p:nvGrpSpPr>
          <p:cNvPr id="39942" name="Group 35"/>
          <p:cNvGrpSpPr>
            <a:grpSpLocks/>
          </p:cNvGrpSpPr>
          <p:nvPr/>
        </p:nvGrpSpPr>
        <p:grpSpPr bwMode="auto">
          <a:xfrm>
            <a:off x="914400" y="3284538"/>
            <a:ext cx="7618413" cy="2613025"/>
            <a:chOff x="340" y="2115"/>
            <a:chExt cx="4659" cy="1597"/>
          </a:xfrm>
        </p:grpSpPr>
        <p:sp>
          <p:nvSpPr>
            <p:cNvPr id="39950" name="Line 4"/>
            <p:cNvSpPr>
              <a:spLocks noChangeShapeType="1"/>
            </p:cNvSpPr>
            <p:nvPr/>
          </p:nvSpPr>
          <p:spPr bwMode="auto">
            <a:xfrm flipV="1">
              <a:off x="657" y="2115"/>
              <a:ext cx="0" cy="1451"/>
            </a:xfrm>
            <a:prstGeom prst="line">
              <a:avLst/>
            </a:prstGeom>
            <a:noFill/>
            <a:ln w="9525">
              <a:solidFill>
                <a:schemeClr val="tx1"/>
              </a:solidFill>
              <a:round/>
              <a:headEnd/>
              <a:tailEnd type="triangle" w="med" len="med"/>
            </a:ln>
          </p:spPr>
          <p:txBody>
            <a:bodyPr/>
            <a:lstStyle/>
            <a:p>
              <a:endParaRPr lang="en-US"/>
            </a:p>
          </p:txBody>
        </p:sp>
        <p:sp>
          <p:nvSpPr>
            <p:cNvPr id="39951" name="Line 5"/>
            <p:cNvSpPr>
              <a:spLocks noChangeShapeType="1"/>
            </p:cNvSpPr>
            <p:nvPr/>
          </p:nvSpPr>
          <p:spPr bwMode="auto">
            <a:xfrm>
              <a:off x="612" y="3476"/>
              <a:ext cx="4082" cy="0"/>
            </a:xfrm>
            <a:prstGeom prst="line">
              <a:avLst/>
            </a:prstGeom>
            <a:noFill/>
            <a:ln w="9525">
              <a:solidFill>
                <a:schemeClr val="tx1"/>
              </a:solidFill>
              <a:round/>
              <a:headEnd/>
              <a:tailEnd type="triangle" w="med" len="med"/>
            </a:ln>
          </p:spPr>
          <p:txBody>
            <a:bodyPr/>
            <a:lstStyle/>
            <a:p>
              <a:endParaRPr lang="en-US"/>
            </a:p>
          </p:txBody>
        </p:sp>
        <p:sp>
          <p:nvSpPr>
            <p:cNvPr id="39952" name="Line 24"/>
            <p:cNvSpPr>
              <a:spLocks noChangeShapeType="1"/>
            </p:cNvSpPr>
            <p:nvPr/>
          </p:nvSpPr>
          <p:spPr bwMode="auto">
            <a:xfrm flipH="1">
              <a:off x="567" y="2886"/>
              <a:ext cx="90" cy="0"/>
            </a:xfrm>
            <a:prstGeom prst="line">
              <a:avLst/>
            </a:prstGeom>
            <a:noFill/>
            <a:ln w="9525">
              <a:solidFill>
                <a:schemeClr val="tx1"/>
              </a:solidFill>
              <a:round/>
              <a:headEnd/>
              <a:tailEnd/>
            </a:ln>
          </p:spPr>
          <p:txBody>
            <a:bodyPr/>
            <a:lstStyle/>
            <a:p>
              <a:endParaRPr lang="en-US"/>
            </a:p>
          </p:txBody>
        </p:sp>
        <p:sp>
          <p:nvSpPr>
            <p:cNvPr id="39953" name="Text Box 33"/>
            <p:cNvSpPr txBox="1">
              <a:spLocks noChangeArrowheads="1"/>
            </p:cNvSpPr>
            <p:nvPr/>
          </p:nvSpPr>
          <p:spPr bwMode="auto">
            <a:xfrm>
              <a:off x="4498" y="3488"/>
              <a:ext cx="501" cy="224"/>
            </a:xfrm>
            <a:prstGeom prst="rect">
              <a:avLst/>
            </a:prstGeom>
            <a:noFill/>
            <a:ln w="9525">
              <a:noFill/>
              <a:miter lim="800000"/>
              <a:headEnd/>
              <a:tailEnd/>
            </a:ln>
          </p:spPr>
          <p:txBody>
            <a:bodyPr wrap="none">
              <a:spAutoFit/>
            </a:bodyPr>
            <a:lstStyle/>
            <a:p>
              <a:r>
                <a:rPr lang="en-US"/>
                <a:t>Time </a:t>
              </a:r>
              <a:r>
                <a:rPr lang="en-US" i="1"/>
                <a:t>t</a:t>
              </a:r>
              <a:endParaRPr lang="en-GB" i="1"/>
            </a:p>
          </p:txBody>
        </p:sp>
        <p:sp>
          <p:nvSpPr>
            <p:cNvPr id="39954" name="Text Box 34"/>
            <p:cNvSpPr txBox="1">
              <a:spLocks noChangeArrowheads="1"/>
            </p:cNvSpPr>
            <p:nvPr/>
          </p:nvSpPr>
          <p:spPr bwMode="auto">
            <a:xfrm>
              <a:off x="340" y="2750"/>
              <a:ext cx="281" cy="224"/>
            </a:xfrm>
            <a:prstGeom prst="rect">
              <a:avLst/>
            </a:prstGeom>
            <a:noFill/>
            <a:ln w="9525">
              <a:noFill/>
              <a:miter lim="800000"/>
              <a:headEnd/>
              <a:tailEnd/>
            </a:ln>
          </p:spPr>
          <p:txBody>
            <a:bodyPr wrap="none">
              <a:spAutoFit/>
            </a:bodyPr>
            <a:lstStyle/>
            <a:p>
              <a:r>
                <a:rPr lang="en-US" i="1"/>
                <a:t>M</a:t>
              </a:r>
              <a:r>
                <a:rPr lang="en-US" i="1" baseline="-25000"/>
                <a:t>0</a:t>
              </a:r>
              <a:endParaRPr lang="en-GB" i="1" baseline="-25000"/>
            </a:p>
          </p:txBody>
        </p:sp>
      </p:grpSp>
      <p:grpSp>
        <p:nvGrpSpPr>
          <p:cNvPr id="39943" name="Group 41"/>
          <p:cNvGrpSpPr>
            <a:grpSpLocks/>
          </p:cNvGrpSpPr>
          <p:nvPr/>
        </p:nvGrpSpPr>
        <p:grpSpPr bwMode="auto">
          <a:xfrm>
            <a:off x="755650" y="4614863"/>
            <a:ext cx="4032250" cy="1558925"/>
            <a:chOff x="612" y="2659"/>
            <a:chExt cx="2606" cy="1008"/>
          </a:xfrm>
        </p:grpSpPr>
        <p:sp>
          <p:nvSpPr>
            <p:cNvPr id="39945" name="Text Box 36"/>
            <p:cNvSpPr txBox="1">
              <a:spLocks noChangeArrowheads="1"/>
            </p:cNvSpPr>
            <p:nvPr/>
          </p:nvSpPr>
          <p:spPr bwMode="auto">
            <a:xfrm>
              <a:off x="612" y="3430"/>
              <a:ext cx="1223" cy="237"/>
            </a:xfrm>
            <a:prstGeom prst="rect">
              <a:avLst/>
            </a:prstGeom>
            <a:noFill/>
            <a:ln w="9525">
              <a:noFill/>
              <a:miter lim="800000"/>
              <a:headEnd/>
              <a:tailEnd/>
            </a:ln>
          </p:spPr>
          <p:txBody>
            <a:bodyPr wrap="none">
              <a:spAutoFit/>
            </a:bodyPr>
            <a:lstStyle/>
            <a:p>
              <a:r>
                <a:rPr lang="en-US"/>
                <a:t>FID ~ </a:t>
              </a:r>
              <a:r>
                <a:rPr lang="en-US">
                  <a:solidFill>
                    <a:srgbClr val="6600CC"/>
                  </a:solidFill>
                </a:rPr>
                <a:t>exp(-t/T2*)</a:t>
              </a:r>
              <a:endParaRPr lang="en-GB">
                <a:solidFill>
                  <a:srgbClr val="6600CC"/>
                </a:solidFill>
              </a:endParaRPr>
            </a:p>
          </p:txBody>
        </p:sp>
        <p:sp>
          <p:nvSpPr>
            <p:cNvPr id="39946" name="Text Box 37"/>
            <p:cNvSpPr txBox="1">
              <a:spLocks noChangeArrowheads="1"/>
            </p:cNvSpPr>
            <p:nvPr/>
          </p:nvSpPr>
          <p:spPr bwMode="auto">
            <a:xfrm>
              <a:off x="1746" y="2659"/>
              <a:ext cx="1472" cy="415"/>
            </a:xfrm>
            <a:prstGeom prst="rect">
              <a:avLst/>
            </a:prstGeom>
            <a:noFill/>
            <a:ln w="9525">
              <a:noFill/>
              <a:miter lim="800000"/>
              <a:headEnd/>
              <a:tailEnd/>
            </a:ln>
          </p:spPr>
          <p:txBody>
            <a:bodyPr>
              <a:spAutoFit/>
            </a:bodyPr>
            <a:lstStyle/>
            <a:p>
              <a:r>
                <a:rPr lang="en-US"/>
                <a:t>Spin Echo</a:t>
              </a:r>
            </a:p>
            <a:p>
              <a:r>
                <a:rPr lang="en-US"/>
                <a:t>Max ~ </a:t>
              </a:r>
              <a:r>
                <a:rPr lang="en-US">
                  <a:solidFill>
                    <a:srgbClr val="FF0000"/>
                  </a:solidFill>
                </a:rPr>
                <a:t>exp(-TE/T2)</a:t>
              </a:r>
              <a:endParaRPr lang="en-GB">
                <a:solidFill>
                  <a:srgbClr val="FF0000"/>
                </a:solidFill>
              </a:endParaRPr>
            </a:p>
          </p:txBody>
        </p:sp>
        <p:grpSp>
          <p:nvGrpSpPr>
            <p:cNvPr id="39947" name="Group 40"/>
            <p:cNvGrpSpPr>
              <a:grpSpLocks/>
            </p:cNvGrpSpPr>
            <p:nvPr/>
          </p:nvGrpSpPr>
          <p:grpSpPr bwMode="auto">
            <a:xfrm>
              <a:off x="2064" y="3249"/>
              <a:ext cx="307" cy="282"/>
              <a:chOff x="2064" y="3249"/>
              <a:chExt cx="307" cy="282"/>
            </a:xfrm>
          </p:grpSpPr>
          <p:sp>
            <p:nvSpPr>
              <p:cNvPr id="39948" name="Line 38"/>
              <p:cNvSpPr>
                <a:spLocks noChangeShapeType="1"/>
              </p:cNvSpPr>
              <p:nvPr/>
            </p:nvSpPr>
            <p:spPr bwMode="auto">
              <a:xfrm>
                <a:off x="2064" y="3249"/>
                <a:ext cx="0" cy="90"/>
              </a:xfrm>
              <a:prstGeom prst="line">
                <a:avLst/>
              </a:prstGeom>
              <a:noFill/>
              <a:ln w="9525">
                <a:solidFill>
                  <a:schemeClr val="tx1"/>
                </a:solidFill>
                <a:round/>
                <a:headEnd/>
                <a:tailEnd/>
              </a:ln>
            </p:spPr>
            <p:txBody>
              <a:bodyPr/>
              <a:lstStyle/>
              <a:p>
                <a:endParaRPr lang="en-US"/>
              </a:p>
            </p:txBody>
          </p:sp>
          <p:sp>
            <p:nvSpPr>
              <p:cNvPr id="39949" name="Text Box 39"/>
              <p:cNvSpPr txBox="1">
                <a:spLocks noChangeArrowheads="1"/>
              </p:cNvSpPr>
              <p:nvPr/>
            </p:nvSpPr>
            <p:spPr bwMode="auto">
              <a:xfrm>
                <a:off x="2064" y="3294"/>
                <a:ext cx="307" cy="237"/>
              </a:xfrm>
              <a:prstGeom prst="rect">
                <a:avLst/>
              </a:prstGeom>
              <a:noFill/>
              <a:ln w="9525">
                <a:noFill/>
                <a:miter lim="800000"/>
                <a:headEnd/>
                <a:tailEnd/>
              </a:ln>
            </p:spPr>
            <p:txBody>
              <a:bodyPr wrap="none">
                <a:spAutoFit/>
              </a:bodyPr>
              <a:lstStyle/>
              <a:p>
                <a:r>
                  <a:rPr lang="en-US"/>
                  <a:t>TE</a:t>
                </a:r>
                <a:endParaRPr lang="en-GB"/>
              </a:p>
            </p:txBody>
          </p:sp>
        </p:gr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ea typeface="ＭＳ Ｐゴシック" charset="0"/>
                <a:cs typeface="ＭＳ Ｐゴシック" charset="0"/>
              </a:rPr>
              <a:t>Fourier Transformation (FT)</a:t>
            </a:r>
            <a:endParaRPr lang="en-GB">
              <a:ea typeface="ＭＳ Ｐゴシック" charset="0"/>
              <a:cs typeface="ＭＳ Ｐゴシック" charset="0"/>
            </a:endParaRPr>
          </a:p>
        </p:txBody>
      </p:sp>
      <p:sp>
        <p:nvSpPr>
          <p:cNvPr id="87043" name="Rectangle 3"/>
          <p:cNvSpPr>
            <a:spLocks noGrp="1" noChangeArrowheads="1"/>
          </p:cNvSpPr>
          <p:nvPr>
            <p:ph type="body" idx="1"/>
          </p:nvPr>
        </p:nvSpPr>
        <p:spPr/>
        <p:txBody>
          <a:bodyPr/>
          <a:lstStyle/>
          <a:p>
            <a:pPr eaLnBrk="1" hangingPunct="1"/>
            <a:r>
              <a:rPr lang="en-US">
                <a:ea typeface="ＭＳ Ｐゴシック" charset="0"/>
                <a:cs typeface="ＭＳ Ｐゴシック" charset="0"/>
              </a:rPr>
              <a:t>We expect a frequency dispersion of subgroups of spins – so called </a:t>
            </a:r>
            <a:r>
              <a:rPr lang="en-US" b="1" i="1">
                <a:ea typeface="ＭＳ Ｐゴシック" charset="0"/>
                <a:cs typeface="ＭＳ Ｐゴシック" charset="0"/>
              </a:rPr>
              <a:t>isochromats</a:t>
            </a:r>
            <a:r>
              <a:rPr lang="en-US">
                <a:ea typeface="ＭＳ Ｐゴシック" charset="0"/>
                <a:cs typeface="ＭＳ Ｐゴシック" charset="0"/>
              </a:rPr>
              <a:t>.</a:t>
            </a:r>
          </a:p>
          <a:p>
            <a:pPr eaLnBrk="1" hangingPunct="1"/>
            <a:r>
              <a:rPr lang="en-US">
                <a:ea typeface="ＭＳ Ｐゴシック" charset="0"/>
                <a:cs typeface="ＭＳ Ｐゴシック" charset="0"/>
              </a:rPr>
              <a:t>That means: most spins precess with the </a:t>
            </a:r>
            <a:r>
              <a:rPr lang="en-US">
                <a:solidFill>
                  <a:srgbClr val="FF0000"/>
                </a:solidFill>
                <a:ea typeface="ＭＳ Ｐゴシック" charset="0"/>
                <a:cs typeface="ＭＳ Ｐゴシック" charset="0"/>
              </a:rPr>
              <a:t>Larmor</a:t>
            </a:r>
            <a:r>
              <a:rPr lang="en-US">
                <a:ea typeface="ＭＳ Ｐゴシック" charset="0"/>
                <a:cs typeface="ＭＳ Ｐゴシック" charset="0"/>
              </a:rPr>
              <a:t> </a:t>
            </a:r>
            <a:r>
              <a:rPr lang="en-US">
                <a:solidFill>
                  <a:srgbClr val="FF0000"/>
                </a:solidFill>
                <a:ea typeface="ＭＳ Ｐゴシック" charset="0"/>
                <a:cs typeface="ＭＳ Ｐゴシック" charset="0"/>
              </a:rPr>
              <a:t>frequency</a:t>
            </a:r>
            <a:r>
              <a:rPr lang="en-US">
                <a:ea typeface="ＭＳ Ｐゴシック" charset="0"/>
                <a:cs typeface="ＭＳ Ｐゴシック" charset="0"/>
              </a:rPr>
              <a:t> but some are a little </a:t>
            </a:r>
            <a:r>
              <a:rPr lang="en-US">
                <a:solidFill>
                  <a:srgbClr val="A50021"/>
                </a:solidFill>
                <a:ea typeface="ＭＳ Ｐゴシック" charset="0"/>
                <a:cs typeface="ＭＳ Ｐゴシック" charset="0"/>
              </a:rPr>
              <a:t>faster</a:t>
            </a:r>
            <a:r>
              <a:rPr lang="en-US">
                <a:ea typeface="ＭＳ Ｐゴシック" charset="0"/>
                <a:cs typeface="ＭＳ Ｐゴシック" charset="0"/>
              </a:rPr>
              <a:t> and some a little </a:t>
            </a:r>
            <a:r>
              <a:rPr lang="en-US">
                <a:solidFill>
                  <a:srgbClr val="FF9999"/>
                </a:solidFill>
                <a:ea typeface="ＭＳ Ｐゴシック" charset="0"/>
                <a:cs typeface="ＭＳ Ｐゴシック" charset="0"/>
              </a:rPr>
              <a:t>slower</a:t>
            </a:r>
            <a:r>
              <a:rPr lang="en-US">
                <a:ea typeface="ＭＳ Ｐゴシック" charset="0"/>
                <a:cs typeface="ＭＳ Ｐゴシック" charset="0"/>
              </a:rPr>
              <a:t>.</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Obtain spectrum by a </a:t>
            </a:r>
            <a:r>
              <a:rPr lang="en-US" b="1" i="1">
                <a:ea typeface="ＭＳ Ｐゴシック" charset="0"/>
                <a:cs typeface="ＭＳ Ｐゴシック" charset="0"/>
              </a:rPr>
              <a:t>Fourier transform (FT)</a:t>
            </a:r>
            <a:r>
              <a:rPr lang="en-US">
                <a:ea typeface="ＭＳ Ｐゴシック" charset="0"/>
                <a:cs typeface="ＭＳ Ｐゴシック" charset="0"/>
              </a:rPr>
              <a:t> of the time signal, usually a Fast Fourier Transform (performant implementation of a discrete FT)</a:t>
            </a:r>
            <a:endParaRPr lang="en-GB">
              <a:ea typeface="ＭＳ Ｐゴシック" charset="0"/>
              <a:cs typeface="ＭＳ Ｐゴシック" charset="0"/>
            </a:endParaRPr>
          </a:p>
        </p:txBody>
      </p:sp>
      <p:pic>
        <p:nvPicPr>
          <p:cNvPr id="87045" name="Picture 5" descr="SpinEcho_timedomain"/>
          <p:cNvPicPr>
            <a:picLocks noChangeAspect="1" noChangeArrowheads="1"/>
          </p:cNvPicPr>
          <p:nvPr/>
        </p:nvPicPr>
        <p:blipFill>
          <a:blip r:embed="rId4"/>
          <a:srcRect/>
          <a:stretch>
            <a:fillRect/>
          </a:stretch>
        </p:blipFill>
        <p:spPr bwMode="auto">
          <a:xfrm>
            <a:off x="468313" y="4195763"/>
            <a:ext cx="3678237" cy="1412875"/>
          </a:xfrm>
          <a:prstGeom prst="rect">
            <a:avLst/>
          </a:prstGeom>
          <a:noFill/>
          <a:ln w="9525">
            <a:noFill/>
            <a:miter lim="800000"/>
            <a:headEnd/>
            <a:tailEnd/>
          </a:ln>
        </p:spPr>
      </p:pic>
      <p:grpSp>
        <p:nvGrpSpPr>
          <p:cNvPr id="2" name="Group 8"/>
          <p:cNvGrpSpPr>
            <a:grpSpLocks/>
          </p:cNvGrpSpPr>
          <p:nvPr/>
        </p:nvGrpSpPr>
        <p:grpSpPr bwMode="auto">
          <a:xfrm>
            <a:off x="4284663" y="4411663"/>
            <a:ext cx="739775" cy="366712"/>
            <a:chOff x="2789" y="2704"/>
            <a:chExt cx="466" cy="231"/>
          </a:xfrm>
        </p:grpSpPr>
        <p:sp>
          <p:nvSpPr>
            <p:cNvPr id="40977" name="Line 6"/>
            <p:cNvSpPr>
              <a:spLocks noChangeShapeType="1"/>
            </p:cNvSpPr>
            <p:nvPr/>
          </p:nvSpPr>
          <p:spPr bwMode="auto">
            <a:xfrm>
              <a:off x="2880" y="2931"/>
              <a:ext cx="318" cy="0"/>
            </a:xfrm>
            <a:prstGeom prst="line">
              <a:avLst/>
            </a:prstGeom>
            <a:noFill/>
            <a:ln w="38100">
              <a:solidFill>
                <a:schemeClr val="tx1"/>
              </a:solidFill>
              <a:round/>
              <a:headEnd/>
              <a:tailEnd type="triangle" w="med" len="med"/>
            </a:ln>
          </p:spPr>
          <p:txBody>
            <a:bodyPr/>
            <a:lstStyle/>
            <a:p>
              <a:endParaRPr lang="en-US"/>
            </a:p>
          </p:txBody>
        </p:sp>
        <p:sp>
          <p:nvSpPr>
            <p:cNvPr id="40978" name="Text Box 7"/>
            <p:cNvSpPr txBox="1">
              <a:spLocks noChangeArrowheads="1"/>
            </p:cNvSpPr>
            <p:nvPr/>
          </p:nvSpPr>
          <p:spPr bwMode="auto">
            <a:xfrm>
              <a:off x="2789" y="2704"/>
              <a:ext cx="466" cy="231"/>
            </a:xfrm>
            <a:prstGeom prst="rect">
              <a:avLst/>
            </a:prstGeom>
            <a:noFill/>
            <a:ln w="9525">
              <a:noFill/>
              <a:miter lim="800000"/>
              <a:headEnd/>
              <a:tailEnd/>
            </a:ln>
          </p:spPr>
          <p:txBody>
            <a:bodyPr>
              <a:spAutoFit/>
            </a:bodyPr>
            <a:lstStyle/>
            <a:p>
              <a:pPr algn="ctr"/>
              <a:r>
                <a:rPr lang="en-US"/>
                <a:t>FFT</a:t>
              </a:r>
              <a:endParaRPr lang="en-GB"/>
            </a:p>
          </p:txBody>
        </p:sp>
      </p:grpSp>
      <p:pic>
        <p:nvPicPr>
          <p:cNvPr id="87049" name="Picture 9" descr="SpinEcho_freqdomain"/>
          <p:cNvPicPr>
            <a:picLocks noChangeAspect="1" noChangeArrowheads="1"/>
          </p:cNvPicPr>
          <p:nvPr/>
        </p:nvPicPr>
        <p:blipFill>
          <a:blip r:embed="rId5"/>
          <a:srcRect/>
          <a:stretch>
            <a:fillRect/>
          </a:stretch>
        </p:blipFill>
        <p:spPr bwMode="auto">
          <a:xfrm>
            <a:off x="5219700" y="4195763"/>
            <a:ext cx="3708400" cy="1431925"/>
          </a:xfrm>
          <a:prstGeom prst="rect">
            <a:avLst/>
          </a:prstGeom>
          <a:noFill/>
          <a:ln w="9525">
            <a:noFill/>
            <a:miter lim="800000"/>
            <a:headEnd/>
            <a:tailEnd/>
          </a:ln>
        </p:spPr>
      </p:pic>
      <p:sp>
        <p:nvSpPr>
          <p:cNvPr id="87051" name="Rectangle 11"/>
          <p:cNvSpPr>
            <a:spLocks noChangeArrowheads="1"/>
          </p:cNvSpPr>
          <p:nvPr/>
        </p:nvSpPr>
        <p:spPr bwMode="auto">
          <a:xfrm>
            <a:off x="722313" y="5715000"/>
            <a:ext cx="7772400" cy="936625"/>
          </a:xfrm>
          <a:prstGeom prst="rect">
            <a:avLst/>
          </a:prstGeom>
          <a:noFill/>
          <a:ln w="9525">
            <a:noFill/>
            <a:miter lim="800000"/>
            <a:headEnd/>
            <a:tailEnd/>
          </a:ln>
        </p:spPr>
        <p:txBody>
          <a:bodyPr lIns="0" tIns="0" rIns="0" bIns="0"/>
          <a:lstStyle/>
          <a:p>
            <a:pPr marL="342900" indent="-342900">
              <a:spcBef>
                <a:spcPct val="20000"/>
              </a:spcBef>
              <a:buClr>
                <a:srgbClr val="005B82"/>
              </a:buClr>
            </a:pPr>
            <a:r>
              <a:rPr lang="en-US" sz="1400"/>
              <a:t>Note: the 0.1 kHz proton peak shown in this simplified example would correspond to a very low field strength of B</a:t>
            </a:r>
            <a:r>
              <a:rPr lang="en-US" sz="1400" baseline="-25000"/>
              <a:t>0</a:t>
            </a:r>
            <a:r>
              <a:rPr lang="en-US" sz="1400"/>
              <a:t>≈2.3µT according to </a:t>
            </a:r>
            <a:r>
              <a:rPr lang="en-US" sz="1400" i="1"/>
              <a:t>f</a:t>
            </a:r>
            <a:r>
              <a:rPr lang="en-US" sz="1400" i="1" baseline="-25000">
                <a:cs typeface="Arial" charset="0"/>
              </a:rPr>
              <a:t>0 </a:t>
            </a:r>
            <a:r>
              <a:rPr lang="en-US" sz="1400" i="1">
                <a:cs typeface="Arial" charset="0"/>
              </a:rPr>
              <a:t>=</a:t>
            </a:r>
            <a:r>
              <a:rPr lang="en-US" sz="1400">
                <a:cs typeface="Arial" charset="0"/>
              </a:rPr>
              <a:t> </a:t>
            </a:r>
            <a:r>
              <a:rPr lang="el-GR" sz="1400">
                <a:cs typeface="Arial" charset="0"/>
              </a:rPr>
              <a:t>ω</a:t>
            </a:r>
            <a:r>
              <a:rPr lang="en-US" sz="1400">
                <a:cs typeface="Arial" charset="0"/>
              </a:rPr>
              <a:t>/ 2</a:t>
            </a:r>
            <a:r>
              <a:rPr lang="el-GR" sz="1400">
                <a:cs typeface="Arial" charset="0"/>
              </a:rPr>
              <a:t>π</a:t>
            </a:r>
            <a:r>
              <a:rPr lang="en-US" sz="1400">
                <a:cs typeface="Arial" charset="0"/>
              </a:rPr>
              <a:t> = </a:t>
            </a:r>
            <a:r>
              <a:rPr lang="el-GR" sz="1400" i="1">
                <a:cs typeface="Arial" charset="0"/>
              </a:rPr>
              <a:t>γ</a:t>
            </a:r>
            <a:r>
              <a:rPr lang="en-US" sz="1400" i="1">
                <a:cs typeface="Arial" charset="0"/>
              </a:rPr>
              <a:t>B</a:t>
            </a:r>
            <a:r>
              <a:rPr lang="en-US" sz="1400" i="1" baseline="-25000">
                <a:cs typeface="Arial" charset="0"/>
              </a:rPr>
              <a:t>0</a:t>
            </a:r>
            <a:r>
              <a:rPr lang="en-US" sz="1400">
                <a:cs typeface="Arial" charset="0"/>
              </a:rPr>
              <a:t>/2</a:t>
            </a:r>
            <a:r>
              <a:rPr lang="el-GR" sz="1400">
                <a:cs typeface="Arial" charset="0"/>
              </a:rPr>
              <a:t>π</a:t>
            </a:r>
            <a:r>
              <a:rPr lang="en-US" sz="1400">
                <a:cs typeface="Arial" charset="0"/>
              </a:rPr>
              <a:t> .</a:t>
            </a:r>
          </a:p>
          <a:p>
            <a:pPr marL="342900" indent="-342900">
              <a:spcBef>
                <a:spcPct val="20000"/>
              </a:spcBef>
              <a:buClr>
                <a:srgbClr val="005B82"/>
              </a:buClr>
            </a:pPr>
            <a:r>
              <a:rPr lang="en-US" sz="1400">
                <a:cs typeface="Arial" charset="0"/>
              </a:rPr>
              <a:t>In clinical scanners, the proton frequency ranges between 63.9MHz at 1.5T and 127.7MHz at 3T.</a:t>
            </a:r>
          </a:p>
        </p:txBody>
      </p:sp>
      <p:grpSp>
        <p:nvGrpSpPr>
          <p:cNvPr id="40968" name="Group 29"/>
          <p:cNvGrpSpPr>
            <a:grpSpLocks/>
          </p:cNvGrpSpPr>
          <p:nvPr/>
        </p:nvGrpSpPr>
        <p:grpSpPr bwMode="auto">
          <a:xfrm rot="-854850">
            <a:off x="7380288" y="1125538"/>
            <a:ext cx="1511300" cy="576262"/>
            <a:chOff x="4377" y="527"/>
            <a:chExt cx="998" cy="454"/>
          </a:xfrm>
        </p:grpSpPr>
        <p:sp>
          <p:nvSpPr>
            <p:cNvPr id="40971" name="Line 22"/>
            <p:cNvSpPr>
              <a:spLocks noChangeShapeType="1"/>
            </p:cNvSpPr>
            <p:nvPr/>
          </p:nvSpPr>
          <p:spPr bwMode="auto">
            <a:xfrm flipH="1" flipV="1">
              <a:off x="4377" y="799"/>
              <a:ext cx="635" cy="182"/>
            </a:xfrm>
            <a:prstGeom prst="line">
              <a:avLst/>
            </a:prstGeom>
            <a:noFill/>
            <a:ln w="38100">
              <a:solidFill>
                <a:schemeClr val="tx1"/>
              </a:solidFill>
              <a:round/>
              <a:headEnd/>
              <a:tailEnd type="triangle" w="med" len="med"/>
            </a:ln>
          </p:spPr>
          <p:txBody>
            <a:bodyPr/>
            <a:lstStyle/>
            <a:p>
              <a:endParaRPr lang="en-US"/>
            </a:p>
          </p:txBody>
        </p:sp>
        <p:sp>
          <p:nvSpPr>
            <p:cNvPr id="40972" name="Freeform 23"/>
            <p:cNvSpPr>
              <a:spLocks/>
            </p:cNvSpPr>
            <p:nvPr/>
          </p:nvSpPr>
          <p:spPr bwMode="auto">
            <a:xfrm>
              <a:off x="4604" y="663"/>
              <a:ext cx="463" cy="174"/>
            </a:xfrm>
            <a:custGeom>
              <a:avLst/>
              <a:gdLst>
                <a:gd name="T0" fmla="*/ 0 w 408"/>
                <a:gd name="T1" fmla="*/ 467 h 136"/>
                <a:gd name="T2" fmla="*/ 256 w 408"/>
                <a:gd name="T3" fmla="*/ 156 h 136"/>
                <a:gd name="T4" fmla="*/ 767 w 408"/>
                <a:gd name="T5" fmla="*/ 0 h 136"/>
                <a:gd name="T6" fmla="*/ 0 60000 65536"/>
                <a:gd name="T7" fmla="*/ 0 60000 65536"/>
                <a:gd name="T8" fmla="*/ 0 60000 65536"/>
                <a:gd name="T9" fmla="*/ 0 w 408"/>
                <a:gd name="T10" fmla="*/ 0 h 136"/>
                <a:gd name="T11" fmla="*/ 408 w 408"/>
                <a:gd name="T12" fmla="*/ 136 h 136"/>
              </a:gdLst>
              <a:ahLst/>
              <a:cxnLst>
                <a:cxn ang="T6">
                  <a:pos x="T0" y="T1"/>
                </a:cxn>
                <a:cxn ang="T7">
                  <a:pos x="T2" y="T3"/>
                </a:cxn>
                <a:cxn ang="T8">
                  <a:pos x="T4" y="T5"/>
                </a:cxn>
              </a:cxnLst>
              <a:rect l="T9" t="T10" r="T11" b="T12"/>
              <a:pathLst>
                <a:path w="408" h="136">
                  <a:moveTo>
                    <a:pt x="0" y="136"/>
                  </a:moveTo>
                  <a:cubicBezTo>
                    <a:pt x="34" y="102"/>
                    <a:pt x="68" y="68"/>
                    <a:pt x="136" y="45"/>
                  </a:cubicBezTo>
                  <a:cubicBezTo>
                    <a:pt x="204" y="22"/>
                    <a:pt x="306" y="11"/>
                    <a:pt x="408" y="0"/>
                  </a:cubicBezTo>
                </a:path>
              </a:pathLst>
            </a:custGeom>
            <a:noFill/>
            <a:ln w="9525">
              <a:solidFill>
                <a:srgbClr val="FF0000"/>
              </a:solidFill>
              <a:round/>
              <a:headEnd/>
              <a:tailEnd type="arrow" w="med" len="med"/>
            </a:ln>
          </p:spPr>
          <p:txBody>
            <a:bodyPr/>
            <a:lstStyle/>
            <a:p>
              <a:endParaRPr lang="en-US"/>
            </a:p>
          </p:txBody>
        </p:sp>
        <p:sp>
          <p:nvSpPr>
            <p:cNvPr id="40973" name="Line 24"/>
            <p:cNvSpPr>
              <a:spLocks noChangeShapeType="1"/>
            </p:cNvSpPr>
            <p:nvPr/>
          </p:nvSpPr>
          <p:spPr bwMode="auto">
            <a:xfrm flipH="1" flipV="1">
              <a:off x="4558" y="709"/>
              <a:ext cx="454" cy="272"/>
            </a:xfrm>
            <a:prstGeom prst="line">
              <a:avLst/>
            </a:prstGeom>
            <a:noFill/>
            <a:ln w="9525">
              <a:solidFill>
                <a:schemeClr val="tx1"/>
              </a:solidFill>
              <a:round/>
              <a:headEnd/>
              <a:tailEnd type="triangle" w="med" len="med"/>
            </a:ln>
          </p:spPr>
          <p:txBody>
            <a:bodyPr/>
            <a:lstStyle/>
            <a:p>
              <a:endParaRPr lang="en-US"/>
            </a:p>
          </p:txBody>
        </p:sp>
        <p:sp>
          <p:nvSpPr>
            <p:cNvPr id="40974" name="Freeform 25"/>
            <p:cNvSpPr>
              <a:spLocks/>
            </p:cNvSpPr>
            <p:nvPr/>
          </p:nvSpPr>
          <p:spPr bwMode="auto">
            <a:xfrm>
              <a:off x="4604" y="527"/>
              <a:ext cx="771" cy="136"/>
            </a:xfrm>
            <a:custGeom>
              <a:avLst/>
              <a:gdLst>
                <a:gd name="T0" fmla="*/ 0 w 680"/>
                <a:gd name="T1" fmla="*/ 367 h 106"/>
                <a:gd name="T2" fmla="*/ 509 w 680"/>
                <a:gd name="T3" fmla="*/ 51 h 106"/>
                <a:gd name="T4" fmla="*/ 1103 w 680"/>
                <a:gd name="T5" fmla="*/ 51 h 106"/>
                <a:gd name="T6" fmla="*/ 1274 w 680"/>
                <a:gd name="T7" fmla="*/ 210 h 106"/>
                <a:gd name="T8" fmla="*/ 0 60000 65536"/>
                <a:gd name="T9" fmla="*/ 0 60000 65536"/>
                <a:gd name="T10" fmla="*/ 0 60000 65536"/>
                <a:gd name="T11" fmla="*/ 0 60000 65536"/>
                <a:gd name="T12" fmla="*/ 0 w 680"/>
                <a:gd name="T13" fmla="*/ 0 h 106"/>
                <a:gd name="T14" fmla="*/ 680 w 680"/>
                <a:gd name="T15" fmla="*/ 106 h 106"/>
              </a:gdLst>
              <a:ahLst/>
              <a:cxnLst>
                <a:cxn ang="T8">
                  <a:pos x="T0" y="T1"/>
                </a:cxn>
                <a:cxn ang="T9">
                  <a:pos x="T2" y="T3"/>
                </a:cxn>
                <a:cxn ang="T10">
                  <a:pos x="T4" y="T5"/>
                </a:cxn>
                <a:cxn ang="T11">
                  <a:pos x="T6" y="T7"/>
                </a:cxn>
              </a:cxnLst>
              <a:rect l="T12" t="T13" r="T14" b="T15"/>
              <a:pathLst>
                <a:path w="680" h="106">
                  <a:moveTo>
                    <a:pt x="0" y="106"/>
                  </a:moveTo>
                  <a:cubicBezTo>
                    <a:pt x="87" y="68"/>
                    <a:pt x="174" y="30"/>
                    <a:pt x="272" y="15"/>
                  </a:cubicBezTo>
                  <a:cubicBezTo>
                    <a:pt x="370" y="0"/>
                    <a:pt x="521" y="7"/>
                    <a:pt x="589" y="15"/>
                  </a:cubicBezTo>
                  <a:cubicBezTo>
                    <a:pt x="657" y="23"/>
                    <a:pt x="668" y="42"/>
                    <a:pt x="680" y="61"/>
                  </a:cubicBezTo>
                </a:path>
              </a:pathLst>
            </a:custGeom>
            <a:noFill/>
            <a:ln w="9525">
              <a:solidFill>
                <a:srgbClr val="A50021"/>
              </a:solidFill>
              <a:round/>
              <a:headEnd/>
              <a:tailEnd type="arrow" w="med" len="med"/>
            </a:ln>
          </p:spPr>
          <p:txBody>
            <a:bodyPr/>
            <a:lstStyle/>
            <a:p>
              <a:endParaRPr lang="en-US"/>
            </a:p>
          </p:txBody>
        </p:sp>
        <p:sp>
          <p:nvSpPr>
            <p:cNvPr id="40975" name="Line 26"/>
            <p:cNvSpPr>
              <a:spLocks noChangeShapeType="1"/>
            </p:cNvSpPr>
            <p:nvPr/>
          </p:nvSpPr>
          <p:spPr bwMode="auto">
            <a:xfrm flipH="1">
              <a:off x="4558" y="981"/>
              <a:ext cx="454" cy="0"/>
            </a:xfrm>
            <a:prstGeom prst="line">
              <a:avLst/>
            </a:prstGeom>
            <a:noFill/>
            <a:ln w="9525">
              <a:solidFill>
                <a:schemeClr val="tx1"/>
              </a:solidFill>
              <a:round/>
              <a:headEnd/>
              <a:tailEnd type="triangle" w="med" len="med"/>
            </a:ln>
          </p:spPr>
          <p:txBody>
            <a:bodyPr/>
            <a:lstStyle/>
            <a:p>
              <a:endParaRPr lang="en-US"/>
            </a:p>
          </p:txBody>
        </p:sp>
        <p:sp>
          <p:nvSpPr>
            <p:cNvPr id="40976" name="Freeform 28"/>
            <p:cNvSpPr>
              <a:spLocks/>
            </p:cNvSpPr>
            <p:nvPr/>
          </p:nvSpPr>
          <p:spPr bwMode="auto">
            <a:xfrm>
              <a:off x="4694" y="799"/>
              <a:ext cx="154" cy="174"/>
            </a:xfrm>
            <a:custGeom>
              <a:avLst/>
              <a:gdLst>
                <a:gd name="T0" fmla="*/ 0 w 136"/>
                <a:gd name="T1" fmla="*/ 467 h 136"/>
                <a:gd name="T2" fmla="*/ 85 w 136"/>
                <a:gd name="T3" fmla="*/ 156 h 136"/>
                <a:gd name="T4" fmla="*/ 253 w 136"/>
                <a:gd name="T5" fmla="*/ 0 h 136"/>
                <a:gd name="T6" fmla="*/ 0 60000 65536"/>
                <a:gd name="T7" fmla="*/ 0 60000 65536"/>
                <a:gd name="T8" fmla="*/ 0 60000 65536"/>
                <a:gd name="T9" fmla="*/ 0 w 136"/>
                <a:gd name="T10" fmla="*/ 0 h 136"/>
                <a:gd name="T11" fmla="*/ 136 w 136"/>
                <a:gd name="T12" fmla="*/ 136 h 136"/>
              </a:gdLst>
              <a:ahLst/>
              <a:cxnLst>
                <a:cxn ang="T6">
                  <a:pos x="T0" y="T1"/>
                </a:cxn>
                <a:cxn ang="T7">
                  <a:pos x="T2" y="T3"/>
                </a:cxn>
                <a:cxn ang="T8">
                  <a:pos x="T4" y="T5"/>
                </a:cxn>
              </a:cxnLst>
              <a:rect l="T9" t="T10" r="T11" b="T12"/>
              <a:pathLst>
                <a:path w="136" h="136">
                  <a:moveTo>
                    <a:pt x="0" y="136"/>
                  </a:moveTo>
                  <a:cubicBezTo>
                    <a:pt x="11" y="102"/>
                    <a:pt x="22" y="68"/>
                    <a:pt x="45" y="45"/>
                  </a:cubicBezTo>
                  <a:cubicBezTo>
                    <a:pt x="68" y="22"/>
                    <a:pt x="102" y="11"/>
                    <a:pt x="136" y="0"/>
                  </a:cubicBezTo>
                </a:path>
              </a:pathLst>
            </a:custGeom>
            <a:noFill/>
            <a:ln w="9525">
              <a:solidFill>
                <a:srgbClr val="FF9999"/>
              </a:solidFill>
              <a:round/>
              <a:headEnd/>
              <a:tailEnd type="arrow" w="med" len="med"/>
            </a:ln>
          </p:spPr>
          <p:txBody>
            <a:bodyPr/>
            <a:lstStyle/>
            <a:p>
              <a:endParaRPr lang="en-US"/>
            </a:p>
          </p:txBody>
        </p:sp>
      </p:grpSp>
      <p:sp>
        <p:nvSpPr>
          <p:cNvPr id="87073" name="Text Box 33"/>
          <p:cNvSpPr txBox="1">
            <a:spLocks noChangeArrowheads="1"/>
          </p:cNvSpPr>
          <p:nvPr/>
        </p:nvSpPr>
        <p:spPr bwMode="auto">
          <a:xfrm>
            <a:off x="1042988" y="4338638"/>
            <a:ext cx="395287" cy="274637"/>
          </a:xfrm>
          <a:prstGeom prst="rect">
            <a:avLst/>
          </a:prstGeom>
          <a:noFill/>
          <a:ln w="9525">
            <a:noFill/>
            <a:miter lim="800000"/>
            <a:headEnd/>
            <a:tailEnd/>
          </a:ln>
        </p:spPr>
        <p:txBody>
          <a:bodyPr wrap="none">
            <a:spAutoFit/>
          </a:bodyPr>
          <a:lstStyle/>
          <a:p>
            <a:r>
              <a:rPr lang="en-GB" sz="1200" b="1" i="1">
                <a:solidFill>
                  <a:srgbClr val="0000FF"/>
                </a:solidFill>
              </a:rPr>
              <a:t>Mx</a:t>
            </a:r>
          </a:p>
        </p:txBody>
      </p:sp>
      <p:sp>
        <p:nvSpPr>
          <p:cNvPr id="87074" name="Text Box 34"/>
          <p:cNvSpPr txBox="1">
            <a:spLocks noChangeArrowheads="1"/>
          </p:cNvSpPr>
          <p:nvPr/>
        </p:nvSpPr>
        <p:spPr bwMode="auto">
          <a:xfrm>
            <a:off x="1042988" y="4856163"/>
            <a:ext cx="395287" cy="274637"/>
          </a:xfrm>
          <a:prstGeom prst="rect">
            <a:avLst/>
          </a:prstGeom>
          <a:noFill/>
          <a:ln w="9525">
            <a:noFill/>
            <a:miter lim="800000"/>
            <a:headEnd/>
            <a:tailEnd/>
          </a:ln>
        </p:spPr>
        <p:txBody>
          <a:bodyPr wrap="none">
            <a:spAutoFit/>
          </a:bodyPr>
          <a:lstStyle/>
          <a:p>
            <a:r>
              <a:rPr lang="en-GB" sz="1200" b="1" i="1">
                <a:solidFill>
                  <a:srgbClr val="006600"/>
                </a:solidFill>
              </a:rPr>
              <a:t>My</a:t>
            </a:r>
          </a:p>
        </p:txBody>
      </p:sp>
      <p:pic>
        <p:nvPicPr>
          <p:cNvPr id="3" name="ezgif.com-gif-to-mp4.mp4">
            <a:hlinkClick r:id="" action="ppaction://media"/>
            <a:extLst>
              <a:ext uri="{FF2B5EF4-FFF2-40B4-BE49-F238E27FC236}">
                <a16:creationId xmlns:a16="http://schemas.microsoft.com/office/drawing/2014/main" id="{8C47599D-5425-D946-B5F7-880F9450FCB9}"/>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08000" y="381000"/>
            <a:ext cx="8128000" cy="609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0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0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0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0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7051">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705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02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fill="hold" display="0">
                  <p:stCondLst>
                    <p:cond delay="indefinite"/>
                  </p:stCondLst>
                </p:cTn>
                <p:tgtEl>
                  <p:spTgt spid="3"/>
                </p:tgtEl>
              </p:cMediaNode>
            </p:video>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3"/>
                                        </p:tgtEl>
                                      </p:cBhvr>
                                    </p:cmd>
                                  </p:childTnLst>
                                </p:cTn>
                              </p:par>
                            </p:childTnLst>
                          </p:cTn>
                        </p:par>
                      </p:childTnLst>
                    </p:cTn>
                  </p:par>
                </p:childTnLst>
              </p:cTn>
              <p:nextCondLst>
                <p:cond evt="onClick" delay="0">
                  <p:tgtEl>
                    <p:spTgt spid="3"/>
                  </p:tgtEl>
                </p:cond>
              </p:nextCondLst>
            </p:seq>
          </p:childTnLst>
        </p:cTn>
      </p:par>
    </p:tnLst>
    <p:bldLst>
      <p:bldP spid="87073" grpId="0"/>
      <p:bldP spid="87074"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ea typeface="ＭＳ Ｐゴシック" charset="0"/>
                <a:cs typeface="ＭＳ Ｐゴシック" charset="0"/>
              </a:rPr>
              <a:t>Fast Fourier Transformation (FFT)</a:t>
            </a:r>
            <a:endParaRPr lang="en-GB">
              <a:ea typeface="ＭＳ Ｐゴシック" charset="0"/>
              <a:cs typeface="ＭＳ Ｐゴシック" charset="0"/>
            </a:endParaRPr>
          </a:p>
        </p:txBody>
      </p:sp>
      <p:sp>
        <p:nvSpPr>
          <p:cNvPr id="41987" name="Rectangle 3"/>
          <p:cNvSpPr>
            <a:spLocks noGrp="1" noChangeArrowheads="1"/>
          </p:cNvSpPr>
          <p:nvPr>
            <p:ph type="body" idx="1"/>
          </p:nvPr>
        </p:nvSpPr>
        <p:spPr/>
        <p:txBody>
          <a:bodyPr/>
          <a:lstStyle/>
          <a:p>
            <a:r>
              <a:rPr lang="en-US">
                <a:cs typeface="Arial" charset="0"/>
              </a:rPr>
              <a:t>The signal is always demodulated in an analog mixing step before analog to digital conversion (ADC, i.e. digitised sampling of the MR signal).</a:t>
            </a:r>
          </a:p>
          <a:p>
            <a:endParaRPr lang="en-US">
              <a:cs typeface="Arial" charset="0"/>
            </a:endParaRPr>
          </a:p>
          <a:p>
            <a:r>
              <a:rPr lang="en-US">
                <a:cs typeface="Arial" charset="0"/>
              </a:rPr>
              <a:t>This demodulation corresponds to moving to another frame of reference, the “rotating frame”.</a:t>
            </a:r>
            <a:endParaRPr lang="el-GR">
              <a:cs typeface="Arial" charset="0"/>
            </a:endParaRPr>
          </a:p>
        </p:txBody>
      </p:sp>
      <p:pic>
        <p:nvPicPr>
          <p:cNvPr id="87045" name="Picture 5" descr="SpinEcho_timedomain"/>
          <p:cNvPicPr>
            <a:picLocks noChangeAspect="1" noChangeArrowheads="1"/>
          </p:cNvPicPr>
          <p:nvPr/>
        </p:nvPicPr>
        <p:blipFill>
          <a:blip r:embed="rId2"/>
          <a:srcRect/>
          <a:stretch>
            <a:fillRect/>
          </a:stretch>
        </p:blipFill>
        <p:spPr bwMode="auto">
          <a:xfrm>
            <a:off x="468313" y="4211638"/>
            <a:ext cx="3678237" cy="1412875"/>
          </a:xfrm>
          <a:prstGeom prst="rect">
            <a:avLst/>
          </a:prstGeom>
          <a:noFill/>
          <a:ln w="9525">
            <a:noFill/>
            <a:miter lim="800000"/>
            <a:headEnd/>
            <a:tailEnd/>
          </a:ln>
        </p:spPr>
      </p:pic>
      <p:grpSp>
        <p:nvGrpSpPr>
          <p:cNvPr id="2" name="Group 8"/>
          <p:cNvGrpSpPr>
            <a:grpSpLocks/>
          </p:cNvGrpSpPr>
          <p:nvPr/>
        </p:nvGrpSpPr>
        <p:grpSpPr bwMode="auto">
          <a:xfrm>
            <a:off x="4284663" y="4421188"/>
            <a:ext cx="739775" cy="366712"/>
            <a:chOff x="2789" y="2704"/>
            <a:chExt cx="466" cy="231"/>
          </a:xfrm>
        </p:grpSpPr>
        <p:sp>
          <p:nvSpPr>
            <p:cNvPr id="42011" name="Line 6"/>
            <p:cNvSpPr>
              <a:spLocks noChangeShapeType="1"/>
            </p:cNvSpPr>
            <p:nvPr/>
          </p:nvSpPr>
          <p:spPr bwMode="auto">
            <a:xfrm>
              <a:off x="2880" y="2931"/>
              <a:ext cx="318" cy="0"/>
            </a:xfrm>
            <a:prstGeom prst="line">
              <a:avLst/>
            </a:prstGeom>
            <a:noFill/>
            <a:ln w="38100">
              <a:solidFill>
                <a:schemeClr val="tx1"/>
              </a:solidFill>
              <a:round/>
              <a:headEnd/>
              <a:tailEnd type="triangle" w="med" len="med"/>
            </a:ln>
          </p:spPr>
          <p:txBody>
            <a:bodyPr/>
            <a:lstStyle/>
            <a:p>
              <a:endParaRPr lang="en-US"/>
            </a:p>
          </p:txBody>
        </p:sp>
        <p:sp>
          <p:nvSpPr>
            <p:cNvPr id="42012" name="Text Box 7"/>
            <p:cNvSpPr txBox="1">
              <a:spLocks noChangeArrowheads="1"/>
            </p:cNvSpPr>
            <p:nvPr/>
          </p:nvSpPr>
          <p:spPr bwMode="auto">
            <a:xfrm>
              <a:off x="2789" y="2704"/>
              <a:ext cx="466" cy="231"/>
            </a:xfrm>
            <a:prstGeom prst="rect">
              <a:avLst/>
            </a:prstGeom>
            <a:noFill/>
            <a:ln w="9525">
              <a:noFill/>
              <a:miter lim="800000"/>
              <a:headEnd/>
              <a:tailEnd/>
            </a:ln>
          </p:spPr>
          <p:txBody>
            <a:bodyPr>
              <a:spAutoFit/>
            </a:bodyPr>
            <a:lstStyle/>
            <a:p>
              <a:pPr algn="ctr"/>
              <a:r>
                <a:rPr lang="en-US"/>
                <a:t>FFT</a:t>
              </a:r>
              <a:endParaRPr lang="en-GB"/>
            </a:p>
          </p:txBody>
        </p:sp>
      </p:grpSp>
      <p:pic>
        <p:nvPicPr>
          <p:cNvPr id="87049" name="Picture 9" descr="SpinEcho_freqdomain"/>
          <p:cNvPicPr>
            <a:picLocks noChangeAspect="1" noChangeArrowheads="1"/>
          </p:cNvPicPr>
          <p:nvPr/>
        </p:nvPicPr>
        <p:blipFill>
          <a:blip r:embed="rId3"/>
          <a:srcRect/>
          <a:stretch>
            <a:fillRect/>
          </a:stretch>
        </p:blipFill>
        <p:spPr bwMode="auto">
          <a:xfrm>
            <a:off x="5219700" y="4211638"/>
            <a:ext cx="3708400" cy="1431925"/>
          </a:xfrm>
          <a:prstGeom prst="rect">
            <a:avLst/>
          </a:prstGeom>
          <a:noFill/>
          <a:ln w="9525">
            <a:noFill/>
            <a:miter lim="800000"/>
            <a:headEnd/>
            <a:tailEnd/>
          </a:ln>
        </p:spPr>
      </p:pic>
      <p:sp>
        <p:nvSpPr>
          <p:cNvPr id="87051" name="Rectangle 11"/>
          <p:cNvSpPr>
            <a:spLocks noChangeArrowheads="1"/>
          </p:cNvSpPr>
          <p:nvPr/>
        </p:nvSpPr>
        <p:spPr bwMode="auto">
          <a:xfrm>
            <a:off x="722313" y="5778500"/>
            <a:ext cx="7772400" cy="936625"/>
          </a:xfrm>
          <a:prstGeom prst="rect">
            <a:avLst/>
          </a:prstGeom>
          <a:noFill/>
          <a:ln w="9525">
            <a:noFill/>
            <a:miter lim="800000"/>
            <a:headEnd/>
            <a:tailEnd/>
          </a:ln>
        </p:spPr>
        <p:txBody>
          <a:bodyPr lIns="0" tIns="0" rIns="0" bIns="0"/>
          <a:lstStyle/>
          <a:p>
            <a:pPr marL="342900" indent="-342900">
              <a:spcBef>
                <a:spcPct val="20000"/>
              </a:spcBef>
              <a:buClr>
                <a:srgbClr val="005B82"/>
              </a:buClr>
              <a:buFont typeface="Wingdings" pitchFamily="2" charset="2"/>
              <a:buChar char="§"/>
            </a:pPr>
            <a:r>
              <a:rPr lang="en-US"/>
              <a:t>In this frame of reference (r</a:t>
            </a:r>
            <a:r>
              <a:rPr lang="en-US">
                <a:cs typeface="Arial" charset="0"/>
              </a:rPr>
              <a:t>otating with the Larmor frequency about z), all resonant spins point to where they were deflected initially.</a:t>
            </a:r>
          </a:p>
        </p:txBody>
      </p:sp>
      <p:grpSp>
        <p:nvGrpSpPr>
          <p:cNvPr id="41992" name="Group 29"/>
          <p:cNvGrpSpPr>
            <a:grpSpLocks/>
          </p:cNvGrpSpPr>
          <p:nvPr/>
        </p:nvGrpSpPr>
        <p:grpSpPr bwMode="auto">
          <a:xfrm rot="-854850">
            <a:off x="7380288" y="1125538"/>
            <a:ext cx="1511300" cy="576262"/>
            <a:chOff x="4377" y="527"/>
            <a:chExt cx="998" cy="454"/>
          </a:xfrm>
        </p:grpSpPr>
        <p:sp>
          <p:nvSpPr>
            <p:cNvPr id="42005" name="Line 22"/>
            <p:cNvSpPr>
              <a:spLocks noChangeShapeType="1"/>
            </p:cNvSpPr>
            <p:nvPr/>
          </p:nvSpPr>
          <p:spPr bwMode="auto">
            <a:xfrm flipH="1" flipV="1">
              <a:off x="4377" y="799"/>
              <a:ext cx="635" cy="182"/>
            </a:xfrm>
            <a:prstGeom prst="line">
              <a:avLst/>
            </a:prstGeom>
            <a:noFill/>
            <a:ln w="38100">
              <a:solidFill>
                <a:schemeClr val="tx1"/>
              </a:solidFill>
              <a:round/>
              <a:headEnd/>
              <a:tailEnd type="triangle" w="med" len="med"/>
            </a:ln>
          </p:spPr>
          <p:txBody>
            <a:bodyPr/>
            <a:lstStyle/>
            <a:p>
              <a:endParaRPr lang="en-US"/>
            </a:p>
          </p:txBody>
        </p:sp>
        <p:sp>
          <p:nvSpPr>
            <p:cNvPr id="42006" name="Freeform 23"/>
            <p:cNvSpPr>
              <a:spLocks/>
            </p:cNvSpPr>
            <p:nvPr/>
          </p:nvSpPr>
          <p:spPr bwMode="auto">
            <a:xfrm>
              <a:off x="4604" y="663"/>
              <a:ext cx="463" cy="174"/>
            </a:xfrm>
            <a:custGeom>
              <a:avLst/>
              <a:gdLst>
                <a:gd name="T0" fmla="*/ 0 w 408"/>
                <a:gd name="T1" fmla="*/ 467 h 136"/>
                <a:gd name="T2" fmla="*/ 256 w 408"/>
                <a:gd name="T3" fmla="*/ 156 h 136"/>
                <a:gd name="T4" fmla="*/ 767 w 408"/>
                <a:gd name="T5" fmla="*/ 0 h 136"/>
                <a:gd name="T6" fmla="*/ 0 60000 65536"/>
                <a:gd name="T7" fmla="*/ 0 60000 65536"/>
                <a:gd name="T8" fmla="*/ 0 60000 65536"/>
                <a:gd name="T9" fmla="*/ 0 w 408"/>
                <a:gd name="T10" fmla="*/ 0 h 136"/>
                <a:gd name="T11" fmla="*/ 408 w 408"/>
                <a:gd name="T12" fmla="*/ 136 h 136"/>
              </a:gdLst>
              <a:ahLst/>
              <a:cxnLst>
                <a:cxn ang="T6">
                  <a:pos x="T0" y="T1"/>
                </a:cxn>
                <a:cxn ang="T7">
                  <a:pos x="T2" y="T3"/>
                </a:cxn>
                <a:cxn ang="T8">
                  <a:pos x="T4" y="T5"/>
                </a:cxn>
              </a:cxnLst>
              <a:rect l="T9" t="T10" r="T11" b="T12"/>
              <a:pathLst>
                <a:path w="408" h="136">
                  <a:moveTo>
                    <a:pt x="0" y="136"/>
                  </a:moveTo>
                  <a:cubicBezTo>
                    <a:pt x="34" y="102"/>
                    <a:pt x="68" y="68"/>
                    <a:pt x="136" y="45"/>
                  </a:cubicBezTo>
                  <a:cubicBezTo>
                    <a:pt x="204" y="22"/>
                    <a:pt x="306" y="11"/>
                    <a:pt x="408" y="0"/>
                  </a:cubicBezTo>
                </a:path>
              </a:pathLst>
            </a:custGeom>
            <a:noFill/>
            <a:ln w="9525">
              <a:solidFill>
                <a:srgbClr val="FF0000"/>
              </a:solidFill>
              <a:round/>
              <a:headEnd/>
              <a:tailEnd type="arrow" w="med" len="med"/>
            </a:ln>
          </p:spPr>
          <p:txBody>
            <a:bodyPr/>
            <a:lstStyle/>
            <a:p>
              <a:endParaRPr lang="en-US"/>
            </a:p>
          </p:txBody>
        </p:sp>
        <p:sp>
          <p:nvSpPr>
            <p:cNvPr id="42007" name="Line 24"/>
            <p:cNvSpPr>
              <a:spLocks noChangeShapeType="1"/>
            </p:cNvSpPr>
            <p:nvPr/>
          </p:nvSpPr>
          <p:spPr bwMode="auto">
            <a:xfrm flipH="1" flipV="1">
              <a:off x="4558" y="709"/>
              <a:ext cx="454" cy="272"/>
            </a:xfrm>
            <a:prstGeom prst="line">
              <a:avLst/>
            </a:prstGeom>
            <a:noFill/>
            <a:ln w="9525">
              <a:solidFill>
                <a:schemeClr val="tx1"/>
              </a:solidFill>
              <a:round/>
              <a:headEnd/>
              <a:tailEnd type="triangle" w="med" len="med"/>
            </a:ln>
          </p:spPr>
          <p:txBody>
            <a:bodyPr/>
            <a:lstStyle/>
            <a:p>
              <a:endParaRPr lang="en-US"/>
            </a:p>
          </p:txBody>
        </p:sp>
        <p:sp>
          <p:nvSpPr>
            <p:cNvPr id="42008" name="Freeform 25"/>
            <p:cNvSpPr>
              <a:spLocks/>
            </p:cNvSpPr>
            <p:nvPr/>
          </p:nvSpPr>
          <p:spPr bwMode="auto">
            <a:xfrm>
              <a:off x="4604" y="527"/>
              <a:ext cx="771" cy="136"/>
            </a:xfrm>
            <a:custGeom>
              <a:avLst/>
              <a:gdLst>
                <a:gd name="T0" fmla="*/ 0 w 680"/>
                <a:gd name="T1" fmla="*/ 367 h 106"/>
                <a:gd name="T2" fmla="*/ 509 w 680"/>
                <a:gd name="T3" fmla="*/ 51 h 106"/>
                <a:gd name="T4" fmla="*/ 1103 w 680"/>
                <a:gd name="T5" fmla="*/ 51 h 106"/>
                <a:gd name="T6" fmla="*/ 1274 w 680"/>
                <a:gd name="T7" fmla="*/ 210 h 106"/>
                <a:gd name="T8" fmla="*/ 0 60000 65536"/>
                <a:gd name="T9" fmla="*/ 0 60000 65536"/>
                <a:gd name="T10" fmla="*/ 0 60000 65536"/>
                <a:gd name="T11" fmla="*/ 0 60000 65536"/>
                <a:gd name="T12" fmla="*/ 0 w 680"/>
                <a:gd name="T13" fmla="*/ 0 h 106"/>
                <a:gd name="T14" fmla="*/ 680 w 680"/>
                <a:gd name="T15" fmla="*/ 106 h 106"/>
              </a:gdLst>
              <a:ahLst/>
              <a:cxnLst>
                <a:cxn ang="T8">
                  <a:pos x="T0" y="T1"/>
                </a:cxn>
                <a:cxn ang="T9">
                  <a:pos x="T2" y="T3"/>
                </a:cxn>
                <a:cxn ang="T10">
                  <a:pos x="T4" y="T5"/>
                </a:cxn>
                <a:cxn ang="T11">
                  <a:pos x="T6" y="T7"/>
                </a:cxn>
              </a:cxnLst>
              <a:rect l="T12" t="T13" r="T14" b="T15"/>
              <a:pathLst>
                <a:path w="680" h="106">
                  <a:moveTo>
                    <a:pt x="0" y="106"/>
                  </a:moveTo>
                  <a:cubicBezTo>
                    <a:pt x="87" y="68"/>
                    <a:pt x="174" y="30"/>
                    <a:pt x="272" y="15"/>
                  </a:cubicBezTo>
                  <a:cubicBezTo>
                    <a:pt x="370" y="0"/>
                    <a:pt x="521" y="7"/>
                    <a:pt x="589" y="15"/>
                  </a:cubicBezTo>
                  <a:cubicBezTo>
                    <a:pt x="657" y="23"/>
                    <a:pt x="668" y="42"/>
                    <a:pt x="680" y="61"/>
                  </a:cubicBezTo>
                </a:path>
              </a:pathLst>
            </a:custGeom>
            <a:noFill/>
            <a:ln w="9525">
              <a:solidFill>
                <a:srgbClr val="A50021"/>
              </a:solidFill>
              <a:round/>
              <a:headEnd/>
              <a:tailEnd type="arrow" w="med" len="med"/>
            </a:ln>
          </p:spPr>
          <p:txBody>
            <a:bodyPr/>
            <a:lstStyle/>
            <a:p>
              <a:endParaRPr lang="en-US"/>
            </a:p>
          </p:txBody>
        </p:sp>
        <p:sp>
          <p:nvSpPr>
            <p:cNvPr id="42009" name="Line 26"/>
            <p:cNvSpPr>
              <a:spLocks noChangeShapeType="1"/>
            </p:cNvSpPr>
            <p:nvPr/>
          </p:nvSpPr>
          <p:spPr bwMode="auto">
            <a:xfrm flipH="1">
              <a:off x="4558" y="981"/>
              <a:ext cx="454" cy="0"/>
            </a:xfrm>
            <a:prstGeom prst="line">
              <a:avLst/>
            </a:prstGeom>
            <a:noFill/>
            <a:ln w="9525">
              <a:solidFill>
                <a:schemeClr val="tx1"/>
              </a:solidFill>
              <a:round/>
              <a:headEnd/>
              <a:tailEnd type="triangle" w="med" len="med"/>
            </a:ln>
          </p:spPr>
          <p:txBody>
            <a:bodyPr/>
            <a:lstStyle/>
            <a:p>
              <a:endParaRPr lang="en-US"/>
            </a:p>
          </p:txBody>
        </p:sp>
        <p:sp>
          <p:nvSpPr>
            <p:cNvPr id="42010" name="Freeform 28"/>
            <p:cNvSpPr>
              <a:spLocks/>
            </p:cNvSpPr>
            <p:nvPr/>
          </p:nvSpPr>
          <p:spPr bwMode="auto">
            <a:xfrm>
              <a:off x="4694" y="799"/>
              <a:ext cx="154" cy="174"/>
            </a:xfrm>
            <a:custGeom>
              <a:avLst/>
              <a:gdLst>
                <a:gd name="T0" fmla="*/ 0 w 136"/>
                <a:gd name="T1" fmla="*/ 467 h 136"/>
                <a:gd name="T2" fmla="*/ 85 w 136"/>
                <a:gd name="T3" fmla="*/ 156 h 136"/>
                <a:gd name="T4" fmla="*/ 253 w 136"/>
                <a:gd name="T5" fmla="*/ 0 h 136"/>
                <a:gd name="T6" fmla="*/ 0 60000 65536"/>
                <a:gd name="T7" fmla="*/ 0 60000 65536"/>
                <a:gd name="T8" fmla="*/ 0 60000 65536"/>
                <a:gd name="T9" fmla="*/ 0 w 136"/>
                <a:gd name="T10" fmla="*/ 0 h 136"/>
                <a:gd name="T11" fmla="*/ 136 w 136"/>
                <a:gd name="T12" fmla="*/ 136 h 136"/>
              </a:gdLst>
              <a:ahLst/>
              <a:cxnLst>
                <a:cxn ang="T6">
                  <a:pos x="T0" y="T1"/>
                </a:cxn>
                <a:cxn ang="T7">
                  <a:pos x="T2" y="T3"/>
                </a:cxn>
                <a:cxn ang="T8">
                  <a:pos x="T4" y="T5"/>
                </a:cxn>
              </a:cxnLst>
              <a:rect l="T9" t="T10" r="T11" b="T12"/>
              <a:pathLst>
                <a:path w="136" h="136">
                  <a:moveTo>
                    <a:pt x="0" y="136"/>
                  </a:moveTo>
                  <a:cubicBezTo>
                    <a:pt x="11" y="102"/>
                    <a:pt x="22" y="68"/>
                    <a:pt x="45" y="45"/>
                  </a:cubicBezTo>
                  <a:cubicBezTo>
                    <a:pt x="68" y="22"/>
                    <a:pt x="102" y="11"/>
                    <a:pt x="136" y="0"/>
                  </a:cubicBezTo>
                </a:path>
              </a:pathLst>
            </a:custGeom>
            <a:noFill/>
            <a:ln w="9525">
              <a:solidFill>
                <a:srgbClr val="FF9999"/>
              </a:solidFill>
              <a:round/>
              <a:headEnd/>
              <a:tailEnd type="arrow" w="med" len="med"/>
            </a:ln>
          </p:spPr>
          <p:txBody>
            <a:bodyPr/>
            <a:lstStyle/>
            <a:p>
              <a:endParaRPr lang="en-US"/>
            </a:p>
          </p:txBody>
        </p:sp>
      </p:grpSp>
      <p:sp>
        <p:nvSpPr>
          <p:cNvPr id="87073" name="Text Box 33"/>
          <p:cNvSpPr txBox="1">
            <a:spLocks noChangeArrowheads="1"/>
          </p:cNvSpPr>
          <p:nvPr/>
        </p:nvSpPr>
        <p:spPr bwMode="auto">
          <a:xfrm>
            <a:off x="1042988" y="4351338"/>
            <a:ext cx="395287" cy="274637"/>
          </a:xfrm>
          <a:prstGeom prst="rect">
            <a:avLst/>
          </a:prstGeom>
          <a:noFill/>
          <a:ln w="9525">
            <a:noFill/>
            <a:miter lim="800000"/>
            <a:headEnd/>
            <a:tailEnd/>
          </a:ln>
        </p:spPr>
        <p:txBody>
          <a:bodyPr wrap="none">
            <a:spAutoFit/>
          </a:bodyPr>
          <a:lstStyle/>
          <a:p>
            <a:r>
              <a:rPr lang="en-GB" sz="1200" b="1" i="1">
                <a:solidFill>
                  <a:srgbClr val="0000FF"/>
                </a:solidFill>
              </a:rPr>
              <a:t>Mx</a:t>
            </a:r>
          </a:p>
        </p:txBody>
      </p:sp>
      <p:sp>
        <p:nvSpPr>
          <p:cNvPr id="87074" name="Text Box 34"/>
          <p:cNvSpPr txBox="1">
            <a:spLocks noChangeArrowheads="1"/>
          </p:cNvSpPr>
          <p:nvPr/>
        </p:nvSpPr>
        <p:spPr bwMode="auto">
          <a:xfrm>
            <a:off x="1042988" y="4868863"/>
            <a:ext cx="395287" cy="274637"/>
          </a:xfrm>
          <a:prstGeom prst="rect">
            <a:avLst/>
          </a:prstGeom>
          <a:noFill/>
          <a:ln w="9525">
            <a:noFill/>
            <a:miter lim="800000"/>
            <a:headEnd/>
            <a:tailEnd/>
          </a:ln>
        </p:spPr>
        <p:txBody>
          <a:bodyPr wrap="none">
            <a:spAutoFit/>
          </a:bodyPr>
          <a:lstStyle/>
          <a:p>
            <a:r>
              <a:rPr lang="en-GB" sz="1200" b="1" i="1">
                <a:solidFill>
                  <a:srgbClr val="006600"/>
                </a:solidFill>
              </a:rPr>
              <a:t>My</a:t>
            </a:r>
          </a:p>
        </p:txBody>
      </p:sp>
      <p:grpSp>
        <p:nvGrpSpPr>
          <p:cNvPr id="4" name="Group 16"/>
          <p:cNvGrpSpPr>
            <a:grpSpLocks/>
          </p:cNvGrpSpPr>
          <p:nvPr/>
        </p:nvGrpSpPr>
        <p:grpSpPr bwMode="auto">
          <a:xfrm>
            <a:off x="468313" y="4211638"/>
            <a:ext cx="3678237" cy="1412875"/>
            <a:chOff x="295" y="2478"/>
            <a:chExt cx="2317" cy="890"/>
          </a:xfrm>
        </p:grpSpPr>
        <p:pic>
          <p:nvPicPr>
            <p:cNvPr id="42002" name="Picture 12" descr="SpinEcho_timedomain_demod"/>
            <p:cNvPicPr>
              <a:picLocks noChangeAspect="1" noChangeArrowheads="1"/>
            </p:cNvPicPr>
            <p:nvPr/>
          </p:nvPicPr>
          <p:blipFill>
            <a:blip r:embed="rId4"/>
            <a:srcRect/>
            <a:stretch>
              <a:fillRect/>
            </a:stretch>
          </p:blipFill>
          <p:spPr bwMode="auto">
            <a:xfrm>
              <a:off x="295" y="2478"/>
              <a:ext cx="2317" cy="890"/>
            </a:xfrm>
            <a:prstGeom prst="rect">
              <a:avLst/>
            </a:prstGeom>
            <a:noFill/>
            <a:ln w="9525">
              <a:noFill/>
              <a:miter lim="800000"/>
              <a:headEnd/>
              <a:tailEnd/>
            </a:ln>
          </p:spPr>
        </p:pic>
        <p:sp>
          <p:nvSpPr>
            <p:cNvPr id="42003" name="Text Box 14"/>
            <p:cNvSpPr txBox="1">
              <a:spLocks noChangeArrowheads="1"/>
            </p:cNvSpPr>
            <p:nvPr/>
          </p:nvSpPr>
          <p:spPr bwMode="auto">
            <a:xfrm>
              <a:off x="657" y="2568"/>
              <a:ext cx="709" cy="173"/>
            </a:xfrm>
            <a:prstGeom prst="rect">
              <a:avLst/>
            </a:prstGeom>
            <a:noFill/>
            <a:ln w="9525">
              <a:noFill/>
              <a:miter lim="800000"/>
              <a:headEnd/>
              <a:tailEnd/>
            </a:ln>
          </p:spPr>
          <p:txBody>
            <a:bodyPr wrap="none">
              <a:spAutoFit/>
            </a:bodyPr>
            <a:lstStyle/>
            <a:p>
              <a:r>
                <a:rPr lang="en-US" sz="1200" b="1" i="1">
                  <a:solidFill>
                    <a:srgbClr val="0000CC"/>
                  </a:solidFill>
                </a:rPr>
                <a:t>Mx</a:t>
              </a:r>
              <a:r>
                <a:rPr lang="en-US" sz="1200" b="1">
                  <a:solidFill>
                    <a:srgbClr val="0000CC"/>
                  </a:solidFill>
                </a:rPr>
                <a:t> (demod.)</a:t>
              </a:r>
              <a:r>
                <a:rPr lang="en-US" sz="1200"/>
                <a:t> </a:t>
              </a:r>
              <a:endParaRPr lang="en-GB" sz="1200" b="1">
                <a:solidFill>
                  <a:srgbClr val="006600"/>
                </a:solidFill>
              </a:endParaRPr>
            </a:p>
          </p:txBody>
        </p:sp>
        <p:sp>
          <p:nvSpPr>
            <p:cNvPr id="42004" name="Rectangle 15"/>
            <p:cNvSpPr>
              <a:spLocks noChangeArrowheads="1"/>
            </p:cNvSpPr>
            <p:nvPr/>
          </p:nvSpPr>
          <p:spPr bwMode="auto">
            <a:xfrm>
              <a:off x="657" y="2931"/>
              <a:ext cx="682" cy="173"/>
            </a:xfrm>
            <a:prstGeom prst="rect">
              <a:avLst/>
            </a:prstGeom>
            <a:noFill/>
            <a:ln w="9525">
              <a:noFill/>
              <a:miter lim="800000"/>
              <a:headEnd/>
              <a:tailEnd/>
            </a:ln>
          </p:spPr>
          <p:txBody>
            <a:bodyPr wrap="none">
              <a:spAutoFit/>
            </a:bodyPr>
            <a:lstStyle/>
            <a:p>
              <a:r>
                <a:rPr lang="en-US" sz="1200" b="1" i="1">
                  <a:solidFill>
                    <a:srgbClr val="006600"/>
                  </a:solidFill>
                </a:rPr>
                <a:t>My</a:t>
              </a:r>
              <a:r>
                <a:rPr lang="en-US" sz="1200" b="1">
                  <a:solidFill>
                    <a:srgbClr val="006600"/>
                  </a:solidFill>
                </a:rPr>
                <a:t> (demod.)</a:t>
              </a:r>
              <a:endParaRPr lang="en-GB" sz="1200" b="1">
                <a:solidFill>
                  <a:srgbClr val="006600"/>
                </a:solidFill>
              </a:endParaRPr>
            </a:p>
          </p:txBody>
        </p:sp>
      </p:grpSp>
      <p:grpSp>
        <p:nvGrpSpPr>
          <p:cNvPr id="5" name="Group 32"/>
          <p:cNvGrpSpPr>
            <a:grpSpLocks/>
          </p:cNvGrpSpPr>
          <p:nvPr/>
        </p:nvGrpSpPr>
        <p:grpSpPr bwMode="auto">
          <a:xfrm>
            <a:off x="5219700" y="4211638"/>
            <a:ext cx="3708400" cy="1431925"/>
            <a:chOff x="3288" y="2478"/>
            <a:chExt cx="2336" cy="902"/>
          </a:xfrm>
        </p:grpSpPr>
        <p:pic>
          <p:nvPicPr>
            <p:cNvPr id="41997" name="Picture 13" descr="SpinEcho_freqdomain_demod"/>
            <p:cNvPicPr>
              <a:picLocks noChangeAspect="1" noChangeArrowheads="1"/>
            </p:cNvPicPr>
            <p:nvPr/>
          </p:nvPicPr>
          <p:blipFill>
            <a:blip r:embed="rId5"/>
            <a:srcRect/>
            <a:stretch>
              <a:fillRect/>
            </a:stretch>
          </p:blipFill>
          <p:spPr bwMode="auto">
            <a:xfrm>
              <a:off x="3288" y="2478"/>
              <a:ext cx="2336" cy="902"/>
            </a:xfrm>
            <a:prstGeom prst="rect">
              <a:avLst/>
            </a:prstGeom>
            <a:noFill/>
            <a:ln w="9525">
              <a:noFill/>
              <a:miter lim="800000"/>
              <a:headEnd/>
              <a:tailEnd/>
            </a:ln>
          </p:spPr>
        </p:pic>
        <p:grpSp>
          <p:nvGrpSpPr>
            <p:cNvPr id="41998" name="Group 31"/>
            <p:cNvGrpSpPr>
              <a:grpSpLocks/>
            </p:cNvGrpSpPr>
            <p:nvPr/>
          </p:nvGrpSpPr>
          <p:grpSpPr bwMode="auto">
            <a:xfrm>
              <a:off x="4241" y="2659"/>
              <a:ext cx="1328" cy="317"/>
              <a:chOff x="4241" y="2659"/>
              <a:chExt cx="1328" cy="317"/>
            </a:xfrm>
          </p:grpSpPr>
          <p:sp>
            <p:nvSpPr>
              <p:cNvPr id="41999" name="Line 17"/>
              <p:cNvSpPr>
                <a:spLocks noChangeShapeType="1"/>
              </p:cNvSpPr>
              <p:nvPr/>
            </p:nvSpPr>
            <p:spPr bwMode="auto">
              <a:xfrm>
                <a:off x="4241" y="2976"/>
                <a:ext cx="272" cy="0"/>
              </a:xfrm>
              <a:prstGeom prst="line">
                <a:avLst/>
              </a:prstGeom>
              <a:noFill/>
              <a:ln w="9525">
                <a:solidFill>
                  <a:schemeClr val="tx1"/>
                </a:solidFill>
                <a:round/>
                <a:headEnd/>
                <a:tailEnd type="triangle" w="med" len="med"/>
              </a:ln>
            </p:spPr>
            <p:txBody>
              <a:bodyPr/>
              <a:lstStyle/>
              <a:p>
                <a:endParaRPr lang="en-US"/>
              </a:p>
            </p:txBody>
          </p:sp>
          <p:sp>
            <p:nvSpPr>
              <p:cNvPr id="42000" name="Line 18"/>
              <p:cNvSpPr>
                <a:spLocks noChangeShapeType="1"/>
              </p:cNvSpPr>
              <p:nvPr/>
            </p:nvSpPr>
            <p:spPr bwMode="auto">
              <a:xfrm>
                <a:off x="4649" y="2976"/>
                <a:ext cx="272" cy="0"/>
              </a:xfrm>
              <a:prstGeom prst="line">
                <a:avLst/>
              </a:prstGeom>
              <a:noFill/>
              <a:ln w="9525">
                <a:solidFill>
                  <a:schemeClr val="tx1"/>
                </a:solidFill>
                <a:round/>
                <a:headEnd type="triangle" w="med" len="med"/>
                <a:tailEnd/>
              </a:ln>
            </p:spPr>
            <p:txBody>
              <a:bodyPr/>
              <a:lstStyle/>
              <a:p>
                <a:endParaRPr lang="en-US"/>
              </a:p>
            </p:txBody>
          </p:sp>
          <p:sp>
            <p:nvSpPr>
              <p:cNvPr id="42001" name="Text Box 30"/>
              <p:cNvSpPr txBox="1">
                <a:spLocks noChangeArrowheads="1"/>
              </p:cNvSpPr>
              <p:nvPr/>
            </p:nvSpPr>
            <p:spPr bwMode="auto">
              <a:xfrm>
                <a:off x="4649" y="2659"/>
                <a:ext cx="920" cy="288"/>
              </a:xfrm>
              <a:prstGeom prst="rect">
                <a:avLst/>
              </a:prstGeom>
              <a:noFill/>
              <a:ln w="9525">
                <a:noFill/>
                <a:miter lim="800000"/>
                <a:headEnd/>
                <a:tailEnd/>
              </a:ln>
            </p:spPr>
            <p:txBody>
              <a:bodyPr>
                <a:spAutoFit/>
              </a:bodyPr>
              <a:lstStyle/>
              <a:p>
                <a:r>
                  <a:rPr lang="en-US" sz="1200"/>
                  <a:t>Linewidth due to dispersion</a:t>
                </a:r>
                <a:endParaRPr lang="en-GB" sz="120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70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0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0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51">
                                            <p:txEl>
                                              <p:pRg st="0" end="0"/>
                                            </p:txEl>
                                          </p:spTgt>
                                        </p:tgtEl>
                                        <p:attrNameLst>
                                          <p:attrName>style.visibility</p:attrName>
                                        </p:attrNameLst>
                                      </p:cBhvr>
                                      <p:to>
                                        <p:strVal val="visible"/>
                                      </p:to>
                                    </p:se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8"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73" grpId="0"/>
      <p:bldP spid="87074"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ea typeface="ＭＳ Ｐゴシック" charset="0"/>
                <a:cs typeface="ＭＳ Ｐゴシック" charset="0"/>
              </a:rPr>
              <a:t>NMR Spectroscopy</a:t>
            </a:r>
            <a:endParaRPr lang="en-GB">
              <a:ea typeface="ＭＳ Ｐゴシック" charset="0"/>
              <a:cs typeface="ＭＳ Ｐゴシック" charset="0"/>
            </a:endParaRPr>
          </a:p>
        </p:txBody>
      </p:sp>
      <p:sp>
        <p:nvSpPr>
          <p:cNvPr id="43011" name="Rectangle 3"/>
          <p:cNvSpPr>
            <a:spLocks noGrp="1" noChangeArrowheads="1"/>
          </p:cNvSpPr>
          <p:nvPr>
            <p:ph type="body" idx="1"/>
          </p:nvPr>
        </p:nvSpPr>
        <p:spPr/>
        <p:txBody>
          <a:bodyPr/>
          <a:lstStyle/>
          <a:p>
            <a:pPr eaLnBrk="1" hangingPunct="1"/>
            <a:r>
              <a:rPr lang="en-US">
                <a:ea typeface="ＭＳ Ｐゴシック" charset="0"/>
                <a:cs typeface="ＭＳ Ｐゴシック" charset="0"/>
              </a:rPr>
              <a:t>Your probe may have protons with a slightly varied precessional frequency.</a:t>
            </a:r>
          </a:p>
          <a:p>
            <a:pPr eaLnBrk="1" hangingPunct="1"/>
            <a:r>
              <a:rPr lang="en-US">
                <a:ea typeface="ＭＳ Ｐゴシック" charset="0"/>
                <a:cs typeface="ＭＳ Ｐゴシック" charset="0"/>
              </a:rPr>
              <a:t>I.e. the Larmor frequency is influenced by the chemical binding of the protons (“chemical shift”).</a:t>
            </a:r>
          </a:p>
          <a:p>
            <a:pPr eaLnBrk="1" hangingPunct="1"/>
            <a:endParaRPr lang="en-US">
              <a:ea typeface="ＭＳ Ｐゴシック" charset="0"/>
              <a:cs typeface="ＭＳ Ｐゴシック" charset="0"/>
            </a:endParaRPr>
          </a:p>
          <a:p>
            <a:pPr eaLnBrk="1" hangingPunct="1">
              <a:buFont typeface="Wingdings" pitchFamily="2" charset="2"/>
              <a:buChar char="è"/>
            </a:pPr>
            <a:r>
              <a:rPr lang="en-US">
                <a:ea typeface="ＭＳ Ｐゴシック" charset="0"/>
                <a:cs typeface="ＭＳ Ｐゴシック" charset="0"/>
                <a:sym typeface="Wingdings" pitchFamily="2" charset="2"/>
              </a:rPr>
              <a:t>Nuclear Magnetic Resonance (NMR) spectroscopy.</a:t>
            </a:r>
            <a:endParaRPr lang="en-GB">
              <a:ea typeface="ＭＳ Ｐゴシック" charset="0"/>
              <a:cs typeface="ＭＳ Ｐゴシック" charset="0"/>
            </a:endParaRPr>
          </a:p>
        </p:txBody>
      </p:sp>
      <p:pic>
        <p:nvPicPr>
          <p:cNvPr id="43012" name="Picture 14" descr="SpinEcho2f_freqdomain_demod"/>
          <p:cNvPicPr>
            <a:picLocks noChangeAspect="1" noChangeArrowheads="1"/>
          </p:cNvPicPr>
          <p:nvPr/>
        </p:nvPicPr>
        <p:blipFill>
          <a:blip r:embed="rId2"/>
          <a:srcRect/>
          <a:stretch>
            <a:fillRect/>
          </a:stretch>
        </p:blipFill>
        <p:spPr bwMode="auto">
          <a:xfrm>
            <a:off x="5148263" y="4205288"/>
            <a:ext cx="3632200" cy="1438275"/>
          </a:xfrm>
          <a:prstGeom prst="rect">
            <a:avLst/>
          </a:prstGeom>
          <a:noFill/>
          <a:ln w="9525">
            <a:noFill/>
            <a:miter lim="800000"/>
            <a:headEnd/>
            <a:tailEnd/>
          </a:ln>
        </p:spPr>
      </p:pic>
      <p:pic>
        <p:nvPicPr>
          <p:cNvPr id="43013" name="Picture 15" descr="SpinEcho2f_timedomain_demod"/>
          <p:cNvPicPr>
            <a:picLocks noChangeAspect="1" noChangeArrowheads="1"/>
          </p:cNvPicPr>
          <p:nvPr/>
        </p:nvPicPr>
        <p:blipFill>
          <a:blip r:embed="rId3"/>
          <a:srcRect/>
          <a:stretch>
            <a:fillRect/>
          </a:stretch>
        </p:blipFill>
        <p:spPr bwMode="auto">
          <a:xfrm>
            <a:off x="468313" y="4205288"/>
            <a:ext cx="3673475" cy="1412875"/>
          </a:xfrm>
          <a:prstGeom prst="rect">
            <a:avLst/>
          </a:prstGeom>
          <a:noFill/>
          <a:ln w="9525">
            <a:noFill/>
            <a:miter lim="800000"/>
            <a:headEnd/>
            <a:tailEnd/>
          </a:ln>
        </p:spPr>
      </p:pic>
      <p:grpSp>
        <p:nvGrpSpPr>
          <p:cNvPr id="2" name="Group 17"/>
          <p:cNvGrpSpPr>
            <a:grpSpLocks/>
          </p:cNvGrpSpPr>
          <p:nvPr/>
        </p:nvGrpSpPr>
        <p:grpSpPr bwMode="auto">
          <a:xfrm>
            <a:off x="4284663" y="4421188"/>
            <a:ext cx="739775" cy="366712"/>
            <a:chOff x="2789" y="2704"/>
            <a:chExt cx="466" cy="231"/>
          </a:xfrm>
        </p:grpSpPr>
        <p:sp>
          <p:nvSpPr>
            <p:cNvPr id="43018" name="Line 18"/>
            <p:cNvSpPr>
              <a:spLocks noChangeShapeType="1"/>
            </p:cNvSpPr>
            <p:nvPr/>
          </p:nvSpPr>
          <p:spPr bwMode="auto">
            <a:xfrm>
              <a:off x="2880" y="2931"/>
              <a:ext cx="318" cy="0"/>
            </a:xfrm>
            <a:prstGeom prst="line">
              <a:avLst/>
            </a:prstGeom>
            <a:noFill/>
            <a:ln w="38100">
              <a:solidFill>
                <a:schemeClr val="tx1"/>
              </a:solidFill>
              <a:round/>
              <a:headEnd/>
              <a:tailEnd type="triangle" w="med" len="med"/>
            </a:ln>
          </p:spPr>
          <p:txBody>
            <a:bodyPr/>
            <a:lstStyle/>
            <a:p>
              <a:endParaRPr lang="en-US"/>
            </a:p>
          </p:txBody>
        </p:sp>
        <p:sp>
          <p:nvSpPr>
            <p:cNvPr id="43019" name="Text Box 19"/>
            <p:cNvSpPr txBox="1">
              <a:spLocks noChangeArrowheads="1"/>
            </p:cNvSpPr>
            <p:nvPr/>
          </p:nvSpPr>
          <p:spPr bwMode="auto">
            <a:xfrm>
              <a:off x="2789" y="2704"/>
              <a:ext cx="466" cy="231"/>
            </a:xfrm>
            <a:prstGeom prst="rect">
              <a:avLst/>
            </a:prstGeom>
            <a:noFill/>
            <a:ln w="9525">
              <a:noFill/>
              <a:miter lim="800000"/>
              <a:headEnd/>
              <a:tailEnd/>
            </a:ln>
          </p:spPr>
          <p:txBody>
            <a:bodyPr>
              <a:spAutoFit/>
            </a:bodyPr>
            <a:lstStyle/>
            <a:p>
              <a:pPr algn="ctr"/>
              <a:r>
                <a:rPr lang="en-US"/>
                <a:t>FFT</a:t>
              </a:r>
              <a:endParaRPr lang="en-GB"/>
            </a:p>
          </p:txBody>
        </p:sp>
      </p:grpSp>
      <p:sp>
        <p:nvSpPr>
          <p:cNvPr id="43015" name="Rectangle 20"/>
          <p:cNvSpPr>
            <a:spLocks noChangeArrowheads="1"/>
          </p:cNvSpPr>
          <p:nvPr/>
        </p:nvSpPr>
        <p:spPr bwMode="auto">
          <a:xfrm>
            <a:off x="722313" y="5768975"/>
            <a:ext cx="7772400" cy="660400"/>
          </a:xfrm>
          <a:prstGeom prst="rect">
            <a:avLst/>
          </a:prstGeom>
          <a:noFill/>
          <a:ln w="9525">
            <a:noFill/>
            <a:miter lim="800000"/>
            <a:headEnd/>
            <a:tailEnd/>
          </a:ln>
        </p:spPr>
        <p:txBody>
          <a:bodyPr lIns="0" tIns="0" rIns="0" bIns="0"/>
          <a:lstStyle/>
          <a:p>
            <a:pPr marL="342900" indent="-342900">
              <a:spcBef>
                <a:spcPct val="20000"/>
              </a:spcBef>
              <a:buClr>
                <a:srgbClr val="005B82"/>
              </a:buClr>
              <a:buFont typeface="Wingdings" pitchFamily="2" charset="2"/>
              <a:buChar char="§"/>
            </a:pPr>
            <a:r>
              <a:rPr lang="en-US"/>
              <a:t>Artificial example with water (Larmor frequency) and a compartment with a 500Hz chemical shift (Larmor frequency + 0.5kHz)</a:t>
            </a:r>
          </a:p>
        </p:txBody>
      </p:sp>
      <p:sp>
        <p:nvSpPr>
          <p:cNvPr id="43016" name="Text Box 23"/>
          <p:cNvSpPr txBox="1">
            <a:spLocks noChangeArrowheads="1"/>
          </p:cNvSpPr>
          <p:nvPr/>
        </p:nvSpPr>
        <p:spPr bwMode="auto">
          <a:xfrm>
            <a:off x="1042988" y="4364038"/>
            <a:ext cx="1125537" cy="274637"/>
          </a:xfrm>
          <a:prstGeom prst="rect">
            <a:avLst/>
          </a:prstGeom>
          <a:noFill/>
          <a:ln w="9525">
            <a:noFill/>
            <a:miter lim="800000"/>
            <a:headEnd/>
            <a:tailEnd/>
          </a:ln>
        </p:spPr>
        <p:txBody>
          <a:bodyPr wrap="none">
            <a:spAutoFit/>
          </a:bodyPr>
          <a:lstStyle/>
          <a:p>
            <a:r>
              <a:rPr lang="en-US" sz="1200" b="1" i="1">
                <a:solidFill>
                  <a:srgbClr val="0000CC"/>
                </a:solidFill>
              </a:rPr>
              <a:t>Mx</a:t>
            </a:r>
            <a:r>
              <a:rPr lang="en-US" sz="1200" b="1">
                <a:solidFill>
                  <a:srgbClr val="0000CC"/>
                </a:solidFill>
              </a:rPr>
              <a:t> (demod.)</a:t>
            </a:r>
            <a:r>
              <a:rPr lang="en-US" sz="1200"/>
              <a:t> </a:t>
            </a:r>
            <a:endParaRPr lang="en-GB" sz="1200" b="1">
              <a:solidFill>
                <a:srgbClr val="006600"/>
              </a:solidFill>
            </a:endParaRPr>
          </a:p>
        </p:txBody>
      </p:sp>
      <p:sp>
        <p:nvSpPr>
          <p:cNvPr id="43017" name="Rectangle 24"/>
          <p:cNvSpPr>
            <a:spLocks noChangeArrowheads="1"/>
          </p:cNvSpPr>
          <p:nvPr/>
        </p:nvSpPr>
        <p:spPr bwMode="auto">
          <a:xfrm>
            <a:off x="1042988" y="4940300"/>
            <a:ext cx="1082675" cy="274638"/>
          </a:xfrm>
          <a:prstGeom prst="rect">
            <a:avLst/>
          </a:prstGeom>
          <a:noFill/>
          <a:ln w="9525">
            <a:noFill/>
            <a:miter lim="800000"/>
            <a:headEnd/>
            <a:tailEnd/>
          </a:ln>
        </p:spPr>
        <p:txBody>
          <a:bodyPr wrap="none">
            <a:spAutoFit/>
          </a:bodyPr>
          <a:lstStyle/>
          <a:p>
            <a:r>
              <a:rPr lang="en-US" sz="1200" b="1" i="1">
                <a:solidFill>
                  <a:srgbClr val="006600"/>
                </a:solidFill>
              </a:rPr>
              <a:t>My</a:t>
            </a:r>
            <a:r>
              <a:rPr lang="en-US" sz="1200" b="1">
                <a:solidFill>
                  <a:srgbClr val="006600"/>
                </a:solidFill>
              </a:rPr>
              <a:t> (demod.)</a:t>
            </a:r>
            <a:endParaRPr lang="en-GB" sz="1200" b="1">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Course Overview</a:t>
            </a:r>
          </a:p>
        </p:txBody>
      </p:sp>
      <p:sp>
        <p:nvSpPr>
          <p:cNvPr id="18435" name="Rectangle 3"/>
          <p:cNvSpPr>
            <a:spLocks noGrp="1" noChangeArrowheads="1"/>
          </p:cNvSpPr>
          <p:nvPr>
            <p:ph type="body" idx="1"/>
          </p:nvPr>
        </p:nvSpPr>
        <p:spPr>
          <a:xfrm>
            <a:off x="947738" y="1981200"/>
            <a:ext cx="6824662" cy="3429000"/>
          </a:xfrm>
        </p:spPr>
        <p:txBody>
          <a:bodyPr/>
          <a:lstStyle/>
          <a:p>
            <a:pPr marL="723900" indent="-723900" eaLnBrk="1" hangingPunct="1">
              <a:buFont typeface="Arial" charset="0"/>
              <a:buAutoNum type="arabicPeriod"/>
            </a:pPr>
            <a:r>
              <a:rPr lang="en-US" b="1">
                <a:ea typeface="ＭＳ Ｐゴシック" charset="0"/>
                <a:cs typeface="ＭＳ Ｐゴシック" charset="0"/>
              </a:rPr>
              <a:t>Introduction and Overview </a:t>
            </a:r>
          </a:p>
          <a:p>
            <a:pPr marL="723900" indent="-723900" eaLnBrk="1" hangingPunct="1">
              <a:buFont typeface="Arial" charset="0"/>
              <a:buAutoNum type="arabicPeriod"/>
            </a:pPr>
            <a:r>
              <a:rPr lang="en-US" b="1">
                <a:ea typeface="ＭＳ Ｐゴシック" charset="0"/>
                <a:cs typeface="ＭＳ Ｐゴシック" charset="0"/>
              </a:rPr>
              <a:t>Math Basics</a:t>
            </a:r>
          </a:p>
          <a:p>
            <a:pPr marL="723900" indent="-723900" eaLnBrk="1" hangingPunct="1">
              <a:buFont typeface="Arial" charset="0"/>
              <a:buAutoNum type="arabicPeriod"/>
            </a:pPr>
            <a:r>
              <a:rPr lang="en-US" b="1">
                <a:ea typeface="ＭＳ Ｐゴシック" charset="0"/>
                <a:cs typeface="ＭＳ Ｐゴシック" charset="0"/>
              </a:rPr>
              <a:t>MR Fundamentals</a:t>
            </a:r>
          </a:p>
          <a:p>
            <a:pPr marL="723900" indent="-723900" eaLnBrk="1" hangingPunct="1">
              <a:buFont typeface="Arial" charset="0"/>
              <a:buAutoNum type="arabicPeriod"/>
            </a:pPr>
            <a:r>
              <a:rPr lang="en-US" b="1">
                <a:ea typeface="ＭＳ Ｐゴシック" charset="0"/>
                <a:cs typeface="ＭＳ Ｐゴシック" charset="0"/>
              </a:rPr>
              <a:t>Excitation</a:t>
            </a:r>
          </a:p>
          <a:p>
            <a:pPr marL="723900" indent="-723900" eaLnBrk="1" hangingPunct="1">
              <a:buFont typeface="Arial" charset="0"/>
              <a:buAutoNum type="arabicPeriod"/>
            </a:pPr>
            <a:r>
              <a:rPr lang="en-US" b="1">
                <a:ea typeface="ＭＳ Ｐゴシック" charset="0"/>
                <a:cs typeface="ＭＳ Ｐゴシック" charset="0"/>
              </a:rPr>
              <a:t>Imaging Principles</a:t>
            </a:r>
          </a:p>
          <a:p>
            <a:pPr marL="723900" indent="-723900" eaLnBrk="1" hangingPunct="1">
              <a:buFont typeface="Arial" charset="0"/>
              <a:buAutoNum type="arabicPeriod"/>
            </a:pPr>
            <a:r>
              <a:rPr lang="en-US" b="1">
                <a:ea typeface="ＭＳ Ｐゴシック" charset="0"/>
                <a:cs typeface="ＭＳ Ｐゴシック" charset="0"/>
              </a:rPr>
              <a:t>Sequences and Contrasts</a:t>
            </a:r>
          </a:p>
          <a:p>
            <a:pPr marL="723900" indent="-723900" eaLnBrk="1" hangingPunct="1">
              <a:buFont typeface="Arial" charset="0"/>
              <a:buAutoNum type="arabicPeriod"/>
            </a:pPr>
            <a:r>
              <a:rPr lang="en-US" b="1">
                <a:ea typeface="ＭＳ Ｐゴシック" charset="0"/>
                <a:cs typeface="ＭＳ Ｐゴシック" charset="0"/>
              </a:rPr>
              <a:t>Rapid Imaging</a:t>
            </a:r>
          </a:p>
          <a:p>
            <a:pPr marL="723900" indent="-723900" eaLnBrk="1" hangingPunct="1">
              <a:buFont typeface="Arial" charset="0"/>
              <a:buAutoNum type="arabicPeriod"/>
            </a:pPr>
            <a:r>
              <a:rPr lang="en-US" b="1">
                <a:ea typeface="ＭＳ Ｐゴシック" charset="0"/>
                <a:cs typeface="ＭＳ Ｐゴシック" charset="0"/>
              </a:rPr>
              <a:t>Parallel Imaging</a:t>
            </a:r>
          </a:p>
          <a:p>
            <a:pPr marL="723900" indent="-723900" eaLnBrk="1" hangingPunct="1">
              <a:buFont typeface="Arial" charset="0"/>
              <a:buAutoNum type="arabicPeriod"/>
            </a:pPr>
            <a:r>
              <a:rPr lang="en-US" b="1">
                <a:ea typeface="ＭＳ Ｐゴシック" charset="0"/>
                <a:cs typeface="ＭＳ Ｐゴシック" charset="0"/>
              </a:rPr>
              <a:t>Hardware</a:t>
            </a:r>
          </a:p>
          <a:p>
            <a:pPr marL="723900" indent="-723900" eaLnBrk="1" hangingPunct="1">
              <a:buFont typeface="Arial" charset="0"/>
              <a:buAutoNum type="arabicPeriod"/>
            </a:pPr>
            <a:r>
              <a:rPr lang="en-US" b="1">
                <a:ea typeface="ＭＳ Ｐゴシック" charset="0"/>
                <a:cs typeface="ＭＳ Ｐゴシック" charset="0"/>
              </a:rPr>
              <a:t>Selected Applications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Oval 4"/>
          <p:cNvSpPr>
            <a:spLocks noChangeArrowheads="1"/>
          </p:cNvSpPr>
          <p:nvPr/>
        </p:nvSpPr>
        <p:spPr bwMode="auto">
          <a:xfrm>
            <a:off x="3708400" y="4365625"/>
            <a:ext cx="1295400" cy="1295400"/>
          </a:xfrm>
          <a:prstGeom prst="ellipse">
            <a:avLst/>
          </a:prstGeom>
          <a:gradFill rotWithShape="1">
            <a:gsLst>
              <a:gs pos="0">
                <a:srgbClr val="FFCCCC"/>
              </a:gs>
              <a:gs pos="100000">
                <a:srgbClr val="800000"/>
              </a:gs>
            </a:gsLst>
            <a:lin ang="0" scaled="1"/>
          </a:gradFill>
          <a:ln w="9525">
            <a:solidFill>
              <a:schemeClr val="tx1"/>
            </a:solidFill>
            <a:round/>
            <a:headEnd/>
            <a:tailEnd/>
          </a:ln>
        </p:spPr>
        <p:txBody>
          <a:bodyPr wrap="none" anchor="ctr"/>
          <a:lstStyle/>
          <a:p>
            <a:endParaRPr lang="en-US"/>
          </a:p>
        </p:txBody>
      </p:sp>
      <p:sp>
        <p:nvSpPr>
          <p:cNvPr id="89111" name="Oval 23"/>
          <p:cNvSpPr>
            <a:spLocks noChangeArrowheads="1"/>
          </p:cNvSpPr>
          <p:nvPr/>
        </p:nvSpPr>
        <p:spPr bwMode="auto">
          <a:xfrm>
            <a:off x="3708400" y="4365625"/>
            <a:ext cx="1295400" cy="1295400"/>
          </a:xfrm>
          <a:prstGeom prst="ellipse">
            <a:avLst/>
          </a:prstGeom>
          <a:solidFill>
            <a:srgbClr val="FF5050"/>
          </a:solidFill>
          <a:ln w="9525">
            <a:solidFill>
              <a:schemeClr val="tx1"/>
            </a:solidFill>
            <a:round/>
            <a:headEnd/>
            <a:tailEnd/>
          </a:ln>
        </p:spPr>
        <p:txBody>
          <a:bodyPr wrap="none" anchor="ctr"/>
          <a:lstStyle/>
          <a:p>
            <a:pPr algn="ctr"/>
            <a:endParaRPr lang="en-US">
              <a:solidFill>
                <a:srgbClr val="FF0000"/>
              </a:solidFill>
            </a:endParaRPr>
          </a:p>
        </p:txBody>
      </p:sp>
      <p:sp>
        <p:nvSpPr>
          <p:cNvPr id="44036" name="Rectangle 2"/>
          <p:cNvSpPr>
            <a:spLocks noGrp="1" noChangeArrowheads="1"/>
          </p:cNvSpPr>
          <p:nvPr>
            <p:ph type="title"/>
          </p:nvPr>
        </p:nvSpPr>
        <p:spPr/>
        <p:txBody>
          <a:bodyPr/>
          <a:lstStyle/>
          <a:p>
            <a:pPr eaLnBrk="1" hangingPunct="1"/>
            <a:r>
              <a:rPr lang="en-US">
                <a:ea typeface="ＭＳ Ｐゴシック" charset="0"/>
                <a:cs typeface="ＭＳ Ｐゴシック" charset="0"/>
              </a:rPr>
              <a:t>Spatial Encoding</a:t>
            </a:r>
            <a:endParaRPr lang="en-GB">
              <a:ea typeface="ＭＳ Ｐゴシック" charset="0"/>
              <a:cs typeface="ＭＳ Ｐゴシック" charset="0"/>
            </a:endParaRPr>
          </a:p>
        </p:txBody>
      </p:sp>
      <p:sp>
        <p:nvSpPr>
          <p:cNvPr id="89091" name="Rectangle 3"/>
          <p:cNvSpPr>
            <a:spLocks noGrp="1" noChangeArrowheads="1"/>
          </p:cNvSpPr>
          <p:nvPr>
            <p:ph type="body" idx="1"/>
          </p:nvPr>
        </p:nvSpPr>
        <p:spPr/>
        <p:txBody>
          <a:bodyPr/>
          <a:lstStyle/>
          <a:p>
            <a:pPr eaLnBrk="1" hangingPunct="1"/>
            <a:r>
              <a:rPr lang="en-US">
                <a:ea typeface="ＭＳ Ｐゴシック" charset="0"/>
                <a:cs typeface="ＭＳ Ｐゴシック" charset="0"/>
              </a:rPr>
              <a:t>The basic idea of MRI:</a:t>
            </a:r>
          </a:p>
          <a:p>
            <a:pPr algn="ctr" eaLnBrk="1" hangingPunct="1">
              <a:buFont typeface="Wingdings" pitchFamily="2" charset="2"/>
              <a:buNone/>
            </a:pPr>
            <a:r>
              <a:rPr lang="en-US" b="1">
                <a:ea typeface="ＭＳ Ｐゴシック" charset="0"/>
                <a:cs typeface="ＭＳ Ｐゴシック" charset="0"/>
              </a:rPr>
              <a:t>Make the precessional frequency a function of space!</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The “spectrum” then reflects spatial distribution.</a:t>
            </a:r>
          </a:p>
          <a:p>
            <a:pPr eaLnBrk="1" hangingPunct="1"/>
            <a:endParaRPr lang="en-US">
              <a:ea typeface="ＭＳ Ｐゴシック" charset="0"/>
              <a:cs typeface="ＭＳ Ｐゴシック" charset="0"/>
            </a:endParaRPr>
          </a:p>
          <a:p>
            <a:pPr eaLnBrk="1" hangingPunct="1"/>
            <a:r>
              <a:rPr lang="en-US">
                <a:ea typeface="ＭＳ Ｐゴシック" charset="0"/>
                <a:cs typeface="ＭＳ Ｐゴシック" charset="0"/>
              </a:rPr>
              <a:t>Linear field gradients of the B-field in z-direction, e.g. G</a:t>
            </a:r>
            <a:r>
              <a:rPr lang="en-US" baseline="-25000">
                <a:ea typeface="ＭＳ Ｐゴシック" charset="0"/>
                <a:cs typeface="ＭＳ Ｐゴシック" charset="0"/>
              </a:rPr>
              <a:t>x</a:t>
            </a:r>
            <a:r>
              <a:rPr lang="en-US">
                <a:ea typeface="ＭＳ Ｐゴシック" charset="0"/>
                <a:cs typeface="ＭＳ Ｐゴシック" charset="0"/>
              </a:rPr>
              <a:t> = dB</a:t>
            </a:r>
            <a:r>
              <a:rPr lang="en-US" baseline="-25000">
                <a:ea typeface="ＭＳ Ｐゴシック" charset="0"/>
                <a:cs typeface="ＭＳ Ｐゴシック" charset="0"/>
              </a:rPr>
              <a:t>z</a:t>
            </a:r>
            <a:r>
              <a:rPr lang="en-US">
                <a:ea typeface="ＭＳ Ｐゴシック" charset="0"/>
                <a:cs typeface="ＭＳ Ｐゴシック" charset="0"/>
              </a:rPr>
              <a:t>/dx</a:t>
            </a:r>
            <a:endParaRPr lang="en-GB">
              <a:ea typeface="ＭＳ Ｐゴシック" charset="0"/>
              <a:cs typeface="ＭＳ Ｐゴシック" charset="0"/>
            </a:endParaRPr>
          </a:p>
        </p:txBody>
      </p:sp>
      <p:sp>
        <p:nvSpPr>
          <p:cNvPr id="44038" name="Line 5"/>
          <p:cNvSpPr>
            <a:spLocks noChangeShapeType="1"/>
          </p:cNvSpPr>
          <p:nvPr/>
        </p:nvSpPr>
        <p:spPr bwMode="auto">
          <a:xfrm flipV="1">
            <a:off x="3635375" y="3933825"/>
            <a:ext cx="0" cy="2016125"/>
          </a:xfrm>
          <a:prstGeom prst="line">
            <a:avLst/>
          </a:prstGeom>
          <a:noFill/>
          <a:ln w="38100">
            <a:solidFill>
              <a:schemeClr val="accent1"/>
            </a:solidFill>
            <a:round/>
            <a:headEnd/>
            <a:tailEnd type="triangle" w="med" len="med"/>
          </a:ln>
        </p:spPr>
        <p:txBody>
          <a:bodyPr/>
          <a:lstStyle/>
          <a:p>
            <a:endParaRPr lang="en-US"/>
          </a:p>
        </p:txBody>
      </p:sp>
      <p:sp>
        <p:nvSpPr>
          <p:cNvPr id="44039" name="Line 6"/>
          <p:cNvSpPr>
            <a:spLocks noChangeShapeType="1"/>
          </p:cNvSpPr>
          <p:nvPr/>
        </p:nvSpPr>
        <p:spPr bwMode="auto">
          <a:xfrm flipV="1">
            <a:off x="3924300" y="3933825"/>
            <a:ext cx="0" cy="2016125"/>
          </a:xfrm>
          <a:prstGeom prst="line">
            <a:avLst/>
          </a:prstGeom>
          <a:noFill/>
          <a:ln w="38100">
            <a:solidFill>
              <a:schemeClr val="accent1"/>
            </a:solidFill>
            <a:round/>
            <a:headEnd/>
            <a:tailEnd type="triangle" w="med" len="med"/>
          </a:ln>
        </p:spPr>
        <p:txBody>
          <a:bodyPr/>
          <a:lstStyle/>
          <a:p>
            <a:endParaRPr lang="en-US"/>
          </a:p>
        </p:txBody>
      </p:sp>
      <p:sp>
        <p:nvSpPr>
          <p:cNvPr id="44040" name="Line 7"/>
          <p:cNvSpPr>
            <a:spLocks noChangeShapeType="1"/>
          </p:cNvSpPr>
          <p:nvPr/>
        </p:nvSpPr>
        <p:spPr bwMode="auto">
          <a:xfrm flipV="1">
            <a:off x="4211638" y="3933825"/>
            <a:ext cx="0" cy="2016125"/>
          </a:xfrm>
          <a:prstGeom prst="line">
            <a:avLst/>
          </a:prstGeom>
          <a:noFill/>
          <a:ln w="38100">
            <a:solidFill>
              <a:schemeClr val="accent1"/>
            </a:solidFill>
            <a:round/>
            <a:headEnd/>
            <a:tailEnd type="triangle" w="med" len="med"/>
          </a:ln>
        </p:spPr>
        <p:txBody>
          <a:bodyPr/>
          <a:lstStyle/>
          <a:p>
            <a:endParaRPr lang="en-US"/>
          </a:p>
        </p:txBody>
      </p:sp>
      <p:sp>
        <p:nvSpPr>
          <p:cNvPr id="44041" name="Line 8"/>
          <p:cNvSpPr>
            <a:spLocks noChangeShapeType="1"/>
          </p:cNvSpPr>
          <p:nvPr/>
        </p:nvSpPr>
        <p:spPr bwMode="auto">
          <a:xfrm flipV="1">
            <a:off x="4500563" y="3933825"/>
            <a:ext cx="0" cy="2016125"/>
          </a:xfrm>
          <a:prstGeom prst="line">
            <a:avLst/>
          </a:prstGeom>
          <a:noFill/>
          <a:ln w="38100">
            <a:solidFill>
              <a:schemeClr val="accent1"/>
            </a:solidFill>
            <a:round/>
            <a:headEnd/>
            <a:tailEnd type="triangle" w="med" len="med"/>
          </a:ln>
        </p:spPr>
        <p:txBody>
          <a:bodyPr/>
          <a:lstStyle/>
          <a:p>
            <a:endParaRPr lang="en-US"/>
          </a:p>
        </p:txBody>
      </p:sp>
      <p:sp>
        <p:nvSpPr>
          <p:cNvPr id="44042" name="Line 9"/>
          <p:cNvSpPr>
            <a:spLocks noChangeShapeType="1"/>
          </p:cNvSpPr>
          <p:nvPr/>
        </p:nvSpPr>
        <p:spPr bwMode="auto">
          <a:xfrm flipV="1">
            <a:off x="4789488" y="3933825"/>
            <a:ext cx="0" cy="2016125"/>
          </a:xfrm>
          <a:prstGeom prst="line">
            <a:avLst/>
          </a:prstGeom>
          <a:noFill/>
          <a:ln w="38100">
            <a:solidFill>
              <a:schemeClr val="accent1"/>
            </a:solidFill>
            <a:round/>
            <a:headEnd/>
            <a:tailEnd type="triangle" w="med" len="med"/>
          </a:ln>
        </p:spPr>
        <p:txBody>
          <a:bodyPr/>
          <a:lstStyle/>
          <a:p>
            <a:endParaRPr lang="en-US"/>
          </a:p>
        </p:txBody>
      </p:sp>
      <p:sp>
        <p:nvSpPr>
          <p:cNvPr id="44043" name="Line 10"/>
          <p:cNvSpPr>
            <a:spLocks noChangeShapeType="1"/>
          </p:cNvSpPr>
          <p:nvPr/>
        </p:nvSpPr>
        <p:spPr bwMode="auto">
          <a:xfrm flipV="1">
            <a:off x="5076825" y="3933825"/>
            <a:ext cx="0" cy="2016125"/>
          </a:xfrm>
          <a:prstGeom prst="line">
            <a:avLst/>
          </a:prstGeom>
          <a:noFill/>
          <a:ln w="38100">
            <a:solidFill>
              <a:schemeClr val="accent1"/>
            </a:solidFill>
            <a:round/>
            <a:headEnd/>
            <a:tailEnd type="triangle" w="med" len="med"/>
          </a:ln>
        </p:spPr>
        <p:txBody>
          <a:bodyPr/>
          <a:lstStyle/>
          <a:p>
            <a:endParaRPr lang="en-US"/>
          </a:p>
        </p:txBody>
      </p:sp>
      <p:sp>
        <p:nvSpPr>
          <p:cNvPr id="44044" name="Text Box 11"/>
          <p:cNvSpPr txBox="1">
            <a:spLocks noChangeArrowheads="1"/>
          </p:cNvSpPr>
          <p:nvPr/>
        </p:nvSpPr>
        <p:spPr bwMode="auto">
          <a:xfrm>
            <a:off x="5219700" y="3933825"/>
            <a:ext cx="433388" cy="366713"/>
          </a:xfrm>
          <a:prstGeom prst="rect">
            <a:avLst/>
          </a:prstGeom>
          <a:noFill/>
          <a:ln w="9525">
            <a:noFill/>
            <a:miter lim="800000"/>
            <a:headEnd/>
            <a:tailEnd/>
          </a:ln>
        </p:spPr>
        <p:txBody>
          <a:bodyPr wrap="none">
            <a:spAutoFit/>
          </a:bodyPr>
          <a:lstStyle/>
          <a:p>
            <a:r>
              <a:rPr lang="en-US" b="1" i="1">
                <a:solidFill>
                  <a:schemeClr val="accent1"/>
                </a:solidFill>
              </a:rPr>
              <a:t>B</a:t>
            </a:r>
            <a:r>
              <a:rPr lang="en-US" b="1" i="1" baseline="-25000">
                <a:solidFill>
                  <a:schemeClr val="accent1"/>
                </a:solidFill>
              </a:rPr>
              <a:t>0</a:t>
            </a:r>
            <a:endParaRPr lang="en-GB" b="1" i="1" baseline="-25000">
              <a:solidFill>
                <a:schemeClr val="accent1"/>
              </a:solidFill>
            </a:endParaRPr>
          </a:p>
        </p:txBody>
      </p:sp>
      <p:grpSp>
        <p:nvGrpSpPr>
          <p:cNvPr id="2" name="Group 25"/>
          <p:cNvGrpSpPr>
            <a:grpSpLocks/>
          </p:cNvGrpSpPr>
          <p:nvPr/>
        </p:nvGrpSpPr>
        <p:grpSpPr bwMode="auto">
          <a:xfrm>
            <a:off x="3635375" y="4633913"/>
            <a:ext cx="2305050" cy="812800"/>
            <a:chOff x="2290" y="2919"/>
            <a:chExt cx="1452" cy="512"/>
          </a:xfrm>
        </p:grpSpPr>
        <p:sp>
          <p:nvSpPr>
            <p:cNvPr id="44050" name="Line 12"/>
            <p:cNvSpPr>
              <a:spLocks noChangeShapeType="1"/>
            </p:cNvSpPr>
            <p:nvPr/>
          </p:nvSpPr>
          <p:spPr bwMode="auto">
            <a:xfrm>
              <a:off x="2290" y="3159"/>
              <a:ext cx="0" cy="272"/>
            </a:xfrm>
            <a:prstGeom prst="line">
              <a:avLst/>
            </a:prstGeom>
            <a:noFill/>
            <a:ln w="57150">
              <a:solidFill>
                <a:srgbClr val="66CCFF"/>
              </a:solidFill>
              <a:round/>
              <a:headEnd/>
              <a:tailEnd type="triangle" w="med" len="med"/>
            </a:ln>
          </p:spPr>
          <p:txBody>
            <a:bodyPr/>
            <a:lstStyle/>
            <a:p>
              <a:endParaRPr lang="en-US"/>
            </a:p>
          </p:txBody>
        </p:sp>
        <p:sp>
          <p:nvSpPr>
            <p:cNvPr id="44051" name="Line 13"/>
            <p:cNvSpPr>
              <a:spLocks noChangeShapeType="1"/>
            </p:cNvSpPr>
            <p:nvPr/>
          </p:nvSpPr>
          <p:spPr bwMode="auto">
            <a:xfrm>
              <a:off x="2472" y="3159"/>
              <a:ext cx="0" cy="181"/>
            </a:xfrm>
            <a:prstGeom prst="line">
              <a:avLst/>
            </a:prstGeom>
            <a:noFill/>
            <a:ln w="57150">
              <a:solidFill>
                <a:srgbClr val="66CCFF"/>
              </a:solidFill>
              <a:round/>
              <a:headEnd/>
              <a:tailEnd type="triangle" w="med" len="med"/>
            </a:ln>
          </p:spPr>
          <p:txBody>
            <a:bodyPr/>
            <a:lstStyle/>
            <a:p>
              <a:endParaRPr lang="en-US"/>
            </a:p>
          </p:txBody>
        </p:sp>
        <p:sp>
          <p:nvSpPr>
            <p:cNvPr id="44052" name="Line 14"/>
            <p:cNvSpPr>
              <a:spLocks noChangeShapeType="1"/>
            </p:cNvSpPr>
            <p:nvPr/>
          </p:nvSpPr>
          <p:spPr bwMode="auto">
            <a:xfrm>
              <a:off x="2653" y="3159"/>
              <a:ext cx="0" cy="91"/>
            </a:xfrm>
            <a:prstGeom prst="line">
              <a:avLst/>
            </a:prstGeom>
            <a:noFill/>
            <a:ln w="57150">
              <a:solidFill>
                <a:srgbClr val="66CCFF"/>
              </a:solidFill>
              <a:round/>
              <a:headEnd/>
              <a:tailEnd type="triangle" w="med" len="med"/>
            </a:ln>
          </p:spPr>
          <p:txBody>
            <a:bodyPr/>
            <a:lstStyle/>
            <a:p>
              <a:endParaRPr lang="en-US"/>
            </a:p>
          </p:txBody>
        </p:sp>
        <p:sp>
          <p:nvSpPr>
            <p:cNvPr id="44053" name="Line 15"/>
            <p:cNvSpPr>
              <a:spLocks noChangeShapeType="1"/>
            </p:cNvSpPr>
            <p:nvPr/>
          </p:nvSpPr>
          <p:spPr bwMode="auto">
            <a:xfrm rot="10800000">
              <a:off x="3211" y="2919"/>
              <a:ext cx="0" cy="272"/>
            </a:xfrm>
            <a:prstGeom prst="line">
              <a:avLst/>
            </a:prstGeom>
            <a:noFill/>
            <a:ln w="57150">
              <a:solidFill>
                <a:srgbClr val="66CCFF"/>
              </a:solidFill>
              <a:round/>
              <a:headEnd/>
              <a:tailEnd type="triangle" w="med" len="med"/>
            </a:ln>
          </p:spPr>
          <p:txBody>
            <a:bodyPr/>
            <a:lstStyle/>
            <a:p>
              <a:endParaRPr lang="en-US"/>
            </a:p>
          </p:txBody>
        </p:sp>
        <p:sp>
          <p:nvSpPr>
            <p:cNvPr id="44054" name="Line 16"/>
            <p:cNvSpPr>
              <a:spLocks noChangeShapeType="1"/>
            </p:cNvSpPr>
            <p:nvPr/>
          </p:nvSpPr>
          <p:spPr bwMode="auto">
            <a:xfrm rot="10800000">
              <a:off x="3016" y="2977"/>
              <a:ext cx="0" cy="181"/>
            </a:xfrm>
            <a:prstGeom prst="line">
              <a:avLst/>
            </a:prstGeom>
            <a:noFill/>
            <a:ln w="57150">
              <a:solidFill>
                <a:srgbClr val="66CCFF"/>
              </a:solidFill>
              <a:round/>
              <a:headEnd/>
              <a:tailEnd type="triangle" w="med" len="med"/>
            </a:ln>
          </p:spPr>
          <p:txBody>
            <a:bodyPr/>
            <a:lstStyle/>
            <a:p>
              <a:endParaRPr lang="en-US"/>
            </a:p>
          </p:txBody>
        </p:sp>
        <p:sp>
          <p:nvSpPr>
            <p:cNvPr id="44055" name="Line 17"/>
            <p:cNvSpPr>
              <a:spLocks noChangeShapeType="1"/>
            </p:cNvSpPr>
            <p:nvPr/>
          </p:nvSpPr>
          <p:spPr bwMode="auto">
            <a:xfrm rot="10800000">
              <a:off x="2835" y="3068"/>
              <a:ext cx="0" cy="91"/>
            </a:xfrm>
            <a:prstGeom prst="line">
              <a:avLst/>
            </a:prstGeom>
            <a:noFill/>
            <a:ln w="57150">
              <a:solidFill>
                <a:srgbClr val="66CCFF"/>
              </a:solidFill>
              <a:round/>
              <a:headEnd/>
              <a:tailEnd type="triangle" w="med" len="med"/>
            </a:ln>
          </p:spPr>
          <p:txBody>
            <a:bodyPr/>
            <a:lstStyle/>
            <a:p>
              <a:endParaRPr lang="en-US"/>
            </a:p>
          </p:txBody>
        </p:sp>
        <p:sp>
          <p:nvSpPr>
            <p:cNvPr id="44056" name="Text Box 18"/>
            <p:cNvSpPr txBox="1">
              <a:spLocks noChangeArrowheads="1"/>
            </p:cNvSpPr>
            <p:nvPr/>
          </p:nvSpPr>
          <p:spPr bwMode="auto">
            <a:xfrm>
              <a:off x="3334" y="2977"/>
              <a:ext cx="408" cy="231"/>
            </a:xfrm>
            <a:prstGeom prst="rect">
              <a:avLst/>
            </a:prstGeom>
            <a:noFill/>
            <a:ln w="9525">
              <a:noFill/>
              <a:miter lim="800000"/>
              <a:headEnd/>
              <a:tailEnd/>
            </a:ln>
          </p:spPr>
          <p:txBody>
            <a:bodyPr>
              <a:spAutoFit/>
            </a:bodyPr>
            <a:lstStyle/>
            <a:p>
              <a:r>
                <a:rPr lang="en-US" b="1" i="1">
                  <a:solidFill>
                    <a:srgbClr val="66CCFF"/>
                  </a:solidFill>
                </a:rPr>
                <a:t>G</a:t>
              </a:r>
              <a:r>
                <a:rPr lang="en-US" b="1" i="1">
                  <a:solidFill>
                    <a:srgbClr val="66CCFF"/>
                  </a:solidFill>
                  <a:cs typeface="Arial" charset="0"/>
                </a:rPr>
                <a:t>·x</a:t>
              </a:r>
            </a:p>
          </p:txBody>
        </p:sp>
      </p:grpSp>
      <p:sp>
        <p:nvSpPr>
          <p:cNvPr id="89107" name="Text Box 19"/>
          <p:cNvSpPr txBox="1">
            <a:spLocks noChangeArrowheads="1"/>
          </p:cNvSpPr>
          <p:nvPr/>
        </p:nvSpPr>
        <p:spPr bwMode="auto">
          <a:xfrm>
            <a:off x="3059113" y="5949950"/>
            <a:ext cx="2736850" cy="366713"/>
          </a:xfrm>
          <a:prstGeom prst="rect">
            <a:avLst/>
          </a:prstGeom>
          <a:noFill/>
          <a:ln w="9525">
            <a:noFill/>
            <a:miter lim="800000"/>
            <a:headEnd/>
            <a:tailEnd/>
          </a:ln>
        </p:spPr>
        <p:txBody>
          <a:bodyPr>
            <a:spAutoFit/>
          </a:bodyPr>
          <a:lstStyle/>
          <a:p>
            <a:pPr algn="ctr"/>
            <a:r>
              <a:rPr lang="el-GR">
                <a:solidFill>
                  <a:srgbClr val="FF7C80"/>
                </a:solidFill>
                <a:cs typeface="Arial" charset="0"/>
              </a:rPr>
              <a:t>ω</a:t>
            </a:r>
            <a:r>
              <a:rPr lang="en-US" baseline="-25000">
                <a:solidFill>
                  <a:srgbClr val="FF7C80"/>
                </a:solidFill>
                <a:cs typeface="Arial" charset="0"/>
              </a:rPr>
              <a:t>0</a:t>
            </a:r>
            <a:r>
              <a:rPr lang="en-US">
                <a:solidFill>
                  <a:srgbClr val="FF7C80"/>
                </a:solidFill>
                <a:cs typeface="Arial" charset="0"/>
              </a:rPr>
              <a:t>-d</a:t>
            </a:r>
            <a:r>
              <a:rPr lang="el-GR">
                <a:solidFill>
                  <a:srgbClr val="FF7C80"/>
                </a:solidFill>
                <a:cs typeface="Arial" charset="0"/>
              </a:rPr>
              <a:t>ω</a:t>
            </a:r>
            <a:r>
              <a:rPr lang="en-US">
                <a:cs typeface="Arial" charset="0"/>
              </a:rPr>
              <a:t>    </a:t>
            </a:r>
            <a:r>
              <a:rPr lang="el-GR">
                <a:solidFill>
                  <a:srgbClr val="FF0000"/>
                </a:solidFill>
                <a:cs typeface="Arial" charset="0"/>
              </a:rPr>
              <a:t>ω</a:t>
            </a:r>
            <a:r>
              <a:rPr lang="en-US" baseline="-25000">
                <a:solidFill>
                  <a:srgbClr val="FF0000"/>
                </a:solidFill>
                <a:cs typeface="Arial" charset="0"/>
              </a:rPr>
              <a:t>0</a:t>
            </a:r>
            <a:r>
              <a:rPr lang="en-US">
                <a:cs typeface="Arial" charset="0"/>
              </a:rPr>
              <a:t>    </a:t>
            </a:r>
            <a:r>
              <a:rPr lang="el-GR">
                <a:solidFill>
                  <a:srgbClr val="990000"/>
                </a:solidFill>
                <a:cs typeface="Arial" charset="0"/>
              </a:rPr>
              <a:t>ω</a:t>
            </a:r>
            <a:r>
              <a:rPr lang="en-US" baseline="-25000">
                <a:solidFill>
                  <a:srgbClr val="990000"/>
                </a:solidFill>
                <a:cs typeface="Arial" charset="0"/>
              </a:rPr>
              <a:t>0</a:t>
            </a:r>
            <a:r>
              <a:rPr lang="en-US">
                <a:solidFill>
                  <a:srgbClr val="990000"/>
                </a:solidFill>
                <a:cs typeface="Arial" charset="0"/>
              </a:rPr>
              <a:t>+d</a:t>
            </a:r>
            <a:r>
              <a:rPr lang="el-GR">
                <a:solidFill>
                  <a:srgbClr val="990000"/>
                </a:solidFill>
                <a:cs typeface="Arial" charset="0"/>
              </a:rPr>
              <a:t>ω</a:t>
            </a:r>
          </a:p>
        </p:txBody>
      </p:sp>
      <p:sp>
        <p:nvSpPr>
          <p:cNvPr id="44047" name="Line 20"/>
          <p:cNvSpPr>
            <a:spLocks noChangeShapeType="1"/>
          </p:cNvSpPr>
          <p:nvPr/>
        </p:nvSpPr>
        <p:spPr bwMode="auto">
          <a:xfrm>
            <a:off x="3348038" y="5805488"/>
            <a:ext cx="2160587" cy="0"/>
          </a:xfrm>
          <a:prstGeom prst="line">
            <a:avLst/>
          </a:prstGeom>
          <a:noFill/>
          <a:ln w="9525">
            <a:solidFill>
              <a:schemeClr val="tx1"/>
            </a:solidFill>
            <a:round/>
            <a:headEnd/>
            <a:tailEnd type="triangle" w="med" len="med"/>
          </a:ln>
        </p:spPr>
        <p:txBody>
          <a:bodyPr/>
          <a:lstStyle/>
          <a:p>
            <a:endParaRPr lang="en-US"/>
          </a:p>
        </p:txBody>
      </p:sp>
      <p:sp>
        <p:nvSpPr>
          <p:cNvPr id="44048" name="Text Box 21"/>
          <p:cNvSpPr txBox="1">
            <a:spLocks noChangeArrowheads="1"/>
          </p:cNvSpPr>
          <p:nvPr/>
        </p:nvSpPr>
        <p:spPr bwMode="auto">
          <a:xfrm>
            <a:off x="5508625" y="5445125"/>
            <a:ext cx="298450" cy="366713"/>
          </a:xfrm>
          <a:prstGeom prst="rect">
            <a:avLst/>
          </a:prstGeom>
          <a:noFill/>
          <a:ln w="9525">
            <a:noFill/>
            <a:miter lim="800000"/>
            <a:headEnd/>
            <a:tailEnd/>
          </a:ln>
        </p:spPr>
        <p:txBody>
          <a:bodyPr wrap="none">
            <a:spAutoFit/>
          </a:bodyPr>
          <a:lstStyle/>
          <a:p>
            <a:r>
              <a:rPr lang="en-US" i="1"/>
              <a:t>x</a:t>
            </a:r>
            <a:endParaRPr lang="en-GB" i="1"/>
          </a:p>
        </p:txBody>
      </p:sp>
      <p:sp>
        <p:nvSpPr>
          <p:cNvPr id="44049" name="Text Box 26"/>
          <p:cNvSpPr txBox="1">
            <a:spLocks noChangeArrowheads="1"/>
          </p:cNvSpPr>
          <p:nvPr/>
        </p:nvSpPr>
        <p:spPr bwMode="auto">
          <a:xfrm>
            <a:off x="3040063" y="5949950"/>
            <a:ext cx="2736850" cy="366713"/>
          </a:xfrm>
          <a:prstGeom prst="rect">
            <a:avLst/>
          </a:prstGeom>
          <a:noFill/>
          <a:ln w="9525">
            <a:noFill/>
            <a:miter lim="800000"/>
            <a:headEnd/>
            <a:tailEnd/>
          </a:ln>
        </p:spPr>
        <p:txBody>
          <a:bodyPr>
            <a:spAutoFit/>
          </a:bodyPr>
          <a:lstStyle/>
          <a:p>
            <a:pPr algn="ctr"/>
            <a:r>
              <a:rPr lang="el-GR">
                <a:solidFill>
                  <a:srgbClr val="FF0000"/>
                </a:solidFill>
              </a:rPr>
              <a:t>ω</a:t>
            </a:r>
            <a:r>
              <a:rPr lang="en-US" baseline="-25000">
                <a:solidFill>
                  <a:srgbClr val="FF0000"/>
                </a:solidFill>
              </a:rPr>
              <a:t>0</a:t>
            </a:r>
            <a:endParaRPr lang="el-GR">
              <a:solidFill>
                <a:srgbClr val="99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xit" presetSubtype="0" fill="hold" grpId="0" nodeType="afterEffect">
                                  <p:stCondLst>
                                    <p:cond delay="0"/>
                                  </p:stCondLst>
                                  <p:childTnLst>
                                    <p:animEffect transition="out" filter="fade">
                                      <p:cBhvr>
                                        <p:cTn id="10" dur="2000"/>
                                        <p:tgtEl>
                                          <p:spTgt spid="89111"/>
                                        </p:tgtEl>
                                      </p:cBhvr>
                                    </p:animEffect>
                                    <p:set>
                                      <p:cBhvr>
                                        <p:cTn id="11" dur="1" fill="hold">
                                          <p:stCondLst>
                                            <p:cond delay="1999"/>
                                          </p:stCondLst>
                                        </p:cTn>
                                        <p:tgtEl>
                                          <p:spTgt spid="89111"/>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89107"/>
                                        </p:tgtEl>
                                        <p:attrNameLst>
                                          <p:attrName>style.visibility</p:attrName>
                                        </p:attrNameLst>
                                      </p:cBhvr>
                                      <p:to>
                                        <p:strVal val="visible"/>
                                      </p:to>
                                    </p:set>
                                    <p:animEffect transition="in" filter="fade">
                                      <p:cBhvr>
                                        <p:cTn id="14" dur="2000"/>
                                        <p:tgtEl>
                                          <p:spTgt spid="8910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11" grpId="0" animBg="1"/>
      <p:bldP spid="8910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ea typeface="ＭＳ Ｐゴシック" charset="0"/>
                <a:cs typeface="ＭＳ Ｐゴシック" charset="0"/>
              </a:rPr>
              <a:t>Spin Echo with Frequency Encoding</a:t>
            </a:r>
            <a:endParaRPr lang="en-GB">
              <a:ea typeface="ＭＳ Ｐゴシック" charset="0"/>
              <a:cs typeface="ＭＳ Ｐゴシック" charset="0"/>
            </a:endParaRPr>
          </a:p>
        </p:txBody>
      </p:sp>
      <p:sp>
        <p:nvSpPr>
          <p:cNvPr id="45059" name="Rectangle 3"/>
          <p:cNvSpPr>
            <a:spLocks noGrp="1" noChangeArrowheads="1"/>
          </p:cNvSpPr>
          <p:nvPr>
            <p:ph type="body" idx="1"/>
          </p:nvPr>
        </p:nvSpPr>
        <p:spPr/>
        <p:txBody>
          <a:bodyPr/>
          <a:lstStyle/>
          <a:p>
            <a:pPr eaLnBrk="1" hangingPunct="1">
              <a:buFont typeface="Wingdings" pitchFamily="2" charset="2"/>
              <a:buNone/>
            </a:pPr>
            <a:r>
              <a:rPr lang="en-US">
                <a:ea typeface="ＭＳ Ｐゴシック" charset="0"/>
                <a:cs typeface="ＭＳ Ｐゴシック" charset="0"/>
              </a:rPr>
              <a:t>Take the spin echo and introduce gradients along </a:t>
            </a:r>
            <a:r>
              <a:rPr lang="en-US" i="1">
                <a:ea typeface="ＭＳ Ｐゴシック" charset="0"/>
                <a:cs typeface="ＭＳ Ｐゴシック" charset="0"/>
              </a:rPr>
              <a:t>x</a:t>
            </a:r>
            <a:r>
              <a:rPr lang="en-US">
                <a:ea typeface="ＭＳ Ｐゴシック" charset="0"/>
                <a:cs typeface="ＭＳ Ｐゴシック" charset="0"/>
              </a:rPr>
              <a:t>.</a:t>
            </a:r>
            <a:endParaRPr lang="en-GB">
              <a:ea typeface="ＭＳ Ｐゴシック" charset="0"/>
              <a:cs typeface="ＭＳ Ｐゴシック" charset="0"/>
            </a:endParaRPr>
          </a:p>
        </p:txBody>
      </p:sp>
      <p:sp>
        <p:nvSpPr>
          <p:cNvPr id="45060" name="Freeform 4"/>
          <p:cNvSpPr>
            <a:spLocks/>
          </p:cNvSpPr>
          <p:nvPr/>
        </p:nvSpPr>
        <p:spPr bwMode="auto">
          <a:xfrm>
            <a:off x="1566863" y="3965575"/>
            <a:ext cx="6121400" cy="854075"/>
          </a:xfrm>
          <a:custGeom>
            <a:avLst/>
            <a:gdLst>
              <a:gd name="T0" fmla="*/ 0 w 1406"/>
              <a:gd name="T1" fmla="*/ 0 h 1089"/>
              <a:gd name="T2" fmla="*/ 2147483647 w 1406"/>
              <a:gd name="T3" fmla="*/ 2147483647 h 1089"/>
              <a:gd name="T4" fmla="*/ 2147483647 w 1406"/>
              <a:gd name="T5" fmla="*/ 2147483647 h 1089"/>
              <a:gd name="T6" fmla="*/ 0 60000 65536"/>
              <a:gd name="T7" fmla="*/ 0 60000 65536"/>
              <a:gd name="T8" fmla="*/ 0 60000 65536"/>
              <a:gd name="T9" fmla="*/ 0 w 1406"/>
              <a:gd name="T10" fmla="*/ 0 h 1089"/>
              <a:gd name="T11" fmla="*/ 1406 w 1406"/>
              <a:gd name="T12" fmla="*/ 1089 h 1089"/>
            </a:gdLst>
            <a:ahLst/>
            <a:cxnLst>
              <a:cxn ang="T6">
                <a:pos x="T0" y="T1"/>
              </a:cxn>
              <a:cxn ang="T7">
                <a:pos x="T2" y="T3"/>
              </a:cxn>
              <a:cxn ang="T8">
                <a:pos x="T4" y="T5"/>
              </a:cxn>
            </a:cxnLst>
            <a:rect l="T9" t="T10" r="T11" b="T12"/>
            <a:pathLst>
              <a:path w="1406" h="1089">
                <a:moveTo>
                  <a:pt x="0" y="0"/>
                </a:moveTo>
                <a:cubicBezTo>
                  <a:pt x="41" y="340"/>
                  <a:pt x="83" y="681"/>
                  <a:pt x="317" y="862"/>
                </a:cubicBezTo>
                <a:cubicBezTo>
                  <a:pt x="551" y="1043"/>
                  <a:pt x="978" y="1066"/>
                  <a:pt x="1406" y="1089"/>
                </a:cubicBezTo>
              </a:path>
            </a:pathLst>
          </a:custGeom>
          <a:noFill/>
          <a:ln w="38100">
            <a:solidFill>
              <a:srgbClr val="FF0000"/>
            </a:solidFill>
            <a:round/>
            <a:headEnd/>
            <a:tailEnd/>
          </a:ln>
        </p:spPr>
        <p:txBody>
          <a:bodyPr/>
          <a:lstStyle/>
          <a:p>
            <a:endParaRPr lang="en-US"/>
          </a:p>
        </p:txBody>
      </p:sp>
      <p:grpSp>
        <p:nvGrpSpPr>
          <p:cNvPr id="2" name="Group 62"/>
          <p:cNvGrpSpPr>
            <a:grpSpLocks/>
          </p:cNvGrpSpPr>
          <p:nvPr/>
        </p:nvGrpSpPr>
        <p:grpSpPr bwMode="auto">
          <a:xfrm>
            <a:off x="1557338" y="3990975"/>
            <a:ext cx="2066925" cy="1162050"/>
            <a:chOff x="981" y="2514"/>
            <a:chExt cx="1302" cy="732"/>
          </a:xfrm>
        </p:grpSpPr>
        <p:grpSp>
          <p:nvGrpSpPr>
            <p:cNvPr id="45100" name="Group 6"/>
            <p:cNvGrpSpPr>
              <a:grpSpLocks/>
            </p:cNvGrpSpPr>
            <p:nvPr/>
          </p:nvGrpSpPr>
          <p:grpSpPr bwMode="auto">
            <a:xfrm>
              <a:off x="981" y="2514"/>
              <a:ext cx="407" cy="732"/>
              <a:chOff x="748" y="2886"/>
              <a:chExt cx="454" cy="816"/>
            </a:xfrm>
          </p:grpSpPr>
          <p:sp>
            <p:nvSpPr>
              <p:cNvPr id="45106" name="Freeform 7"/>
              <p:cNvSpPr>
                <a:spLocks/>
              </p:cNvSpPr>
              <p:nvPr/>
            </p:nvSpPr>
            <p:spPr bwMode="auto">
              <a:xfrm>
                <a:off x="748" y="2886"/>
                <a:ext cx="454" cy="816"/>
              </a:xfrm>
              <a:custGeom>
                <a:avLst/>
                <a:gdLst>
                  <a:gd name="T0" fmla="*/ 0 w 454"/>
                  <a:gd name="T1" fmla="*/ 0 h 816"/>
                  <a:gd name="T2" fmla="*/ 45 w 454"/>
                  <a:gd name="T3" fmla="*/ 816 h 816"/>
                  <a:gd name="T4" fmla="*/ 91 w 454"/>
                  <a:gd name="T5" fmla="*/ 499 h 816"/>
                  <a:gd name="T6" fmla="*/ 136 w 454"/>
                  <a:gd name="T7" fmla="*/ 680 h 816"/>
                  <a:gd name="T8" fmla="*/ 182 w 454"/>
                  <a:gd name="T9" fmla="*/ 544 h 816"/>
                  <a:gd name="T10" fmla="*/ 227 w 454"/>
                  <a:gd name="T11" fmla="*/ 635 h 816"/>
                  <a:gd name="T12" fmla="*/ 284 w 454"/>
                  <a:gd name="T13" fmla="*/ 576 h 816"/>
                  <a:gd name="T14" fmla="*/ 318 w 454"/>
                  <a:gd name="T15" fmla="*/ 589 h 816"/>
                  <a:gd name="T16" fmla="*/ 408 w 454"/>
                  <a:gd name="T17" fmla="*/ 589 h 816"/>
                  <a:gd name="T18" fmla="*/ 454 w 454"/>
                  <a:gd name="T19" fmla="*/ 589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38100">
                <a:solidFill>
                  <a:srgbClr val="9966FF"/>
                </a:solidFill>
                <a:round/>
                <a:headEnd/>
                <a:tailEnd/>
              </a:ln>
            </p:spPr>
            <p:txBody>
              <a:bodyPr/>
              <a:lstStyle/>
              <a:p>
                <a:endParaRPr lang="en-US"/>
              </a:p>
            </p:txBody>
          </p:sp>
          <p:sp>
            <p:nvSpPr>
              <p:cNvPr id="45107" name="Freeform 8"/>
              <p:cNvSpPr>
                <a:spLocks/>
              </p:cNvSpPr>
              <p:nvPr/>
            </p:nvSpPr>
            <p:spPr bwMode="auto">
              <a:xfrm>
                <a:off x="749" y="2886"/>
                <a:ext cx="453" cy="589"/>
              </a:xfrm>
              <a:custGeom>
                <a:avLst/>
                <a:gdLst>
                  <a:gd name="T0" fmla="*/ 0 w 408"/>
                  <a:gd name="T1" fmla="*/ 0 h 1134"/>
                  <a:gd name="T2" fmla="*/ 152 w 408"/>
                  <a:gd name="T3" fmla="*/ 34 h 1134"/>
                  <a:gd name="T4" fmla="*/ 688 w 408"/>
                  <a:gd name="T5" fmla="*/ 43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38100">
                <a:solidFill>
                  <a:srgbClr val="6600CC"/>
                </a:solidFill>
                <a:round/>
                <a:headEnd/>
                <a:tailEnd/>
              </a:ln>
            </p:spPr>
            <p:txBody>
              <a:bodyPr/>
              <a:lstStyle/>
              <a:p>
                <a:endParaRPr lang="en-US"/>
              </a:p>
            </p:txBody>
          </p:sp>
        </p:grpSp>
        <p:grpSp>
          <p:nvGrpSpPr>
            <p:cNvPr id="45101" name="Group 9"/>
            <p:cNvGrpSpPr>
              <a:grpSpLocks/>
            </p:cNvGrpSpPr>
            <p:nvPr/>
          </p:nvGrpSpPr>
          <p:grpSpPr bwMode="auto">
            <a:xfrm>
              <a:off x="1469" y="2921"/>
              <a:ext cx="814" cy="163"/>
              <a:chOff x="1292" y="3339"/>
              <a:chExt cx="908" cy="182"/>
            </a:xfrm>
          </p:grpSpPr>
          <p:sp>
            <p:nvSpPr>
              <p:cNvPr id="45102" name="Freeform 10"/>
              <p:cNvSpPr>
                <a:spLocks/>
              </p:cNvSpPr>
              <p:nvPr/>
            </p:nvSpPr>
            <p:spPr bwMode="auto">
              <a:xfrm>
                <a:off x="1746" y="3339"/>
                <a:ext cx="454" cy="182"/>
              </a:xfrm>
              <a:custGeom>
                <a:avLst/>
                <a:gdLst>
                  <a:gd name="T0" fmla="*/ 0 w 454"/>
                  <a:gd name="T1" fmla="*/ 0 h 816"/>
                  <a:gd name="T2" fmla="*/ 45 w 454"/>
                  <a:gd name="T3" fmla="*/ 0 h 816"/>
                  <a:gd name="T4" fmla="*/ 91 w 454"/>
                  <a:gd name="T5" fmla="*/ 0 h 816"/>
                  <a:gd name="T6" fmla="*/ 136 w 454"/>
                  <a:gd name="T7" fmla="*/ 0 h 816"/>
                  <a:gd name="T8" fmla="*/ 182 w 454"/>
                  <a:gd name="T9" fmla="*/ 0 h 816"/>
                  <a:gd name="T10" fmla="*/ 227 w 454"/>
                  <a:gd name="T11" fmla="*/ 0 h 816"/>
                  <a:gd name="T12" fmla="*/ 284 w 454"/>
                  <a:gd name="T13" fmla="*/ 0 h 816"/>
                  <a:gd name="T14" fmla="*/ 318 w 454"/>
                  <a:gd name="T15" fmla="*/ 0 h 816"/>
                  <a:gd name="T16" fmla="*/ 408 w 454"/>
                  <a:gd name="T17" fmla="*/ 0 h 816"/>
                  <a:gd name="T18" fmla="*/ 454 w 454"/>
                  <a:gd name="T19" fmla="*/ 0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38100">
                <a:solidFill>
                  <a:srgbClr val="9966FF"/>
                </a:solidFill>
                <a:round/>
                <a:headEnd/>
                <a:tailEnd/>
              </a:ln>
            </p:spPr>
            <p:txBody>
              <a:bodyPr/>
              <a:lstStyle/>
              <a:p>
                <a:endParaRPr lang="en-US"/>
              </a:p>
            </p:txBody>
          </p:sp>
          <p:sp>
            <p:nvSpPr>
              <p:cNvPr id="45103" name="Freeform 11"/>
              <p:cNvSpPr>
                <a:spLocks/>
              </p:cNvSpPr>
              <p:nvPr/>
            </p:nvSpPr>
            <p:spPr bwMode="auto">
              <a:xfrm flipH="1">
                <a:off x="1292" y="3339"/>
                <a:ext cx="454" cy="182"/>
              </a:xfrm>
              <a:custGeom>
                <a:avLst/>
                <a:gdLst>
                  <a:gd name="T0" fmla="*/ 0 w 454"/>
                  <a:gd name="T1" fmla="*/ 0 h 816"/>
                  <a:gd name="T2" fmla="*/ 45 w 454"/>
                  <a:gd name="T3" fmla="*/ 0 h 816"/>
                  <a:gd name="T4" fmla="*/ 91 w 454"/>
                  <a:gd name="T5" fmla="*/ 0 h 816"/>
                  <a:gd name="T6" fmla="*/ 136 w 454"/>
                  <a:gd name="T7" fmla="*/ 0 h 816"/>
                  <a:gd name="T8" fmla="*/ 182 w 454"/>
                  <a:gd name="T9" fmla="*/ 0 h 816"/>
                  <a:gd name="T10" fmla="*/ 227 w 454"/>
                  <a:gd name="T11" fmla="*/ 0 h 816"/>
                  <a:gd name="T12" fmla="*/ 284 w 454"/>
                  <a:gd name="T13" fmla="*/ 0 h 816"/>
                  <a:gd name="T14" fmla="*/ 318 w 454"/>
                  <a:gd name="T15" fmla="*/ 0 h 816"/>
                  <a:gd name="T16" fmla="*/ 408 w 454"/>
                  <a:gd name="T17" fmla="*/ 0 h 816"/>
                  <a:gd name="T18" fmla="*/ 454 w 454"/>
                  <a:gd name="T19" fmla="*/ 0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38100">
                <a:solidFill>
                  <a:srgbClr val="9966FF"/>
                </a:solidFill>
                <a:round/>
                <a:headEnd/>
                <a:tailEnd/>
              </a:ln>
            </p:spPr>
            <p:txBody>
              <a:bodyPr/>
              <a:lstStyle/>
              <a:p>
                <a:endParaRPr lang="en-US"/>
              </a:p>
            </p:txBody>
          </p:sp>
          <p:sp>
            <p:nvSpPr>
              <p:cNvPr id="45104" name="Freeform 12"/>
              <p:cNvSpPr>
                <a:spLocks/>
              </p:cNvSpPr>
              <p:nvPr/>
            </p:nvSpPr>
            <p:spPr bwMode="auto">
              <a:xfrm flipH="1">
                <a:off x="1292" y="3339"/>
                <a:ext cx="453" cy="136"/>
              </a:xfrm>
              <a:custGeom>
                <a:avLst/>
                <a:gdLst>
                  <a:gd name="T0" fmla="*/ 0 w 408"/>
                  <a:gd name="T1" fmla="*/ 0 h 1134"/>
                  <a:gd name="T2" fmla="*/ 152 w 408"/>
                  <a:gd name="T3" fmla="*/ 0 h 1134"/>
                  <a:gd name="T4" fmla="*/ 688 w 408"/>
                  <a:gd name="T5" fmla="*/ 0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38100">
                <a:solidFill>
                  <a:srgbClr val="6600CC"/>
                </a:solidFill>
                <a:round/>
                <a:headEnd/>
                <a:tailEnd/>
              </a:ln>
            </p:spPr>
            <p:txBody>
              <a:bodyPr/>
              <a:lstStyle/>
              <a:p>
                <a:endParaRPr lang="en-US"/>
              </a:p>
            </p:txBody>
          </p:sp>
          <p:sp>
            <p:nvSpPr>
              <p:cNvPr id="45105" name="Freeform 13"/>
              <p:cNvSpPr>
                <a:spLocks/>
              </p:cNvSpPr>
              <p:nvPr/>
            </p:nvSpPr>
            <p:spPr bwMode="auto">
              <a:xfrm>
                <a:off x="1746" y="3339"/>
                <a:ext cx="453" cy="136"/>
              </a:xfrm>
              <a:custGeom>
                <a:avLst/>
                <a:gdLst>
                  <a:gd name="T0" fmla="*/ 0 w 408"/>
                  <a:gd name="T1" fmla="*/ 0 h 1134"/>
                  <a:gd name="T2" fmla="*/ 152 w 408"/>
                  <a:gd name="T3" fmla="*/ 0 h 1134"/>
                  <a:gd name="T4" fmla="*/ 688 w 408"/>
                  <a:gd name="T5" fmla="*/ 0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38100">
                <a:solidFill>
                  <a:srgbClr val="6600CC"/>
                </a:solidFill>
                <a:round/>
                <a:headEnd/>
                <a:tailEnd/>
              </a:ln>
            </p:spPr>
            <p:txBody>
              <a:bodyPr/>
              <a:lstStyle/>
              <a:p>
                <a:endParaRPr lang="en-US"/>
              </a:p>
            </p:txBody>
          </p:sp>
        </p:grpSp>
      </p:grpSp>
      <p:grpSp>
        <p:nvGrpSpPr>
          <p:cNvPr id="45062" name="Group 14"/>
          <p:cNvGrpSpPr>
            <a:grpSpLocks/>
          </p:cNvGrpSpPr>
          <p:nvPr/>
        </p:nvGrpSpPr>
        <p:grpSpPr bwMode="auto">
          <a:xfrm>
            <a:off x="1363663" y="3538538"/>
            <a:ext cx="530225" cy="1290637"/>
            <a:chOff x="612" y="2568"/>
            <a:chExt cx="372" cy="907"/>
          </a:xfrm>
        </p:grpSpPr>
        <p:sp>
          <p:nvSpPr>
            <p:cNvPr id="45098" name="Rectangle 15"/>
            <p:cNvSpPr>
              <a:spLocks noChangeArrowheads="1"/>
            </p:cNvSpPr>
            <p:nvPr/>
          </p:nvSpPr>
          <p:spPr bwMode="auto">
            <a:xfrm>
              <a:off x="657" y="2840"/>
              <a:ext cx="91" cy="635"/>
            </a:xfrm>
            <a:prstGeom prst="rect">
              <a:avLst/>
            </a:prstGeom>
            <a:solidFill>
              <a:srgbClr val="FFCC66"/>
            </a:solidFill>
            <a:ln w="9525">
              <a:noFill/>
              <a:miter lim="800000"/>
              <a:headEnd/>
              <a:tailEnd/>
            </a:ln>
          </p:spPr>
          <p:txBody>
            <a:bodyPr wrap="none" anchor="ctr"/>
            <a:lstStyle/>
            <a:p>
              <a:pPr algn="ctr"/>
              <a:endParaRPr lang="en-US" sz="1000" b="1"/>
            </a:p>
          </p:txBody>
        </p:sp>
        <p:sp>
          <p:nvSpPr>
            <p:cNvPr id="45099" name="Text Box 16"/>
            <p:cNvSpPr txBox="1">
              <a:spLocks noChangeArrowheads="1"/>
            </p:cNvSpPr>
            <p:nvPr/>
          </p:nvSpPr>
          <p:spPr bwMode="auto">
            <a:xfrm>
              <a:off x="612" y="2568"/>
              <a:ext cx="372" cy="258"/>
            </a:xfrm>
            <a:prstGeom prst="rect">
              <a:avLst/>
            </a:prstGeom>
            <a:noFill/>
            <a:ln w="9525">
              <a:noFill/>
              <a:miter lim="800000"/>
              <a:headEnd/>
              <a:tailEnd/>
            </a:ln>
          </p:spPr>
          <p:txBody>
            <a:bodyPr wrap="none">
              <a:spAutoFit/>
            </a:bodyPr>
            <a:lstStyle/>
            <a:p>
              <a:r>
                <a:rPr lang="de-DE" b="1">
                  <a:solidFill>
                    <a:srgbClr val="FFCC66"/>
                  </a:solidFill>
                </a:rPr>
                <a:t>90</a:t>
              </a:r>
              <a:r>
                <a:rPr lang="de-DE">
                  <a:solidFill>
                    <a:srgbClr val="FFCC66"/>
                  </a:solidFill>
                </a:rPr>
                <a:t>°</a:t>
              </a:r>
              <a:endParaRPr lang="en-GB">
                <a:solidFill>
                  <a:srgbClr val="FFCC66"/>
                </a:solidFill>
              </a:endParaRPr>
            </a:p>
          </p:txBody>
        </p:sp>
      </p:grpSp>
      <p:grpSp>
        <p:nvGrpSpPr>
          <p:cNvPr id="45063" name="Group 17"/>
          <p:cNvGrpSpPr>
            <a:grpSpLocks/>
          </p:cNvGrpSpPr>
          <p:nvPr/>
        </p:nvGrpSpPr>
        <p:grpSpPr bwMode="auto">
          <a:xfrm>
            <a:off x="2138363" y="2700338"/>
            <a:ext cx="657225" cy="2128837"/>
            <a:chOff x="1156" y="1979"/>
            <a:chExt cx="462" cy="1496"/>
          </a:xfrm>
        </p:grpSpPr>
        <p:sp>
          <p:nvSpPr>
            <p:cNvPr id="45096" name="Rectangle 18"/>
            <p:cNvSpPr>
              <a:spLocks noChangeArrowheads="1"/>
            </p:cNvSpPr>
            <p:nvPr/>
          </p:nvSpPr>
          <p:spPr bwMode="auto">
            <a:xfrm>
              <a:off x="1202" y="2205"/>
              <a:ext cx="90" cy="1270"/>
            </a:xfrm>
            <a:prstGeom prst="rect">
              <a:avLst/>
            </a:prstGeom>
            <a:solidFill>
              <a:srgbClr val="FFCC66"/>
            </a:solidFill>
            <a:ln w="9525">
              <a:noFill/>
              <a:miter lim="800000"/>
              <a:headEnd/>
              <a:tailEnd/>
            </a:ln>
          </p:spPr>
          <p:txBody>
            <a:bodyPr wrap="none" anchor="ctr"/>
            <a:lstStyle/>
            <a:p>
              <a:endParaRPr lang="en-US"/>
            </a:p>
          </p:txBody>
        </p:sp>
        <p:sp>
          <p:nvSpPr>
            <p:cNvPr id="45097" name="Text Box 19"/>
            <p:cNvSpPr txBox="1">
              <a:spLocks noChangeArrowheads="1"/>
            </p:cNvSpPr>
            <p:nvPr/>
          </p:nvSpPr>
          <p:spPr bwMode="auto">
            <a:xfrm>
              <a:off x="1156" y="1979"/>
              <a:ext cx="462" cy="258"/>
            </a:xfrm>
            <a:prstGeom prst="rect">
              <a:avLst/>
            </a:prstGeom>
            <a:noFill/>
            <a:ln w="9525">
              <a:noFill/>
              <a:miter lim="800000"/>
              <a:headEnd/>
              <a:tailEnd/>
            </a:ln>
          </p:spPr>
          <p:txBody>
            <a:bodyPr wrap="none">
              <a:spAutoFit/>
            </a:bodyPr>
            <a:lstStyle/>
            <a:p>
              <a:r>
                <a:rPr lang="de-DE" b="1">
                  <a:solidFill>
                    <a:srgbClr val="FFCC66"/>
                  </a:solidFill>
                </a:rPr>
                <a:t>180</a:t>
              </a:r>
              <a:r>
                <a:rPr lang="de-DE">
                  <a:solidFill>
                    <a:srgbClr val="FFCC66"/>
                  </a:solidFill>
                </a:rPr>
                <a:t>°</a:t>
              </a:r>
              <a:endParaRPr lang="en-GB">
                <a:solidFill>
                  <a:srgbClr val="FFCC66"/>
                </a:solidFill>
              </a:endParaRPr>
            </a:p>
          </p:txBody>
        </p:sp>
      </p:grpSp>
      <p:sp>
        <p:nvSpPr>
          <p:cNvPr id="45064" name="Line 21"/>
          <p:cNvSpPr>
            <a:spLocks noChangeShapeType="1"/>
          </p:cNvSpPr>
          <p:nvPr/>
        </p:nvSpPr>
        <p:spPr bwMode="auto">
          <a:xfrm flipV="1">
            <a:off x="1403350" y="2611438"/>
            <a:ext cx="0" cy="2374900"/>
          </a:xfrm>
          <a:prstGeom prst="line">
            <a:avLst/>
          </a:prstGeom>
          <a:noFill/>
          <a:ln w="9525">
            <a:solidFill>
              <a:schemeClr val="tx1"/>
            </a:solidFill>
            <a:round/>
            <a:headEnd/>
            <a:tailEnd type="triangle" w="med" len="med"/>
          </a:ln>
        </p:spPr>
        <p:txBody>
          <a:bodyPr/>
          <a:lstStyle/>
          <a:p>
            <a:endParaRPr lang="en-US"/>
          </a:p>
        </p:txBody>
      </p:sp>
      <p:sp>
        <p:nvSpPr>
          <p:cNvPr id="45065" name="Line 22"/>
          <p:cNvSpPr>
            <a:spLocks noChangeShapeType="1"/>
          </p:cNvSpPr>
          <p:nvPr/>
        </p:nvSpPr>
        <p:spPr bwMode="auto">
          <a:xfrm>
            <a:off x="1344613" y="4838700"/>
            <a:ext cx="6675437" cy="0"/>
          </a:xfrm>
          <a:prstGeom prst="line">
            <a:avLst/>
          </a:prstGeom>
          <a:noFill/>
          <a:ln w="9525">
            <a:solidFill>
              <a:schemeClr val="tx1"/>
            </a:solidFill>
            <a:round/>
            <a:headEnd/>
            <a:tailEnd type="triangle" w="med" len="med"/>
          </a:ln>
        </p:spPr>
        <p:txBody>
          <a:bodyPr/>
          <a:lstStyle/>
          <a:p>
            <a:endParaRPr lang="en-US"/>
          </a:p>
        </p:txBody>
      </p:sp>
      <p:sp>
        <p:nvSpPr>
          <p:cNvPr id="45066" name="Line 23"/>
          <p:cNvSpPr>
            <a:spLocks noChangeShapeType="1"/>
          </p:cNvSpPr>
          <p:nvPr/>
        </p:nvSpPr>
        <p:spPr bwMode="auto">
          <a:xfrm flipH="1">
            <a:off x="1271588" y="3873500"/>
            <a:ext cx="147637" cy="0"/>
          </a:xfrm>
          <a:prstGeom prst="line">
            <a:avLst/>
          </a:prstGeom>
          <a:noFill/>
          <a:ln w="9525">
            <a:solidFill>
              <a:schemeClr val="tx1"/>
            </a:solidFill>
            <a:round/>
            <a:headEnd/>
            <a:tailEnd/>
          </a:ln>
        </p:spPr>
        <p:txBody>
          <a:bodyPr/>
          <a:lstStyle/>
          <a:p>
            <a:endParaRPr lang="en-US"/>
          </a:p>
        </p:txBody>
      </p:sp>
      <p:sp>
        <p:nvSpPr>
          <p:cNvPr id="45067" name="Text Box 24"/>
          <p:cNvSpPr txBox="1">
            <a:spLocks noChangeArrowheads="1"/>
          </p:cNvSpPr>
          <p:nvPr/>
        </p:nvSpPr>
        <p:spPr bwMode="auto">
          <a:xfrm>
            <a:off x="7699375" y="4857750"/>
            <a:ext cx="819150" cy="366713"/>
          </a:xfrm>
          <a:prstGeom prst="rect">
            <a:avLst/>
          </a:prstGeom>
          <a:noFill/>
          <a:ln w="9525">
            <a:noFill/>
            <a:miter lim="800000"/>
            <a:headEnd/>
            <a:tailEnd/>
          </a:ln>
        </p:spPr>
        <p:txBody>
          <a:bodyPr wrap="none">
            <a:spAutoFit/>
          </a:bodyPr>
          <a:lstStyle/>
          <a:p>
            <a:r>
              <a:rPr lang="en-US"/>
              <a:t>Time </a:t>
            </a:r>
            <a:r>
              <a:rPr lang="en-US" i="1"/>
              <a:t>t</a:t>
            </a:r>
            <a:endParaRPr lang="en-GB" i="1"/>
          </a:p>
        </p:txBody>
      </p:sp>
      <p:sp>
        <p:nvSpPr>
          <p:cNvPr id="45068" name="Text Box 25"/>
          <p:cNvSpPr txBox="1">
            <a:spLocks noChangeArrowheads="1"/>
          </p:cNvSpPr>
          <p:nvPr/>
        </p:nvSpPr>
        <p:spPr bwMode="auto">
          <a:xfrm>
            <a:off x="900113" y="3649663"/>
            <a:ext cx="458787" cy="366712"/>
          </a:xfrm>
          <a:prstGeom prst="rect">
            <a:avLst/>
          </a:prstGeom>
          <a:noFill/>
          <a:ln w="9525">
            <a:noFill/>
            <a:miter lim="800000"/>
            <a:headEnd/>
            <a:tailEnd/>
          </a:ln>
        </p:spPr>
        <p:txBody>
          <a:bodyPr wrap="none">
            <a:spAutoFit/>
          </a:bodyPr>
          <a:lstStyle/>
          <a:p>
            <a:r>
              <a:rPr lang="en-US" i="1"/>
              <a:t>M</a:t>
            </a:r>
            <a:r>
              <a:rPr lang="en-US" i="1" baseline="-25000"/>
              <a:t>0</a:t>
            </a:r>
            <a:endParaRPr lang="en-GB" i="1" baseline="-25000"/>
          </a:p>
        </p:txBody>
      </p:sp>
      <p:grpSp>
        <p:nvGrpSpPr>
          <p:cNvPr id="45069" name="Group 29"/>
          <p:cNvGrpSpPr>
            <a:grpSpLocks/>
          </p:cNvGrpSpPr>
          <p:nvPr/>
        </p:nvGrpSpPr>
        <p:grpSpPr bwMode="auto">
          <a:xfrm>
            <a:off x="2987675" y="4854575"/>
            <a:ext cx="474663" cy="436563"/>
            <a:chOff x="2064" y="3249"/>
            <a:chExt cx="307" cy="282"/>
          </a:xfrm>
        </p:grpSpPr>
        <p:sp>
          <p:nvSpPr>
            <p:cNvPr id="45094" name="Line 30"/>
            <p:cNvSpPr>
              <a:spLocks noChangeShapeType="1"/>
            </p:cNvSpPr>
            <p:nvPr/>
          </p:nvSpPr>
          <p:spPr bwMode="auto">
            <a:xfrm>
              <a:off x="2064" y="3249"/>
              <a:ext cx="0" cy="90"/>
            </a:xfrm>
            <a:prstGeom prst="line">
              <a:avLst/>
            </a:prstGeom>
            <a:noFill/>
            <a:ln w="9525">
              <a:solidFill>
                <a:schemeClr val="tx1"/>
              </a:solidFill>
              <a:round/>
              <a:headEnd/>
              <a:tailEnd/>
            </a:ln>
          </p:spPr>
          <p:txBody>
            <a:bodyPr/>
            <a:lstStyle/>
            <a:p>
              <a:endParaRPr lang="en-US"/>
            </a:p>
          </p:txBody>
        </p:sp>
        <p:sp>
          <p:nvSpPr>
            <p:cNvPr id="45095" name="Text Box 31"/>
            <p:cNvSpPr txBox="1">
              <a:spLocks noChangeArrowheads="1"/>
            </p:cNvSpPr>
            <p:nvPr/>
          </p:nvSpPr>
          <p:spPr bwMode="auto">
            <a:xfrm>
              <a:off x="2064" y="3294"/>
              <a:ext cx="307" cy="237"/>
            </a:xfrm>
            <a:prstGeom prst="rect">
              <a:avLst/>
            </a:prstGeom>
            <a:noFill/>
            <a:ln w="9525">
              <a:noFill/>
              <a:miter lim="800000"/>
              <a:headEnd/>
              <a:tailEnd/>
            </a:ln>
          </p:spPr>
          <p:txBody>
            <a:bodyPr wrap="none">
              <a:spAutoFit/>
            </a:bodyPr>
            <a:lstStyle/>
            <a:p>
              <a:r>
                <a:rPr lang="en-US"/>
                <a:t>TE</a:t>
              </a:r>
              <a:endParaRPr lang="en-GB"/>
            </a:p>
          </p:txBody>
        </p:sp>
      </p:grpSp>
      <p:sp>
        <p:nvSpPr>
          <p:cNvPr id="45070" name="Line 37"/>
          <p:cNvSpPr>
            <a:spLocks noChangeShapeType="1"/>
          </p:cNvSpPr>
          <p:nvPr/>
        </p:nvSpPr>
        <p:spPr bwMode="auto">
          <a:xfrm flipH="1" flipV="1">
            <a:off x="1403350" y="5130800"/>
            <a:ext cx="0" cy="935038"/>
          </a:xfrm>
          <a:prstGeom prst="line">
            <a:avLst/>
          </a:prstGeom>
          <a:noFill/>
          <a:ln w="9525">
            <a:solidFill>
              <a:schemeClr val="tx1"/>
            </a:solidFill>
            <a:round/>
            <a:headEnd/>
            <a:tailEnd type="triangle" w="med" len="med"/>
          </a:ln>
        </p:spPr>
        <p:txBody>
          <a:bodyPr/>
          <a:lstStyle/>
          <a:p>
            <a:endParaRPr lang="en-US"/>
          </a:p>
        </p:txBody>
      </p:sp>
      <p:sp>
        <p:nvSpPr>
          <p:cNvPr id="45071" name="Line 38"/>
          <p:cNvSpPr>
            <a:spLocks noChangeShapeType="1"/>
          </p:cNvSpPr>
          <p:nvPr/>
        </p:nvSpPr>
        <p:spPr bwMode="auto">
          <a:xfrm>
            <a:off x="1350963" y="5922963"/>
            <a:ext cx="6675437" cy="0"/>
          </a:xfrm>
          <a:prstGeom prst="line">
            <a:avLst/>
          </a:prstGeom>
          <a:noFill/>
          <a:ln w="9525">
            <a:solidFill>
              <a:schemeClr val="tx1"/>
            </a:solidFill>
            <a:round/>
            <a:headEnd/>
            <a:tailEnd type="triangle" w="med" len="med"/>
          </a:ln>
        </p:spPr>
        <p:txBody>
          <a:bodyPr/>
          <a:lstStyle/>
          <a:p>
            <a:endParaRPr lang="en-US"/>
          </a:p>
        </p:txBody>
      </p:sp>
      <p:sp>
        <p:nvSpPr>
          <p:cNvPr id="45072" name="Text Box 39"/>
          <p:cNvSpPr txBox="1">
            <a:spLocks noChangeArrowheads="1"/>
          </p:cNvSpPr>
          <p:nvPr/>
        </p:nvSpPr>
        <p:spPr bwMode="auto">
          <a:xfrm>
            <a:off x="7705725" y="5942013"/>
            <a:ext cx="819150" cy="366712"/>
          </a:xfrm>
          <a:prstGeom prst="rect">
            <a:avLst/>
          </a:prstGeom>
          <a:noFill/>
          <a:ln w="9525">
            <a:noFill/>
            <a:miter lim="800000"/>
            <a:headEnd/>
            <a:tailEnd/>
          </a:ln>
        </p:spPr>
        <p:txBody>
          <a:bodyPr wrap="none">
            <a:spAutoFit/>
          </a:bodyPr>
          <a:lstStyle/>
          <a:p>
            <a:r>
              <a:rPr lang="en-US"/>
              <a:t>Time </a:t>
            </a:r>
            <a:r>
              <a:rPr lang="en-US" i="1"/>
              <a:t>t</a:t>
            </a:r>
            <a:endParaRPr lang="en-GB" i="1"/>
          </a:p>
        </p:txBody>
      </p:sp>
      <p:grpSp>
        <p:nvGrpSpPr>
          <p:cNvPr id="8" name="Group 56"/>
          <p:cNvGrpSpPr>
            <a:grpSpLocks/>
          </p:cNvGrpSpPr>
          <p:nvPr/>
        </p:nvGrpSpPr>
        <p:grpSpPr bwMode="auto">
          <a:xfrm>
            <a:off x="1619250" y="5562600"/>
            <a:ext cx="1728788" cy="360363"/>
            <a:chOff x="1020" y="3385"/>
            <a:chExt cx="1089" cy="227"/>
          </a:xfrm>
        </p:grpSpPr>
        <p:sp>
          <p:nvSpPr>
            <p:cNvPr id="45091" name="Rectangle 40"/>
            <p:cNvSpPr>
              <a:spLocks noChangeArrowheads="1"/>
            </p:cNvSpPr>
            <p:nvPr/>
          </p:nvSpPr>
          <p:spPr bwMode="auto">
            <a:xfrm>
              <a:off x="1020" y="3385"/>
              <a:ext cx="227" cy="227"/>
            </a:xfrm>
            <a:prstGeom prst="rect">
              <a:avLst/>
            </a:prstGeom>
            <a:solidFill>
              <a:srgbClr val="99CCFF"/>
            </a:solidFill>
            <a:ln w="9525">
              <a:noFill/>
              <a:miter lim="800000"/>
              <a:headEnd/>
              <a:tailEnd/>
            </a:ln>
          </p:spPr>
          <p:txBody>
            <a:bodyPr wrap="none" anchor="ctr"/>
            <a:lstStyle/>
            <a:p>
              <a:endParaRPr lang="en-US"/>
            </a:p>
          </p:txBody>
        </p:sp>
        <p:sp>
          <p:nvSpPr>
            <p:cNvPr id="45092" name="Rectangle 41"/>
            <p:cNvSpPr>
              <a:spLocks noChangeArrowheads="1"/>
            </p:cNvSpPr>
            <p:nvPr/>
          </p:nvSpPr>
          <p:spPr bwMode="auto">
            <a:xfrm>
              <a:off x="1655" y="3385"/>
              <a:ext cx="227" cy="227"/>
            </a:xfrm>
            <a:prstGeom prst="rect">
              <a:avLst/>
            </a:prstGeom>
            <a:solidFill>
              <a:srgbClr val="99CCFF"/>
            </a:solidFill>
            <a:ln w="9525">
              <a:noFill/>
              <a:miter lim="800000"/>
              <a:headEnd/>
              <a:tailEnd/>
            </a:ln>
          </p:spPr>
          <p:txBody>
            <a:bodyPr wrap="none" anchor="ctr"/>
            <a:lstStyle/>
            <a:p>
              <a:endParaRPr lang="en-US"/>
            </a:p>
          </p:txBody>
        </p:sp>
        <p:sp>
          <p:nvSpPr>
            <p:cNvPr id="45093" name="Rectangle 42"/>
            <p:cNvSpPr>
              <a:spLocks noChangeArrowheads="1"/>
            </p:cNvSpPr>
            <p:nvPr/>
          </p:nvSpPr>
          <p:spPr bwMode="auto">
            <a:xfrm>
              <a:off x="1882" y="3385"/>
              <a:ext cx="227" cy="227"/>
            </a:xfrm>
            <a:prstGeom prst="rect">
              <a:avLst/>
            </a:prstGeom>
            <a:solidFill>
              <a:srgbClr val="99CCFF"/>
            </a:solidFill>
            <a:ln w="9525">
              <a:noFill/>
              <a:miter lim="800000"/>
              <a:headEnd/>
              <a:tailEnd/>
            </a:ln>
          </p:spPr>
          <p:txBody>
            <a:bodyPr wrap="none" anchor="ctr"/>
            <a:lstStyle/>
            <a:p>
              <a:endParaRPr lang="en-US"/>
            </a:p>
          </p:txBody>
        </p:sp>
      </p:grpSp>
      <p:grpSp>
        <p:nvGrpSpPr>
          <p:cNvPr id="9" name="Group 61"/>
          <p:cNvGrpSpPr>
            <a:grpSpLocks/>
          </p:cNvGrpSpPr>
          <p:nvPr/>
        </p:nvGrpSpPr>
        <p:grpSpPr bwMode="auto">
          <a:xfrm>
            <a:off x="1555750" y="3990975"/>
            <a:ext cx="1720850" cy="1162050"/>
            <a:chOff x="980" y="2514"/>
            <a:chExt cx="1084" cy="732"/>
          </a:xfrm>
        </p:grpSpPr>
        <p:grpSp>
          <p:nvGrpSpPr>
            <p:cNvPr id="45083" name="Group 43"/>
            <p:cNvGrpSpPr>
              <a:grpSpLocks/>
            </p:cNvGrpSpPr>
            <p:nvPr/>
          </p:nvGrpSpPr>
          <p:grpSpPr bwMode="auto">
            <a:xfrm>
              <a:off x="980" y="2514"/>
              <a:ext cx="176" cy="732"/>
              <a:chOff x="748" y="2886"/>
              <a:chExt cx="454" cy="816"/>
            </a:xfrm>
          </p:grpSpPr>
          <p:sp>
            <p:nvSpPr>
              <p:cNvPr id="45089" name="Freeform 44"/>
              <p:cNvSpPr>
                <a:spLocks/>
              </p:cNvSpPr>
              <p:nvPr/>
            </p:nvSpPr>
            <p:spPr bwMode="auto">
              <a:xfrm>
                <a:off x="748" y="2886"/>
                <a:ext cx="454" cy="816"/>
              </a:xfrm>
              <a:custGeom>
                <a:avLst/>
                <a:gdLst>
                  <a:gd name="T0" fmla="*/ 0 w 454"/>
                  <a:gd name="T1" fmla="*/ 0 h 816"/>
                  <a:gd name="T2" fmla="*/ 45 w 454"/>
                  <a:gd name="T3" fmla="*/ 816 h 816"/>
                  <a:gd name="T4" fmla="*/ 91 w 454"/>
                  <a:gd name="T5" fmla="*/ 499 h 816"/>
                  <a:gd name="T6" fmla="*/ 136 w 454"/>
                  <a:gd name="T7" fmla="*/ 680 h 816"/>
                  <a:gd name="T8" fmla="*/ 182 w 454"/>
                  <a:gd name="T9" fmla="*/ 544 h 816"/>
                  <a:gd name="T10" fmla="*/ 227 w 454"/>
                  <a:gd name="T11" fmla="*/ 635 h 816"/>
                  <a:gd name="T12" fmla="*/ 284 w 454"/>
                  <a:gd name="T13" fmla="*/ 576 h 816"/>
                  <a:gd name="T14" fmla="*/ 318 w 454"/>
                  <a:gd name="T15" fmla="*/ 589 h 816"/>
                  <a:gd name="T16" fmla="*/ 408 w 454"/>
                  <a:gd name="T17" fmla="*/ 589 h 816"/>
                  <a:gd name="T18" fmla="*/ 454 w 454"/>
                  <a:gd name="T19" fmla="*/ 589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38100">
                <a:solidFill>
                  <a:srgbClr val="99CCFF"/>
                </a:solidFill>
                <a:round/>
                <a:headEnd/>
                <a:tailEnd/>
              </a:ln>
            </p:spPr>
            <p:txBody>
              <a:bodyPr/>
              <a:lstStyle/>
              <a:p>
                <a:endParaRPr lang="en-US"/>
              </a:p>
            </p:txBody>
          </p:sp>
          <p:sp>
            <p:nvSpPr>
              <p:cNvPr id="45090" name="Freeform 45"/>
              <p:cNvSpPr>
                <a:spLocks/>
              </p:cNvSpPr>
              <p:nvPr/>
            </p:nvSpPr>
            <p:spPr bwMode="auto">
              <a:xfrm>
                <a:off x="749" y="2886"/>
                <a:ext cx="453" cy="589"/>
              </a:xfrm>
              <a:custGeom>
                <a:avLst/>
                <a:gdLst>
                  <a:gd name="T0" fmla="*/ 0 w 408"/>
                  <a:gd name="T1" fmla="*/ 0 h 1134"/>
                  <a:gd name="T2" fmla="*/ 152 w 408"/>
                  <a:gd name="T3" fmla="*/ 34 h 1134"/>
                  <a:gd name="T4" fmla="*/ 688 w 408"/>
                  <a:gd name="T5" fmla="*/ 43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38100">
                <a:solidFill>
                  <a:srgbClr val="99CCFF"/>
                </a:solidFill>
                <a:round/>
                <a:headEnd/>
                <a:tailEnd/>
              </a:ln>
            </p:spPr>
            <p:txBody>
              <a:bodyPr/>
              <a:lstStyle/>
              <a:p>
                <a:endParaRPr lang="en-US"/>
              </a:p>
            </p:txBody>
          </p:sp>
        </p:grpSp>
        <p:grpSp>
          <p:nvGrpSpPr>
            <p:cNvPr id="45084" name="Group 46"/>
            <p:cNvGrpSpPr>
              <a:grpSpLocks/>
            </p:cNvGrpSpPr>
            <p:nvPr/>
          </p:nvGrpSpPr>
          <p:grpSpPr bwMode="auto">
            <a:xfrm>
              <a:off x="1701" y="2921"/>
              <a:ext cx="363" cy="163"/>
              <a:chOff x="1292" y="3339"/>
              <a:chExt cx="908" cy="182"/>
            </a:xfrm>
          </p:grpSpPr>
          <p:sp>
            <p:nvSpPr>
              <p:cNvPr id="45085" name="Freeform 47"/>
              <p:cNvSpPr>
                <a:spLocks/>
              </p:cNvSpPr>
              <p:nvPr/>
            </p:nvSpPr>
            <p:spPr bwMode="auto">
              <a:xfrm>
                <a:off x="1746" y="3339"/>
                <a:ext cx="454" cy="182"/>
              </a:xfrm>
              <a:custGeom>
                <a:avLst/>
                <a:gdLst>
                  <a:gd name="T0" fmla="*/ 0 w 454"/>
                  <a:gd name="T1" fmla="*/ 0 h 816"/>
                  <a:gd name="T2" fmla="*/ 45 w 454"/>
                  <a:gd name="T3" fmla="*/ 0 h 816"/>
                  <a:gd name="T4" fmla="*/ 91 w 454"/>
                  <a:gd name="T5" fmla="*/ 0 h 816"/>
                  <a:gd name="T6" fmla="*/ 136 w 454"/>
                  <a:gd name="T7" fmla="*/ 0 h 816"/>
                  <a:gd name="T8" fmla="*/ 182 w 454"/>
                  <a:gd name="T9" fmla="*/ 0 h 816"/>
                  <a:gd name="T10" fmla="*/ 227 w 454"/>
                  <a:gd name="T11" fmla="*/ 0 h 816"/>
                  <a:gd name="T12" fmla="*/ 284 w 454"/>
                  <a:gd name="T13" fmla="*/ 0 h 816"/>
                  <a:gd name="T14" fmla="*/ 318 w 454"/>
                  <a:gd name="T15" fmla="*/ 0 h 816"/>
                  <a:gd name="T16" fmla="*/ 408 w 454"/>
                  <a:gd name="T17" fmla="*/ 0 h 816"/>
                  <a:gd name="T18" fmla="*/ 454 w 454"/>
                  <a:gd name="T19" fmla="*/ 0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38100">
                <a:solidFill>
                  <a:srgbClr val="99CCFF"/>
                </a:solidFill>
                <a:round/>
                <a:headEnd/>
                <a:tailEnd/>
              </a:ln>
            </p:spPr>
            <p:txBody>
              <a:bodyPr/>
              <a:lstStyle/>
              <a:p>
                <a:endParaRPr lang="en-US"/>
              </a:p>
            </p:txBody>
          </p:sp>
          <p:sp>
            <p:nvSpPr>
              <p:cNvPr id="45086" name="Freeform 48"/>
              <p:cNvSpPr>
                <a:spLocks/>
              </p:cNvSpPr>
              <p:nvPr/>
            </p:nvSpPr>
            <p:spPr bwMode="auto">
              <a:xfrm flipH="1">
                <a:off x="1292" y="3339"/>
                <a:ext cx="454" cy="182"/>
              </a:xfrm>
              <a:custGeom>
                <a:avLst/>
                <a:gdLst>
                  <a:gd name="T0" fmla="*/ 0 w 454"/>
                  <a:gd name="T1" fmla="*/ 0 h 816"/>
                  <a:gd name="T2" fmla="*/ 45 w 454"/>
                  <a:gd name="T3" fmla="*/ 0 h 816"/>
                  <a:gd name="T4" fmla="*/ 91 w 454"/>
                  <a:gd name="T5" fmla="*/ 0 h 816"/>
                  <a:gd name="T6" fmla="*/ 136 w 454"/>
                  <a:gd name="T7" fmla="*/ 0 h 816"/>
                  <a:gd name="T8" fmla="*/ 182 w 454"/>
                  <a:gd name="T9" fmla="*/ 0 h 816"/>
                  <a:gd name="T10" fmla="*/ 227 w 454"/>
                  <a:gd name="T11" fmla="*/ 0 h 816"/>
                  <a:gd name="T12" fmla="*/ 284 w 454"/>
                  <a:gd name="T13" fmla="*/ 0 h 816"/>
                  <a:gd name="T14" fmla="*/ 318 w 454"/>
                  <a:gd name="T15" fmla="*/ 0 h 816"/>
                  <a:gd name="T16" fmla="*/ 408 w 454"/>
                  <a:gd name="T17" fmla="*/ 0 h 816"/>
                  <a:gd name="T18" fmla="*/ 454 w 454"/>
                  <a:gd name="T19" fmla="*/ 0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38100">
                <a:solidFill>
                  <a:srgbClr val="99CCFF"/>
                </a:solidFill>
                <a:round/>
                <a:headEnd/>
                <a:tailEnd/>
              </a:ln>
            </p:spPr>
            <p:txBody>
              <a:bodyPr/>
              <a:lstStyle/>
              <a:p>
                <a:endParaRPr lang="en-US"/>
              </a:p>
            </p:txBody>
          </p:sp>
          <p:sp>
            <p:nvSpPr>
              <p:cNvPr id="45087" name="Freeform 49"/>
              <p:cNvSpPr>
                <a:spLocks/>
              </p:cNvSpPr>
              <p:nvPr/>
            </p:nvSpPr>
            <p:spPr bwMode="auto">
              <a:xfrm flipH="1">
                <a:off x="1292" y="3339"/>
                <a:ext cx="453" cy="136"/>
              </a:xfrm>
              <a:custGeom>
                <a:avLst/>
                <a:gdLst>
                  <a:gd name="T0" fmla="*/ 0 w 408"/>
                  <a:gd name="T1" fmla="*/ 0 h 1134"/>
                  <a:gd name="T2" fmla="*/ 152 w 408"/>
                  <a:gd name="T3" fmla="*/ 0 h 1134"/>
                  <a:gd name="T4" fmla="*/ 688 w 408"/>
                  <a:gd name="T5" fmla="*/ 0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38100">
                <a:solidFill>
                  <a:srgbClr val="99CCFF"/>
                </a:solidFill>
                <a:round/>
                <a:headEnd/>
                <a:tailEnd/>
              </a:ln>
            </p:spPr>
            <p:txBody>
              <a:bodyPr/>
              <a:lstStyle/>
              <a:p>
                <a:endParaRPr lang="en-US"/>
              </a:p>
            </p:txBody>
          </p:sp>
          <p:sp>
            <p:nvSpPr>
              <p:cNvPr id="45088" name="Freeform 50"/>
              <p:cNvSpPr>
                <a:spLocks/>
              </p:cNvSpPr>
              <p:nvPr/>
            </p:nvSpPr>
            <p:spPr bwMode="auto">
              <a:xfrm>
                <a:off x="1746" y="3339"/>
                <a:ext cx="453" cy="136"/>
              </a:xfrm>
              <a:custGeom>
                <a:avLst/>
                <a:gdLst>
                  <a:gd name="T0" fmla="*/ 0 w 408"/>
                  <a:gd name="T1" fmla="*/ 0 h 1134"/>
                  <a:gd name="T2" fmla="*/ 152 w 408"/>
                  <a:gd name="T3" fmla="*/ 0 h 1134"/>
                  <a:gd name="T4" fmla="*/ 688 w 408"/>
                  <a:gd name="T5" fmla="*/ 0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38100">
                <a:solidFill>
                  <a:srgbClr val="99CCFF"/>
                </a:solidFill>
                <a:round/>
                <a:headEnd/>
                <a:tailEnd/>
              </a:ln>
            </p:spPr>
            <p:txBody>
              <a:bodyPr/>
              <a:lstStyle/>
              <a:p>
                <a:endParaRPr lang="en-US"/>
              </a:p>
            </p:txBody>
          </p:sp>
        </p:grpSp>
      </p:grpSp>
      <p:sp>
        <p:nvSpPr>
          <p:cNvPr id="45075" name="Text Box 51"/>
          <p:cNvSpPr txBox="1">
            <a:spLocks noChangeArrowheads="1"/>
          </p:cNvSpPr>
          <p:nvPr/>
        </p:nvSpPr>
        <p:spPr bwMode="auto">
          <a:xfrm>
            <a:off x="971550" y="5130800"/>
            <a:ext cx="438150" cy="366713"/>
          </a:xfrm>
          <a:prstGeom prst="rect">
            <a:avLst/>
          </a:prstGeom>
          <a:noFill/>
          <a:ln w="9525">
            <a:noFill/>
            <a:miter lim="800000"/>
            <a:headEnd/>
            <a:tailEnd/>
          </a:ln>
        </p:spPr>
        <p:txBody>
          <a:bodyPr wrap="none">
            <a:spAutoFit/>
          </a:bodyPr>
          <a:lstStyle/>
          <a:p>
            <a:r>
              <a:rPr lang="en-US" i="1"/>
              <a:t>G</a:t>
            </a:r>
            <a:r>
              <a:rPr lang="en-US" i="1" baseline="-25000"/>
              <a:t>x</a:t>
            </a:r>
            <a:endParaRPr lang="en-GB" i="1" baseline="-25000"/>
          </a:p>
        </p:txBody>
      </p:sp>
      <p:pic>
        <p:nvPicPr>
          <p:cNvPr id="90165" name="Picture 53" descr="SpinEcho_timedomain_demod_encoded0"/>
          <p:cNvPicPr>
            <a:picLocks noChangeAspect="1" noChangeArrowheads="1"/>
          </p:cNvPicPr>
          <p:nvPr/>
        </p:nvPicPr>
        <p:blipFill>
          <a:blip r:embed="rId2"/>
          <a:srcRect/>
          <a:stretch>
            <a:fillRect/>
          </a:stretch>
        </p:blipFill>
        <p:spPr bwMode="auto">
          <a:xfrm>
            <a:off x="2987675" y="2466975"/>
            <a:ext cx="3683000" cy="1412875"/>
          </a:xfrm>
          <a:prstGeom prst="rect">
            <a:avLst/>
          </a:prstGeom>
          <a:noFill/>
          <a:ln w="9525">
            <a:noFill/>
            <a:miter lim="800000"/>
            <a:headEnd/>
            <a:tailEnd/>
          </a:ln>
        </p:spPr>
      </p:pic>
      <p:pic>
        <p:nvPicPr>
          <p:cNvPr id="90164" name="Picture 52" descr="SpinEcho_freqdomain_demod_encoded0"/>
          <p:cNvPicPr>
            <a:picLocks noChangeAspect="1" noChangeArrowheads="1"/>
          </p:cNvPicPr>
          <p:nvPr/>
        </p:nvPicPr>
        <p:blipFill>
          <a:blip r:embed="rId3"/>
          <a:srcRect/>
          <a:stretch>
            <a:fillRect/>
          </a:stretch>
        </p:blipFill>
        <p:spPr bwMode="auto">
          <a:xfrm>
            <a:off x="5364163" y="3186113"/>
            <a:ext cx="3687762" cy="1438275"/>
          </a:xfrm>
          <a:prstGeom prst="rect">
            <a:avLst/>
          </a:prstGeom>
          <a:noFill/>
          <a:ln w="9525">
            <a:noFill/>
            <a:miter lim="800000"/>
            <a:headEnd/>
            <a:tailEnd/>
          </a:ln>
        </p:spPr>
      </p:pic>
      <p:pic>
        <p:nvPicPr>
          <p:cNvPr id="90167" name="Picture 55" descr="SpinEcho_timedomain_demod_encoded"/>
          <p:cNvPicPr>
            <a:picLocks noChangeAspect="1" noChangeArrowheads="1"/>
          </p:cNvPicPr>
          <p:nvPr/>
        </p:nvPicPr>
        <p:blipFill>
          <a:blip r:embed="rId4"/>
          <a:srcRect/>
          <a:stretch>
            <a:fillRect/>
          </a:stretch>
        </p:blipFill>
        <p:spPr bwMode="auto">
          <a:xfrm>
            <a:off x="2987675" y="2466975"/>
            <a:ext cx="3683000" cy="1412875"/>
          </a:xfrm>
          <a:prstGeom prst="rect">
            <a:avLst/>
          </a:prstGeom>
          <a:noFill/>
          <a:ln w="9525">
            <a:noFill/>
            <a:miter lim="800000"/>
            <a:headEnd/>
            <a:tailEnd/>
          </a:ln>
        </p:spPr>
      </p:pic>
      <p:pic>
        <p:nvPicPr>
          <p:cNvPr id="90166" name="Picture 54" descr="SpinEcho_freqdomain_demod_encoded"/>
          <p:cNvPicPr>
            <a:picLocks noChangeAspect="1" noChangeArrowheads="1"/>
          </p:cNvPicPr>
          <p:nvPr/>
        </p:nvPicPr>
        <p:blipFill>
          <a:blip r:embed="rId5"/>
          <a:srcRect/>
          <a:stretch>
            <a:fillRect/>
          </a:stretch>
        </p:blipFill>
        <p:spPr bwMode="auto">
          <a:xfrm>
            <a:off x="5541963" y="3141663"/>
            <a:ext cx="3509962" cy="1482725"/>
          </a:xfrm>
          <a:prstGeom prst="rect">
            <a:avLst/>
          </a:prstGeom>
          <a:noFill/>
          <a:ln w="9525">
            <a:noFill/>
            <a:miter lim="800000"/>
            <a:headEnd/>
            <a:tailEnd/>
          </a:ln>
        </p:spPr>
      </p:pic>
      <p:sp>
        <p:nvSpPr>
          <p:cNvPr id="90170" name="Text Box 58"/>
          <p:cNvSpPr txBox="1">
            <a:spLocks noChangeArrowheads="1"/>
          </p:cNvSpPr>
          <p:nvPr/>
        </p:nvSpPr>
        <p:spPr bwMode="auto">
          <a:xfrm>
            <a:off x="5724525" y="4321175"/>
            <a:ext cx="3419475" cy="304800"/>
          </a:xfrm>
          <a:prstGeom prst="rect">
            <a:avLst/>
          </a:prstGeom>
          <a:solidFill>
            <a:schemeClr val="bg1"/>
          </a:solidFill>
          <a:ln w="9525">
            <a:noFill/>
            <a:miter lim="800000"/>
            <a:headEnd/>
            <a:tailEnd/>
          </a:ln>
        </p:spPr>
        <p:txBody>
          <a:bodyPr>
            <a:spAutoFit/>
          </a:bodyPr>
          <a:lstStyle/>
          <a:p>
            <a:pPr algn="ctr"/>
            <a:r>
              <a:rPr lang="en-US" sz="1400">
                <a:solidFill>
                  <a:srgbClr val="FF0000"/>
                </a:solidFill>
              </a:rPr>
              <a:t>Spatial dimension, </a:t>
            </a:r>
            <a:r>
              <a:rPr lang="en-US" sz="1400" i="1">
                <a:solidFill>
                  <a:srgbClr val="FF0000"/>
                </a:solidFill>
              </a:rPr>
              <a:t>x</a:t>
            </a:r>
            <a:endParaRPr lang="en-GB" sz="1400" i="1">
              <a:solidFill>
                <a:srgbClr val="FF0000"/>
              </a:solidFill>
            </a:endParaRPr>
          </a:p>
        </p:txBody>
      </p:sp>
      <p:sp>
        <p:nvSpPr>
          <p:cNvPr id="90171" name="Text Box 59"/>
          <p:cNvSpPr txBox="1">
            <a:spLocks noChangeArrowheads="1"/>
          </p:cNvSpPr>
          <p:nvPr/>
        </p:nvSpPr>
        <p:spPr bwMode="auto">
          <a:xfrm rot="-5400000">
            <a:off x="5012532" y="3636169"/>
            <a:ext cx="1008062" cy="304800"/>
          </a:xfrm>
          <a:prstGeom prst="rect">
            <a:avLst/>
          </a:prstGeom>
          <a:solidFill>
            <a:schemeClr val="bg1"/>
          </a:solidFill>
          <a:ln w="9525">
            <a:noFill/>
            <a:miter lim="800000"/>
            <a:headEnd/>
            <a:tailEnd/>
          </a:ln>
        </p:spPr>
        <p:txBody>
          <a:bodyPr>
            <a:spAutoFit/>
          </a:bodyPr>
          <a:lstStyle/>
          <a:p>
            <a:pPr algn="ctr"/>
            <a:r>
              <a:rPr lang="en-US" sz="1400">
                <a:solidFill>
                  <a:srgbClr val="FF0000"/>
                </a:solidFill>
              </a:rPr>
              <a:t>~ Protons</a:t>
            </a:r>
            <a:endParaRPr lang="en-GB" sz="1400" i="1">
              <a:solidFill>
                <a:srgbClr val="FF0000"/>
              </a:solidFill>
            </a:endParaRPr>
          </a:p>
        </p:txBody>
      </p:sp>
      <p:sp>
        <p:nvSpPr>
          <p:cNvPr id="90172" name="Text Box 60"/>
          <p:cNvSpPr txBox="1">
            <a:spLocks noChangeArrowheads="1"/>
          </p:cNvSpPr>
          <p:nvPr/>
        </p:nvSpPr>
        <p:spPr bwMode="auto">
          <a:xfrm>
            <a:off x="3203575" y="3602038"/>
            <a:ext cx="2124075" cy="304800"/>
          </a:xfrm>
          <a:prstGeom prst="rect">
            <a:avLst/>
          </a:prstGeom>
          <a:solidFill>
            <a:schemeClr val="bg1"/>
          </a:solidFill>
          <a:ln w="9525">
            <a:noFill/>
            <a:miter lim="800000"/>
            <a:headEnd/>
            <a:tailEnd/>
          </a:ln>
        </p:spPr>
        <p:txBody>
          <a:bodyPr>
            <a:spAutoFit/>
          </a:bodyPr>
          <a:lstStyle/>
          <a:p>
            <a:pPr algn="ctr"/>
            <a:r>
              <a:rPr lang="en-US" sz="1400">
                <a:solidFill>
                  <a:srgbClr val="FF0000"/>
                </a:solidFill>
              </a:rPr>
              <a:t>Spatial frequency, k</a:t>
            </a:r>
            <a:r>
              <a:rPr lang="en-US" sz="1400" i="1" baseline="-25000">
                <a:solidFill>
                  <a:srgbClr val="FF0000"/>
                </a:solidFill>
              </a:rPr>
              <a:t>x</a:t>
            </a:r>
            <a:endParaRPr lang="en-GB" sz="1400" i="1" baseline="-25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10" presetClass="exit" presetSubtype="0" fill="hold" nodeType="afterEffect">
                                  <p:stCondLst>
                                    <p:cond delay="0"/>
                                  </p:stCondLst>
                                  <p:childTnLst>
                                    <p:animEffect transition="out" filter="fade">
                                      <p:cBhvr>
                                        <p:cTn id="16" dur="500"/>
                                        <p:tgtEl>
                                          <p:spTgt spid="90165"/>
                                        </p:tgtEl>
                                      </p:cBhvr>
                                    </p:animEffect>
                                    <p:set>
                                      <p:cBhvr>
                                        <p:cTn id="17" dur="1" fill="hold">
                                          <p:stCondLst>
                                            <p:cond delay="499"/>
                                          </p:stCondLst>
                                        </p:cTn>
                                        <p:tgtEl>
                                          <p:spTgt spid="90165"/>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90164"/>
                                        </p:tgtEl>
                                      </p:cBhvr>
                                    </p:animEffect>
                                    <p:set>
                                      <p:cBhvr>
                                        <p:cTn id="20" dur="1" fill="hold">
                                          <p:stCondLst>
                                            <p:cond delay="499"/>
                                          </p:stCondLst>
                                        </p:cTn>
                                        <p:tgtEl>
                                          <p:spTgt spid="9016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90166"/>
                                        </p:tgtEl>
                                        <p:attrNameLst>
                                          <p:attrName>style.visibility</p:attrName>
                                        </p:attrNameLst>
                                      </p:cBhvr>
                                      <p:to>
                                        <p:strVal val="visible"/>
                                      </p:to>
                                    </p:set>
                                    <p:animEffect transition="in" filter="fade">
                                      <p:cBhvr>
                                        <p:cTn id="23" dur="500"/>
                                        <p:tgtEl>
                                          <p:spTgt spid="90166"/>
                                        </p:tgtEl>
                                      </p:cBhvr>
                                    </p:animEffect>
                                  </p:childTnLst>
                                </p:cTn>
                              </p:par>
                              <p:par>
                                <p:cTn id="24" presetID="10" presetClass="entr" presetSubtype="0" fill="hold" nodeType="withEffect">
                                  <p:stCondLst>
                                    <p:cond delay="0"/>
                                  </p:stCondLst>
                                  <p:childTnLst>
                                    <p:set>
                                      <p:cBhvr>
                                        <p:cTn id="25" dur="1" fill="hold">
                                          <p:stCondLst>
                                            <p:cond delay="0"/>
                                          </p:stCondLst>
                                        </p:cTn>
                                        <p:tgtEl>
                                          <p:spTgt spid="90167"/>
                                        </p:tgtEl>
                                        <p:attrNameLst>
                                          <p:attrName>style.visibility</p:attrName>
                                        </p:attrNameLst>
                                      </p:cBhvr>
                                      <p:to>
                                        <p:strVal val="visible"/>
                                      </p:to>
                                    </p:set>
                                    <p:animEffect transition="in" filter="fade">
                                      <p:cBhvr>
                                        <p:cTn id="26" dur="500"/>
                                        <p:tgtEl>
                                          <p:spTgt spid="9016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90170"/>
                                        </p:tgtEl>
                                        <p:attrNameLst>
                                          <p:attrName>style.visibility</p:attrName>
                                        </p:attrNameLst>
                                      </p:cBhvr>
                                      <p:to>
                                        <p:strVal val="visible"/>
                                      </p:to>
                                    </p:set>
                                    <p:animEffect transition="in" filter="wipe(right)">
                                      <p:cBhvr>
                                        <p:cTn id="31" dur="500"/>
                                        <p:tgtEl>
                                          <p:spTgt spid="90170"/>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90171"/>
                                        </p:tgtEl>
                                        <p:attrNameLst>
                                          <p:attrName>style.visibility</p:attrName>
                                        </p:attrNameLst>
                                      </p:cBhvr>
                                      <p:to>
                                        <p:strVal val="visible"/>
                                      </p:to>
                                    </p:set>
                                    <p:animEffect transition="in" filter="wipe(right)">
                                      <p:cBhvr>
                                        <p:cTn id="35" dur="500"/>
                                        <p:tgtEl>
                                          <p:spTgt spid="90171"/>
                                        </p:tgtEl>
                                      </p:cBhvr>
                                    </p:animEffect>
                                  </p:childTnLst>
                                </p:cTn>
                              </p:par>
                            </p:childTnLst>
                          </p:cTn>
                        </p:par>
                        <p:par>
                          <p:cTn id="36" fill="hold">
                            <p:stCondLst>
                              <p:cond delay="1000"/>
                            </p:stCondLst>
                            <p:childTnLst>
                              <p:par>
                                <p:cTn id="37" presetID="22" presetClass="entr" presetSubtype="2" fill="hold" grpId="0" nodeType="afterEffect">
                                  <p:stCondLst>
                                    <p:cond delay="0"/>
                                  </p:stCondLst>
                                  <p:childTnLst>
                                    <p:set>
                                      <p:cBhvr>
                                        <p:cTn id="38" dur="1" fill="hold">
                                          <p:stCondLst>
                                            <p:cond delay="0"/>
                                          </p:stCondLst>
                                        </p:cTn>
                                        <p:tgtEl>
                                          <p:spTgt spid="90172"/>
                                        </p:tgtEl>
                                        <p:attrNameLst>
                                          <p:attrName>style.visibility</p:attrName>
                                        </p:attrNameLst>
                                      </p:cBhvr>
                                      <p:to>
                                        <p:strVal val="visible"/>
                                      </p:to>
                                    </p:set>
                                    <p:animEffect transition="in" filter="wipe(right)">
                                      <p:cBhvr>
                                        <p:cTn id="39" dur="500"/>
                                        <p:tgtEl>
                                          <p:spTgt spid="90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70" grpId="0" animBg="1"/>
      <p:bldP spid="90171" grpId="0" animBg="1"/>
      <p:bldP spid="9017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ea typeface="ＭＳ Ｐゴシック" charset="0"/>
                <a:cs typeface="ＭＳ Ｐゴシック" charset="0"/>
              </a:rPr>
              <a:t>Contrast</a:t>
            </a:r>
            <a:endParaRPr lang="en-GB">
              <a:ea typeface="ＭＳ Ｐゴシック" charset="0"/>
              <a:cs typeface="ＭＳ Ｐゴシック" charset="0"/>
            </a:endParaRPr>
          </a:p>
        </p:txBody>
      </p:sp>
      <p:sp>
        <p:nvSpPr>
          <p:cNvPr id="108547" name="Rectangle 3"/>
          <p:cNvSpPr>
            <a:spLocks noGrp="1" noChangeArrowheads="1"/>
          </p:cNvSpPr>
          <p:nvPr>
            <p:ph type="body" idx="1"/>
          </p:nvPr>
        </p:nvSpPr>
        <p:spPr/>
        <p:txBody>
          <a:bodyPr/>
          <a:lstStyle/>
          <a:p>
            <a:pPr eaLnBrk="1" hangingPunct="1">
              <a:buFont typeface="Wingdings" pitchFamily="2" charset="2"/>
              <a:buNone/>
            </a:pPr>
            <a:r>
              <a:rPr lang="en-US">
                <a:ea typeface="ＭＳ Ｐゴシック" charset="0"/>
                <a:cs typeface="ＭＳ Ｐゴシック" charset="0"/>
              </a:rPr>
              <a:t>Different tissues have different T1/T2 times</a:t>
            </a:r>
          </a:p>
          <a:p>
            <a:pPr eaLnBrk="1" hangingPunct="1">
              <a:buFont typeface="Wingdings" pitchFamily="2" charset="2"/>
              <a:buChar char="è"/>
            </a:pPr>
            <a:r>
              <a:rPr lang="en-US">
                <a:ea typeface="ＭＳ Ｐゴシック" charset="0"/>
                <a:cs typeface="ＭＳ Ｐゴシック" charset="0"/>
                <a:sym typeface="Wingdings" pitchFamily="2" charset="2"/>
              </a:rPr>
              <a:t>Generate different contrasts through sequence timing parameters!</a:t>
            </a:r>
            <a:endParaRPr lang="en-GB">
              <a:ea typeface="ＭＳ Ｐゴシック" charset="0"/>
              <a:cs typeface="ＭＳ Ｐゴシック" charset="0"/>
            </a:endParaRPr>
          </a:p>
        </p:txBody>
      </p:sp>
      <p:sp>
        <p:nvSpPr>
          <p:cNvPr id="46084" name="Freeform 4"/>
          <p:cNvSpPr>
            <a:spLocks/>
          </p:cNvSpPr>
          <p:nvPr/>
        </p:nvSpPr>
        <p:spPr bwMode="auto">
          <a:xfrm>
            <a:off x="1566863" y="3965575"/>
            <a:ext cx="6121400" cy="854075"/>
          </a:xfrm>
          <a:custGeom>
            <a:avLst/>
            <a:gdLst>
              <a:gd name="T0" fmla="*/ 0 w 1406"/>
              <a:gd name="T1" fmla="*/ 0 h 1089"/>
              <a:gd name="T2" fmla="*/ 2147483647 w 1406"/>
              <a:gd name="T3" fmla="*/ 2147483647 h 1089"/>
              <a:gd name="T4" fmla="*/ 2147483647 w 1406"/>
              <a:gd name="T5" fmla="*/ 2147483647 h 1089"/>
              <a:gd name="T6" fmla="*/ 0 60000 65536"/>
              <a:gd name="T7" fmla="*/ 0 60000 65536"/>
              <a:gd name="T8" fmla="*/ 0 60000 65536"/>
              <a:gd name="T9" fmla="*/ 0 w 1406"/>
              <a:gd name="T10" fmla="*/ 0 h 1089"/>
              <a:gd name="T11" fmla="*/ 1406 w 1406"/>
              <a:gd name="T12" fmla="*/ 1089 h 1089"/>
            </a:gdLst>
            <a:ahLst/>
            <a:cxnLst>
              <a:cxn ang="T6">
                <a:pos x="T0" y="T1"/>
              </a:cxn>
              <a:cxn ang="T7">
                <a:pos x="T2" y="T3"/>
              </a:cxn>
              <a:cxn ang="T8">
                <a:pos x="T4" y="T5"/>
              </a:cxn>
            </a:cxnLst>
            <a:rect l="T9" t="T10" r="T11" b="T12"/>
            <a:pathLst>
              <a:path w="1406" h="1089">
                <a:moveTo>
                  <a:pt x="0" y="0"/>
                </a:moveTo>
                <a:cubicBezTo>
                  <a:pt x="41" y="340"/>
                  <a:pt x="83" y="681"/>
                  <a:pt x="317" y="862"/>
                </a:cubicBezTo>
                <a:cubicBezTo>
                  <a:pt x="551" y="1043"/>
                  <a:pt x="978" y="1066"/>
                  <a:pt x="1406" y="1089"/>
                </a:cubicBezTo>
              </a:path>
            </a:pathLst>
          </a:custGeom>
          <a:noFill/>
          <a:ln w="38100">
            <a:solidFill>
              <a:srgbClr val="FF0000"/>
            </a:solidFill>
            <a:round/>
            <a:headEnd/>
            <a:tailEnd/>
          </a:ln>
        </p:spPr>
        <p:txBody>
          <a:bodyPr/>
          <a:lstStyle/>
          <a:p>
            <a:endParaRPr lang="en-US"/>
          </a:p>
        </p:txBody>
      </p:sp>
      <p:grpSp>
        <p:nvGrpSpPr>
          <p:cNvPr id="46085" name="Group 13"/>
          <p:cNvGrpSpPr>
            <a:grpSpLocks/>
          </p:cNvGrpSpPr>
          <p:nvPr/>
        </p:nvGrpSpPr>
        <p:grpSpPr bwMode="auto">
          <a:xfrm>
            <a:off x="1363663" y="3538538"/>
            <a:ext cx="530225" cy="1290637"/>
            <a:chOff x="612" y="2568"/>
            <a:chExt cx="372" cy="907"/>
          </a:xfrm>
        </p:grpSpPr>
        <p:sp>
          <p:nvSpPr>
            <p:cNvPr id="46131" name="Rectangle 14"/>
            <p:cNvSpPr>
              <a:spLocks noChangeArrowheads="1"/>
            </p:cNvSpPr>
            <p:nvPr/>
          </p:nvSpPr>
          <p:spPr bwMode="auto">
            <a:xfrm>
              <a:off x="657" y="2840"/>
              <a:ext cx="91" cy="635"/>
            </a:xfrm>
            <a:prstGeom prst="rect">
              <a:avLst/>
            </a:prstGeom>
            <a:solidFill>
              <a:srgbClr val="FFCC66"/>
            </a:solidFill>
            <a:ln w="9525">
              <a:noFill/>
              <a:miter lim="800000"/>
              <a:headEnd/>
              <a:tailEnd/>
            </a:ln>
          </p:spPr>
          <p:txBody>
            <a:bodyPr wrap="none" anchor="ctr"/>
            <a:lstStyle/>
            <a:p>
              <a:pPr algn="ctr"/>
              <a:endParaRPr lang="en-US" sz="1000" b="1"/>
            </a:p>
          </p:txBody>
        </p:sp>
        <p:sp>
          <p:nvSpPr>
            <p:cNvPr id="46132" name="Text Box 15"/>
            <p:cNvSpPr txBox="1">
              <a:spLocks noChangeArrowheads="1"/>
            </p:cNvSpPr>
            <p:nvPr/>
          </p:nvSpPr>
          <p:spPr bwMode="auto">
            <a:xfrm>
              <a:off x="612" y="2568"/>
              <a:ext cx="372" cy="258"/>
            </a:xfrm>
            <a:prstGeom prst="rect">
              <a:avLst/>
            </a:prstGeom>
            <a:noFill/>
            <a:ln w="9525">
              <a:noFill/>
              <a:miter lim="800000"/>
              <a:headEnd/>
              <a:tailEnd/>
            </a:ln>
          </p:spPr>
          <p:txBody>
            <a:bodyPr wrap="none">
              <a:spAutoFit/>
            </a:bodyPr>
            <a:lstStyle/>
            <a:p>
              <a:r>
                <a:rPr lang="de-DE" b="1">
                  <a:solidFill>
                    <a:srgbClr val="FFCC66"/>
                  </a:solidFill>
                </a:rPr>
                <a:t>90</a:t>
              </a:r>
              <a:r>
                <a:rPr lang="de-DE">
                  <a:solidFill>
                    <a:srgbClr val="FFCC66"/>
                  </a:solidFill>
                </a:rPr>
                <a:t>°</a:t>
              </a:r>
              <a:endParaRPr lang="en-GB">
                <a:solidFill>
                  <a:srgbClr val="FFCC66"/>
                </a:solidFill>
              </a:endParaRPr>
            </a:p>
          </p:txBody>
        </p:sp>
      </p:grpSp>
      <p:grpSp>
        <p:nvGrpSpPr>
          <p:cNvPr id="46086" name="Group 16"/>
          <p:cNvGrpSpPr>
            <a:grpSpLocks/>
          </p:cNvGrpSpPr>
          <p:nvPr/>
        </p:nvGrpSpPr>
        <p:grpSpPr bwMode="auto">
          <a:xfrm>
            <a:off x="2138363" y="2700338"/>
            <a:ext cx="657225" cy="2128837"/>
            <a:chOff x="1156" y="1979"/>
            <a:chExt cx="462" cy="1496"/>
          </a:xfrm>
        </p:grpSpPr>
        <p:sp>
          <p:nvSpPr>
            <p:cNvPr id="46129" name="Rectangle 17"/>
            <p:cNvSpPr>
              <a:spLocks noChangeArrowheads="1"/>
            </p:cNvSpPr>
            <p:nvPr/>
          </p:nvSpPr>
          <p:spPr bwMode="auto">
            <a:xfrm>
              <a:off x="1202" y="2205"/>
              <a:ext cx="90" cy="1270"/>
            </a:xfrm>
            <a:prstGeom prst="rect">
              <a:avLst/>
            </a:prstGeom>
            <a:solidFill>
              <a:srgbClr val="FFCC66"/>
            </a:solidFill>
            <a:ln w="9525">
              <a:noFill/>
              <a:miter lim="800000"/>
              <a:headEnd/>
              <a:tailEnd/>
            </a:ln>
          </p:spPr>
          <p:txBody>
            <a:bodyPr wrap="none" anchor="ctr"/>
            <a:lstStyle/>
            <a:p>
              <a:endParaRPr lang="en-US"/>
            </a:p>
          </p:txBody>
        </p:sp>
        <p:sp>
          <p:nvSpPr>
            <p:cNvPr id="46130" name="Text Box 18"/>
            <p:cNvSpPr txBox="1">
              <a:spLocks noChangeArrowheads="1"/>
            </p:cNvSpPr>
            <p:nvPr/>
          </p:nvSpPr>
          <p:spPr bwMode="auto">
            <a:xfrm>
              <a:off x="1156" y="1979"/>
              <a:ext cx="462" cy="258"/>
            </a:xfrm>
            <a:prstGeom prst="rect">
              <a:avLst/>
            </a:prstGeom>
            <a:noFill/>
            <a:ln w="9525">
              <a:noFill/>
              <a:miter lim="800000"/>
              <a:headEnd/>
              <a:tailEnd/>
            </a:ln>
          </p:spPr>
          <p:txBody>
            <a:bodyPr wrap="none">
              <a:spAutoFit/>
            </a:bodyPr>
            <a:lstStyle/>
            <a:p>
              <a:r>
                <a:rPr lang="de-DE" b="1">
                  <a:solidFill>
                    <a:srgbClr val="FFCC66"/>
                  </a:solidFill>
                </a:rPr>
                <a:t>180</a:t>
              </a:r>
              <a:r>
                <a:rPr lang="de-DE">
                  <a:solidFill>
                    <a:srgbClr val="FFCC66"/>
                  </a:solidFill>
                </a:rPr>
                <a:t>°</a:t>
              </a:r>
              <a:endParaRPr lang="en-GB">
                <a:solidFill>
                  <a:srgbClr val="FFCC66"/>
                </a:solidFill>
              </a:endParaRPr>
            </a:p>
          </p:txBody>
        </p:sp>
      </p:grpSp>
      <p:sp>
        <p:nvSpPr>
          <p:cNvPr id="46087" name="Line 19"/>
          <p:cNvSpPr>
            <a:spLocks noChangeShapeType="1"/>
          </p:cNvSpPr>
          <p:nvPr/>
        </p:nvSpPr>
        <p:spPr bwMode="auto">
          <a:xfrm flipV="1">
            <a:off x="1403350" y="2611438"/>
            <a:ext cx="0" cy="2374900"/>
          </a:xfrm>
          <a:prstGeom prst="line">
            <a:avLst/>
          </a:prstGeom>
          <a:noFill/>
          <a:ln w="9525">
            <a:solidFill>
              <a:schemeClr val="tx1"/>
            </a:solidFill>
            <a:round/>
            <a:headEnd/>
            <a:tailEnd type="triangle" w="med" len="med"/>
          </a:ln>
        </p:spPr>
        <p:txBody>
          <a:bodyPr/>
          <a:lstStyle/>
          <a:p>
            <a:endParaRPr lang="en-US"/>
          </a:p>
        </p:txBody>
      </p:sp>
      <p:sp>
        <p:nvSpPr>
          <p:cNvPr id="46088" name="Line 20"/>
          <p:cNvSpPr>
            <a:spLocks noChangeShapeType="1"/>
          </p:cNvSpPr>
          <p:nvPr/>
        </p:nvSpPr>
        <p:spPr bwMode="auto">
          <a:xfrm>
            <a:off x="1344613" y="4838700"/>
            <a:ext cx="6675437" cy="0"/>
          </a:xfrm>
          <a:prstGeom prst="line">
            <a:avLst/>
          </a:prstGeom>
          <a:noFill/>
          <a:ln w="9525">
            <a:solidFill>
              <a:schemeClr val="tx1"/>
            </a:solidFill>
            <a:round/>
            <a:headEnd/>
            <a:tailEnd type="triangle" w="med" len="med"/>
          </a:ln>
        </p:spPr>
        <p:txBody>
          <a:bodyPr/>
          <a:lstStyle/>
          <a:p>
            <a:endParaRPr lang="en-US"/>
          </a:p>
        </p:txBody>
      </p:sp>
      <p:sp>
        <p:nvSpPr>
          <p:cNvPr id="46089" name="Line 21"/>
          <p:cNvSpPr>
            <a:spLocks noChangeShapeType="1"/>
          </p:cNvSpPr>
          <p:nvPr/>
        </p:nvSpPr>
        <p:spPr bwMode="auto">
          <a:xfrm flipH="1">
            <a:off x="1271588" y="3873500"/>
            <a:ext cx="147637" cy="0"/>
          </a:xfrm>
          <a:prstGeom prst="line">
            <a:avLst/>
          </a:prstGeom>
          <a:noFill/>
          <a:ln w="9525">
            <a:solidFill>
              <a:schemeClr val="tx1"/>
            </a:solidFill>
            <a:round/>
            <a:headEnd/>
            <a:tailEnd/>
          </a:ln>
        </p:spPr>
        <p:txBody>
          <a:bodyPr/>
          <a:lstStyle/>
          <a:p>
            <a:endParaRPr lang="en-US"/>
          </a:p>
        </p:txBody>
      </p:sp>
      <p:sp>
        <p:nvSpPr>
          <p:cNvPr id="46090" name="Text Box 22"/>
          <p:cNvSpPr txBox="1">
            <a:spLocks noChangeArrowheads="1"/>
          </p:cNvSpPr>
          <p:nvPr/>
        </p:nvSpPr>
        <p:spPr bwMode="auto">
          <a:xfrm>
            <a:off x="7699375" y="4857750"/>
            <a:ext cx="819150" cy="366713"/>
          </a:xfrm>
          <a:prstGeom prst="rect">
            <a:avLst/>
          </a:prstGeom>
          <a:noFill/>
          <a:ln w="9525">
            <a:noFill/>
            <a:miter lim="800000"/>
            <a:headEnd/>
            <a:tailEnd/>
          </a:ln>
        </p:spPr>
        <p:txBody>
          <a:bodyPr wrap="none">
            <a:spAutoFit/>
          </a:bodyPr>
          <a:lstStyle/>
          <a:p>
            <a:r>
              <a:rPr lang="en-US"/>
              <a:t>Time </a:t>
            </a:r>
            <a:r>
              <a:rPr lang="en-US" i="1"/>
              <a:t>t</a:t>
            </a:r>
            <a:endParaRPr lang="en-GB" i="1"/>
          </a:p>
        </p:txBody>
      </p:sp>
      <p:sp>
        <p:nvSpPr>
          <p:cNvPr id="46091" name="Text Box 23"/>
          <p:cNvSpPr txBox="1">
            <a:spLocks noChangeArrowheads="1"/>
          </p:cNvSpPr>
          <p:nvPr/>
        </p:nvSpPr>
        <p:spPr bwMode="auto">
          <a:xfrm>
            <a:off x="900113" y="3649663"/>
            <a:ext cx="458787" cy="366712"/>
          </a:xfrm>
          <a:prstGeom prst="rect">
            <a:avLst/>
          </a:prstGeom>
          <a:noFill/>
          <a:ln w="9525">
            <a:noFill/>
            <a:miter lim="800000"/>
            <a:headEnd/>
            <a:tailEnd/>
          </a:ln>
        </p:spPr>
        <p:txBody>
          <a:bodyPr wrap="none">
            <a:spAutoFit/>
          </a:bodyPr>
          <a:lstStyle/>
          <a:p>
            <a:r>
              <a:rPr lang="en-US" i="1"/>
              <a:t>M</a:t>
            </a:r>
            <a:r>
              <a:rPr lang="en-US" i="1" baseline="-25000"/>
              <a:t>0</a:t>
            </a:r>
            <a:endParaRPr lang="en-GB" i="1" baseline="-25000"/>
          </a:p>
        </p:txBody>
      </p:sp>
      <p:grpSp>
        <p:nvGrpSpPr>
          <p:cNvPr id="46092" name="Group 24"/>
          <p:cNvGrpSpPr>
            <a:grpSpLocks/>
          </p:cNvGrpSpPr>
          <p:nvPr/>
        </p:nvGrpSpPr>
        <p:grpSpPr bwMode="auto">
          <a:xfrm>
            <a:off x="2987675" y="4854575"/>
            <a:ext cx="474663" cy="436563"/>
            <a:chOff x="2064" y="3249"/>
            <a:chExt cx="307" cy="282"/>
          </a:xfrm>
        </p:grpSpPr>
        <p:sp>
          <p:nvSpPr>
            <p:cNvPr id="46127" name="Line 25"/>
            <p:cNvSpPr>
              <a:spLocks noChangeShapeType="1"/>
            </p:cNvSpPr>
            <p:nvPr/>
          </p:nvSpPr>
          <p:spPr bwMode="auto">
            <a:xfrm>
              <a:off x="2064" y="3249"/>
              <a:ext cx="0" cy="90"/>
            </a:xfrm>
            <a:prstGeom prst="line">
              <a:avLst/>
            </a:prstGeom>
            <a:noFill/>
            <a:ln w="9525">
              <a:solidFill>
                <a:schemeClr val="tx1"/>
              </a:solidFill>
              <a:round/>
              <a:headEnd/>
              <a:tailEnd/>
            </a:ln>
          </p:spPr>
          <p:txBody>
            <a:bodyPr/>
            <a:lstStyle/>
            <a:p>
              <a:endParaRPr lang="en-US"/>
            </a:p>
          </p:txBody>
        </p:sp>
        <p:sp>
          <p:nvSpPr>
            <p:cNvPr id="46128" name="Text Box 26"/>
            <p:cNvSpPr txBox="1">
              <a:spLocks noChangeArrowheads="1"/>
            </p:cNvSpPr>
            <p:nvPr/>
          </p:nvSpPr>
          <p:spPr bwMode="auto">
            <a:xfrm>
              <a:off x="2064" y="3294"/>
              <a:ext cx="307" cy="237"/>
            </a:xfrm>
            <a:prstGeom prst="rect">
              <a:avLst/>
            </a:prstGeom>
            <a:noFill/>
            <a:ln w="9525">
              <a:noFill/>
              <a:miter lim="800000"/>
              <a:headEnd/>
              <a:tailEnd/>
            </a:ln>
          </p:spPr>
          <p:txBody>
            <a:bodyPr wrap="none">
              <a:spAutoFit/>
            </a:bodyPr>
            <a:lstStyle/>
            <a:p>
              <a:r>
                <a:rPr lang="en-US"/>
                <a:t>TE</a:t>
              </a:r>
              <a:endParaRPr lang="en-GB"/>
            </a:p>
          </p:txBody>
        </p:sp>
      </p:grpSp>
      <p:sp>
        <p:nvSpPr>
          <p:cNvPr id="46093" name="Line 27"/>
          <p:cNvSpPr>
            <a:spLocks noChangeShapeType="1"/>
          </p:cNvSpPr>
          <p:nvPr/>
        </p:nvSpPr>
        <p:spPr bwMode="auto">
          <a:xfrm flipH="1" flipV="1">
            <a:off x="1403350" y="5130800"/>
            <a:ext cx="0" cy="935038"/>
          </a:xfrm>
          <a:prstGeom prst="line">
            <a:avLst/>
          </a:prstGeom>
          <a:noFill/>
          <a:ln w="9525">
            <a:solidFill>
              <a:schemeClr val="tx1"/>
            </a:solidFill>
            <a:round/>
            <a:headEnd/>
            <a:tailEnd type="triangle" w="med" len="med"/>
          </a:ln>
        </p:spPr>
        <p:txBody>
          <a:bodyPr/>
          <a:lstStyle/>
          <a:p>
            <a:endParaRPr lang="en-US"/>
          </a:p>
        </p:txBody>
      </p:sp>
      <p:sp>
        <p:nvSpPr>
          <p:cNvPr id="46094" name="Line 28"/>
          <p:cNvSpPr>
            <a:spLocks noChangeShapeType="1"/>
          </p:cNvSpPr>
          <p:nvPr/>
        </p:nvSpPr>
        <p:spPr bwMode="auto">
          <a:xfrm>
            <a:off x="1350963" y="5922963"/>
            <a:ext cx="6675437" cy="0"/>
          </a:xfrm>
          <a:prstGeom prst="line">
            <a:avLst/>
          </a:prstGeom>
          <a:noFill/>
          <a:ln w="9525">
            <a:solidFill>
              <a:schemeClr val="tx1"/>
            </a:solidFill>
            <a:round/>
            <a:headEnd/>
            <a:tailEnd type="triangle" w="med" len="med"/>
          </a:ln>
        </p:spPr>
        <p:txBody>
          <a:bodyPr/>
          <a:lstStyle/>
          <a:p>
            <a:endParaRPr lang="en-US"/>
          </a:p>
        </p:txBody>
      </p:sp>
      <p:sp>
        <p:nvSpPr>
          <p:cNvPr id="46095" name="Text Box 29"/>
          <p:cNvSpPr txBox="1">
            <a:spLocks noChangeArrowheads="1"/>
          </p:cNvSpPr>
          <p:nvPr/>
        </p:nvSpPr>
        <p:spPr bwMode="auto">
          <a:xfrm>
            <a:off x="7705725" y="5942013"/>
            <a:ext cx="819150" cy="366712"/>
          </a:xfrm>
          <a:prstGeom prst="rect">
            <a:avLst/>
          </a:prstGeom>
          <a:noFill/>
          <a:ln w="9525">
            <a:noFill/>
            <a:miter lim="800000"/>
            <a:headEnd/>
            <a:tailEnd/>
          </a:ln>
        </p:spPr>
        <p:txBody>
          <a:bodyPr wrap="none">
            <a:spAutoFit/>
          </a:bodyPr>
          <a:lstStyle/>
          <a:p>
            <a:r>
              <a:rPr lang="en-US"/>
              <a:t>Time </a:t>
            </a:r>
            <a:r>
              <a:rPr lang="en-US" i="1"/>
              <a:t>t</a:t>
            </a:r>
            <a:endParaRPr lang="en-GB" i="1"/>
          </a:p>
        </p:txBody>
      </p:sp>
      <p:grpSp>
        <p:nvGrpSpPr>
          <p:cNvPr id="46096" name="Group 30"/>
          <p:cNvGrpSpPr>
            <a:grpSpLocks/>
          </p:cNvGrpSpPr>
          <p:nvPr/>
        </p:nvGrpSpPr>
        <p:grpSpPr bwMode="auto">
          <a:xfrm>
            <a:off x="1619250" y="5562600"/>
            <a:ext cx="1728788" cy="360363"/>
            <a:chOff x="1020" y="3385"/>
            <a:chExt cx="1089" cy="227"/>
          </a:xfrm>
        </p:grpSpPr>
        <p:sp>
          <p:nvSpPr>
            <p:cNvPr id="46124" name="Rectangle 31"/>
            <p:cNvSpPr>
              <a:spLocks noChangeArrowheads="1"/>
            </p:cNvSpPr>
            <p:nvPr/>
          </p:nvSpPr>
          <p:spPr bwMode="auto">
            <a:xfrm>
              <a:off x="1020" y="3385"/>
              <a:ext cx="227" cy="227"/>
            </a:xfrm>
            <a:prstGeom prst="rect">
              <a:avLst/>
            </a:prstGeom>
            <a:solidFill>
              <a:srgbClr val="99CCFF"/>
            </a:solidFill>
            <a:ln w="9525">
              <a:noFill/>
              <a:miter lim="800000"/>
              <a:headEnd/>
              <a:tailEnd/>
            </a:ln>
          </p:spPr>
          <p:txBody>
            <a:bodyPr wrap="none" anchor="ctr"/>
            <a:lstStyle/>
            <a:p>
              <a:endParaRPr lang="en-US"/>
            </a:p>
          </p:txBody>
        </p:sp>
        <p:sp>
          <p:nvSpPr>
            <p:cNvPr id="46125" name="Rectangle 32"/>
            <p:cNvSpPr>
              <a:spLocks noChangeArrowheads="1"/>
            </p:cNvSpPr>
            <p:nvPr/>
          </p:nvSpPr>
          <p:spPr bwMode="auto">
            <a:xfrm>
              <a:off x="1655" y="3385"/>
              <a:ext cx="227" cy="227"/>
            </a:xfrm>
            <a:prstGeom prst="rect">
              <a:avLst/>
            </a:prstGeom>
            <a:solidFill>
              <a:srgbClr val="99CCFF"/>
            </a:solidFill>
            <a:ln w="9525">
              <a:noFill/>
              <a:miter lim="800000"/>
              <a:headEnd/>
              <a:tailEnd/>
            </a:ln>
          </p:spPr>
          <p:txBody>
            <a:bodyPr wrap="none" anchor="ctr"/>
            <a:lstStyle/>
            <a:p>
              <a:endParaRPr lang="en-US"/>
            </a:p>
          </p:txBody>
        </p:sp>
        <p:sp>
          <p:nvSpPr>
            <p:cNvPr id="46126" name="Rectangle 33"/>
            <p:cNvSpPr>
              <a:spLocks noChangeArrowheads="1"/>
            </p:cNvSpPr>
            <p:nvPr/>
          </p:nvSpPr>
          <p:spPr bwMode="auto">
            <a:xfrm>
              <a:off x="1882" y="3385"/>
              <a:ext cx="227" cy="227"/>
            </a:xfrm>
            <a:prstGeom prst="rect">
              <a:avLst/>
            </a:prstGeom>
            <a:solidFill>
              <a:srgbClr val="99CCFF"/>
            </a:solidFill>
            <a:ln w="9525">
              <a:noFill/>
              <a:miter lim="800000"/>
              <a:headEnd/>
              <a:tailEnd/>
            </a:ln>
          </p:spPr>
          <p:txBody>
            <a:bodyPr wrap="none" anchor="ctr"/>
            <a:lstStyle/>
            <a:p>
              <a:endParaRPr lang="en-US"/>
            </a:p>
          </p:txBody>
        </p:sp>
      </p:grpSp>
      <p:grpSp>
        <p:nvGrpSpPr>
          <p:cNvPr id="6" name="Group 68"/>
          <p:cNvGrpSpPr>
            <a:grpSpLocks/>
          </p:cNvGrpSpPr>
          <p:nvPr/>
        </p:nvGrpSpPr>
        <p:grpSpPr bwMode="auto">
          <a:xfrm>
            <a:off x="1547813" y="3990975"/>
            <a:ext cx="5903912" cy="1162050"/>
            <a:chOff x="975" y="2514"/>
            <a:chExt cx="3719" cy="732"/>
          </a:xfrm>
        </p:grpSpPr>
        <p:grpSp>
          <p:nvGrpSpPr>
            <p:cNvPr id="46113" name="Group 62"/>
            <p:cNvGrpSpPr>
              <a:grpSpLocks/>
            </p:cNvGrpSpPr>
            <p:nvPr/>
          </p:nvGrpSpPr>
          <p:grpSpPr bwMode="auto">
            <a:xfrm>
              <a:off x="975" y="2568"/>
              <a:ext cx="3719" cy="590"/>
              <a:chOff x="975" y="2568"/>
              <a:chExt cx="3719" cy="590"/>
            </a:xfrm>
          </p:grpSpPr>
          <p:sp>
            <p:nvSpPr>
              <p:cNvPr id="46122" name="Freeform 60"/>
              <p:cNvSpPr>
                <a:spLocks/>
              </p:cNvSpPr>
              <p:nvPr/>
            </p:nvSpPr>
            <p:spPr bwMode="auto">
              <a:xfrm>
                <a:off x="975" y="2931"/>
                <a:ext cx="408" cy="136"/>
              </a:xfrm>
              <a:custGeom>
                <a:avLst/>
                <a:gdLst>
                  <a:gd name="T0" fmla="*/ 0 w 408"/>
                  <a:gd name="T1" fmla="*/ 44 h 181"/>
                  <a:gd name="T2" fmla="*/ 136 w 408"/>
                  <a:gd name="T3" fmla="*/ 22 h 181"/>
                  <a:gd name="T4" fmla="*/ 408 w 408"/>
                  <a:gd name="T5" fmla="*/ 0 h 181"/>
                  <a:gd name="T6" fmla="*/ 0 60000 65536"/>
                  <a:gd name="T7" fmla="*/ 0 60000 65536"/>
                  <a:gd name="T8" fmla="*/ 0 60000 65536"/>
                  <a:gd name="T9" fmla="*/ 0 w 408"/>
                  <a:gd name="T10" fmla="*/ 0 h 181"/>
                  <a:gd name="T11" fmla="*/ 408 w 408"/>
                  <a:gd name="T12" fmla="*/ 181 h 181"/>
                </a:gdLst>
                <a:ahLst/>
                <a:cxnLst>
                  <a:cxn ang="T6">
                    <a:pos x="T0" y="T1"/>
                  </a:cxn>
                  <a:cxn ang="T7">
                    <a:pos x="T2" y="T3"/>
                  </a:cxn>
                  <a:cxn ang="T8">
                    <a:pos x="T4" y="T5"/>
                  </a:cxn>
                </a:cxnLst>
                <a:rect l="T9" t="T10" r="T11" b="T12"/>
                <a:pathLst>
                  <a:path w="408" h="181">
                    <a:moveTo>
                      <a:pt x="0" y="181"/>
                    </a:moveTo>
                    <a:cubicBezTo>
                      <a:pt x="34" y="150"/>
                      <a:pt x="68" y="120"/>
                      <a:pt x="136" y="90"/>
                    </a:cubicBezTo>
                    <a:cubicBezTo>
                      <a:pt x="204" y="60"/>
                      <a:pt x="306" y="30"/>
                      <a:pt x="408" y="0"/>
                    </a:cubicBezTo>
                  </a:path>
                </a:pathLst>
              </a:custGeom>
              <a:noFill/>
              <a:ln w="38100">
                <a:solidFill>
                  <a:srgbClr val="CCCCFF"/>
                </a:solidFill>
                <a:round/>
                <a:headEnd/>
                <a:tailEnd/>
              </a:ln>
            </p:spPr>
            <p:txBody>
              <a:bodyPr/>
              <a:lstStyle/>
              <a:p>
                <a:endParaRPr lang="en-US"/>
              </a:p>
            </p:txBody>
          </p:sp>
          <p:sp>
            <p:nvSpPr>
              <p:cNvPr id="46123" name="Freeform 61"/>
              <p:cNvSpPr>
                <a:spLocks/>
              </p:cNvSpPr>
              <p:nvPr/>
            </p:nvSpPr>
            <p:spPr bwMode="auto">
              <a:xfrm>
                <a:off x="1383" y="2568"/>
                <a:ext cx="3311" cy="590"/>
              </a:xfrm>
              <a:custGeom>
                <a:avLst/>
                <a:gdLst>
                  <a:gd name="T0" fmla="*/ 0 w 3311"/>
                  <a:gd name="T1" fmla="*/ 202 h 771"/>
                  <a:gd name="T2" fmla="*/ 182 w 3311"/>
                  <a:gd name="T3" fmla="*/ 178 h 771"/>
                  <a:gd name="T4" fmla="*/ 499 w 3311"/>
                  <a:gd name="T5" fmla="*/ 142 h 771"/>
                  <a:gd name="T6" fmla="*/ 1633 w 3311"/>
                  <a:gd name="T7" fmla="*/ 47 h 771"/>
                  <a:gd name="T8" fmla="*/ 3311 w 3311"/>
                  <a:gd name="T9" fmla="*/ 0 h 771"/>
                  <a:gd name="T10" fmla="*/ 0 60000 65536"/>
                  <a:gd name="T11" fmla="*/ 0 60000 65536"/>
                  <a:gd name="T12" fmla="*/ 0 60000 65536"/>
                  <a:gd name="T13" fmla="*/ 0 60000 65536"/>
                  <a:gd name="T14" fmla="*/ 0 60000 65536"/>
                  <a:gd name="T15" fmla="*/ 0 w 3311"/>
                  <a:gd name="T16" fmla="*/ 0 h 771"/>
                  <a:gd name="T17" fmla="*/ 3311 w 3311"/>
                  <a:gd name="T18" fmla="*/ 771 h 771"/>
                </a:gdLst>
                <a:ahLst/>
                <a:cxnLst>
                  <a:cxn ang="T10">
                    <a:pos x="T0" y="T1"/>
                  </a:cxn>
                  <a:cxn ang="T11">
                    <a:pos x="T2" y="T3"/>
                  </a:cxn>
                  <a:cxn ang="T12">
                    <a:pos x="T4" y="T5"/>
                  </a:cxn>
                  <a:cxn ang="T13">
                    <a:pos x="T6" y="T7"/>
                  </a:cxn>
                  <a:cxn ang="T14">
                    <a:pos x="T8" y="T9"/>
                  </a:cxn>
                </a:cxnLst>
                <a:rect l="T15" t="T16" r="T17" b="T18"/>
                <a:pathLst>
                  <a:path w="3311" h="771">
                    <a:moveTo>
                      <a:pt x="0" y="771"/>
                    </a:moveTo>
                    <a:cubicBezTo>
                      <a:pt x="49" y="745"/>
                      <a:pt x="99" y="719"/>
                      <a:pt x="182" y="681"/>
                    </a:cubicBezTo>
                    <a:cubicBezTo>
                      <a:pt x="265" y="643"/>
                      <a:pt x="257" y="627"/>
                      <a:pt x="499" y="544"/>
                    </a:cubicBezTo>
                    <a:cubicBezTo>
                      <a:pt x="741" y="461"/>
                      <a:pt x="1164" y="273"/>
                      <a:pt x="1633" y="182"/>
                    </a:cubicBezTo>
                    <a:cubicBezTo>
                      <a:pt x="2102" y="91"/>
                      <a:pt x="2706" y="45"/>
                      <a:pt x="3311" y="0"/>
                    </a:cubicBezTo>
                  </a:path>
                </a:pathLst>
              </a:custGeom>
              <a:noFill/>
              <a:ln w="38100">
                <a:solidFill>
                  <a:srgbClr val="CCCCFF"/>
                </a:solidFill>
                <a:round/>
                <a:headEnd/>
                <a:tailEnd/>
              </a:ln>
            </p:spPr>
            <p:txBody>
              <a:bodyPr/>
              <a:lstStyle/>
              <a:p>
                <a:endParaRPr lang="en-US"/>
              </a:p>
            </p:txBody>
          </p:sp>
        </p:grpSp>
        <p:grpSp>
          <p:nvGrpSpPr>
            <p:cNvPr id="46114" name="Group 34"/>
            <p:cNvGrpSpPr>
              <a:grpSpLocks/>
            </p:cNvGrpSpPr>
            <p:nvPr/>
          </p:nvGrpSpPr>
          <p:grpSpPr bwMode="auto">
            <a:xfrm>
              <a:off x="980" y="2514"/>
              <a:ext cx="176" cy="732"/>
              <a:chOff x="748" y="2886"/>
              <a:chExt cx="454" cy="816"/>
            </a:xfrm>
          </p:grpSpPr>
          <p:sp>
            <p:nvSpPr>
              <p:cNvPr id="46120" name="Freeform 35"/>
              <p:cNvSpPr>
                <a:spLocks/>
              </p:cNvSpPr>
              <p:nvPr/>
            </p:nvSpPr>
            <p:spPr bwMode="auto">
              <a:xfrm>
                <a:off x="748" y="2886"/>
                <a:ext cx="454" cy="816"/>
              </a:xfrm>
              <a:custGeom>
                <a:avLst/>
                <a:gdLst>
                  <a:gd name="T0" fmla="*/ 0 w 454"/>
                  <a:gd name="T1" fmla="*/ 0 h 816"/>
                  <a:gd name="T2" fmla="*/ 45 w 454"/>
                  <a:gd name="T3" fmla="*/ 816 h 816"/>
                  <a:gd name="T4" fmla="*/ 91 w 454"/>
                  <a:gd name="T5" fmla="*/ 499 h 816"/>
                  <a:gd name="T6" fmla="*/ 136 w 454"/>
                  <a:gd name="T7" fmla="*/ 680 h 816"/>
                  <a:gd name="T8" fmla="*/ 182 w 454"/>
                  <a:gd name="T9" fmla="*/ 544 h 816"/>
                  <a:gd name="T10" fmla="*/ 227 w 454"/>
                  <a:gd name="T11" fmla="*/ 635 h 816"/>
                  <a:gd name="T12" fmla="*/ 284 w 454"/>
                  <a:gd name="T13" fmla="*/ 576 h 816"/>
                  <a:gd name="T14" fmla="*/ 318 w 454"/>
                  <a:gd name="T15" fmla="*/ 589 h 816"/>
                  <a:gd name="T16" fmla="*/ 408 w 454"/>
                  <a:gd name="T17" fmla="*/ 589 h 816"/>
                  <a:gd name="T18" fmla="*/ 454 w 454"/>
                  <a:gd name="T19" fmla="*/ 589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38100">
                <a:solidFill>
                  <a:srgbClr val="99CCFF"/>
                </a:solidFill>
                <a:round/>
                <a:headEnd/>
                <a:tailEnd/>
              </a:ln>
            </p:spPr>
            <p:txBody>
              <a:bodyPr/>
              <a:lstStyle/>
              <a:p>
                <a:endParaRPr lang="en-US"/>
              </a:p>
            </p:txBody>
          </p:sp>
          <p:sp>
            <p:nvSpPr>
              <p:cNvPr id="46121" name="Freeform 36"/>
              <p:cNvSpPr>
                <a:spLocks/>
              </p:cNvSpPr>
              <p:nvPr/>
            </p:nvSpPr>
            <p:spPr bwMode="auto">
              <a:xfrm>
                <a:off x="749" y="2886"/>
                <a:ext cx="453" cy="589"/>
              </a:xfrm>
              <a:custGeom>
                <a:avLst/>
                <a:gdLst>
                  <a:gd name="T0" fmla="*/ 0 w 408"/>
                  <a:gd name="T1" fmla="*/ 0 h 1134"/>
                  <a:gd name="T2" fmla="*/ 152 w 408"/>
                  <a:gd name="T3" fmla="*/ 34 h 1134"/>
                  <a:gd name="T4" fmla="*/ 688 w 408"/>
                  <a:gd name="T5" fmla="*/ 43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38100">
                <a:solidFill>
                  <a:srgbClr val="99CCFF"/>
                </a:solidFill>
                <a:round/>
                <a:headEnd/>
                <a:tailEnd/>
              </a:ln>
            </p:spPr>
            <p:txBody>
              <a:bodyPr/>
              <a:lstStyle/>
              <a:p>
                <a:endParaRPr lang="en-US"/>
              </a:p>
            </p:txBody>
          </p:sp>
        </p:grpSp>
        <p:grpSp>
          <p:nvGrpSpPr>
            <p:cNvPr id="46115" name="Group 37"/>
            <p:cNvGrpSpPr>
              <a:grpSpLocks/>
            </p:cNvGrpSpPr>
            <p:nvPr/>
          </p:nvGrpSpPr>
          <p:grpSpPr bwMode="auto">
            <a:xfrm>
              <a:off x="1701" y="2921"/>
              <a:ext cx="363" cy="163"/>
              <a:chOff x="1292" y="3339"/>
              <a:chExt cx="908" cy="182"/>
            </a:xfrm>
          </p:grpSpPr>
          <p:sp>
            <p:nvSpPr>
              <p:cNvPr id="46116" name="Freeform 38"/>
              <p:cNvSpPr>
                <a:spLocks/>
              </p:cNvSpPr>
              <p:nvPr/>
            </p:nvSpPr>
            <p:spPr bwMode="auto">
              <a:xfrm>
                <a:off x="1746" y="3339"/>
                <a:ext cx="454" cy="182"/>
              </a:xfrm>
              <a:custGeom>
                <a:avLst/>
                <a:gdLst>
                  <a:gd name="T0" fmla="*/ 0 w 454"/>
                  <a:gd name="T1" fmla="*/ 0 h 816"/>
                  <a:gd name="T2" fmla="*/ 45 w 454"/>
                  <a:gd name="T3" fmla="*/ 0 h 816"/>
                  <a:gd name="T4" fmla="*/ 91 w 454"/>
                  <a:gd name="T5" fmla="*/ 0 h 816"/>
                  <a:gd name="T6" fmla="*/ 136 w 454"/>
                  <a:gd name="T7" fmla="*/ 0 h 816"/>
                  <a:gd name="T8" fmla="*/ 182 w 454"/>
                  <a:gd name="T9" fmla="*/ 0 h 816"/>
                  <a:gd name="T10" fmla="*/ 227 w 454"/>
                  <a:gd name="T11" fmla="*/ 0 h 816"/>
                  <a:gd name="T12" fmla="*/ 284 w 454"/>
                  <a:gd name="T13" fmla="*/ 0 h 816"/>
                  <a:gd name="T14" fmla="*/ 318 w 454"/>
                  <a:gd name="T15" fmla="*/ 0 h 816"/>
                  <a:gd name="T16" fmla="*/ 408 w 454"/>
                  <a:gd name="T17" fmla="*/ 0 h 816"/>
                  <a:gd name="T18" fmla="*/ 454 w 454"/>
                  <a:gd name="T19" fmla="*/ 0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38100">
                <a:solidFill>
                  <a:srgbClr val="99CCFF"/>
                </a:solidFill>
                <a:round/>
                <a:headEnd/>
                <a:tailEnd/>
              </a:ln>
            </p:spPr>
            <p:txBody>
              <a:bodyPr/>
              <a:lstStyle/>
              <a:p>
                <a:endParaRPr lang="en-US"/>
              </a:p>
            </p:txBody>
          </p:sp>
          <p:sp>
            <p:nvSpPr>
              <p:cNvPr id="46117" name="Freeform 39"/>
              <p:cNvSpPr>
                <a:spLocks/>
              </p:cNvSpPr>
              <p:nvPr/>
            </p:nvSpPr>
            <p:spPr bwMode="auto">
              <a:xfrm flipH="1">
                <a:off x="1292" y="3339"/>
                <a:ext cx="454" cy="182"/>
              </a:xfrm>
              <a:custGeom>
                <a:avLst/>
                <a:gdLst>
                  <a:gd name="T0" fmla="*/ 0 w 454"/>
                  <a:gd name="T1" fmla="*/ 0 h 816"/>
                  <a:gd name="T2" fmla="*/ 45 w 454"/>
                  <a:gd name="T3" fmla="*/ 0 h 816"/>
                  <a:gd name="T4" fmla="*/ 91 w 454"/>
                  <a:gd name="T5" fmla="*/ 0 h 816"/>
                  <a:gd name="T6" fmla="*/ 136 w 454"/>
                  <a:gd name="T7" fmla="*/ 0 h 816"/>
                  <a:gd name="T8" fmla="*/ 182 w 454"/>
                  <a:gd name="T9" fmla="*/ 0 h 816"/>
                  <a:gd name="T10" fmla="*/ 227 w 454"/>
                  <a:gd name="T11" fmla="*/ 0 h 816"/>
                  <a:gd name="T12" fmla="*/ 284 w 454"/>
                  <a:gd name="T13" fmla="*/ 0 h 816"/>
                  <a:gd name="T14" fmla="*/ 318 w 454"/>
                  <a:gd name="T15" fmla="*/ 0 h 816"/>
                  <a:gd name="T16" fmla="*/ 408 w 454"/>
                  <a:gd name="T17" fmla="*/ 0 h 816"/>
                  <a:gd name="T18" fmla="*/ 454 w 454"/>
                  <a:gd name="T19" fmla="*/ 0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38100">
                <a:solidFill>
                  <a:srgbClr val="99CCFF"/>
                </a:solidFill>
                <a:round/>
                <a:headEnd/>
                <a:tailEnd/>
              </a:ln>
            </p:spPr>
            <p:txBody>
              <a:bodyPr/>
              <a:lstStyle/>
              <a:p>
                <a:endParaRPr lang="en-US"/>
              </a:p>
            </p:txBody>
          </p:sp>
          <p:sp>
            <p:nvSpPr>
              <p:cNvPr id="46118" name="Freeform 40"/>
              <p:cNvSpPr>
                <a:spLocks/>
              </p:cNvSpPr>
              <p:nvPr/>
            </p:nvSpPr>
            <p:spPr bwMode="auto">
              <a:xfrm flipH="1">
                <a:off x="1292" y="3339"/>
                <a:ext cx="453" cy="136"/>
              </a:xfrm>
              <a:custGeom>
                <a:avLst/>
                <a:gdLst>
                  <a:gd name="T0" fmla="*/ 0 w 408"/>
                  <a:gd name="T1" fmla="*/ 0 h 1134"/>
                  <a:gd name="T2" fmla="*/ 152 w 408"/>
                  <a:gd name="T3" fmla="*/ 0 h 1134"/>
                  <a:gd name="T4" fmla="*/ 688 w 408"/>
                  <a:gd name="T5" fmla="*/ 0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38100">
                <a:solidFill>
                  <a:srgbClr val="99CCFF"/>
                </a:solidFill>
                <a:round/>
                <a:headEnd/>
                <a:tailEnd/>
              </a:ln>
            </p:spPr>
            <p:txBody>
              <a:bodyPr/>
              <a:lstStyle/>
              <a:p>
                <a:endParaRPr lang="en-US"/>
              </a:p>
            </p:txBody>
          </p:sp>
          <p:sp>
            <p:nvSpPr>
              <p:cNvPr id="46119" name="Freeform 41"/>
              <p:cNvSpPr>
                <a:spLocks/>
              </p:cNvSpPr>
              <p:nvPr/>
            </p:nvSpPr>
            <p:spPr bwMode="auto">
              <a:xfrm>
                <a:off x="1746" y="3339"/>
                <a:ext cx="453" cy="136"/>
              </a:xfrm>
              <a:custGeom>
                <a:avLst/>
                <a:gdLst>
                  <a:gd name="T0" fmla="*/ 0 w 408"/>
                  <a:gd name="T1" fmla="*/ 0 h 1134"/>
                  <a:gd name="T2" fmla="*/ 152 w 408"/>
                  <a:gd name="T3" fmla="*/ 0 h 1134"/>
                  <a:gd name="T4" fmla="*/ 688 w 408"/>
                  <a:gd name="T5" fmla="*/ 0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38100">
                <a:solidFill>
                  <a:srgbClr val="99CCFF"/>
                </a:solidFill>
                <a:round/>
                <a:headEnd/>
                <a:tailEnd/>
              </a:ln>
            </p:spPr>
            <p:txBody>
              <a:bodyPr/>
              <a:lstStyle/>
              <a:p>
                <a:endParaRPr lang="en-US"/>
              </a:p>
            </p:txBody>
          </p:sp>
        </p:grpSp>
      </p:grpSp>
      <p:sp>
        <p:nvSpPr>
          <p:cNvPr id="46098" name="Text Box 42"/>
          <p:cNvSpPr txBox="1">
            <a:spLocks noChangeArrowheads="1"/>
          </p:cNvSpPr>
          <p:nvPr/>
        </p:nvSpPr>
        <p:spPr bwMode="auto">
          <a:xfrm>
            <a:off x="971550" y="5130800"/>
            <a:ext cx="438150" cy="366713"/>
          </a:xfrm>
          <a:prstGeom prst="rect">
            <a:avLst/>
          </a:prstGeom>
          <a:noFill/>
          <a:ln w="9525">
            <a:noFill/>
            <a:miter lim="800000"/>
            <a:headEnd/>
            <a:tailEnd/>
          </a:ln>
        </p:spPr>
        <p:txBody>
          <a:bodyPr wrap="none">
            <a:spAutoFit/>
          </a:bodyPr>
          <a:lstStyle/>
          <a:p>
            <a:r>
              <a:rPr lang="en-US" i="1"/>
              <a:t>G</a:t>
            </a:r>
            <a:r>
              <a:rPr lang="en-US" i="1" baseline="-25000"/>
              <a:t>x</a:t>
            </a:r>
            <a:endParaRPr lang="en-GB" i="1" baseline="-25000"/>
          </a:p>
        </p:txBody>
      </p:sp>
      <p:grpSp>
        <p:nvGrpSpPr>
          <p:cNvPr id="10" name="Group 67"/>
          <p:cNvGrpSpPr>
            <a:grpSpLocks/>
          </p:cNvGrpSpPr>
          <p:nvPr/>
        </p:nvGrpSpPr>
        <p:grpSpPr bwMode="auto">
          <a:xfrm>
            <a:off x="1547813" y="3933825"/>
            <a:ext cx="5903912" cy="1223963"/>
            <a:chOff x="975" y="2478"/>
            <a:chExt cx="3719" cy="771"/>
          </a:xfrm>
        </p:grpSpPr>
        <p:grpSp>
          <p:nvGrpSpPr>
            <p:cNvPr id="46100" name="Group 50"/>
            <p:cNvGrpSpPr>
              <a:grpSpLocks/>
            </p:cNvGrpSpPr>
            <p:nvPr/>
          </p:nvGrpSpPr>
          <p:grpSpPr bwMode="auto">
            <a:xfrm>
              <a:off x="1701" y="2976"/>
              <a:ext cx="363" cy="91"/>
              <a:chOff x="1292" y="3339"/>
              <a:chExt cx="908" cy="182"/>
            </a:xfrm>
          </p:grpSpPr>
          <p:sp>
            <p:nvSpPr>
              <p:cNvPr id="46109" name="Freeform 51"/>
              <p:cNvSpPr>
                <a:spLocks/>
              </p:cNvSpPr>
              <p:nvPr/>
            </p:nvSpPr>
            <p:spPr bwMode="auto">
              <a:xfrm>
                <a:off x="1746" y="3339"/>
                <a:ext cx="454" cy="182"/>
              </a:xfrm>
              <a:custGeom>
                <a:avLst/>
                <a:gdLst>
                  <a:gd name="T0" fmla="*/ 0 w 454"/>
                  <a:gd name="T1" fmla="*/ 0 h 816"/>
                  <a:gd name="T2" fmla="*/ 45 w 454"/>
                  <a:gd name="T3" fmla="*/ 0 h 816"/>
                  <a:gd name="T4" fmla="*/ 91 w 454"/>
                  <a:gd name="T5" fmla="*/ 0 h 816"/>
                  <a:gd name="T6" fmla="*/ 136 w 454"/>
                  <a:gd name="T7" fmla="*/ 0 h 816"/>
                  <a:gd name="T8" fmla="*/ 182 w 454"/>
                  <a:gd name="T9" fmla="*/ 0 h 816"/>
                  <a:gd name="T10" fmla="*/ 227 w 454"/>
                  <a:gd name="T11" fmla="*/ 0 h 816"/>
                  <a:gd name="T12" fmla="*/ 284 w 454"/>
                  <a:gd name="T13" fmla="*/ 0 h 816"/>
                  <a:gd name="T14" fmla="*/ 318 w 454"/>
                  <a:gd name="T15" fmla="*/ 0 h 816"/>
                  <a:gd name="T16" fmla="*/ 408 w 454"/>
                  <a:gd name="T17" fmla="*/ 0 h 816"/>
                  <a:gd name="T18" fmla="*/ 454 w 454"/>
                  <a:gd name="T19" fmla="*/ 0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12700">
                <a:solidFill>
                  <a:srgbClr val="3399FF"/>
                </a:solidFill>
                <a:round/>
                <a:headEnd/>
                <a:tailEnd/>
              </a:ln>
            </p:spPr>
            <p:txBody>
              <a:bodyPr/>
              <a:lstStyle/>
              <a:p>
                <a:endParaRPr lang="en-US"/>
              </a:p>
            </p:txBody>
          </p:sp>
          <p:sp>
            <p:nvSpPr>
              <p:cNvPr id="46110" name="Freeform 52"/>
              <p:cNvSpPr>
                <a:spLocks/>
              </p:cNvSpPr>
              <p:nvPr/>
            </p:nvSpPr>
            <p:spPr bwMode="auto">
              <a:xfrm flipH="1">
                <a:off x="1292" y="3339"/>
                <a:ext cx="454" cy="182"/>
              </a:xfrm>
              <a:custGeom>
                <a:avLst/>
                <a:gdLst>
                  <a:gd name="T0" fmla="*/ 0 w 454"/>
                  <a:gd name="T1" fmla="*/ 0 h 816"/>
                  <a:gd name="T2" fmla="*/ 45 w 454"/>
                  <a:gd name="T3" fmla="*/ 0 h 816"/>
                  <a:gd name="T4" fmla="*/ 91 w 454"/>
                  <a:gd name="T5" fmla="*/ 0 h 816"/>
                  <a:gd name="T6" fmla="*/ 136 w 454"/>
                  <a:gd name="T7" fmla="*/ 0 h 816"/>
                  <a:gd name="T8" fmla="*/ 182 w 454"/>
                  <a:gd name="T9" fmla="*/ 0 h 816"/>
                  <a:gd name="T10" fmla="*/ 227 w 454"/>
                  <a:gd name="T11" fmla="*/ 0 h 816"/>
                  <a:gd name="T12" fmla="*/ 284 w 454"/>
                  <a:gd name="T13" fmla="*/ 0 h 816"/>
                  <a:gd name="T14" fmla="*/ 318 w 454"/>
                  <a:gd name="T15" fmla="*/ 0 h 816"/>
                  <a:gd name="T16" fmla="*/ 408 w 454"/>
                  <a:gd name="T17" fmla="*/ 0 h 816"/>
                  <a:gd name="T18" fmla="*/ 454 w 454"/>
                  <a:gd name="T19" fmla="*/ 0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12700">
                <a:solidFill>
                  <a:srgbClr val="3399FF"/>
                </a:solidFill>
                <a:round/>
                <a:headEnd/>
                <a:tailEnd/>
              </a:ln>
            </p:spPr>
            <p:txBody>
              <a:bodyPr/>
              <a:lstStyle/>
              <a:p>
                <a:endParaRPr lang="en-US"/>
              </a:p>
            </p:txBody>
          </p:sp>
          <p:sp>
            <p:nvSpPr>
              <p:cNvPr id="46111" name="Freeform 53"/>
              <p:cNvSpPr>
                <a:spLocks/>
              </p:cNvSpPr>
              <p:nvPr/>
            </p:nvSpPr>
            <p:spPr bwMode="auto">
              <a:xfrm flipH="1">
                <a:off x="1292" y="3339"/>
                <a:ext cx="453" cy="136"/>
              </a:xfrm>
              <a:custGeom>
                <a:avLst/>
                <a:gdLst>
                  <a:gd name="T0" fmla="*/ 0 w 408"/>
                  <a:gd name="T1" fmla="*/ 0 h 1134"/>
                  <a:gd name="T2" fmla="*/ 152 w 408"/>
                  <a:gd name="T3" fmla="*/ 0 h 1134"/>
                  <a:gd name="T4" fmla="*/ 688 w 408"/>
                  <a:gd name="T5" fmla="*/ 0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12700">
                <a:solidFill>
                  <a:srgbClr val="3399FF"/>
                </a:solidFill>
                <a:round/>
                <a:headEnd/>
                <a:tailEnd/>
              </a:ln>
            </p:spPr>
            <p:txBody>
              <a:bodyPr/>
              <a:lstStyle/>
              <a:p>
                <a:endParaRPr lang="en-US"/>
              </a:p>
            </p:txBody>
          </p:sp>
          <p:sp>
            <p:nvSpPr>
              <p:cNvPr id="46112" name="Freeform 54"/>
              <p:cNvSpPr>
                <a:spLocks/>
              </p:cNvSpPr>
              <p:nvPr/>
            </p:nvSpPr>
            <p:spPr bwMode="auto">
              <a:xfrm>
                <a:off x="1746" y="3339"/>
                <a:ext cx="453" cy="136"/>
              </a:xfrm>
              <a:custGeom>
                <a:avLst/>
                <a:gdLst>
                  <a:gd name="T0" fmla="*/ 0 w 408"/>
                  <a:gd name="T1" fmla="*/ 0 h 1134"/>
                  <a:gd name="T2" fmla="*/ 152 w 408"/>
                  <a:gd name="T3" fmla="*/ 0 h 1134"/>
                  <a:gd name="T4" fmla="*/ 688 w 408"/>
                  <a:gd name="T5" fmla="*/ 0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12700">
                <a:solidFill>
                  <a:srgbClr val="3399FF"/>
                </a:solidFill>
                <a:round/>
                <a:headEnd/>
                <a:tailEnd/>
              </a:ln>
            </p:spPr>
            <p:txBody>
              <a:bodyPr/>
              <a:lstStyle/>
              <a:p>
                <a:endParaRPr lang="en-US"/>
              </a:p>
            </p:txBody>
          </p:sp>
        </p:grpSp>
        <p:grpSp>
          <p:nvGrpSpPr>
            <p:cNvPr id="46101" name="Group 66"/>
            <p:cNvGrpSpPr>
              <a:grpSpLocks/>
            </p:cNvGrpSpPr>
            <p:nvPr/>
          </p:nvGrpSpPr>
          <p:grpSpPr bwMode="auto">
            <a:xfrm>
              <a:off x="975" y="2478"/>
              <a:ext cx="3719" cy="771"/>
              <a:chOff x="975" y="2478"/>
              <a:chExt cx="3719" cy="771"/>
            </a:xfrm>
          </p:grpSpPr>
          <p:grpSp>
            <p:nvGrpSpPr>
              <p:cNvPr id="46102" name="Group 63"/>
              <p:cNvGrpSpPr>
                <a:grpSpLocks/>
              </p:cNvGrpSpPr>
              <p:nvPr/>
            </p:nvGrpSpPr>
            <p:grpSpPr bwMode="auto">
              <a:xfrm>
                <a:off x="975" y="2478"/>
                <a:ext cx="3719" cy="680"/>
                <a:chOff x="975" y="2568"/>
                <a:chExt cx="3719" cy="590"/>
              </a:xfrm>
            </p:grpSpPr>
            <p:sp>
              <p:nvSpPr>
                <p:cNvPr id="46107" name="Freeform 64"/>
                <p:cNvSpPr>
                  <a:spLocks/>
                </p:cNvSpPr>
                <p:nvPr/>
              </p:nvSpPr>
              <p:spPr bwMode="auto">
                <a:xfrm>
                  <a:off x="975" y="2931"/>
                  <a:ext cx="408" cy="136"/>
                </a:xfrm>
                <a:custGeom>
                  <a:avLst/>
                  <a:gdLst>
                    <a:gd name="T0" fmla="*/ 0 w 408"/>
                    <a:gd name="T1" fmla="*/ 44 h 181"/>
                    <a:gd name="T2" fmla="*/ 136 w 408"/>
                    <a:gd name="T3" fmla="*/ 22 h 181"/>
                    <a:gd name="T4" fmla="*/ 408 w 408"/>
                    <a:gd name="T5" fmla="*/ 0 h 181"/>
                    <a:gd name="T6" fmla="*/ 0 60000 65536"/>
                    <a:gd name="T7" fmla="*/ 0 60000 65536"/>
                    <a:gd name="T8" fmla="*/ 0 60000 65536"/>
                    <a:gd name="T9" fmla="*/ 0 w 408"/>
                    <a:gd name="T10" fmla="*/ 0 h 181"/>
                    <a:gd name="T11" fmla="*/ 408 w 408"/>
                    <a:gd name="T12" fmla="*/ 181 h 181"/>
                  </a:gdLst>
                  <a:ahLst/>
                  <a:cxnLst>
                    <a:cxn ang="T6">
                      <a:pos x="T0" y="T1"/>
                    </a:cxn>
                    <a:cxn ang="T7">
                      <a:pos x="T2" y="T3"/>
                    </a:cxn>
                    <a:cxn ang="T8">
                      <a:pos x="T4" y="T5"/>
                    </a:cxn>
                  </a:cxnLst>
                  <a:rect l="T9" t="T10" r="T11" b="T12"/>
                  <a:pathLst>
                    <a:path w="408" h="181">
                      <a:moveTo>
                        <a:pt x="0" y="181"/>
                      </a:moveTo>
                      <a:cubicBezTo>
                        <a:pt x="34" y="150"/>
                        <a:pt x="68" y="120"/>
                        <a:pt x="136" y="90"/>
                      </a:cubicBezTo>
                      <a:cubicBezTo>
                        <a:pt x="204" y="60"/>
                        <a:pt x="306" y="30"/>
                        <a:pt x="408" y="0"/>
                      </a:cubicBezTo>
                    </a:path>
                  </a:pathLst>
                </a:custGeom>
                <a:noFill/>
                <a:ln w="12700">
                  <a:solidFill>
                    <a:srgbClr val="9999FF"/>
                  </a:solidFill>
                  <a:round/>
                  <a:headEnd/>
                  <a:tailEnd/>
                </a:ln>
              </p:spPr>
              <p:txBody>
                <a:bodyPr/>
                <a:lstStyle/>
                <a:p>
                  <a:endParaRPr lang="en-US"/>
                </a:p>
              </p:txBody>
            </p:sp>
            <p:sp>
              <p:nvSpPr>
                <p:cNvPr id="46108" name="Freeform 65"/>
                <p:cNvSpPr>
                  <a:spLocks/>
                </p:cNvSpPr>
                <p:nvPr/>
              </p:nvSpPr>
              <p:spPr bwMode="auto">
                <a:xfrm>
                  <a:off x="1383" y="2568"/>
                  <a:ext cx="3311" cy="590"/>
                </a:xfrm>
                <a:custGeom>
                  <a:avLst/>
                  <a:gdLst>
                    <a:gd name="T0" fmla="*/ 0 w 3311"/>
                    <a:gd name="T1" fmla="*/ 202 h 771"/>
                    <a:gd name="T2" fmla="*/ 182 w 3311"/>
                    <a:gd name="T3" fmla="*/ 178 h 771"/>
                    <a:gd name="T4" fmla="*/ 499 w 3311"/>
                    <a:gd name="T5" fmla="*/ 142 h 771"/>
                    <a:gd name="T6" fmla="*/ 1633 w 3311"/>
                    <a:gd name="T7" fmla="*/ 47 h 771"/>
                    <a:gd name="T8" fmla="*/ 3311 w 3311"/>
                    <a:gd name="T9" fmla="*/ 0 h 771"/>
                    <a:gd name="T10" fmla="*/ 0 60000 65536"/>
                    <a:gd name="T11" fmla="*/ 0 60000 65536"/>
                    <a:gd name="T12" fmla="*/ 0 60000 65536"/>
                    <a:gd name="T13" fmla="*/ 0 60000 65536"/>
                    <a:gd name="T14" fmla="*/ 0 60000 65536"/>
                    <a:gd name="T15" fmla="*/ 0 w 3311"/>
                    <a:gd name="T16" fmla="*/ 0 h 771"/>
                    <a:gd name="T17" fmla="*/ 3311 w 3311"/>
                    <a:gd name="T18" fmla="*/ 771 h 771"/>
                  </a:gdLst>
                  <a:ahLst/>
                  <a:cxnLst>
                    <a:cxn ang="T10">
                      <a:pos x="T0" y="T1"/>
                    </a:cxn>
                    <a:cxn ang="T11">
                      <a:pos x="T2" y="T3"/>
                    </a:cxn>
                    <a:cxn ang="T12">
                      <a:pos x="T4" y="T5"/>
                    </a:cxn>
                    <a:cxn ang="T13">
                      <a:pos x="T6" y="T7"/>
                    </a:cxn>
                    <a:cxn ang="T14">
                      <a:pos x="T8" y="T9"/>
                    </a:cxn>
                  </a:cxnLst>
                  <a:rect l="T15" t="T16" r="T17" b="T18"/>
                  <a:pathLst>
                    <a:path w="3311" h="771">
                      <a:moveTo>
                        <a:pt x="0" y="771"/>
                      </a:moveTo>
                      <a:cubicBezTo>
                        <a:pt x="49" y="745"/>
                        <a:pt x="99" y="719"/>
                        <a:pt x="182" y="681"/>
                      </a:cubicBezTo>
                      <a:cubicBezTo>
                        <a:pt x="265" y="643"/>
                        <a:pt x="257" y="627"/>
                        <a:pt x="499" y="544"/>
                      </a:cubicBezTo>
                      <a:cubicBezTo>
                        <a:pt x="741" y="461"/>
                        <a:pt x="1164" y="273"/>
                        <a:pt x="1633" y="182"/>
                      </a:cubicBezTo>
                      <a:cubicBezTo>
                        <a:pt x="2102" y="91"/>
                        <a:pt x="2706" y="45"/>
                        <a:pt x="3311" y="0"/>
                      </a:cubicBezTo>
                    </a:path>
                  </a:pathLst>
                </a:custGeom>
                <a:noFill/>
                <a:ln w="12700">
                  <a:solidFill>
                    <a:srgbClr val="9999FF"/>
                  </a:solidFill>
                  <a:round/>
                  <a:headEnd/>
                  <a:tailEnd/>
                </a:ln>
              </p:spPr>
              <p:txBody>
                <a:bodyPr/>
                <a:lstStyle/>
                <a:p>
                  <a:endParaRPr lang="en-US"/>
                </a:p>
              </p:txBody>
            </p:sp>
          </p:grpSp>
          <p:grpSp>
            <p:nvGrpSpPr>
              <p:cNvPr id="46103" name="Group 55"/>
              <p:cNvGrpSpPr>
                <a:grpSpLocks/>
              </p:cNvGrpSpPr>
              <p:nvPr/>
            </p:nvGrpSpPr>
            <p:grpSpPr bwMode="auto">
              <a:xfrm>
                <a:off x="975" y="2517"/>
                <a:ext cx="176" cy="732"/>
                <a:chOff x="748" y="2886"/>
                <a:chExt cx="454" cy="816"/>
              </a:xfrm>
            </p:grpSpPr>
            <p:sp>
              <p:nvSpPr>
                <p:cNvPr id="46105" name="Freeform 56"/>
                <p:cNvSpPr>
                  <a:spLocks/>
                </p:cNvSpPr>
                <p:nvPr/>
              </p:nvSpPr>
              <p:spPr bwMode="auto">
                <a:xfrm>
                  <a:off x="748" y="2886"/>
                  <a:ext cx="454" cy="816"/>
                </a:xfrm>
                <a:custGeom>
                  <a:avLst/>
                  <a:gdLst>
                    <a:gd name="T0" fmla="*/ 0 w 454"/>
                    <a:gd name="T1" fmla="*/ 0 h 816"/>
                    <a:gd name="T2" fmla="*/ 45 w 454"/>
                    <a:gd name="T3" fmla="*/ 816 h 816"/>
                    <a:gd name="T4" fmla="*/ 91 w 454"/>
                    <a:gd name="T5" fmla="*/ 499 h 816"/>
                    <a:gd name="T6" fmla="*/ 136 w 454"/>
                    <a:gd name="T7" fmla="*/ 680 h 816"/>
                    <a:gd name="T8" fmla="*/ 182 w 454"/>
                    <a:gd name="T9" fmla="*/ 544 h 816"/>
                    <a:gd name="T10" fmla="*/ 227 w 454"/>
                    <a:gd name="T11" fmla="*/ 635 h 816"/>
                    <a:gd name="T12" fmla="*/ 284 w 454"/>
                    <a:gd name="T13" fmla="*/ 576 h 816"/>
                    <a:gd name="T14" fmla="*/ 318 w 454"/>
                    <a:gd name="T15" fmla="*/ 589 h 816"/>
                    <a:gd name="T16" fmla="*/ 408 w 454"/>
                    <a:gd name="T17" fmla="*/ 589 h 816"/>
                    <a:gd name="T18" fmla="*/ 454 w 454"/>
                    <a:gd name="T19" fmla="*/ 589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12700">
                  <a:solidFill>
                    <a:srgbClr val="3399FF"/>
                  </a:solidFill>
                  <a:round/>
                  <a:headEnd/>
                  <a:tailEnd/>
                </a:ln>
              </p:spPr>
              <p:txBody>
                <a:bodyPr/>
                <a:lstStyle/>
                <a:p>
                  <a:endParaRPr lang="en-US"/>
                </a:p>
              </p:txBody>
            </p:sp>
            <p:sp>
              <p:nvSpPr>
                <p:cNvPr id="46106" name="Freeform 57"/>
                <p:cNvSpPr>
                  <a:spLocks/>
                </p:cNvSpPr>
                <p:nvPr/>
              </p:nvSpPr>
              <p:spPr bwMode="auto">
                <a:xfrm>
                  <a:off x="749" y="2886"/>
                  <a:ext cx="453" cy="589"/>
                </a:xfrm>
                <a:custGeom>
                  <a:avLst/>
                  <a:gdLst>
                    <a:gd name="T0" fmla="*/ 0 w 408"/>
                    <a:gd name="T1" fmla="*/ 0 h 1134"/>
                    <a:gd name="T2" fmla="*/ 152 w 408"/>
                    <a:gd name="T3" fmla="*/ 34 h 1134"/>
                    <a:gd name="T4" fmla="*/ 688 w 408"/>
                    <a:gd name="T5" fmla="*/ 43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12700">
                  <a:solidFill>
                    <a:srgbClr val="3399FF"/>
                  </a:solidFill>
                  <a:round/>
                  <a:headEnd/>
                  <a:tailEnd/>
                </a:ln>
              </p:spPr>
              <p:txBody>
                <a:bodyPr/>
                <a:lstStyle/>
                <a:p>
                  <a:endParaRPr lang="en-US"/>
                </a:p>
              </p:txBody>
            </p:sp>
          </p:grpSp>
          <p:sp>
            <p:nvSpPr>
              <p:cNvPr id="46104" name="Freeform 58"/>
              <p:cNvSpPr>
                <a:spLocks/>
              </p:cNvSpPr>
              <p:nvPr/>
            </p:nvSpPr>
            <p:spPr bwMode="auto">
              <a:xfrm>
                <a:off x="996" y="2511"/>
                <a:ext cx="2292" cy="538"/>
              </a:xfrm>
              <a:custGeom>
                <a:avLst/>
                <a:gdLst>
                  <a:gd name="T0" fmla="*/ 0 w 1406"/>
                  <a:gd name="T1" fmla="*/ 0 h 1089"/>
                  <a:gd name="T2" fmla="*/ 3652 w 1406"/>
                  <a:gd name="T3" fmla="*/ 25 h 1089"/>
                  <a:gd name="T4" fmla="*/ 16184 w 1406"/>
                  <a:gd name="T5" fmla="*/ 32 h 1089"/>
                  <a:gd name="T6" fmla="*/ 0 60000 65536"/>
                  <a:gd name="T7" fmla="*/ 0 60000 65536"/>
                  <a:gd name="T8" fmla="*/ 0 60000 65536"/>
                  <a:gd name="T9" fmla="*/ 0 w 1406"/>
                  <a:gd name="T10" fmla="*/ 0 h 1089"/>
                  <a:gd name="T11" fmla="*/ 1406 w 1406"/>
                  <a:gd name="T12" fmla="*/ 1089 h 1089"/>
                </a:gdLst>
                <a:ahLst/>
                <a:cxnLst>
                  <a:cxn ang="T6">
                    <a:pos x="T0" y="T1"/>
                  </a:cxn>
                  <a:cxn ang="T7">
                    <a:pos x="T2" y="T3"/>
                  </a:cxn>
                  <a:cxn ang="T8">
                    <a:pos x="T4" y="T5"/>
                  </a:cxn>
                </a:cxnLst>
                <a:rect l="T9" t="T10" r="T11" b="T12"/>
                <a:pathLst>
                  <a:path w="1406" h="1089">
                    <a:moveTo>
                      <a:pt x="0" y="0"/>
                    </a:moveTo>
                    <a:cubicBezTo>
                      <a:pt x="41" y="340"/>
                      <a:pt x="83" y="681"/>
                      <a:pt x="317" y="862"/>
                    </a:cubicBezTo>
                    <a:cubicBezTo>
                      <a:pt x="551" y="1043"/>
                      <a:pt x="978" y="1066"/>
                      <a:pt x="1406" y="1089"/>
                    </a:cubicBezTo>
                  </a:path>
                </a:pathLst>
              </a:custGeom>
              <a:noFill/>
              <a:ln w="12700">
                <a:solidFill>
                  <a:srgbClr val="990000"/>
                </a:solidFill>
                <a:round/>
                <a:headEnd/>
                <a:tailEnd/>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085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ea typeface="ＭＳ Ｐゴシック" charset="0"/>
                <a:cs typeface="ＭＳ Ｐゴシック" charset="0"/>
              </a:rPr>
              <a:t>Contrast</a:t>
            </a:r>
            <a:endParaRPr lang="en-GB">
              <a:ea typeface="ＭＳ Ｐゴシック" charset="0"/>
              <a:cs typeface="ＭＳ Ｐゴシック" charset="0"/>
            </a:endParaRPr>
          </a:p>
        </p:txBody>
      </p:sp>
      <p:sp>
        <p:nvSpPr>
          <p:cNvPr id="47107" name="Rectangle 3"/>
          <p:cNvSpPr>
            <a:spLocks noGrp="1" noChangeArrowheads="1"/>
          </p:cNvSpPr>
          <p:nvPr>
            <p:ph type="body" idx="1"/>
          </p:nvPr>
        </p:nvSpPr>
        <p:spPr>
          <a:xfrm>
            <a:off x="646113" y="2205038"/>
            <a:ext cx="2881312" cy="1008062"/>
          </a:xfrm>
        </p:spPr>
        <p:txBody>
          <a:bodyPr/>
          <a:lstStyle/>
          <a:p>
            <a:pPr eaLnBrk="1" hangingPunct="1">
              <a:buFont typeface="Wingdings" pitchFamily="2" charset="2"/>
              <a:buNone/>
            </a:pPr>
            <a:r>
              <a:rPr lang="en-US">
                <a:ea typeface="ＭＳ Ｐゴシック" charset="0"/>
                <a:cs typeface="ＭＳ Ｐゴシック" charset="0"/>
              </a:rPr>
              <a:t>Choice of</a:t>
            </a:r>
          </a:p>
          <a:p>
            <a:pPr lvl="1" eaLnBrk="1" hangingPunct="1"/>
            <a:r>
              <a:rPr lang="en-US">
                <a:ea typeface="ＭＳ Ｐゴシック" charset="0"/>
              </a:rPr>
              <a:t>Echo time (TE)</a:t>
            </a:r>
          </a:p>
          <a:p>
            <a:pPr lvl="1" eaLnBrk="1" hangingPunct="1"/>
            <a:r>
              <a:rPr lang="en-US">
                <a:ea typeface="ＭＳ Ｐゴシック" charset="0"/>
              </a:rPr>
              <a:t>Repetition time (TR)</a:t>
            </a:r>
            <a:endParaRPr lang="en-GB">
              <a:ea typeface="ＭＳ Ｐゴシック" charset="0"/>
            </a:endParaRPr>
          </a:p>
        </p:txBody>
      </p:sp>
      <p:grpSp>
        <p:nvGrpSpPr>
          <p:cNvPr id="47108" name="Group 75"/>
          <p:cNvGrpSpPr>
            <a:grpSpLocks/>
          </p:cNvGrpSpPr>
          <p:nvPr/>
        </p:nvGrpSpPr>
        <p:grpSpPr bwMode="auto">
          <a:xfrm>
            <a:off x="2627313" y="981075"/>
            <a:ext cx="6359525" cy="1076325"/>
            <a:chOff x="793" y="1615"/>
            <a:chExt cx="4512" cy="764"/>
          </a:xfrm>
        </p:grpSpPr>
        <p:sp>
          <p:nvSpPr>
            <p:cNvPr id="47113" name="Line 11"/>
            <p:cNvSpPr>
              <a:spLocks noChangeShapeType="1"/>
            </p:cNvSpPr>
            <p:nvPr/>
          </p:nvSpPr>
          <p:spPr bwMode="auto">
            <a:xfrm>
              <a:off x="839" y="2069"/>
              <a:ext cx="3765" cy="0"/>
            </a:xfrm>
            <a:prstGeom prst="line">
              <a:avLst/>
            </a:prstGeom>
            <a:noFill/>
            <a:ln w="9525">
              <a:solidFill>
                <a:schemeClr val="tx1"/>
              </a:solidFill>
              <a:round/>
              <a:headEnd/>
              <a:tailEnd type="triangle" w="med" len="med"/>
            </a:ln>
          </p:spPr>
          <p:txBody>
            <a:bodyPr/>
            <a:lstStyle/>
            <a:p>
              <a:endParaRPr lang="en-US"/>
            </a:p>
          </p:txBody>
        </p:sp>
        <p:sp>
          <p:nvSpPr>
            <p:cNvPr id="47114" name="Line 10"/>
            <p:cNvSpPr>
              <a:spLocks noChangeShapeType="1"/>
            </p:cNvSpPr>
            <p:nvPr/>
          </p:nvSpPr>
          <p:spPr bwMode="auto">
            <a:xfrm flipV="1">
              <a:off x="839" y="1616"/>
              <a:ext cx="0" cy="478"/>
            </a:xfrm>
            <a:prstGeom prst="line">
              <a:avLst/>
            </a:prstGeom>
            <a:noFill/>
            <a:ln w="9525">
              <a:solidFill>
                <a:schemeClr val="tx1"/>
              </a:solidFill>
              <a:round/>
              <a:headEnd/>
              <a:tailEnd type="triangle" w="med" len="med"/>
            </a:ln>
          </p:spPr>
          <p:txBody>
            <a:bodyPr/>
            <a:lstStyle/>
            <a:p>
              <a:endParaRPr lang="en-US"/>
            </a:p>
          </p:txBody>
        </p:sp>
        <p:grpSp>
          <p:nvGrpSpPr>
            <p:cNvPr id="47115" name="Group 25"/>
            <p:cNvGrpSpPr>
              <a:grpSpLocks/>
            </p:cNvGrpSpPr>
            <p:nvPr/>
          </p:nvGrpSpPr>
          <p:grpSpPr bwMode="auto">
            <a:xfrm>
              <a:off x="793" y="1615"/>
              <a:ext cx="447" cy="461"/>
              <a:chOff x="793" y="1615"/>
              <a:chExt cx="447" cy="461"/>
            </a:xfrm>
          </p:grpSpPr>
          <p:sp>
            <p:nvSpPr>
              <p:cNvPr id="47156" name="Text Box 6"/>
              <p:cNvSpPr txBox="1">
                <a:spLocks noChangeArrowheads="1"/>
              </p:cNvSpPr>
              <p:nvPr/>
            </p:nvSpPr>
            <p:spPr bwMode="auto">
              <a:xfrm>
                <a:off x="793" y="1753"/>
                <a:ext cx="266" cy="173"/>
              </a:xfrm>
              <a:prstGeom prst="rect">
                <a:avLst/>
              </a:prstGeom>
              <a:noFill/>
              <a:ln w="9525">
                <a:noFill/>
                <a:miter lim="800000"/>
                <a:headEnd/>
                <a:tailEnd/>
              </a:ln>
            </p:spPr>
            <p:txBody>
              <a:bodyPr wrap="none">
                <a:spAutoFit/>
              </a:bodyPr>
              <a:lstStyle/>
              <a:p>
                <a:r>
                  <a:rPr lang="de-DE" sz="1000" b="1">
                    <a:solidFill>
                      <a:srgbClr val="FFCC66"/>
                    </a:solidFill>
                  </a:rPr>
                  <a:t>90</a:t>
                </a:r>
                <a:r>
                  <a:rPr lang="de-DE" sz="1000">
                    <a:solidFill>
                      <a:srgbClr val="FFCC66"/>
                    </a:solidFill>
                  </a:rPr>
                  <a:t>°</a:t>
                </a:r>
                <a:endParaRPr lang="en-GB" sz="1000">
                  <a:solidFill>
                    <a:srgbClr val="FFCC66"/>
                  </a:solidFill>
                </a:endParaRPr>
              </a:p>
            </p:txBody>
          </p:sp>
          <p:sp>
            <p:nvSpPr>
              <p:cNvPr id="47157" name="Rectangle 5"/>
              <p:cNvSpPr>
                <a:spLocks noChangeArrowheads="1"/>
              </p:cNvSpPr>
              <p:nvPr/>
            </p:nvSpPr>
            <p:spPr bwMode="auto">
              <a:xfrm>
                <a:off x="854" y="1929"/>
                <a:ext cx="21" cy="147"/>
              </a:xfrm>
              <a:prstGeom prst="rect">
                <a:avLst/>
              </a:prstGeom>
              <a:solidFill>
                <a:srgbClr val="FFCC66"/>
              </a:solidFill>
              <a:ln w="9525">
                <a:noFill/>
                <a:miter lim="800000"/>
                <a:headEnd/>
                <a:tailEnd/>
              </a:ln>
            </p:spPr>
            <p:txBody>
              <a:bodyPr wrap="none" anchor="ctr"/>
              <a:lstStyle/>
              <a:p>
                <a:pPr algn="ctr"/>
                <a:endParaRPr lang="en-US" sz="1000" b="1"/>
              </a:p>
            </p:txBody>
          </p:sp>
          <p:sp>
            <p:nvSpPr>
              <p:cNvPr id="47158" name="Rectangle 8"/>
              <p:cNvSpPr>
                <a:spLocks noChangeArrowheads="1"/>
              </p:cNvSpPr>
              <p:nvPr/>
            </p:nvSpPr>
            <p:spPr bwMode="auto">
              <a:xfrm>
                <a:off x="981" y="1781"/>
                <a:ext cx="21" cy="295"/>
              </a:xfrm>
              <a:prstGeom prst="rect">
                <a:avLst/>
              </a:prstGeom>
              <a:solidFill>
                <a:srgbClr val="FFCC66"/>
              </a:solidFill>
              <a:ln w="9525">
                <a:noFill/>
                <a:miter lim="800000"/>
                <a:headEnd/>
                <a:tailEnd/>
              </a:ln>
            </p:spPr>
            <p:txBody>
              <a:bodyPr wrap="none" anchor="ctr"/>
              <a:lstStyle/>
              <a:p>
                <a:endParaRPr lang="en-US"/>
              </a:p>
            </p:txBody>
          </p:sp>
          <p:sp>
            <p:nvSpPr>
              <p:cNvPr id="47159" name="Text Box 9"/>
              <p:cNvSpPr txBox="1">
                <a:spLocks noChangeArrowheads="1"/>
              </p:cNvSpPr>
              <p:nvPr/>
            </p:nvSpPr>
            <p:spPr bwMode="auto">
              <a:xfrm>
                <a:off x="925" y="1615"/>
                <a:ext cx="315" cy="174"/>
              </a:xfrm>
              <a:prstGeom prst="rect">
                <a:avLst/>
              </a:prstGeom>
              <a:noFill/>
              <a:ln w="9525">
                <a:noFill/>
                <a:miter lim="800000"/>
                <a:headEnd/>
                <a:tailEnd/>
              </a:ln>
            </p:spPr>
            <p:txBody>
              <a:bodyPr wrap="none">
                <a:spAutoFit/>
              </a:bodyPr>
              <a:lstStyle/>
              <a:p>
                <a:r>
                  <a:rPr lang="de-DE" sz="1000" b="1">
                    <a:solidFill>
                      <a:srgbClr val="FFCC66"/>
                    </a:solidFill>
                  </a:rPr>
                  <a:t>180</a:t>
                </a:r>
                <a:r>
                  <a:rPr lang="de-DE" sz="1000">
                    <a:solidFill>
                      <a:srgbClr val="FFCC66"/>
                    </a:solidFill>
                  </a:rPr>
                  <a:t>°</a:t>
                </a:r>
                <a:endParaRPr lang="en-GB" sz="1000">
                  <a:solidFill>
                    <a:srgbClr val="FFCC66"/>
                  </a:solidFill>
                </a:endParaRPr>
              </a:p>
            </p:txBody>
          </p:sp>
          <p:sp>
            <p:nvSpPr>
              <p:cNvPr id="47160" name="Line 13"/>
              <p:cNvSpPr>
                <a:spLocks noChangeShapeType="1"/>
              </p:cNvSpPr>
              <p:nvPr/>
            </p:nvSpPr>
            <p:spPr bwMode="auto">
              <a:xfrm>
                <a:off x="1129" y="2039"/>
                <a:ext cx="0" cy="23"/>
              </a:xfrm>
              <a:prstGeom prst="line">
                <a:avLst/>
              </a:prstGeom>
              <a:noFill/>
              <a:ln w="9525">
                <a:solidFill>
                  <a:schemeClr val="tx1"/>
                </a:solidFill>
                <a:round/>
                <a:headEnd/>
                <a:tailEnd/>
              </a:ln>
            </p:spPr>
            <p:txBody>
              <a:bodyPr/>
              <a:lstStyle/>
              <a:p>
                <a:endParaRPr lang="en-US"/>
              </a:p>
            </p:txBody>
          </p:sp>
        </p:grpSp>
        <p:sp>
          <p:nvSpPr>
            <p:cNvPr id="47116" name="Text Box 15"/>
            <p:cNvSpPr txBox="1">
              <a:spLocks noChangeArrowheads="1"/>
            </p:cNvSpPr>
            <p:nvPr/>
          </p:nvSpPr>
          <p:spPr bwMode="auto">
            <a:xfrm>
              <a:off x="4604" y="1979"/>
              <a:ext cx="381" cy="174"/>
            </a:xfrm>
            <a:prstGeom prst="rect">
              <a:avLst/>
            </a:prstGeom>
            <a:noFill/>
            <a:ln w="9525">
              <a:noFill/>
              <a:miter lim="800000"/>
              <a:headEnd/>
              <a:tailEnd/>
            </a:ln>
          </p:spPr>
          <p:txBody>
            <a:bodyPr wrap="none">
              <a:spAutoFit/>
            </a:bodyPr>
            <a:lstStyle/>
            <a:p>
              <a:r>
                <a:rPr lang="en-US" sz="1000"/>
                <a:t>Time </a:t>
              </a:r>
              <a:r>
                <a:rPr lang="en-US" sz="1000" i="1"/>
                <a:t>t</a:t>
              </a:r>
              <a:endParaRPr lang="en-GB" sz="1000" i="1"/>
            </a:p>
          </p:txBody>
        </p:sp>
        <p:grpSp>
          <p:nvGrpSpPr>
            <p:cNvPr id="47117" name="Group 26"/>
            <p:cNvGrpSpPr>
              <a:grpSpLocks/>
            </p:cNvGrpSpPr>
            <p:nvPr/>
          </p:nvGrpSpPr>
          <p:grpSpPr bwMode="auto">
            <a:xfrm>
              <a:off x="1791" y="1616"/>
              <a:ext cx="447" cy="461"/>
              <a:chOff x="793" y="1615"/>
              <a:chExt cx="447" cy="461"/>
            </a:xfrm>
          </p:grpSpPr>
          <p:sp>
            <p:nvSpPr>
              <p:cNvPr id="47151" name="Text Box 27"/>
              <p:cNvSpPr txBox="1">
                <a:spLocks noChangeArrowheads="1"/>
              </p:cNvSpPr>
              <p:nvPr/>
            </p:nvSpPr>
            <p:spPr bwMode="auto">
              <a:xfrm>
                <a:off x="793" y="1753"/>
                <a:ext cx="266" cy="173"/>
              </a:xfrm>
              <a:prstGeom prst="rect">
                <a:avLst/>
              </a:prstGeom>
              <a:noFill/>
              <a:ln w="9525">
                <a:noFill/>
                <a:miter lim="800000"/>
                <a:headEnd/>
                <a:tailEnd/>
              </a:ln>
            </p:spPr>
            <p:txBody>
              <a:bodyPr wrap="none">
                <a:spAutoFit/>
              </a:bodyPr>
              <a:lstStyle/>
              <a:p>
                <a:r>
                  <a:rPr lang="de-DE" sz="1000" b="1">
                    <a:solidFill>
                      <a:srgbClr val="FFCC66"/>
                    </a:solidFill>
                  </a:rPr>
                  <a:t>90</a:t>
                </a:r>
                <a:r>
                  <a:rPr lang="de-DE" sz="1000">
                    <a:solidFill>
                      <a:srgbClr val="FFCC66"/>
                    </a:solidFill>
                  </a:rPr>
                  <a:t>°</a:t>
                </a:r>
                <a:endParaRPr lang="en-GB" sz="1000">
                  <a:solidFill>
                    <a:srgbClr val="FFCC66"/>
                  </a:solidFill>
                </a:endParaRPr>
              </a:p>
            </p:txBody>
          </p:sp>
          <p:sp>
            <p:nvSpPr>
              <p:cNvPr id="47152" name="Rectangle 28"/>
              <p:cNvSpPr>
                <a:spLocks noChangeArrowheads="1"/>
              </p:cNvSpPr>
              <p:nvPr/>
            </p:nvSpPr>
            <p:spPr bwMode="auto">
              <a:xfrm>
                <a:off x="854" y="1929"/>
                <a:ext cx="21" cy="147"/>
              </a:xfrm>
              <a:prstGeom prst="rect">
                <a:avLst/>
              </a:prstGeom>
              <a:solidFill>
                <a:srgbClr val="FFCC66"/>
              </a:solidFill>
              <a:ln w="9525">
                <a:noFill/>
                <a:miter lim="800000"/>
                <a:headEnd/>
                <a:tailEnd/>
              </a:ln>
            </p:spPr>
            <p:txBody>
              <a:bodyPr wrap="none" anchor="ctr"/>
              <a:lstStyle/>
              <a:p>
                <a:pPr algn="ctr"/>
                <a:endParaRPr lang="en-US" sz="1000" b="1"/>
              </a:p>
            </p:txBody>
          </p:sp>
          <p:sp>
            <p:nvSpPr>
              <p:cNvPr id="47153" name="Rectangle 29"/>
              <p:cNvSpPr>
                <a:spLocks noChangeArrowheads="1"/>
              </p:cNvSpPr>
              <p:nvPr/>
            </p:nvSpPr>
            <p:spPr bwMode="auto">
              <a:xfrm>
                <a:off x="981" y="1781"/>
                <a:ext cx="21" cy="295"/>
              </a:xfrm>
              <a:prstGeom prst="rect">
                <a:avLst/>
              </a:prstGeom>
              <a:solidFill>
                <a:srgbClr val="FFCC66"/>
              </a:solidFill>
              <a:ln w="9525">
                <a:noFill/>
                <a:miter lim="800000"/>
                <a:headEnd/>
                <a:tailEnd/>
              </a:ln>
            </p:spPr>
            <p:txBody>
              <a:bodyPr wrap="none" anchor="ctr"/>
              <a:lstStyle/>
              <a:p>
                <a:endParaRPr lang="en-US"/>
              </a:p>
            </p:txBody>
          </p:sp>
          <p:sp>
            <p:nvSpPr>
              <p:cNvPr id="47154" name="Text Box 30"/>
              <p:cNvSpPr txBox="1">
                <a:spLocks noChangeArrowheads="1"/>
              </p:cNvSpPr>
              <p:nvPr/>
            </p:nvSpPr>
            <p:spPr bwMode="auto">
              <a:xfrm>
                <a:off x="925" y="1615"/>
                <a:ext cx="315" cy="174"/>
              </a:xfrm>
              <a:prstGeom prst="rect">
                <a:avLst/>
              </a:prstGeom>
              <a:noFill/>
              <a:ln w="9525">
                <a:noFill/>
                <a:miter lim="800000"/>
                <a:headEnd/>
                <a:tailEnd/>
              </a:ln>
            </p:spPr>
            <p:txBody>
              <a:bodyPr wrap="none">
                <a:spAutoFit/>
              </a:bodyPr>
              <a:lstStyle/>
              <a:p>
                <a:r>
                  <a:rPr lang="de-DE" sz="1000" b="1">
                    <a:solidFill>
                      <a:srgbClr val="FFCC66"/>
                    </a:solidFill>
                  </a:rPr>
                  <a:t>180</a:t>
                </a:r>
                <a:r>
                  <a:rPr lang="de-DE" sz="1000">
                    <a:solidFill>
                      <a:srgbClr val="FFCC66"/>
                    </a:solidFill>
                  </a:rPr>
                  <a:t>°</a:t>
                </a:r>
                <a:endParaRPr lang="en-GB" sz="1000">
                  <a:solidFill>
                    <a:srgbClr val="FFCC66"/>
                  </a:solidFill>
                </a:endParaRPr>
              </a:p>
            </p:txBody>
          </p:sp>
          <p:sp>
            <p:nvSpPr>
              <p:cNvPr id="47155" name="Line 31"/>
              <p:cNvSpPr>
                <a:spLocks noChangeShapeType="1"/>
              </p:cNvSpPr>
              <p:nvPr/>
            </p:nvSpPr>
            <p:spPr bwMode="auto">
              <a:xfrm>
                <a:off x="1129" y="2039"/>
                <a:ext cx="0" cy="23"/>
              </a:xfrm>
              <a:prstGeom prst="line">
                <a:avLst/>
              </a:prstGeom>
              <a:noFill/>
              <a:ln w="9525">
                <a:solidFill>
                  <a:schemeClr val="tx1"/>
                </a:solidFill>
                <a:round/>
                <a:headEnd/>
                <a:tailEnd/>
              </a:ln>
            </p:spPr>
            <p:txBody>
              <a:bodyPr/>
              <a:lstStyle/>
              <a:p>
                <a:endParaRPr lang="en-US"/>
              </a:p>
            </p:txBody>
          </p:sp>
        </p:grpSp>
        <p:grpSp>
          <p:nvGrpSpPr>
            <p:cNvPr id="47118" name="Group 32"/>
            <p:cNvGrpSpPr>
              <a:grpSpLocks/>
            </p:cNvGrpSpPr>
            <p:nvPr/>
          </p:nvGrpSpPr>
          <p:grpSpPr bwMode="auto">
            <a:xfrm>
              <a:off x="2789" y="1616"/>
              <a:ext cx="447" cy="461"/>
              <a:chOff x="793" y="1615"/>
              <a:chExt cx="447" cy="461"/>
            </a:xfrm>
          </p:grpSpPr>
          <p:sp>
            <p:nvSpPr>
              <p:cNvPr id="47146" name="Text Box 33"/>
              <p:cNvSpPr txBox="1">
                <a:spLocks noChangeArrowheads="1"/>
              </p:cNvSpPr>
              <p:nvPr/>
            </p:nvSpPr>
            <p:spPr bwMode="auto">
              <a:xfrm>
                <a:off x="793" y="1753"/>
                <a:ext cx="266" cy="173"/>
              </a:xfrm>
              <a:prstGeom prst="rect">
                <a:avLst/>
              </a:prstGeom>
              <a:noFill/>
              <a:ln w="9525">
                <a:noFill/>
                <a:miter lim="800000"/>
                <a:headEnd/>
                <a:tailEnd/>
              </a:ln>
            </p:spPr>
            <p:txBody>
              <a:bodyPr wrap="none">
                <a:spAutoFit/>
              </a:bodyPr>
              <a:lstStyle/>
              <a:p>
                <a:r>
                  <a:rPr lang="de-DE" sz="1000" b="1">
                    <a:solidFill>
                      <a:srgbClr val="FFCC66"/>
                    </a:solidFill>
                  </a:rPr>
                  <a:t>90</a:t>
                </a:r>
                <a:r>
                  <a:rPr lang="de-DE" sz="1000">
                    <a:solidFill>
                      <a:srgbClr val="FFCC66"/>
                    </a:solidFill>
                  </a:rPr>
                  <a:t>°</a:t>
                </a:r>
                <a:endParaRPr lang="en-GB" sz="1000">
                  <a:solidFill>
                    <a:srgbClr val="FFCC66"/>
                  </a:solidFill>
                </a:endParaRPr>
              </a:p>
            </p:txBody>
          </p:sp>
          <p:sp>
            <p:nvSpPr>
              <p:cNvPr id="47147" name="Rectangle 34"/>
              <p:cNvSpPr>
                <a:spLocks noChangeArrowheads="1"/>
              </p:cNvSpPr>
              <p:nvPr/>
            </p:nvSpPr>
            <p:spPr bwMode="auto">
              <a:xfrm>
                <a:off x="854" y="1929"/>
                <a:ext cx="21" cy="147"/>
              </a:xfrm>
              <a:prstGeom prst="rect">
                <a:avLst/>
              </a:prstGeom>
              <a:solidFill>
                <a:srgbClr val="FFCC66"/>
              </a:solidFill>
              <a:ln w="9525">
                <a:noFill/>
                <a:miter lim="800000"/>
                <a:headEnd/>
                <a:tailEnd/>
              </a:ln>
            </p:spPr>
            <p:txBody>
              <a:bodyPr wrap="none" anchor="ctr"/>
              <a:lstStyle/>
              <a:p>
                <a:pPr algn="ctr"/>
                <a:endParaRPr lang="en-US" sz="1000" b="1"/>
              </a:p>
            </p:txBody>
          </p:sp>
          <p:sp>
            <p:nvSpPr>
              <p:cNvPr id="47148" name="Rectangle 35"/>
              <p:cNvSpPr>
                <a:spLocks noChangeArrowheads="1"/>
              </p:cNvSpPr>
              <p:nvPr/>
            </p:nvSpPr>
            <p:spPr bwMode="auto">
              <a:xfrm>
                <a:off x="981" y="1781"/>
                <a:ext cx="21" cy="295"/>
              </a:xfrm>
              <a:prstGeom prst="rect">
                <a:avLst/>
              </a:prstGeom>
              <a:solidFill>
                <a:srgbClr val="FFCC66"/>
              </a:solidFill>
              <a:ln w="9525">
                <a:noFill/>
                <a:miter lim="800000"/>
                <a:headEnd/>
                <a:tailEnd/>
              </a:ln>
            </p:spPr>
            <p:txBody>
              <a:bodyPr wrap="none" anchor="ctr"/>
              <a:lstStyle/>
              <a:p>
                <a:endParaRPr lang="en-US"/>
              </a:p>
            </p:txBody>
          </p:sp>
          <p:sp>
            <p:nvSpPr>
              <p:cNvPr id="47149" name="Text Box 36"/>
              <p:cNvSpPr txBox="1">
                <a:spLocks noChangeArrowheads="1"/>
              </p:cNvSpPr>
              <p:nvPr/>
            </p:nvSpPr>
            <p:spPr bwMode="auto">
              <a:xfrm>
                <a:off x="925" y="1615"/>
                <a:ext cx="315" cy="174"/>
              </a:xfrm>
              <a:prstGeom prst="rect">
                <a:avLst/>
              </a:prstGeom>
              <a:noFill/>
              <a:ln w="9525">
                <a:noFill/>
                <a:miter lim="800000"/>
                <a:headEnd/>
                <a:tailEnd/>
              </a:ln>
            </p:spPr>
            <p:txBody>
              <a:bodyPr wrap="none">
                <a:spAutoFit/>
              </a:bodyPr>
              <a:lstStyle/>
              <a:p>
                <a:r>
                  <a:rPr lang="de-DE" sz="1000" b="1">
                    <a:solidFill>
                      <a:srgbClr val="FFCC66"/>
                    </a:solidFill>
                  </a:rPr>
                  <a:t>180</a:t>
                </a:r>
                <a:r>
                  <a:rPr lang="de-DE" sz="1000">
                    <a:solidFill>
                      <a:srgbClr val="FFCC66"/>
                    </a:solidFill>
                  </a:rPr>
                  <a:t>°</a:t>
                </a:r>
                <a:endParaRPr lang="en-GB" sz="1000">
                  <a:solidFill>
                    <a:srgbClr val="FFCC66"/>
                  </a:solidFill>
                </a:endParaRPr>
              </a:p>
            </p:txBody>
          </p:sp>
          <p:sp>
            <p:nvSpPr>
              <p:cNvPr id="47150" name="Line 37"/>
              <p:cNvSpPr>
                <a:spLocks noChangeShapeType="1"/>
              </p:cNvSpPr>
              <p:nvPr/>
            </p:nvSpPr>
            <p:spPr bwMode="auto">
              <a:xfrm>
                <a:off x="1129" y="2039"/>
                <a:ext cx="0" cy="23"/>
              </a:xfrm>
              <a:prstGeom prst="line">
                <a:avLst/>
              </a:prstGeom>
              <a:noFill/>
              <a:ln w="9525">
                <a:solidFill>
                  <a:schemeClr val="tx1"/>
                </a:solidFill>
                <a:round/>
                <a:headEnd/>
                <a:tailEnd/>
              </a:ln>
            </p:spPr>
            <p:txBody>
              <a:bodyPr/>
              <a:lstStyle/>
              <a:p>
                <a:endParaRPr lang="en-US"/>
              </a:p>
            </p:txBody>
          </p:sp>
        </p:grpSp>
        <p:grpSp>
          <p:nvGrpSpPr>
            <p:cNvPr id="47119" name="Group 48"/>
            <p:cNvGrpSpPr>
              <a:grpSpLocks/>
            </p:cNvGrpSpPr>
            <p:nvPr/>
          </p:nvGrpSpPr>
          <p:grpSpPr bwMode="auto">
            <a:xfrm>
              <a:off x="3787" y="1616"/>
              <a:ext cx="447" cy="461"/>
              <a:chOff x="793" y="1615"/>
              <a:chExt cx="447" cy="461"/>
            </a:xfrm>
          </p:grpSpPr>
          <p:sp>
            <p:nvSpPr>
              <p:cNvPr id="47141" name="Text Box 49"/>
              <p:cNvSpPr txBox="1">
                <a:spLocks noChangeArrowheads="1"/>
              </p:cNvSpPr>
              <p:nvPr/>
            </p:nvSpPr>
            <p:spPr bwMode="auto">
              <a:xfrm>
                <a:off x="793" y="1753"/>
                <a:ext cx="266" cy="173"/>
              </a:xfrm>
              <a:prstGeom prst="rect">
                <a:avLst/>
              </a:prstGeom>
              <a:noFill/>
              <a:ln w="9525">
                <a:noFill/>
                <a:miter lim="800000"/>
                <a:headEnd/>
                <a:tailEnd/>
              </a:ln>
            </p:spPr>
            <p:txBody>
              <a:bodyPr wrap="none">
                <a:spAutoFit/>
              </a:bodyPr>
              <a:lstStyle/>
              <a:p>
                <a:r>
                  <a:rPr lang="de-DE" sz="1000" b="1">
                    <a:solidFill>
                      <a:srgbClr val="FFCC66"/>
                    </a:solidFill>
                  </a:rPr>
                  <a:t>90</a:t>
                </a:r>
                <a:r>
                  <a:rPr lang="de-DE" sz="1000">
                    <a:solidFill>
                      <a:srgbClr val="FFCC66"/>
                    </a:solidFill>
                  </a:rPr>
                  <a:t>°</a:t>
                </a:r>
                <a:endParaRPr lang="en-GB" sz="1000">
                  <a:solidFill>
                    <a:srgbClr val="FFCC66"/>
                  </a:solidFill>
                </a:endParaRPr>
              </a:p>
            </p:txBody>
          </p:sp>
          <p:sp>
            <p:nvSpPr>
              <p:cNvPr id="47142" name="Rectangle 50"/>
              <p:cNvSpPr>
                <a:spLocks noChangeArrowheads="1"/>
              </p:cNvSpPr>
              <p:nvPr/>
            </p:nvSpPr>
            <p:spPr bwMode="auto">
              <a:xfrm>
                <a:off x="854" y="1929"/>
                <a:ext cx="21" cy="147"/>
              </a:xfrm>
              <a:prstGeom prst="rect">
                <a:avLst/>
              </a:prstGeom>
              <a:solidFill>
                <a:srgbClr val="FFCC66"/>
              </a:solidFill>
              <a:ln w="9525">
                <a:noFill/>
                <a:miter lim="800000"/>
                <a:headEnd/>
                <a:tailEnd/>
              </a:ln>
            </p:spPr>
            <p:txBody>
              <a:bodyPr wrap="none" anchor="ctr"/>
              <a:lstStyle/>
              <a:p>
                <a:pPr algn="ctr"/>
                <a:endParaRPr lang="en-US" sz="1000" b="1"/>
              </a:p>
            </p:txBody>
          </p:sp>
          <p:sp>
            <p:nvSpPr>
              <p:cNvPr id="47143" name="Rectangle 51"/>
              <p:cNvSpPr>
                <a:spLocks noChangeArrowheads="1"/>
              </p:cNvSpPr>
              <p:nvPr/>
            </p:nvSpPr>
            <p:spPr bwMode="auto">
              <a:xfrm>
                <a:off x="981" y="1781"/>
                <a:ext cx="21" cy="295"/>
              </a:xfrm>
              <a:prstGeom prst="rect">
                <a:avLst/>
              </a:prstGeom>
              <a:solidFill>
                <a:srgbClr val="FFCC66"/>
              </a:solidFill>
              <a:ln w="9525">
                <a:noFill/>
                <a:miter lim="800000"/>
                <a:headEnd/>
                <a:tailEnd/>
              </a:ln>
            </p:spPr>
            <p:txBody>
              <a:bodyPr wrap="none" anchor="ctr"/>
              <a:lstStyle/>
              <a:p>
                <a:endParaRPr lang="en-US"/>
              </a:p>
            </p:txBody>
          </p:sp>
          <p:sp>
            <p:nvSpPr>
              <p:cNvPr id="47144" name="Text Box 52"/>
              <p:cNvSpPr txBox="1">
                <a:spLocks noChangeArrowheads="1"/>
              </p:cNvSpPr>
              <p:nvPr/>
            </p:nvSpPr>
            <p:spPr bwMode="auto">
              <a:xfrm>
                <a:off x="925" y="1615"/>
                <a:ext cx="315" cy="174"/>
              </a:xfrm>
              <a:prstGeom prst="rect">
                <a:avLst/>
              </a:prstGeom>
              <a:noFill/>
              <a:ln w="9525">
                <a:noFill/>
                <a:miter lim="800000"/>
                <a:headEnd/>
                <a:tailEnd/>
              </a:ln>
            </p:spPr>
            <p:txBody>
              <a:bodyPr wrap="none">
                <a:spAutoFit/>
              </a:bodyPr>
              <a:lstStyle/>
              <a:p>
                <a:r>
                  <a:rPr lang="de-DE" sz="1000" b="1">
                    <a:solidFill>
                      <a:srgbClr val="FFCC66"/>
                    </a:solidFill>
                  </a:rPr>
                  <a:t>180</a:t>
                </a:r>
                <a:r>
                  <a:rPr lang="de-DE" sz="1000">
                    <a:solidFill>
                      <a:srgbClr val="FFCC66"/>
                    </a:solidFill>
                  </a:rPr>
                  <a:t>°</a:t>
                </a:r>
                <a:endParaRPr lang="en-GB" sz="1000">
                  <a:solidFill>
                    <a:srgbClr val="FFCC66"/>
                  </a:solidFill>
                </a:endParaRPr>
              </a:p>
            </p:txBody>
          </p:sp>
          <p:sp>
            <p:nvSpPr>
              <p:cNvPr id="47145" name="Line 53"/>
              <p:cNvSpPr>
                <a:spLocks noChangeShapeType="1"/>
              </p:cNvSpPr>
              <p:nvPr/>
            </p:nvSpPr>
            <p:spPr bwMode="auto">
              <a:xfrm>
                <a:off x="1129" y="2039"/>
                <a:ext cx="0" cy="23"/>
              </a:xfrm>
              <a:prstGeom prst="line">
                <a:avLst/>
              </a:prstGeom>
              <a:noFill/>
              <a:ln w="9525">
                <a:solidFill>
                  <a:schemeClr val="tx1"/>
                </a:solidFill>
                <a:round/>
                <a:headEnd/>
                <a:tailEnd/>
              </a:ln>
            </p:spPr>
            <p:txBody>
              <a:bodyPr/>
              <a:lstStyle/>
              <a:p>
                <a:endParaRPr lang="en-US"/>
              </a:p>
            </p:txBody>
          </p:sp>
        </p:grpSp>
        <p:grpSp>
          <p:nvGrpSpPr>
            <p:cNvPr id="47120" name="Group 58"/>
            <p:cNvGrpSpPr>
              <a:grpSpLocks/>
            </p:cNvGrpSpPr>
            <p:nvPr/>
          </p:nvGrpSpPr>
          <p:grpSpPr bwMode="auto">
            <a:xfrm>
              <a:off x="839" y="2115"/>
              <a:ext cx="998" cy="264"/>
              <a:chOff x="839" y="2115"/>
              <a:chExt cx="998" cy="264"/>
            </a:xfrm>
          </p:grpSpPr>
          <p:sp>
            <p:nvSpPr>
              <p:cNvPr id="47137" name="Text Box 14"/>
              <p:cNvSpPr txBox="1">
                <a:spLocks noChangeArrowheads="1"/>
              </p:cNvSpPr>
              <p:nvPr/>
            </p:nvSpPr>
            <p:spPr bwMode="auto">
              <a:xfrm>
                <a:off x="884" y="2115"/>
                <a:ext cx="246" cy="174"/>
              </a:xfrm>
              <a:prstGeom prst="rect">
                <a:avLst/>
              </a:prstGeom>
              <a:noFill/>
              <a:ln w="9525">
                <a:noFill/>
                <a:miter lim="800000"/>
                <a:headEnd/>
                <a:tailEnd/>
              </a:ln>
            </p:spPr>
            <p:txBody>
              <a:bodyPr wrap="none">
                <a:spAutoFit/>
              </a:bodyPr>
              <a:lstStyle/>
              <a:p>
                <a:r>
                  <a:rPr lang="en-US" sz="1000" b="1"/>
                  <a:t>TE</a:t>
                </a:r>
                <a:endParaRPr lang="en-GB" sz="1000" b="1"/>
              </a:p>
            </p:txBody>
          </p:sp>
          <p:sp>
            <p:nvSpPr>
              <p:cNvPr id="47138" name="Line 54"/>
              <p:cNvSpPr>
                <a:spLocks noChangeShapeType="1"/>
              </p:cNvSpPr>
              <p:nvPr/>
            </p:nvSpPr>
            <p:spPr bwMode="auto">
              <a:xfrm>
                <a:off x="839" y="2251"/>
                <a:ext cx="272" cy="0"/>
              </a:xfrm>
              <a:prstGeom prst="line">
                <a:avLst/>
              </a:prstGeom>
              <a:noFill/>
              <a:ln w="9525">
                <a:solidFill>
                  <a:schemeClr val="tx1"/>
                </a:solidFill>
                <a:round/>
                <a:headEnd type="triangle" w="med" len="med"/>
                <a:tailEnd type="triangle" w="med" len="med"/>
              </a:ln>
            </p:spPr>
            <p:txBody>
              <a:bodyPr/>
              <a:lstStyle/>
              <a:p>
                <a:endParaRPr lang="en-US"/>
              </a:p>
            </p:txBody>
          </p:sp>
          <p:sp>
            <p:nvSpPr>
              <p:cNvPr id="47139" name="Line 55"/>
              <p:cNvSpPr>
                <a:spLocks noChangeShapeType="1"/>
              </p:cNvSpPr>
              <p:nvPr/>
            </p:nvSpPr>
            <p:spPr bwMode="auto">
              <a:xfrm>
                <a:off x="839" y="2341"/>
                <a:ext cx="998" cy="0"/>
              </a:xfrm>
              <a:prstGeom prst="line">
                <a:avLst/>
              </a:prstGeom>
              <a:noFill/>
              <a:ln w="9525">
                <a:solidFill>
                  <a:schemeClr val="tx1"/>
                </a:solidFill>
                <a:round/>
                <a:headEnd type="triangle" w="med" len="med"/>
                <a:tailEnd type="triangle" w="med" len="med"/>
              </a:ln>
            </p:spPr>
            <p:txBody>
              <a:bodyPr/>
              <a:lstStyle/>
              <a:p>
                <a:endParaRPr lang="en-US"/>
              </a:p>
            </p:txBody>
          </p:sp>
          <p:sp>
            <p:nvSpPr>
              <p:cNvPr id="47140" name="Text Box 57"/>
              <p:cNvSpPr txBox="1">
                <a:spLocks noChangeArrowheads="1"/>
              </p:cNvSpPr>
              <p:nvPr/>
            </p:nvSpPr>
            <p:spPr bwMode="auto">
              <a:xfrm>
                <a:off x="1246" y="2205"/>
                <a:ext cx="251" cy="174"/>
              </a:xfrm>
              <a:prstGeom prst="rect">
                <a:avLst/>
              </a:prstGeom>
              <a:noFill/>
              <a:ln w="9525">
                <a:noFill/>
                <a:miter lim="800000"/>
                <a:headEnd/>
                <a:tailEnd/>
              </a:ln>
            </p:spPr>
            <p:txBody>
              <a:bodyPr wrap="none">
                <a:spAutoFit/>
              </a:bodyPr>
              <a:lstStyle/>
              <a:p>
                <a:r>
                  <a:rPr lang="en-US" sz="1000" b="1"/>
                  <a:t>TR</a:t>
                </a:r>
                <a:endParaRPr lang="en-GB" sz="1000" b="1"/>
              </a:p>
            </p:txBody>
          </p:sp>
        </p:grpSp>
        <p:grpSp>
          <p:nvGrpSpPr>
            <p:cNvPr id="47121" name="Group 59"/>
            <p:cNvGrpSpPr>
              <a:grpSpLocks/>
            </p:cNvGrpSpPr>
            <p:nvPr/>
          </p:nvGrpSpPr>
          <p:grpSpPr bwMode="auto">
            <a:xfrm>
              <a:off x="1837" y="2115"/>
              <a:ext cx="998" cy="264"/>
              <a:chOff x="839" y="2115"/>
              <a:chExt cx="998" cy="264"/>
            </a:xfrm>
          </p:grpSpPr>
          <p:sp>
            <p:nvSpPr>
              <p:cNvPr id="47133" name="Text Box 60"/>
              <p:cNvSpPr txBox="1">
                <a:spLocks noChangeArrowheads="1"/>
              </p:cNvSpPr>
              <p:nvPr/>
            </p:nvSpPr>
            <p:spPr bwMode="auto">
              <a:xfrm>
                <a:off x="884" y="2115"/>
                <a:ext cx="246" cy="174"/>
              </a:xfrm>
              <a:prstGeom prst="rect">
                <a:avLst/>
              </a:prstGeom>
              <a:noFill/>
              <a:ln w="9525">
                <a:noFill/>
                <a:miter lim="800000"/>
                <a:headEnd/>
                <a:tailEnd/>
              </a:ln>
            </p:spPr>
            <p:txBody>
              <a:bodyPr wrap="none">
                <a:spAutoFit/>
              </a:bodyPr>
              <a:lstStyle/>
              <a:p>
                <a:r>
                  <a:rPr lang="en-US" sz="1000" b="1"/>
                  <a:t>TE</a:t>
                </a:r>
                <a:endParaRPr lang="en-GB" sz="1000" b="1"/>
              </a:p>
            </p:txBody>
          </p:sp>
          <p:sp>
            <p:nvSpPr>
              <p:cNvPr id="47134" name="Line 61"/>
              <p:cNvSpPr>
                <a:spLocks noChangeShapeType="1"/>
              </p:cNvSpPr>
              <p:nvPr/>
            </p:nvSpPr>
            <p:spPr bwMode="auto">
              <a:xfrm>
                <a:off x="839" y="2251"/>
                <a:ext cx="272" cy="0"/>
              </a:xfrm>
              <a:prstGeom prst="line">
                <a:avLst/>
              </a:prstGeom>
              <a:noFill/>
              <a:ln w="9525">
                <a:solidFill>
                  <a:schemeClr val="tx1"/>
                </a:solidFill>
                <a:round/>
                <a:headEnd type="triangle" w="med" len="med"/>
                <a:tailEnd type="triangle" w="med" len="med"/>
              </a:ln>
            </p:spPr>
            <p:txBody>
              <a:bodyPr/>
              <a:lstStyle/>
              <a:p>
                <a:endParaRPr lang="en-US"/>
              </a:p>
            </p:txBody>
          </p:sp>
          <p:sp>
            <p:nvSpPr>
              <p:cNvPr id="47135" name="Line 62"/>
              <p:cNvSpPr>
                <a:spLocks noChangeShapeType="1"/>
              </p:cNvSpPr>
              <p:nvPr/>
            </p:nvSpPr>
            <p:spPr bwMode="auto">
              <a:xfrm>
                <a:off x="839" y="2341"/>
                <a:ext cx="998" cy="0"/>
              </a:xfrm>
              <a:prstGeom prst="line">
                <a:avLst/>
              </a:prstGeom>
              <a:noFill/>
              <a:ln w="9525">
                <a:solidFill>
                  <a:schemeClr val="tx1"/>
                </a:solidFill>
                <a:round/>
                <a:headEnd type="triangle" w="med" len="med"/>
                <a:tailEnd type="triangle" w="med" len="med"/>
              </a:ln>
            </p:spPr>
            <p:txBody>
              <a:bodyPr/>
              <a:lstStyle/>
              <a:p>
                <a:endParaRPr lang="en-US"/>
              </a:p>
            </p:txBody>
          </p:sp>
          <p:sp>
            <p:nvSpPr>
              <p:cNvPr id="47136" name="Text Box 63"/>
              <p:cNvSpPr txBox="1">
                <a:spLocks noChangeArrowheads="1"/>
              </p:cNvSpPr>
              <p:nvPr/>
            </p:nvSpPr>
            <p:spPr bwMode="auto">
              <a:xfrm>
                <a:off x="1247" y="2205"/>
                <a:ext cx="251" cy="174"/>
              </a:xfrm>
              <a:prstGeom prst="rect">
                <a:avLst/>
              </a:prstGeom>
              <a:noFill/>
              <a:ln w="9525">
                <a:noFill/>
                <a:miter lim="800000"/>
                <a:headEnd/>
                <a:tailEnd/>
              </a:ln>
            </p:spPr>
            <p:txBody>
              <a:bodyPr wrap="none">
                <a:spAutoFit/>
              </a:bodyPr>
              <a:lstStyle/>
              <a:p>
                <a:r>
                  <a:rPr lang="en-US" sz="1000" b="1"/>
                  <a:t>TR</a:t>
                </a:r>
                <a:endParaRPr lang="en-GB" sz="1000" b="1"/>
              </a:p>
            </p:txBody>
          </p:sp>
        </p:grpSp>
        <p:grpSp>
          <p:nvGrpSpPr>
            <p:cNvPr id="47122" name="Group 64"/>
            <p:cNvGrpSpPr>
              <a:grpSpLocks/>
            </p:cNvGrpSpPr>
            <p:nvPr/>
          </p:nvGrpSpPr>
          <p:grpSpPr bwMode="auto">
            <a:xfrm>
              <a:off x="2835" y="2115"/>
              <a:ext cx="998" cy="264"/>
              <a:chOff x="839" y="2115"/>
              <a:chExt cx="998" cy="264"/>
            </a:xfrm>
          </p:grpSpPr>
          <p:sp>
            <p:nvSpPr>
              <p:cNvPr id="47129" name="Text Box 65"/>
              <p:cNvSpPr txBox="1">
                <a:spLocks noChangeArrowheads="1"/>
              </p:cNvSpPr>
              <p:nvPr/>
            </p:nvSpPr>
            <p:spPr bwMode="auto">
              <a:xfrm>
                <a:off x="884" y="2115"/>
                <a:ext cx="246" cy="174"/>
              </a:xfrm>
              <a:prstGeom prst="rect">
                <a:avLst/>
              </a:prstGeom>
              <a:noFill/>
              <a:ln w="9525">
                <a:noFill/>
                <a:miter lim="800000"/>
                <a:headEnd/>
                <a:tailEnd/>
              </a:ln>
            </p:spPr>
            <p:txBody>
              <a:bodyPr wrap="none">
                <a:spAutoFit/>
              </a:bodyPr>
              <a:lstStyle/>
              <a:p>
                <a:r>
                  <a:rPr lang="en-US" sz="1000" b="1"/>
                  <a:t>TE</a:t>
                </a:r>
                <a:endParaRPr lang="en-GB" sz="1000" b="1"/>
              </a:p>
            </p:txBody>
          </p:sp>
          <p:sp>
            <p:nvSpPr>
              <p:cNvPr id="47130" name="Line 66"/>
              <p:cNvSpPr>
                <a:spLocks noChangeShapeType="1"/>
              </p:cNvSpPr>
              <p:nvPr/>
            </p:nvSpPr>
            <p:spPr bwMode="auto">
              <a:xfrm>
                <a:off x="839" y="2251"/>
                <a:ext cx="272" cy="0"/>
              </a:xfrm>
              <a:prstGeom prst="line">
                <a:avLst/>
              </a:prstGeom>
              <a:noFill/>
              <a:ln w="9525">
                <a:solidFill>
                  <a:schemeClr val="tx1"/>
                </a:solidFill>
                <a:round/>
                <a:headEnd type="triangle" w="med" len="med"/>
                <a:tailEnd type="triangle" w="med" len="med"/>
              </a:ln>
            </p:spPr>
            <p:txBody>
              <a:bodyPr/>
              <a:lstStyle/>
              <a:p>
                <a:endParaRPr lang="en-US"/>
              </a:p>
            </p:txBody>
          </p:sp>
          <p:sp>
            <p:nvSpPr>
              <p:cNvPr id="47131" name="Line 67"/>
              <p:cNvSpPr>
                <a:spLocks noChangeShapeType="1"/>
              </p:cNvSpPr>
              <p:nvPr/>
            </p:nvSpPr>
            <p:spPr bwMode="auto">
              <a:xfrm>
                <a:off x="839" y="2341"/>
                <a:ext cx="998" cy="0"/>
              </a:xfrm>
              <a:prstGeom prst="line">
                <a:avLst/>
              </a:prstGeom>
              <a:noFill/>
              <a:ln w="9525">
                <a:solidFill>
                  <a:schemeClr val="tx1"/>
                </a:solidFill>
                <a:round/>
                <a:headEnd type="triangle" w="med" len="med"/>
                <a:tailEnd type="triangle" w="med" len="med"/>
              </a:ln>
            </p:spPr>
            <p:txBody>
              <a:bodyPr/>
              <a:lstStyle/>
              <a:p>
                <a:endParaRPr lang="en-US"/>
              </a:p>
            </p:txBody>
          </p:sp>
          <p:sp>
            <p:nvSpPr>
              <p:cNvPr id="47132" name="Text Box 68"/>
              <p:cNvSpPr txBox="1">
                <a:spLocks noChangeArrowheads="1"/>
              </p:cNvSpPr>
              <p:nvPr/>
            </p:nvSpPr>
            <p:spPr bwMode="auto">
              <a:xfrm>
                <a:off x="1247" y="2205"/>
                <a:ext cx="251" cy="174"/>
              </a:xfrm>
              <a:prstGeom prst="rect">
                <a:avLst/>
              </a:prstGeom>
              <a:noFill/>
              <a:ln w="9525">
                <a:noFill/>
                <a:miter lim="800000"/>
                <a:headEnd/>
                <a:tailEnd/>
              </a:ln>
            </p:spPr>
            <p:txBody>
              <a:bodyPr wrap="none">
                <a:spAutoFit/>
              </a:bodyPr>
              <a:lstStyle/>
              <a:p>
                <a:r>
                  <a:rPr lang="en-US" sz="1000" b="1"/>
                  <a:t>TR</a:t>
                </a:r>
                <a:endParaRPr lang="en-GB" sz="1000" b="1"/>
              </a:p>
            </p:txBody>
          </p:sp>
        </p:grpSp>
        <p:grpSp>
          <p:nvGrpSpPr>
            <p:cNvPr id="47123" name="Group 69"/>
            <p:cNvGrpSpPr>
              <a:grpSpLocks/>
            </p:cNvGrpSpPr>
            <p:nvPr/>
          </p:nvGrpSpPr>
          <p:grpSpPr bwMode="auto">
            <a:xfrm>
              <a:off x="3833" y="2115"/>
              <a:ext cx="998" cy="264"/>
              <a:chOff x="839" y="2115"/>
              <a:chExt cx="998" cy="264"/>
            </a:xfrm>
          </p:grpSpPr>
          <p:sp>
            <p:nvSpPr>
              <p:cNvPr id="47125" name="Text Box 70"/>
              <p:cNvSpPr txBox="1">
                <a:spLocks noChangeArrowheads="1"/>
              </p:cNvSpPr>
              <p:nvPr/>
            </p:nvSpPr>
            <p:spPr bwMode="auto">
              <a:xfrm>
                <a:off x="884" y="2115"/>
                <a:ext cx="246" cy="174"/>
              </a:xfrm>
              <a:prstGeom prst="rect">
                <a:avLst/>
              </a:prstGeom>
              <a:noFill/>
              <a:ln w="9525">
                <a:noFill/>
                <a:miter lim="800000"/>
                <a:headEnd/>
                <a:tailEnd/>
              </a:ln>
            </p:spPr>
            <p:txBody>
              <a:bodyPr wrap="none">
                <a:spAutoFit/>
              </a:bodyPr>
              <a:lstStyle/>
              <a:p>
                <a:r>
                  <a:rPr lang="en-US" sz="1000" b="1"/>
                  <a:t>TE</a:t>
                </a:r>
                <a:endParaRPr lang="en-GB" sz="1000" b="1"/>
              </a:p>
            </p:txBody>
          </p:sp>
          <p:sp>
            <p:nvSpPr>
              <p:cNvPr id="47126" name="Line 71"/>
              <p:cNvSpPr>
                <a:spLocks noChangeShapeType="1"/>
              </p:cNvSpPr>
              <p:nvPr/>
            </p:nvSpPr>
            <p:spPr bwMode="auto">
              <a:xfrm>
                <a:off x="839" y="2251"/>
                <a:ext cx="272" cy="0"/>
              </a:xfrm>
              <a:prstGeom prst="line">
                <a:avLst/>
              </a:prstGeom>
              <a:noFill/>
              <a:ln w="9525">
                <a:solidFill>
                  <a:schemeClr val="tx1"/>
                </a:solidFill>
                <a:round/>
                <a:headEnd type="triangle" w="med" len="med"/>
                <a:tailEnd type="triangle" w="med" len="med"/>
              </a:ln>
            </p:spPr>
            <p:txBody>
              <a:bodyPr/>
              <a:lstStyle/>
              <a:p>
                <a:endParaRPr lang="en-US"/>
              </a:p>
            </p:txBody>
          </p:sp>
          <p:sp>
            <p:nvSpPr>
              <p:cNvPr id="47127" name="Line 72"/>
              <p:cNvSpPr>
                <a:spLocks noChangeShapeType="1"/>
              </p:cNvSpPr>
              <p:nvPr/>
            </p:nvSpPr>
            <p:spPr bwMode="auto">
              <a:xfrm>
                <a:off x="839" y="2341"/>
                <a:ext cx="998" cy="0"/>
              </a:xfrm>
              <a:prstGeom prst="line">
                <a:avLst/>
              </a:prstGeom>
              <a:noFill/>
              <a:ln w="9525">
                <a:solidFill>
                  <a:schemeClr val="tx1"/>
                </a:solidFill>
                <a:round/>
                <a:headEnd type="triangle" w="med" len="med"/>
                <a:tailEnd type="triangle" w="med" len="med"/>
              </a:ln>
            </p:spPr>
            <p:txBody>
              <a:bodyPr/>
              <a:lstStyle/>
              <a:p>
                <a:endParaRPr lang="en-US"/>
              </a:p>
            </p:txBody>
          </p:sp>
          <p:sp>
            <p:nvSpPr>
              <p:cNvPr id="47128" name="Text Box 73"/>
              <p:cNvSpPr txBox="1">
                <a:spLocks noChangeArrowheads="1"/>
              </p:cNvSpPr>
              <p:nvPr/>
            </p:nvSpPr>
            <p:spPr bwMode="auto">
              <a:xfrm>
                <a:off x="1246" y="2205"/>
                <a:ext cx="251" cy="174"/>
              </a:xfrm>
              <a:prstGeom prst="rect">
                <a:avLst/>
              </a:prstGeom>
              <a:noFill/>
              <a:ln w="9525">
                <a:noFill/>
                <a:miter lim="800000"/>
                <a:headEnd/>
                <a:tailEnd/>
              </a:ln>
            </p:spPr>
            <p:txBody>
              <a:bodyPr wrap="none">
                <a:spAutoFit/>
              </a:bodyPr>
              <a:lstStyle/>
              <a:p>
                <a:r>
                  <a:rPr lang="en-US" sz="1000" b="1"/>
                  <a:t>TR</a:t>
                </a:r>
                <a:endParaRPr lang="en-GB" sz="1000" b="1"/>
              </a:p>
            </p:txBody>
          </p:sp>
        </p:grpSp>
        <p:sp>
          <p:nvSpPr>
            <p:cNvPr id="47124" name="Text Box 74"/>
            <p:cNvSpPr txBox="1">
              <a:spLocks noChangeArrowheads="1"/>
            </p:cNvSpPr>
            <p:nvPr/>
          </p:nvSpPr>
          <p:spPr bwMode="auto">
            <a:xfrm>
              <a:off x="5012" y="2069"/>
              <a:ext cx="293" cy="261"/>
            </a:xfrm>
            <a:prstGeom prst="rect">
              <a:avLst/>
            </a:prstGeom>
            <a:noFill/>
            <a:ln w="9525">
              <a:noFill/>
              <a:miter lim="800000"/>
              <a:headEnd/>
              <a:tailEnd/>
            </a:ln>
          </p:spPr>
          <p:txBody>
            <a:bodyPr wrap="none">
              <a:spAutoFit/>
            </a:bodyPr>
            <a:lstStyle/>
            <a:p>
              <a:r>
                <a:rPr lang="en-US"/>
                <a:t>…</a:t>
              </a:r>
              <a:endParaRPr lang="en-GB"/>
            </a:p>
          </p:txBody>
        </p:sp>
      </p:grpSp>
      <p:pic>
        <p:nvPicPr>
          <p:cNvPr id="47109" name="Picture 76" descr="t1-contrast"/>
          <p:cNvPicPr>
            <a:picLocks noChangeAspect="1" noChangeArrowheads="1"/>
          </p:cNvPicPr>
          <p:nvPr/>
        </p:nvPicPr>
        <p:blipFill>
          <a:blip r:embed="rId2"/>
          <a:srcRect/>
          <a:stretch>
            <a:fillRect/>
          </a:stretch>
        </p:blipFill>
        <p:spPr bwMode="auto">
          <a:xfrm>
            <a:off x="3708400" y="4724400"/>
            <a:ext cx="2592388" cy="1152525"/>
          </a:xfrm>
          <a:prstGeom prst="rect">
            <a:avLst/>
          </a:prstGeom>
          <a:noFill/>
          <a:ln w="38100">
            <a:solidFill>
              <a:schemeClr val="bg2"/>
            </a:solidFill>
            <a:miter lim="800000"/>
            <a:headEnd/>
            <a:tailEnd/>
          </a:ln>
        </p:spPr>
      </p:pic>
      <p:pic>
        <p:nvPicPr>
          <p:cNvPr id="47110" name="Picture 77" descr="t2-contrast"/>
          <p:cNvPicPr>
            <a:picLocks noChangeAspect="1" noChangeArrowheads="1"/>
          </p:cNvPicPr>
          <p:nvPr/>
        </p:nvPicPr>
        <p:blipFill>
          <a:blip r:embed="rId3"/>
          <a:srcRect/>
          <a:stretch>
            <a:fillRect/>
          </a:stretch>
        </p:blipFill>
        <p:spPr bwMode="auto">
          <a:xfrm>
            <a:off x="6300788" y="3573463"/>
            <a:ext cx="2590800" cy="1150937"/>
          </a:xfrm>
          <a:prstGeom prst="rect">
            <a:avLst/>
          </a:prstGeom>
          <a:noFill/>
          <a:ln w="38100">
            <a:solidFill>
              <a:schemeClr val="bg2"/>
            </a:solidFill>
            <a:miter lim="800000"/>
            <a:headEnd/>
            <a:tailEnd/>
          </a:ln>
        </p:spPr>
      </p:pic>
      <p:pic>
        <p:nvPicPr>
          <p:cNvPr id="47111" name="Picture 78" descr="prot-contrast"/>
          <p:cNvPicPr>
            <a:picLocks noChangeAspect="1" noChangeArrowheads="1"/>
          </p:cNvPicPr>
          <p:nvPr/>
        </p:nvPicPr>
        <p:blipFill>
          <a:blip r:embed="rId4"/>
          <a:srcRect/>
          <a:stretch>
            <a:fillRect/>
          </a:stretch>
        </p:blipFill>
        <p:spPr bwMode="auto">
          <a:xfrm>
            <a:off x="3708400" y="3571875"/>
            <a:ext cx="2592388" cy="1152525"/>
          </a:xfrm>
          <a:prstGeom prst="rect">
            <a:avLst/>
          </a:prstGeom>
          <a:noFill/>
          <a:ln w="38100">
            <a:solidFill>
              <a:schemeClr val="bg2"/>
            </a:solidFill>
            <a:miter lim="800000"/>
            <a:headEnd/>
            <a:tailEnd/>
          </a:ln>
        </p:spPr>
      </p:pic>
      <p:pic>
        <p:nvPicPr>
          <p:cNvPr id="47112" name="Picture 79" descr="contrasts"/>
          <p:cNvPicPr>
            <a:picLocks noChangeAspect="1" noChangeArrowheads="1"/>
          </p:cNvPicPr>
          <p:nvPr/>
        </p:nvPicPr>
        <p:blipFill>
          <a:blip r:embed="rId5"/>
          <a:srcRect r="1424" b="1691"/>
          <a:stretch>
            <a:fillRect/>
          </a:stretch>
        </p:blipFill>
        <p:spPr bwMode="auto">
          <a:xfrm>
            <a:off x="611188" y="3284538"/>
            <a:ext cx="2762250" cy="2808287"/>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Gradient Recalled Echo (SE)</a:t>
            </a:r>
          </a:p>
        </p:txBody>
      </p:sp>
      <p:sp>
        <p:nvSpPr>
          <p:cNvPr id="113667" name="Rectangle 3"/>
          <p:cNvSpPr>
            <a:spLocks noGrp="1" noChangeArrowheads="1"/>
          </p:cNvSpPr>
          <p:nvPr>
            <p:ph type="body" idx="1"/>
          </p:nvPr>
        </p:nvSpPr>
        <p:spPr/>
        <p:txBody>
          <a:bodyPr/>
          <a:lstStyle/>
          <a:p>
            <a:pPr eaLnBrk="1" hangingPunct="1"/>
            <a:r>
              <a:rPr lang="en-GB">
                <a:ea typeface="ＭＳ Ｐゴシック" charset="0"/>
                <a:cs typeface="ＭＳ Ｐゴシック" charset="0"/>
              </a:rPr>
              <a:t>Recall a </a:t>
            </a:r>
            <a:r>
              <a:rPr lang="en-GB" b="1" i="1">
                <a:ea typeface="ＭＳ Ｐゴシック" charset="0"/>
                <a:cs typeface="ＭＳ Ｐゴシック" charset="0"/>
              </a:rPr>
              <a:t>gradient echo</a:t>
            </a:r>
            <a:r>
              <a:rPr lang="en-GB">
                <a:ea typeface="ＭＳ Ｐゴシック" charset="0"/>
                <a:cs typeface="ＭＳ Ｐゴシック" charset="0"/>
              </a:rPr>
              <a:t> by </a:t>
            </a:r>
            <a:r>
              <a:rPr lang="en-GB" i="1">
                <a:ea typeface="ＭＳ Ｐゴシック" charset="0"/>
                <a:cs typeface="ＭＳ Ｐゴシック" charset="0"/>
              </a:rPr>
              <a:t>dephasing</a:t>
            </a:r>
            <a:r>
              <a:rPr lang="en-GB">
                <a:ea typeface="ＭＳ Ｐゴシック" charset="0"/>
                <a:cs typeface="ＭＳ Ｐゴシック" charset="0"/>
              </a:rPr>
              <a:t> and subsequent </a:t>
            </a:r>
            <a:r>
              <a:rPr lang="en-GB" i="1">
                <a:ea typeface="ＭＳ Ｐゴシック" charset="0"/>
                <a:cs typeface="ＭＳ Ｐゴシック" charset="0"/>
              </a:rPr>
              <a:t>rephasing</a:t>
            </a:r>
            <a:r>
              <a:rPr lang="en-GB">
                <a:ea typeface="ＭＳ Ｐゴシック" charset="0"/>
                <a:cs typeface="ＭＳ Ｐゴシック" charset="0"/>
              </a:rPr>
              <a:t> in the opposite direction.</a:t>
            </a:r>
          </a:p>
          <a:p>
            <a:pPr eaLnBrk="1" hangingPunct="1"/>
            <a:r>
              <a:rPr lang="en-US">
                <a:ea typeface="ＭＳ Ｐゴシック" charset="0"/>
                <a:cs typeface="ＭＳ Ｐゴシック" charset="0"/>
              </a:rPr>
              <a:t>Much faster and less RF than spin echo.</a:t>
            </a:r>
            <a:endParaRPr lang="en-GB">
              <a:ea typeface="ＭＳ Ｐゴシック" charset="0"/>
              <a:cs typeface="ＭＳ Ｐゴシック" charset="0"/>
            </a:endParaRPr>
          </a:p>
          <a:p>
            <a:pPr eaLnBrk="1" hangingPunct="1"/>
            <a:r>
              <a:rPr lang="en-US">
                <a:ea typeface="ＭＳ Ｐゴシック" charset="0"/>
                <a:cs typeface="ＭＳ Ｐゴシック" charset="0"/>
              </a:rPr>
              <a:t>But: the individual spin’s phase evolution due to the </a:t>
            </a:r>
            <a:r>
              <a:rPr lang="en-US" i="1">
                <a:ea typeface="ＭＳ Ｐゴシック" charset="0"/>
                <a:cs typeface="ＭＳ Ｐゴシック" charset="0"/>
              </a:rPr>
              <a:t>B</a:t>
            </a:r>
            <a:r>
              <a:rPr lang="en-US" i="1" baseline="-25000">
                <a:ea typeface="ＭＳ Ｐゴシック" charset="0"/>
                <a:cs typeface="ＭＳ Ｐゴシック" charset="0"/>
              </a:rPr>
              <a:t>0</a:t>
            </a:r>
            <a:r>
              <a:rPr lang="en-US">
                <a:ea typeface="ＭＳ Ｐゴシック" charset="0"/>
                <a:cs typeface="ＭＳ Ｐゴシック" charset="0"/>
              </a:rPr>
              <a:t> induced </a:t>
            </a:r>
            <a:r>
              <a:rPr lang="en-US" i="1">
                <a:ea typeface="ＭＳ Ｐゴシック" charset="0"/>
                <a:cs typeface="ＭＳ Ｐゴシック" charset="0"/>
              </a:rPr>
              <a:t>frequency dispersion (T</a:t>
            </a:r>
            <a:r>
              <a:rPr lang="en-US" i="1" baseline="-25000">
                <a:ea typeface="ＭＳ Ｐゴシック" charset="0"/>
                <a:cs typeface="ＭＳ Ｐゴシック" charset="0"/>
              </a:rPr>
              <a:t>2</a:t>
            </a:r>
            <a:r>
              <a:rPr lang="en-US" i="1">
                <a:ea typeface="ＭＳ Ｐゴシック" charset="0"/>
                <a:cs typeface="ＭＳ Ｐゴシック" charset="0"/>
              </a:rPr>
              <a:t>*)</a:t>
            </a:r>
            <a:r>
              <a:rPr lang="en-US">
                <a:ea typeface="ＭＳ Ｐゴシック" charset="0"/>
                <a:cs typeface="ＭＳ Ｐゴシック" charset="0"/>
              </a:rPr>
              <a:t> is </a:t>
            </a:r>
            <a:r>
              <a:rPr lang="en-US" i="1">
                <a:ea typeface="ＭＳ Ｐゴシック" charset="0"/>
                <a:cs typeface="ＭＳ Ｐゴシック" charset="0"/>
              </a:rPr>
              <a:t>NOT</a:t>
            </a:r>
            <a:r>
              <a:rPr lang="en-US">
                <a:ea typeface="ＭＳ Ｐゴシック" charset="0"/>
                <a:cs typeface="ＭＳ Ｐゴシック" charset="0"/>
              </a:rPr>
              <a:t> “rewound”.</a:t>
            </a:r>
            <a:endParaRPr lang="en-GB">
              <a:ea typeface="ＭＳ Ｐゴシック" charset="0"/>
              <a:cs typeface="ＭＳ Ｐゴシック" charset="0"/>
            </a:endParaRPr>
          </a:p>
        </p:txBody>
      </p:sp>
      <p:sp>
        <p:nvSpPr>
          <p:cNvPr id="48132" name="Freeform 4"/>
          <p:cNvSpPr>
            <a:spLocks/>
          </p:cNvSpPr>
          <p:nvPr/>
        </p:nvSpPr>
        <p:spPr bwMode="auto">
          <a:xfrm>
            <a:off x="1581150" y="4545013"/>
            <a:ext cx="2414588" cy="657225"/>
          </a:xfrm>
          <a:custGeom>
            <a:avLst/>
            <a:gdLst>
              <a:gd name="T0" fmla="*/ 0 w 1406"/>
              <a:gd name="T1" fmla="*/ 0 h 1089"/>
              <a:gd name="T2" fmla="*/ 2147483647 w 1406"/>
              <a:gd name="T3" fmla="*/ 2147483647 h 1089"/>
              <a:gd name="T4" fmla="*/ 2147483647 w 1406"/>
              <a:gd name="T5" fmla="*/ 2147483647 h 1089"/>
              <a:gd name="T6" fmla="*/ 0 60000 65536"/>
              <a:gd name="T7" fmla="*/ 0 60000 65536"/>
              <a:gd name="T8" fmla="*/ 0 60000 65536"/>
              <a:gd name="T9" fmla="*/ 0 w 1406"/>
              <a:gd name="T10" fmla="*/ 0 h 1089"/>
              <a:gd name="T11" fmla="*/ 1406 w 1406"/>
              <a:gd name="T12" fmla="*/ 1089 h 1089"/>
            </a:gdLst>
            <a:ahLst/>
            <a:cxnLst>
              <a:cxn ang="T6">
                <a:pos x="T0" y="T1"/>
              </a:cxn>
              <a:cxn ang="T7">
                <a:pos x="T2" y="T3"/>
              </a:cxn>
              <a:cxn ang="T8">
                <a:pos x="T4" y="T5"/>
              </a:cxn>
            </a:cxnLst>
            <a:rect l="T9" t="T10" r="T11" b="T12"/>
            <a:pathLst>
              <a:path w="1406" h="1089">
                <a:moveTo>
                  <a:pt x="0" y="0"/>
                </a:moveTo>
                <a:cubicBezTo>
                  <a:pt x="41" y="340"/>
                  <a:pt x="83" y="681"/>
                  <a:pt x="317" y="862"/>
                </a:cubicBezTo>
                <a:cubicBezTo>
                  <a:pt x="551" y="1043"/>
                  <a:pt x="978" y="1066"/>
                  <a:pt x="1406" y="1089"/>
                </a:cubicBezTo>
              </a:path>
            </a:pathLst>
          </a:custGeom>
          <a:noFill/>
          <a:ln w="38100">
            <a:solidFill>
              <a:srgbClr val="6600CC"/>
            </a:solidFill>
            <a:round/>
            <a:headEnd/>
            <a:tailEnd/>
          </a:ln>
        </p:spPr>
        <p:txBody>
          <a:bodyPr/>
          <a:lstStyle/>
          <a:p>
            <a:endParaRPr lang="en-US"/>
          </a:p>
        </p:txBody>
      </p:sp>
      <p:grpSp>
        <p:nvGrpSpPr>
          <p:cNvPr id="48133" name="Group 5"/>
          <p:cNvGrpSpPr>
            <a:grpSpLocks/>
          </p:cNvGrpSpPr>
          <p:nvPr/>
        </p:nvGrpSpPr>
        <p:grpSpPr bwMode="auto">
          <a:xfrm>
            <a:off x="1571625" y="4564063"/>
            <a:ext cx="263525" cy="893762"/>
            <a:chOff x="748" y="2886"/>
            <a:chExt cx="454" cy="816"/>
          </a:xfrm>
        </p:grpSpPr>
        <p:sp>
          <p:nvSpPr>
            <p:cNvPr id="48161" name="Freeform 6"/>
            <p:cNvSpPr>
              <a:spLocks/>
            </p:cNvSpPr>
            <p:nvPr/>
          </p:nvSpPr>
          <p:spPr bwMode="auto">
            <a:xfrm>
              <a:off x="748" y="2886"/>
              <a:ext cx="454" cy="816"/>
            </a:xfrm>
            <a:custGeom>
              <a:avLst/>
              <a:gdLst>
                <a:gd name="T0" fmla="*/ 0 w 454"/>
                <a:gd name="T1" fmla="*/ 0 h 816"/>
                <a:gd name="T2" fmla="*/ 45 w 454"/>
                <a:gd name="T3" fmla="*/ 816 h 816"/>
                <a:gd name="T4" fmla="*/ 91 w 454"/>
                <a:gd name="T5" fmla="*/ 499 h 816"/>
                <a:gd name="T6" fmla="*/ 136 w 454"/>
                <a:gd name="T7" fmla="*/ 680 h 816"/>
                <a:gd name="T8" fmla="*/ 182 w 454"/>
                <a:gd name="T9" fmla="*/ 544 h 816"/>
                <a:gd name="T10" fmla="*/ 227 w 454"/>
                <a:gd name="T11" fmla="*/ 635 h 816"/>
                <a:gd name="T12" fmla="*/ 284 w 454"/>
                <a:gd name="T13" fmla="*/ 576 h 816"/>
                <a:gd name="T14" fmla="*/ 318 w 454"/>
                <a:gd name="T15" fmla="*/ 589 h 816"/>
                <a:gd name="T16" fmla="*/ 408 w 454"/>
                <a:gd name="T17" fmla="*/ 589 h 816"/>
                <a:gd name="T18" fmla="*/ 454 w 454"/>
                <a:gd name="T19" fmla="*/ 589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38100">
              <a:solidFill>
                <a:srgbClr val="99CCFF"/>
              </a:solidFill>
              <a:round/>
              <a:headEnd/>
              <a:tailEnd/>
            </a:ln>
          </p:spPr>
          <p:txBody>
            <a:bodyPr/>
            <a:lstStyle/>
            <a:p>
              <a:endParaRPr lang="en-US"/>
            </a:p>
          </p:txBody>
        </p:sp>
        <p:sp>
          <p:nvSpPr>
            <p:cNvPr id="48162" name="Freeform 7"/>
            <p:cNvSpPr>
              <a:spLocks/>
            </p:cNvSpPr>
            <p:nvPr/>
          </p:nvSpPr>
          <p:spPr bwMode="auto">
            <a:xfrm>
              <a:off x="749" y="2886"/>
              <a:ext cx="453" cy="589"/>
            </a:xfrm>
            <a:custGeom>
              <a:avLst/>
              <a:gdLst>
                <a:gd name="T0" fmla="*/ 0 w 408"/>
                <a:gd name="T1" fmla="*/ 0 h 1134"/>
                <a:gd name="T2" fmla="*/ 152 w 408"/>
                <a:gd name="T3" fmla="*/ 34 h 1134"/>
                <a:gd name="T4" fmla="*/ 688 w 408"/>
                <a:gd name="T5" fmla="*/ 43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38100">
              <a:solidFill>
                <a:srgbClr val="3399FF"/>
              </a:solidFill>
              <a:round/>
              <a:headEnd/>
              <a:tailEnd/>
            </a:ln>
          </p:spPr>
          <p:txBody>
            <a:bodyPr/>
            <a:lstStyle/>
            <a:p>
              <a:endParaRPr lang="en-US"/>
            </a:p>
          </p:txBody>
        </p:sp>
      </p:grpSp>
      <p:grpSp>
        <p:nvGrpSpPr>
          <p:cNvPr id="48134" name="Group 8"/>
          <p:cNvGrpSpPr>
            <a:grpSpLocks/>
          </p:cNvGrpSpPr>
          <p:nvPr/>
        </p:nvGrpSpPr>
        <p:grpSpPr bwMode="auto">
          <a:xfrm>
            <a:off x="1825625" y="5086350"/>
            <a:ext cx="576263" cy="163513"/>
            <a:chOff x="1292" y="3339"/>
            <a:chExt cx="908" cy="182"/>
          </a:xfrm>
        </p:grpSpPr>
        <p:sp>
          <p:nvSpPr>
            <p:cNvPr id="48157" name="Freeform 9"/>
            <p:cNvSpPr>
              <a:spLocks/>
            </p:cNvSpPr>
            <p:nvPr/>
          </p:nvSpPr>
          <p:spPr bwMode="auto">
            <a:xfrm>
              <a:off x="1746" y="3339"/>
              <a:ext cx="454" cy="182"/>
            </a:xfrm>
            <a:custGeom>
              <a:avLst/>
              <a:gdLst>
                <a:gd name="T0" fmla="*/ 0 w 454"/>
                <a:gd name="T1" fmla="*/ 0 h 816"/>
                <a:gd name="T2" fmla="*/ 45 w 454"/>
                <a:gd name="T3" fmla="*/ 0 h 816"/>
                <a:gd name="T4" fmla="*/ 91 w 454"/>
                <a:gd name="T5" fmla="*/ 0 h 816"/>
                <a:gd name="T6" fmla="*/ 136 w 454"/>
                <a:gd name="T7" fmla="*/ 0 h 816"/>
                <a:gd name="T8" fmla="*/ 182 w 454"/>
                <a:gd name="T9" fmla="*/ 0 h 816"/>
                <a:gd name="T10" fmla="*/ 227 w 454"/>
                <a:gd name="T11" fmla="*/ 0 h 816"/>
                <a:gd name="T12" fmla="*/ 284 w 454"/>
                <a:gd name="T13" fmla="*/ 0 h 816"/>
                <a:gd name="T14" fmla="*/ 318 w 454"/>
                <a:gd name="T15" fmla="*/ 0 h 816"/>
                <a:gd name="T16" fmla="*/ 408 w 454"/>
                <a:gd name="T17" fmla="*/ 0 h 816"/>
                <a:gd name="T18" fmla="*/ 454 w 454"/>
                <a:gd name="T19" fmla="*/ 0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38100">
              <a:solidFill>
                <a:srgbClr val="99CCFF"/>
              </a:solidFill>
              <a:round/>
              <a:headEnd/>
              <a:tailEnd/>
            </a:ln>
          </p:spPr>
          <p:txBody>
            <a:bodyPr/>
            <a:lstStyle/>
            <a:p>
              <a:endParaRPr lang="en-US"/>
            </a:p>
          </p:txBody>
        </p:sp>
        <p:sp>
          <p:nvSpPr>
            <p:cNvPr id="48158" name="Freeform 10"/>
            <p:cNvSpPr>
              <a:spLocks/>
            </p:cNvSpPr>
            <p:nvPr/>
          </p:nvSpPr>
          <p:spPr bwMode="auto">
            <a:xfrm flipH="1">
              <a:off x="1292" y="3339"/>
              <a:ext cx="454" cy="182"/>
            </a:xfrm>
            <a:custGeom>
              <a:avLst/>
              <a:gdLst>
                <a:gd name="T0" fmla="*/ 0 w 454"/>
                <a:gd name="T1" fmla="*/ 0 h 816"/>
                <a:gd name="T2" fmla="*/ 45 w 454"/>
                <a:gd name="T3" fmla="*/ 0 h 816"/>
                <a:gd name="T4" fmla="*/ 91 w 454"/>
                <a:gd name="T5" fmla="*/ 0 h 816"/>
                <a:gd name="T6" fmla="*/ 136 w 454"/>
                <a:gd name="T7" fmla="*/ 0 h 816"/>
                <a:gd name="T8" fmla="*/ 182 w 454"/>
                <a:gd name="T9" fmla="*/ 0 h 816"/>
                <a:gd name="T10" fmla="*/ 227 w 454"/>
                <a:gd name="T11" fmla="*/ 0 h 816"/>
                <a:gd name="T12" fmla="*/ 284 w 454"/>
                <a:gd name="T13" fmla="*/ 0 h 816"/>
                <a:gd name="T14" fmla="*/ 318 w 454"/>
                <a:gd name="T15" fmla="*/ 0 h 816"/>
                <a:gd name="T16" fmla="*/ 408 w 454"/>
                <a:gd name="T17" fmla="*/ 0 h 816"/>
                <a:gd name="T18" fmla="*/ 454 w 454"/>
                <a:gd name="T19" fmla="*/ 0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816"/>
                <a:gd name="T32" fmla="*/ 454 w 454"/>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816">
                  <a:moveTo>
                    <a:pt x="0" y="0"/>
                  </a:moveTo>
                  <a:lnTo>
                    <a:pt x="45" y="816"/>
                  </a:lnTo>
                  <a:lnTo>
                    <a:pt x="91" y="499"/>
                  </a:lnTo>
                  <a:lnTo>
                    <a:pt x="136" y="680"/>
                  </a:lnTo>
                  <a:lnTo>
                    <a:pt x="182" y="544"/>
                  </a:lnTo>
                  <a:lnTo>
                    <a:pt x="227" y="635"/>
                  </a:lnTo>
                  <a:lnTo>
                    <a:pt x="284" y="576"/>
                  </a:lnTo>
                  <a:lnTo>
                    <a:pt x="318" y="589"/>
                  </a:lnTo>
                  <a:lnTo>
                    <a:pt x="408" y="589"/>
                  </a:lnTo>
                  <a:lnTo>
                    <a:pt x="454" y="589"/>
                  </a:lnTo>
                </a:path>
              </a:pathLst>
            </a:custGeom>
            <a:noFill/>
            <a:ln w="38100">
              <a:solidFill>
                <a:srgbClr val="99CCFF"/>
              </a:solidFill>
              <a:round/>
              <a:headEnd/>
              <a:tailEnd/>
            </a:ln>
          </p:spPr>
          <p:txBody>
            <a:bodyPr/>
            <a:lstStyle/>
            <a:p>
              <a:endParaRPr lang="en-US"/>
            </a:p>
          </p:txBody>
        </p:sp>
        <p:sp>
          <p:nvSpPr>
            <p:cNvPr id="48159" name="Freeform 11"/>
            <p:cNvSpPr>
              <a:spLocks/>
            </p:cNvSpPr>
            <p:nvPr/>
          </p:nvSpPr>
          <p:spPr bwMode="auto">
            <a:xfrm flipH="1">
              <a:off x="1292" y="3339"/>
              <a:ext cx="453" cy="136"/>
            </a:xfrm>
            <a:custGeom>
              <a:avLst/>
              <a:gdLst>
                <a:gd name="T0" fmla="*/ 0 w 408"/>
                <a:gd name="T1" fmla="*/ 0 h 1134"/>
                <a:gd name="T2" fmla="*/ 152 w 408"/>
                <a:gd name="T3" fmla="*/ 0 h 1134"/>
                <a:gd name="T4" fmla="*/ 688 w 408"/>
                <a:gd name="T5" fmla="*/ 0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38100">
              <a:solidFill>
                <a:srgbClr val="3399FF"/>
              </a:solidFill>
              <a:round/>
              <a:headEnd/>
              <a:tailEnd/>
            </a:ln>
          </p:spPr>
          <p:txBody>
            <a:bodyPr/>
            <a:lstStyle/>
            <a:p>
              <a:endParaRPr lang="en-US"/>
            </a:p>
          </p:txBody>
        </p:sp>
        <p:sp>
          <p:nvSpPr>
            <p:cNvPr id="48160" name="Freeform 12"/>
            <p:cNvSpPr>
              <a:spLocks/>
            </p:cNvSpPr>
            <p:nvPr/>
          </p:nvSpPr>
          <p:spPr bwMode="auto">
            <a:xfrm>
              <a:off x="1746" y="3339"/>
              <a:ext cx="453" cy="136"/>
            </a:xfrm>
            <a:custGeom>
              <a:avLst/>
              <a:gdLst>
                <a:gd name="T0" fmla="*/ 0 w 408"/>
                <a:gd name="T1" fmla="*/ 0 h 1134"/>
                <a:gd name="T2" fmla="*/ 152 w 408"/>
                <a:gd name="T3" fmla="*/ 0 h 1134"/>
                <a:gd name="T4" fmla="*/ 688 w 408"/>
                <a:gd name="T5" fmla="*/ 0 h 1134"/>
                <a:gd name="T6" fmla="*/ 0 60000 65536"/>
                <a:gd name="T7" fmla="*/ 0 60000 65536"/>
                <a:gd name="T8" fmla="*/ 0 60000 65536"/>
                <a:gd name="T9" fmla="*/ 0 w 408"/>
                <a:gd name="T10" fmla="*/ 0 h 1134"/>
                <a:gd name="T11" fmla="*/ 408 w 408"/>
                <a:gd name="T12" fmla="*/ 1134 h 1134"/>
              </a:gdLst>
              <a:ahLst/>
              <a:cxnLst>
                <a:cxn ang="T6">
                  <a:pos x="T0" y="T1"/>
                </a:cxn>
                <a:cxn ang="T7">
                  <a:pos x="T2" y="T3"/>
                </a:cxn>
                <a:cxn ang="T8">
                  <a:pos x="T4" y="T5"/>
                </a:cxn>
              </a:cxnLst>
              <a:rect l="T9" t="T10" r="T11" b="T12"/>
              <a:pathLst>
                <a:path w="408" h="1134">
                  <a:moveTo>
                    <a:pt x="0" y="0"/>
                  </a:moveTo>
                  <a:cubicBezTo>
                    <a:pt x="11" y="359"/>
                    <a:pt x="22" y="718"/>
                    <a:pt x="90" y="907"/>
                  </a:cubicBezTo>
                  <a:cubicBezTo>
                    <a:pt x="158" y="1096"/>
                    <a:pt x="283" y="1115"/>
                    <a:pt x="408" y="1134"/>
                  </a:cubicBezTo>
                </a:path>
              </a:pathLst>
            </a:custGeom>
            <a:noFill/>
            <a:ln w="38100">
              <a:solidFill>
                <a:srgbClr val="3399FF"/>
              </a:solidFill>
              <a:round/>
              <a:headEnd/>
              <a:tailEnd/>
            </a:ln>
          </p:spPr>
          <p:txBody>
            <a:bodyPr/>
            <a:lstStyle/>
            <a:p>
              <a:endParaRPr lang="en-US"/>
            </a:p>
          </p:txBody>
        </p:sp>
      </p:grpSp>
      <p:grpSp>
        <p:nvGrpSpPr>
          <p:cNvPr id="48135" name="Group 13"/>
          <p:cNvGrpSpPr>
            <a:grpSpLocks/>
          </p:cNvGrpSpPr>
          <p:nvPr/>
        </p:nvGrpSpPr>
        <p:grpSpPr bwMode="auto">
          <a:xfrm>
            <a:off x="1377950" y="4214813"/>
            <a:ext cx="530225" cy="993775"/>
            <a:chOff x="612" y="2568"/>
            <a:chExt cx="372" cy="907"/>
          </a:xfrm>
        </p:grpSpPr>
        <p:sp>
          <p:nvSpPr>
            <p:cNvPr id="48155" name="Rectangle 14"/>
            <p:cNvSpPr>
              <a:spLocks noChangeArrowheads="1"/>
            </p:cNvSpPr>
            <p:nvPr/>
          </p:nvSpPr>
          <p:spPr bwMode="auto">
            <a:xfrm>
              <a:off x="657" y="2840"/>
              <a:ext cx="91" cy="635"/>
            </a:xfrm>
            <a:prstGeom prst="rect">
              <a:avLst/>
            </a:prstGeom>
            <a:solidFill>
              <a:srgbClr val="FFCC66"/>
            </a:solidFill>
            <a:ln w="9525">
              <a:noFill/>
              <a:miter lim="800000"/>
              <a:headEnd/>
              <a:tailEnd/>
            </a:ln>
          </p:spPr>
          <p:txBody>
            <a:bodyPr wrap="none" anchor="ctr"/>
            <a:lstStyle/>
            <a:p>
              <a:pPr algn="ctr"/>
              <a:endParaRPr lang="en-US" sz="1000" b="1"/>
            </a:p>
          </p:txBody>
        </p:sp>
        <p:sp>
          <p:nvSpPr>
            <p:cNvPr id="48156" name="Text Box 15"/>
            <p:cNvSpPr txBox="1">
              <a:spLocks noChangeArrowheads="1"/>
            </p:cNvSpPr>
            <p:nvPr/>
          </p:nvSpPr>
          <p:spPr bwMode="auto">
            <a:xfrm>
              <a:off x="612" y="2568"/>
              <a:ext cx="372" cy="335"/>
            </a:xfrm>
            <a:prstGeom prst="rect">
              <a:avLst/>
            </a:prstGeom>
            <a:noFill/>
            <a:ln w="9525">
              <a:noFill/>
              <a:miter lim="800000"/>
              <a:headEnd/>
              <a:tailEnd/>
            </a:ln>
          </p:spPr>
          <p:txBody>
            <a:bodyPr wrap="none">
              <a:spAutoFit/>
            </a:bodyPr>
            <a:lstStyle/>
            <a:p>
              <a:r>
                <a:rPr lang="de-DE" b="1">
                  <a:solidFill>
                    <a:srgbClr val="FFCC66"/>
                  </a:solidFill>
                </a:rPr>
                <a:t>90</a:t>
              </a:r>
              <a:r>
                <a:rPr lang="de-DE">
                  <a:solidFill>
                    <a:srgbClr val="FFCC66"/>
                  </a:solidFill>
                </a:rPr>
                <a:t>°</a:t>
              </a:r>
              <a:endParaRPr lang="en-GB">
                <a:solidFill>
                  <a:srgbClr val="FFCC66"/>
                </a:solidFill>
              </a:endParaRPr>
            </a:p>
          </p:txBody>
        </p:sp>
      </p:grpSp>
      <p:grpSp>
        <p:nvGrpSpPr>
          <p:cNvPr id="48136" name="Group 16"/>
          <p:cNvGrpSpPr>
            <a:grpSpLocks/>
          </p:cNvGrpSpPr>
          <p:nvPr/>
        </p:nvGrpSpPr>
        <p:grpSpPr bwMode="auto">
          <a:xfrm>
            <a:off x="914400" y="3502025"/>
            <a:ext cx="7618413" cy="2093913"/>
            <a:chOff x="340" y="2115"/>
            <a:chExt cx="4659" cy="1663"/>
          </a:xfrm>
        </p:grpSpPr>
        <p:sp>
          <p:nvSpPr>
            <p:cNvPr id="48150" name="Line 17"/>
            <p:cNvSpPr>
              <a:spLocks noChangeShapeType="1"/>
            </p:cNvSpPr>
            <p:nvPr/>
          </p:nvSpPr>
          <p:spPr bwMode="auto">
            <a:xfrm flipV="1">
              <a:off x="657" y="2115"/>
              <a:ext cx="0" cy="1451"/>
            </a:xfrm>
            <a:prstGeom prst="line">
              <a:avLst/>
            </a:prstGeom>
            <a:noFill/>
            <a:ln w="9525">
              <a:solidFill>
                <a:schemeClr val="tx1"/>
              </a:solidFill>
              <a:round/>
              <a:headEnd/>
              <a:tailEnd type="triangle" w="med" len="med"/>
            </a:ln>
          </p:spPr>
          <p:txBody>
            <a:bodyPr/>
            <a:lstStyle/>
            <a:p>
              <a:endParaRPr lang="en-US"/>
            </a:p>
          </p:txBody>
        </p:sp>
        <p:sp>
          <p:nvSpPr>
            <p:cNvPr id="48151" name="Line 18"/>
            <p:cNvSpPr>
              <a:spLocks noChangeShapeType="1"/>
            </p:cNvSpPr>
            <p:nvPr/>
          </p:nvSpPr>
          <p:spPr bwMode="auto">
            <a:xfrm>
              <a:off x="612" y="3476"/>
              <a:ext cx="4082" cy="0"/>
            </a:xfrm>
            <a:prstGeom prst="line">
              <a:avLst/>
            </a:prstGeom>
            <a:noFill/>
            <a:ln w="9525">
              <a:solidFill>
                <a:schemeClr val="tx1"/>
              </a:solidFill>
              <a:round/>
              <a:headEnd/>
              <a:tailEnd type="triangle" w="med" len="med"/>
            </a:ln>
          </p:spPr>
          <p:txBody>
            <a:bodyPr/>
            <a:lstStyle/>
            <a:p>
              <a:endParaRPr lang="en-US"/>
            </a:p>
          </p:txBody>
        </p:sp>
        <p:sp>
          <p:nvSpPr>
            <p:cNvPr id="48152" name="Line 19"/>
            <p:cNvSpPr>
              <a:spLocks noChangeShapeType="1"/>
            </p:cNvSpPr>
            <p:nvPr/>
          </p:nvSpPr>
          <p:spPr bwMode="auto">
            <a:xfrm flipH="1">
              <a:off x="567" y="2886"/>
              <a:ext cx="90" cy="0"/>
            </a:xfrm>
            <a:prstGeom prst="line">
              <a:avLst/>
            </a:prstGeom>
            <a:noFill/>
            <a:ln w="9525">
              <a:solidFill>
                <a:schemeClr val="tx1"/>
              </a:solidFill>
              <a:round/>
              <a:headEnd/>
              <a:tailEnd/>
            </a:ln>
          </p:spPr>
          <p:txBody>
            <a:bodyPr/>
            <a:lstStyle/>
            <a:p>
              <a:endParaRPr lang="en-US"/>
            </a:p>
          </p:txBody>
        </p:sp>
        <p:sp>
          <p:nvSpPr>
            <p:cNvPr id="48153" name="Text Box 20"/>
            <p:cNvSpPr txBox="1">
              <a:spLocks noChangeArrowheads="1"/>
            </p:cNvSpPr>
            <p:nvPr/>
          </p:nvSpPr>
          <p:spPr bwMode="auto">
            <a:xfrm>
              <a:off x="4498" y="3486"/>
              <a:ext cx="501" cy="292"/>
            </a:xfrm>
            <a:prstGeom prst="rect">
              <a:avLst/>
            </a:prstGeom>
            <a:noFill/>
            <a:ln w="9525">
              <a:noFill/>
              <a:miter lim="800000"/>
              <a:headEnd/>
              <a:tailEnd/>
            </a:ln>
          </p:spPr>
          <p:txBody>
            <a:bodyPr wrap="none">
              <a:spAutoFit/>
            </a:bodyPr>
            <a:lstStyle/>
            <a:p>
              <a:r>
                <a:rPr lang="en-US"/>
                <a:t>Time </a:t>
              </a:r>
              <a:r>
                <a:rPr lang="en-US" i="1"/>
                <a:t>t</a:t>
              </a:r>
              <a:endParaRPr lang="en-GB" i="1"/>
            </a:p>
          </p:txBody>
        </p:sp>
        <p:sp>
          <p:nvSpPr>
            <p:cNvPr id="48154" name="Text Box 21"/>
            <p:cNvSpPr txBox="1">
              <a:spLocks noChangeArrowheads="1"/>
            </p:cNvSpPr>
            <p:nvPr/>
          </p:nvSpPr>
          <p:spPr bwMode="auto">
            <a:xfrm>
              <a:off x="340" y="2750"/>
              <a:ext cx="281" cy="291"/>
            </a:xfrm>
            <a:prstGeom prst="rect">
              <a:avLst/>
            </a:prstGeom>
            <a:noFill/>
            <a:ln w="9525">
              <a:noFill/>
              <a:miter lim="800000"/>
              <a:headEnd/>
              <a:tailEnd/>
            </a:ln>
          </p:spPr>
          <p:txBody>
            <a:bodyPr wrap="none">
              <a:spAutoFit/>
            </a:bodyPr>
            <a:lstStyle/>
            <a:p>
              <a:r>
                <a:rPr lang="en-US" i="1"/>
                <a:t>M</a:t>
              </a:r>
              <a:r>
                <a:rPr lang="en-US" i="1" baseline="-25000"/>
                <a:t>0</a:t>
              </a:r>
              <a:endParaRPr lang="en-GB" i="1" baseline="-25000"/>
            </a:p>
          </p:txBody>
        </p:sp>
      </p:grpSp>
      <p:sp>
        <p:nvSpPr>
          <p:cNvPr id="113686" name="Text Box 22"/>
          <p:cNvSpPr txBox="1">
            <a:spLocks noChangeArrowheads="1"/>
          </p:cNvSpPr>
          <p:nvPr/>
        </p:nvSpPr>
        <p:spPr bwMode="auto">
          <a:xfrm>
            <a:off x="2293938" y="4367213"/>
            <a:ext cx="2278062" cy="641350"/>
          </a:xfrm>
          <a:prstGeom prst="rect">
            <a:avLst/>
          </a:prstGeom>
          <a:noFill/>
          <a:ln w="9525">
            <a:noFill/>
            <a:miter lim="800000"/>
            <a:headEnd/>
            <a:tailEnd/>
          </a:ln>
        </p:spPr>
        <p:txBody>
          <a:bodyPr>
            <a:spAutoFit/>
          </a:bodyPr>
          <a:lstStyle/>
          <a:p>
            <a:r>
              <a:rPr lang="en-US"/>
              <a:t>Gradient Echo</a:t>
            </a:r>
          </a:p>
          <a:p>
            <a:r>
              <a:rPr lang="en-US"/>
              <a:t>Max ~ </a:t>
            </a:r>
            <a:r>
              <a:rPr lang="en-US">
                <a:solidFill>
                  <a:srgbClr val="6600CC"/>
                </a:solidFill>
              </a:rPr>
              <a:t>exp(-TE/T2*)</a:t>
            </a:r>
            <a:endParaRPr lang="en-GB">
              <a:solidFill>
                <a:srgbClr val="6600CC"/>
              </a:solidFill>
            </a:endParaRPr>
          </a:p>
        </p:txBody>
      </p:sp>
      <p:grpSp>
        <p:nvGrpSpPr>
          <p:cNvPr id="48138" name="Group 23"/>
          <p:cNvGrpSpPr>
            <a:grpSpLocks/>
          </p:cNvGrpSpPr>
          <p:nvPr/>
        </p:nvGrpSpPr>
        <p:grpSpPr bwMode="auto">
          <a:xfrm>
            <a:off x="2112963" y="5219700"/>
            <a:ext cx="476250" cy="420688"/>
            <a:chOff x="2064" y="3249"/>
            <a:chExt cx="308" cy="353"/>
          </a:xfrm>
        </p:grpSpPr>
        <p:sp>
          <p:nvSpPr>
            <p:cNvPr id="48148" name="Line 24"/>
            <p:cNvSpPr>
              <a:spLocks noChangeShapeType="1"/>
            </p:cNvSpPr>
            <p:nvPr/>
          </p:nvSpPr>
          <p:spPr bwMode="auto">
            <a:xfrm>
              <a:off x="2064" y="3249"/>
              <a:ext cx="0" cy="90"/>
            </a:xfrm>
            <a:prstGeom prst="line">
              <a:avLst/>
            </a:prstGeom>
            <a:noFill/>
            <a:ln w="9525">
              <a:solidFill>
                <a:schemeClr val="tx1"/>
              </a:solidFill>
              <a:round/>
              <a:headEnd/>
              <a:tailEnd/>
            </a:ln>
          </p:spPr>
          <p:txBody>
            <a:bodyPr/>
            <a:lstStyle/>
            <a:p>
              <a:endParaRPr lang="en-US"/>
            </a:p>
          </p:txBody>
        </p:sp>
        <p:sp>
          <p:nvSpPr>
            <p:cNvPr id="48149" name="Text Box 25"/>
            <p:cNvSpPr txBox="1">
              <a:spLocks noChangeArrowheads="1"/>
            </p:cNvSpPr>
            <p:nvPr/>
          </p:nvSpPr>
          <p:spPr bwMode="auto">
            <a:xfrm>
              <a:off x="2064" y="3293"/>
              <a:ext cx="308" cy="309"/>
            </a:xfrm>
            <a:prstGeom prst="rect">
              <a:avLst/>
            </a:prstGeom>
            <a:noFill/>
            <a:ln w="9525">
              <a:noFill/>
              <a:miter lim="800000"/>
              <a:headEnd/>
              <a:tailEnd/>
            </a:ln>
          </p:spPr>
          <p:txBody>
            <a:bodyPr wrap="none">
              <a:spAutoFit/>
            </a:bodyPr>
            <a:lstStyle/>
            <a:p>
              <a:r>
                <a:rPr lang="en-US"/>
                <a:t>TE</a:t>
              </a:r>
              <a:endParaRPr lang="en-GB"/>
            </a:p>
          </p:txBody>
        </p:sp>
      </p:grpSp>
      <p:grpSp>
        <p:nvGrpSpPr>
          <p:cNvPr id="48139" name="Group 26"/>
          <p:cNvGrpSpPr>
            <a:grpSpLocks/>
          </p:cNvGrpSpPr>
          <p:nvPr/>
        </p:nvGrpSpPr>
        <p:grpSpPr bwMode="auto">
          <a:xfrm>
            <a:off x="1000125" y="5446713"/>
            <a:ext cx="7553325" cy="862012"/>
            <a:chOff x="612" y="3840"/>
            <a:chExt cx="4758" cy="543"/>
          </a:xfrm>
        </p:grpSpPr>
        <p:sp>
          <p:nvSpPr>
            <p:cNvPr id="48140" name="Line 27"/>
            <p:cNvSpPr>
              <a:spLocks noChangeShapeType="1"/>
            </p:cNvSpPr>
            <p:nvPr/>
          </p:nvSpPr>
          <p:spPr bwMode="auto">
            <a:xfrm flipH="1" flipV="1">
              <a:off x="884" y="3840"/>
              <a:ext cx="0" cy="360"/>
            </a:xfrm>
            <a:prstGeom prst="line">
              <a:avLst/>
            </a:prstGeom>
            <a:noFill/>
            <a:ln w="9525">
              <a:solidFill>
                <a:schemeClr val="tx1"/>
              </a:solidFill>
              <a:round/>
              <a:headEnd/>
              <a:tailEnd type="triangle" w="med" len="med"/>
            </a:ln>
          </p:spPr>
          <p:txBody>
            <a:bodyPr/>
            <a:lstStyle/>
            <a:p>
              <a:endParaRPr lang="en-US"/>
            </a:p>
          </p:txBody>
        </p:sp>
        <p:sp>
          <p:nvSpPr>
            <p:cNvPr id="48141" name="Line 28"/>
            <p:cNvSpPr>
              <a:spLocks noChangeShapeType="1"/>
            </p:cNvSpPr>
            <p:nvPr/>
          </p:nvSpPr>
          <p:spPr bwMode="auto">
            <a:xfrm>
              <a:off x="839" y="4156"/>
              <a:ext cx="4205" cy="0"/>
            </a:xfrm>
            <a:prstGeom prst="line">
              <a:avLst/>
            </a:prstGeom>
            <a:noFill/>
            <a:ln w="9525">
              <a:solidFill>
                <a:schemeClr val="tx1"/>
              </a:solidFill>
              <a:round/>
              <a:headEnd/>
              <a:tailEnd type="triangle" w="med" len="med"/>
            </a:ln>
          </p:spPr>
          <p:txBody>
            <a:bodyPr/>
            <a:lstStyle/>
            <a:p>
              <a:endParaRPr lang="en-US"/>
            </a:p>
          </p:txBody>
        </p:sp>
        <p:sp>
          <p:nvSpPr>
            <p:cNvPr id="48142" name="Text Box 29"/>
            <p:cNvSpPr txBox="1">
              <a:spLocks noChangeArrowheads="1"/>
            </p:cNvSpPr>
            <p:nvPr/>
          </p:nvSpPr>
          <p:spPr bwMode="auto">
            <a:xfrm>
              <a:off x="4854" y="4152"/>
              <a:ext cx="516" cy="231"/>
            </a:xfrm>
            <a:prstGeom prst="rect">
              <a:avLst/>
            </a:prstGeom>
            <a:noFill/>
            <a:ln w="9525">
              <a:noFill/>
              <a:miter lim="800000"/>
              <a:headEnd/>
              <a:tailEnd/>
            </a:ln>
          </p:spPr>
          <p:txBody>
            <a:bodyPr wrap="none">
              <a:spAutoFit/>
            </a:bodyPr>
            <a:lstStyle/>
            <a:p>
              <a:r>
                <a:rPr lang="en-US"/>
                <a:t>Time </a:t>
              </a:r>
              <a:r>
                <a:rPr lang="en-US" i="1"/>
                <a:t>t</a:t>
              </a:r>
              <a:endParaRPr lang="en-GB" i="1"/>
            </a:p>
          </p:txBody>
        </p:sp>
        <p:sp>
          <p:nvSpPr>
            <p:cNvPr id="48143" name="Text Box 30"/>
            <p:cNvSpPr txBox="1">
              <a:spLocks noChangeArrowheads="1"/>
            </p:cNvSpPr>
            <p:nvPr/>
          </p:nvSpPr>
          <p:spPr bwMode="auto">
            <a:xfrm>
              <a:off x="612" y="3840"/>
              <a:ext cx="276" cy="231"/>
            </a:xfrm>
            <a:prstGeom prst="rect">
              <a:avLst/>
            </a:prstGeom>
            <a:noFill/>
            <a:ln w="9525">
              <a:noFill/>
              <a:miter lim="800000"/>
              <a:headEnd/>
              <a:tailEnd/>
            </a:ln>
          </p:spPr>
          <p:txBody>
            <a:bodyPr wrap="none">
              <a:spAutoFit/>
            </a:bodyPr>
            <a:lstStyle/>
            <a:p>
              <a:r>
                <a:rPr lang="en-US" i="1"/>
                <a:t>G</a:t>
              </a:r>
              <a:r>
                <a:rPr lang="en-US" i="1" baseline="-25000"/>
                <a:t>x</a:t>
              </a:r>
              <a:endParaRPr lang="en-GB" i="1" baseline="-25000"/>
            </a:p>
          </p:txBody>
        </p:sp>
        <p:grpSp>
          <p:nvGrpSpPr>
            <p:cNvPr id="48144" name="Group 31"/>
            <p:cNvGrpSpPr>
              <a:grpSpLocks/>
            </p:cNvGrpSpPr>
            <p:nvPr/>
          </p:nvGrpSpPr>
          <p:grpSpPr bwMode="auto">
            <a:xfrm>
              <a:off x="975" y="3975"/>
              <a:ext cx="545" cy="362"/>
              <a:chOff x="975" y="3748"/>
              <a:chExt cx="545" cy="362"/>
            </a:xfrm>
          </p:grpSpPr>
          <p:sp>
            <p:nvSpPr>
              <p:cNvPr id="48145" name="Rectangle 32"/>
              <p:cNvSpPr>
                <a:spLocks noChangeArrowheads="1"/>
              </p:cNvSpPr>
              <p:nvPr/>
            </p:nvSpPr>
            <p:spPr bwMode="auto">
              <a:xfrm>
                <a:off x="975" y="3929"/>
                <a:ext cx="181" cy="181"/>
              </a:xfrm>
              <a:prstGeom prst="rect">
                <a:avLst/>
              </a:prstGeom>
              <a:solidFill>
                <a:srgbClr val="99CCFF"/>
              </a:solidFill>
              <a:ln w="9525">
                <a:noFill/>
                <a:miter lim="800000"/>
                <a:headEnd/>
                <a:tailEnd/>
              </a:ln>
            </p:spPr>
            <p:txBody>
              <a:bodyPr wrap="none" anchor="ctr"/>
              <a:lstStyle/>
              <a:p>
                <a:endParaRPr lang="en-US"/>
              </a:p>
            </p:txBody>
          </p:sp>
          <p:sp>
            <p:nvSpPr>
              <p:cNvPr id="48146" name="Rectangle 33"/>
              <p:cNvSpPr>
                <a:spLocks noChangeArrowheads="1"/>
              </p:cNvSpPr>
              <p:nvPr/>
            </p:nvSpPr>
            <p:spPr bwMode="auto">
              <a:xfrm>
                <a:off x="1156" y="3748"/>
                <a:ext cx="182" cy="184"/>
              </a:xfrm>
              <a:prstGeom prst="rect">
                <a:avLst/>
              </a:prstGeom>
              <a:solidFill>
                <a:srgbClr val="99CCFF"/>
              </a:solidFill>
              <a:ln w="9525">
                <a:noFill/>
                <a:miter lim="800000"/>
                <a:headEnd/>
                <a:tailEnd/>
              </a:ln>
            </p:spPr>
            <p:txBody>
              <a:bodyPr wrap="none" anchor="ctr"/>
              <a:lstStyle/>
              <a:p>
                <a:endParaRPr lang="en-US"/>
              </a:p>
            </p:txBody>
          </p:sp>
          <p:sp>
            <p:nvSpPr>
              <p:cNvPr id="48147" name="Rectangle 34"/>
              <p:cNvSpPr>
                <a:spLocks noChangeArrowheads="1"/>
              </p:cNvSpPr>
              <p:nvPr/>
            </p:nvSpPr>
            <p:spPr bwMode="auto">
              <a:xfrm>
                <a:off x="1338" y="3748"/>
                <a:ext cx="182" cy="184"/>
              </a:xfrm>
              <a:prstGeom prst="rect">
                <a:avLst/>
              </a:prstGeom>
              <a:solidFill>
                <a:srgbClr val="99CCFF"/>
              </a:solidFill>
              <a:ln w="9525">
                <a:noFill/>
                <a:miter lim="800000"/>
                <a:headEnd/>
                <a:tailEnd/>
              </a:ln>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86"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ea typeface="ＭＳ Ｐゴシック" charset="0"/>
                <a:cs typeface="ＭＳ Ｐゴシック" charset="0"/>
              </a:rPr>
              <a:t>Imaging Sequences</a:t>
            </a:r>
            <a:endParaRPr lang="en-GB">
              <a:ea typeface="ＭＳ Ｐゴシック" charset="0"/>
              <a:cs typeface="ＭＳ Ｐゴシック" charset="0"/>
            </a:endParaRPr>
          </a:p>
        </p:txBody>
      </p:sp>
      <p:sp>
        <p:nvSpPr>
          <p:cNvPr id="98307" name="Rectangle 3"/>
          <p:cNvSpPr>
            <a:spLocks noGrp="1" noChangeArrowheads="1"/>
          </p:cNvSpPr>
          <p:nvPr>
            <p:ph type="body" idx="1"/>
          </p:nvPr>
        </p:nvSpPr>
        <p:spPr/>
        <p:txBody>
          <a:bodyPr/>
          <a:lstStyle/>
          <a:p>
            <a:pPr eaLnBrk="1" hangingPunct="1">
              <a:lnSpc>
                <a:spcPct val="90000"/>
              </a:lnSpc>
            </a:pPr>
            <a:r>
              <a:rPr lang="en-US">
                <a:ea typeface="ＭＳ Ｐゴシック" charset="0"/>
                <a:cs typeface="ＭＳ Ｐゴシック" charset="0"/>
              </a:rPr>
              <a:t>Gradient encoding must be applied in 3 dimensions for a complete spatial encoding.</a:t>
            </a:r>
          </a:p>
          <a:p>
            <a:pPr lvl="1" eaLnBrk="1" hangingPunct="1">
              <a:lnSpc>
                <a:spcPct val="90000"/>
              </a:lnSpc>
            </a:pPr>
            <a:r>
              <a:rPr lang="en-US">
                <a:ea typeface="ＭＳ Ｐゴシック" charset="0"/>
              </a:rPr>
              <a:t>During signal readout: </a:t>
            </a:r>
            <a:r>
              <a:rPr lang="en-US" i="1" u="sng">
                <a:ea typeface="ＭＳ Ｐゴシック" charset="0"/>
              </a:rPr>
              <a:t>frequency encoding</a:t>
            </a:r>
          </a:p>
          <a:p>
            <a:pPr lvl="1" eaLnBrk="1" hangingPunct="1">
              <a:lnSpc>
                <a:spcPct val="90000"/>
              </a:lnSpc>
            </a:pPr>
            <a:r>
              <a:rPr lang="en-US">
                <a:ea typeface="ＭＳ Ｐゴシック" charset="0"/>
              </a:rPr>
              <a:t>In a step-wise procedure (for 1 or more dimensions): </a:t>
            </a:r>
            <a:r>
              <a:rPr lang="en-US" i="1" u="sng">
                <a:ea typeface="ＭＳ Ｐゴシック" charset="0"/>
              </a:rPr>
              <a:t>phase encoding</a:t>
            </a:r>
          </a:p>
          <a:p>
            <a:pPr lvl="1" eaLnBrk="1" hangingPunct="1">
              <a:lnSpc>
                <a:spcPct val="90000"/>
              </a:lnSpc>
            </a:pPr>
            <a:r>
              <a:rPr lang="en-US">
                <a:ea typeface="ＭＳ Ｐゴシック" charset="0"/>
              </a:rPr>
              <a:t>Very common, simultaneous with excitation: </a:t>
            </a:r>
            <a:r>
              <a:rPr lang="en-US" i="1" u="sng">
                <a:ea typeface="ＭＳ Ｐゴシック" charset="0"/>
              </a:rPr>
              <a:t>slice-selection</a:t>
            </a:r>
          </a:p>
          <a:p>
            <a:pPr lvl="1" eaLnBrk="1" hangingPunct="1">
              <a:lnSpc>
                <a:spcPct val="90000"/>
              </a:lnSpc>
            </a:pPr>
            <a:endParaRPr lang="en-US" i="1" u="sng">
              <a:ea typeface="ＭＳ Ｐゴシック" charset="0"/>
            </a:endParaRPr>
          </a:p>
          <a:p>
            <a:pPr eaLnBrk="1" hangingPunct="1">
              <a:lnSpc>
                <a:spcPct val="90000"/>
              </a:lnSpc>
            </a:pPr>
            <a:r>
              <a:rPr lang="en-US">
                <a:ea typeface="ＭＳ Ｐゴシック" charset="0"/>
                <a:cs typeface="ＭＳ Ｐゴシック" charset="0"/>
              </a:rPr>
              <a:t>Gradients in x, y, and z-direction (dB</a:t>
            </a:r>
            <a:r>
              <a:rPr lang="en-US" baseline="-25000">
                <a:ea typeface="ＭＳ Ｐゴシック" charset="0"/>
                <a:cs typeface="ＭＳ Ｐゴシック" charset="0"/>
              </a:rPr>
              <a:t>z</a:t>
            </a:r>
            <a:r>
              <a:rPr lang="en-US">
                <a:ea typeface="ＭＳ Ｐゴシック" charset="0"/>
                <a:cs typeface="ＭＳ Ｐゴシック" charset="0"/>
              </a:rPr>
              <a:t>/dx, dB</a:t>
            </a:r>
            <a:r>
              <a:rPr lang="en-US" baseline="-25000">
                <a:ea typeface="ＭＳ Ｐゴシック" charset="0"/>
                <a:cs typeface="ＭＳ Ｐゴシック" charset="0"/>
              </a:rPr>
              <a:t>z</a:t>
            </a:r>
            <a:r>
              <a:rPr lang="en-US">
                <a:ea typeface="ＭＳ Ｐゴシック" charset="0"/>
                <a:cs typeface="ＭＳ Ｐゴシック" charset="0"/>
              </a:rPr>
              <a:t>/dy, dB</a:t>
            </a:r>
            <a:r>
              <a:rPr lang="en-US" baseline="-25000">
                <a:ea typeface="ＭＳ Ｐゴシック" charset="0"/>
                <a:cs typeface="ＭＳ Ｐゴシック" charset="0"/>
              </a:rPr>
              <a:t>z</a:t>
            </a:r>
            <a:r>
              <a:rPr lang="en-US">
                <a:ea typeface="ＭＳ Ｐゴシック" charset="0"/>
                <a:cs typeface="ＭＳ Ｐゴシック" charset="0"/>
              </a:rPr>
              <a:t>/dz)</a:t>
            </a:r>
          </a:p>
          <a:p>
            <a:pPr eaLnBrk="1" hangingPunct="1">
              <a:lnSpc>
                <a:spcPct val="90000"/>
              </a:lnSpc>
            </a:pPr>
            <a:endParaRPr lang="en-US">
              <a:ea typeface="ＭＳ Ｐゴシック" charset="0"/>
              <a:cs typeface="ＭＳ Ｐゴシック" charset="0"/>
            </a:endParaRPr>
          </a:p>
          <a:p>
            <a:pPr eaLnBrk="1" hangingPunct="1">
              <a:lnSpc>
                <a:spcPct val="90000"/>
              </a:lnSpc>
            </a:pPr>
            <a:r>
              <a:rPr lang="en-US">
                <a:ea typeface="ＭＳ Ｐゴシック" charset="0"/>
                <a:cs typeface="ＭＳ Ｐゴシック" charset="0"/>
              </a:rPr>
              <a:t>Complex pulse sequences are programmed to obtain all necessary data for a complete reconstruction of the subject. Often: loop-structure.</a:t>
            </a:r>
          </a:p>
          <a:p>
            <a:pPr eaLnBrk="1" hangingPunct="1">
              <a:lnSpc>
                <a:spcPct val="90000"/>
              </a:lnSpc>
            </a:pPr>
            <a:endParaRPr lang="en-US">
              <a:ea typeface="ＭＳ Ｐゴシック" charset="0"/>
              <a:cs typeface="ＭＳ Ｐゴシック" charset="0"/>
            </a:endParaRPr>
          </a:p>
          <a:p>
            <a:pPr eaLnBrk="1" hangingPunct="1">
              <a:lnSpc>
                <a:spcPct val="90000"/>
              </a:lnSpc>
            </a:pPr>
            <a:r>
              <a:rPr lang="en-US">
                <a:ea typeface="ＭＳ Ｐゴシック" charset="0"/>
                <a:cs typeface="ＭＳ Ｐゴシック" charset="0"/>
              </a:rPr>
              <a:t>General goal: fill the “</a:t>
            </a:r>
            <a:r>
              <a:rPr lang="en-US" i="1">
                <a:ea typeface="ＭＳ Ｐゴシック" charset="0"/>
                <a:cs typeface="ＭＳ Ｐゴシック" charset="0"/>
              </a:rPr>
              <a:t>k</a:t>
            </a:r>
            <a:r>
              <a:rPr lang="en-US">
                <a:ea typeface="ＭＳ Ｐゴシック" charset="0"/>
                <a:cs typeface="ＭＳ Ｐゴシック" charset="0"/>
              </a:rPr>
              <a:t>-space” most quickly.</a:t>
            </a:r>
          </a:p>
          <a:p>
            <a:pPr eaLnBrk="1" hangingPunct="1">
              <a:lnSpc>
                <a:spcPct val="90000"/>
              </a:lnSpc>
              <a:buFont typeface="Wingdings" pitchFamily="2" charset="2"/>
              <a:buNone/>
            </a:pPr>
            <a:r>
              <a:rPr lang="en-US">
                <a:ea typeface="ＭＳ Ｐゴシック" charset="0"/>
                <a:cs typeface="ＭＳ Ｐゴシック" charset="0"/>
              </a:rPr>
              <a:t>	(</a:t>
            </a:r>
            <a:r>
              <a:rPr lang="en-US" u="sng">
                <a:ea typeface="ＭＳ Ｐゴシック" charset="0"/>
                <a:cs typeface="ＭＳ Ｐゴシック" charset="0"/>
              </a:rPr>
              <a:t>image space </a:t>
            </a:r>
            <a:r>
              <a:rPr lang="en-US" u="sng">
                <a:ea typeface="ＭＳ Ｐゴシック" charset="0"/>
                <a:cs typeface="ＭＳ Ｐゴシック" charset="0"/>
                <a:sym typeface="Wingdings" pitchFamily="2" charset="2"/>
              </a:rPr>
              <a:t></a:t>
            </a:r>
            <a:r>
              <a:rPr lang="en-US" u="sng">
                <a:ea typeface="ＭＳ Ｐゴシック" charset="0"/>
                <a:cs typeface="ＭＳ Ｐゴシック" charset="0"/>
              </a:rPr>
              <a:t>FFT</a:t>
            </a:r>
            <a:r>
              <a:rPr lang="en-US" u="sng">
                <a:ea typeface="ＭＳ Ｐゴシック" charset="0"/>
                <a:cs typeface="ＭＳ Ｐゴシック" charset="0"/>
                <a:sym typeface="Wingdings" pitchFamily="2" charset="2"/>
              </a:rPr>
              <a:t></a:t>
            </a:r>
            <a:r>
              <a:rPr lang="en-US" u="sng">
                <a:ea typeface="ＭＳ Ｐゴシック" charset="0"/>
                <a:cs typeface="ＭＳ Ｐゴシック" charset="0"/>
              </a:rPr>
              <a:t> </a:t>
            </a:r>
            <a:r>
              <a:rPr lang="en-US" i="1" u="sng">
                <a:ea typeface="ＭＳ Ｐゴシック" charset="0"/>
                <a:cs typeface="ＭＳ Ｐゴシック" charset="0"/>
              </a:rPr>
              <a:t>k</a:t>
            </a:r>
            <a:r>
              <a:rPr lang="en-US" u="sng">
                <a:ea typeface="ＭＳ Ｐゴシック" charset="0"/>
                <a:cs typeface="ＭＳ Ｐゴシック" charset="0"/>
              </a:rPr>
              <a:t>-space</a:t>
            </a:r>
            <a:r>
              <a:rPr lang="en-US">
                <a:ea typeface="ＭＳ Ｐゴシック" charset="0"/>
                <a:cs typeface="ＭＳ Ｐゴシック" charset="0"/>
              </a:rPr>
              <a:t> = FT-coefficients = spatial frequencies).</a:t>
            </a:r>
            <a:endParaRPr lang="en-GB">
              <a:ea typeface="ＭＳ Ｐゴシック" charset="0"/>
              <a:cs typeface="ＭＳ Ｐゴシック" charset="0"/>
            </a:endParaRPr>
          </a:p>
        </p:txBody>
      </p:sp>
      <p:grpSp>
        <p:nvGrpSpPr>
          <p:cNvPr id="2" name="Group 43"/>
          <p:cNvGrpSpPr>
            <a:grpSpLocks/>
          </p:cNvGrpSpPr>
          <p:nvPr/>
        </p:nvGrpSpPr>
        <p:grpSpPr bwMode="auto">
          <a:xfrm>
            <a:off x="4284663" y="333375"/>
            <a:ext cx="2663825" cy="1465263"/>
            <a:chOff x="2608" y="119"/>
            <a:chExt cx="1814" cy="998"/>
          </a:xfrm>
        </p:grpSpPr>
        <p:sp>
          <p:nvSpPr>
            <p:cNvPr id="49158" name="Line 4"/>
            <p:cNvSpPr>
              <a:spLocks noChangeShapeType="1"/>
            </p:cNvSpPr>
            <p:nvPr/>
          </p:nvSpPr>
          <p:spPr bwMode="auto">
            <a:xfrm>
              <a:off x="2864" y="313"/>
              <a:ext cx="1558" cy="0"/>
            </a:xfrm>
            <a:prstGeom prst="line">
              <a:avLst/>
            </a:prstGeom>
            <a:noFill/>
            <a:ln w="9525">
              <a:solidFill>
                <a:schemeClr val="bg2"/>
              </a:solidFill>
              <a:round/>
              <a:headEnd/>
              <a:tailEnd/>
            </a:ln>
          </p:spPr>
          <p:txBody>
            <a:bodyPr/>
            <a:lstStyle/>
            <a:p>
              <a:endParaRPr lang="en-US"/>
            </a:p>
          </p:txBody>
        </p:sp>
        <p:sp>
          <p:nvSpPr>
            <p:cNvPr id="49159" name="Oval 6"/>
            <p:cNvSpPr>
              <a:spLocks noChangeArrowheads="1"/>
            </p:cNvSpPr>
            <p:nvPr/>
          </p:nvSpPr>
          <p:spPr bwMode="auto">
            <a:xfrm>
              <a:off x="3010" y="279"/>
              <a:ext cx="41" cy="68"/>
            </a:xfrm>
            <a:prstGeom prst="ellipse">
              <a:avLst/>
            </a:prstGeom>
            <a:solidFill>
              <a:schemeClr val="bg1"/>
            </a:solidFill>
            <a:ln w="9525">
              <a:solidFill>
                <a:schemeClr val="bg2"/>
              </a:solidFill>
              <a:round/>
              <a:headEnd/>
              <a:tailEnd/>
            </a:ln>
          </p:spPr>
          <p:txBody>
            <a:bodyPr wrap="none" anchor="ctr"/>
            <a:lstStyle/>
            <a:p>
              <a:endParaRPr lang="en-US"/>
            </a:p>
          </p:txBody>
        </p:sp>
        <p:sp>
          <p:nvSpPr>
            <p:cNvPr id="49160" name="Oval 7"/>
            <p:cNvSpPr>
              <a:spLocks noChangeArrowheads="1"/>
            </p:cNvSpPr>
            <p:nvPr/>
          </p:nvSpPr>
          <p:spPr bwMode="auto">
            <a:xfrm>
              <a:off x="3094" y="279"/>
              <a:ext cx="42" cy="68"/>
            </a:xfrm>
            <a:prstGeom prst="ellipse">
              <a:avLst/>
            </a:prstGeom>
            <a:solidFill>
              <a:schemeClr val="bg1"/>
            </a:solidFill>
            <a:ln w="9525">
              <a:solidFill>
                <a:schemeClr val="bg2"/>
              </a:solidFill>
              <a:round/>
              <a:headEnd/>
              <a:tailEnd/>
            </a:ln>
          </p:spPr>
          <p:txBody>
            <a:bodyPr wrap="none" anchor="ctr"/>
            <a:lstStyle/>
            <a:p>
              <a:endParaRPr lang="en-US"/>
            </a:p>
          </p:txBody>
        </p:sp>
        <p:sp>
          <p:nvSpPr>
            <p:cNvPr id="49161" name="Oval 8"/>
            <p:cNvSpPr>
              <a:spLocks noChangeArrowheads="1"/>
            </p:cNvSpPr>
            <p:nvPr/>
          </p:nvSpPr>
          <p:spPr bwMode="auto">
            <a:xfrm>
              <a:off x="3051" y="245"/>
              <a:ext cx="43" cy="136"/>
            </a:xfrm>
            <a:prstGeom prst="ellipse">
              <a:avLst/>
            </a:prstGeom>
            <a:solidFill>
              <a:schemeClr val="bg1"/>
            </a:solidFill>
            <a:ln w="9525">
              <a:solidFill>
                <a:schemeClr val="bg2"/>
              </a:solidFill>
              <a:round/>
              <a:headEnd/>
              <a:tailEnd/>
            </a:ln>
          </p:spPr>
          <p:txBody>
            <a:bodyPr wrap="none" anchor="ctr"/>
            <a:lstStyle/>
            <a:p>
              <a:endParaRPr lang="en-US"/>
            </a:p>
          </p:txBody>
        </p:sp>
        <p:sp>
          <p:nvSpPr>
            <p:cNvPr id="49162" name="Oval 9"/>
            <p:cNvSpPr>
              <a:spLocks noChangeArrowheads="1"/>
            </p:cNvSpPr>
            <p:nvPr/>
          </p:nvSpPr>
          <p:spPr bwMode="auto">
            <a:xfrm>
              <a:off x="3486" y="261"/>
              <a:ext cx="41" cy="104"/>
            </a:xfrm>
            <a:prstGeom prst="ellipse">
              <a:avLst/>
            </a:prstGeom>
            <a:solidFill>
              <a:schemeClr val="bg1"/>
            </a:solidFill>
            <a:ln w="9525">
              <a:solidFill>
                <a:schemeClr val="bg2"/>
              </a:solidFill>
              <a:round/>
              <a:headEnd/>
              <a:tailEnd/>
            </a:ln>
          </p:spPr>
          <p:txBody>
            <a:bodyPr wrap="none" anchor="ctr"/>
            <a:lstStyle/>
            <a:p>
              <a:endParaRPr lang="en-US"/>
            </a:p>
          </p:txBody>
        </p:sp>
        <p:sp>
          <p:nvSpPr>
            <p:cNvPr id="49163" name="Oval 10"/>
            <p:cNvSpPr>
              <a:spLocks noChangeArrowheads="1"/>
            </p:cNvSpPr>
            <p:nvPr/>
          </p:nvSpPr>
          <p:spPr bwMode="auto">
            <a:xfrm>
              <a:off x="3570" y="261"/>
              <a:ext cx="41" cy="104"/>
            </a:xfrm>
            <a:prstGeom prst="ellipse">
              <a:avLst/>
            </a:prstGeom>
            <a:solidFill>
              <a:schemeClr val="bg1"/>
            </a:solidFill>
            <a:ln w="9525">
              <a:solidFill>
                <a:schemeClr val="bg2"/>
              </a:solidFill>
              <a:round/>
              <a:headEnd/>
              <a:tailEnd/>
            </a:ln>
          </p:spPr>
          <p:txBody>
            <a:bodyPr wrap="none" anchor="ctr"/>
            <a:lstStyle/>
            <a:p>
              <a:endParaRPr lang="en-US"/>
            </a:p>
          </p:txBody>
        </p:sp>
        <p:sp>
          <p:nvSpPr>
            <p:cNvPr id="49164" name="Oval 11"/>
            <p:cNvSpPr>
              <a:spLocks noChangeArrowheads="1"/>
            </p:cNvSpPr>
            <p:nvPr/>
          </p:nvSpPr>
          <p:spPr bwMode="auto">
            <a:xfrm>
              <a:off x="3528" y="210"/>
              <a:ext cx="41" cy="206"/>
            </a:xfrm>
            <a:prstGeom prst="ellipse">
              <a:avLst/>
            </a:prstGeom>
            <a:solidFill>
              <a:schemeClr val="bg1"/>
            </a:solidFill>
            <a:ln w="9525">
              <a:solidFill>
                <a:schemeClr val="bg2"/>
              </a:solidFill>
              <a:round/>
              <a:headEnd/>
              <a:tailEnd/>
            </a:ln>
          </p:spPr>
          <p:txBody>
            <a:bodyPr wrap="none" anchor="ctr"/>
            <a:lstStyle/>
            <a:p>
              <a:endParaRPr lang="en-US"/>
            </a:p>
          </p:txBody>
        </p:sp>
        <p:sp>
          <p:nvSpPr>
            <p:cNvPr id="49165" name="Line 12"/>
            <p:cNvSpPr>
              <a:spLocks noChangeShapeType="1"/>
            </p:cNvSpPr>
            <p:nvPr/>
          </p:nvSpPr>
          <p:spPr bwMode="auto">
            <a:xfrm>
              <a:off x="2864" y="484"/>
              <a:ext cx="1558" cy="0"/>
            </a:xfrm>
            <a:prstGeom prst="line">
              <a:avLst/>
            </a:prstGeom>
            <a:noFill/>
            <a:ln w="9525">
              <a:solidFill>
                <a:schemeClr val="bg2"/>
              </a:solidFill>
              <a:round/>
              <a:headEnd/>
              <a:tailEnd/>
            </a:ln>
          </p:spPr>
          <p:txBody>
            <a:bodyPr/>
            <a:lstStyle/>
            <a:p>
              <a:endParaRPr lang="en-US"/>
            </a:p>
          </p:txBody>
        </p:sp>
        <p:sp>
          <p:nvSpPr>
            <p:cNvPr id="49166" name="Freeform 13"/>
            <p:cNvSpPr>
              <a:spLocks/>
            </p:cNvSpPr>
            <p:nvPr/>
          </p:nvSpPr>
          <p:spPr bwMode="auto">
            <a:xfrm>
              <a:off x="2968" y="450"/>
              <a:ext cx="252" cy="103"/>
            </a:xfrm>
            <a:custGeom>
              <a:avLst/>
              <a:gdLst>
                <a:gd name="T0" fmla="*/ 0 w 272"/>
                <a:gd name="T1" fmla="*/ 11 h 136"/>
                <a:gd name="T2" fmla="*/ 31 w 272"/>
                <a:gd name="T3" fmla="*/ 0 h 136"/>
                <a:gd name="T4" fmla="*/ 124 w 272"/>
                <a:gd name="T5" fmla="*/ 0 h 136"/>
                <a:gd name="T6" fmla="*/ 155 w 272"/>
                <a:gd name="T7" fmla="*/ 11 h 136"/>
                <a:gd name="T8" fmla="*/ 155 w 272"/>
                <a:gd name="T9" fmla="*/ 34 h 136"/>
                <a:gd name="T10" fmla="*/ 185 w 272"/>
                <a:gd name="T11" fmla="*/ 34 h 136"/>
                <a:gd name="T12" fmla="*/ 185 w 272"/>
                <a:gd name="T13" fmla="*/ 11 h 136"/>
                <a:gd name="T14" fmla="*/ 0 60000 65536"/>
                <a:gd name="T15" fmla="*/ 0 60000 65536"/>
                <a:gd name="T16" fmla="*/ 0 60000 65536"/>
                <a:gd name="T17" fmla="*/ 0 60000 65536"/>
                <a:gd name="T18" fmla="*/ 0 60000 65536"/>
                <a:gd name="T19" fmla="*/ 0 60000 65536"/>
                <a:gd name="T20" fmla="*/ 0 60000 65536"/>
                <a:gd name="T21" fmla="*/ 0 w 272"/>
                <a:gd name="T22" fmla="*/ 0 h 136"/>
                <a:gd name="T23" fmla="*/ 272 w 272"/>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2" h="136">
                  <a:moveTo>
                    <a:pt x="0" y="45"/>
                  </a:moveTo>
                  <a:lnTo>
                    <a:pt x="45" y="0"/>
                  </a:lnTo>
                  <a:lnTo>
                    <a:pt x="181" y="0"/>
                  </a:lnTo>
                  <a:lnTo>
                    <a:pt x="226" y="45"/>
                  </a:lnTo>
                  <a:lnTo>
                    <a:pt x="226" y="136"/>
                  </a:lnTo>
                  <a:lnTo>
                    <a:pt x="272" y="136"/>
                  </a:lnTo>
                  <a:lnTo>
                    <a:pt x="272" y="45"/>
                  </a:lnTo>
                </a:path>
              </a:pathLst>
            </a:custGeom>
            <a:noFill/>
            <a:ln w="9525">
              <a:solidFill>
                <a:schemeClr val="bg2"/>
              </a:solidFill>
              <a:round/>
              <a:headEnd/>
              <a:tailEnd/>
            </a:ln>
          </p:spPr>
          <p:txBody>
            <a:bodyPr/>
            <a:lstStyle/>
            <a:p>
              <a:endParaRPr lang="en-US"/>
            </a:p>
          </p:txBody>
        </p:sp>
        <p:sp>
          <p:nvSpPr>
            <p:cNvPr id="49167" name="Freeform 14"/>
            <p:cNvSpPr>
              <a:spLocks/>
            </p:cNvSpPr>
            <p:nvPr/>
          </p:nvSpPr>
          <p:spPr bwMode="auto">
            <a:xfrm>
              <a:off x="3443" y="450"/>
              <a:ext cx="211" cy="34"/>
            </a:xfrm>
            <a:custGeom>
              <a:avLst/>
              <a:gdLst>
                <a:gd name="T0" fmla="*/ 0 w 227"/>
                <a:gd name="T1" fmla="*/ 11 h 45"/>
                <a:gd name="T2" fmla="*/ 32 w 227"/>
                <a:gd name="T3" fmla="*/ 0 h 45"/>
                <a:gd name="T4" fmla="*/ 126 w 227"/>
                <a:gd name="T5" fmla="*/ 0 h 45"/>
                <a:gd name="T6" fmla="*/ 157 w 227"/>
                <a:gd name="T7" fmla="*/ 11 h 45"/>
                <a:gd name="T8" fmla="*/ 0 60000 65536"/>
                <a:gd name="T9" fmla="*/ 0 60000 65536"/>
                <a:gd name="T10" fmla="*/ 0 60000 65536"/>
                <a:gd name="T11" fmla="*/ 0 60000 65536"/>
                <a:gd name="T12" fmla="*/ 0 w 227"/>
                <a:gd name="T13" fmla="*/ 0 h 45"/>
                <a:gd name="T14" fmla="*/ 227 w 227"/>
                <a:gd name="T15" fmla="*/ 45 h 45"/>
              </a:gdLst>
              <a:ahLst/>
              <a:cxnLst>
                <a:cxn ang="T8">
                  <a:pos x="T0" y="T1"/>
                </a:cxn>
                <a:cxn ang="T9">
                  <a:pos x="T2" y="T3"/>
                </a:cxn>
                <a:cxn ang="T10">
                  <a:pos x="T4" y="T5"/>
                </a:cxn>
                <a:cxn ang="T11">
                  <a:pos x="T6" y="T7"/>
                </a:cxn>
              </a:cxnLst>
              <a:rect l="T12" t="T13" r="T14" b="T15"/>
              <a:pathLst>
                <a:path w="227" h="45">
                  <a:moveTo>
                    <a:pt x="0" y="45"/>
                  </a:moveTo>
                  <a:lnTo>
                    <a:pt x="46" y="0"/>
                  </a:lnTo>
                  <a:lnTo>
                    <a:pt x="182" y="0"/>
                  </a:lnTo>
                  <a:lnTo>
                    <a:pt x="227" y="45"/>
                  </a:lnTo>
                </a:path>
              </a:pathLst>
            </a:custGeom>
            <a:noFill/>
            <a:ln w="9525">
              <a:solidFill>
                <a:schemeClr val="bg2"/>
              </a:solidFill>
              <a:round/>
              <a:headEnd/>
              <a:tailEnd/>
            </a:ln>
          </p:spPr>
          <p:txBody>
            <a:bodyPr/>
            <a:lstStyle/>
            <a:p>
              <a:endParaRPr lang="en-US"/>
            </a:p>
          </p:txBody>
        </p:sp>
        <p:sp>
          <p:nvSpPr>
            <p:cNvPr id="49168" name="Line 15"/>
            <p:cNvSpPr>
              <a:spLocks noChangeShapeType="1"/>
            </p:cNvSpPr>
            <p:nvPr/>
          </p:nvSpPr>
          <p:spPr bwMode="auto">
            <a:xfrm>
              <a:off x="2864" y="656"/>
              <a:ext cx="1558" cy="0"/>
            </a:xfrm>
            <a:prstGeom prst="line">
              <a:avLst/>
            </a:prstGeom>
            <a:noFill/>
            <a:ln w="9525">
              <a:solidFill>
                <a:schemeClr val="bg2"/>
              </a:solidFill>
              <a:round/>
              <a:headEnd/>
              <a:tailEnd/>
            </a:ln>
          </p:spPr>
          <p:txBody>
            <a:bodyPr/>
            <a:lstStyle/>
            <a:p>
              <a:endParaRPr lang="en-US"/>
            </a:p>
          </p:txBody>
        </p:sp>
        <p:grpSp>
          <p:nvGrpSpPr>
            <p:cNvPr id="49169" name="Group 19"/>
            <p:cNvGrpSpPr>
              <a:grpSpLocks/>
            </p:cNvGrpSpPr>
            <p:nvPr/>
          </p:nvGrpSpPr>
          <p:grpSpPr bwMode="auto">
            <a:xfrm>
              <a:off x="3738" y="554"/>
              <a:ext cx="127" cy="205"/>
              <a:chOff x="3470" y="845"/>
              <a:chExt cx="136" cy="272"/>
            </a:xfrm>
          </p:grpSpPr>
          <p:sp>
            <p:nvSpPr>
              <p:cNvPr id="49185" name="Freeform 16"/>
              <p:cNvSpPr>
                <a:spLocks/>
              </p:cNvSpPr>
              <p:nvPr/>
            </p:nvSpPr>
            <p:spPr bwMode="auto">
              <a:xfrm>
                <a:off x="3470" y="845"/>
                <a:ext cx="136" cy="272"/>
              </a:xfrm>
              <a:custGeom>
                <a:avLst/>
                <a:gdLst>
                  <a:gd name="T0" fmla="*/ 0 w 136"/>
                  <a:gd name="T1" fmla="*/ 136 h 272"/>
                  <a:gd name="T2" fmla="*/ 45 w 136"/>
                  <a:gd name="T3" fmla="*/ 0 h 272"/>
                  <a:gd name="T4" fmla="*/ 90 w 136"/>
                  <a:gd name="T5" fmla="*/ 0 h 272"/>
                  <a:gd name="T6" fmla="*/ 136 w 136"/>
                  <a:gd name="T7" fmla="*/ 136 h 272"/>
                  <a:gd name="T8" fmla="*/ 90 w 136"/>
                  <a:gd name="T9" fmla="*/ 272 h 272"/>
                  <a:gd name="T10" fmla="*/ 45 w 136"/>
                  <a:gd name="T11" fmla="*/ 272 h 272"/>
                  <a:gd name="T12" fmla="*/ 0 w 136"/>
                  <a:gd name="T13" fmla="*/ 136 h 272"/>
                  <a:gd name="T14" fmla="*/ 0 60000 65536"/>
                  <a:gd name="T15" fmla="*/ 0 60000 65536"/>
                  <a:gd name="T16" fmla="*/ 0 60000 65536"/>
                  <a:gd name="T17" fmla="*/ 0 60000 65536"/>
                  <a:gd name="T18" fmla="*/ 0 60000 65536"/>
                  <a:gd name="T19" fmla="*/ 0 60000 65536"/>
                  <a:gd name="T20" fmla="*/ 0 60000 65536"/>
                  <a:gd name="T21" fmla="*/ 0 w 136"/>
                  <a:gd name="T22" fmla="*/ 0 h 272"/>
                  <a:gd name="T23" fmla="*/ 136 w 136"/>
                  <a:gd name="T24" fmla="*/ 272 h 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272">
                    <a:moveTo>
                      <a:pt x="0" y="136"/>
                    </a:moveTo>
                    <a:lnTo>
                      <a:pt x="45" y="0"/>
                    </a:lnTo>
                    <a:lnTo>
                      <a:pt x="90" y="0"/>
                    </a:lnTo>
                    <a:lnTo>
                      <a:pt x="136" y="136"/>
                    </a:lnTo>
                    <a:lnTo>
                      <a:pt x="90" y="272"/>
                    </a:lnTo>
                    <a:lnTo>
                      <a:pt x="45" y="272"/>
                    </a:lnTo>
                    <a:lnTo>
                      <a:pt x="0" y="136"/>
                    </a:lnTo>
                    <a:close/>
                  </a:path>
                </a:pathLst>
              </a:custGeom>
              <a:noFill/>
              <a:ln w="9525">
                <a:solidFill>
                  <a:schemeClr val="bg2"/>
                </a:solidFill>
                <a:round/>
                <a:headEnd/>
                <a:tailEnd/>
              </a:ln>
            </p:spPr>
            <p:txBody>
              <a:bodyPr/>
              <a:lstStyle/>
              <a:p>
                <a:endParaRPr lang="en-US"/>
              </a:p>
            </p:txBody>
          </p:sp>
          <p:sp>
            <p:nvSpPr>
              <p:cNvPr id="49186" name="Freeform 17"/>
              <p:cNvSpPr>
                <a:spLocks/>
              </p:cNvSpPr>
              <p:nvPr/>
            </p:nvSpPr>
            <p:spPr bwMode="auto">
              <a:xfrm>
                <a:off x="3470" y="890"/>
                <a:ext cx="136" cy="181"/>
              </a:xfrm>
              <a:custGeom>
                <a:avLst/>
                <a:gdLst>
                  <a:gd name="T0" fmla="*/ 0 w 136"/>
                  <a:gd name="T1" fmla="*/ 18 h 272"/>
                  <a:gd name="T2" fmla="*/ 45 w 136"/>
                  <a:gd name="T3" fmla="*/ 0 h 272"/>
                  <a:gd name="T4" fmla="*/ 90 w 136"/>
                  <a:gd name="T5" fmla="*/ 0 h 272"/>
                  <a:gd name="T6" fmla="*/ 136 w 136"/>
                  <a:gd name="T7" fmla="*/ 18 h 272"/>
                  <a:gd name="T8" fmla="*/ 90 w 136"/>
                  <a:gd name="T9" fmla="*/ 35 h 272"/>
                  <a:gd name="T10" fmla="*/ 45 w 136"/>
                  <a:gd name="T11" fmla="*/ 35 h 272"/>
                  <a:gd name="T12" fmla="*/ 0 w 136"/>
                  <a:gd name="T13" fmla="*/ 18 h 272"/>
                  <a:gd name="T14" fmla="*/ 0 60000 65536"/>
                  <a:gd name="T15" fmla="*/ 0 60000 65536"/>
                  <a:gd name="T16" fmla="*/ 0 60000 65536"/>
                  <a:gd name="T17" fmla="*/ 0 60000 65536"/>
                  <a:gd name="T18" fmla="*/ 0 60000 65536"/>
                  <a:gd name="T19" fmla="*/ 0 60000 65536"/>
                  <a:gd name="T20" fmla="*/ 0 60000 65536"/>
                  <a:gd name="T21" fmla="*/ 0 w 136"/>
                  <a:gd name="T22" fmla="*/ 0 h 272"/>
                  <a:gd name="T23" fmla="*/ 136 w 136"/>
                  <a:gd name="T24" fmla="*/ 272 h 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272">
                    <a:moveTo>
                      <a:pt x="0" y="136"/>
                    </a:moveTo>
                    <a:lnTo>
                      <a:pt x="45" y="0"/>
                    </a:lnTo>
                    <a:lnTo>
                      <a:pt x="90" y="0"/>
                    </a:lnTo>
                    <a:lnTo>
                      <a:pt x="136" y="136"/>
                    </a:lnTo>
                    <a:lnTo>
                      <a:pt x="90" y="272"/>
                    </a:lnTo>
                    <a:lnTo>
                      <a:pt x="45" y="272"/>
                    </a:lnTo>
                    <a:lnTo>
                      <a:pt x="0" y="136"/>
                    </a:lnTo>
                    <a:close/>
                  </a:path>
                </a:pathLst>
              </a:custGeom>
              <a:noFill/>
              <a:ln w="9525">
                <a:solidFill>
                  <a:schemeClr val="bg2"/>
                </a:solidFill>
                <a:round/>
                <a:headEnd/>
                <a:tailEnd/>
              </a:ln>
            </p:spPr>
            <p:txBody>
              <a:bodyPr/>
              <a:lstStyle/>
              <a:p>
                <a:endParaRPr lang="en-US"/>
              </a:p>
            </p:txBody>
          </p:sp>
          <p:sp>
            <p:nvSpPr>
              <p:cNvPr id="49187" name="Freeform 18"/>
              <p:cNvSpPr>
                <a:spLocks/>
              </p:cNvSpPr>
              <p:nvPr/>
            </p:nvSpPr>
            <p:spPr bwMode="auto">
              <a:xfrm>
                <a:off x="3470" y="935"/>
                <a:ext cx="136" cy="91"/>
              </a:xfrm>
              <a:custGeom>
                <a:avLst/>
                <a:gdLst>
                  <a:gd name="T0" fmla="*/ 0 w 136"/>
                  <a:gd name="T1" fmla="*/ 1 h 272"/>
                  <a:gd name="T2" fmla="*/ 45 w 136"/>
                  <a:gd name="T3" fmla="*/ 0 h 272"/>
                  <a:gd name="T4" fmla="*/ 90 w 136"/>
                  <a:gd name="T5" fmla="*/ 0 h 272"/>
                  <a:gd name="T6" fmla="*/ 136 w 136"/>
                  <a:gd name="T7" fmla="*/ 1 h 272"/>
                  <a:gd name="T8" fmla="*/ 90 w 136"/>
                  <a:gd name="T9" fmla="*/ 1 h 272"/>
                  <a:gd name="T10" fmla="*/ 45 w 136"/>
                  <a:gd name="T11" fmla="*/ 1 h 272"/>
                  <a:gd name="T12" fmla="*/ 0 w 136"/>
                  <a:gd name="T13" fmla="*/ 1 h 272"/>
                  <a:gd name="T14" fmla="*/ 0 60000 65536"/>
                  <a:gd name="T15" fmla="*/ 0 60000 65536"/>
                  <a:gd name="T16" fmla="*/ 0 60000 65536"/>
                  <a:gd name="T17" fmla="*/ 0 60000 65536"/>
                  <a:gd name="T18" fmla="*/ 0 60000 65536"/>
                  <a:gd name="T19" fmla="*/ 0 60000 65536"/>
                  <a:gd name="T20" fmla="*/ 0 60000 65536"/>
                  <a:gd name="T21" fmla="*/ 0 w 136"/>
                  <a:gd name="T22" fmla="*/ 0 h 272"/>
                  <a:gd name="T23" fmla="*/ 136 w 136"/>
                  <a:gd name="T24" fmla="*/ 272 h 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272">
                    <a:moveTo>
                      <a:pt x="0" y="136"/>
                    </a:moveTo>
                    <a:lnTo>
                      <a:pt x="45" y="0"/>
                    </a:lnTo>
                    <a:lnTo>
                      <a:pt x="90" y="0"/>
                    </a:lnTo>
                    <a:lnTo>
                      <a:pt x="136" y="136"/>
                    </a:lnTo>
                    <a:lnTo>
                      <a:pt x="90" y="272"/>
                    </a:lnTo>
                    <a:lnTo>
                      <a:pt x="45" y="272"/>
                    </a:lnTo>
                    <a:lnTo>
                      <a:pt x="0" y="136"/>
                    </a:lnTo>
                    <a:close/>
                  </a:path>
                </a:pathLst>
              </a:custGeom>
              <a:noFill/>
              <a:ln w="9525">
                <a:solidFill>
                  <a:schemeClr val="bg2"/>
                </a:solidFill>
                <a:round/>
                <a:headEnd/>
                <a:tailEnd/>
              </a:ln>
            </p:spPr>
            <p:txBody>
              <a:bodyPr/>
              <a:lstStyle/>
              <a:p>
                <a:endParaRPr lang="en-US"/>
              </a:p>
            </p:txBody>
          </p:sp>
        </p:grpSp>
        <p:grpSp>
          <p:nvGrpSpPr>
            <p:cNvPr id="49170" name="Group 20"/>
            <p:cNvGrpSpPr>
              <a:grpSpLocks/>
            </p:cNvGrpSpPr>
            <p:nvPr/>
          </p:nvGrpSpPr>
          <p:grpSpPr bwMode="auto">
            <a:xfrm>
              <a:off x="4159" y="554"/>
              <a:ext cx="126" cy="205"/>
              <a:chOff x="3470" y="845"/>
              <a:chExt cx="136" cy="272"/>
            </a:xfrm>
          </p:grpSpPr>
          <p:sp>
            <p:nvSpPr>
              <p:cNvPr id="49182" name="Freeform 21"/>
              <p:cNvSpPr>
                <a:spLocks/>
              </p:cNvSpPr>
              <p:nvPr/>
            </p:nvSpPr>
            <p:spPr bwMode="auto">
              <a:xfrm>
                <a:off x="3470" y="845"/>
                <a:ext cx="136" cy="272"/>
              </a:xfrm>
              <a:custGeom>
                <a:avLst/>
                <a:gdLst>
                  <a:gd name="T0" fmla="*/ 0 w 136"/>
                  <a:gd name="T1" fmla="*/ 136 h 272"/>
                  <a:gd name="T2" fmla="*/ 45 w 136"/>
                  <a:gd name="T3" fmla="*/ 0 h 272"/>
                  <a:gd name="T4" fmla="*/ 90 w 136"/>
                  <a:gd name="T5" fmla="*/ 0 h 272"/>
                  <a:gd name="T6" fmla="*/ 136 w 136"/>
                  <a:gd name="T7" fmla="*/ 136 h 272"/>
                  <a:gd name="T8" fmla="*/ 90 w 136"/>
                  <a:gd name="T9" fmla="*/ 272 h 272"/>
                  <a:gd name="T10" fmla="*/ 45 w 136"/>
                  <a:gd name="T11" fmla="*/ 272 h 272"/>
                  <a:gd name="T12" fmla="*/ 0 w 136"/>
                  <a:gd name="T13" fmla="*/ 136 h 272"/>
                  <a:gd name="T14" fmla="*/ 0 60000 65536"/>
                  <a:gd name="T15" fmla="*/ 0 60000 65536"/>
                  <a:gd name="T16" fmla="*/ 0 60000 65536"/>
                  <a:gd name="T17" fmla="*/ 0 60000 65536"/>
                  <a:gd name="T18" fmla="*/ 0 60000 65536"/>
                  <a:gd name="T19" fmla="*/ 0 60000 65536"/>
                  <a:gd name="T20" fmla="*/ 0 60000 65536"/>
                  <a:gd name="T21" fmla="*/ 0 w 136"/>
                  <a:gd name="T22" fmla="*/ 0 h 272"/>
                  <a:gd name="T23" fmla="*/ 136 w 136"/>
                  <a:gd name="T24" fmla="*/ 272 h 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272">
                    <a:moveTo>
                      <a:pt x="0" y="136"/>
                    </a:moveTo>
                    <a:lnTo>
                      <a:pt x="45" y="0"/>
                    </a:lnTo>
                    <a:lnTo>
                      <a:pt x="90" y="0"/>
                    </a:lnTo>
                    <a:lnTo>
                      <a:pt x="136" y="136"/>
                    </a:lnTo>
                    <a:lnTo>
                      <a:pt x="90" y="272"/>
                    </a:lnTo>
                    <a:lnTo>
                      <a:pt x="45" y="272"/>
                    </a:lnTo>
                    <a:lnTo>
                      <a:pt x="0" y="136"/>
                    </a:lnTo>
                    <a:close/>
                  </a:path>
                </a:pathLst>
              </a:custGeom>
              <a:noFill/>
              <a:ln w="9525">
                <a:solidFill>
                  <a:schemeClr val="bg2"/>
                </a:solidFill>
                <a:round/>
                <a:headEnd/>
                <a:tailEnd/>
              </a:ln>
            </p:spPr>
            <p:txBody>
              <a:bodyPr/>
              <a:lstStyle/>
              <a:p>
                <a:endParaRPr lang="en-US"/>
              </a:p>
            </p:txBody>
          </p:sp>
          <p:sp>
            <p:nvSpPr>
              <p:cNvPr id="49183" name="Freeform 22"/>
              <p:cNvSpPr>
                <a:spLocks/>
              </p:cNvSpPr>
              <p:nvPr/>
            </p:nvSpPr>
            <p:spPr bwMode="auto">
              <a:xfrm>
                <a:off x="3470" y="890"/>
                <a:ext cx="136" cy="181"/>
              </a:xfrm>
              <a:custGeom>
                <a:avLst/>
                <a:gdLst>
                  <a:gd name="T0" fmla="*/ 0 w 136"/>
                  <a:gd name="T1" fmla="*/ 18 h 272"/>
                  <a:gd name="T2" fmla="*/ 45 w 136"/>
                  <a:gd name="T3" fmla="*/ 0 h 272"/>
                  <a:gd name="T4" fmla="*/ 90 w 136"/>
                  <a:gd name="T5" fmla="*/ 0 h 272"/>
                  <a:gd name="T6" fmla="*/ 136 w 136"/>
                  <a:gd name="T7" fmla="*/ 18 h 272"/>
                  <a:gd name="T8" fmla="*/ 90 w 136"/>
                  <a:gd name="T9" fmla="*/ 35 h 272"/>
                  <a:gd name="T10" fmla="*/ 45 w 136"/>
                  <a:gd name="T11" fmla="*/ 35 h 272"/>
                  <a:gd name="T12" fmla="*/ 0 w 136"/>
                  <a:gd name="T13" fmla="*/ 18 h 272"/>
                  <a:gd name="T14" fmla="*/ 0 60000 65536"/>
                  <a:gd name="T15" fmla="*/ 0 60000 65536"/>
                  <a:gd name="T16" fmla="*/ 0 60000 65536"/>
                  <a:gd name="T17" fmla="*/ 0 60000 65536"/>
                  <a:gd name="T18" fmla="*/ 0 60000 65536"/>
                  <a:gd name="T19" fmla="*/ 0 60000 65536"/>
                  <a:gd name="T20" fmla="*/ 0 60000 65536"/>
                  <a:gd name="T21" fmla="*/ 0 w 136"/>
                  <a:gd name="T22" fmla="*/ 0 h 272"/>
                  <a:gd name="T23" fmla="*/ 136 w 136"/>
                  <a:gd name="T24" fmla="*/ 272 h 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272">
                    <a:moveTo>
                      <a:pt x="0" y="136"/>
                    </a:moveTo>
                    <a:lnTo>
                      <a:pt x="45" y="0"/>
                    </a:lnTo>
                    <a:lnTo>
                      <a:pt x="90" y="0"/>
                    </a:lnTo>
                    <a:lnTo>
                      <a:pt x="136" y="136"/>
                    </a:lnTo>
                    <a:lnTo>
                      <a:pt x="90" y="272"/>
                    </a:lnTo>
                    <a:lnTo>
                      <a:pt x="45" y="272"/>
                    </a:lnTo>
                    <a:lnTo>
                      <a:pt x="0" y="136"/>
                    </a:lnTo>
                    <a:close/>
                  </a:path>
                </a:pathLst>
              </a:custGeom>
              <a:noFill/>
              <a:ln w="9525">
                <a:solidFill>
                  <a:schemeClr val="bg2"/>
                </a:solidFill>
                <a:round/>
                <a:headEnd/>
                <a:tailEnd/>
              </a:ln>
            </p:spPr>
            <p:txBody>
              <a:bodyPr/>
              <a:lstStyle/>
              <a:p>
                <a:endParaRPr lang="en-US"/>
              </a:p>
            </p:txBody>
          </p:sp>
          <p:sp>
            <p:nvSpPr>
              <p:cNvPr id="49184" name="Freeform 23"/>
              <p:cNvSpPr>
                <a:spLocks/>
              </p:cNvSpPr>
              <p:nvPr/>
            </p:nvSpPr>
            <p:spPr bwMode="auto">
              <a:xfrm>
                <a:off x="3470" y="935"/>
                <a:ext cx="136" cy="91"/>
              </a:xfrm>
              <a:custGeom>
                <a:avLst/>
                <a:gdLst>
                  <a:gd name="T0" fmla="*/ 0 w 136"/>
                  <a:gd name="T1" fmla="*/ 1 h 272"/>
                  <a:gd name="T2" fmla="*/ 45 w 136"/>
                  <a:gd name="T3" fmla="*/ 0 h 272"/>
                  <a:gd name="T4" fmla="*/ 90 w 136"/>
                  <a:gd name="T5" fmla="*/ 0 h 272"/>
                  <a:gd name="T6" fmla="*/ 136 w 136"/>
                  <a:gd name="T7" fmla="*/ 1 h 272"/>
                  <a:gd name="T8" fmla="*/ 90 w 136"/>
                  <a:gd name="T9" fmla="*/ 1 h 272"/>
                  <a:gd name="T10" fmla="*/ 45 w 136"/>
                  <a:gd name="T11" fmla="*/ 1 h 272"/>
                  <a:gd name="T12" fmla="*/ 0 w 136"/>
                  <a:gd name="T13" fmla="*/ 1 h 272"/>
                  <a:gd name="T14" fmla="*/ 0 60000 65536"/>
                  <a:gd name="T15" fmla="*/ 0 60000 65536"/>
                  <a:gd name="T16" fmla="*/ 0 60000 65536"/>
                  <a:gd name="T17" fmla="*/ 0 60000 65536"/>
                  <a:gd name="T18" fmla="*/ 0 60000 65536"/>
                  <a:gd name="T19" fmla="*/ 0 60000 65536"/>
                  <a:gd name="T20" fmla="*/ 0 60000 65536"/>
                  <a:gd name="T21" fmla="*/ 0 w 136"/>
                  <a:gd name="T22" fmla="*/ 0 h 272"/>
                  <a:gd name="T23" fmla="*/ 136 w 136"/>
                  <a:gd name="T24" fmla="*/ 272 h 2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6" h="272">
                    <a:moveTo>
                      <a:pt x="0" y="136"/>
                    </a:moveTo>
                    <a:lnTo>
                      <a:pt x="45" y="0"/>
                    </a:lnTo>
                    <a:lnTo>
                      <a:pt x="90" y="0"/>
                    </a:lnTo>
                    <a:lnTo>
                      <a:pt x="136" y="136"/>
                    </a:lnTo>
                    <a:lnTo>
                      <a:pt x="90" y="272"/>
                    </a:lnTo>
                    <a:lnTo>
                      <a:pt x="45" y="272"/>
                    </a:lnTo>
                    <a:lnTo>
                      <a:pt x="0" y="136"/>
                    </a:lnTo>
                    <a:close/>
                  </a:path>
                </a:pathLst>
              </a:custGeom>
              <a:noFill/>
              <a:ln w="9525">
                <a:solidFill>
                  <a:schemeClr val="bg2"/>
                </a:solidFill>
                <a:round/>
                <a:headEnd/>
                <a:tailEnd/>
              </a:ln>
            </p:spPr>
            <p:txBody>
              <a:bodyPr/>
              <a:lstStyle/>
              <a:p>
                <a:endParaRPr lang="en-US"/>
              </a:p>
            </p:txBody>
          </p:sp>
        </p:grpSp>
        <p:sp>
          <p:nvSpPr>
            <p:cNvPr id="49171" name="Line 25"/>
            <p:cNvSpPr>
              <a:spLocks noChangeShapeType="1"/>
            </p:cNvSpPr>
            <p:nvPr/>
          </p:nvSpPr>
          <p:spPr bwMode="auto">
            <a:xfrm>
              <a:off x="2864" y="827"/>
              <a:ext cx="1558" cy="0"/>
            </a:xfrm>
            <a:prstGeom prst="line">
              <a:avLst/>
            </a:prstGeom>
            <a:noFill/>
            <a:ln w="9525">
              <a:solidFill>
                <a:schemeClr val="bg2"/>
              </a:solidFill>
              <a:round/>
              <a:headEnd/>
              <a:tailEnd/>
            </a:ln>
          </p:spPr>
          <p:txBody>
            <a:bodyPr/>
            <a:lstStyle/>
            <a:p>
              <a:endParaRPr lang="en-US"/>
            </a:p>
          </p:txBody>
        </p:sp>
        <p:sp>
          <p:nvSpPr>
            <p:cNvPr id="49172" name="Freeform 26"/>
            <p:cNvSpPr>
              <a:spLocks/>
            </p:cNvSpPr>
            <p:nvPr/>
          </p:nvSpPr>
          <p:spPr bwMode="auto">
            <a:xfrm>
              <a:off x="3738" y="759"/>
              <a:ext cx="464" cy="137"/>
            </a:xfrm>
            <a:custGeom>
              <a:avLst/>
              <a:gdLst>
                <a:gd name="T0" fmla="*/ 0 w 499"/>
                <a:gd name="T1" fmla="*/ 23 h 181"/>
                <a:gd name="T2" fmla="*/ 31 w 499"/>
                <a:gd name="T3" fmla="*/ 45 h 181"/>
                <a:gd name="T4" fmla="*/ 63 w 499"/>
                <a:gd name="T5" fmla="*/ 45 h 181"/>
                <a:gd name="T6" fmla="*/ 94 w 499"/>
                <a:gd name="T7" fmla="*/ 23 h 181"/>
                <a:gd name="T8" fmla="*/ 126 w 499"/>
                <a:gd name="T9" fmla="*/ 0 h 181"/>
                <a:gd name="T10" fmla="*/ 314 w 499"/>
                <a:gd name="T11" fmla="*/ 0 h 181"/>
                <a:gd name="T12" fmla="*/ 347 w 499"/>
                <a:gd name="T13" fmla="*/ 23 h 181"/>
                <a:gd name="T14" fmla="*/ 0 60000 65536"/>
                <a:gd name="T15" fmla="*/ 0 60000 65536"/>
                <a:gd name="T16" fmla="*/ 0 60000 65536"/>
                <a:gd name="T17" fmla="*/ 0 60000 65536"/>
                <a:gd name="T18" fmla="*/ 0 60000 65536"/>
                <a:gd name="T19" fmla="*/ 0 60000 65536"/>
                <a:gd name="T20" fmla="*/ 0 60000 65536"/>
                <a:gd name="T21" fmla="*/ 0 w 499"/>
                <a:gd name="T22" fmla="*/ 0 h 181"/>
                <a:gd name="T23" fmla="*/ 499 w 499"/>
                <a:gd name="T24" fmla="*/ 181 h 1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9" h="181">
                  <a:moveTo>
                    <a:pt x="0" y="90"/>
                  </a:moveTo>
                  <a:lnTo>
                    <a:pt x="45" y="181"/>
                  </a:lnTo>
                  <a:lnTo>
                    <a:pt x="90" y="181"/>
                  </a:lnTo>
                  <a:lnTo>
                    <a:pt x="136" y="90"/>
                  </a:lnTo>
                  <a:lnTo>
                    <a:pt x="181" y="0"/>
                  </a:lnTo>
                  <a:lnTo>
                    <a:pt x="453" y="0"/>
                  </a:lnTo>
                  <a:lnTo>
                    <a:pt x="499" y="90"/>
                  </a:lnTo>
                </a:path>
              </a:pathLst>
            </a:custGeom>
            <a:noFill/>
            <a:ln w="9525">
              <a:solidFill>
                <a:schemeClr val="bg2"/>
              </a:solidFill>
              <a:round/>
              <a:headEnd/>
              <a:tailEnd/>
            </a:ln>
          </p:spPr>
          <p:txBody>
            <a:bodyPr/>
            <a:lstStyle/>
            <a:p>
              <a:endParaRPr lang="en-US"/>
            </a:p>
          </p:txBody>
        </p:sp>
        <p:sp>
          <p:nvSpPr>
            <p:cNvPr id="49173" name="Line 28"/>
            <p:cNvSpPr>
              <a:spLocks noChangeShapeType="1"/>
            </p:cNvSpPr>
            <p:nvPr/>
          </p:nvSpPr>
          <p:spPr bwMode="auto">
            <a:xfrm>
              <a:off x="2864" y="999"/>
              <a:ext cx="1558" cy="0"/>
            </a:xfrm>
            <a:prstGeom prst="line">
              <a:avLst/>
            </a:prstGeom>
            <a:noFill/>
            <a:ln w="9525">
              <a:solidFill>
                <a:schemeClr val="bg2"/>
              </a:solidFill>
              <a:round/>
              <a:headEnd/>
              <a:tailEnd type="arrow" w="med" len="med"/>
            </a:ln>
          </p:spPr>
          <p:txBody>
            <a:bodyPr/>
            <a:lstStyle/>
            <a:p>
              <a:endParaRPr lang="en-US"/>
            </a:p>
          </p:txBody>
        </p:sp>
        <p:sp>
          <p:nvSpPr>
            <p:cNvPr id="49174" name="Rectangle 29"/>
            <p:cNvSpPr>
              <a:spLocks noChangeArrowheads="1"/>
            </p:cNvSpPr>
            <p:nvPr/>
          </p:nvSpPr>
          <p:spPr bwMode="auto">
            <a:xfrm>
              <a:off x="3907" y="930"/>
              <a:ext cx="252" cy="69"/>
            </a:xfrm>
            <a:prstGeom prst="rect">
              <a:avLst/>
            </a:prstGeom>
            <a:solidFill>
              <a:schemeClr val="bg2"/>
            </a:solidFill>
            <a:ln w="9525">
              <a:solidFill>
                <a:schemeClr val="bg2"/>
              </a:solidFill>
              <a:miter lim="800000"/>
              <a:headEnd/>
              <a:tailEnd/>
            </a:ln>
          </p:spPr>
          <p:txBody>
            <a:bodyPr wrap="none" anchor="ctr"/>
            <a:lstStyle/>
            <a:p>
              <a:pPr algn="ctr"/>
              <a:endParaRPr lang="en-US" sz="800">
                <a:solidFill>
                  <a:schemeClr val="bg1"/>
                </a:solidFill>
              </a:endParaRPr>
            </a:p>
          </p:txBody>
        </p:sp>
        <p:sp>
          <p:nvSpPr>
            <p:cNvPr id="49175" name="Text Box 31"/>
            <p:cNvSpPr txBox="1">
              <a:spLocks noChangeArrowheads="1"/>
            </p:cNvSpPr>
            <p:nvPr/>
          </p:nvSpPr>
          <p:spPr bwMode="auto">
            <a:xfrm>
              <a:off x="2608" y="246"/>
              <a:ext cx="241" cy="166"/>
            </a:xfrm>
            <a:prstGeom prst="rect">
              <a:avLst/>
            </a:prstGeom>
            <a:noFill/>
            <a:ln w="9525">
              <a:noFill/>
              <a:miter lim="800000"/>
              <a:headEnd/>
              <a:tailEnd/>
            </a:ln>
          </p:spPr>
          <p:txBody>
            <a:bodyPr wrap="none">
              <a:spAutoFit/>
            </a:bodyPr>
            <a:lstStyle/>
            <a:p>
              <a:r>
                <a:rPr lang="en-US" sz="1000">
                  <a:solidFill>
                    <a:schemeClr val="bg2"/>
                  </a:solidFill>
                </a:rPr>
                <a:t>RF</a:t>
              </a:r>
              <a:endParaRPr lang="en-GB" sz="1000">
                <a:solidFill>
                  <a:schemeClr val="bg2"/>
                </a:solidFill>
              </a:endParaRPr>
            </a:p>
          </p:txBody>
        </p:sp>
        <p:sp>
          <p:nvSpPr>
            <p:cNvPr id="49176" name="Text Box 34"/>
            <p:cNvSpPr txBox="1">
              <a:spLocks noChangeArrowheads="1"/>
            </p:cNvSpPr>
            <p:nvPr/>
          </p:nvSpPr>
          <p:spPr bwMode="auto">
            <a:xfrm>
              <a:off x="2608" y="415"/>
              <a:ext cx="236" cy="167"/>
            </a:xfrm>
            <a:prstGeom prst="rect">
              <a:avLst/>
            </a:prstGeom>
            <a:noFill/>
            <a:ln w="9525">
              <a:noFill/>
              <a:miter lim="800000"/>
              <a:headEnd/>
              <a:tailEnd/>
            </a:ln>
          </p:spPr>
          <p:txBody>
            <a:bodyPr wrap="none">
              <a:spAutoFit/>
            </a:bodyPr>
            <a:lstStyle/>
            <a:p>
              <a:r>
                <a:rPr lang="en-US" sz="1000">
                  <a:solidFill>
                    <a:schemeClr val="bg2"/>
                  </a:solidFill>
                </a:rPr>
                <a:t>Gz</a:t>
              </a:r>
              <a:endParaRPr lang="en-GB" sz="1000">
                <a:solidFill>
                  <a:schemeClr val="bg2"/>
                </a:solidFill>
              </a:endParaRPr>
            </a:p>
          </p:txBody>
        </p:sp>
        <p:sp>
          <p:nvSpPr>
            <p:cNvPr id="49177" name="Text Box 35"/>
            <p:cNvSpPr txBox="1">
              <a:spLocks noChangeArrowheads="1"/>
            </p:cNvSpPr>
            <p:nvPr/>
          </p:nvSpPr>
          <p:spPr bwMode="auto">
            <a:xfrm>
              <a:off x="2608" y="587"/>
              <a:ext cx="236" cy="167"/>
            </a:xfrm>
            <a:prstGeom prst="rect">
              <a:avLst/>
            </a:prstGeom>
            <a:noFill/>
            <a:ln w="9525">
              <a:noFill/>
              <a:miter lim="800000"/>
              <a:headEnd/>
              <a:tailEnd/>
            </a:ln>
          </p:spPr>
          <p:txBody>
            <a:bodyPr wrap="none">
              <a:spAutoFit/>
            </a:bodyPr>
            <a:lstStyle/>
            <a:p>
              <a:r>
                <a:rPr lang="en-US" sz="1000">
                  <a:solidFill>
                    <a:schemeClr val="bg2"/>
                  </a:solidFill>
                </a:rPr>
                <a:t>Gy</a:t>
              </a:r>
              <a:endParaRPr lang="en-GB" sz="1000">
                <a:solidFill>
                  <a:schemeClr val="bg2"/>
                </a:solidFill>
              </a:endParaRPr>
            </a:p>
          </p:txBody>
        </p:sp>
        <p:sp>
          <p:nvSpPr>
            <p:cNvPr id="49178" name="Text Box 36"/>
            <p:cNvSpPr txBox="1">
              <a:spLocks noChangeArrowheads="1"/>
            </p:cNvSpPr>
            <p:nvPr/>
          </p:nvSpPr>
          <p:spPr bwMode="auto">
            <a:xfrm>
              <a:off x="2608" y="758"/>
              <a:ext cx="236" cy="167"/>
            </a:xfrm>
            <a:prstGeom prst="rect">
              <a:avLst/>
            </a:prstGeom>
            <a:noFill/>
            <a:ln w="9525">
              <a:noFill/>
              <a:miter lim="800000"/>
              <a:headEnd/>
              <a:tailEnd/>
            </a:ln>
          </p:spPr>
          <p:txBody>
            <a:bodyPr wrap="none">
              <a:spAutoFit/>
            </a:bodyPr>
            <a:lstStyle/>
            <a:p>
              <a:r>
                <a:rPr lang="en-US" sz="1000">
                  <a:solidFill>
                    <a:schemeClr val="bg2"/>
                  </a:solidFill>
                </a:rPr>
                <a:t>Gx</a:t>
              </a:r>
              <a:endParaRPr lang="en-GB" sz="1000">
                <a:solidFill>
                  <a:schemeClr val="bg2"/>
                </a:solidFill>
              </a:endParaRPr>
            </a:p>
          </p:txBody>
        </p:sp>
        <p:sp>
          <p:nvSpPr>
            <p:cNvPr id="49179" name="Text Box 37"/>
            <p:cNvSpPr txBox="1">
              <a:spLocks noChangeArrowheads="1"/>
            </p:cNvSpPr>
            <p:nvPr/>
          </p:nvSpPr>
          <p:spPr bwMode="auto">
            <a:xfrm>
              <a:off x="2608" y="930"/>
              <a:ext cx="308" cy="166"/>
            </a:xfrm>
            <a:prstGeom prst="rect">
              <a:avLst/>
            </a:prstGeom>
            <a:noFill/>
            <a:ln w="9525">
              <a:noFill/>
              <a:miter lim="800000"/>
              <a:headEnd/>
              <a:tailEnd/>
            </a:ln>
          </p:spPr>
          <p:txBody>
            <a:bodyPr wrap="none">
              <a:spAutoFit/>
            </a:bodyPr>
            <a:lstStyle/>
            <a:p>
              <a:r>
                <a:rPr lang="en-US" sz="1000">
                  <a:solidFill>
                    <a:schemeClr val="bg2"/>
                  </a:solidFill>
                </a:rPr>
                <a:t>ADC</a:t>
              </a:r>
              <a:endParaRPr lang="en-GB" sz="1000">
                <a:solidFill>
                  <a:schemeClr val="bg2"/>
                </a:solidFill>
              </a:endParaRPr>
            </a:p>
          </p:txBody>
        </p:sp>
        <p:sp>
          <p:nvSpPr>
            <p:cNvPr id="49180" name="Freeform 39"/>
            <p:cNvSpPr>
              <a:spLocks/>
            </p:cNvSpPr>
            <p:nvPr/>
          </p:nvSpPr>
          <p:spPr bwMode="auto">
            <a:xfrm>
              <a:off x="2925" y="119"/>
              <a:ext cx="45" cy="998"/>
            </a:xfrm>
            <a:custGeom>
              <a:avLst/>
              <a:gdLst>
                <a:gd name="T0" fmla="*/ 45 w 45"/>
                <a:gd name="T1" fmla="*/ 0 h 998"/>
                <a:gd name="T2" fmla="*/ 0 w 45"/>
                <a:gd name="T3" fmla="*/ 91 h 998"/>
                <a:gd name="T4" fmla="*/ 0 w 45"/>
                <a:gd name="T5" fmla="*/ 908 h 998"/>
                <a:gd name="T6" fmla="*/ 45 w 45"/>
                <a:gd name="T7" fmla="*/ 998 h 998"/>
                <a:gd name="T8" fmla="*/ 0 60000 65536"/>
                <a:gd name="T9" fmla="*/ 0 60000 65536"/>
                <a:gd name="T10" fmla="*/ 0 60000 65536"/>
                <a:gd name="T11" fmla="*/ 0 60000 65536"/>
                <a:gd name="T12" fmla="*/ 0 w 45"/>
                <a:gd name="T13" fmla="*/ 0 h 998"/>
                <a:gd name="T14" fmla="*/ 45 w 45"/>
                <a:gd name="T15" fmla="*/ 998 h 998"/>
              </a:gdLst>
              <a:ahLst/>
              <a:cxnLst>
                <a:cxn ang="T8">
                  <a:pos x="T0" y="T1"/>
                </a:cxn>
                <a:cxn ang="T9">
                  <a:pos x="T2" y="T3"/>
                </a:cxn>
                <a:cxn ang="T10">
                  <a:pos x="T4" y="T5"/>
                </a:cxn>
                <a:cxn ang="T11">
                  <a:pos x="T6" y="T7"/>
                </a:cxn>
              </a:cxnLst>
              <a:rect l="T12" t="T13" r="T14" b="T15"/>
              <a:pathLst>
                <a:path w="45" h="998">
                  <a:moveTo>
                    <a:pt x="45" y="0"/>
                  </a:moveTo>
                  <a:lnTo>
                    <a:pt x="0" y="91"/>
                  </a:lnTo>
                  <a:lnTo>
                    <a:pt x="0" y="908"/>
                  </a:lnTo>
                  <a:lnTo>
                    <a:pt x="45" y="998"/>
                  </a:lnTo>
                </a:path>
              </a:pathLst>
            </a:custGeom>
            <a:noFill/>
            <a:ln w="9525">
              <a:solidFill>
                <a:schemeClr val="tx1"/>
              </a:solidFill>
              <a:round/>
              <a:headEnd/>
              <a:tailEnd/>
            </a:ln>
          </p:spPr>
          <p:txBody>
            <a:bodyPr/>
            <a:lstStyle/>
            <a:p>
              <a:endParaRPr lang="en-US"/>
            </a:p>
          </p:txBody>
        </p:sp>
        <p:sp>
          <p:nvSpPr>
            <p:cNvPr id="49181" name="Freeform 40"/>
            <p:cNvSpPr>
              <a:spLocks/>
            </p:cNvSpPr>
            <p:nvPr/>
          </p:nvSpPr>
          <p:spPr bwMode="auto">
            <a:xfrm flipH="1">
              <a:off x="4285" y="119"/>
              <a:ext cx="45" cy="998"/>
            </a:xfrm>
            <a:custGeom>
              <a:avLst/>
              <a:gdLst>
                <a:gd name="T0" fmla="*/ 45 w 45"/>
                <a:gd name="T1" fmla="*/ 0 h 998"/>
                <a:gd name="T2" fmla="*/ 0 w 45"/>
                <a:gd name="T3" fmla="*/ 91 h 998"/>
                <a:gd name="T4" fmla="*/ 0 w 45"/>
                <a:gd name="T5" fmla="*/ 908 h 998"/>
                <a:gd name="T6" fmla="*/ 45 w 45"/>
                <a:gd name="T7" fmla="*/ 998 h 998"/>
                <a:gd name="T8" fmla="*/ 0 60000 65536"/>
                <a:gd name="T9" fmla="*/ 0 60000 65536"/>
                <a:gd name="T10" fmla="*/ 0 60000 65536"/>
                <a:gd name="T11" fmla="*/ 0 60000 65536"/>
                <a:gd name="T12" fmla="*/ 0 w 45"/>
                <a:gd name="T13" fmla="*/ 0 h 998"/>
                <a:gd name="T14" fmla="*/ 45 w 45"/>
                <a:gd name="T15" fmla="*/ 998 h 998"/>
              </a:gdLst>
              <a:ahLst/>
              <a:cxnLst>
                <a:cxn ang="T8">
                  <a:pos x="T0" y="T1"/>
                </a:cxn>
                <a:cxn ang="T9">
                  <a:pos x="T2" y="T3"/>
                </a:cxn>
                <a:cxn ang="T10">
                  <a:pos x="T4" y="T5"/>
                </a:cxn>
                <a:cxn ang="T11">
                  <a:pos x="T6" y="T7"/>
                </a:cxn>
              </a:cxnLst>
              <a:rect l="T12" t="T13" r="T14" b="T15"/>
              <a:pathLst>
                <a:path w="45" h="998">
                  <a:moveTo>
                    <a:pt x="45" y="0"/>
                  </a:moveTo>
                  <a:lnTo>
                    <a:pt x="0" y="91"/>
                  </a:lnTo>
                  <a:lnTo>
                    <a:pt x="0" y="908"/>
                  </a:lnTo>
                  <a:lnTo>
                    <a:pt x="45" y="998"/>
                  </a:lnTo>
                </a:path>
              </a:pathLst>
            </a:custGeom>
            <a:noFill/>
            <a:ln w="9525">
              <a:solidFill>
                <a:schemeClr val="tx1"/>
              </a:solidFill>
              <a:round/>
              <a:headEnd/>
              <a:tailEnd/>
            </a:ln>
          </p:spPr>
          <p:txBody>
            <a:bodyPr/>
            <a:lstStyle/>
            <a:p>
              <a:endParaRPr lang="en-US"/>
            </a:p>
          </p:txBody>
        </p:sp>
      </p:grpSp>
      <p:pic>
        <p:nvPicPr>
          <p:cNvPr id="49157" name="Picture 44" descr="mri-scannercoils"/>
          <p:cNvPicPr>
            <a:picLocks noChangeAspect="1" noChangeArrowheads="1"/>
          </p:cNvPicPr>
          <p:nvPr/>
        </p:nvPicPr>
        <p:blipFill>
          <a:blip r:embed="rId2"/>
          <a:srcRect t="6923"/>
          <a:stretch>
            <a:fillRect/>
          </a:stretch>
        </p:blipFill>
        <p:spPr bwMode="auto">
          <a:xfrm>
            <a:off x="7667625" y="3141663"/>
            <a:ext cx="1295400" cy="1109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307">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8307">
                                            <p:txEl>
                                              <p:pRg st="10" end="1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Outline</a:t>
            </a:r>
          </a:p>
        </p:txBody>
      </p:sp>
      <p:sp>
        <p:nvSpPr>
          <p:cNvPr id="117763" name="Rectangle 3"/>
          <p:cNvSpPr>
            <a:spLocks noGrp="1" noChangeArrowheads="1"/>
          </p:cNvSpPr>
          <p:nvPr>
            <p:ph type="body" idx="1"/>
          </p:nvPr>
        </p:nvSpPr>
        <p:spPr/>
        <p:txBody>
          <a:bodyPr/>
          <a:lstStyle/>
          <a:p>
            <a:pPr eaLnBrk="1" hangingPunct="1"/>
            <a:r>
              <a:rPr lang="en-GB">
                <a:ea typeface="ＭＳ Ｐゴシック" charset="0"/>
                <a:cs typeface="ＭＳ Ｐゴシック" charset="0"/>
              </a:rPr>
              <a:t>Introduction</a:t>
            </a:r>
          </a:p>
          <a:p>
            <a:pPr lvl="1" eaLnBrk="1" hangingPunct="1"/>
            <a:r>
              <a:rPr lang="en-GB">
                <a:ea typeface="ＭＳ Ｐゴシック" charset="0"/>
              </a:rPr>
              <a:t>Magnetic Resonance Imaging</a:t>
            </a:r>
          </a:p>
          <a:p>
            <a:pPr lvl="1" eaLnBrk="1" hangingPunct="1"/>
            <a:r>
              <a:rPr lang="en-GB">
                <a:ea typeface="ＭＳ Ｐゴシック" charset="0"/>
              </a:rPr>
              <a:t>Appetiser – some Examples</a:t>
            </a:r>
          </a:p>
          <a:p>
            <a:pPr eaLnBrk="1" hangingPunct="1"/>
            <a:r>
              <a:rPr lang="en-GB">
                <a:ea typeface="ＭＳ Ｐゴシック" charset="0"/>
                <a:cs typeface="ＭＳ Ｐゴシック" charset="0"/>
              </a:rPr>
              <a:t>MR Scanner Components</a:t>
            </a:r>
          </a:p>
          <a:p>
            <a:pPr eaLnBrk="1" hangingPunct="1"/>
            <a:r>
              <a:rPr lang="en-GB">
                <a:ea typeface="ＭＳ Ｐゴシック" charset="0"/>
                <a:cs typeface="ＭＳ Ｐゴシック" charset="0"/>
              </a:rPr>
              <a:t>Physical Introduction</a:t>
            </a:r>
          </a:p>
          <a:p>
            <a:pPr lvl="1" eaLnBrk="1" hangingPunct="1"/>
            <a:r>
              <a:rPr lang="en-GB">
                <a:ea typeface="ＭＳ Ｐゴシック" charset="0"/>
              </a:rPr>
              <a:t>Spin ½ in B</a:t>
            </a:r>
            <a:r>
              <a:rPr lang="en-GB" baseline="-25000">
                <a:ea typeface="ＭＳ Ｐゴシック" charset="0"/>
              </a:rPr>
              <a:t>0</a:t>
            </a:r>
          </a:p>
          <a:p>
            <a:pPr lvl="1" eaLnBrk="1" hangingPunct="1"/>
            <a:r>
              <a:rPr lang="en-GB">
                <a:ea typeface="ＭＳ Ｐゴシック" charset="0"/>
              </a:rPr>
              <a:t>Larmor Precession</a:t>
            </a:r>
          </a:p>
          <a:p>
            <a:pPr lvl="1" eaLnBrk="1" hangingPunct="1"/>
            <a:r>
              <a:rPr lang="en-GB">
                <a:ea typeface="ＭＳ Ｐゴシック" charset="0"/>
              </a:rPr>
              <a:t>Resonance (excitation and signal reception)</a:t>
            </a:r>
          </a:p>
          <a:p>
            <a:pPr lvl="1" eaLnBrk="1" hangingPunct="1"/>
            <a:r>
              <a:rPr lang="en-US">
                <a:ea typeface="ＭＳ Ｐゴシック" charset="0"/>
              </a:rPr>
              <a:t>Relaxation</a:t>
            </a:r>
          </a:p>
          <a:p>
            <a:pPr lvl="1" eaLnBrk="1" hangingPunct="1"/>
            <a:r>
              <a:rPr lang="en-US">
                <a:ea typeface="ＭＳ Ｐゴシック" charset="0"/>
              </a:rPr>
              <a:t>FID, Echoes and Fourier Transform</a:t>
            </a:r>
            <a:endParaRPr lang="en-GB">
              <a:ea typeface="ＭＳ Ｐゴシック" charset="0"/>
            </a:endParaRPr>
          </a:p>
          <a:p>
            <a:pPr lvl="1" eaLnBrk="1" hangingPunct="1"/>
            <a:r>
              <a:rPr lang="en-GB">
                <a:ea typeface="ＭＳ Ｐゴシック" charset="0"/>
              </a:rPr>
              <a:t>Basic Idea of MR Imaging</a:t>
            </a:r>
          </a:p>
          <a:p>
            <a:pPr eaLnBrk="1" hangingPunct="1"/>
            <a:r>
              <a:rPr lang="en-GB">
                <a:ea typeface="ＭＳ Ｐゴシック" charset="0"/>
                <a:cs typeface="ＭＳ Ｐゴシック" charset="0"/>
              </a:rPr>
              <a:t>Basic Safety Issues</a:t>
            </a:r>
          </a:p>
          <a:p>
            <a:pPr eaLnBrk="1" hangingPunct="1"/>
            <a:r>
              <a:rPr lang="en-GB">
                <a:ea typeface="ＭＳ Ｐゴシック" charset="0"/>
                <a:cs typeface="ＭＳ Ｐゴシック" charset="0"/>
              </a:rPr>
              <a:t>Sum-up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500" fill="hold"/>
                                        <p:tgtEl>
                                          <p:spTgt spid="117763">
                                            <p:txEl>
                                              <p:pRg st="0" end="0"/>
                                            </p:txEl>
                                          </p:spTgt>
                                        </p:tgtEl>
                                        <p:attrNameLst>
                                          <p:attrName>style.color</p:attrName>
                                        </p:attrNameLst>
                                      </p:cBhvr>
                                      <p:to>
                                        <a:srgbClr val="DDDDDD"/>
                                      </p:to>
                                    </p:animClr>
                                  </p:childTnLst>
                                </p:cTn>
                              </p:par>
                              <p:par>
                                <p:cTn id="7" presetID="3" presetClass="emph" presetSubtype="2" fill="hold" nodeType="withEffect">
                                  <p:stCondLst>
                                    <p:cond delay="0"/>
                                  </p:stCondLst>
                                  <p:childTnLst>
                                    <p:animClr clrSpc="rgb" dir="cw">
                                      <p:cBhvr override="childStyle">
                                        <p:cTn id="8" dur="500" fill="hold"/>
                                        <p:tgtEl>
                                          <p:spTgt spid="117763">
                                            <p:txEl>
                                              <p:pRg st="1" end="1"/>
                                            </p:txEl>
                                          </p:spTgt>
                                        </p:tgtEl>
                                        <p:attrNameLst>
                                          <p:attrName>style.color</p:attrName>
                                        </p:attrNameLst>
                                      </p:cBhvr>
                                      <p:to>
                                        <a:srgbClr val="DDDDDD"/>
                                      </p:to>
                                    </p:animClr>
                                  </p:childTnLst>
                                </p:cTn>
                              </p:par>
                              <p:par>
                                <p:cTn id="9" presetID="3" presetClass="emph" presetSubtype="2" fill="hold" nodeType="withEffect">
                                  <p:stCondLst>
                                    <p:cond delay="0"/>
                                  </p:stCondLst>
                                  <p:childTnLst>
                                    <p:animClr clrSpc="rgb" dir="cw">
                                      <p:cBhvr override="childStyle">
                                        <p:cTn id="10" dur="500" fill="hold"/>
                                        <p:tgtEl>
                                          <p:spTgt spid="117763">
                                            <p:txEl>
                                              <p:pRg st="3" end="3"/>
                                            </p:txEl>
                                          </p:spTgt>
                                        </p:tgtEl>
                                        <p:attrNameLst>
                                          <p:attrName>style.color</p:attrName>
                                        </p:attrNameLst>
                                      </p:cBhvr>
                                      <p:to>
                                        <a:srgbClr val="DDDDDD"/>
                                      </p:to>
                                    </p:animClr>
                                  </p:childTnLst>
                                </p:cTn>
                              </p:par>
                              <p:par>
                                <p:cTn id="11" presetID="3" presetClass="emph" presetSubtype="2" fill="hold" nodeType="withEffect">
                                  <p:stCondLst>
                                    <p:cond delay="0"/>
                                  </p:stCondLst>
                                  <p:childTnLst>
                                    <p:animClr clrSpc="rgb" dir="cw">
                                      <p:cBhvr override="childStyle">
                                        <p:cTn id="12" dur="500" fill="hold"/>
                                        <p:tgtEl>
                                          <p:spTgt spid="117763">
                                            <p:txEl>
                                              <p:pRg st="2" end="2"/>
                                            </p:txEl>
                                          </p:spTgt>
                                        </p:tgtEl>
                                        <p:attrNameLst>
                                          <p:attrName>style.color</p:attrName>
                                        </p:attrNameLst>
                                      </p:cBhvr>
                                      <p:to>
                                        <a:srgbClr val="DDDDDD"/>
                                      </p:to>
                                    </p:animClr>
                                  </p:childTnLst>
                                </p:cTn>
                              </p:par>
                              <p:par>
                                <p:cTn id="13" presetID="3" presetClass="emph" presetSubtype="2" fill="hold" nodeType="withEffect">
                                  <p:stCondLst>
                                    <p:cond delay="0"/>
                                  </p:stCondLst>
                                  <p:childTnLst>
                                    <p:animClr clrSpc="rgb" dir="cw">
                                      <p:cBhvr override="childStyle">
                                        <p:cTn id="14" dur="500" fill="hold"/>
                                        <p:tgtEl>
                                          <p:spTgt spid="117763">
                                            <p:txEl>
                                              <p:pRg st="4" end="4"/>
                                            </p:txEl>
                                          </p:spTgt>
                                        </p:tgtEl>
                                        <p:attrNameLst>
                                          <p:attrName>style.color</p:attrName>
                                        </p:attrNameLst>
                                      </p:cBhvr>
                                      <p:to>
                                        <a:srgbClr val="DDDDDD"/>
                                      </p:to>
                                    </p:animClr>
                                  </p:childTnLst>
                                </p:cTn>
                              </p:par>
                              <p:par>
                                <p:cTn id="15" presetID="3" presetClass="emph" presetSubtype="2" fill="hold" nodeType="withEffect">
                                  <p:stCondLst>
                                    <p:cond delay="0"/>
                                  </p:stCondLst>
                                  <p:childTnLst>
                                    <p:animClr clrSpc="rgb" dir="cw">
                                      <p:cBhvr override="childStyle">
                                        <p:cTn id="16" dur="500" fill="hold"/>
                                        <p:tgtEl>
                                          <p:spTgt spid="117763">
                                            <p:txEl>
                                              <p:pRg st="5" end="5"/>
                                            </p:txEl>
                                          </p:spTgt>
                                        </p:tgtEl>
                                        <p:attrNameLst>
                                          <p:attrName>style.color</p:attrName>
                                        </p:attrNameLst>
                                      </p:cBhvr>
                                      <p:to>
                                        <a:srgbClr val="DDDDDD"/>
                                      </p:to>
                                    </p:animClr>
                                  </p:childTnLst>
                                </p:cTn>
                              </p:par>
                              <p:par>
                                <p:cTn id="17" presetID="3" presetClass="emph" presetSubtype="2" fill="hold" nodeType="withEffect">
                                  <p:stCondLst>
                                    <p:cond delay="0"/>
                                  </p:stCondLst>
                                  <p:childTnLst>
                                    <p:animClr clrSpc="rgb" dir="cw">
                                      <p:cBhvr override="childStyle">
                                        <p:cTn id="18" dur="500" fill="hold"/>
                                        <p:tgtEl>
                                          <p:spTgt spid="117763">
                                            <p:txEl>
                                              <p:pRg st="6" end="6"/>
                                            </p:txEl>
                                          </p:spTgt>
                                        </p:tgtEl>
                                        <p:attrNameLst>
                                          <p:attrName>style.color</p:attrName>
                                        </p:attrNameLst>
                                      </p:cBhvr>
                                      <p:to>
                                        <a:srgbClr val="DDDDDD"/>
                                      </p:to>
                                    </p:animClr>
                                  </p:childTnLst>
                                </p:cTn>
                              </p:par>
                              <p:par>
                                <p:cTn id="19" presetID="3" presetClass="emph" presetSubtype="2" fill="hold" nodeType="withEffect">
                                  <p:stCondLst>
                                    <p:cond delay="0"/>
                                  </p:stCondLst>
                                  <p:childTnLst>
                                    <p:animClr clrSpc="rgb" dir="cw">
                                      <p:cBhvr override="childStyle">
                                        <p:cTn id="20" dur="500" fill="hold"/>
                                        <p:tgtEl>
                                          <p:spTgt spid="117763">
                                            <p:txEl>
                                              <p:pRg st="7" end="7"/>
                                            </p:txEl>
                                          </p:spTgt>
                                        </p:tgtEl>
                                        <p:attrNameLst>
                                          <p:attrName>style.color</p:attrName>
                                        </p:attrNameLst>
                                      </p:cBhvr>
                                      <p:to>
                                        <a:srgbClr val="DDDDDD"/>
                                      </p:to>
                                    </p:animClr>
                                  </p:childTnLst>
                                </p:cTn>
                              </p:par>
                              <p:par>
                                <p:cTn id="21" presetID="3" presetClass="emph" presetSubtype="2" fill="hold" nodeType="withEffect">
                                  <p:stCondLst>
                                    <p:cond delay="0"/>
                                  </p:stCondLst>
                                  <p:childTnLst>
                                    <p:animClr clrSpc="rgb" dir="cw">
                                      <p:cBhvr override="childStyle">
                                        <p:cTn id="22" dur="500" fill="hold"/>
                                        <p:tgtEl>
                                          <p:spTgt spid="117763">
                                            <p:txEl>
                                              <p:pRg st="8" end="8"/>
                                            </p:txEl>
                                          </p:spTgt>
                                        </p:tgtEl>
                                        <p:attrNameLst>
                                          <p:attrName>style.color</p:attrName>
                                        </p:attrNameLst>
                                      </p:cBhvr>
                                      <p:to>
                                        <a:srgbClr val="DDDDDD"/>
                                      </p:to>
                                    </p:animClr>
                                  </p:childTnLst>
                                </p:cTn>
                              </p:par>
                              <p:par>
                                <p:cTn id="23" presetID="3" presetClass="emph" presetSubtype="2" fill="hold" nodeType="withEffect">
                                  <p:stCondLst>
                                    <p:cond delay="0"/>
                                  </p:stCondLst>
                                  <p:childTnLst>
                                    <p:animClr clrSpc="rgb" dir="cw">
                                      <p:cBhvr override="childStyle">
                                        <p:cTn id="24" dur="500" fill="hold"/>
                                        <p:tgtEl>
                                          <p:spTgt spid="117763">
                                            <p:txEl>
                                              <p:pRg st="9" end="9"/>
                                            </p:txEl>
                                          </p:spTgt>
                                        </p:tgtEl>
                                        <p:attrNameLst>
                                          <p:attrName>style.color</p:attrName>
                                        </p:attrNameLst>
                                      </p:cBhvr>
                                      <p:to>
                                        <a:srgbClr val="DDDDDD"/>
                                      </p:to>
                                    </p:animClr>
                                  </p:childTnLst>
                                </p:cTn>
                              </p:par>
                              <p:par>
                                <p:cTn id="25" presetID="3" presetClass="emph" presetSubtype="2" fill="hold" nodeType="withEffect">
                                  <p:stCondLst>
                                    <p:cond delay="0"/>
                                  </p:stCondLst>
                                  <p:childTnLst>
                                    <p:animClr clrSpc="rgb" dir="cw">
                                      <p:cBhvr override="childStyle">
                                        <p:cTn id="26" dur="500" fill="hold"/>
                                        <p:tgtEl>
                                          <p:spTgt spid="117763">
                                            <p:txEl>
                                              <p:pRg st="10" end="10"/>
                                            </p:txEl>
                                          </p:spTgt>
                                        </p:tgtEl>
                                        <p:attrNameLst>
                                          <p:attrName>style.color</p:attrName>
                                        </p:attrNameLst>
                                      </p:cBhvr>
                                      <p:to>
                                        <a:srgbClr val="DDDDDD"/>
                                      </p:to>
                                    </p:animClr>
                                  </p:childTnLst>
                                </p:cTn>
                              </p:par>
                              <p:par>
                                <p:cTn id="27" presetID="3" presetClass="emph" presetSubtype="2" fill="hold" nodeType="withEffect">
                                  <p:stCondLst>
                                    <p:cond delay="0"/>
                                  </p:stCondLst>
                                  <p:childTnLst>
                                    <p:animClr clrSpc="rgb" dir="cw">
                                      <p:cBhvr override="childStyle">
                                        <p:cTn id="28" dur="500" fill="hold"/>
                                        <p:tgtEl>
                                          <p:spTgt spid="117763">
                                            <p:txEl>
                                              <p:pRg st="12" end="12"/>
                                            </p:txEl>
                                          </p:spTgt>
                                        </p:tgtEl>
                                        <p:attrNameLst>
                                          <p:attrName>style.color</p:attrName>
                                        </p:attrNameLst>
                                      </p:cBhvr>
                                      <p:to>
                                        <a:srgbClr val="DDDDDD"/>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Basic Safety Issues – The Main Field</a:t>
            </a:r>
          </a:p>
        </p:txBody>
      </p:sp>
      <p:sp>
        <p:nvSpPr>
          <p:cNvPr id="20483" name="Rectangle 3"/>
          <p:cNvSpPr>
            <a:spLocks noGrp="1" noChangeArrowheads="1"/>
          </p:cNvSpPr>
          <p:nvPr>
            <p:ph type="body" idx="1"/>
          </p:nvPr>
        </p:nvSpPr>
        <p:spPr/>
        <p:txBody>
          <a:bodyPr/>
          <a:lstStyle/>
          <a:p>
            <a:pPr eaLnBrk="1" hangingPunct="1">
              <a:lnSpc>
                <a:spcPct val="80000"/>
              </a:lnSpc>
            </a:pPr>
            <a:r>
              <a:rPr lang="en-GB">
                <a:ea typeface="ＭＳ Ｐゴシック" charset="0"/>
                <a:cs typeface="ＭＳ Ｐゴシック" charset="0"/>
              </a:rPr>
              <a:t>Permanently cooled-down (liquid Helium, ~ 4K) superconductor produces the high, static magnetic field </a:t>
            </a:r>
            <a:r>
              <a:rPr lang="en-GB" i="1">
                <a:ea typeface="ＭＳ Ｐゴシック" charset="0"/>
                <a:cs typeface="ＭＳ Ｐゴシック" charset="0"/>
              </a:rPr>
              <a:t>B</a:t>
            </a:r>
            <a:r>
              <a:rPr lang="en-GB" i="1" baseline="-25000">
                <a:ea typeface="ＭＳ Ｐゴシック" charset="0"/>
                <a:cs typeface="ＭＳ Ｐゴシック" charset="0"/>
              </a:rPr>
              <a:t>0</a:t>
            </a:r>
            <a:r>
              <a:rPr lang="en-GB">
                <a:ea typeface="ＭＳ Ｐゴシック" charset="0"/>
                <a:cs typeface="ＭＳ Ｐゴシック" charset="0"/>
              </a:rPr>
              <a:t> ~ 0.1 – 3 Tesla (1T = 10000 Gauss).</a:t>
            </a:r>
          </a:p>
          <a:p>
            <a:pPr eaLnBrk="1" hangingPunct="1">
              <a:lnSpc>
                <a:spcPct val="80000"/>
              </a:lnSpc>
            </a:pPr>
            <a:r>
              <a:rPr lang="en-GB">
                <a:ea typeface="ＭＳ Ｐゴシック" charset="0"/>
                <a:cs typeface="ＭＳ Ｐゴシック" charset="0"/>
              </a:rPr>
              <a:t>Compare: the Earth’s magnetic field on its surface ~ 0.5 Gauss.</a:t>
            </a:r>
          </a:p>
          <a:p>
            <a:pPr eaLnBrk="1" hangingPunct="1">
              <a:lnSpc>
                <a:spcPct val="80000"/>
              </a:lnSpc>
            </a:pPr>
            <a:endParaRPr lang="en-GB">
              <a:ea typeface="ＭＳ Ｐゴシック" charset="0"/>
              <a:cs typeface="ＭＳ Ｐゴシック" charset="0"/>
            </a:endParaRPr>
          </a:p>
          <a:p>
            <a:pPr eaLnBrk="1" hangingPunct="1">
              <a:lnSpc>
                <a:spcPct val="80000"/>
              </a:lnSpc>
              <a:buFont typeface="Wingdings" pitchFamily="2" charset="2"/>
              <a:buChar char="è"/>
            </a:pPr>
            <a:r>
              <a:rPr lang="en-GB">
                <a:ea typeface="ＭＳ Ｐゴシック" charset="0"/>
                <a:cs typeface="ＭＳ Ｐゴシック" charset="0"/>
                <a:sym typeface="Wingdings" pitchFamily="2" charset="2"/>
              </a:rPr>
              <a:t>Huge force on ferromagnetic material growing rapidly when approaching the magnet.</a:t>
            </a:r>
          </a:p>
          <a:p>
            <a:pPr eaLnBrk="1" hangingPunct="1">
              <a:lnSpc>
                <a:spcPct val="80000"/>
              </a:lnSpc>
              <a:buFont typeface="Wingdings" pitchFamily="2" charset="2"/>
              <a:buChar char="è"/>
            </a:pPr>
            <a:r>
              <a:rPr lang="en-GB">
                <a:ea typeface="ＭＳ Ｐゴシック" charset="0"/>
                <a:cs typeface="ＭＳ Ｐゴシック" charset="0"/>
              </a:rPr>
              <a:t>Objects like a normal fire extinguisher, surgical instruments, tools, keys etc. can cause immense (live-threatening) damage.</a:t>
            </a:r>
          </a:p>
          <a:p>
            <a:pPr eaLnBrk="1" hangingPunct="1">
              <a:lnSpc>
                <a:spcPct val="80000"/>
              </a:lnSpc>
              <a:buFont typeface="Wingdings" pitchFamily="2" charset="2"/>
              <a:buChar char="è"/>
            </a:pPr>
            <a:r>
              <a:rPr lang="en-GB">
                <a:ea typeface="ＭＳ Ｐゴシック" charset="0"/>
                <a:cs typeface="ＭＳ Ｐゴシック" charset="0"/>
              </a:rPr>
              <a:t>Credit cards, cell phones, pacemakers will not work anymore.</a:t>
            </a:r>
          </a:p>
          <a:p>
            <a:pPr eaLnBrk="1" hangingPunct="1">
              <a:lnSpc>
                <a:spcPct val="80000"/>
              </a:lnSpc>
              <a:buFont typeface="Wingdings" pitchFamily="2" charset="2"/>
              <a:buChar char="è"/>
            </a:pPr>
            <a:endParaRPr lang="en-GB">
              <a:ea typeface="ＭＳ Ｐゴシック" charset="0"/>
              <a:cs typeface="ＭＳ Ｐゴシック" charset="0"/>
            </a:endParaRPr>
          </a:p>
          <a:p>
            <a:pPr eaLnBrk="1" hangingPunct="1">
              <a:lnSpc>
                <a:spcPct val="80000"/>
              </a:lnSpc>
              <a:buFont typeface="Wingdings" pitchFamily="2" charset="2"/>
              <a:buChar char="è"/>
            </a:pPr>
            <a:r>
              <a:rPr lang="en-GB">
                <a:ea typeface="ＭＳ Ｐゴシック" charset="0"/>
                <a:cs typeface="ＭＳ Ｐゴシック" charset="0"/>
              </a:rPr>
              <a:t>Generally, currents are induced in conducting material by changing magnetic flux, e.g. in organs when entering the scanner too quickly (from 0 to </a:t>
            </a:r>
            <a:r>
              <a:rPr lang="en-GB" i="1">
                <a:ea typeface="ＭＳ Ｐゴシック" charset="0"/>
                <a:cs typeface="ＭＳ Ｐゴシック" charset="0"/>
              </a:rPr>
              <a:t>B</a:t>
            </a:r>
            <a:r>
              <a:rPr lang="en-GB" i="1" baseline="-25000">
                <a:ea typeface="ＭＳ Ｐゴシック" charset="0"/>
                <a:cs typeface="ＭＳ Ｐゴシック" charset="0"/>
              </a:rPr>
              <a:t>0</a:t>
            </a:r>
            <a:r>
              <a:rPr lang="en-GB">
                <a:ea typeface="ＭＳ Ｐゴシック" charset="0"/>
                <a:cs typeface="ＭＳ Ｐゴシック" charset="0"/>
              </a:rPr>
              <a:t>). Can cause dizziness.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Basic Safety Issues – Field Gradients</a:t>
            </a:r>
          </a:p>
        </p:txBody>
      </p:sp>
      <p:sp>
        <p:nvSpPr>
          <p:cNvPr id="21507" name="Rectangle 3"/>
          <p:cNvSpPr>
            <a:spLocks noGrp="1" noChangeArrowheads="1"/>
          </p:cNvSpPr>
          <p:nvPr>
            <p:ph type="body" idx="1"/>
          </p:nvPr>
        </p:nvSpPr>
        <p:spPr>
          <a:xfrm>
            <a:off x="719138" y="1905000"/>
            <a:ext cx="7772400" cy="3468688"/>
          </a:xfrm>
        </p:spPr>
        <p:txBody>
          <a:bodyPr/>
          <a:lstStyle/>
          <a:p>
            <a:pPr eaLnBrk="1" hangingPunct="1">
              <a:lnSpc>
                <a:spcPct val="90000"/>
              </a:lnSpc>
            </a:pPr>
            <a:r>
              <a:rPr lang="en-GB">
                <a:ea typeface="ＭＳ Ｐゴシック" charset="0"/>
                <a:cs typeface="ＭＳ Ｐゴシック" charset="0"/>
              </a:rPr>
              <a:t>Imaging gradients are ramped up and down repetitively during an imaging sequence.</a:t>
            </a:r>
          </a:p>
          <a:p>
            <a:pPr eaLnBrk="1" hangingPunct="1">
              <a:lnSpc>
                <a:spcPct val="90000"/>
              </a:lnSpc>
            </a:pPr>
            <a:r>
              <a:rPr lang="en-GB">
                <a:ea typeface="ＭＳ Ｐゴシック" charset="0"/>
                <a:cs typeface="ＭＳ Ｐゴシック" charset="0"/>
              </a:rPr>
              <a:t>Max. Amplitude ~ 40 mT/m.</a:t>
            </a:r>
          </a:p>
          <a:p>
            <a:pPr eaLnBrk="1" hangingPunct="1">
              <a:lnSpc>
                <a:spcPct val="90000"/>
              </a:lnSpc>
              <a:buFont typeface="Wingdings" pitchFamily="2" charset="2"/>
              <a:buNone/>
            </a:pPr>
            <a:endParaRPr lang="en-GB">
              <a:ea typeface="ＭＳ Ｐゴシック" charset="0"/>
              <a:cs typeface="ＭＳ Ｐゴシック" charset="0"/>
            </a:endParaRPr>
          </a:p>
          <a:p>
            <a:pPr eaLnBrk="1" hangingPunct="1">
              <a:lnSpc>
                <a:spcPct val="90000"/>
              </a:lnSpc>
              <a:buFont typeface="Wingdings" pitchFamily="2" charset="2"/>
              <a:buChar char="è"/>
            </a:pPr>
            <a:r>
              <a:rPr lang="en-GB">
                <a:ea typeface="ＭＳ Ｐゴシック" charset="0"/>
                <a:cs typeface="ＭＳ Ｐゴシック" charset="0"/>
              </a:rPr>
              <a:t>Slew rate is limited to max. 200 mT/(m ms) in order not to stimulate the patient’s peripheral nerves (muscle contraction in arms, back, …)</a:t>
            </a:r>
          </a:p>
          <a:p>
            <a:pPr eaLnBrk="1" hangingPunct="1">
              <a:lnSpc>
                <a:spcPct val="90000"/>
              </a:lnSpc>
              <a:buFont typeface="Wingdings" pitchFamily="2" charset="2"/>
              <a:buChar char="è"/>
            </a:pPr>
            <a:r>
              <a:rPr lang="en-GB">
                <a:ea typeface="ＭＳ Ｐゴシック" charset="0"/>
                <a:cs typeface="ＭＳ Ｐゴシック" charset="0"/>
              </a:rPr>
              <a:t>Patients should not cross their hands in order not to create a conducting loop through their body.</a:t>
            </a:r>
          </a:p>
          <a:p>
            <a:pPr eaLnBrk="1" hangingPunct="1">
              <a:lnSpc>
                <a:spcPct val="90000"/>
              </a:lnSpc>
              <a:buFont typeface="Wingdings" pitchFamily="2" charset="2"/>
              <a:buChar char="è"/>
            </a:pPr>
            <a:r>
              <a:rPr lang="en-GB">
                <a:ea typeface="ＭＳ Ｐゴシック" charset="0"/>
                <a:cs typeface="ＭＳ Ｐゴシック" charset="0"/>
              </a:rPr>
              <a:t>Again, ferro-magnetic parts are not allowed, they would move and cause live-threatening damage.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Basic Safety Issues – RF fields</a:t>
            </a:r>
          </a:p>
        </p:txBody>
      </p:sp>
      <p:sp>
        <p:nvSpPr>
          <p:cNvPr id="22531" name="Rectangle 3"/>
          <p:cNvSpPr>
            <a:spLocks noGrp="1" noChangeArrowheads="1"/>
          </p:cNvSpPr>
          <p:nvPr>
            <p:ph type="body" idx="1"/>
          </p:nvPr>
        </p:nvSpPr>
        <p:spPr/>
        <p:txBody>
          <a:bodyPr/>
          <a:lstStyle/>
          <a:p>
            <a:pPr eaLnBrk="1" hangingPunct="1">
              <a:lnSpc>
                <a:spcPct val="80000"/>
              </a:lnSpc>
            </a:pPr>
            <a:r>
              <a:rPr lang="en-GB">
                <a:ea typeface="ＭＳ Ｐゴシック" charset="0"/>
                <a:cs typeface="ＭＳ Ｐゴシック" charset="0"/>
              </a:rPr>
              <a:t>High frequency em-waves are emitted to the patient in the order of 100 MHz.</a:t>
            </a:r>
          </a:p>
          <a:p>
            <a:pPr eaLnBrk="1" hangingPunct="1">
              <a:lnSpc>
                <a:spcPct val="80000"/>
              </a:lnSpc>
              <a:buFont typeface="Wingdings" pitchFamily="2" charset="2"/>
              <a:buChar char="è"/>
            </a:pPr>
            <a:r>
              <a:rPr lang="en-GB">
                <a:ea typeface="ＭＳ Ｐゴシック" charset="0"/>
                <a:cs typeface="ＭＳ Ｐゴシック" charset="0"/>
                <a:sym typeface="Wingdings" pitchFamily="2" charset="2"/>
              </a:rPr>
              <a:t>This can lead to hot spots at metallic edges, e.g. cables in contact with the skin or MR-unsafe implants.</a:t>
            </a:r>
          </a:p>
          <a:p>
            <a:pPr eaLnBrk="1" hangingPunct="1">
              <a:lnSpc>
                <a:spcPct val="80000"/>
              </a:lnSpc>
              <a:buFont typeface="Wingdings" pitchFamily="2" charset="2"/>
              <a:buChar char="è"/>
            </a:pPr>
            <a:r>
              <a:rPr lang="en-GB">
                <a:ea typeface="ＭＳ Ｐゴシック" charset="0"/>
                <a:cs typeface="ＭＳ Ｐゴシック" charset="0"/>
              </a:rPr>
              <a:t>Make-up containing metallic particles can heat (also tattoos!)</a:t>
            </a:r>
          </a:p>
          <a:p>
            <a:pPr eaLnBrk="1" hangingPunct="1">
              <a:lnSpc>
                <a:spcPct val="80000"/>
              </a:lnSpc>
              <a:buFont typeface="Wingdings" pitchFamily="2" charset="2"/>
              <a:buChar char="è"/>
            </a:pPr>
            <a:endParaRPr lang="en-GB">
              <a:ea typeface="ＭＳ Ｐゴシック" charset="0"/>
              <a:cs typeface="ＭＳ Ｐゴシック" charset="0"/>
            </a:endParaRPr>
          </a:p>
          <a:p>
            <a:pPr eaLnBrk="1" hangingPunct="1">
              <a:lnSpc>
                <a:spcPct val="80000"/>
              </a:lnSpc>
            </a:pPr>
            <a:r>
              <a:rPr lang="en-GB">
                <a:ea typeface="ＭＳ Ｐゴシック" charset="0"/>
                <a:cs typeface="ＭＳ Ｐゴシック" charset="0"/>
              </a:rPr>
              <a:t>For higher frequencies the wavelength of the radio-waves inside tissue approaches the extent of, e.g., the head.</a:t>
            </a:r>
          </a:p>
          <a:p>
            <a:pPr eaLnBrk="1" hangingPunct="1">
              <a:lnSpc>
                <a:spcPct val="80000"/>
              </a:lnSpc>
              <a:buFont typeface="Wingdings" pitchFamily="2" charset="2"/>
              <a:buChar char="è"/>
            </a:pPr>
            <a:r>
              <a:rPr lang="en-GB">
                <a:ea typeface="ＭＳ Ｐゴシック" charset="0"/>
                <a:cs typeface="ＭＳ Ｐゴシック" charset="0"/>
                <a:sym typeface="Wingdings" pitchFamily="2" charset="2"/>
              </a:rPr>
              <a:t>High amplitudes due to standing-wave effects.</a:t>
            </a:r>
          </a:p>
          <a:p>
            <a:pPr eaLnBrk="1" hangingPunct="1">
              <a:lnSpc>
                <a:spcPct val="80000"/>
              </a:lnSpc>
              <a:buFont typeface="Wingdings" pitchFamily="2" charset="2"/>
              <a:buChar char="è"/>
            </a:pPr>
            <a:endParaRPr lang="en-GB">
              <a:ea typeface="ＭＳ Ｐゴシック" charset="0"/>
              <a:cs typeface="ＭＳ Ｐゴシック" charset="0"/>
            </a:endParaRPr>
          </a:p>
          <a:p>
            <a:pPr eaLnBrk="1" hangingPunct="1">
              <a:lnSpc>
                <a:spcPct val="80000"/>
              </a:lnSpc>
              <a:buFont typeface="Wingdings" pitchFamily="2" charset="2"/>
              <a:buChar char="è"/>
            </a:pPr>
            <a:r>
              <a:rPr lang="en-GB">
                <a:ea typeface="ＭＳ Ｐゴシック" charset="0"/>
                <a:cs typeface="ＭＳ Ｐゴシック" charset="0"/>
              </a:rPr>
              <a:t>Amplitude and duration of RF must be controlled due to SAR (Specific Absorption Rate) constraints. SAR is an important issue, particularly at high field strengths because of the reduced wave length.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ea typeface="ＭＳ Ｐゴシック" charset="0"/>
                <a:cs typeface="ＭＳ Ｐゴシック" charset="0"/>
              </a:rPr>
              <a:t>Outline</a:t>
            </a:r>
            <a:endParaRPr lang="en-GB">
              <a:ea typeface="ＭＳ Ｐゴシック" charset="0"/>
              <a:cs typeface="ＭＳ Ｐゴシック" charset="0"/>
            </a:endParaRPr>
          </a:p>
        </p:txBody>
      </p:sp>
      <p:sp>
        <p:nvSpPr>
          <p:cNvPr id="95235" name="Rectangle 3"/>
          <p:cNvSpPr>
            <a:spLocks noGrp="1" noChangeArrowheads="1"/>
          </p:cNvSpPr>
          <p:nvPr>
            <p:ph type="body" idx="1"/>
          </p:nvPr>
        </p:nvSpPr>
        <p:spPr/>
        <p:txBody>
          <a:bodyPr/>
          <a:lstStyle/>
          <a:p>
            <a:pPr eaLnBrk="1" hangingPunct="1">
              <a:lnSpc>
                <a:spcPct val="90000"/>
              </a:lnSpc>
            </a:pPr>
            <a:r>
              <a:rPr lang="en-GB">
                <a:ea typeface="ＭＳ Ｐゴシック" charset="0"/>
                <a:cs typeface="ＭＳ Ｐゴシック" charset="0"/>
              </a:rPr>
              <a:t>Introduction</a:t>
            </a:r>
          </a:p>
          <a:p>
            <a:pPr lvl="1" eaLnBrk="1" hangingPunct="1">
              <a:lnSpc>
                <a:spcPct val="90000"/>
              </a:lnSpc>
            </a:pPr>
            <a:r>
              <a:rPr lang="en-GB">
                <a:ea typeface="ＭＳ Ｐゴシック" charset="0"/>
              </a:rPr>
              <a:t>Magnetic Resonance Imaging</a:t>
            </a:r>
          </a:p>
          <a:p>
            <a:pPr lvl="1" eaLnBrk="1" hangingPunct="1">
              <a:lnSpc>
                <a:spcPct val="90000"/>
              </a:lnSpc>
            </a:pPr>
            <a:r>
              <a:rPr lang="en-GB">
                <a:ea typeface="ＭＳ Ｐゴシック" charset="0"/>
              </a:rPr>
              <a:t>Appetiser – some Examples</a:t>
            </a:r>
          </a:p>
          <a:p>
            <a:pPr eaLnBrk="1" hangingPunct="1">
              <a:lnSpc>
                <a:spcPct val="90000"/>
              </a:lnSpc>
            </a:pPr>
            <a:r>
              <a:rPr lang="en-GB">
                <a:ea typeface="ＭＳ Ｐゴシック" charset="0"/>
                <a:cs typeface="ＭＳ Ｐゴシック" charset="0"/>
              </a:rPr>
              <a:t>MR Scanner Components</a:t>
            </a:r>
          </a:p>
          <a:p>
            <a:pPr eaLnBrk="1" hangingPunct="1">
              <a:lnSpc>
                <a:spcPct val="90000"/>
              </a:lnSpc>
            </a:pPr>
            <a:r>
              <a:rPr lang="en-GB">
                <a:ea typeface="ＭＳ Ｐゴシック" charset="0"/>
                <a:cs typeface="ＭＳ Ｐゴシック" charset="0"/>
              </a:rPr>
              <a:t>Physical Introduction</a:t>
            </a:r>
          </a:p>
          <a:p>
            <a:pPr lvl="1" eaLnBrk="1" hangingPunct="1">
              <a:lnSpc>
                <a:spcPct val="90000"/>
              </a:lnSpc>
            </a:pPr>
            <a:r>
              <a:rPr lang="en-GB">
                <a:ea typeface="ＭＳ Ｐゴシック" charset="0"/>
              </a:rPr>
              <a:t>Spin ½ in B</a:t>
            </a:r>
            <a:r>
              <a:rPr lang="en-GB" baseline="-25000">
                <a:ea typeface="ＭＳ Ｐゴシック" charset="0"/>
              </a:rPr>
              <a:t>0</a:t>
            </a:r>
          </a:p>
          <a:p>
            <a:pPr lvl="1" eaLnBrk="1" hangingPunct="1">
              <a:lnSpc>
                <a:spcPct val="90000"/>
              </a:lnSpc>
            </a:pPr>
            <a:r>
              <a:rPr lang="en-GB">
                <a:ea typeface="ＭＳ Ｐゴシック" charset="0"/>
              </a:rPr>
              <a:t>Larmor Precession</a:t>
            </a:r>
          </a:p>
          <a:p>
            <a:pPr lvl="1" eaLnBrk="1" hangingPunct="1">
              <a:lnSpc>
                <a:spcPct val="90000"/>
              </a:lnSpc>
            </a:pPr>
            <a:r>
              <a:rPr lang="en-GB">
                <a:ea typeface="ＭＳ Ｐゴシック" charset="0"/>
              </a:rPr>
              <a:t>Resonance (excitation and signal reception)</a:t>
            </a:r>
          </a:p>
          <a:p>
            <a:pPr lvl="1" eaLnBrk="1" hangingPunct="1">
              <a:lnSpc>
                <a:spcPct val="90000"/>
              </a:lnSpc>
            </a:pPr>
            <a:r>
              <a:rPr lang="en-US">
                <a:ea typeface="ＭＳ Ｐゴシック" charset="0"/>
              </a:rPr>
              <a:t>Relaxation</a:t>
            </a:r>
          </a:p>
          <a:p>
            <a:pPr lvl="1" eaLnBrk="1" hangingPunct="1">
              <a:lnSpc>
                <a:spcPct val="90000"/>
              </a:lnSpc>
            </a:pPr>
            <a:r>
              <a:rPr lang="en-US">
                <a:ea typeface="ＭＳ Ｐゴシック" charset="0"/>
              </a:rPr>
              <a:t>FID, Echoes and Fourier Transform</a:t>
            </a:r>
            <a:endParaRPr lang="en-GB">
              <a:ea typeface="ＭＳ Ｐゴシック" charset="0"/>
            </a:endParaRPr>
          </a:p>
          <a:p>
            <a:pPr lvl="1" eaLnBrk="1" hangingPunct="1">
              <a:lnSpc>
                <a:spcPct val="90000"/>
              </a:lnSpc>
            </a:pPr>
            <a:r>
              <a:rPr lang="en-GB">
                <a:ea typeface="ＭＳ Ｐゴシック" charset="0"/>
              </a:rPr>
              <a:t>Basic Idea of MR Imaging</a:t>
            </a:r>
          </a:p>
          <a:p>
            <a:pPr eaLnBrk="1" hangingPunct="1">
              <a:lnSpc>
                <a:spcPct val="90000"/>
              </a:lnSpc>
            </a:pPr>
            <a:r>
              <a:rPr lang="en-GB">
                <a:ea typeface="ＭＳ Ｐゴシック" charset="0"/>
                <a:cs typeface="ＭＳ Ｐゴシック" charset="0"/>
              </a:rPr>
              <a:t>Basic Safety Issues</a:t>
            </a:r>
          </a:p>
          <a:p>
            <a:pPr eaLnBrk="1" hangingPunct="1">
              <a:lnSpc>
                <a:spcPct val="90000"/>
              </a:lnSpc>
            </a:pPr>
            <a:r>
              <a:rPr lang="en-GB">
                <a:ea typeface="ＭＳ Ｐゴシック" charset="0"/>
                <a:cs typeface="ＭＳ Ｐゴシック" charset="0"/>
              </a:rPr>
              <a:t>Sum-up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95235">
                                            <p:txEl>
                                              <p:pRg st="12" end="12"/>
                                            </p:txEl>
                                          </p:spTgt>
                                        </p:tgtEl>
                                        <p:attrNameLst>
                                          <p:attrName>style.color</p:attrName>
                                        </p:attrNameLst>
                                      </p:cBhvr>
                                      <p:to>
                                        <a:srgbClr val="DDDDDD"/>
                                      </p:to>
                                    </p:animClr>
                                  </p:childTnLst>
                                </p:cTn>
                              </p:par>
                              <p:par>
                                <p:cTn id="7" presetID="3" presetClass="emph" presetSubtype="2" fill="hold" nodeType="withEffect">
                                  <p:stCondLst>
                                    <p:cond delay="0"/>
                                  </p:stCondLst>
                                  <p:childTnLst>
                                    <p:animClr clrSpc="rgb" dir="cw">
                                      <p:cBhvr override="childStyle">
                                        <p:cTn id="8" dur="500" fill="hold"/>
                                        <p:tgtEl>
                                          <p:spTgt spid="95235">
                                            <p:txEl>
                                              <p:pRg st="4" end="4"/>
                                            </p:txEl>
                                          </p:spTgt>
                                        </p:tgtEl>
                                        <p:attrNameLst>
                                          <p:attrName>style.color</p:attrName>
                                        </p:attrNameLst>
                                      </p:cBhvr>
                                      <p:to>
                                        <a:srgbClr val="DDDDDD"/>
                                      </p:to>
                                    </p:animClr>
                                  </p:childTnLst>
                                </p:cTn>
                              </p:par>
                              <p:par>
                                <p:cTn id="9" presetID="3" presetClass="emph" presetSubtype="2" fill="hold" nodeType="withEffect">
                                  <p:stCondLst>
                                    <p:cond delay="0"/>
                                  </p:stCondLst>
                                  <p:childTnLst>
                                    <p:animClr clrSpc="rgb" dir="cw">
                                      <p:cBhvr override="childStyle">
                                        <p:cTn id="10" dur="500" fill="hold"/>
                                        <p:tgtEl>
                                          <p:spTgt spid="95235">
                                            <p:txEl>
                                              <p:pRg st="5" end="5"/>
                                            </p:txEl>
                                          </p:spTgt>
                                        </p:tgtEl>
                                        <p:attrNameLst>
                                          <p:attrName>style.color</p:attrName>
                                        </p:attrNameLst>
                                      </p:cBhvr>
                                      <p:to>
                                        <a:srgbClr val="DDDDDD"/>
                                      </p:to>
                                    </p:animClr>
                                  </p:childTnLst>
                                </p:cTn>
                              </p:par>
                              <p:par>
                                <p:cTn id="11" presetID="3" presetClass="emph" presetSubtype="2" fill="hold" nodeType="withEffect">
                                  <p:stCondLst>
                                    <p:cond delay="0"/>
                                  </p:stCondLst>
                                  <p:childTnLst>
                                    <p:animClr clrSpc="rgb" dir="cw">
                                      <p:cBhvr override="childStyle">
                                        <p:cTn id="12" dur="500" fill="hold"/>
                                        <p:tgtEl>
                                          <p:spTgt spid="95235">
                                            <p:txEl>
                                              <p:pRg st="6" end="6"/>
                                            </p:txEl>
                                          </p:spTgt>
                                        </p:tgtEl>
                                        <p:attrNameLst>
                                          <p:attrName>style.color</p:attrName>
                                        </p:attrNameLst>
                                      </p:cBhvr>
                                      <p:to>
                                        <a:srgbClr val="DDDDDD"/>
                                      </p:to>
                                    </p:animClr>
                                  </p:childTnLst>
                                </p:cTn>
                              </p:par>
                              <p:par>
                                <p:cTn id="13" presetID="3" presetClass="emph" presetSubtype="2" fill="hold" nodeType="withEffect">
                                  <p:stCondLst>
                                    <p:cond delay="0"/>
                                  </p:stCondLst>
                                  <p:childTnLst>
                                    <p:animClr clrSpc="rgb" dir="cw">
                                      <p:cBhvr override="childStyle">
                                        <p:cTn id="14" dur="500" fill="hold"/>
                                        <p:tgtEl>
                                          <p:spTgt spid="95235">
                                            <p:txEl>
                                              <p:pRg st="7" end="7"/>
                                            </p:txEl>
                                          </p:spTgt>
                                        </p:tgtEl>
                                        <p:attrNameLst>
                                          <p:attrName>style.color</p:attrName>
                                        </p:attrNameLst>
                                      </p:cBhvr>
                                      <p:to>
                                        <a:srgbClr val="DDDDDD"/>
                                      </p:to>
                                    </p:animClr>
                                  </p:childTnLst>
                                </p:cTn>
                              </p:par>
                              <p:par>
                                <p:cTn id="15" presetID="3" presetClass="emph" presetSubtype="2" fill="hold" nodeType="withEffect">
                                  <p:stCondLst>
                                    <p:cond delay="0"/>
                                  </p:stCondLst>
                                  <p:childTnLst>
                                    <p:animClr clrSpc="rgb" dir="cw">
                                      <p:cBhvr override="childStyle">
                                        <p:cTn id="16" dur="500" fill="hold"/>
                                        <p:tgtEl>
                                          <p:spTgt spid="95235">
                                            <p:txEl>
                                              <p:pRg st="8" end="8"/>
                                            </p:txEl>
                                          </p:spTgt>
                                        </p:tgtEl>
                                        <p:attrNameLst>
                                          <p:attrName>style.color</p:attrName>
                                        </p:attrNameLst>
                                      </p:cBhvr>
                                      <p:to>
                                        <a:srgbClr val="DDDDDD"/>
                                      </p:to>
                                    </p:animClr>
                                  </p:childTnLst>
                                </p:cTn>
                              </p:par>
                              <p:par>
                                <p:cTn id="17" presetID="3" presetClass="emph" presetSubtype="2" fill="hold" nodeType="withEffect">
                                  <p:stCondLst>
                                    <p:cond delay="0"/>
                                  </p:stCondLst>
                                  <p:childTnLst>
                                    <p:animClr clrSpc="rgb" dir="cw">
                                      <p:cBhvr override="childStyle">
                                        <p:cTn id="18" dur="500" fill="hold"/>
                                        <p:tgtEl>
                                          <p:spTgt spid="95235">
                                            <p:txEl>
                                              <p:pRg st="9" end="9"/>
                                            </p:txEl>
                                          </p:spTgt>
                                        </p:tgtEl>
                                        <p:attrNameLst>
                                          <p:attrName>style.color</p:attrName>
                                        </p:attrNameLst>
                                      </p:cBhvr>
                                      <p:to>
                                        <a:srgbClr val="DDDDDD"/>
                                      </p:to>
                                    </p:animClr>
                                  </p:childTnLst>
                                </p:cTn>
                              </p:par>
                              <p:par>
                                <p:cTn id="19" presetID="3" presetClass="emph" presetSubtype="2" fill="hold" nodeType="withEffect">
                                  <p:stCondLst>
                                    <p:cond delay="0"/>
                                  </p:stCondLst>
                                  <p:childTnLst>
                                    <p:animClr clrSpc="rgb" dir="cw">
                                      <p:cBhvr override="childStyle">
                                        <p:cTn id="20" dur="500" fill="hold"/>
                                        <p:tgtEl>
                                          <p:spTgt spid="95235">
                                            <p:txEl>
                                              <p:pRg st="10" end="10"/>
                                            </p:txEl>
                                          </p:spTgt>
                                        </p:tgtEl>
                                        <p:attrNameLst>
                                          <p:attrName>style.color</p:attrName>
                                        </p:attrNameLst>
                                      </p:cBhvr>
                                      <p:to>
                                        <a:srgbClr val="DDDDDD"/>
                                      </p:to>
                                    </p:animClr>
                                  </p:childTnLst>
                                </p:cTn>
                              </p:par>
                              <p:par>
                                <p:cTn id="21" presetID="3" presetClass="emph" presetSubtype="2" fill="hold" nodeType="withEffect">
                                  <p:stCondLst>
                                    <p:cond delay="0"/>
                                  </p:stCondLst>
                                  <p:childTnLst>
                                    <p:animClr clrSpc="rgb" dir="cw">
                                      <p:cBhvr override="childStyle">
                                        <p:cTn id="22" dur="500" fill="hold"/>
                                        <p:tgtEl>
                                          <p:spTgt spid="95235">
                                            <p:txEl>
                                              <p:pRg st="11" end="11"/>
                                            </p:txEl>
                                          </p:spTgt>
                                        </p:tgtEl>
                                        <p:attrNameLst>
                                          <p:attrName>style.color</p:attrName>
                                        </p:attrNameLst>
                                      </p:cBhvr>
                                      <p:to>
                                        <a:srgbClr val="DDDDDD"/>
                                      </p:to>
                                    </p:animClr>
                                  </p:childTnLst>
                                </p:cTn>
                              </p:par>
                              <p:par>
                                <p:cTn id="23" presetID="3" presetClass="emph" presetSubtype="2" fill="hold" nodeType="withEffect">
                                  <p:stCondLst>
                                    <p:cond delay="0"/>
                                  </p:stCondLst>
                                  <p:childTnLst>
                                    <p:animClr clrSpc="rgb" dir="cw">
                                      <p:cBhvr override="childStyle">
                                        <p:cTn id="24" dur="500" fill="hold"/>
                                        <p:tgtEl>
                                          <p:spTgt spid="95235">
                                            <p:txEl>
                                              <p:pRg st="3" end="3"/>
                                            </p:txEl>
                                          </p:spTgt>
                                        </p:tgtEl>
                                        <p:attrNameLst>
                                          <p:attrName>style.color</p:attrName>
                                        </p:attrNameLst>
                                      </p:cBhvr>
                                      <p:to>
                                        <a:srgbClr val="DDDDDD"/>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Outline</a:t>
            </a:r>
          </a:p>
        </p:txBody>
      </p:sp>
      <p:sp>
        <p:nvSpPr>
          <p:cNvPr id="118787" name="Rectangle 3"/>
          <p:cNvSpPr>
            <a:spLocks noGrp="1" noChangeArrowheads="1"/>
          </p:cNvSpPr>
          <p:nvPr>
            <p:ph type="body" idx="1"/>
          </p:nvPr>
        </p:nvSpPr>
        <p:spPr/>
        <p:txBody>
          <a:bodyPr/>
          <a:lstStyle/>
          <a:p>
            <a:pPr eaLnBrk="1" hangingPunct="1"/>
            <a:r>
              <a:rPr lang="en-GB">
                <a:ea typeface="ＭＳ Ｐゴシック" charset="0"/>
                <a:cs typeface="ＭＳ Ｐゴシック" charset="0"/>
              </a:rPr>
              <a:t>Introduction</a:t>
            </a:r>
          </a:p>
          <a:p>
            <a:pPr lvl="1" eaLnBrk="1" hangingPunct="1"/>
            <a:r>
              <a:rPr lang="en-GB">
                <a:ea typeface="ＭＳ Ｐゴシック" charset="0"/>
              </a:rPr>
              <a:t>Magnetic Resonance Imaging</a:t>
            </a:r>
          </a:p>
          <a:p>
            <a:pPr lvl="1" eaLnBrk="1" hangingPunct="1"/>
            <a:r>
              <a:rPr lang="en-GB">
                <a:ea typeface="ＭＳ Ｐゴシック" charset="0"/>
              </a:rPr>
              <a:t>Appetiser – some Examples</a:t>
            </a:r>
          </a:p>
          <a:p>
            <a:pPr eaLnBrk="1" hangingPunct="1"/>
            <a:r>
              <a:rPr lang="en-GB">
                <a:ea typeface="ＭＳ Ｐゴシック" charset="0"/>
                <a:cs typeface="ＭＳ Ｐゴシック" charset="0"/>
              </a:rPr>
              <a:t>MR Scanner Components</a:t>
            </a:r>
          </a:p>
          <a:p>
            <a:pPr eaLnBrk="1" hangingPunct="1"/>
            <a:r>
              <a:rPr lang="en-GB">
                <a:ea typeface="ＭＳ Ｐゴシック" charset="0"/>
                <a:cs typeface="ＭＳ Ｐゴシック" charset="0"/>
              </a:rPr>
              <a:t>Physical Introduction</a:t>
            </a:r>
          </a:p>
          <a:p>
            <a:pPr lvl="1" eaLnBrk="1" hangingPunct="1"/>
            <a:r>
              <a:rPr lang="en-GB">
                <a:ea typeface="ＭＳ Ｐゴシック" charset="0"/>
              </a:rPr>
              <a:t>Spin ½ in B</a:t>
            </a:r>
            <a:r>
              <a:rPr lang="en-GB" baseline="-25000">
                <a:ea typeface="ＭＳ Ｐゴシック" charset="0"/>
              </a:rPr>
              <a:t>0</a:t>
            </a:r>
          </a:p>
          <a:p>
            <a:pPr lvl="1" eaLnBrk="1" hangingPunct="1"/>
            <a:r>
              <a:rPr lang="en-GB">
                <a:ea typeface="ＭＳ Ｐゴシック" charset="0"/>
              </a:rPr>
              <a:t>Larmor Precession</a:t>
            </a:r>
          </a:p>
          <a:p>
            <a:pPr lvl="1" eaLnBrk="1" hangingPunct="1"/>
            <a:r>
              <a:rPr lang="en-GB">
                <a:ea typeface="ＭＳ Ｐゴシック" charset="0"/>
              </a:rPr>
              <a:t>Resonance (excitation and signal reception)</a:t>
            </a:r>
          </a:p>
          <a:p>
            <a:pPr lvl="1" eaLnBrk="1" hangingPunct="1"/>
            <a:r>
              <a:rPr lang="en-US">
                <a:ea typeface="ＭＳ Ｐゴシック" charset="0"/>
              </a:rPr>
              <a:t>Relaxation</a:t>
            </a:r>
          </a:p>
          <a:p>
            <a:pPr lvl="1" eaLnBrk="1" hangingPunct="1"/>
            <a:r>
              <a:rPr lang="en-US">
                <a:ea typeface="ＭＳ Ｐゴシック" charset="0"/>
              </a:rPr>
              <a:t>FID, Echoes and Fourier Transform</a:t>
            </a:r>
            <a:endParaRPr lang="en-GB">
              <a:ea typeface="ＭＳ Ｐゴシック" charset="0"/>
            </a:endParaRPr>
          </a:p>
          <a:p>
            <a:pPr lvl="1" eaLnBrk="1" hangingPunct="1"/>
            <a:r>
              <a:rPr lang="en-GB">
                <a:ea typeface="ＭＳ Ｐゴシック" charset="0"/>
              </a:rPr>
              <a:t>Basic Idea of MR Imaging</a:t>
            </a:r>
          </a:p>
          <a:p>
            <a:pPr eaLnBrk="1" hangingPunct="1"/>
            <a:r>
              <a:rPr lang="en-GB">
                <a:ea typeface="ＭＳ Ｐゴシック" charset="0"/>
                <a:cs typeface="ＭＳ Ｐゴシック" charset="0"/>
              </a:rPr>
              <a:t>Basic Safety Issues</a:t>
            </a:r>
          </a:p>
          <a:p>
            <a:pPr eaLnBrk="1" hangingPunct="1"/>
            <a:r>
              <a:rPr lang="en-GB">
                <a:ea typeface="ＭＳ Ｐゴシック" charset="0"/>
                <a:cs typeface="ＭＳ Ｐゴシック" charset="0"/>
              </a:rPr>
              <a:t>Sum-up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500" fill="hold"/>
                                        <p:tgtEl>
                                          <p:spTgt spid="118787">
                                            <p:txEl>
                                              <p:pRg st="0" end="0"/>
                                            </p:txEl>
                                          </p:spTgt>
                                        </p:tgtEl>
                                        <p:attrNameLst>
                                          <p:attrName>style.color</p:attrName>
                                        </p:attrNameLst>
                                      </p:cBhvr>
                                      <p:to>
                                        <a:srgbClr val="DDDDDD"/>
                                      </p:to>
                                    </p:animClr>
                                  </p:childTnLst>
                                </p:cTn>
                              </p:par>
                              <p:par>
                                <p:cTn id="7" presetID="3" presetClass="emph" presetSubtype="2" fill="hold" nodeType="withEffect">
                                  <p:stCondLst>
                                    <p:cond delay="0"/>
                                  </p:stCondLst>
                                  <p:childTnLst>
                                    <p:animClr clrSpc="rgb" dir="cw">
                                      <p:cBhvr override="childStyle">
                                        <p:cTn id="8" dur="500" fill="hold"/>
                                        <p:tgtEl>
                                          <p:spTgt spid="118787">
                                            <p:txEl>
                                              <p:pRg st="1" end="1"/>
                                            </p:txEl>
                                          </p:spTgt>
                                        </p:tgtEl>
                                        <p:attrNameLst>
                                          <p:attrName>style.color</p:attrName>
                                        </p:attrNameLst>
                                      </p:cBhvr>
                                      <p:to>
                                        <a:srgbClr val="DDDDDD"/>
                                      </p:to>
                                    </p:animClr>
                                  </p:childTnLst>
                                </p:cTn>
                              </p:par>
                              <p:par>
                                <p:cTn id="9" presetID="3" presetClass="emph" presetSubtype="2" fill="hold" nodeType="withEffect">
                                  <p:stCondLst>
                                    <p:cond delay="0"/>
                                  </p:stCondLst>
                                  <p:childTnLst>
                                    <p:animClr clrSpc="rgb" dir="cw">
                                      <p:cBhvr override="childStyle">
                                        <p:cTn id="10" dur="500" fill="hold"/>
                                        <p:tgtEl>
                                          <p:spTgt spid="118787">
                                            <p:txEl>
                                              <p:pRg st="3" end="3"/>
                                            </p:txEl>
                                          </p:spTgt>
                                        </p:tgtEl>
                                        <p:attrNameLst>
                                          <p:attrName>style.color</p:attrName>
                                        </p:attrNameLst>
                                      </p:cBhvr>
                                      <p:to>
                                        <a:srgbClr val="DDDDDD"/>
                                      </p:to>
                                    </p:animClr>
                                  </p:childTnLst>
                                </p:cTn>
                              </p:par>
                              <p:par>
                                <p:cTn id="11" presetID="3" presetClass="emph" presetSubtype="2" fill="hold" nodeType="withEffect">
                                  <p:stCondLst>
                                    <p:cond delay="0"/>
                                  </p:stCondLst>
                                  <p:childTnLst>
                                    <p:animClr clrSpc="rgb" dir="cw">
                                      <p:cBhvr override="childStyle">
                                        <p:cTn id="12" dur="500" fill="hold"/>
                                        <p:tgtEl>
                                          <p:spTgt spid="118787">
                                            <p:txEl>
                                              <p:pRg st="2" end="2"/>
                                            </p:txEl>
                                          </p:spTgt>
                                        </p:tgtEl>
                                        <p:attrNameLst>
                                          <p:attrName>style.color</p:attrName>
                                        </p:attrNameLst>
                                      </p:cBhvr>
                                      <p:to>
                                        <a:srgbClr val="DDDDDD"/>
                                      </p:to>
                                    </p:animClr>
                                  </p:childTnLst>
                                </p:cTn>
                              </p:par>
                              <p:par>
                                <p:cTn id="13" presetID="3" presetClass="emph" presetSubtype="2" fill="hold" nodeType="withEffect">
                                  <p:stCondLst>
                                    <p:cond delay="0"/>
                                  </p:stCondLst>
                                  <p:childTnLst>
                                    <p:animClr clrSpc="rgb" dir="cw">
                                      <p:cBhvr override="childStyle">
                                        <p:cTn id="14" dur="500" fill="hold"/>
                                        <p:tgtEl>
                                          <p:spTgt spid="118787">
                                            <p:txEl>
                                              <p:pRg st="4" end="4"/>
                                            </p:txEl>
                                          </p:spTgt>
                                        </p:tgtEl>
                                        <p:attrNameLst>
                                          <p:attrName>style.color</p:attrName>
                                        </p:attrNameLst>
                                      </p:cBhvr>
                                      <p:to>
                                        <a:srgbClr val="DDDDDD"/>
                                      </p:to>
                                    </p:animClr>
                                  </p:childTnLst>
                                </p:cTn>
                              </p:par>
                              <p:par>
                                <p:cTn id="15" presetID="3" presetClass="emph" presetSubtype="2" fill="hold" nodeType="withEffect">
                                  <p:stCondLst>
                                    <p:cond delay="0"/>
                                  </p:stCondLst>
                                  <p:childTnLst>
                                    <p:animClr clrSpc="rgb" dir="cw">
                                      <p:cBhvr override="childStyle">
                                        <p:cTn id="16" dur="500" fill="hold"/>
                                        <p:tgtEl>
                                          <p:spTgt spid="118787">
                                            <p:txEl>
                                              <p:pRg st="5" end="5"/>
                                            </p:txEl>
                                          </p:spTgt>
                                        </p:tgtEl>
                                        <p:attrNameLst>
                                          <p:attrName>style.color</p:attrName>
                                        </p:attrNameLst>
                                      </p:cBhvr>
                                      <p:to>
                                        <a:srgbClr val="DDDDDD"/>
                                      </p:to>
                                    </p:animClr>
                                  </p:childTnLst>
                                </p:cTn>
                              </p:par>
                              <p:par>
                                <p:cTn id="17" presetID="3" presetClass="emph" presetSubtype="2" fill="hold" nodeType="withEffect">
                                  <p:stCondLst>
                                    <p:cond delay="0"/>
                                  </p:stCondLst>
                                  <p:childTnLst>
                                    <p:animClr clrSpc="rgb" dir="cw">
                                      <p:cBhvr override="childStyle">
                                        <p:cTn id="18" dur="500" fill="hold"/>
                                        <p:tgtEl>
                                          <p:spTgt spid="118787">
                                            <p:txEl>
                                              <p:pRg st="6" end="6"/>
                                            </p:txEl>
                                          </p:spTgt>
                                        </p:tgtEl>
                                        <p:attrNameLst>
                                          <p:attrName>style.color</p:attrName>
                                        </p:attrNameLst>
                                      </p:cBhvr>
                                      <p:to>
                                        <a:srgbClr val="DDDDDD"/>
                                      </p:to>
                                    </p:animClr>
                                  </p:childTnLst>
                                </p:cTn>
                              </p:par>
                              <p:par>
                                <p:cTn id="19" presetID="3" presetClass="emph" presetSubtype="2" fill="hold" nodeType="withEffect">
                                  <p:stCondLst>
                                    <p:cond delay="0"/>
                                  </p:stCondLst>
                                  <p:childTnLst>
                                    <p:animClr clrSpc="rgb" dir="cw">
                                      <p:cBhvr override="childStyle">
                                        <p:cTn id="20" dur="500" fill="hold"/>
                                        <p:tgtEl>
                                          <p:spTgt spid="118787">
                                            <p:txEl>
                                              <p:pRg st="7" end="7"/>
                                            </p:txEl>
                                          </p:spTgt>
                                        </p:tgtEl>
                                        <p:attrNameLst>
                                          <p:attrName>style.color</p:attrName>
                                        </p:attrNameLst>
                                      </p:cBhvr>
                                      <p:to>
                                        <a:srgbClr val="DDDDDD"/>
                                      </p:to>
                                    </p:animClr>
                                  </p:childTnLst>
                                </p:cTn>
                              </p:par>
                              <p:par>
                                <p:cTn id="21" presetID="3" presetClass="emph" presetSubtype="2" fill="hold" nodeType="withEffect">
                                  <p:stCondLst>
                                    <p:cond delay="0"/>
                                  </p:stCondLst>
                                  <p:childTnLst>
                                    <p:animClr clrSpc="rgb" dir="cw">
                                      <p:cBhvr override="childStyle">
                                        <p:cTn id="22" dur="500" fill="hold"/>
                                        <p:tgtEl>
                                          <p:spTgt spid="118787">
                                            <p:txEl>
                                              <p:pRg st="8" end="8"/>
                                            </p:txEl>
                                          </p:spTgt>
                                        </p:tgtEl>
                                        <p:attrNameLst>
                                          <p:attrName>style.color</p:attrName>
                                        </p:attrNameLst>
                                      </p:cBhvr>
                                      <p:to>
                                        <a:srgbClr val="DDDDDD"/>
                                      </p:to>
                                    </p:animClr>
                                  </p:childTnLst>
                                </p:cTn>
                              </p:par>
                              <p:par>
                                <p:cTn id="23" presetID="3" presetClass="emph" presetSubtype="2" fill="hold" nodeType="withEffect">
                                  <p:stCondLst>
                                    <p:cond delay="0"/>
                                  </p:stCondLst>
                                  <p:childTnLst>
                                    <p:animClr clrSpc="rgb" dir="cw">
                                      <p:cBhvr override="childStyle">
                                        <p:cTn id="24" dur="500" fill="hold"/>
                                        <p:tgtEl>
                                          <p:spTgt spid="118787">
                                            <p:txEl>
                                              <p:pRg st="9" end="9"/>
                                            </p:txEl>
                                          </p:spTgt>
                                        </p:tgtEl>
                                        <p:attrNameLst>
                                          <p:attrName>style.color</p:attrName>
                                        </p:attrNameLst>
                                      </p:cBhvr>
                                      <p:to>
                                        <a:srgbClr val="DDDDDD"/>
                                      </p:to>
                                    </p:animClr>
                                  </p:childTnLst>
                                </p:cTn>
                              </p:par>
                              <p:par>
                                <p:cTn id="25" presetID="3" presetClass="emph" presetSubtype="2" fill="hold" nodeType="withEffect">
                                  <p:stCondLst>
                                    <p:cond delay="0"/>
                                  </p:stCondLst>
                                  <p:childTnLst>
                                    <p:animClr clrSpc="rgb" dir="cw">
                                      <p:cBhvr override="childStyle">
                                        <p:cTn id="26" dur="500" fill="hold"/>
                                        <p:tgtEl>
                                          <p:spTgt spid="118787">
                                            <p:txEl>
                                              <p:pRg st="10" end="10"/>
                                            </p:txEl>
                                          </p:spTgt>
                                        </p:tgtEl>
                                        <p:attrNameLst>
                                          <p:attrName>style.color</p:attrName>
                                        </p:attrNameLst>
                                      </p:cBhvr>
                                      <p:to>
                                        <a:srgbClr val="DDDDDD"/>
                                      </p:to>
                                    </p:animClr>
                                  </p:childTnLst>
                                </p:cTn>
                              </p:par>
                              <p:par>
                                <p:cTn id="27" presetID="3" presetClass="emph" presetSubtype="2" fill="hold" nodeType="withEffect">
                                  <p:stCondLst>
                                    <p:cond delay="0"/>
                                  </p:stCondLst>
                                  <p:childTnLst>
                                    <p:animClr clrSpc="rgb" dir="cw">
                                      <p:cBhvr override="childStyle">
                                        <p:cTn id="28" dur="500" fill="hold"/>
                                        <p:tgtEl>
                                          <p:spTgt spid="118787">
                                            <p:txEl>
                                              <p:pRg st="11" end="11"/>
                                            </p:txEl>
                                          </p:spTgt>
                                        </p:tgtEl>
                                        <p:attrNameLst>
                                          <p:attrName>style.color</p:attrName>
                                        </p:attrNameLst>
                                      </p:cBhvr>
                                      <p:to>
                                        <a:srgbClr val="DDDDDD"/>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ea typeface="ＭＳ Ｐゴシック" charset="0"/>
                <a:cs typeface="ＭＳ Ｐゴシック" charset="0"/>
              </a:rPr>
              <a:t>Sum-up</a:t>
            </a:r>
            <a:endParaRPr lang="en-GB">
              <a:ea typeface="ＭＳ Ｐゴシック" charset="0"/>
              <a:cs typeface="ＭＳ Ｐゴシック" charset="0"/>
            </a:endParaRPr>
          </a:p>
        </p:txBody>
      </p:sp>
      <p:sp>
        <p:nvSpPr>
          <p:cNvPr id="55299" name="Rectangle 3"/>
          <p:cNvSpPr>
            <a:spLocks noGrp="1" noChangeArrowheads="1"/>
          </p:cNvSpPr>
          <p:nvPr>
            <p:ph type="body" idx="1"/>
          </p:nvPr>
        </p:nvSpPr>
        <p:spPr/>
        <p:txBody>
          <a:bodyPr/>
          <a:lstStyle/>
          <a:p>
            <a:pPr eaLnBrk="1" hangingPunct="1"/>
            <a:r>
              <a:rPr lang="en-US" sz="1600">
                <a:ea typeface="ＭＳ Ｐゴシック" charset="0"/>
                <a:cs typeface="ＭＳ Ｐゴシック" charset="0"/>
              </a:rPr>
              <a:t>Proton-spins in </a:t>
            </a:r>
            <a:r>
              <a:rPr lang="en-US" sz="1600" i="1">
                <a:ea typeface="ＭＳ Ｐゴシック" charset="0"/>
                <a:cs typeface="ＭＳ Ｐゴシック" charset="0"/>
              </a:rPr>
              <a:t>B</a:t>
            </a:r>
            <a:r>
              <a:rPr lang="en-US" sz="1600" i="1" baseline="-25000">
                <a:ea typeface="ＭＳ Ｐゴシック" charset="0"/>
                <a:cs typeface="ＭＳ Ｐゴシック" charset="0"/>
              </a:rPr>
              <a:t>0</a:t>
            </a:r>
            <a:r>
              <a:rPr lang="en-US" sz="1600">
                <a:ea typeface="ＭＳ Ｐゴシック" charset="0"/>
                <a:cs typeface="ＭＳ Ｐゴシック" charset="0"/>
              </a:rPr>
              <a:t>: macroscopic magnetisation (along </a:t>
            </a:r>
            <a:r>
              <a:rPr lang="en-US" sz="1600" i="1">
                <a:ea typeface="ＭＳ Ｐゴシック" charset="0"/>
                <a:cs typeface="ＭＳ Ｐゴシック" charset="0"/>
              </a:rPr>
              <a:t>B</a:t>
            </a:r>
            <a:r>
              <a:rPr lang="en-US" sz="1600" i="1" baseline="-25000">
                <a:ea typeface="ＭＳ Ｐゴシック" charset="0"/>
                <a:cs typeface="ＭＳ Ｐゴシック" charset="0"/>
              </a:rPr>
              <a:t>0</a:t>
            </a:r>
            <a:r>
              <a:rPr lang="en-US" sz="1600" i="1">
                <a:ea typeface="ＭＳ Ｐゴシック" charset="0"/>
                <a:cs typeface="ＭＳ Ｐゴシック" charset="0"/>
              </a:rPr>
              <a:t> </a:t>
            </a:r>
            <a:r>
              <a:rPr lang="en-US" sz="1600">
                <a:ea typeface="ＭＳ Ｐゴシック" charset="0"/>
                <a:cs typeface="ＭＳ Ｐゴシック" charset="0"/>
              </a:rPr>
              <a:t>in equilibrium).</a:t>
            </a:r>
          </a:p>
          <a:p>
            <a:pPr eaLnBrk="1" hangingPunct="1"/>
            <a:endParaRPr lang="en-US" sz="1600">
              <a:ea typeface="ＭＳ Ｐゴシック" charset="0"/>
              <a:cs typeface="ＭＳ Ｐゴシック" charset="0"/>
            </a:endParaRPr>
          </a:p>
          <a:p>
            <a:pPr eaLnBrk="1" hangingPunct="1"/>
            <a:r>
              <a:rPr lang="en-US" sz="1600">
                <a:ea typeface="ＭＳ Ｐゴシック" charset="0"/>
                <a:cs typeface="ＭＳ Ｐゴシック" charset="0"/>
              </a:rPr>
              <a:t>Spins excitable using </a:t>
            </a:r>
            <a:r>
              <a:rPr lang="en-US" sz="1600" i="1">
                <a:ea typeface="ＭＳ Ｐゴシック" charset="0"/>
                <a:cs typeface="ＭＳ Ｐゴシック" charset="0"/>
              </a:rPr>
              <a:t>resonant radio-frequency</a:t>
            </a:r>
            <a:r>
              <a:rPr lang="en-US" sz="1600">
                <a:ea typeface="ＭＳ Ｐゴシック" charset="0"/>
                <a:cs typeface="ＭＳ Ｐゴシック" charset="0"/>
              </a:rPr>
              <a:t> pulses.</a:t>
            </a:r>
          </a:p>
          <a:p>
            <a:pPr eaLnBrk="1" hangingPunct="1"/>
            <a:endParaRPr lang="en-US" sz="1600">
              <a:ea typeface="ＭＳ Ｐゴシック" charset="0"/>
              <a:cs typeface="ＭＳ Ｐゴシック" charset="0"/>
            </a:endParaRPr>
          </a:p>
          <a:p>
            <a:pPr eaLnBrk="1" hangingPunct="1"/>
            <a:r>
              <a:rPr lang="en-US" sz="1600">
                <a:ea typeface="ＭＳ Ｐゴシック" charset="0"/>
                <a:cs typeface="ＭＳ Ｐゴシック" charset="0"/>
              </a:rPr>
              <a:t>Motion described by </a:t>
            </a:r>
            <a:r>
              <a:rPr lang="en-US" sz="1600" i="1">
                <a:ea typeface="ＭＳ Ｐゴシック" charset="0"/>
                <a:cs typeface="ＭＳ Ｐゴシック" charset="0"/>
              </a:rPr>
              <a:t>Bloch-equation </a:t>
            </a:r>
            <a:r>
              <a:rPr lang="en-US" sz="1600">
                <a:ea typeface="ＭＳ Ｐゴシック" charset="0"/>
                <a:cs typeface="ＭＳ Ｐゴシック" charset="0"/>
              </a:rPr>
              <a:t>(generally: Larmor precession).</a:t>
            </a:r>
          </a:p>
          <a:p>
            <a:pPr eaLnBrk="1" hangingPunct="1"/>
            <a:endParaRPr lang="en-US" sz="1600">
              <a:ea typeface="ＭＳ Ｐゴシック" charset="0"/>
              <a:cs typeface="ＭＳ Ｐゴシック" charset="0"/>
            </a:endParaRPr>
          </a:p>
          <a:p>
            <a:pPr eaLnBrk="1" hangingPunct="1"/>
            <a:r>
              <a:rPr lang="en-US" sz="1600" i="1">
                <a:ea typeface="ＭＳ Ｐゴシック" charset="0"/>
                <a:cs typeface="ＭＳ Ｐゴシック" charset="0"/>
              </a:rPr>
              <a:t>Relaxation</a:t>
            </a:r>
            <a:r>
              <a:rPr lang="en-US" sz="1600">
                <a:ea typeface="ＭＳ Ｐゴシック" charset="0"/>
                <a:cs typeface="ＭＳ Ｐゴシック" charset="0"/>
              </a:rPr>
              <a:t> described by </a:t>
            </a:r>
            <a:r>
              <a:rPr lang="en-US" sz="1600" i="1">
                <a:ea typeface="ＭＳ Ｐゴシック" charset="0"/>
                <a:cs typeface="ＭＳ Ｐゴシック" charset="0"/>
              </a:rPr>
              <a:t>T</a:t>
            </a:r>
            <a:r>
              <a:rPr lang="en-US" sz="1600" i="1" baseline="-25000">
                <a:ea typeface="ＭＳ Ｐゴシック" charset="0"/>
                <a:cs typeface="ＭＳ Ｐゴシック" charset="0"/>
              </a:rPr>
              <a:t>1</a:t>
            </a:r>
            <a:r>
              <a:rPr lang="en-US" sz="1600" i="1">
                <a:ea typeface="ＭＳ Ｐゴシック" charset="0"/>
                <a:cs typeface="ＭＳ Ｐゴシック" charset="0"/>
              </a:rPr>
              <a:t>, T</a:t>
            </a:r>
            <a:r>
              <a:rPr lang="en-US" sz="1600" i="1" baseline="-25000">
                <a:ea typeface="ＭＳ Ｐゴシック" charset="0"/>
                <a:cs typeface="ＭＳ Ｐゴシック" charset="0"/>
              </a:rPr>
              <a:t>2</a:t>
            </a:r>
            <a:r>
              <a:rPr lang="en-US" sz="1600">
                <a:ea typeface="ＭＳ Ｐゴシック" charset="0"/>
                <a:cs typeface="ＭＳ Ｐゴシック" charset="0"/>
              </a:rPr>
              <a:t> (and </a:t>
            </a:r>
            <a:r>
              <a:rPr lang="en-US" sz="1600" i="1">
                <a:ea typeface="ＭＳ Ｐゴシック" charset="0"/>
                <a:cs typeface="ＭＳ Ｐゴシック" charset="0"/>
              </a:rPr>
              <a:t>T</a:t>
            </a:r>
            <a:r>
              <a:rPr lang="en-US" sz="1600" i="1" baseline="-25000">
                <a:ea typeface="ＭＳ Ｐゴシック" charset="0"/>
                <a:cs typeface="ＭＳ Ｐゴシック" charset="0"/>
              </a:rPr>
              <a:t>2</a:t>
            </a:r>
            <a:r>
              <a:rPr lang="en-US" sz="1600" i="1">
                <a:ea typeface="ＭＳ Ｐゴシック" charset="0"/>
                <a:cs typeface="ＭＳ Ｐゴシック" charset="0"/>
              </a:rPr>
              <a:t>*</a:t>
            </a:r>
            <a:r>
              <a:rPr lang="en-US" sz="1600">
                <a:ea typeface="ＭＳ Ｐゴシック" charset="0"/>
                <a:cs typeface="ＭＳ Ｐゴシック" charset="0"/>
              </a:rPr>
              <a:t>).</a:t>
            </a:r>
          </a:p>
          <a:p>
            <a:pPr eaLnBrk="1" hangingPunct="1"/>
            <a:endParaRPr lang="en-US" sz="1600">
              <a:ea typeface="ＭＳ Ｐゴシック" charset="0"/>
              <a:cs typeface="ＭＳ Ｐゴシック" charset="0"/>
            </a:endParaRPr>
          </a:p>
          <a:p>
            <a:pPr eaLnBrk="1" hangingPunct="1"/>
            <a:r>
              <a:rPr lang="en-US" sz="1600">
                <a:ea typeface="ＭＳ Ｐゴシック" charset="0"/>
                <a:cs typeface="ＭＳ Ｐゴシック" charset="0"/>
              </a:rPr>
              <a:t>MRI acquires echo-signals, usually </a:t>
            </a:r>
            <a:r>
              <a:rPr lang="en-US" sz="1600" i="1">
                <a:ea typeface="ＭＳ Ｐゴシック" charset="0"/>
                <a:cs typeface="ＭＳ Ｐゴシック" charset="0"/>
              </a:rPr>
              <a:t>Spin echoes</a:t>
            </a:r>
            <a:r>
              <a:rPr lang="en-US" sz="1600">
                <a:ea typeface="ＭＳ Ｐゴシック" charset="0"/>
                <a:cs typeface="ＭＳ Ｐゴシック" charset="0"/>
              </a:rPr>
              <a:t> or </a:t>
            </a:r>
            <a:r>
              <a:rPr lang="en-US" sz="1600" i="1">
                <a:ea typeface="ＭＳ Ｐゴシック" charset="0"/>
                <a:cs typeface="ＭＳ Ｐゴシック" charset="0"/>
              </a:rPr>
              <a:t>Gradient recalled echoes.</a:t>
            </a:r>
          </a:p>
          <a:p>
            <a:pPr eaLnBrk="1" hangingPunct="1"/>
            <a:endParaRPr lang="en-US" sz="1600">
              <a:ea typeface="ＭＳ Ｐゴシック" charset="0"/>
              <a:cs typeface="ＭＳ Ｐゴシック" charset="0"/>
            </a:endParaRPr>
          </a:p>
          <a:p>
            <a:pPr eaLnBrk="1" hangingPunct="1"/>
            <a:r>
              <a:rPr lang="en-US" sz="1600">
                <a:ea typeface="ＭＳ Ｐゴシック" charset="0"/>
                <a:cs typeface="ＭＳ Ｐゴシック" charset="0"/>
              </a:rPr>
              <a:t>A general MRI sequence:</a:t>
            </a:r>
          </a:p>
          <a:p>
            <a:pPr lvl="1" eaLnBrk="1" hangingPunct="1"/>
            <a:r>
              <a:rPr lang="en-US" sz="1600">
                <a:ea typeface="ＭＳ Ｐゴシック" charset="0"/>
              </a:rPr>
              <a:t>Excitation (RF pulse)</a:t>
            </a:r>
          </a:p>
          <a:p>
            <a:pPr lvl="1" eaLnBrk="1" hangingPunct="1"/>
            <a:r>
              <a:rPr lang="en-US" sz="1600">
                <a:ea typeface="ＭＳ Ｐゴシック" charset="0"/>
              </a:rPr>
              <a:t>Encoding (gradients)</a:t>
            </a:r>
          </a:p>
          <a:p>
            <a:pPr lvl="1" eaLnBrk="1" hangingPunct="1"/>
            <a:r>
              <a:rPr lang="en-US" sz="1600">
                <a:ea typeface="ＭＳ Ｐゴシック" charset="0"/>
              </a:rPr>
              <a:t>Data acquisition </a:t>
            </a:r>
            <a:r>
              <a:rPr lang="en-US" sz="1600">
                <a:ea typeface="ＭＳ Ｐゴシック" charset="0"/>
                <a:sym typeface="Wingdings" pitchFamily="2" charset="2"/>
              </a:rPr>
              <a:t> FFT  image</a:t>
            </a:r>
            <a:endParaRPr lang="en-GB" sz="1600">
              <a:ea typeface="ＭＳ Ｐゴシック" charset="0"/>
              <a:sym typeface="Wingdings" pitchFamily="2" charset="2"/>
            </a:endParaRPr>
          </a:p>
        </p:txBody>
      </p:sp>
      <p:pic>
        <p:nvPicPr>
          <p:cNvPr id="55300" name="Picture 4" descr="head3d"/>
          <p:cNvPicPr>
            <a:picLocks noChangeAspect="1" noChangeArrowheads="1"/>
          </p:cNvPicPr>
          <p:nvPr/>
        </p:nvPicPr>
        <p:blipFill>
          <a:blip r:embed="rId2"/>
          <a:srcRect/>
          <a:stretch>
            <a:fillRect/>
          </a:stretch>
        </p:blipFill>
        <p:spPr bwMode="auto">
          <a:xfrm>
            <a:off x="7315200" y="4876800"/>
            <a:ext cx="1828800" cy="18288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p:txBody>
          <a:bodyPr/>
          <a:lstStyle/>
          <a:p>
            <a:pPr eaLnBrk="1" hangingPunct="1"/>
            <a:r>
              <a:rPr lang="en-GB" sz="4400">
                <a:ea typeface="ＭＳ Ｐゴシック" charset="0"/>
                <a:cs typeface="ＭＳ Ｐゴシック" charset="0"/>
              </a:rPr>
              <a:t>Thank you for your attention</a:t>
            </a:r>
          </a:p>
        </p:txBody>
      </p:sp>
      <p:sp>
        <p:nvSpPr>
          <p:cNvPr id="56323" name="Rectangle 3"/>
          <p:cNvSpPr>
            <a:spLocks noGrp="1" noChangeArrowheads="1"/>
          </p:cNvSpPr>
          <p:nvPr>
            <p:ph type="subTitle" idx="1"/>
          </p:nvPr>
        </p:nvSpPr>
        <p:spPr/>
        <p:txBody>
          <a:bodyPr/>
          <a:lstStyle/>
          <a:p>
            <a:pPr eaLnBrk="1" hangingPunct="1"/>
            <a:r>
              <a:rPr lang="en-GB">
                <a:ea typeface="ＭＳ Ｐゴシック" charset="0"/>
                <a:cs typeface="ＭＳ Ｐゴシック" charset="0"/>
              </a:rPr>
              <a:t>Introduction to MRI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a:spLocks noChangeArrowheads="1"/>
          </p:cNvSpPr>
          <p:nvPr/>
        </p:nvSpPr>
        <p:spPr bwMode="auto">
          <a:xfrm>
            <a:off x="4800600" y="3429000"/>
            <a:ext cx="4495800" cy="1193800"/>
          </a:xfrm>
          <a:prstGeom prst="roundRect">
            <a:avLst>
              <a:gd name="adj" fmla="val 16667"/>
            </a:avLst>
          </a:prstGeom>
          <a:gradFill rotWithShape="1">
            <a:gsLst>
              <a:gs pos="0">
                <a:srgbClr val="AFE0E4"/>
              </a:gs>
              <a:gs pos="20000">
                <a:srgbClr val="AFDEE2"/>
              </a:gs>
              <a:gs pos="100000">
                <a:srgbClr val="85AAAD"/>
              </a:gs>
            </a:gsLst>
            <a:lin ang="5400000"/>
          </a:gradFill>
          <a:ln w="9525">
            <a:noFill/>
            <a:round/>
            <a:headEnd/>
            <a:tailEnd/>
          </a:ln>
          <a:effectLst>
            <a:outerShdw dist="23000" dir="5400000" rotWithShape="0">
              <a:srgbClr val="808080">
                <a:alpha val="34999"/>
              </a:srgbClr>
            </a:outerShdw>
          </a:effectLst>
        </p:spPr>
        <p:txBody>
          <a:bodyPr anchor="ctr"/>
          <a:lstStyle/>
          <a:p>
            <a:pPr algn="ctr">
              <a:defRPr/>
            </a:pPr>
            <a:r>
              <a:rPr lang="en-US">
                <a:solidFill>
                  <a:srgbClr val="FF0000"/>
                </a:solidFill>
              </a:rPr>
              <a:t>Ionizing Radiation</a:t>
            </a:r>
          </a:p>
        </p:txBody>
      </p:sp>
      <p:sp>
        <p:nvSpPr>
          <p:cNvPr id="20483" name="Rectangle 3"/>
          <p:cNvSpPr>
            <a:spLocks noGrp="1" noChangeArrowheads="1"/>
          </p:cNvSpPr>
          <p:nvPr>
            <p:ph type="title"/>
          </p:nvPr>
        </p:nvSpPr>
        <p:spPr/>
        <p:txBody>
          <a:bodyPr/>
          <a:lstStyle/>
          <a:p>
            <a:pPr eaLnBrk="1" hangingPunct="1"/>
            <a:r>
              <a:rPr lang="en-GB">
                <a:ea typeface="ＭＳ Ｐゴシック" charset="0"/>
                <a:cs typeface="ＭＳ Ｐゴシック" charset="0"/>
              </a:rPr>
              <a:t>MRI ≠ </a:t>
            </a:r>
            <a:r>
              <a:rPr lang="en-US">
                <a:ea typeface="ＭＳ Ｐゴシック" charset="0"/>
                <a:cs typeface="ＭＳ Ｐゴシック" charset="0"/>
              </a:rPr>
              <a:t>X-ray</a:t>
            </a:r>
          </a:p>
        </p:txBody>
      </p:sp>
      <p:sp>
        <p:nvSpPr>
          <p:cNvPr id="20484" name="Line 4"/>
          <p:cNvSpPr>
            <a:spLocks noChangeShapeType="1"/>
          </p:cNvSpPr>
          <p:nvPr/>
        </p:nvSpPr>
        <p:spPr bwMode="auto">
          <a:xfrm>
            <a:off x="1619250" y="4652963"/>
            <a:ext cx="4635500" cy="0"/>
          </a:xfrm>
          <a:prstGeom prst="line">
            <a:avLst/>
          </a:prstGeom>
          <a:noFill/>
          <a:ln w="28575">
            <a:solidFill>
              <a:schemeClr val="tx1"/>
            </a:solidFill>
            <a:round/>
            <a:headEnd/>
            <a:tailEnd type="triangle" w="med" len="med"/>
          </a:ln>
        </p:spPr>
        <p:txBody>
          <a:bodyPr lIns="90000" tIns="46800" rIns="90000" bIns="46800">
            <a:spAutoFit/>
          </a:bodyPr>
          <a:lstStyle/>
          <a:p>
            <a:endParaRPr lang="en-US"/>
          </a:p>
        </p:txBody>
      </p:sp>
      <p:sp>
        <p:nvSpPr>
          <p:cNvPr id="20485" name="Rectangle 14"/>
          <p:cNvSpPr>
            <a:spLocks noChangeArrowheads="1"/>
          </p:cNvSpPr>
          <p:nvPr/>
        </p:nvSpPr>
        <p:spPr bwMode="auto">
          <a:xfrm>
            <a:off x="1476375" y="1916113"/>
            <a:ext cx="5243513" cy="463550"/>
          </a:xfrm>
          <a:prstGeom prst="rect">
            <a:avLst/>
          </a:prstGeom>
          <a:noFill/>
          <a:ln w="9525">
            <a:noFill/>
            <a:miter lim="800000"/>
            <a:headEnd/>
            <a:tailEnd/>
          </a:ln>
        </p:spPr>
        <p:txBody>
          <a:bodyPr wrap="none" lIns="90000" tIns="46800" rIns="90000" bIns="46800">
            <a:spAutoFit/>
          </a:bodyPr>
          <a:lstStyle/>
          <a:p>
            <a:r>
              <a:rPr lang="en-GB" sz="2400" b="1"/>
              <a:t>EM absorbtion </a:t>
            </a:r>
            <a:r>
              <a:rPr lang="en-US" sz="2400" b="1"/>
              <a:t>in the human body:</a:t>
            </a:r>
          </a:p>
        </p:txBody>
      </p:sp>
      <p:grpSp>
        <p:nvGrpSpPr>
          <p:cNvPr id="20486" name="Group 19"/>
          <p:cNvGrpSpPr>
            <a:grpSpLocks/>
          </p:cNvGrpSpPr>
          <p:nvPr/>
        </p:nvGrpSpPr>
        <p:grpSpPr bwMode="auto">
          <a:xfrm>
            <a:off x="2124075" y="3429000"/>
            <a:ext cx="3503613" cy="1223963"/>
            <a:chOff x="1927" y="2341"/>
            <a:chExt cx="2706" cy="499"/>
          </a:xfrm>
        </p:grpSpPr>
        <p:sp>
          <p:nvSpPr>
            <p:cNvPr id="20500" name="Freeform 17"/>
            <p:cNvSpPr>
              <a:spLocks/>
            </p:cNvSpPr>
            <p:nvPr/>
          </p:nvSpPr>
          <p:spPr bwMode="auto">
            <a:xfrm>
              <a:off x="1927" y="2341"/>
              <a:ext cx="1361" cy="499"/>
            </a:xfrm>
            <a:custGeom>
              <a:avLst/>
              <a:gdLst>
                <a:gd name="T0" fmla="*/ 0 w 1678"/>
                <a:gd name="T1" fmla="*/ 499 h 499"/>
                <a:gd name="T2" fmla="*/ 64 w 1678"/>
                <a:gd name="T3" fmla="*/ 273 h 499"/>
                <a:gd name="T4" fmla="*/ 175 w 1678"/>
                <a:gd name="T5" fmla="*/ 46 h 499"/>
                <a:gd name="T6" fmla="*/ 589 w 1678"/>
                <a:gd name="T7" fmla="*/ 0 h 499"/>
                <a:gd name="T8" fmla="*/ 0 60000 65536"/>
                <a:gd name="T9" fmla="*/ 0 60000 65536"/>
                <a:gd name="T10" fmla="*/ 0 60000 65536"/>
                <a:gd name="T11" fmla="*/ 0 60000 65536"/>
                <a:gd name="T12" fmla="*/ 0 w 1678"/>
                <a:gd name="T13" fmla="*/ 0 h 499"/>
                <a:gd name="T14" fmla="*/ 1678 w 1678"/>
                <a:gd name="T15" fmla="*/ 499 h 499"/>
              </a:gdLst>
              <a:ahLst/>
              <a:cxnLst>
                <a:cxn ang="T8">
                  <a:pos x="T0" y="T1"/>
                </a:cxn>
                <a:cxn ang="T9">
                  <a:pos x="T2" y="T3"/>
                </a:cxn>
                <a:cxn ang="T10">
                  <a:pos x="T4" y="T5"/>
                </a:cxn>
                <a:cxn ang="T11">
                  <a:pos x="T6" y="T7"/>
                </a:cxn>
              </a:cxnLst>
              <a:rect l="T12" t="T13" r="T14" b="T15"/>
              <a:pathLst>
                <a:path w="1678" h="499">
                  <a:moveTo>
                    <a:pt x="0" y="499"/>
                  </a:moveTo>
                  <a:cubicBezTo>
                    <a:pt x="49" y="424"/>
                    <a:pt x="98" y="349"/>
                    <a:pt x="181" y="273"/>
                  </a:cubicBezTo>
                  <a:cubicBezTo>
                    <a:pt x="264" y="197"/>
                    <a:pt x="250" y="91"/>
                    <a:pt x="499" y="46"/>
                  </a:cubicBezTo>
                  <a:cubicBezTo>
                    <a:pt x="748" y="1"/>
                    <a:pt x="1213" y="0"/>
                    <a:pt x="1678" y="0"/>
                  </a:cubicBezTo>
                </a:path>
              </a:pathLst>
            </a:custGeom>
            <a:noFill/>
            <a:ln w="28575">
              <a:solidFill>
                <a:schemeClr val="tx1"/>
              </a:solidFill>
              <a:round/>
              <a:headEnd/>
              <a:tailEnd/>
            </a:ln>
          </p:spPr>
          <p:txBody>
            <a:bodyPr lIns="90000" tIns="46800" rIns="90000" bIns="46800">
              <a:spAutoFit/>
            </a:bodyPr>
            <a:lstStyle/>
            <a:p>
              <a:endParaRPr lang="en-US"/>
            </a:p>
          </p:txBody>
        </p:sp>
        <p:sp>
          <p:nvSpPr>
            <p:cNvPr id="20501" name="Freeform 18"/>
            <p:cNvSpPr>
              <a:spLocks/>
            </p:cNvSpPr>
            <p:nvPr/>
          </p:nvSpPr>
          <p:spPr bwMode="auto">
            <a:xfrm flipH="1">
              <a:off x="3272" y="2341"/>
              <a:ext cx="1361" cy="499"/>
            </a:xfrm>
            <a:custGeom>
              <a:avLst/>
              <a:gdLst>
                <a:gd name="T0" fmla="*/ 0 w 1678"/>
                <a:gd name="T1" fmla="*/ 499 h 499"/>
                <a:gd name="T2" fmla="*/ 64 w 1678"/>
                <a:gd name="T3" fmla="*/ 273 h 499"/>
                <a:gd name="T4" fmla="*/ 175 w 1678"/>
                <a:gd name="T5" fmla="*/ 46 h 499"/>
                <a:gd name="T6" fmla="*/ 589 w 1678"/>
                <a:gd name="T7" fmla="*/ 0 h 499"/>
                <a:gd name="T8" fmla="*/ 0 60000 65536"/>
                <a:gd name="T9" fmla="*/ 0 60000 65536"/>
                <a:gd name="T10" fmla="*/ 0 60000 65536"/>
                <a:gd name="T11" fmla="*/ 0 60000 65536"/>
                <a:gd name="T12" fmla="*/ 0 w 1678"/>
                <a:gd name="T13" fmla="*/ 0 h 499"/>
                <a:gd name="T14" fmla="*/ 1678 w 1678"/>
                <a:gd name="T15" fmla="*/ 499 h 499"/>
              </a:gdLst>
              <a:ahLst/>
              <a:cxnLst>
                <a:cxn ang="T8">
                  <a:pos x="T0" y="T1"/>
                </a:cxn>
                <a:cxn ang="T9">
                  <a:pos x="T2" y="T3"/>
                </a:cxn>
                <a:cxn ang="T10">
                  <a:pos x="T4" y="T5"/>
                </a:cxn>
                <a:cxn ang="T11">
                  <a:pos x="T6" y="T7"/>
                </a:cxn>
              </a:cxnLst>
              <a:rect l="T12" t="T13" r="T14" b="T15"/>
              <a:pathLst>
                <a:path w="1678" h="499">
                  <a:moveTo>
                    <a:pt x="0" y="499"/>
                  </a:moveTo>
                  <a:cubicBezTo>
                    <a:pt x="49" y="424"/>
                    <a:pt x="98" y="349"/>
                    <a:pt x="181" y="273"/>
                  </a:cubicBezTo>
                  <a:cubicBezTo>
                    <a:pt x="264" y="197"/>
                    <a:pt x="250" y="91"/>
                    <a:pt x="499" y="46"/>
                  </a:cubicBezTo>
                  <a:cubicBezTo>
                    <a:pt x="748" y="1"/>
                    <a:pt x="1213" y="0"/>
                    <a:pt x="1678" y="0"/>
                  </a:cubicBezTo>
                </a:path>
              </a:pathLst>
            </a:custGeom>
            <a:noFill/>
            <a:ln w="28575">
              <a:solidFill>
                <a:schemeClr val="tx1"/>
              </a:solidFill>
              <a:round/>
              <a:headEnd/>
              <a:tailEnd/>
            </a:ln>
          </p:spPr>
          <p:txBody>
            <a:bodyPr lIns="90000" tIns="46800" rIns="90000" bIns="46800">
              <a:spAutoFit/>
            </a:bodyPr>
            <a:lstStyle/>
            <a:p>
              <a:endParaRPr lang="en-US"/>
            </a:p>
          </p:txBody>
        </p:sp>
      </p:grpSp>
      <p:sp>
        <p:nvSpPr>
          <p:cNvPr id="20487" name="Line 20"/>
          <p:cNvSpPr>
            <a:spLocks noChangeShapeType="1"/>
          </p:cNvSpPr>
          <p:nvPr/>
        </p:nvSpPr>
        <p:spPr bwMode="auto">
          <a:xfrm flipV="1">
            <a:off x="1619250" y="3140075"/>
            <a:ext cx="0" cy="1512888"/>
          </a:xfrm>
          <a:prstGeom prst="line">
            <a:avLst/>
          </a:prstGeom>
          <a:noFill/>
          <a:ln w="28575">
            <a:solidFill>
              <a:schemeClr val="tx1"/>
            </a:solidFill>
            <a:round/>
            <a:headEnd/>
            <a:tailEnd type="triangle" w="med" len="med"/>
          </a:ln>
        </p:spPr>
        <p:txBody>
          <a:bodyPr lIns="90000" tIns="46800" rIns="90000" bIns="46800">
            <a:spAutoFit/>
          </a:bodyPr>
          <a:lstStyle/>
          <a:p>
            <a:endParaRPr lang="en-US"/>
          </a:p>
        </p:txBody>
      </p:sp>
      <p:sp>
        <p:nvSpPr>
          <p:cNvPr id="20488" name="Rectangle 21"/>
          <p:cNvSpPr>
            <a:spLocks noChangeArrowheads="1"/>
          </p:cNvSpPr>
          <p:nvPr/>
        </p:nvSpPr>
        <p:spPr bwMode="auto">
          <a:xfrm>
            <a:off x="5867400" y="4868863"/>
            <a:ext cx="2413000" cy="371475"/>
          </a:xfrm>
          <a:prstGeom prst="rect">
            <a:avLst/>
          </a:prstGeom>
          <a:noFill/>
          <a:ln w="9525">
            <a:noFill/>
            <a:miter lim="800000"/>
            <a:headEnd/>
            <a:tailEnd/>
          </a:ln>
        </p:spPr>
        <p:txBody>
          <a:bodyPr wrap="none" lIns="90000" tIns="46800" rIns="90000" bIns="46800">
            <a:spAutoFit/>
          </a:bodyPr>
          <a:lstStyle/>
          <a:p>
            <a:r>
              <a:rPr lang="en-US" b="1"/>
              <a:t>F</a:t>
            </a:r>
            <a:r>
              <a:rPr lang="en-GB" b="1"/>
              <a:t>requency (Energy)</a:t>
            </a:r>
          </a:p>
        </p:txBody>
      </p:sp>
      <p:sp>
        <p:nvSpPr>
          <p:cNvPr id="20489" name="Rectangle 23"/>
          <p:cNvSpPr>
            <a:spLocks noChangeArrowheads="1"/>
          </p:cNvSpPr>
          <p:nvPr/>
        </p:nvSpPr>
        <p:spPr bwMode="auto">
          <a:xfrm>
            <a:off x="468313" y="3213100"/>
            <a:ext cx="828675" cy="366713"/>
          </a:xfrm>
          <a:prstGeom prst="rect">
            <a:avLst/>
          </a:prstGeom>
          <a:noFill/>
          <a:ln w="9525">
            <a:noFill/>
            <a:miter lim="800000"/>
            <a:headEnd/>
            <a:tailEnd/>
          </a:ln>
        </p:spPr>
        <p:txBody>
          <a:bodyPr wrap="none" lIns="90000" tIns="46800" rIns="90000" bIns="46800">
            <a:spAutoFit/>
          </a:bodyPr>
          <a:lstStyle/>
          <a:p>
            <a:r>
              <a:rPr lang="en-GB" b="1"/>
              <a:t>100 %</a:t>
            </a:r>
          </a:p>
        </p:txBody>
      </p:sp>
      <p:sp>
        <p:nvSpPr>
          <p:cNvPr id="20490" name="Line 24"/>
          <p:cNvSpPr>
            <a:spLocks noChangeShapeType="1"/>
          </p:cNvSpPr>
          <p:nvPr/>
        </p:nvSpPr>
        <p:spPr bwMode="auto">
          <a:xfrm flipH="1">
            <a:off x="1403350" y="3500438"/>
            <a:ext cx="215900" cy="0"/>
          </a:xfrm>
          <a:prstGeom prst="line">
            <a:avLst/>
          </a:prstGeom>
          <a:noFill/>
          <a:ln w="9525">
            <a:solidFill>
              <a:schemeClr val="tx1"/>
            </a:solidFill>
            <a:round/>
            <a:headEnd/>
            <a:tailEnd/>
          </a:ln>
        </p:spPr>
        <p:txBody>
          <a:bodyPr lIns="90000" tIns="46800" rIns="90000" bIns="46800">
            <a:spAutoFit/>
          </a:bodyPr>
          <a:lstStyle/>
          <a:p>
            <a:endParaRPr lang="en-US"/>
          </a:p>
        </p:txBody>
      </p:sp>
      <p:grpSp>
        <p:nvGrpSpPr>
          <p:cNvPr id="20491" name="Group 26"/>
          <p:cNvGrpSpPr>
            <a:grpSpLocks/>
          </p:cNvGrpSpPr>
          <p:nvPr/>
        </p:nvGrpSpPr>
        <p:grpSpPr bwMode="auto">
          <a:xfrm>
            <a:off x="2998788" y="4651375"/>
            <a:ext cx="1450975" cy="1092200"/>
            <a:chOff x="1565" y="3022"/>
            <a:chExt cx="914" cy="824"/>
          </a:xfrm>
        </p:grpSpPr>
        <p:sp>
          <p:nvSpPr>
            <p:cNvPr id="20498" name="Rectangle 22"/>
            <p:cNvSpPr>
              <a:spLocks noChangeArrowheads="1"/>
            </p:cNvSpPr>
            <p:nvPr/>
          </p:nvSpPr>
          <p:spPr bwMode="auto">
            <a:xfrm>
              <a:off x="1565" y="3566"/>
              <a:ext cx="914" cy="280"/>
            </a:xfrm>
            <a:prstGeom prst="rect">
              <a:avLst/>
            </a:prstGeom>
            <a:noFill/>
            <a:ln w="9525">
              <a:noFill/>
              <a:miter lim="800000"/>
              <a:headEnd/>
              <a:tailEnd/>
            </a:ln>
          </p:spPr>
          <p:txBody>
            <a:bodyPr wrap="none" lIns="90000" tIns="46800" rIns="90000" bIns="46800">
              <a:spAutoFit/>
            </a:bodyPr>
            <a:lstStyle/>
            <a:p>
              <a:r>
                <a:rPr lang="en-US" b="1">
                  <a:solidFill>
                    <a:srgbClr val="990033"/>
                  </a:solidFill>
                </a:rPr>
                <a:t>v</a:t>
              </a:r>
              <a:r>
                <a:rPr lang="en-GB" b="1">
                  <a:solidFill>
                    <a:srgbClr val="990033"/>
                  </a:solidFill>
                </a:rPr>
                <a:t>isible light</a:t>
              </a:r>
            </a:p>
          </p:txBody>
        </p:sp>
        <p:sp>
          <p:nvSpPr>
            <p:cNvPr id="20499" name="Line 25"/>
            <p:cNvSpPr>
              <a:spLocks noChangeShapeType="1"/>
            </p:cNvSpPr>
            <p:nvPr/>
          </p:nvSpPr>
          <p:spPr bwMode="auto">
            <a:xfrm flipV="1">
              <a:off x="2154" y="3022"/>
              <a:ext cx="0" cy="454"/>
            </a:xfrm>
            <a:prstGeom prst="line">
              <a:avLst/>
            </a:prstGeom>
            <a:noFill/>
            <a:ln w="28575">
              <a:solidFill>
                <a:srgbClr val="990033"/>
              </a:solidFill>
              <a:round/>
              <a:headEnd/>
              <a:tailEnd type="triangle" w="med" len="med"/>
            </a:ln>
          </p:spPr>
          <p:txBody>
            <a:bodyPr lIns="90000" tIns="46800" rIns="90000" bIns="46800">
              <a:spAutoFit/>
            </a:bodyPr>
            <a:lstStyle/>
            <a:p>
              <a:endParaRPr lang="en-US"/>
            </a:p>
          </p:txBody>
        </p:sp>
      </p:grpSp>
      <p:grpSp>
        <p:nvGrpSpPr>
          <p:cNvPr id="20492" name="Group 27"/>
          <p:cNvGrpSpPr>
            <a:grpSpLocks/>
          </p:cNvGrpSpPr>
          <p:nvPr/>
        </p:nvGrpSpPr>
        <p:grpSpPr bwMode="auto">
          <a:xfrm>
            <a:off x="4572000" y="4797425"/>
            <a:ext cx="1362075" cy="1377950"/>
            <a:chOff x="1565" y="3022"/>
            <a:chExt cx="858" cy="745"/>
          </a:xfrm>
        </p:grpSpPr>
        <p:sp>
          <p:nvSpPr>
            <p:cNvPr id="20496" name="Rectangle 28"/>
            <p:cNvSpPr>
              <a:spLocks noChangeArrowheads="1"/>
            </p:cNvSpPr>
            <p:nvPr/>
          </p:nvSpPr>
          <p:spPr bwMode="auto">
            <a:xfrm>
              <a:off x="1565" y="3566"/>
              <a:ext cx="858" cy="201"/>
            </a:xfrm>
            <a:prstGeom prst="rect">
              <a:avLst/>
            </a:prstGeom>
            <a:noFill/>
            <a:ln w="9525">
              <a:noFill/>
              <a:miter lim="800000"/>
              <a:headEnd/>
              <a:tailEnd/>
            </a:ln>
          </p:spPr>
          <p:txBody>
            <a:bodyPr wrap="none" lIns="90000" tIns="46800" rIns="90000" bIns="46800">
              <a:spAutoFit/>
            </a:bodyPr>
            <a:lstStyle/>
            <a:p>
              <a:r>
                <a:rPr lang="en-US" b="1">
                  <a:solidFill>
                    <a:srgbClr val="990033"/>
                  </a:solidFill>
                </a:rPr>
                <a:t>         X-ray</a:t>
              </a:r>
            </a:p>
          </p:txBody>
        </p:sp>
        <p:sp>
          <p:nvSpPr>
            <p:cNvPr id="20497" name="Line 29"/>
            <p:cNvSpPr>
              <a:spLocks noChangeShapeType="1"/>
            </p:cNvSpPr>
            <p:nvPr/>
          </p:nvSpPr>
          <p:spPr bwMode="auto">
            <a:xfrm flipV="1">
              <a:off x="2154" y="3022"/>
              <a:ext cx="0" cy="454"/>
            </a:xfrm>
            <a:prstGeom prst="line">
              <a:avLst/>
            </a:prstGeom>
            <a:noFill/>
            <a:ln w="28575">
              <a:solidFill>
                <a:srgbClr val="990033"/>
              </a:solidFill>
              <a:round/>
              <a:headEnd/>
              <a:tailEnd type="triangle" w="med" len="med"/>
            </a:ln>
          </p:spPr>
          <p:txBody>
            <a:bodyPr lIns="90000" tIns="46800" rIns="90000" bIns="46800">
              <a:spAutoFit/>
            </a:bodyPr>
            <a:lstStyle/>
            <a:p>
              <a:endParaRPr lang="en-US"/>
            </a:p>
          </p:txBody>
        </p:sp>
      </p:grpSp>
      <p:grpSp>
        <p:nvGrpSpPr>
          <p:cNvPr id="20493" name="Group 30"/>
          <p:cNvGrpSpPr>
            <a:grpSpLocks/>
          </p:cNvGrpSpPr>
          <p:nvPr/>
        </p:nvGrpSpPr>
        <p:grpSpPr bwMode="auto">
          <a:xfrm>
            <a:off x="1270000" y="4797425"/>
            <a:ext cx="1503363" cy="1655763"/>
            <a:chOff x="1565" y="3022"/>
            <a:chExt cx="947" cy="894"/>
          </a:xfrm>
        </p:grpSpPr>
        <p:sp>
          <p:nvSpPr>
            <p:cNvPr id="20494" name="Rectangle 31"/>
            <p:cNvSpPr>
              <a:spLocks noChangeArrowheads="1"/>
            </p:cNvSpPr>
            <p:nvPr/>
          </p:nvSpPr>
          <p:spPr bwMode="auto">
            <a:xfrm>
              <a:off x="1565" y="3566"/>
              <a:ext cx="947" cy="350"/>
            </a:xfrm>
            <a:prstGeom prst="rect">
              <a:avLst/>
            </a:prstGeom>
            <a:noFill/>
            <a:ln w="9525">
              <a:noFill/>
              <a:miter lim="800000"/>
              <a:headEnd/>
              <a:tailEnd/>
            </a:ln>
          </p:spPr>
          <p:txBody>
            <a:bodyPr wrap="none" lIns="90000" tIns="46800" rIns="90000" bIns="46800">
              <a:spAutoFit/>
            </a:bodyPr>
            <a:lstStyle/>
            <a:p>
              <a:r>
                <a:rPr lang="en-US" b="1">
                  <a:solidFill>
                    <a:srgbClr val="990033"/>
                  </a:solidFill>
                </a:rPr>
                <a:t>radio waves</a:t>
              </a:r>
            </a:p>
            <a:p>
              <a:r>
                <a:rPr lang="en-US" b="1">
                  <a:solidFill>
                    <a:srgbClr val="990033"/>
                  </a:solidFill>
                </a:rPr>
                <a:t>  ( MRI ! )</a:t>
              </a:r>
            </a:p>
          </p:txBody>
        </p:sp>
        <p:sp>
          <p:nvSpPr>
            <p:cNvPr id="20495" name="Line 32"/>
            <p:cNvSpPr>
              <a:spLocks noChangeShapeType="1"/>
            </p:cNvSpPr>
            <p:nvPr/>
          </p:nvSpPr>
          <p:spPr bwMode="auto">
            <a:xfrm flipV="1">
              <a:off x="2154" y="3022"/>
              <a:ext cx="0" cy="454"/>
            </a:xfrm>
            <a:prstGeom prst="line">
              <a:avLst/>
            </a:prstGeom>
            <a:noFill/>
            <a:ln w="28575">
              <a:solidFill>
                <a:srgbClr val="990033"/>
              </a:solidFill>
              <a:round/>
              <a:headEnd/>
              <a:tailEnd type="triangle" w="med" len="med"/>
            </a:ln>
          </p:spPr>
          <p:txBody>
            <a:bodyPr lIns="90000" tIns="46800" rIns="90000" bIns="46800">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u="sng">
                <a:ea typeface="ＭＳ Ｐゴシック" charset="0"/>
                <a:cs typeface="ＭＳ Ｐゴシック" charset="0"/>
              </a:rPr>
              <a:t>M</a:t>
            </a:r>
            <a:r>
              <a:rPr lang="en-GB">
                <a:ea typeface="ＭＳ Ｐゴシック" charset="0"/>
                <a:cs typeface="ＭＳ Ｐゴシック" charset="0"/>
              </a:rPr>
              <a:t>agnetic </a:t>
            </a:r>
            <a:r>
              <a:rPr lang="en-GB" u="sng">
                <a:ea typeface="ＭＳ Ｐゴシック" charset="0"/>
                <a:cs typeface="ＭＳ Ｐゴシック" charset="0"/>
              </a:rPr>
              <a:t>R</a:t>
            </a:r>
            <a:r>
              <a:rPr lang="en-GB">
                <a:ea typeface="ＭＳ Ｐゴシック" charset="0"/>
                <a:cs typeface="ＭＳ Ｐゴシック" charset="0"/>
              </a:rPr>
              <a:t>esonance </a:t>
            </a:r>
            <a:r>
              <a:rPr lang="en-GB" u="sng">
                <a:ea typeface="ＭＳ Ｐゴシック" charset="0"/>
                <a:cs typeface="ＭＳ Ｐゴシック" charset="0"/>
              </a:rPr>
              <a:t>I</a:t>
            </a:r>
            <a:r>
              <a:rPr lang="en-GB">
                <a:ea typeface="ＭＳ Ｐゴシック" charset="0"/>
                <a:cs typeface="ＭＳ Ｐゴシック" charset="0"/>
              </a:rPr>
              <a:t>maging</a:t>
            </a:r>
          </a:p>
        </p:txBody>
      </p:sp>
      <p:sp>
        <p:nvSpPr>
          <p:cNvPr id="21507" name="Rectangle 3"/>
          <p:cNvSpPr>
            <a:spLocks noGrp="1" noChangeArrowheads="1"/>
          </p:cNvSpPr>
          <p:nvPr>
            <p:ph type="body" sz="half" idx="1"/>
          </p:nvPr>
        </p:nvSpPr>
        <p:spPr>
          <a:xfrm>
            <a:off x="719138" y="1905000"/>
            <a:ext cx="7751762" cy="1079500"/>
          </a:xfrm>
        </p:spPr>
        <p:txBody>
          <a:bodyPr/>
          <a:lstStyle/>
          <a:p>
            <a:pPr marL="0" indent="0" eaLnBrk="1" hangingPunct="1">
              <a:buFont typeface="Wingdings" pitchFamily="2" charset="2"/>
              <a:buNone/>
            </a:pPr>
            <a:r>
              <a:rPr lang="en-GB" sz="1600">
                <a:ea typeface="ＭＳ Ｐゴシック" charset="0"/>
                <a:cs typeface="ＭＳ Ｐゴシック" charset="0"/>
              </a:rPr>
              <a:t>MRI is a tomography method but it is very different from CT (Computer Tomography)!</a:t>
            </a:r>
          </a:p>
          <a:p>
            <a:pPr marL="0" indent="0" eaLnBrk="1" hangingPunct="1">
              <a:buFont typeface="Wingdings" pitchFamily="2" charset="2"/>
              <a:buNone/>
            </a:pPr>
            <a:r>
              <a:rPr lang="en-GB" sz="1600">
                <a:ea typeface="ＭＳ Ｐゴシック" charset="0"/>
                <a:cs typeface="ＭＳ Ｐゴシック" charset="0"/>
              </a:rPr>
              <a:t>Some positive characteristics of MRI:</a:t>
            </a:r>
          </a:p>
        </p:txBody>
      </p:sp>
      <p:graphicFrame>
        <p:nvGraphicFramePr>
          <p:cNvPr id="8295" name="Group 103"/>
          <p:cNvGraphicFramePr>
            <a:graphicFrameLocks noGrp="1"/>
          </p:cNvGraphicFramePr>
          <p:nvPr>
            <p:ph sz="half" idx="2"/>
          </p:nvPr>
        </p:nvGraphicFramePr>
        <p:xfrm>
          <a:off x="819150" y="2565400"/>
          <a:ext cx="7635875" cy="2989326"/>
        </p:xfrm>
        <a:graphic>
          <a:graphicData uri="http://schemas.openxmlformats.org/drawingml/2006/table">
            <a:tbl>
              <a:tblPr/>
              <a:tblGrid>
                <a:gridCol w="2673350">
                  <a:extLst>
                    <a:ext uri="{9D8B030D-6E8A-4147-A177-3AD203B41FA5}">
                      <a16:colId xmlns:a16="http://schemas.microsoft.com/office/drawing/2014/main" val="20000"/>
                    </a:ext>
                  </a:extLst>
                </a:gridCol>
                <a:gridCol w="4962525">
                  <a:extLst>
                    <a:ext uri="{9D8B030D-6E8A-4147-A177-3AD203B41FA5}">
                      <a16:colId xmlns:a16="http://schemas.microsoft.com/office/drawing/2014/main" val="20001"/>
                    </a:ext>
                  </a:extLst>
                </a:gridCol>
              </a:tblGrid>
              <a:tr h="415925">
                <a:tc>
                  <a:txBody>
                    <a:bodyPr/>
                    <a:lstStyle/>
                    <a:p>
                      <a:pPr marL="0" marR="0" lvl="0" indent="0" algn="l" defTabSz="914400" rtl="0" eaLnBrk="1" fontAlgn="base" latinLnBrk="0" hangingPunct="1">
                        <a:lnSpc>
                          <a:spcPct val="100000"/>
                        </a:lnSpc>
                        <a:spcBef>
                          <a:spcPct val="20000"/>
                        </a:spcBef>
                        <a:spcAft>
                          <a:spcPct val="0"/>
                        </a:spcAft>
                        <a:buClr>
                          <a:srgbClr val="005B82"/>
                        </a:buClr>
                        <a:buSzTx/>
                        <a:buFont typeface="Wingdings" charset="2"/>
                        <a:buNone/>
                        <a:tabLst/>
                      </a:pPr>
                      <a:r>
                        <a:rPr kumimoji="0" lang="en-GB" sz="1600" b="0" i="0" u="none" strike="noStrike" cap="none" normalizeH="0" baseline="0">
                          <a:ln>
                            <a:noFill/>
                          </a:ln>
                          <a:solidFill>
                            <a:schemeClr val="tx1"/>
                          </a:solidFill>
                          <a:effectLst/>
                          <a:latin typeface="Arial" charset="0"/>
                        </a:rPr>
                        <a:t>Non-ionising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5B82"/>
                        </a:buClr>
                        <a:buSzTx/>
                        <a:buFont typeface="Wingdings" charset="2"/>
                        <a:buNone/>
                        <a:tabLst/>
                      </a:pPr>
                      <a:r>
                        <a:rPr kumimoji="0" lang="en-GB" sz="1200" b="0" i="1" u="none" strike="noStrike" cap="none" normalizeH="0" baseline="0">
                          <a:ln>
                            <a:noFill/>
                          </a:ln>
                          <a:solidFill>
                            <a:schemeClr val="tx1"/>
                          </a:solidFill>
                          <a:effectLst/>
                          <a:latin typeface="Arial" charset="0"/>
                        </a:rPr>
                        <a:t>Using radio-waves, not X-rays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5925">
                <a:tc>
                  <a:txBody>
                    <a:bodyPr/>
                    <a:lstStyle/>
                    <a:p>
                      <a:pPr marL="0" marR="0" lvl="0" indent="0" algn="l" defTabSz="914400" rtl="0" eaLnBrk="1" fontAlgn="base" latinLnBrk="0" hangingPunct="1">
                        <a:lnSpc>
                          <a:spcPct val="100000"/>
                        </a:lnSpc>
                        <a:spcBef>
                          <a:spcPct val="20000"/>
                        </a:spcBef>
                        <a:spcAft>
                          <a:spcPct val="0"/>
                        </a:spcAft>
                        <a:buClr>
                          <a:srgbClr val="005B82"/>
                        </a:buClr>
                        <a:buSzTx/>
                        <a:buFont typeface="Wingdings" charset="2"/>
                        <a:buNone/>
                        <a:tabLst/>
                      </a:pPr>
                      <a:r>
                        <a:rPr kumimoji="0" lang="en-GB" sz="1600" b="0" i="0" u="none" strike="noStrike" cap="none" normalizeH="0" baseline="0">
                          <a:ln>
                            <a:noFill/>
                          </a:ln>
                          <a:solidFill>
                            <a:schemeClr val="tx1"/>
                          </a:solidFill>
                          <a:effectLst/>
                          <a:latin typeface="Arial" charset="0"/>
                        </a:rPr>
                        <a:t>Non-invasive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5B82"/>
                        </a:buClr>
                        <a:buSzTx/>
                        <a:buFont typeface="Wingdings" charset="2"/>
                        <a:buNone/>
                        <a:tabLst/>
                      </a:pPr>
                      <a:r>
                        <a:rPr kumimoji="0" lang="en-GB" sz="1200" b="0" i="1" u="none" strike="noStrike" cap="none" normalizeH="0" baseline="0">
                          <a:ln>
                            <a:noFill/>
                          </a:ln>
                          <a:solidFill>
                            <a:schemeClr val="tx1"/>
                          </a:solidFill>
                          <a:effectLst/>
                          <a:latin typeface="Arial" charset="0"/>
                        </a:rPr>
                        <a:t>No contrast agents required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5925">
                <a:tc>
                  <a:txBody>
                    <a:bodyPr/>
                    <a:lstStyle/>
                    <a:p>
                      <a:pPr marL="0" marR="0" lvl="0" indent="0" algn="l" defTabSz="914400" rtl="0" eaLnBrk="1" fontAlgn="base" latinLnBrk="0" hangingPunct="1">
                        <a:lnSpc>
                          <a:spcPct val="100000"/>
                        </a:lnSpc>
                        <a:spcBef>
                          <a:spcPct val="20000"/>
                        </a:spcBef>
                        <a:spcAft>
                          <a:spcPct val="0"/>
                        </a:spcAft>
                        <a:buClr>
                          <a:srgbClr val="005B82"/>
                        </a:buClr>
                        <a:buSzTx/>
                        <a:buFont typeface="Wingdings" charset="2"/>
                        <a:buNone/>
                        <a:tabLst/>
                      </a:pPr>
                      <a:r>
                        <a:rPr kumimoji="0" lang="en-GB" sz="1600" b="0" i="0" u="none" strike="noStrike" cap="none" normalizeH="0" baseline="0">
                          <a:ln>
                            <a:noFill/>
                          </a:ln>
                          <a:solidFill>
                            <a:schemeClr val="tx1"/>
                          </a:solidFill>
                          <a:effectLst/>
                          <a:latin typeface="Arial" charset="0"/>
                        </a:rPr>
                        <a:t>Soft-tissue sensitive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5B82"/>
                        </a:buClr>
                        <a:buSzTx/>
                        <a:buFont typeface="Wingdings" charset="2"/>
                        <a:buNone/>
                        <a:tabLst/>
                      </a:pPr>
                      <a:r>
                        <a:rPr kumimoji="0" lang="en-GB" sz="1200" b="0" i="1" u="none" strike="noStrike" cap="none" normalizeH="0" baseline="0">
                          <a:ln>
                            <a:noFill/>
                          </a:ln>
                          <a:solidFill>
                            <a:schemeClr val="tx1"/>
                          </a:solidFill>
                          <a:effectLst/>
                          <a:latin typeface="Arial" charset="0"/>
                        </a:rPr>
                        <a:t>MRI signal ~ Proton density </a:t>
                      </a:r>
                      <a:r>
                        <a:rPr kumimoji="0" lang="el-GR" sz="1200" b="0" i="1" u="none" strike="noStrike" cap="none" normalizeH="0" baseline="0">
                          <a:ln>
                            <a:noFill/>
                          </a:ln>
                          <a:solidFill>
                            <a:schemeClr val="tx1"/>
                          </a:solidFill>
                          <a:effectLst/>
                          <a:latin typeface="Arial" charset="0"/>
                          <a:cs typeface="Arial" charset="0"/>
                        </a:rPr>
                        <a:t>ρ</a:t>
                      </a:r>
                      <a:r>
                        <a:rPr kumimoji="0" lang="en-GB" sz="1200" b="0" i="1" u="none" strike="noStrike" cap="none" normalizeH="0" baseline="0">
                          <a:ln>
                            <a:noFill/>
                          </a:ln>
                          <a:solidFill>
                            <a:schemeClr val="tx1"/>
                          </a:solidFill>
                          <a:effectLst/>
                          <a:latin typeface="Arial" charset="0"/>
                          <a:ea typeface="Arial" charset="0"/>
                          <a:cs typeface="Arial" charset="0"/>
                        </a:rPr>
                        <a:t> ~ H</a:t>
                      </a:r>
                      <a:r>
                        <a:rPr kumimoji="0" lang="en-GB" sz="1200" b="0" i="1" u="none" strike="noStrike" cap="none" normalizeH="0" baseline="-25000">
                          <a:ln>
                            <a:noFill/>
                          </a:ln>
                          <a:solidFill>
                            <a:schemeClr val="tx1"/>
                          </a:solidFill>
                          <a:effectLst/>
                          <a:latin typeface="Arial" charset="0"/>
                          <a:ea typeface="Arial" charset="0"/>
                          <a:cs typeface="Arial" charset="0"/>
                        </a:rPr>
                        <a:t>2</a:t>
                      </a:r>
                      <a:r>
                        <a:rPr kumimoji="0" lang="en-GB" sz="1200" b="0" i="1" u="none" strike="noStrike" cap="none" normalizeH="0" baseline="0">
                          <a:ln>
                            <a:noFill/>
                          </a:ln>
                          <a:solidFill>
                            <a:schemeClr val="tx1"/>
                          </a:solidFill>
                          <a:effectLst/>
                          <a:latin typeface="Arial" charset="0"/>
                          <a:ea typeface="Arial" charset="0"/>
                          <a:cs typeface="Arial" charset="0"/>
                        </a:rPr>
                        <a:t>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0" marR="0" lvl="0" indent="0" algn="l" defTabSz="914400" rtl="0" eaLnBrk="1" fontAlgn="base" latinLnBrk="0" hangingPunct="1">
                        <a:lnSpc>
                          <a:spcPct val="100000"/>
                        </a:lnSpc>
                        <a:spcBef>
                          <a:spcPct val="20000"/>
                        </a:spcBef>
                        <a:spcAft>
                          <a:spcPct val="0"/>
                        </a:spcAft>
                        <a:buClr>
                          <a:srgbClr val="005B82"/>
                        </a:buClr>
                        <a:buSzTx/>
                        <a:buFont typeface="Wingdings" charset="2"/>
                        <a:buNone/>
                        <a:tabLst/>
                      </a:pPr>
                      <a:r>
                        <a:rPr kumimoji="0" lang="en-GB" sz="1600" b="0" i="0" u="none" strike="noStrike" cap="none" normalizeH="0" baseline="0">
                          <a:ln>
                            <a:noFill/>
                          </a:ln>
                          <a:solidFill>
                            <a:schemeClr val="tx1"/>
                          </a:solidFill>
                          <a:effectLst/>
                          <a:latin typeface="Arial" charset="0"/>
                        </a:rPr>
                        <a:t>Quantitative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5B82"/>
                        </a:buClr>
                        <a:buSzTx/>
                        <a:buFont typeface="Wingdings" charset="2"/>
                        <a:buNone/>
                        <a:tabLst/>
                      </a:pPr>
                      <a:r>
                        <a:rPr kumimoji="0" lang="en-GB" sz="1200" b="0" i="1" u="none" strike="noStrike" cap="none" normalizeH="0" baseline="0">
                          <a:ln>
                            <a:noFill/>
                          </a:ln>
                          <a:solidFill>
                            <a:schemeClr val="tx1"/>
                          </a:solidFill>
                          <a:effectLst/>
                          <a:latin typeface="Arial" charset="0"/>
                        </a:rPr>
                        <a:t>MRI signal ~ Magnetisation = f(</a:t>
                      </a:r>
                      <a:r>
                        <a:rPr kumimoji="0" lang="el-GR" sz="1200" b="0" i="1" u="none" strike="noStrike" cap="none" normalizeH="0" baseline="0">
                          <a:ln>
                            <a:noFill/>
                          </a:ln>
                          <a:solidFill>
                            <a:schemeClr val="tx1"/>
                          </a:solidFill>
                          <a:effectLst/>
                          <a:latin typeface="Arial" charset="0"/>
                          <a:cs typeface="Arial" charset="0"/>
                        </a:rPr>
                        <a:t>ρ</a:t>
                      </a:r>
                      <a:r>
                        <a:rPr kumimoji="0" lang="en-GB" sz="1200" b="0" i="1" u="none" strike="noStrike" cap="none" normalizeH="0" baseline="0">
                          <a:ln>
                            <a:noFill/>
                          </a:ln>
                          <a:solidFill>
                            <a:schemeClr val="tx1"/>
                          </a:solidFill>
                          <a:effectLst/>
                          <a:latin typeface="Arial" charset="0"/>
                          <a:cs typeface="Arial" charset="0"/>
                        </a:rPr>
                        <a:t>,T</a:t>
                      </a:r>
                      <a:r>
                        <a:rPr kumimoji="0" lang="en-GB" sz="1200" b="0" i="1" u="none" strike="noStrike" cap="none" normalizeH="0" baseline="-25000">
                          <a:ln>
                            <a:noFill/>
                          </a:ln>
                          <a:solidFill>
                            <a:schemeClr val="tx1"/>
                          </a:solidFill>
                          <a:effectLst/>
                          <a:latin typeface="Arial" charset="0"/>
                          <a:cs typeface="Arial" charset="0"/>
                        </a:rPr>
                        <a:t>1</a:t>
                      </a:r>
                      <a:r>
                        <a:rPr kumimoji="0" lang="en-GB" sz="1200" b="0" i="1" u="none" strike="noStrike" cap="none" normalizeH="0" baseline="0">
                          <a:ln>
                            <a:noFill/>
                          </a:ln>
                          <a:solidFill>
                            <a:schemeClr val="tx1"/>
                          </a:solidFill>
                          <a:effectLst/>
                          <a:latin typeface="Arial" charset="0"/>
                          <a:cs typeface="Arial" charset="0"/>
                        </a:rPr>
                        <a:t>, T</a:t>
                      </a:r>
                      <a:r>
                        <a:rPr kumimoji="0" lang="en-GB" sz="1200" b="0" i="1" u="none" strike="noStrike" cap="none" normalizeH="0" baseline="-25000">
                          <a:ln>
                            <a:noFill/>
                          </a:ln>
                          <a:solidFill>
                            <a:schemeClr val="tx1"/>
                          </a:solidFill>
                          <a:effectLst/>
                          <a:latin typeface="Arial" charset="0"/>
                          <a:cs typeface="Arial" charset="0"/>
                        </a:rPr>
                        <a:t>2</a:t>
                      </a:r>
                      <a:r>
                        <a:rPr kumimoji="0" lang="en-GB" sz="1200" b="0" i="1" u="none" strike="noStrike" cap="none" normalizeH="0" baseline="0">
                          <a:ln>
                            <a:noFill/>
                          </a:ln>
                          <a:solidFill>
                            <a:schemeClr val="tx1"/>
                          </a:solidFill>
                          <a:effectLst/>
                          <a:latin typeface="Arial" charset="0"/>
                          <a:cs typeface="Arial" charset="0"/>
                        </a:rPr>
                        <a:t>, T</a:t>
                      </a:r>
                      <a:r>
                        <a:rPr kumimoji="0" lang="en-GB" sz="1200" b="0" i="1" u="none" strike="noStrike" cap="none" normalizeH="0" baseline="-25000">
                          <a:ln>
                            <a:noFill/>
                          </a:ln>
                          <a:solidFill>
                            <a:schemeClr val="tx1"/>
                          </a:solidFill>
                          <a:effectLst/>
                          <a:latin typeface="Arial" charset="0"/>
                          <a:cs typeface="Arial" charset="0"/>
                        </a:rPr>
                        <a:t>2</a:t>
                      </a:r>
                      <a:r>
                        <a:rPr kumimoji="0" lang="en-GB" sz="1200" b="0" i="1" u="none" strike="noStrike" cap="none" normalizeH="0" baseline="0">
                          <a:ln>
                            <a:noFill/>
                          </a:ln>
                          <a:solidFill>
                            <a:schemeClr val="tx1"/>
                          </a:solidFill>
                          <a:effectLst/>
                          <a:latin typeface="Arial" charset="0"/>
                          <a:cs typeface="Arial" charset="0"/>
                        </a:rPr>
                        <a:t>*, D, </a:t>
                      </a:r>
                      <a:r>
                        <a:rPr kumimoji="0" lang="el-GR" sz="1200" b="0" i="1" u="none" strike="noStrike" cap="none" normalizeH="0" baseline="0">
                          <a:ln>
                            <a:noFill/>
                          </a:ln>
                          <a:solidFill>
                            <a:schemeClr val="tx1"/>
                          </a:solidFill>
                          <a:effectLst/>
                          <a:latin typeface="Arial" charset="0"/>
                          <a:cs typeface="Arial" charset="0"/>
                        </a:rPr>
                        <a:t>α</a:t>
                      </a:r>
                      <a:r>
                        <a:rPr kumimoji="0" lang="en-GB" sz="1200" b="0" i="1" u="none" strike="noStrike" cap="none" normalizeH="0" baseline="0">
                          <a:ln>
                            <a:noFill/>
                          </a:ln>
                          <a:solidFill>
                            <a:schemeClr val="tx1"/>
                          </a:solidFill>
                          <a:effectLst/>
                          <a:latin typeface="Arial" charset="0"/>
                          <a:cs typeface="Arial" charset="0"/>
                        </a:rPr>
                        <a:t>, …</a:t>
                      </a:r>
                      <a:r>
                        <a:rPr kumimoji="0" lang="en-GB" sz="1200" b="0" i="1" u="none" strike="noStrike" cap="none" normalizeH="0" baseline="0">
                          <a:ln>
                            <a:noFill/>
                          </a:ln>
                          <a:solidFill>
                            <a:schemeClr val="tx1"/>
                          </a:solidFill>
                          <a:effectLst/>
                          <a:latin typeface="Arial" charset="0"/>
                          <a:ea typeface="Arial" charset="0"/>
                          <a:cs typeface="Arial" charset="0"/>
                        </a:rPr>
                        <a:t>)</a:t>
                      </a:r>
                    </a:p>
                    <a:p>
                      <a:pPr marL="0" marR="0" lvl="0" indent="0" algn="l" defTabSz="914400" rtl="0" eaLnBrk="1" fontAlgn="base" latinLnBrk="0" hangingPunct="1">
                        <a:lnSpc>
                          <a:spcPct val="100000"/>
                        </a:lnSpc>
                        <a:spcBef>
                          <a:spcPct val="20000"/>
                        </a:spcBef>
                        <a:spcAft>
                          <a:spcPct val="0"/>
                        </a:spcAft>
                        <a:buClr>
                          <a:srgbClr val="005B82"/>
                        </a:buClr>
                        <a:buSzTx/>
                        <a:buFont typeface="Wingdings" charset="2"/>
                        <a:buNone/>
                        <a:tabLst/>
                      </a:pPr>
                      <a:r>
                        <a:rPr kumimoji="0" lang="en-GB" sz="1200" b="0" i="1" u="none" strike="noStrike" cap="none" normalizeH="0" baseline="0">
                          <a:ln>
                            <a:noFill/>
                          </a:ln>
                          <a:solidFill>
                            <a:schemeClr val="tx1"/>
                          </a:solidFill>
                          <a:effectLst/>
                          <a:latin typeface="Arial" charset="0"/>
                          <a:ea typeface="Arial" charset="0"/>
                          <a:cs typeface="Arial" charset="0"/>
                          <a:sym typeface="Wingdings" charset="2"/>
                        </a:rPr>
                        <a:t> </a:t>
                      </a:r>
                      <a:r>
                        <a:rPr kumimoji="0" lang="en-GB" sz="1200" b="0" i="1" u="none" strike="noStrike" cap="none" normalizeH="0" baseline="0">
                          <a:ln>
                            <a:noFill/>
                          </a:ln>
                          <a:solidFill>
                            <a:schemeClr val="tx1"/>
                          </a:solidFill>
                          <a:effectLst/>
                          <a:latin typeface="Arial" charset="0"/>
                          <a:ea typeface="Arial" charset="0"/>
                          <a:cs typeface="Arial" charset="0"/>
                        </a:rPr>
                        <a:t>density, relaxometry, diffusivity, perfusion,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5925">
                <a:tc>
                  <a:txBody>
                    <a:bodyPr/>
                    <a:lstStyle/>
                    <a:p>
                      <a:pPr marL="0" marR="0" lvl="0" indent="0" algn="l" defTabSz="914400" rtl="0" eaLnBrk="1" fontAlgn="base" latinLnBrk="0" hangingPunct="1">
                        <a:lnSpc>
                          <a:spcPct val="100000"/>
                        </a:lnSpc>
                        <a:spcBef>
                          <a:spcPct val="20000"/>
                        </a:spcBef>
                        <a:spcAft>
                          <a:spcPct val="0"/>
                        </a:spcAft>
                        <a:buClr>
                          <a:srgbClr val="005B82"/>
                        </a:buClr>
                        <a:buSzTx/>
                        <a:buFont typeface="Wingdings" charset="2"/>
                        <a:buNone/>
                        <a:tabLst/>
                      </a:pPr>
                      <a:r>
                        <a:rPr kumimoji="0" lang="en-GB" sz="1600" b="0" i="0" u="none" strike="noStrike" cap="none" normalizeH="0" baseline="0">
                          <a:ln>
                            <a:noFill/>
                          </a:ln>
                          <a:solidFill>
                            <a:schemeClr val="tx1"/>
                          </a:solidFill>
                          <a:effectLst/>
                          <a:latin typeface="Arial" charset="0"/>
                        </a:rPr>
                        <a:t>Multi-contrast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5B82"/>
                        </a:buClr>
                        <a:buSzTx/>
                        <a:buFont typeface="Wingdings" charset="2"/>
                        <a:buNone/>
                        <a:tabLst/>
                      </a:pPr>
                      <a:r>
                        <a:rPr kumimoji="0" lang="en-GB" sz="1200" b="0" i="1" u="none" strike="noStrike" cap="none" normalizeH="0" baseline="0">
                          <a:ln>
                            <a:noFill/>
                          </a:ln>
                          <a:solidFill>
                            <a:schemeClr val="tx1"/>
                          </a:solidFill>
                          <a:effectLst/>
                          <a:latin typeface="Arial" charset="0"/>
                        </a:rPr>
                        <a:t>Various imaging sequences/ parameters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5925">
                <a:tc>
                  <a:txBody>
                    <a:bodyPr/>
                    <a:lstStyle/>
                    <a:p>
                      <a:pPr marL="0" marR="0" lvl="0" indent="0" algn="l" defTabSz="914400" rtl="0" eaLnBrk="1" fontAlgn="base" latinLnBrk="0" hangingPunct="1">
                        <a:lnSpc>
                          <a:spcPct val="100000"/>
                        </a:lnSpc>
                        <a:spcBef>
                          <a:spcPct val="20000"/>
                        </a:spcBef>
                        <a:spcAft>
                          <a:spcPct val="0"/>
                        </a:spcAft>
                        <a:buClr>
                          <a:srgbClr val="005B82"/>
                        </a:buClr>
                        <a:buSzTx/>
                        <a:buFont typeface="Wingdings" charset="2"/>
                        <a:buNone/>
                        <a:tabLst/>
                      </a:pPr>
                      <a:r>
                        <a:rPr kumimoji="0" lang="en-GB" sz="1600" b="0" i="0" u="none" strike="noStrike" cap="none" normalizeH="0" baseline="0">
                          <a:ln>
                            <a:noFill/>
                          </a:ln>
                          <a:solidFill>
                            <a:schemeClr val="tx1"/>
                          </a:solidFill>
                          <a:effectLst/>
                          <a:latin typeface="Arial" charset="0"/>
                        </a:rPr>
                        <a:t>Multi-purpose/modal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5B82"/>
                        </a:buClr>
                        <a:buSzTx/>
                        <a:buFont typeface="Wingdings" charset="2"/>
                        <a:buNone/>
                        <a:tabLst/>
                      </a:pPr>
                      <a:r>
                        <a:rPr kumimoji="0" lang="en-GB" sz="1200" b="0" i="1" u="none" strike="noStrike" cap="none" normalizeH="0" baseline="0">
                          <a:ln>
                            <a:noFill/>
                          </a:ln>
                          <a:solidFill>
                            <a:schemeClr val="tx1"/>
                          </a:solidFill>
                          <a:effectLst/>
                          <a:latin typeface="Arial" charset="0"/>
                        </a:rPr>
                        <a:t>Anatomy, activity, connectivity, vessels,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5925">
                <a:tc>
                  <a:txBody>
                    <a:bodyPr/>
                    <a:lstStyle/>
                    <a:p>
                      <a:pPr marL="0" marR="0" lvl="0" indent="0" algn="l" defTabSz="914400" rtl="0" eaLnBrk="1" fontAlgn="base" latinLnBrk="0" hangingPunct="1">
                        <a:lnSpc>
                          <a:spcPct val="100000"/>
                        </a:lnSpc>
                        <a:spcBef>
                          <a:spcPct val="20000"/>
                        </a:spcBef>
                        <a:spcAft>
                          <a:spcPct val="0"/>
                        </a:spcAft>
                        <a:buClr>
                          <a:srgbClr val="005B82"/>
                        </a:buClr>
                        <a:buSzTx/>
                        <a:buFont typeface="Wingdings" charset="2"/>
                        <a:buNone/>
                        <a:tabLst/>
                      </a:pPr>
                      <a:r>
                        <a:rPr kumimoji="0" lang="en-US" sz="1600" b="0" i="0" u="none" strike="noStrike" cap="none" normalizeH="0" baseline="0">
                          <a:ln>
                            <a:noFill/>
                          </a:ln>
                          <a:solidFill>
                            <a:schemeClr val="tx1"/>
                          </a:solidFill>
                          <a:effectLst/>
                          <a:latin typeface="Arial" charset="0"/>
                        </a:rPr>
                        <a:t>Oblique slices</a:t>
                      </a:r>
                      <a:endParaRPr kumimoji="0" lang="en-GB" sz="1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5B82"/>
                        </a:buClr>
                        <a:buSzTx/>
                        <a:buFont typeface="Wingdings" charset="2"/>
                        <a:buNone/>
                        <a:tabLst/>
                      </a:pPr>
                      <a:r>
                        <a:rPr kumimoji="0" lang="en-US" sz="1200" b="0" i="1" u="none" strike="noStrike" cap="none" normalizeH="0" baseline="0">
                          <a:ln>
                            <a:noFill/>
                          </a:ln>
                          <a:solidFill>
                            <a:schemeClr val="tx1"/>
                          </a:solidFill>
                          <a:effectLst/>
                          <a:latin typeface="Arial" charset="0"/>
                        </a:rPr>
                        <a:t>Flexible spatial encoding with arbitrary image slice orientation.</a:t>
                      </a:r>
                      <a:endParaRPr kumimoji="0" lang="en-GB" sz="1200" b="0" i="1"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8280" name="Rectangle 88"/>
          <p:cNvSpPr>
            <a:spLocks noChangeArrowheads="1"/>
          </p:cNvSpPr>
          <p:nvPr/>
        </p:nvSpPr>
        <p:spPr bwMode="auto">
          <a:xfrm>
            <a:off x="3578225" y="2606675"/>
            <a:ext cx="4846638" cy="338138"/>
          </a:xfrm>
          <a:prstGeom prst="rect">
            <a:avLst/>
          </a:prstGeom>
          <a:solidFill>
            <a:schemeClr val="bg1">
              <a:alpha val="74901"/>
            </a:schemeClr>
          </a:solidFill>
          <a:ln w="9525">
            <a:noFill/>
            <a:miter lim="800000"/>
            <a:headEnd/>
            <a:tailEnd/>
          </a:ln>
        </p:spPr>
        <p:txBody>
          <a:bodyPr wrap="none" anchor="ctr"/>
          <a:lstStyle/>
          <a:p>
            <a:endParaRPr lang="en-US"/>
          </a:p>
        </p:txBody>
      </p:sp>
      <p:sp>
        <p:nvSpPr>
          <p:cNvPr id="8281" name="Rectangle 89"/>
          <p:cNvSpPr>
            <a:spLocks noChangeArrowheads="1"/>
          </p:cNvSpPr>
          <p:nvPr/>
        </p:nvSpPr>
        <p:spPr bwMode="auto">
          <a:xfrm>
            <a:off x="3573463" y="3019425"/>
            <a:ext cx="4846637" cy="338138"/>
          </a:xfrm>
          <a:prstGeom prst="rect">
            <a:avLst/>
          </a:prstGeom>
          <a:solidFill>
            <a:schemeClr val="bg1">
              <a:alpha val="74901"/>
            </a:schemeClr>
          </a:solidFill>
          <a:ln w="9525">
            <a:noFill/>
            <a:miter lim="800000"/>
            <a:headEnd/>
            <a:tailEnd/>
          </a:ln>
        </p:spPr>
        <p:txBody>
          <a:bodyPr wrap="none" anchor="ctr"/>
          <a:lstStyle/>
          <a:p>
            <a:endParaRPr lang="en-US"/>
          </a:p>
        </p:txBody>
      </p:sp>
      <p:sp>
        <p:nvSpPr>
          <p:cNvPr id="8282" name="Rectangle 90"/>
          <p:cNvSpPr>
            <a:spLocks noChangeArrowheads="1"/>
          </p:cNvSpPr>
          <p:nvPr/>
        </p:nvSpPr>
        <p:spPr bwMode="auto">
          <a:xfrm>
            <a:off x="3579813" y="3435350"/>
            <a:ext cx="4846637" cy="338138"/>
          </a:xfrm>
          <a:prstGeom prst="rect">
            <a:avLst/>
          </a:prstGeom>
          <a:solidFill>
            <a:schemeClr val="bg1">
              <a:alpha val="74901"/>
            </a:schemeClr>
          </a:solidFill>
          <a:ln w="9525">
            <a:noFill/>
            <a:miter lim="800000"/>
            <a:headEnd/>
            <a:tailEnd/>
          </a:ln>
        </p:spPr>
        <p:txBody>
          <a:bodyPr wrap="none" anchor="ctr"/>
          <a:lstStyle/>
          <a:p>
            <a:endParaRPr lang="en-US"/>
          </a:p>
        </p:txBody>
      </p:sp>
      <p:sp>
        <p:nvSpPr>
          <p:cNvPr id="8283" name="Rectangle 91"/>
          <p:cNvSpPr>
            <a:spLocks noChangeArrowheads="1"/>
          </p:cNvSpPr>
          <p:nvPr/>
        </p:nvSpPr>
        <p:spPr bwMode="auto">
          <a:xfrm>
            <a:off x="3563938" y="3876675"/>
            <a:ext cx="4846637" cy="374650"/>
          </a:xfrm>
          <a:prstGeom prst="rect">
            <a:avLst/>
          </a:prstGeom>
          <a:solidFill>
            <a:schemeClr val="bg1">
              <a:alpha val="74901"/>
            </a:schemeClr>
          </a:solidFill>
          <a:ln w="9525">
            <a:noFill/>
            <a:miter lim="800000"/>
            <a:headEnd/>
            <a:tailEnd/>
          </a:ln>
        </p:spPr>
        <p:txBody>
          <a:bodyPr wrap="none" anchor="ctr"/>
          <a:lstStyle/>
          <a:p>
            <a:endParaRPr lang="en-US"/>
          </a:p>
        </p:txBody>
      </p:sp>
      <p:sp>
        <p:nvSpPr>
          <p:cNvPr id="8284" name="Rectangle 92"/>
          <p:cNvSpPr>
            <a:spLocks noChangeArrowheads="1"/>
          </p:cNvSpPr>
          <p:nvPr/>
        </p:nvSpPr>
        <p:spPr bwMode="auto">
          <a:xfrm>
            <a:off x="3563938" y="4365625"/>
            <a:ext cx="4846637" cy="338138"/>
          </a:xfrm>
          <a:prstGeom prst="rect">
            <a:avLst/>
          </a:prstGeom>
          <a:solidFill>
            <a:schemeClr val="bg1">
              <a:alpha val="74901"/>
            </a:schemeClr>
          </a:solidFill>
          <a:ln w="9525">
            <a:noFill/>
            <a:miter lim="800000"/>
            <a:headEnd/>
            <a:tailEnd/>
          </a:ln>
        </p:spPr>
        <p:txBody>
          <a:bodyPr wrap="none" anchor="ctr"/>
          <a:lstStyle/>
          <a:p>
            <a:endParaRPr lang="en-US"/>
          </a:p>
        </p:txBody>
      </p:sp>
      <p:sp>
        <p:nvSpPr>
          <p:cNvPr id="8285" name="Rectangle 93"/>
          <p:cNvSpPr>
            <a:spLocks noChangeArrowheads="1"/>
          </p:cNvSpPr>
          <p:nvPr/>
        </p:nvSpPr>
        <p:spPr bwMode="auto">
          <a:xfrm>
            <a:off x="3563938" y="4745038"/>
            <a:ext cx="4846637" cy="338137"/>
          </a:xfrm>
          <a:prstGeom prst="rect">
            <a:avLst/>
          </a:prstGeom>
          <a:solidFill>
            <a:schemeClr val="bg1">
              <a:alpha val="74901"/>
            </a:schemeClr>
          </a:solidFill>
          <a:ln w="9525">
            <a:noFill/>
            <a:miter lim="800000"/>
            <a:headEnd/>
            <a:tailEnd/>
          </a:ln>
        </p:spPr>
        <p:txBody>
          <a:bodyPr wrap="none" anchor="ctr"/>
          <a:lstStyle/>
          <a:p>
            <a:endParaRPr lang="en-US"/>
          </a:p>
        </p:txBody>
      </p:sp>
      <p:sp>
        <p:nvSpPr>
          <p:cNvPr id="8289" name="Rectangle 97"/>
          <p:cNvSpPr>
            <a:spLocks noChangeArrowheads="1"/>
          </p:cNvSpPr>
          <p:nvPr/>
        </p:nvSpPr>
        <p:spPr bwMode="auto">
          <a:xfrm>
            <a:off x="722313" y="5732463"/>
            <a:ext cx="7751762" cy="576262"/>
          </a:xfrm>
          <a:prstGeom prst="rect">
            <a:avLst/>
          </a:prstGeom>
          <a:noFill/>
          <a:ln w="9525">
            <a:noFill/>
            <a:miter lim="800000"/>
            <a:headEnd/>
            <a:tailEnd/>
          </a:ln>
        </p:spPr>
        <p:txBody>
          <a:bodyPr lIns="0" tIns="0" rIns="0" bIns="0"/>
          <a:lstStyle/>
          <a:p>
            <a:pPr>
              <a:spcBef>
                <a:spcPct val="20000"/>
              </a:spcBef>
              <a:buClr>
                <a:srgbClr val="005B82"/>
              </a:buClr>
              <a:buFont typeface="Wingdings" pitchFamily="2" charset="2"/>
              <a:buNone/>
            </a:pPr>
            <a:r>
              <a:rPr lang="en-GB" sz="1600" u="sng"/>
              <a:t>MRI’s weakness</a:t>
            </a:r>
            <a:r>
              <a:rPr lang="en-GB" sz="1600"/>
              <a:t>:</a:t>
            </a:r>
          </a:p>
          <a:p>
            <a:pPr>
              <a:spcBef>
                <a:spcPct val="20000"/>
              </a:spcBef>
              <a:buClr>
                <a:srgbClr val="005B82"/>
              </a:buClr>
              <a:buFont typeface="Wingdings" pitchFamily="2" charset="2"/>
              <a:buNone/>
            </a:pPr>
            <a:r>
              <a:rPr lang="en-GB" sz="1600"/>
              <a:t>low signal-to-noise ratio </a:t>
            </a:r>
            <a:r>
              <a:rPr lang="en-GB" sz="1600" i="1"/>
              <a:t>and</a:t>
            </a:r>
            <a:r>
              <a:rPr lang="en-GB" sz="1600"/>
              <a:t> usual MRI not usable for material with little water content!</a:t>
            </a:r>
          </a:p>
        </p:txBody>
      </p:sp>
      <p:sp>
        <p:nvSpPr>
          <p:cNvPr id="8296" name="Rectangle 104"/>
          <p:cNvSpPr>
            <a:spLocks noChangeArrowheads="1"/>
          </p:cNvSpPr>
          <p:nvPr/>
        </p:nvSpPr>
        <p:spPr bwMode="auto">
          <a:xfrm>
            <a:off x="3541713" y="5167313"/>
            <a:ext cx="4846637" cy="338137"/>
          </a:xfrm>
          <a:prstGeom prst="rect">
            <a:avLst/>
          </a:prstGeom>
          <a:solidFill>
            <a:schemeClr val="bg1">
              <a:alpha val="74901"/>
            </a:schemeClr>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280"/>
                                        </p:tgtEl>
                                      </p:cBhvr>
                                    </p:animEffect>
                                    <p:set>
                                      <p:cBhvr>
                                        <p:cTn id="7" dur="1" fill="hold">
                                          <p:stCondLst>
                                            <p:cond delay="499"/>
                                          </p:stCondLst>
                                        </p:cTn>
                                        <p:tgtEl>
                                          <p:spTgt spid="8280"/>
                                        </p:tgtEl>
                                        <p:attrNameLst>
                                          <p:attrName>style.visibility</p:attrName>
                                        </p:attrNameLst>
                                      </p:cBhvr>
                                      <p:to>
                                        <p:strVal val="hidden"/>
                                      </p:to>
                                    </p:set>
                                  </p:childTnLst>
                                </p:cTn>
                              </p:par>
                            </p:childTnLst>
                          </p:cTn>
                        </p:par>
                        <p:par>
                          <p:cTn id="8" fill="hold">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8281"/>
                                        </p:tgtEl>
                                      </p:cBhvr>
                                    </p:animEffect>
                                    <p:set>
                                      <p:cBhvr>
                                        <p:cTn id="11" dur="1" fill="hold">
                                          <p:stCondLst>
                                            <p:cond delay="499"/>
                                          </p:stCondLst>
                                        </p:cTn>
                                        <p:tgtEl>
                                          <p:spTgt spid="8281"/>
                                        </p:tgtEl>
                                        <p:attrNameLst>
                                          <p:attrName>style.visibility</p:attrName>
                                        </p:attrNameLst>
                                      </p:cBhvr>
                                      <p:to>
                                        <p:strVal val="hidden"/>
                                      </p:to>
                                    </p:set>
                                  </p:childTnLst>
                                </p:cTn>
                              </p:par>
                            </p:childTnLst>
                          </p:cTn>
                        </p:par>
                        <p:par>
                          <p:cTn id="12" fill="hold">
                            <p:stCondLst>
                              <p:cond delay="1000"/>
                            </p:stCondLst>
                            <p:childTnLst>
                              <p:par>
                                <p:cTn id="13" presetID="3" presetClass="exit" presetSubtype="10" fill="hold" grpId="0" nodeType="afterEffect">
                                  <p:stCondLst>
                                    <p:cond delay="0"/>
                                  </p:stCondLst>
                                  <p:childTnLst>
                                    <p:animEffect transition="out" filter="blinds(horizontal)">
                                      <p:cBhvr>
                                        <p:cTn id="14" dur="500"/>
                                        <p:tgtEl>
                                          <p:spTgt spid="8282"/>
                                        </p:tgtEl>
                                      </p:cBhvr>
                                    </p:animEffect>
                                    <p:set>
                                      <p:cBhvr>
                                        <p:cTn id="15" dur="1" fill="hold">
                                          <p:stCondLst>
                                            <p:cond delay="499"/>
                                          </p:stCondLst>
                                        </p:cTn>
                                        <p:tgtEl>
                                          <p:spTgt spid="8282"/>
                                        </p:tgtEl>
                                        <p:attrNameLst>
                                          <p:attrName>style.visibility</p:attrName>
                                        </p:attrNameLst>
                                      </p:cBhvr>
                                      <p:to>
                                        <p:strVal val="hidden"/>
                                      </p:to>
                                    </p:set>
                                  </p:childTnLst>
                                </p:cTn>
                              </p:par>
                            </p:childTnLst>
                          </p:cTn>
                        </p:par>
                        <p:par>
                          <p:cTn id="16" fill="hold">
                            <p:stCondLst>
                              <p:cond delay="1500"/>
                            </p:stCondLst>
                            <p:childTnLst>
                              <p:par>
                                <p:cTn id="17" presetID="3" presetClass="exit" presetSubtype="10" fill="hold" grpId="0" nodeType="afterEffect">
                                  <p:stCondLst>
                                    <p:cond delay="0"/>
                                  </p:stCondLst>
                                  <p:childTnLst>
                                    <p:animEffect transition="out" filter="blinds(horizontal)">
                                      <p:cBhvr>
                                        <p:cTn id="18" dur="500"/>
                                        <p:tgtEl>
                                          <p:spTgt spid="8283"/>
                                        </p:tgtEl>
                                      </p:cBhvr>
                                    </p:animEffect>
                                    <p:set>
                                      <p:cBhvr>
                                        <p:cTn id="19" dur="1" fill="hold">
                                          <p:stCondLst>
                                            <p:cond delay="499"/>
                                          </p:stCondLst>
                                        </p:cTn>
                                        <p:tgtEl>
                                          <p:spTgt spid="8283"/>
                                        </p:tgtEl>
                                        <p:attrNameLst>
                                          <p:attrName>style.visibility</p:attrName>
                                        </p:attrNameLst>
                                      </p:cBhvr>
                                      <p:to>
                                        <p:strVal val="hidden"/>
                                      </p:to>
                                    </p:set>
                                  </p:childTnLst>
                                </p:cTn>
                              </p:par>
                            </p:childTnLst>
                          </p:cTn>
                        </p:par>
                        <p:par>
                          <p:cTn id="20" fill="hold">
                            <p:stCondLst>
                              <p:cond delay="2000"/>
                            </p:stCondLst>
                            <p:childTnLst>
                              <p:par>
                                <p:cTn id="21" presetID="3" presetClass="exit" presetSubtype="10" fill="hold" grpId="0" nodeType="afterEffect">
                                  <p:stCondLst>
                                    <p:cond delay="0"/>
                                  </p:stCondLst>
                                  <p:childTnLst>
                                    <p:animEffect transition="out" filter="blinds(horizontal)">
                                      <p:cBhvr>
                                        <p:cTn id="22" dur="500"/>
                                        <p:tgtEl>
                                          <p:spTgt spid="8284"/>
                                        </p:tgtEl>
                                      </p:cBhvr>
                                    </p:animEffect>
                                    <p:set>
                                      <p:cBhvr>
                                        <p:cTn id="23" dur="1" fill="hold">
                                          <p:stCondLst>
                                            <p:cond delay="499"/>
                                          </p:stCondLst>
                                        </p:cTn>
                                        <p:tgtEl>
                                          <p:spTgt spid="8284"/>
                                        </p:tgtEl>
                                        <p:attrNameLst>
                                          <p:attrName>style.visibility</p:attrName>
                                        </p:attrNameLst>
                                      </p:cBhvr>
                                      <p:to>
                                        <p:strVal val="hidden"/>
                                      </p:to>
                                    </p:set>
                                  </p:childTnLst>
                                </p:cTn>
                              </p:par>
                            </p:childTnLst>
                          </p:cTn>
                        </p:par>
                        <p:par>
                          <p:cTn id="24" fill="hold">
                            <p:stCondLst>
                              <p:cond delay="2500"/>
                            </p:stCondLst>
                            <p:childTnLst>
                              <p:par>
                                <p:cTn id="25" presetID="3" presetClass="exit" presetSubtype="10" fill="hold" grpId="0" nodeType="afterEffect">
                                  <p:stCondLst>
                                    <p:cond delay="0"/>
                                  </p:stCondLst>
                                  <p:childTnLst>
                                    <p:animEffect transition="out" filter="blinds(horizontal)">
                                      <p:cBhvr>
                                        <p:cTn id="26" dur="500"/>
                                        <p:tgtEl>
                                          <p:spTgt spid="8285"/>
                                        </p:tgtEl>
                                      </p:cBhvr>
                                    </p:animEffect>
                                    <p:set>
                                      <p:cBhvr>
                                        <p:cTn id="27" dur="1" fill="hold">
                                          <p:stCondLst>
                                            <p:cond delay="499"/>
                                          </p:stCondLst>
                                        </p:cTn>
                                        <p:tgtEl>
                                          <p:spTgt spid="8285"/>
                                        </p:tgtEl>
                                        <p:attrNameLst>
                                          <p:attrName>style.visibility</p:attrName>
                                        </p:attrNameLst>
                                      </p:cBhvr>
                                      <p:to>
                                        <p:strVal val="hidden"/>
                                      </p:to>
                                    </p:set>
                                  </p:childTnLst>
                                </p:cTn>
                              </p:par>
                            </p:childTnLst>
                          </p:cTn>
                        </p:par>
                        <p:par>
                          <p:cTn id="28" fill="hold">
                            <p:stCondLst>
                              <p:cond delay="3000"/>
                            </p:stCondLst>
                            <p:childTnLst>
                              <p:par>
                                <p:cTn id="29" presetID="3" presetClass="exit" presetSubtype="10" fill="hold" grpId="0" nodeType="afterEffect">
                                  <p:stCondLst>
                                    <p:cond delay="0"/>
                                  </p:stCondLst>
                                  <p:childTnLst>
                                    <p:animEffect transition="out" filter="blinds(horizontal)">
                                      <p:cBhvr>
                                        <p:cTn id="30" dur="500"/>
                                        <p:tgtEl>
                                          <p:spTgt spid="8296"/>
                                        </p:tgtEl>
                                      </p:cBhvr>
                                    </p:animEffect>
                                    <p:set>
                                      <p:cBhvr>
                                        <p:cTn id="31" dur="1" fill="hold">
                                          <p:stCondLst>
                                            <p:cond delay="499"/>
                                          </p:stCondLst>
                                        </p:cTn>
                                        <p:tgtEl>
                                          <p:spTgt spid="829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0" grpId="0" animBg="1"/>
      <p:bldP spid="8281" grpId="0" animBg="1"/>
      <p:bldP spid="8282" grpId="0" animBg="1"/>
      <p:bldP spid="8283" grpId="0" animBg="1"/>
      <p:bldP spid="8284" grpId="0" animBg="1"/>
      <p:bldP spid="8285" grpId="0" animBg="1"/>
      <p:bldP spid="8289" grpId="0"/>
      <p:bldP spid="82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762000" y="76200"/>
            <a:ext cx="7772400" cy="1143000"/>
          </a:xfrm>
        </p:spPr>
        <p:txBody>
          <a:bodyPr lIns="90000" tIns="46800" rIns="90000" bIns="46800"/>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ea typeface="ＭＳ Ｐゴシック" charset="0"/>
                <a:cs typeface="ＭＳ Ｐゴシック" charset="0"/>
              </a:rPr>
              <a:t>D</a:t>
            </a:r>
            <a:r>
              <a:rPr lang="en-GB" sz="4000">
                <a:ea typeface="ＭＳ Ｐゴシック" charset="0"/>
                <a:cs typeface="ＭＳ Ｐゴシック" charset="0"/>
              </a:rPr>
              <a:t>iscovery of NMR and MRI</a:t>
            </a:r>
          </a:p>
        </p:txBody>
      </p:sp>
      <p:sp>
        <p:nvSpPr>
          <p:cNvPr id="22531" name="Rectangle 60"/>
          <p:cNvSpPr>
            <a:spLocks noChangeArrowheads="1"/>
          </p:cNvSpPr>
          <p:nvPr/>
        </p:nvSpPr>
        <p:spPr bwMode="auto">
          <a:xfrm>
            <a:off x="779463" y="1371600"/>
            <a:ext cx="7567612" cy="1514475"/>
          </a:xfrm>
          <a:prstGeom prst="rect">
            <a:avLst/>
          </a:prstGeom>
          <a:noFill/>
          <a:ln w="9525">
            <a:noFill/>
            <a:round/>
            <a:headEnd/>
            <a:tailEnd/>
          </a:ln>
        </p:spPr>
        <p:txBody>
          <a:bodyPr wrap="none" lIns="90000" tIns="46800" rIns="90000" bIns="46800">
            <a:spAutoFit/>
          </a:bodyPr>
          <a:lstStyle/>
          <a:p>
            <a:pPr marL="457200" indent="-457200" defTabSz="457200">
              <a:lnSpc>
                <a:spcPct val="104000"/>
              </a:lnSpc>
              <a:buClr>
                <a:srgbClr val="FFFFFF"/>
              </a:buClr>
              <a:buSzPct val="100000"/>
              <a:buFont typeface="Arial"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2400" b="1"/>
              <a:t>Nuclear spin manipulation through external fields:</a:t>
            </a:r>
          </a:p>
          <a:p>
            <a:pPr marL="457200" indent="-457200" defTabSz="457200">
              <a:lnSpc>
                <a:spcPct val="104000"/>
              </a:lnSpc>
              <a:buClr>
                <a:srgbClr val="FFFFFF"/>
              </a:buClr>
              <a:buSzPct val="100000"/>
              <a:buFont typeface="Arial"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endParaRPr lang="en-GB" sz="800" b="1"/>
          </a:p>
          <a:p>
            <a:pPr marL="457200" indent="-457200" defTabSz="457200">
              <a:lnSpc>
                <a:spcPct val="125000"/>
              </a:lnSpc>
              <a:buSzPct val="100000"/>
              <a:buFont typeface="Arial"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2400"/>
              <a:t>Static magnetic field: </a:t>
            </a:r>
            <a:r>
              <a:rPr lang="en-GB" sz="2400" i="1"/>
              <a:t>B</a:t>
            </a:r>
            <a:r>
              <a:rPr lang="en-GB" sz="2400" i="1" baseline="-25000"/>
              <a:t>0</a:t>
            </a:r>
            <a:r>
              <a:rPr lang="en-GB" sz="2400" i="1">
                <a:cs typeface="Arial" charset="0"/>
              </a:rPr>
              <a:t>·e</a:t>
            </a:r>
            <a:r>
              <a:rPr lang="en-GB" sz="2400" i="1" baseline="-25000">
                <a:cs typeface="Arial" charset="0"/>
              </a:rPr>
              <a:t>z</a:t>
            </a:r>
            <a:r>
              <a:rPr lang="en-GB" sz="2400" i="1">
                <a:cs typeface="Arial" charset="0"/>
              </a:rPr>
              <a:t> </a:t>
            </a:r>
            <a:r>
              <a:rPr lang="en-GB" sz="2400">
                <a:latin typeface="Symbol" pitchFamily="18" charset="2"/>
                <a:cs typeface="Arial" charset="0"/>
              </a:rPr>
              <a:t></a:t>
            </a:r>
            <a:r>
              <a:rPr lang="en-GB" sz="2400">
                <a:cs typeface="Arial" charset="0"/>
              </a:rPr>
              <a:t>	spin polarization</a:t>
            </a:r>
          </a:p>
          <a:p>
            <a:pPr marL="457200" indent="-457200" defTabSz="457200">
              <a:lnSpc>
                <a:spcPct val="125000"/>
              </a:lnSpc>
              <a:buClr>
                <a:schemeClr val="tx1"/>
              </a:buClr>
              <a:buSzPct val="100000"/>
              <a:buFont typeface="Arial"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GB" sz="2400">
                <a:cs typeface="Arial" charset="0"/>
              </a:rPr>
              <a:t>Radiofreq. field: </a:t>
            </a:r>
            <a:r>
              <a:rPr lang="en-GB" sz="2400" i="1">
                <a:cs typeface="Arial" charset="0"/>
              </a:rPr>
              <a:t>B</a:t>
            </a:r>
            <a:r>
              <a:rPr lang="en-GB" sz="2400" i="1" baseline="-25000">
                <a:cs typeface="Arial" charset="0"/>
              </a:rPr>
              <a:t>1</a:t>
            </a:r>
            <a:r>
              <a:rPr lang="en-GB" sz="2400" i="1">
                <a:cs typeface="Arial" charset="0"/>
              </a:rPr>
              <a:t>(t) ·</a:t>
            </a:r>
            <a:r>
              <a:rPr lang="en-GB" sz="2400" b="1" i="1">
                <a:cs typeface="Arial" charset="0"/>
              </a:rPr>
              <a:t>e</a:t>
            </a:r>
            <a:r>
              <a:rPr lang="en-GB" sz="2400" b="1" i="1" baseline="-25000">
                <a:cs typeface="Arial" charset="0"/>
              </a:rPr>
              <a:t>xy</a:t>
            </a:r>
            <a:r>
              <a:rPr lang="en-GB" sz="2400">
                <a:cs typeface="Arial" charset="0"/>
              </a:rPr>
              <a:t> 	</a:t>
            </a:r>
            <a:r>
              <a:rPr lang="en-GB" sz="2400">
                <a:latin typeface="Symbol" pitchFamily="18" charset="2"/>
                <a:cs typeface="Arial" charset="0"/>
              </a:rPr>
              <a:t></a:t>
            </a:r>
            <a:r>
              <a:rPr lang="en-GB" sz="2400">
                <a:cs typeface="Arial" charset="0"/>
              </a:rPr>
              <a:t>	resonance signal</a:t>
            </a:r>
          </a:p>
        </p:txBody>
      </p:sp>
      <p:sp>
        <p:nvSpPr>
          <p:cNvPr id="22532" name="Rectangle 66"/>
          <p:cNvSpPr>
            <a:spLocks noChangeArrowheads="1"/>
          </p:cNvSpPr>
          <p:nvPr/>
        </p:nvSpPr>
        <p:spPr bwMode="auto">
          <a:xfrm>
            <a:off x="0" y="3314700"/>
            <a:ext cx="9144000" cy="0"/>
          </a:xfrm>
          <a:prstGeom prst="rect">
            <a:avLst/>
          </a:prstGeom>
          <a:noFill/>
          <a:ln w="9525">
            <a:noFill/>
            <a:miter lim="800000"/>
            <a:headEnd/>
            <a:tailEnd/>
          </a:ln>
        </p:spPr>
        <p:txBody>
          <a:bodyPr wrap="none" lIns="90000" tIns="46800" rIns="90000" bIns="46800" anchor="ctr">
            <a:spAutoFit/>
          </a:bodyPr>
          <a:lstStyle/>
          <a:p>
            <a:endParaRPr lang="en-US"/>
          </a:p>
        </p:txBody>
      </p:sp>
      <p:sp>
        <p:nvSpPr>
          <p:cNvPr id="22533" name="Rectangle 68"/>
          <p:cNvSpPr>
            <a:spLocks noChangeArrowheads="1"/>
          </p:cNvSpPr>
          <p:nvPr/>
        </p:nvSpPr>
        <p:spPr bwMode="auto">
          <a:xfrm>
            <a:off x="0" y="3219450"/>
            <a:ext cx="9144000" cy="0"/>
          </a:xfrm>
          <a:prstGeom prst="rect">
            <a:avLst/>
          </a:prstGeom>
          <a:noFill/>
          <a:ln w="9525">
            <a:noFill/>
            <a:miter lim="800000"/>
            <a:headEnd/>
            <a:tailEnd/>
          </a:ln>
        </p:spPr>
        <p:txBody>
          <a:bodyPr wrap="none" lIns="90000" tIns="46800" rIns="90000" bIns="46800" anchor="ctr">
            <a:spAutoFit/>
          </a:bodyPr>
          <a:lstStyle/>
          <a:p>
            <a:endParaRPr lang="en-US"/>
          </a:p>
        </p:txBody>
      </p:sp>
      <p:sp>
        <p:nvSpPr>
          <p:cNvPr id="22534" name="Rectangle 70"/>
          <p:cNvSpPr>
            <a:spLocks noChangeArrowheads="1"/>
          </p:cNvSpPr>
          <p:nvPr/>
        </p:nvSpPr>
        <p:spPr bwMode="auto">
          <a:xfrm>
            <a:off x="0" y="3314700"/>
            <a:ext cx="9144000" cy="0"/>
          </a:xfrm>
          <a:prstGeom prst="rect">
            <a:avLst/>
          </a:prstGeom>
          <a:noFill/>
          <a:ln w="9525">
            <a:noFill/>
            <a:miter lim="800000"/>
            <a:headEnd/>
            <a:tailEnd/>
          </a:ln>
        </p:spPr>
        <p:txBody>
          <a:bodyPr wrap="none" lIns="90000" tIns="46800" rIns="90000" bIns="46800" anchor="ctr">
            <a:spAutoFit/>
          </a:bodyPr>
          <a:lstStyle/>
          <a:p>
            <a:endParaRPr lang="en-US"/>
          </a:p>
        </p:txBody>
      </p:sp>
      <p:pic>
        <p:nvPicPr>
          <p:cNvPr id="22535" name="Picture 5"/>
          <p:cNvPicPr>
            <a:picLocks noChangeAspect="1" noChangeArrowheads="1"/>
          </p:cNvPicPr>
          <p:nvPr/>
        </p:nvPicPr>
        <p:blipFill>
          <a:blip r:embed="rId3"/>
          <a:srcRect/>
          <a:stretch>
            <a:fillRect/>
          </a:stretch>
        </p:blipFill>
        <p:spPr bwMode="auto">
          <a:xfrm>
            <a:off x="838200" y="3751263"/>
            <a:ext cx="1600200" cy="2544762"/>
          </a:xfrm>
          <a:prstGeom prst="rect">
            <a:avLst/>
          </a:prstGeom>
          <a:noFill/>
          <a:ln w="9525">
            <a:noFill/>
            <a:miter lim="800000"/>
            <a:headEnd/>
            <a:tailEnd/>
          </a:ln>
        </p:spPr>
      </p:pic>
      <p:grpSp>
        <p:nvGrpSpPr>
          <p:cNvPr id="2" name="Group 13"/>
          <p:cNvGrpSpPr>
            <a:grpSpLocks/>
          </p:cNvGrpSpPr>
          <p:nvPr/>
        </p:nvGrpSpPr>
        <p:grpSpPr bwMode="auto">
          <a:xfrm>
            <a:off x="4953000" y="4343400"/>
            <a:ext cx="3962400" cy="1981200"/>
            <a:chOff x="4953000" y="4343400"/>
            <a:chExt cx="3962400" cy="1981200"/>
          </a:xfrm>
        </p:grpSpPr>
        <p:sp>
          <p:nvSpPr>
            <p:cNvPr id="22540" name="Rectangle 4"/>
            <p:cNvSpPr>
              <a:spLocks noChangeArrowheads="1"/>
            </p:cNvSpPr>
            <p:nvPr/>
          </p:nvSpPr>
          <p:spPr bwMode="auto">
            <a:xfrm>
              <a:off x="4953000" y="5943600"/>
              <a:ext cx="3962400" cy="381000"/>
            </a:xfrm>
            <a:prstGeom prst="rect">
              <a:avLst/>
            </a:prstGeom>
            <a:noFill/>
            <a:ln w="9525">
              <a:noFill/>
              <a:miter lim="800000"/>
              <a:headEnd/>
              <a:tailEnd/>
            </a:ln>
          </p:spPr>
          <p:txBody>
            <a:bodyPr/>
            <a:lstStyle/>
            <a:p>
              <a:pPr marL="344488" indent="-344488" algn="ctr" eaLnBrk="0" hangingPunct="0">
                <a:lnSpc>
                  <a:spcPct val="120000"/>
                </a:lnSpc>
                <a:spcBef>
                  <a:spcPct val="20000"/>
                </a:spcBef>
                <a:buClr>
                  <a:srgbClr val="005B82"/>
                </a:buClr>
                <a:buFont typeface="Wingdings" pitchFamily="2" charset="2"/>
                <a:buNone/>
              </a:pPr>
              <a:r>
                <a:rPr lang="en-US" sz="1400" b="1">
                  <a:latin typeface="Arial Unicode MS" pitchFamily="34" charset="-128"/>
                </a:rPr>
                <a:t>Paul Lauterbur and Sir Peter Mansfield </a:t>
              </a:r>
            </a:p>
          </p:txBody>
        </p:sp>
        <p:pic>
          <p:nvPicPr>
            <p:cNvPr id="22541" name="Picture 5" descr="Sir Peter Mansfield (R) and Paul Lauterbur (L)"/>
            <p:cNvPicPr>
              <a:picLocks noChangeAspect="1" noChangeArrowheads="1"/>
            </p:cNvPicPr>
            <p:nvPr/>
          </p:nvPicPr>
          <p:blipFill>
            <a:blip r:embed="rId4"/>
            <a:srcRect/>
            <a:stretch>
              <a:fillRect/>
            </a:stretch>
          </p:blipFill>
          <p:spPr bwMode="auto">
            <a:xfrm>
              <a:off x="5638800" y="4343400"/>
              <a:ext cx="2487613" cy="1660525"/>
            </a:xfrm>
            <a:prstGeom prst="rect">
              <a:avLst/>
            </a:prstGeom>
            <a:noFill/>
            <a:ln w="9525">
              <a:noFill/>
              <a:miter lim="800000"/>
              <a:headEnd/>
              <a:tailEnd/>
            </a:ln>
          </p:spPr>
        </p:pic>
      </p:grpSp>
      <p:sp>
        <p:nvSpPr>
          <p:cNvPr id="22537" name="Rectangle 73"/>
          <p:cNvSpPr>
            <a:spLocks noChangeArrowheads="1"/>
          </p:cNvSpPr>
          <p:nvPr/>
        </p:nvSpPr>
        <p:spPr bwMode="auto">
          <a:xfrm>
            <a:off x="2646363" y="6019800"/>
            <a:ext cx="1392237" cy="307975"/>
          </a:xfrm>
          <a:prstGeom prst="rect">
            <a:avLst/>
          </a:prstGeom>
          <a:noFill/>
          <a:ln w="9525">
            <a:noFill/>
            <a:miter lim="800000"/>
            <a:headEnd/>
            <a:tailEnd/>
          </a:ln>
        </p:spPr>
        <p:txBody>
          <a:bodyPr wrap="none">
            <a:spAutoFit/>
          </a:bodyPr>
          <a:lstStyle/>
          <a:p>
            <a:r>
              <a:rPr lang="en-US" sz="1400" b="1">
                <a:solidFill>
                  <a:srgbClr val="000000"/>
                </a:solidFill>
                <a:latin typeface="Arial Unicode MS" pitchFamily="34" charset="-128"/>
              </a:rPr>
              <a:t>Edward Purcell</a:t>
            </a:r>
          </a:p>
        </p:txBody>
      </p:sp>
      <p:sp>
        <p:nvSpPr>
          <p:cNvPr id="13" name="Rectangle 12"/>
          <p:cNvSpPr/>
          <p:nvPr/>
        </p:nvSpPr>
        <p:spPr>
          <a:xfrm>
            <a:off x="787400" y="2819400"/>
            <a:ext cx="7924800" cy="1461939"/>
          </a:xfrm>
          <a:prstGeom prst="rect">
            <a:avLst/>
          </a:prstGeom>
        </p:spPr>
        <p:txBody>
          <a:bodyPr>
            <a:spAutoFit/>
          </a:bodyPr>
          <a:lstStyle/>
          <a:p>
            <a:pPr marL="457200" indent="-457200" defTabSz="457200">
              <a:lnSpc>
                <a:spcPct val="125000"/>
              </a:lnSpc>
              <a:buClr>
                <a:srgbClr val="000000"/>
              </a:buClr>
              <a:buSzPct val="100000"/>
              <a:buFont typeface="Arial" charset="0"/>
              <a:buChar cha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GB" sz="2400" dirty="0">
                <a:solidFill>
                  <a:srgbClr val="000000"/>
                </a:solidFill>
              </a:rPr>
              <a:t>Gradient field: (</a:t>
            </a:r>
            <a:r>
              <a:rPr lang="en-GB" sz="2400" b="1" i="1" dirty="0" err="1">
                <a:solidFill>
                  <a:srgbClr val="000000"/>
                </a:solidFill>
              </a:rPr>
              <a:t>G</a:t>
            </a:r>
            <a:r>
              <a:rPr lang="en-GB" sz="2400" i="1" dirty="0" err="1">
                <a:solidFill>
                  <a:srgbClr val="000000"/>
                </a:solidFill>
              </a:rPr>
              <a:t>(t)</a:t>
            </a:r>
            <a:r>
              <a:rPr lang="en-GB" sz="2400" i="1" dirty="0" err="1">
                <a:solidFill>
                  <a:srgbClr val="000000"/>
                </a:solidFill>
                <a:ea typeface="Arial" charset="0"/>
                <a:cs typeface="Arial" charset="0"/>
              </a:rPr>
              <a:t>·</a:t>
            </a:r>
            <a:r>
              <a:rPr lang="en-GB" sz="2400" b="1" i="1" dirty="0" err="1">
                <a:solidFill>
                  <a:srgbClr val="000000"/>
                </a:solidFill>
                <a:ea typeface="Arial" charset="0"/>
                <a:cs typeface="Arial" charset="0"/>
              </a:rPr>
              <a:t>r</a:t>
            </a:r>
            <a:r>
              <a:rPr lang="en-GB" sz="2400" dirty="0">
                <a:solidFill>
                  <a:srgbClr val="000000"/>
                </a:solidFill>
              </a:rPr>
              <a:t>) </a:t>
            </a:r>
            <a:r>
              <a:rPr lang="en-GB" sz="2400" i="1" dirty="0">
                <a:solidFill>
                  <a:srgbClr val="000000"/>
                </a:solidFill>
                <a:ea typeface="Arial" charset="0"/>
                <a:cs typeface="Arial" charset="0"/>
              </a:rPr>
              <a:t>·</a:t>
            </a:r>
            <a:r>
              <a:rPr lang="en-GB" sz="2400" b="1" i="1" dirty="0" err="1">
                <a:solidFill>
                  <a:srgbClr val="000000"/>
                </a:solidFill>
              </a:rPr>
              <a:t>e</a:t>
            </a:r>
            <a:r>
              <a:rPr lang="en-GB" sz="2400" b="1" i="1" baseline="-25000" dirty="0" err="1">
                <a:solidFill>
                  <a:srgbClr val="000000"/>
                </a:solidFill>
              </a:rPr>
              <a:t>z</a:t>
            </a:r>
            <a:r>
              <a:rPr lang="en-GB" sz="2400" dirty="0">
                <a:solidFill>
                  <a:srgbClr val="000000"/>
                </a:solidFill>
              </a:rPr>
              <a:t> 	</a:t>
            </a:r>
            <a:r>
              <a:rPr lang="en-GB" sz="2400" dirty="0" err="1">
                <a:solidFill>
                  <a:srgbClr val="000000"/>
                </a:solidFill>
                <a:latin typeface="Symbol" charset="2"/>
              </a:rPr>
              <a:t></a:t>
            </a:r>
            <a:r>
              <a:rPr lang="en-GB" sz="2400" dirty="0">
                <a:solidFill>
                  <a:srgbClr val="000000"/>
                </a:solidFill>
              </a:rPr>
              <a:t>	spatial frequencies</a:t>
            </a:r>
          </a:p>
          <a:p>
            <a:pPr marL="4114800" lvl="8" indent="-457200" defTabSz="457200">
              <a:lnSpc>
                <a:spcPct val="125000"/>
              </a:lnSpc>
              <a:buClr>
                <a:srgbClr val="000000"/>
              </a:buClr>
              <a:buSzPct val="100000"/>
              <a:tabLst>
                <a:tab pos="457200" algn="l"/>
                <a:tab pos="1371600" algn="l"/>
                <a:tab pos="2286000" algn="l"/>
                <a:tab pos="3200400" algn="l"/>
                <a:tab pos="4749800" algn="l"/>
                <a:tab pos="5029200" algn="l"/>
                <a:tab pos="5943600" algn="l"/>
                <a:tab pos="6858000" algn="l"/>
                <a:tab pos="7772400" algn="l"/>
                <a:tab pos="8686800" algn="l"/>
                <a:tab pos="9601200" algn="l"/>
                <a:tab pos="10515600" algn="l"/>
              </a:tabLst>
              <a:defRPr/>
            </a:pPr>
            <a:r>
              <a:rPr lang="en-US" sz="2400" dirty="0">
                <a:solidFill>
                  <a:srgbClr val="000000"/>
                </a:solidFill>
              </a:rPr>
              <a:t>    			</a:t>
            </a:r>
            <a:r>
              <a:rPr lang="en-US" sz="2400" dirty="0" err="1">
                <a:solidFill>
                  <a:srgbClr val="000000"/>
                </a:solidFill>
                <a:latin typeface="Wingdings"/>
                <a:ea typeface="Wingdings"/>
                <a:cs typeface="Wingdings"/>
              </a:rPr>
              <a:t></a:t>
            </a:r>
            <a:r>
              <a:rPr lang="en-US" sz="2400" dirty="0">
                <a:solidFill>
                  <a:srgbClr val="000000"/>
                </a:solidFill>
              </a:rPr>
              <a:t> </a:t>
            </a:r>
            <a:r>
              <a:rPr lang="en-US" sz="2400" b="1" dirty="0">
                <a:solidFill>
                  <a:srgbClr val="000000"/>
                </a:solidFill>
              </a:rPr>
              <a:t>Imaging!</a:t>
            </a:r>
            <a:endParaRPr lang="en-GB" sz="2400" b="1" dirty="0">
              <a:solidFill>
                <a:srgbClr val="000000"/>
              </a:solidFill>
            </a:endParaRPr>
          </a:p>
          <a:p>
            <a:pPr marL="4114800" lvl="8" indent="-457200" defTabSz="457200">
              <a:lnSpc>
                <a:spcPct val="125000"/>
              </a:lnSpc>
              <a:buClr>
                <a:srgbClr val="000000"/>
              </a:buClr>
              <a:buSzPct val="100000"/>
              <a:buFont typeface="Arial" charset="0"/>
              <a:buChar char="•"/>
              <a:tabLst>
                <a:tab pos="457200" algn="l"/>
                <a:tab pos="1371600" algn="l"/>
                <a:tab pos="2286000" algn="l"/>
                <a:tab pos="3200400" algn="l"/>
                <a:tab pos="4749800" algn="l"/>
                <a:tab pos="5029200" algn="l"/>
                <a:tab pos="5943600" algn="l"/>
                <a:tab pos="6858000" algn="l"/>
                <a:tab pos="7772400" algn="l"/>
                <a:tab pos="8686800" algn="l"/>
                <a:tab pos="9601200" algn="l"/>
                <a:tab pos="10515600" algn="l"/>
              </a:tabLst>
              <a:defRPr/>
            </a:pPr>
            <a:endParaRPr lang="en-GB" sz="2400" dirty="0">
              <a:solidFill>
                <a:srgbClr val="000000"/>
              </a:solidFill>
            </a:endParaRPr>
          </a:p>
        </p:txBody>
      </p:sp>
      <p:pic>
        <p:nvPicPr>
          <p:cNvPr id="22539" name="Picture 14"/>
          <p:cNvPicPr>
            <a:picLocks noChangeAspect="1"/>
          </p:cNvPicPr>
          <p:nvPr/>
        </p:nvPicPr>
        <p:blipFill>
          <a:blip r:embed="rId5"/>
          <a:srcRect/>
          <a:stretch>
            <a:fillRect/>
          </a:stretch>
        </p:blipFill>
        <p:spPr bwMode="auto">
          <a:xfrm>
            <a:off x="2667000" y="4038600"/>
            <a:ext cx="1346200" cy="1905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ea typeface="ＭＳ Ｐゴシック" charset="0"/>
                <a:cs typeface="ＭＳ Ｐゴシック" charset="0"/>
              </a:rPr>
              <a:t>Examples: Multi-Contrast (T1/T2-weighting)</a:t>
            </a:r>
          </a:p>
        </p:txBody>
      </p:sp>
      <p:pic>
        <p:nvPicPr>
          <p:cNvPr id="12296" name="Picture 8"/>
          <p:cNvPicPr>
            <a:picLocks noChangeAspect="1" noChangeArrowheads="1"/>
          </p:cNvPicPr>
          <p:nvPr/>
        </p:nvPicPr>
        <p:blipFill>
          <a:blip r:embed="rId2"/>
          <a:srcRect/>
          <a:stretch>
            <a:fillRect/>
          </a:stretch>
        </p:blipFill>
        <p:spPr bwMode="auto">
          <a:xfrm>
            <a:off x="684213" y="1700213"/>
            <a:ext cx="3879850" cy="3967162"/>
          </a:xfrm>
          <a:prstGeom prst="rect">
            <a:avLst/>
          </a:prstGeom>
          <a:noFill/>
          <a:ln w="9525">
            <a:noFill/>
            <a:round/>
            <a:headEnd/>
            <a:tailEnd/>
          </a:ln>
        </p:spPr>
      </p:pic>
      <p:pic>
        <p:nvPicPr>
          <p:cNvPr id="12297" name="Picture 9"/>
          <p:cNvPicPr>
            <a:picLocks noChangeAspect="1" noChangeArrowheads="1"/>
          </p:cNvPicPr>
          <p:nvPr/>
        </p:nvPicPr>
        <p:blipFill>
          <a:blip r:embed="rId3"/>
          <a:srcRect/>
          <a:stretch>
            <a:fillRect/>
          </a:stretch>
        </p:blipFill>
        <p:spPr bwMode="auto">
          <a:xfrm>
            <a:off x="4859338" y="1700213"/>
            <a:ext cx="3879850" cy="3967162"/>
          </a:xfrm>
          <a:prstGeom prst="rect">
            <a:avLst/>
          </a:prstGeom>
          <a:noFill/>
          <a:ln w="9525">
            <a:noFill/>
            <a:round/>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fade">
                                      <p:cBhvr>
                                        <p:cTn id="7" dur="500"/>
                                        <p:tgtEl>
                                          <p:spTgt spid="12296"/>
                                        </p:tgtEl>
                                      </p:cBhvr>
                                    </p:animEffect>
                                  </p:childTnLst>
                                </p:cTn>
                              </p:par>
                              <p:par>
                                <p:cTn id="8" presetID="10" presetClass="entr" presetSubtype="0" fill="hold" nodeType="withEffect">
                                  <p:stCondLst>
                                    <p:cond delay="0"/>
                                  </p:stCondLst>
                                  <p:childTnLst>
                                    <p:set>
                                      <p:cBhvr>
                                        <p:cTn id="9" dur="1" fill="hold">
                                          <p:stCondLst>
                                            <p:cond delay="0"/>
                                          </p:stCondLst>
                                        </p:cTn>
                                        <p:tgtEl>
                                          <p:spTgt spid="12297"/>
                                        </p:tgtEl>
                                        <p:attrNameLst>
                                          <p:attrName>style.visibility</p:attrName>
                                        </p:attrNameLst>
                                      </p:cBhvr>
                                      <p:to>
                                        <p:strVal val="visible"/>
                                      </p:to>
                                    </p:set>
                                    <p:animEffect transition="in" filter="fade">
                                      <p:cBhvr>
                                        <p:cTn id="10" dur="5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ZJ_INM4_Musterdatei_Bildschirm">
  <a:themeElements>
    <a:clrScheme name="FZJ_INM4_Musterdatei_Bildschi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ZJ_INM4_Musterdatei_Bildschir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ZJ_INM4_Musterdatei_Bildschi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ZJ_INM4_Musterdatei_Bildschi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ZJ_INM4_Musterdatei_Bildschi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ZJ_INM4_Musterdatei_Bildschi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ZJ_INM4_Musterdatei_Bildschi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ZJ_INM4_Musterdatei_Bildschi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ZJ_INM4_Musterdatei_Bildschi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ZJ_INM4_Musterdatei_Bildschi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ZJ_INM4_Musterdatei_Bildschi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ZJ_INM4_Musterdatei_Bildschi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ZJ_INM4_Musterdatei_Bildschi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ZJ_INM4_Musterdatei_Bildschi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FZJ_INM4_Musterdatei_Bildschirm</Template>
  <TotalTime>61</TotalTime>
  <Words>3032</Words>
  <Application>Microsoft Macintosh PowerPoint</Application>
  <PresentationFormat>On-screen Show (4:3)</PresentationFormat>
  <Paragraphs>522</Paragraphs>
  <Slides>52</Slides>
  <Notes>3</Notes>
  <HiddenSlides>15</HiddenSlides>
  <MMClips>11</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61" baseType="lpstr">
      <vt:lpstr>Arial Unicode MS</vt:lpstr>
      <vt:lpstr>Arial</vt:lpstr>
      <vt:lpstr>Arial MT Bd</vt:lpstr>
      <vt:lpstr>Courier New</vt:lpstr>
      <vt:lpstr>Symbol</vt:lpstr>
      <vt:lpstr>Wingdings</vt:lpstr>
      <vt:lpstr>FZJ_INM4_Musterdatei_Bildschirm</vt:lpstr>
      <vt:lpstr>1_Standarddesign</vt:lpstr>
      <vt:lpstr>Equation</vt:lpstr>
      <vt:lpstr>Magnetic Resonance Imaging</vt:lpstr>
      <vt:lpstr>Organization</vt:lpstr>
      <vt:lpstr>Organization</vt:lpstr>
      <vt:lpstr>Course Overview</vt:lpstr>
      <vt:lpstr>Outline</vt:lpstr>
      <vt:lpstr>MRI ≠ X-ray</vt:lpstr>
      <vt:lpstr>Magnetic Resonance Imaging</vt:lpstr>
      <vt:lpstr>Discovery of NMR and MRI</vt:lpstr>
      <vt:lpstr>Examples: Multi-Contrast (T1/T2-weighting)</vt:lpstr>
      <vt:lpstr>Examples: Quantitative – Watermap</vt:lpstr>
      <vt:lpstr>Examples: Perfusion/ Vessels (Angiography)</vt:lpstr>
      <vt:lpstr>Examples: Metabolism (23Na-Imaging)</vt:lpstr>
      <vt:lpstr>Examples: Connectivity/ Fibres (DTI)</vt:lpstr>
      <vt:lpstr>Examples: Function/ Activity (fMRI)</vt:lpstr>
      <vt:lpstr>Examples: inner volume excitation</vt:lpstr>
      <vt:lpstr>Outline</vt:lpstr>
      <vt:lpstr>MR Scanner Components (simplified)</vt:lpstr>
      <vt:lpstr>MR Scanner Components (simplified)</vt:lpstr>
      <vt:lpstr>Outline</vt:lpstr>
      <vt:lpstr>Nuclear Spin – Basic overview</vt:lpstr>
      <vt:lpstr>The Proton and Spin 1/2</vt:lpstr>
      <vt:lpstr>Nuclear Zeeman Effect</vt:lpstr>
      <vt:lpstr>Equilibrium Magnetisation</vt:lpstr>
      <vt:lpstr>Equilibrium Magnetisation – Example</vt:lpstr>
      <vt:lpstr>Larmor Precession</vt:lpstr>
      <vt:lpstr>Larmor Precession – Example</vt:lpstr>
      <vt:lpstr>Descriptive Derivation of the Larmor Precession</vt:lpstr>
      <vt:lpstr>Excitation</vt:lpstr>
      <vt:lpstr>MR Signal Reception</vt:lpstr>
      <vt:lpstr>Relaxation</vt:lpstr>
      <vt:lpstr>Classic Treatment of Spin ½ MR:  Bloch Equation with Relaxation</vt:lpstr>
      <vt:lpstr>Free Induction Decay (FID)</vt:lpstr>
      <vt:lpstr>The MR Signal Equation</vt:lpstr>
      <vt:lpstr>Free Induction Decay (FID), Part II</vt:lpstr>
      <vt:lpstr>Spin Echo (SE)</vt:lpstr>
      <vt:lpstr>Spin Echo (SE)</vt:lpstr>
      <vt:lpstr>Fourier Transformation (FT)</vt:lpstr>
      <vt:lpstr>Fast Fourier Transformation (FFT)</vt:lpstr>
      <vt:lpstr>NMR Spectroscopy</vt:lpstr>
      <vt:lpstr>Spatial Encoding</vt:lpstr>
      <vt:lpstr>Spin Echo with Frequency Encoding</vt:lpstr>
      <vt:lpstr>Contrast</vt:lpstr>
      <vt:lpstr>Contrast</vt:lpstr>
      <vt:lpstr>Gradient Recalled Echo (SE)</vt:lpstr>
      <vt:lpstr>Imaging Sequences</vt:lpstr>
      <vt:lpstr>Outline</vt:lpstr>
      <vt:lpstr>Basic Safety Issues – The Main Field</vt:lpstr>
      <vt:lpstr>Basic Safety Issues – Field Gradients</vt:lpstr>
      <vt:lpstr>Basic Safety Issues – RF fields</vt:lpstr>
      <vt:lpstr>Outline</vt:lpstr>
      <vt:lpstr>Sum-up</vt:lpstr>
      <vt:lpstr>Thank you for your attention</vt:lpstr>
    </vt:vector>
  </TitlesOfParts>
  <Company>IDEA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Magnetic Resonance Imaging</dc:title>
  <dc:creator>IDEA</dc:creator>
  <cp:lastModifiedBy>Jon Shah</cp:lastModifiedBy>
  <cp:revision>200</cp:revision>
  <dcterms:created xsi:type="dcterms:W3CDTF">2010-10-13T08:08:44Z</dcterms:created>
  <dcterms:modified xsi:type="dcterms:W3CDTF">2022-09-11T18:27:59Z</dcterms:modified>
</cp:coreProperties>
</file>