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1370" r:id="rId3"/>
    <p:sldId id="1369" r:id="rId4"/>
    <p:sldId id="318" r:id="rId5"/>
    <p:sldId id="1372" r:id="rId6"/>
    <p:sldId id="1373" r:id="rId7"/>
    <p:sldId id="1429" r:id="rId8"/>
    <p:sldId id="1377" r:id="rId9"/>
    <p:sldId id="1378" r:id="rId10"/>
    <p:sldId id="1379" r:id="rId11"/>
    <p:sldId id="1419" r:id="rId12"/>
    <p:sldId id="1386" r:id="rId13"/>
    <p:sldId id="1433" r:id="rId14"/>
    <p:sldId id="1436" r:id="rId15"/>
    <p:sldId id="1435" r:id="rId16"/>
    <p:sldId id="1437" r:id="rId17"/>
    <p:sldId id="1438" r:id="rId18"/>
    <p:sldId id="1439" r:id="rId19"/>
    <p:sldId id="1440" r:id="rId20"/>
    <p:sldId id="1441" r:id="rId21"/>
    <p:sldId id="1442" r:id="rId22"/>
    <p:sldId id="1444" r:id="rId23"/>
    <p:sldId id="1443" r:id="rId24"/>
    <p:sldId id="1445" r:id="rId25"/>
    <p:sldId id="1432" r:id="rId26"/>
    <p:sldId id="1376" r:id="rId2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41"/>
    <p:restoredTop sz="96405"/>
  </p:normalViewPr>
  <p:slideViewPr>
    <p:cSldViewPr snapToGrid="0">
      <p:cViewPr>
        <p:scale>
          <a:sx n="121" d="100"/>
          <a:sy n="121" d="100"/>
        </p:scale>
        <p:origin x="-4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E2A339-3464-8A4C-8E75-DB771DFE88FB}" type="doc">
      <dgm:prSet loTypeId="urn:microsoft.com/office/officeart/2009/3/layout/DescendingProces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B3F7E6-90F6-6349-B564-B9C83D34C8CE}">
      <dgm:prSet phldrT="[Text]" custT="1"/>
      <dgm:spPr/>
      <dgm:t>
        <a:bodyPr/>
        <a:lstStyle/>
        <a:p>
          <a:endParaRPr lang="en-GB" sz="1200" dirty="0">
            <a:solidFill>
              <a:srgbClr val="30303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257414-7B3E-ED4B-9C29-C4DD4524012E}" type="sibTrans" cxnId="{5DE5E825-1311-904B-8FDF-BAFBA912A455}">
      <dgm:prSet/>
      <dgm:spPr/>
      <dgm:t>
        <a:bodyPr/>
        <a:lstStyle/>
        <a:p>
          <a:endParaRPr lang="en-GB"/>
        </a:p>
      </dgm:t>
    </dgm:pt>
    <dgm:pt modelId="{1619E0FA-99AD-F345-8A29-D5B60FFE4A86}" type="parTrans" cxnId="{5DE5E825-1311-904B-8FDF-BAFBA912A455}">
      <dgm:prSet/>
      <dgm:spPr/>
      <dgm:t>
        <a:bodyPr/>
        <a:lstStyle/>
        <a:p>
          <a:endParaRPr lang="en-GB"/>
        </a:p>
      </dgm:t>
    </dgm:pt>
    <dgm:pt modelId="{9500094F-A2B8-6747-BA82-FB7AE846DC9B}" type="pres">
      <dgm:prSet presAssocID="{06E2A339-3464-8A4C-8E75-DB771DFE88FB}" presName="Name0" presStyleCnt="0">
        <dgm:presLayoutVars>
          <dgm:chMax val="7"/>
          <dgm:chPref val="5"/>
        </dgm:presLayoutVars>
      </dgm:prSet>
      <dgm:spPr/>
    </dgm:pt>
    <dgm:pt modelId="{F0789174-A8BF-014A-88D2-30465BA8C46F}" type="pres">
      <dgm:prSet presAssocID="{06E2A339-3464-8A4C-8E75-DB771DFE88FB}" presName="arrowNode" presStyleLbl="node1" presStyleIdx="0" presStyleCnt="1"/>
      <dgm:spPr>
        <a:solidFill>
          <a:srgbClr val="505050">
            <a:alpha val="17000"/>
          </a:srgbClr>
        </a:solidFill>
        <a:ln>
          <a:noFill/>
        </a:ln>
      </dgm:spPr>
    </dgm:pt>
    <dgm:pt modelId="{C0DC3AE8-B056-C442-9218-DD98C694E0F9}" type="pres">
      <dgm:prSet presAssocID="{C9B3F7E6-90F6-6349-B564-B9C83D34C8CE}" presName="txNode1" presStyleLbl="revTx" presStyleIdx="0" presStyleCnt="1">
        <dgm:presLayoutVars>
          <dgm:bulletEnabled val="1"/>
        </dgm:presLayoutVars>
      </dgm:prSet>
      <dgm:spPr/>
    </dgm:pt>
  </dgm:ptLst>
  <dgm:cxnLst>
    <dgm:cxn modelId="{5DE5E825-1311-904B-8FDF-BAFBA912A455}" srcId="{06E2A339-3464-8A4C-8E75-DB771DFE88FB}" destId="{C9B3F7E6-90F6-6349-B564-B9C83D34C8CE}" srcOrd="0" destOrd="0" parTransId="{1619E0FA-99AD-F345-8A29-D5B60FFE4A86}" sibTransId="{E4257414-7B3E-ED4B-9C29-C4DD4524012E}"/>
    <dgm:cxn modelId="{07344C47-ED41-DE4C-AF3C-44DE5B455A20}" type="presOf" srcId="{C9B3F7E6-90F6-6349-B564-B9C83D34C8CE}" destId="{C0DC3AE8-B056-C442-9218-DD98C694E0F9}" srcOrd="0" destOrd="0" presId="urn:microsoft.com/office/officeart/2009/3/layout/DescendingProcess"/>
    <dgm:cxn modelId="{F7C510A9-D929-B248-AD7E-B8DE6D0D1321}" type="presOf" srcId="{06E2A339-3464-8A4C-8E75-DB771DFE88FB}" destId="{9500094F-A2B8-6747-BA82-FB7AE846DC9B}" srcOrd="0" destOrd="0" presId="urn:microsoft.com/office/officeart/2009/3/layout/DescendingProcess"/>
    <dgm:cxn modelId="{37BDF366-2E4A-504C-A951-D5F0800B90C7}" type="presParOf" srcId="{9500094F-A2B8-6747-BA82-FB7AE846DC9B}" destId="{F0789174-A8BF-014A-88D2-30465BA8C46F}" srcOrd="0" destOrd="0" presId="urn:microsoft.com/office/officeart/2009/3/layout/DescendingProcess"/>
    <dgm:cxn modelId="{F8E596F3-1F8C-D341-9FC3-C2F26C957E1F}" type="presParOf" srcId="{9500094F-A2B8-6747-BA82-FB7AE846DC9B}" destId="{C0DC3AE8-B056-C442-9218-DD98C694E0F9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89174-A8BF-014A-88D2-30465BA8C46F}">
      <dsp:nvSpPr>
        <dsp:cNvPr id="0" name=""/>
        <dsp:cNvSpPr/>
      </dsp:nvSpPr>
      <dsp:spPr>
        <a:xfrm rot="4396374">
          <a:off x="548596" y="175501"/>
          <a:ext cx="761354" cy="530949"/>
        </a:xfrm>
        <a:prstGeom prst="swooshArrow">
          <a:avLst>
            <a:gd name="adj1" fmla="val 16310"/>
            <a:gd name="adj2" fmla="val 31370"/>
          </a:avLst>
        </a:prstGeom>
        <a:solidFill>
          <a:srgbClr val="505050">
            <a:alpha val="17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C3AE8-B056-C442-9218-DD98C694E0F9}">
      <dsp:nvSpPr>
        <dsp:cNvPr id="0" name=""/>
        <dsp:cNvSpPr/>
      </dsp:nvSpPr>
      <dsp:spPr>
        <a:xfrm>
          <a:off x="497557" y="0"/>
          <a:ext cx="358954" cy="141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solidFill>
              <a:srgbClr val="30303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7557" y="0"/>
        <a:ext cx="358954" cy="141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C8D94-C00D-9B4B-9DE9-E477D77733AF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35A95-C670-8D4C-A3CE-F370AE4302F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8478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DE" dirty="0"/>
              <a:t>ndicate CBM region but also LHC and 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7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DE" dirty="0"/>
              <a:t>eorder the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DE" dirty="0"/>
              <a:t>ake contact to previous slide </a:t>
            </a:r>
          </a:p>
          <a:p>
            <a:r>
              <a:rPr lang="en-GB" dirty="0"/>
              <a:t>R</a:t>
            </a:r>
            <a:r>
              <a:rPr lang="en-DE" dirty="0"/>
              <a:t>ework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2"/>
                <a:r>
                  <a:rPr lang="en-GB" dirty="0">
                    <a:solidFill>
                      <a:srgbClr val="505050"/>
                    </a:solidFill>
                  </a:rPr>
                  <a:t>Fixed-target O(</a:t>
                </a:r>
                <a:r>
                  <a:rPr lang="en-GB" i="1" dirty="0">
                    <a:solidFill>
                      <a:srgbClr val="505050"/>
                    </a:solidFill>
                  </a:rPr>
                  <a:t>IR </a:t>
                </a:r>
                <a:r>
                  <a:rPr lang="en-GB" dirty="0">
                    <a:solidFill>
                      <a:srgbClr val="505050"/>
                    </a:solidFill>
                  </a:rPr>
                  <a:t>= 10</a:t>
                </a:r>
                <a:r>
                  <a:rPr lang="en-GB" baseline="30000" dirty="0">
                    <a:solidFill>
                      <a:srgbClr val="505050"/>
                    </a:solidFill>
                  </a:rPr>
                  <a:t>5</a:t>
                </a:r>
                <a:r>
                  <a:rPr lang="en-GB" dirty="0">
                    <a:solidFill>
                      <a:srgbClr val="505050"/>
                    </a:solidFill>
                  </a:rPr>
                  <a:t> – 10</a:t>
                </a:r>
                <a:r>
                  <a:rPr lang="en-GB" baseline="30000" dirty="0">
                    <a:solidFill>
                      <a:srgbClr val="505050"/>
                    </a:solidFill>
                  </a:rPr>
                  <a:t>7</a:t>
                </a:r>
                <a:r>
                  <a:rPr lang="en-GB" dirty="0">
                    <a:solidFill>
                      <a:srgbClr val="505050"/>
                    </a:solidFill>
                  </a:rPr>
                  <a:t>/s ) vs Colliders O(</a:t>
                </a:r>
                <a:r>
                  <a:rPr lang="en-GB" i="1" dirty="0">
                    <a:solidFill>
                      <a:srgbClr val="505050"/>
                    </a:solidFill>
                  </a:rPr>
                  <a:t>IR</a:t>
                </a:r>
                <a:r>
                  <a:rPr lang="en-GB" dirty="0">
                    <a:solidFill>
                      <a:srgbClr val="505050"/>
                    </a:solidFill>
                  </a:rPr>
                  <a:t> = 5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505050"/>
                    </a:solidFill>
                  </a:rPr>
                  <a:t>10</a:t>
                </a:r>
                <a:r>
                  <a:rPr lang="en-GB" baseline="30000" dirty="0">
                    <a:solidFill>
                      <a:srgbClr val="505050"/>
                    </a:solidFill>
                  </a:rPr>
                  <a:t>4</a:t>
                </a:r>
                <a:r>
                  <a:rPr lang="en-GB" dirty="0">
                    <a:solidFill>
                      <a:srgbClr val="505050"/>
                    </a:solidFill>
                  </a:rPr>
                  <a:t>/s )</a:t>
                </a:r>
                <a:endParaRPr lang="en-DE" dirty="0">
                  <a:solidFill>
                    <a:srgbClr val="505050"/>
                  </a:solidFill>
                </a:endParaRPr>
              </a:p>
              <a:p>
                <a:pPr lvl="2"/>
                <a:r>
                  <a:rPr lang="en-GB" dirty="0">
                    <a:solidFill>
                      <a:srgbClr val="505050"/>
                    </a:solidFill>
                  </a:rPr>
                  <a:t>For different experiments </a:t>
                </a:r>
                <a14:m>
                  <m:oMath xmlns:m="http://schemas.openxmlformats.org/officeDocument/2006/math">
                    <m:r>
                      <a:rPr lang="de-DE" dirty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dirty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dirty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𝐶𝐵</m:t>
                    </m:r>
                    <m:r>
                      <a:rPr lang="de-DE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de-DE" b="0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rgbClr val="50505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de-DE" b="0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de-DE" b="0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de-DE" b="0" i="1" dirty="0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1/500)</m:t>
                    </m:r>
                  </m:oMath>
                </a14:m>
                <a:endParaRPr lang="en-DE" dirty="0">
                  <a:solidFill>
                    <a:srgbClr val="505050"/>
                  </a:solidFill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2"/>
                <a:r>
                  <a:rPr lang="en-GB" dirty="0">
                    <a:solidFill>
                      <a:srgbClr val="505050"/>
                    </a:solidFill>
                  </a:rPr>
                  <a:t>Fixed-target O(</a:t>
                </a:r>
                <a:r>
                  <a:rPr lang="en-GB" i="1" dirty="0">
                    <a:solidFill>
                      <a:srgbClr val="505050"/>
                    </a:solidFill>
                  </a:rPr>
                  <a:t>IR </a:t>
                </a:r>
                <a:r>
                  <a:rPr lang="en-GB" dirty="0">
                    <a:solidFill>
                      <a:srgbClr val="505050"/>
                    </a:solidFill>
                  </a:rPr>
                  <a:t>= 10</a:t>
                </a:r>
                <a:r>
                  <a:rPr lang="en-GB" baseline="30000" dirty="0">
                    <a:solidFill>
                      <a:srgbClr val="505050"/>
                    </a:solidFill>
                  </a:rPr>
                  <a:t>5</a:t>
                </a:r>
                <a:r>
                  <a:rPr lang="en-GB" dirty="0">
                    <a:solidFill>
                      <a:srgbClr val="505050"/>
                    </a:solidFill>
                  </a:rPr>
                  <a:t> – 10</a:t>
                </a:r>
                <a:r>
                  <a:rPr lang="en-GB" baseline="30000" dirty="0">
                    <a:solidFill>
                      <a:srgbClr val="505050"/>
                    </a:solidFill>
                  </a:rPr>
                  <a:t>7</a:t>
                </a:r>
                <a:r>
                  <a:rPr lang="en-GB" dirty="0">
                    <a:solidFill>
                      <a:srgbClr val="505050"/>
                    </a:solidFill>
                  </a:rPr>
                  <a:t>/s ) vs Colliders O(</a:t>
                </a:r>
                <a:r>
                  <a:rPr lang="en-GB" i="1" dirty="0">
                    <a:solidFill>
                      <a:srgbClr val="505050"/>
                    </a:solidFill>
                  </a:rPr>
                  <a:t>IR</a:t>
                </a:r>
                <a:r>
                  <a:rPr lang="en-GB" dirty="0">
                    <a:solidFill>
                      <a:srgbClr val="505050"/>
                    </a:solidFill>
                  </a:rPr>
                  <a:t> = 5</a:t>
                </a:r>
                <a:r>
                  <a:rPr lang="en-GB" i="0" dirty="0">
                    <a:solidFill>
                      <a:srgbClr val="505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GB" dirty="0">
                    <a:solidFill>
                      <a:srgbClr val="505050"/>
                    </a:solidFill>
                  </a:rPr>
                  <a:t>10</a:t>
                </a:r>
                <a:r>
                  <a:rPr lang="en-GB" baseline="30000" dirty="0">
                    <a:solidFill>
                      <a:srgbClr val="505050"/>
                    </a:solidFill>
                  </a:rPr>
                  <a:t>4</a:t>
                </a:r>
                <a:r>
                  <a:rPr lang="en-GB" dirty="0">
                    <a:solidFill>
                      <a:srgbClr val="505050"/>
                    </a:solidFill>
                  </a:rPr>
                  <a:t>/s )</a:t>
                </a:r>
                <a:endParaRPr lang="en-DE" dirty="0">
                  <a:solidFill>
                    <a:srgbClr val="505050"/>
                  </a:solidFill>
                </a:endParaRPr>
              </a:p>
              <a:p>
                <a:pPr lvl="2"/>
                <a:r>
                  <a:rPr lang="en-GB" dirty="0">
                    <a:solidFill>
                      <a:srgbClr val="505050"/>
                    </a:solidFill>
                  </a:rPr>
                  <a:t>For different experiments </a:t>
                </a:r>
                <a:r>
                  <a:rPr lang="de-DE" i="0" dirty="0">
                    <a:solidFill>
                      <a:srgbClr val="505050"/>
                    </a:solidFill>
                    <a:latin typeface="Cambria Math" panose="02040503050406030204" pitchFamily="18" charset="0"/>
                  </a:rPr>
                  <a:t>𝑆/𝐶𝐵</a:t>
                </a:r>
                <a:r>
                  <a:rPr lang="de-DE" i="0" dirty="0">
                    <a:solidFill>
                      <a:srgbClr val="505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≪</a:t>
                </a:r>
                <a:r>
                  <a:rPr lang="de-DE" b="0" i="0" dirty="0">
                    <a:solidFill>
                      <a:srgbClr val="505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GB" dirty="0">
                    <a:solidFill>
                      <a:srgbClr val="505050"/>
                    </a:solidFill>
                  </a:rPr>
                  <a:t> (</a:t>
                </a:r>
                <a:r>
                  <a:rPr lang="de-DE" b="0" i="0" dirty="0">
                    <a:solidFill>
                      <a:srgbClr val="505050"/>
                    </a:solidFill>
                    <a:latin typeface="Cambria Math" panose="02040503050406030204" pitchFamily="18" charset="0"/>
                  </a:rPr>
                  <a:t>1/10 </a:t>
                </a:r>
                <a:r>
                  <a:rPr lang="de-DE" b="0" i="0" dirty="0">
                    <a:solidFill>
                      <a:srgbClr val="505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÷</a:t>
                </a:r>
                <a:r>
                  <a:rPr lang="de-DE" b="0" i="0" dirty="0">
                    <a:solidFill>
                      <a:srgbClr val="505050"/>
                    </a:solidFill>
                    <a:latin typeface="Cambria Math" panose="02040503050406030204" pitchFamily="18" charset="0"/>
                  </a:rPr>
                  <a:t>1/500)</a:t>
                </a:r>
                <a:endParaRPr lang="en-DE" dirty="0">
                  <a:solidFill>
                    <a:srgbClr val="505050"/>
                  </a:solidFill>
                </a:endParaRPr>
              </a:p>
              <a:p>
                <a:endParaRPr lang="en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8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Mercury flow 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omega 10^6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Magnetars  field 10^10</a:t>
            </a:r>
            <a:endParaRPr lang="en-GB" dirty="0">
              <a:effectLst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E002-3DCF-1376-5702-BDC5CD3FB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21CDB-DACE-0BF9-7975-11407F521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A6043-39D9-AC60-CBA5-22EDDC23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AEAB1-CBE0-92BA-14F3-0EE8E3AE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0FB1D-09DC-19FC-04BC-083E4925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0354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F015-1476-6BC4-8AF3-7EBED75C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2480B-233C-C788-A3E7-EA560547A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895B0-7008-74E1-8B49-30DAFFEA6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EC047-BCDD-04A2-EA52-8C26A23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CCE85-AA3C-3B1F-7253-1C840553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180F8-82B5-88F7-99A3-5FA79D45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5628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A0A1-207C-06F0-28A5-75C7BF4F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9692F-8D21-CB0D-3A2B-9E1F6EF9C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60573-1A63-BB13-CEAA-5D3AA8AD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54F20-72B4-0AA3-9532-EEB11938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85372-E2ED-2AEC-8B13-6EA8AC16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2550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B2BB2-C3F3-861F-8010-8DAA05CFE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7BF93-8A6B-914D-79D2-7A5D0FD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45D2-D7D6-44D1-3FEF-819D6A1A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5CCB2-976F-D534-7C23-EABD5662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C7046-A224-DDD7-8BCD-8AF72125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974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0832B-4D99-D62B-C572-B28ECA87AF06}"/>
              </a:ext>
            </a:extLst>
          </p:cNvPr>
          <p:cNvSpPr/>
          <p:nvPr userDrawn="1"/>
        </p:nvSpPr>
        <p:spPr>
          <a:xfrm>
            <a:off x="10997184" y="414484"/>
            <a:ext cx="1194816" cy="129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799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D9F3E-2BE5-7623-63CA-E862822EB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39432-F62A-7D25-6611-9681CC953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BCABD-EDB9-BFDE-FF22-76B70D7D3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C7410-C1CB-A175-D3A2-2F00FE93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7629B-7A7F-AA98-661C-4FA0E302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2842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DA9C-DF31-478D-FB7C-5F4FF2F9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4433A-F376-5756-9849-793B6F14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EE5C-C353-A346-FA47-EBAB4A78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437F-1FB6-6E0D-3C6C-BFF3D098C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C8B99-4F31-0141-C1CF-1FB8A68E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5260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6374-0379-1EDB-0F14-259D4092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AE22D-8062-2AF9-1BB8-B90B97D92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41EED-496F-A627-56A3-A559A57D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A0678-A0FA-1DCC-5D93-3AC32D553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276AA-9394-AE95-3633-819CDB14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A48A9-E72A-051A-AFD1-E4AA67AE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9649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1C39-535E-6332-9167-D265C9658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8DE57-00D1-C454-C57E-E79653AF3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7ED0-63D5-E2A9-B250-E4DF90B67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67473-DDAA-AA27-C797-E9855233F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86682D-A52A-8A29-0D54-CF8C45A9A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8AF42-9EF4-E8D5-F9AE-B9B809E7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BDB8D-75CC-022D-C87D-263E31D8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12C24A-CCB8-B49C-1983-A7181E83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15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A7D8-85EF-5B81-667D-E66C0463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F8A0B-BC66-E021-8D10-3B47381B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DDE00-98C8-8F53-37FC-3850F150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060B4-62F3-E1E1-4017-7B7B0143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1160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03A39-58FF-CDFE-CDA1-87F70289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FDD13-4A3A-2A72-F119-DD178A09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03938-1CE5-8D16-2184-AA8EFF33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042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FC45-A6E9-DFD7-A705-B10483B6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5444-D2E7-0089-2C0F-42CE14C2E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D5990-0A19-9878-AA3B-6EAACBF41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11F29-166F-A906-6B79-62CCEBFC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DA5CD-4EC5-6AEF-6020-71626142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9C248-4ACA-E314-5DF4-7C0071AE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4719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9C5C3-AFD8-72F7-A9F5-B3CE3067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1BA50-B2F4-4DCB-5A8D-2425507C0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9E38D-19F8-5EEB-98E7-D5D69FE64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C98AC-D55E-A54E-B8D4-2C6C2A32CE52}" type="datetimeFigureOut">
              <a:rPr lang="en-DE" smtClean="0"/>
              <a:t>09.09.22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D58E0-1D36-24B4-A344-ECD882E1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2AA9-4F6E-026F-446D-5260F5368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3F563-79CE-DB4A-A092-3FBE7BCAFD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348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4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6.png"/><Relationship Id="rId4" Type="http://schemas.openxmlformats.org/officeDocument/2006/relationships/diagramData" Target="../diagrams/data1.xml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9.png"/><Relationship Id="rId4" Type="http://schemas.openxmlformats.org/officeDocument/2006/relationships/hyperlink" Target="https://github.com/tgalatyuk/QCD_caloric_curv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9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github.com/tgalatyuk/interaction_rate_facilities" TargetMode="Externa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10" Type="http://schemas.openxmlformats.org/officeDocument/2006/relationships/image" Target="../media/image1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19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F7CE11-D8C9-C2E7-55FB-6BC519D4A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0" y="-196648"/>
            <a:ext cx="12192000" cy="7950000"/>
          </a:xfrm>
          <a:solidFill>
            <a:schemeClr val="bg1"/>
          </a:solidFill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3FC9F-5E3E-BFC7-1169-666BEB4E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70" y="-82348"/>
            <a:ext cx="12377352" cy="1325563"/>
          </a:xfrm>
        </p:spPr>
        <p:txBody>
          <a:bodyPr/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Fundamental Science: 		 Project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F98C2795-17C1-2821-8E45-7025FAFDA1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1150" y="2476500"/>
            <a:ext cx="1409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DC099-8B2B-A274-337D-A6DE243CAE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0640667" y="2434334"/>
            <a:ext cx="1137196" cy="1550722"/>
          </a:xfrm>
          <a:prstGeom prst="rect">
            <a:avLst/>
          </a:prstGeom>
        </p:spPr>
      </p:pic>
      <p:sp>
        <p:nvSpPr>
          <p:cNvPr id="9" name="Doughnut 8">
            <a:extLst>
              <a:ext uri="{FF2B5EF4-FFF2-40B4-BE49-F238E27FC236}">
                <a16:creationId xmlns:a16="http://schemas.microsoft.com/office/drawing/2014/main" id="{4CA1419C-1E0D-757D-8864-0DEBABDC8F0F}"/>
              </a:ext>
            </a:extLst>
          </p:cNvPr>
          <p:cNvSpPr/>
          <p:nvPr/>
        </p:nvSpPr>
        <p:spPr>
          <a:xfrm rot="1161331">
            <a:off x="7784178" y="2519865"/>
            <a:ext cx="2326917" cy="1357915"/>
          </a:xfrm>
          <a:prstGeom prst="donut">
            <a:avLst>
              <a:gd name="adj" fmla="val 12011"/>
            </a:avLst>
          </a:prstGeom>
          <a:solidFill>
            <a:schemeClr val="accent1">
              <a:alpha val="617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8EA8A-5755-9448-4B95-E47948C78C60}"/>
              </a:ext>
            </a:extLst>
          </p:cNvPr>
          <p:cNvSpPr txBox="1"/>
          <p:nvPr/>
        </p:nvSpPr>
        <p:spPr>
          <a:xfrm>
            <a:off x="9885029" y="5251620"/>
            <a:ext cx="2164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</a:rPr>
              <a:t>GGSB Kutaisi Georgia</a:t>
            </a:r>
          </a:p>
          <a:p>
            <a:r>
              <a:rPr lang="en-DE" dirty="0">
                <a:solidFill>
                  <a:schemeClr val="bg1"/>
                </a:solidFill>
              </a:rPr>
              <a:t>12.09.2022</a:t>
            </a:r>
          </a:p>
          <a:p>
            <a:r>
              <a:rPr lang="en-DE" dirty="0">
                <a:solidFill>
                  <a:schemeClr val="bg1"/>
                </a:solidFill>
              </a:rPr>
              <a:t>James Ritman</a:t>
            </a:r>
          </a:p>
        </p:txBody>
      </p:sp>
      <p:pic>
        <p:nvPicPr>
          <p:cNvPr id="1032" name="Picture 8" descr="GSI logo">
            <a:extLst>
              <a:ext uri="{FF2B5EF4-FFF2-40B4-BE49-F238E27FC236}">
                <a16:creationId xmlns:a16="http://schemas.microsoft.com/office/drawing/2014/main" id="{8B94A051-00D9-396F-153C-78951A64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022" y="6006129"/>
            <a:ext cx="1653113" cy="5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AIR logo">
            <a:extLst>
              <a:ext uri="{FF2B5EF4-FFF2-40B4-BE49-F238E27FC236}">
                <a16:creationId xmlns:a16="http://schemas.microsoft.com/office/drawing/2014/main" id="{A788C0FE-4C17-1C05-2191-AA250B3C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17" y="185351"/>
            <a:ext cx="849533" cy="70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ughnut 11">
            <a:extLst>
              <a:ext uri="{FF2B5EF4-FFF2-40B4-BE49-F238E27FC236}">
                <a16:creationId xmlns:a16="http://schemas.microsoft.com/office/drawing/2014/main" id="{2F89AC88-3B79-1996-CF3E-06EE8DE3441D}"/>
              </a:ext>
            </a:extLst>
          </p:cNvPr>
          <p:cNvSpPr/>
          <p:nvPr/>
        </p:nvSpPr>
        <p:spPr>
          <a:xfrm rot="19056358">
            <a:off x="3382642" y="2897146"/>
            <a:ext cx="2668418" cy="1631092"/>
          </a:xfrm>
          <a:prstGeom prst="donut">
            <a:avLst>
              <a:gd name="adj" fmla="val 12011"/>
            </a:avLst>
          </a:prstGeom>
          <a:solidFill>
            <a:schemeClr val="accent1">
              <a:alpha val="617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pic>
        <p:nvPicPr>
          <p:cNvPr id="1074" name="Picture 50">
            <a:extLst>
              <a:ext uri="{FF2B5EF4-FFF2-40B4-BE49-F238E27FC236}">
                <a16:creationId xmlns:a16="http://schemas.microsoft.com/office/drawing/2014/main" id="{124A412D-06EF-8DC2-4BB1-A8072B66A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72" y="4818061"/>
            <a:ext cx="1981178" cy="468996"/>
          </a:xfrm>
          <a:prstGeom prst="rect">
            <a:avLst/>
          </a:prstGeom>
          <a:solidFill>
            <a:schemeClr val="tx1">
              <a:alpha val="36026"/>
            </a:schemeClr>
          </a:solidFill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6629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57CE-FA26-3391-5112-8D63B7D4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accent1"/>
                </a:solidFill>
              </a:rPr>
              <a:t>Thermal dilepton measurements</a:t>
            </a:r>
            <a:endParaRPr lang="en-DE" sz="3600" dirty="0">
              <a:solidFill>
                <a:schemeClr val="accent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206B77-4685-E484-6F96-1DC48C4C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779" y="1797015"/>
            <a:ext cx="4628380" cy="4661264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0264515A-EBE6-C27C-744A-3EE7075070D7}"/>
              </a:ext>
            </a:extLst>
          </p:cNvPr>
          <p:cNvGraphicFramePr/>
          <p:nvPr/>
        </p:nvGraphicFramePr>
        <p:xfrm>
          <a:off x="-1181035" y="-1042941"/>
          <a:ext cx="1790636" cy="881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356C248B-3AB6-62B7-C994-2AD71B830DFC}"/>
              </a:ext>
            </a:extLst>
          </p:cNvPr>
          <p:cNvSpPr/>
          <p:nvPr/>
        </p:nvSpPr>
        <p:spPr>
          <a:xfrm>
            <a:off x="1212496" y="3726378"/>
            <a:ext cx="1944993" cy="461665"/>
          </a:xfrm>
          <a:prstGeom prst="rect">
            <a:avLst/>
          </a:prstGeom>
          <a:solidFill>
            <a:srgbClr val="005AA0">
              <a:alpha val="5000"/>
            </a:srgbClr>
          </a:solidFill>
        </p:spPr>
        <p:txBody>
          <a:bodyPr wrap="square" rtlCol="0" anchor="ctr">
            <a:spAutoFit/>
          </a:bodyPr>
          <a:lstStyle/>
          <a:p>
            <a:pPr algn="ctr" defTabSz="1219170">
              <a:defRPr/>
            </a:pPr>
            <a:endParaRPr lang="en-US" sz="2400" dirty="0">
              <a:solidFill>
                <a:prstClr val="black">
                  <a:lumMod val="95000"/>
                </a:prstClr>
              </a:solidFill>
              <a:latin typeface="Gill Sans Light"/>
              <a:cs typeface="Gill Sans Ligh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4CF904-8A89-1D85-3A49-3F3717A66467}"/>
              </a:ext>
            </a:extLst>
          </p:cNvPr>
          <p:cNvSpPr/>
          <p:nvPr/>
        </p:nvSpPr>
        <p:spPr>
          <a:xfrm>
            <a:off x="3157488" y="3726378"/>
            <a:ext cx="1733669" cy="461665"/>
          </a:xfrm>
          <a:prstGeom prst="rect">
            <a:avLst/>
          </a:prstGeom>
          <a:solidFill>
            <a:srgbClr val="F07922">
              <a:alpha val="5000"/>
            </a:srgbClr>
          </a:solidFill>
        </p:spPr>
        <p:txBody>
          <a:bodyPr wrap="square" rtlCol="0" anchor="ctr">
            <a:spAutoFit/>
          </a:bodyPr>
          <a:lstStyle/>
          <a:p>
            <a:pPr algn="ctr" defTabSz="1219170">
              <a:defRPr/>
            </a:pPr>
            <a:endParaRPr lang="en-US" sz="2400" dirty="0">
              <a:solidFill>
                <a:prstClr val="black">
                  <a:lumMod val="95000"/>
                </a:prstClr>
              </a:solidFill>
              <a:latin typeface="Gill Sans Light"/>
              <a:cs typeface="Gill Sans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ontent Placeholder 4">
                <a:extLst>
                  <a:ext uri="{FF2B5EF4-FFF2-40B4-BE49-F238E27FC236}">
                    <a16:creationId xmlns:a16="http://schemas.microsoft.com/office/drawing/2014/main" id="{D0540F7E-5777-13FA-15C2-BDAE3D5967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0766" y="3439258"/>
                <a:ext cx="7137135" cy="17427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800"/>
                  </a:spcBef>
                </a:pPr>
                <a:r>
                  <a:rPr lang="en-GB" sz="1600" dirty="0"/>
                  <a:t>D</a:t>
                </a:r>
                <a:r>
                  <a:rPr lang="en-DE" sz="1600" dirty="0"/>
                  <a:t>ecisive parameters for data quality:</a:t>
                </a:r>
              </a:p>
              <a:p>
                <a:pPr lvl="1">
                  <a:spcBef>
                    <a:spcPts val="800"/>
                  </a:spcBef>
                </a:pPr>
                <a:r>
                  <a:rPr lang="en-DE" sz="1467" dirty="0">
                    <a:solidFill>
                      <a:srgbClr val="505050"/>
                    </a:solidFill>
                  </a:rPr>
                  <a:t>interaction rates (</a:t>
                </a:r>
                <a:r>
                  <a:rPr lang="en-DE" sz="1467" i="1" dirty="0">
                    <a:solidFill>
                      <a:srgbClr val="505050"/>
                    </a:solidFill>
                  </a:rPr>
                  <a:t>IR</a:t>
                </a:r>
                <a:r>
                  <a:rPr lang="en-DE" sz="1467" dirty="0">
                    <a:solidFill>
                      <a:srgbClr val="505050"/>
                    </a:solidFill>
                  </a:rPr>
                  <a:t>) and signal-to-combinatorial background ratio (</a:t>
                </a:r>
                <a14:m>
                  <m:oMath xmlns:m="http://schemas.openxmlformats.org/officeDocument/2006/math">
                    <m:r>
                      <a:rPr lang="de-DE" sz="1467" dirty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sz="1467" dirty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1467" dirty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𝐶𝐵</m:t>
                    </m:r>
                  </m:oMath>
                </a14:m>
                <a:r>
                  <a:rPr lang="en-DE" sz="1467" dirty="0">
                    <a:solidFill>
                      <a:srgbClr val="505050"/>
                    </a:solidFill>
                  </a:rPr>
                  <a:t>): </a:t>
                </a:r>
                <a:r>
                  <a:rPr lang="en-GB" sz="1467" dirty="0">
                    <a:solidFill>
                      <a:srgbClr val="505050"/>
                    </a:solidFill>
                  </a:rPr>
                  <a:t>effective signal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67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67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67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𝐼𝑅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sz="1467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𝐶𝐵</m:t>
                    </m:r>
                  </m:oMath>
                </a14:m>
                <a:endParaRPr lang="en-US" dirty="0"/>
              </a:p>
              <a:p>
                <a:pPr>
                  <a:spcBef>
                    <a:spcPts val="800"/>
                  </a:spcBef>
                </a:pPr>
                <a:r>
                  <a:rPr lang="en-US" sz="1600" dirty="0"/>
                  <a:t>Isolation of thermal radiation by subtraction </a:t>
                </a:r>
                <a:r>
                  <a:rPr lang="en-US" sz="1600" dirty="0">
                    <a:solidFill>
                      <a:srgbClr val="000000"/>
                    </a:solidFill>
                  </a:rPr>
                  <a:t>of measured decay </a:t>
                </a:r>
                <a:r>
                  <a:rPr lang="en-US" sz="1600" dirty="0"/>
                  <a:t>cocktail</a:t>
                </a:r>
              </a:p>
              <a:p>
                <a:pPr>
                  <a:spcBef>
                    <a:spcPts val="800"/>
                  </a:spcBef>
                </a:pPr>
                <a:r>
                  <a:rPr lang="en-US" sz="1600" dirty="0"/>
                  <a:t>Mid-rapidity,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ℓℓ</m:t>
                        </m:r>
                      </m:sub>
                    </m:sSub>
                  </m:oMath>
                </a14:m>
                <a:r>
                  <a:rPr lang="en-US" sz="1600" dirty="0"/>
                  <a:t>, low-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baseline="-25000" dirty="0"/>
                  <a:t>T</a:t>
                </a:r>
                <a:r>
                  <a:rPr lang="en-US" sz="1600" dirty="0"/>
                  <a:t> coverage (acceptance correction)</a:t>
                </a:r>
                <a:endParaRPr lang="en-DE" sz="1600" dirty="0"/>
              </a:p>
            </p:txBody>
          </p:sp>
        </mc:Choice>
        <mc:Fallback>
          <p:sp>
            <p:nvSpPr>
              <p:cNvPr id="36" name="Content Placeholder 4">
                <a:extLst>
                  <a:ext uri="{FF2B5EF4-FFF2-40B4-BE49-F238E27FC236}">
                    <a16:creationId xmlns:a16="http://schemas.microsoft.com/office/drawing/2014/main" id="{D0540F7E-5777-13FA-15C2-BDAE3D5967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0766" y="3439258"/>
                <a:ext cx="7137135" cy="1742779"/>
              </a:xfrm>
              <a:blipFill>
                <a:blip r:embed="rId9"/>
                <a:stretch>
                  <a:fillRect l="-534" t="-21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5D4188-AAF4-94A1-F0F7-E069EEB6FCBF}"/>
              </a:ext>
            </a:extLst>
          </p:cNvPr>
          <p:cNvSpPr txBox="1"/>
          <p:nvPr/>
        </p:nvSpPr>
        <p:spPr>
          <a:xfrm>
            <a:off x="3157489" y="1415479"/>
            <a:ext cx="196511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67" dirty="0">
                <a:solidFill>
                  <a:srgbClr val="F07922"/>
                </a:solidFill>
              </a:rPr>
              <a:t>Intermediate-mass region (IMR)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691AFD-F05D-1DE7-CF34-D9F5D721A7C7}"/>
              </a:ext>
            </a:extLst>
          </p:cNvPr>
          <p:cNvSpPr txBox="1"/>
          <p:nvPr/>
        </p:nvSpPr>
        <p:spPr>
          <a:xfrm>
            <a:off x="1272781" y="1420157"/>
            <a:ext cx="151918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67" dirty="0">
                <a:solidFill>
                  <a:srgbClr val="005AA0"/>
                </a:solidFill>
              </a:rPr>
              <a:t>Low-mass region (LMR)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B33B28A3-DE64-6B0B-E177-A491AA8FC8FD}"/>
              </a:ext>
            </a:extLst>
          </p:cNvPr>
          <p:cNvSpPr txBox="1">
            <a:spLocks/>
          </p:cNvSpPr>
          <p:nvPr/>
        </p:nvSpPr>
        <p:spPr>
          <a:xfrm>
            <a:off x="5270767" y="5339405"/>
            <a:ext cx="6768835" cy="79820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600" dirty="0">
                <a:solidFill>
                  <a:srgbClr val="005AA0"/>
                </a:solidFill>
              </a:rPr>
              <a:t>LMR: total yield ~ fireball lifetime</a:t>
            </a:r>
          </a:p>
          <a:p>
            <a:pPr>
              <a:spcBef>
                <a:spcPts val="800"/>
              </a:spcBef>
            </a:pPr>
            <a:r>
              <a:rPr lang="en-GB" sz="1600" dirty="0">
                <a:solidFill>
                  <a:srgbClr val="F07922"/>
                </a:solidFill>
              </a:rPr>
              <a:t>IMR: slope ~ emitting source temperature</a:t>
            </a:r>
            <a:endParaRPr lang="en-DE" sz="1600" dirty="0">
              <a:solidFill>
                <a:srgbClr val="F0792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F8FF9C-2520-2D2B-CE83-3CA1088C1929}"/>
              </a:ext>
            </a:extLst>
          </p:cNvPr>
          <p:cNvGrpSpPr/>
          <p:nvPr/>
        </p:nvGrpSpPr>
        <p:grpSpPr>
          <a:xfrm>
            <a:off x="5346140" y="1455570"/>
            <a:ext cx="5907611" cy="1742481"/>
            <a:chOff x="6302580" y="961585"/>
            <a:chExt cx="5907611" cy="1742481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B3B986F8-91C1-9642-0043-CD16F8FF6689}"/>
                </a:ext>
              </a:extLst>
            </p:cNvPr>
            <p:cNvSpPr/>
            <p:nvPr/>
          </p:nvSpPr>
          <p:spPr>
            <a:xfrm rot="5400000">
              <a:off x="9060010" y="916416"/>
              <a:ext cx="143092" cy="2779272"/>
            </a:xfrm>
            <a:prstGeom prst="rightBrace">
              <a:avLst>
                <a:gd name="adj1" fmla="val 294632"/>
                <a:gd name="adj2" fmla="val 50000"/>
              </a:avLst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sz="24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F1BFA3-FDF6-EF8F-F5EF-59CB2D2A98A8}"/>
                </a:ext>
              </a:extLst>
            </p:cNvPr>
            <p:cNvSpPr txBox="1"/>
            <p:nvPr/>
          </p:nvSpPr>
          <p:spPr>
            <a:xfrm>
              <a:off x="8308466" y="2385966"/>
              <a:ext cx="1519198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67" dirty="0">
                  <a:solidFill>
                    <a:srgbClr val="FF0000"/>
                  </a:solidFill>
                </a:rPr>
                <a:t>t</a:t>
              </a:r>
              <a:r>
                <a:rPr lang="en-DE" sz="1467" dirty="0">
                  <a:solidFill>
                    <a:srgbClr val="FF0000"/>
                  </a:solidFill>
                </a:rPr>
                <a:t>hermal radiation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33D541D-F906-A0F5-C3E5-C3988F287298}"/>
                </a:ext>
              </a:extLst>
            </p:cNvPr>
            <p:cNvSpPr txBox="1"/>
            <p:nvPr/>
          </p:nvSpPr>
          <p:spPr>
            <a:xfrm>
              <a:off x="10944973" y="2132346"/>
              <a:ext cx="971163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67" dirty="0">
                  <a:solidFill>
                    <a:srgbClr val="0032FD"/>
                  </a:solidFill>
                </a:rPr>
                <a:t>freeze-out</a:t>
              </a:r>
              <a:endParaRPr lang="en-DE" sz="1467" dirty="0">
                <a:solidFill>
                  <a:srgbClr val="0032FD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3FCF993-3728-50B7-61FA-29B2DDC8B4A7}"/>
                </a:ext>
              </a:extLst>
            </p:cNvPr>
            <p:cNvSpPr txBox="1"/>
            <p:nvPr/>
          </p:nvSpPr>
          <p:spPr>
            <a:xfrm>
              <a:off x="6345843" y="2132189"/>
              <a:ext cx="1067407" cy="543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67" dirty="0">
                  <a:solidFill>
                    <a:srgbClr val="0032FD"/>
                  </a:solidFill>
                </a:rPr>
                <a:t>first chance</a:t>
              </a:r>
              <a:br>
                <a:rPr lang="en-GB" sz="1467" dirty="0">
                  <a:solidFill>
                    <a:srgbClr val="0032FD"/>
                  </a:solidFill>
                </a:rPr>
              </a:br>
              <a:r>
                <a:rPr lang="en-GB" sz="1467" dirty="0">
                  <a:solidFill>
                    <a:srgbClr val="0032FD"/>
                  </a:solidFill>
                </a:rPr>
                <a:t>collisions</a:t>
              </a:r>
              <a:endParaRPr lang="en-DE" sz="1467" dirty="0">
                <a:solidFill>
                  <a:srgbClr val="0032FD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E24ADE-CCA9-A0BC-20E4-3B7768FDE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580" y="961585"/>
              <a:ext cx="5907611" cy="117060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613A63-1B75-F1A0-DA83-A9D17ED68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8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FD3958-C81D-BCC4-72DE-A741C74B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600" dirty="0">
                <a:solidFill>
                  <a:schemeClr val="accent1"/>
                </a:solidFill>
              </a:rPr>
              <a:t>After first 3 years of running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E5DF5C-22EA-B704-7FE2-78F9728A8EE9}"/>
              </a:ext>
            </a:extLst>
          </p:cNvPr>
          <p:cNvSpPr/>
          <p:nvPr/>
        </p:nvSpPr>
        <p:spPr>
          <a:xfrm>
            <a:off x="4499550" y="2421109"/>
            <a:ext cx="3841463" cy="523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933" dirty="0" err="1">
                <a:solidFill>
                  <a:srgbClr val="505050"/>
                </a:solidFill>
              </a:rPr>
              <a:t>Tripolt</a:t>
            </a:r>
            <a:r>
              <a:rPr lang="en-US" sz="933" dirty="0">
                <a:solidFill>
                  <a:srgbClr val="505050"/>
                </a:solidFill>
              </a:rPr>
              <a:t> </a:t>
            </a:r>
            <a:r>
              <a:rPr lang="en-US" sz="933" i="1" dirty="0">
                <a:solidFill>
                  <a:srgbClr val="505050"/>
                </a:solidFill>
              </a:rPr>
              <a:t>et al.</a:t>
            </a:r>
            <a:r>
              <a:rPr lang="en-US" sz="933" dirty="0">
                <a:solidFill>
                  <a:srgbClr val="505050"/>
                </a:solidFill>
              </a:rPr>
              <a:t>, NPA 982 (2019) 775</a:t>
            </a:r>
          </a:p>
          <a:p>
            <a:pPr marL="0" lvl="1"/>
            <a:r>
              <a:rPr lang="en-GB" sz="933" dirty="0">
                <a:solidFill>
                  <a:srgbClr val="505050"/>
                </a:solidFill>
              </a:rPr>
              <a:t>Li and Ko, PRC 95 (2017) no.5, 055203</a:t>
            </a:r>
            <a:r>
              <a:rPr lang="de-DE" sz="933" dirty="0">
                <a:solidFill>
                  <a:srgbClr val="505050"/>
                </a:solidFill>
              </a:rPr>
              <a:t>  </a:t>
            </a:r>
          </a:p>
          <a:p>
            <a:pPr marL="0" lvl="1"/>
            <a:r>
              <a:rPr lang="de-DE" sz="933" dirty="0">
                <a:solidFill>
                  <a:srgbClr val="505050"/>
                </a:solidFill>
              </a:rPr>
              <a:t>Seck </a:t>
            </a:r>
            <a:r>
              <a:rPr lang="de-DE" sz="933" i="1" dirty="0">
                <a:solidFill>
                  <a:srgbClr val="505050"/>
                </a:solidFill>
              </a:rPr>
              <a:t>et al.</a:t>
            </a:r>
            <a:r>
              <a:rPr lang="de-DE" sz="933" dirty="0">
                <a:solidFill>
                  <a:srgbClr val="505050"/>
                </a:solidFill>
              </a:rPr>
              <a:t>, PRC (2022), arXiv:2010.04614 [</a:t>
            </a:r>
            <a:r>
              <a:rPr lang="de-DE" sz="933" dirty="0" err="1">
                <a:solidFill>
                  <a:srgbClr val="505050"/>
                </a:solidFill>
              </a:rPr>
              <a:t>nucl-th</a:t>
            </a:r>
            <a:r>
              <a:rPr lang="de-DE" sz="933" dirty="0">
                <a:solidFill>
                  <a:srgbClr val="505050"/>
                </a:solidFill>
              </a:rPr>
              <a:t>]</a:t>
            </a:r>
            <a:endParaRPr lang="en-US" sz="933" dirty="0">
              <a:solidFill>
                <a:srgbClr val="505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755144-1B40-B6AF-80E9-6469E7343131}"/>
              </a:ext>
            </a:extLst>
          </p:cNvPr>
          <p:cNvSpPr txBox="1">
            <a:spLocks/>
          </p:cNvSpPr>
          <p:nvPr/>
        </p:nvSpPr>
        <p:spPr>
          <a:xfrm>
            <a:off x="604839" y="1418320"/>
            <a:ext cx="4808043" cy="160292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67" dirty="0">
                <a:solidFill>
                  <a:srgbClr val="1E1E1E"/>
                </a:solidFill>
              </a:rPr>
              <a:t>Excess yield in LMR tracks fireball lifetime</a:t>
            </a:r>
          </a:p>
          <a:p>
            <a:r>
              <a:rPr lang="en-US" sz="1467" dirty="0">
                <a:solidFill>
                  <a:srgbClr val="1E1E1E"/>
                </a:solidFill>
              </a:rPr>
              <a:t>Search for ”</a:t>
            </a:r>
            <a:r>
              <a:rPr lang="en-US" sz="1467" b="1" dirty="0">
                <a:solidFill>
                  <a:srgbClr val="F0781E"/>
                </a:solidFill>
              </a:rPr>
              <a:t>extra radiation</a:t>
            </a:r>
            <a:r>
              <a:rPr lang="en-US" sz="1467" dirty="0">
                <a:solidFill>
                  <a:srgbClr val="1E1E1E"/>
                </a:solidFill>
              </a:rPr>
              <a:t>” due to latent heat around </a:t>
            </a:r>
            <a:r>
              <a:rPr lang="en-US" sz="1467" b="1" dirty="0">
                <a:solidFill>
                  <a:srgbClr val="0070C0"/>
                </a:solidFill>
              </a:rPr>
              <a:t>phase transition </a:t>
            </a:r>
            <a:r>
              <a:rPr lang="en-US" sz="1467" dirty="0">
                <a:solidFill>
                  <a:srgbClr val="1E1E1E"/>
                </a:solidFill>
              </a:rPr>
              <a:t>(&amp; critical point?)</a:t>
            </a:r>
            <a:endParaRPr lang="en-US" sz="1467" dirty="0"/>
          </a:p>
          <a:p>
            <a:r>
              <a:rPr lang="en-US" sz="1467" dirty="0"/>
              <a:t>Prec</a:t>
            </a:r>
            <a:r>
              <a:rPr lang="en-US" sz="1467" dirty="0">
                <a:solidFill>
                  <a:srgbClr val="000000"/>
                </a:solidFill>
              </a:rPr>
              <a:t>ision sufficient to </a:t>
            </a:r>
            <a:r>
              <a:rPr lang="en-US" sz="1467" dirty="0"/>
              <a:t>observe 1</a:t>
            </a:r>
            <a:r>
              <a:rPr lang="en-US" sz="1467" baseline="30000" dirty="0"/>
              <a:t>st</a:t>
            </a:r>
            <a:r>
              <a:rPr lang="en-US" sz="1467" dirty="0"/>
              <a:t> order phase transition, predicted to be of the order 2 –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64BE5-935D-B580-9061-7044BB111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434" y="2436786"/>
            <a:ext cx="3416197" cy="47091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D59A14-1695-AC5B-B637-3A4DB0F906D9}"/>
              </a:ext>
            </a:extLst>
          </p:cNvPr>
          <p:cNvSpPr/>
          <p:nvPr/>
        </p:nvSpPr>
        <p:spPr>
          <a:xfrm>
            <a:off x="972074" y="6570742"/>
            <a:ext cx="434922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067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TG., JPS </a:t>
            </a:r>
            <a:r>
              <a:rPr lang="en-GB" sz="1067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Conf.Proc</a:t>
            </a:r>
            <a:r>
              <a:rPr lang="en-GB" sz="1067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32 (2020) 010079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7DAA0F-5DB9-C363-2E57-95FE37741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72005" y="2571069"/>
            <a:ext cx="3303281" cy="45534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CCDFCE-15C7-810A-09F8-022408C6BD61}"/>
              </a:ext>
            </a:extLst>
          </p:cNvPr>
          <p:cNvSpPr/>
          <p:nvPr/>
        </p:nvSpPr>
        <p:spPr>
          <a:xfrm>
            <a:off x="7329898" y="6570741"/>
            <a:ext cx="3890029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67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https://github.com/tgalatyuk/QCD_caloric_curv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https://github.com/tgalatyuk/QCD_caloric_curve</a:t>
            </a:r>
            <a:endParaRPr lang="en-DE" sz="1067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F0B0CB-AA66-0285-54BD-1415E427AB34}"/>
              </a:ext>
            </a:extLst>
          </p:cNvPr>
          <p:cNvSpPr/>
          <p:nvPr/>
        </p:nvSpPr>
        <p:spPr>
          <a:xfrm>
            <a:off x="1683326" y="3333794"/>
            <a:ext cx="513775" cy="2673305"/>
          </a:xfrm>
          <a:prstGeom prst="rect">
            <a:avLst/>
          </a:prstGeom>
          <a:solidFill>
            <a:srgbClr val="F0781E">
              <a:alpha val="15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9EBF2-B68D-F575-AD9B-8FA6FF35471F}"/>
              </a:ext>
            </a:extLst>
          </p:cNvPr>
          <p:cNvSpPr/>
          <p:nvPr/>
        </p:nvSpPr>
        <p:spPr>
          <a:xfrm>
            <a:off x="8084126" y="3333793"/>
            <a:ext cx="513775" cy="2673305"/>
          </a:xfrm>
          <a:prstGeom prst="rect">
            <a:avLst/>
          </a:prstGeom>
          <a:solidFill>
            <a:srgbClr val="F0781E">
              <a:alpha val="15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271596-CD32-06C1-FF76-579A7E9AD7A1}"/>
                  </a:ext>
                </a:extLst>
              </p:cNvPr>
              <p:cNvSpPr txBox="1"/>
              <p:nvPr/>
            </p:nvSpPr>
            <p:spPr>
              <a:xfrm>
                <a:off x="6779120" y="1418321"/>
                <a:ext cx="5331600" cy="1602919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defPPr>
                  <a:defRPr lang="en-US"/>
                </a:defPPr>
                <a:lvl1pPr marL="137160" indent="-137160" defTabSz="685800">
                  <a:spcBef>
                    <a:spcPct val="20000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  <a:defRPr sz="1000" b="0" i="0">
                    <a:solidFill>
                      <a:srgbClr val="1E1E1E"/>
                    </a:solidFill>
                    <a:ea typeface="Arial" panose="020B0604020202020204" pitchFamily="34" charset="0"/>
                    <a:cs typeface="Arial" panose="020B0604020202020204" pitchFamily="34" charset="0"/>
                  </a:defRPr>
                </a:lvl1pPr>
                <a:lvl2pPr marL="342900" lvl="1" indent="-137160" defTabSz="685800">
                  <a:spcBef>
                    <a:spcPct val="20000"/>
                  </a:spcBef>
                  <a:buClr>
                    <a:srgbClr val="005AA0"/>
                  </a:buClr>
                  <a:buSzPct val="85000"/>
                  <a:buFont typeface="Symbol" pitchFamily="2" charset="2"/>
                  <a:buChar char="-"/>
                  <a:defRPr sz="1000" b="0" i="0"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548640" indent="-137160" defTabSz="685800">
                  <a:spcBef>
                    <a:spcPct val="20000"/>
                  </a:spcBef>
                  <a:buClr>
                    <a:srgbClr val="005AA0"/>
                  </a:buClr>
                  <a:buSzPct val="90000"/>
                  <a:buFont typeface="Symbol" pitchFamily="2" charset="2"/>
                  <a:buChar char="-"/>
                  <a:defRPr sz="1100" b="0" i="0"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754380" indent="-137160" defTabSz="685800">
                  <a:spcBef>
                    <a:spcPct val="20000"/>
                  </a:spcBef>
                  <a:buClr>
                    <a:srgbClr val="005AA0"/>
                  </a:buClr>
                  <a:buFont typeface="Symbol" pitchFamily="2" charset="2"/>
                  <a:buChar char="-"/>
                  <a:defRPr sz="1050" b="0" i="0"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891540" indent="-102870" defTabSz="685800">
                  <a:spcBef>
                    <a:spcPct val="20000"/>
                  </a:spcBef>
                  <a:buClr>
                    <a:srgbClr val="005AA0"/>
                  </a:buClr>
                  <a:buSzPct val="100000"/>
                  <a:buFont typeface="Symbol" pitchFamily="2" charset="2"/>
                  <a:buChar char="-"/>
                  <a:defRPr sz="900" b="0" i="0" baseline="0"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1028700" indent="-137160" defTabSz="685800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/>
                </a:lvl6pPr>
                <a:lvl7pPr marL="1165860" indent="-137160" defTabSz="685800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/>
                </a:lvl7pPr>
                <a:lvl8pPr marL="1303020" indent="-137160" defTabSz="685800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/>
                </a:lvl8pPr>
                <a:lvl9pPr marL="1440180" indent="-137160" defTabSz="685800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/>
                </a:lvl9pPr>
              </a:lstStyle>
              <a:p>
                <a:pPr marL="0" indent="0">
                  <a:buNone/>
                </a:pPr>
                <a:r>
                  <a:rPr lang="en-GB" sz="1467" dirty="0"/>
                  <a:t>Invariant mass slope measures radiating source temperature</a:t>
                </a:r>
                <a:endParaRPr lang="en" sz="1467" dirty="0"/>
              </a:p>
              <a:p>
                <a:r>
                  <a:rPr lang="en" sz="1467" b="1" dirty="0">
                    <a:solidFill>
                      <a:srgbClr val="F0781E"/>
                    </a:solidFill>
                  </a:rPr>
                  <a:t>Flattening</a:t>
                </a:r>
                <a:r>
                  <a:rPr lang="en" sz="1467" dirty="0"/>
                  <a:t> of caloric curve (</a:t>
                </a:r>
                <a14:m>
                  <m:oMath xmlns:m="http://schemas.openxmlformats.org/officeDocument/2006/math">
                    <m:r>
                      <a:rPr lang="en" sz="1467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" sz="1467" dirty="0"/>
                  <a:t> vs </a:t>
                </a:r>
                <a14:m>
                  <m:oMath xmlns:m="http://schemas.openxmlformats.org/officeDocument/2006/math">
                    <m:r>
                      <a:rPr lang="en" sz="1467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" sz="1467" dirty="0"/>
                  <a:t>) →</a:t>
                </a:r>
                <a:br>
                  <a:rPr lang="en" sz="1467" dirty="0"/>
                </a:br>
                <a:r>
                  <a:rPr lang="en" sz="1467" dirty="0"/>
                  <a:t>evidence for a </a:t>
                </a:r>
                <a:r>
                  <a:rPr lang="en" sz="1467" b="1" dirty="0">
                    <a:solidFill>
                      <a:srgbClr val="005AA0"/>
                    </a:solidFill>
                  </a:rPr>
                  <a:t>phase transition</a:t>
                </a:r>
              </a:p>
              <a:p>
                <a:r>
                  <a:rPr lang="en-GB" sz="1467" dirty="0"/>
                  <a:t>Size of the effect? T</a:t>
                </a:r>
                <a:r>
                  <a:rPr lang="en-DE" sz="1467" dirty="0"/>
                  <a:t>heory calculations are in</a:t>
                </a:r>
                <a:br>
                  <a:rPr lang="en-DE" sz="1467" dirty="0"/>
                </a:br>
                <a:r>
                  <a:rPr lang="en-DE" sz="1467" dirty="0"/>
                  <a:t>progress, </a:t>
                </a:r>
                <a:r>
                  <a:rPr lang="en-GB" sz="1467" dirty="0"/>
                  <a:t>m</a:t>
                </a:r>
                <a:r>
                  <a:rPr lang="en-DE" sz="1467" dirty="0"/>
                  <a:t>ore precise data might be needed</a:t>
                </a:r>
                <a:endParaRPr lang="en-DE" sz="1467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271596-CD32-06C1-FF76-579A7E9AD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120" y="1418321"/>
                <a:ext cx="5331600" cy="16029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F1054D5-750B-C0FF-6ABF-137CE7701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7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5B2D-A6D8-48AA-F8C9-71F43A3A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6420"/>
          </a:xfrm>
        </p:spPr>
        <p:txBody>
          <a:bodyPr>
            <a:normAutofit/>
          </a:bodyPr>
          <a:lstStyle/>
          <a:p>
            <a:r>
              <a:rPr lang="en-DE" sz="3600" dirty="0">
                <a:solidFill>
                  <a:schemeClr val="accent1"/>
                </a:solidFill>
              </a:rPr>
              <a:t>Probing the spin degree of freedom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6080C9EB-FAD5-5E3C-7A73-6100D509A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55" y="1496412"/>
            <a:ext cx="4867477" cy="1816673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panose="020B0604020202020204" pitchFamily="34" charset="0"/>
              </a:rPr>
              <a:t>First observation of fluid vorticity-polarization coupling by </a:t>
            </a:r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</a:rPr>
              <a:t>Takahashi, </a:t>
            </a:r>
            <a:r>
              <a:rPr lang="en-GB" sz="1067" i="1" dirty="0">
                <a:solidFill>
                  <a:srgbClr val="005AA0"/>
                </a:solidFill>
                <a:latin typeface="Arial" panose="020B0604020202020204" pitchFamily="34" charset="0"/>
              </a:rPr>
              <a:t>et al</a:t>
            </a:r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</a:rPr>
              <a:t>. Nat. Phys. (2016)</a:t>
            </a:r>
          </a:p>
          <a:p>
            <a:pPr lvl="1"/>
            <a:r>
              <a:rPr lang="en-GB" sz="1467" dirty="0">
                <a:latin typeface="Arial" panose="020B0604020202020204" pitchFamily="34" charset="0"/>
              </a:rPr>
              <a:t>Atomic alignment directly measured </a:t>
            </a:r>
          </a:p>
          <a:p>
            <a:pPr lvl="1"/>
            <a:r>
              <a:rPr lang="en-GB" sz="1467" dirty="0">
                <a:latin typeface="Arial" panose="020B0604020202020204" pitchFamily="34" charset="0"/>
              </a:rPr>
              <a:t>Direction of angular momentum known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4E3021-E597-CD58-80DD-BA7779C148C9}"/>
              </a:ext>
            </a:extLst>
          </p:cNvPr>
          <p:cNvSpPr/>
          <p:nvPr/>
        </p:nvSpPr>
        <p:spPr>
          <a:xfrm>
            <a:off x="918655" y="5924491"/>
            <a:ext cx="3944541" cy="7696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67" dirty="0">
                <a:latin typeface="Arial" panose="020B0604020202020204" pitchFamily="34" charset="0"/>
                <a:cs typeface="Arial" panose="020B0604020202020204" pitchFamily="34" charset="0"/>
              </a:rPr>
              <a:t>Friction with walls induces vorticity</a:t>
            </a:r>
          </a:p>
          <a:p>
            <a:r>
              <a:rPr lang="en-GB" sz="1467" dirty="0">
                <a:latin typeface="Arial" panose="020B0604020202020204" pitchFamily="34" charset="0"/>
                <a:cs typeface="Arial" panose="020B0604020202020204" pitchFamily="34" charset="0"/>
              </a:rPr>
              <a:t>Vorticity of bulk ⤳ polarization of constituents</a:t>
            </a:r>
          </a:p>
          <a:p>
            <a:endParaRPr lang="en-GB" sz="14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464E9-86C4-1FBB-F84C-335BB0FA3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0" y="2747981"/>
            <a:ext cx="3285228" cy="2941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CB414-9BC2-94E2-27AC-E2B89E922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C0EA98-B34A-E3B3-8936-DCA10D2238CF}"/>
                  </a:ext>
                </a:extLst>
              </p:cNvPr>
              <p:cNvSpPr txBox="1"/>
              <p:nvPr/>
            </p:nvSpPr>
            <p:spPr>
              <a:xfrm>
                <a:off x="525516" y="1002085"/>
                <a:ext cx="9480331" cy="400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rgbClr val="FF0000"/>
                    </a:solidFill>
                  </a:rPr>
                  <a:t>Vorticity: </a:t>
                </a:r>
                <a:r>
                  <a:rPr lang="en-GB" sz="2000" dirty="0">
                    <a:solidFill>
                      <a:schemeClr val="accent2"/>
                    </a:solidFill>
                  </a:rPr>
                  <a:t>Collective flow and polarization </a:t>
                </a:r>
                <a:r>
                  <a:rPr lang="de-DE" sz="2000" dirty="0" err="1">
                    <a:solidFill>
                      <a:schemeClr val="accent2"/>
                    </a:solidFill>
                  </a:rPr>
                  <a:t>of</a:t>
                </a:r>
                <a:r>
                  <a:rPr lang="de-DE" sz="2000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de-DE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de-DE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de-DE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000" dirty="0">
                    <a:solidFill>
                      <a:schemeClr val="accent2"/>
                    </a:solidFill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000" dirty="0">
                    <a:solidFill>
                      <a:schemeClr val="accent2"/>
                    </a:solidFill>
                  </a:rPr>
                  <a:t>hyperons in CBM</a:t>
                </a:r>
                <a:endParaRPr lang="en-DE" sz="20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C0EA98-B34A-E3B3-8936-DCA10D223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16" y="1002085"/>
                <a:ext cx="9480331" cy="400815"/>
              </a:xfrm>
              <a:prstGeom prst="rect">
                <a:avLst/>
              </a:prstGeom>
              <a:blipFill>
                <a:blip r:embed="rId5"/>
                <a:stretch>
                  <a:fillRect l="-669" t="-6061" b="-242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55B2892-5B51-D91A-1301-E8EA2F887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59022" y="2170531"/>
            <a:ext cx="3104631" cy="4796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EDBAC-BB02-7B45-7C7B-275686BA7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700">
            <a:off x="73292" y="3159710"/>
            <a:ext cx="1529817" cy="2012192"/>
          </a:xfrm>
          <a:prstGeom prst="rect">
            <a:avLst/>
          </a:prstGeom>
          <a:effectLst>
            <a:softEdge rad="63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A6284C6-0BFA-DD76-2D24-9154A56FAD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5570" y="1568460"/>
                <a:ext cx="4158540" cy="18665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400"/>
                  </a:spcAft>
                </a:pPr>
                <a:r>
                  <a:rPr lang="en-DE" sz="1600" dirty="0"/>
                  <a:t>Measurement of polarization</a:t>
                </a:r>
                <a:br>
                  <a:rPr lang="en-DE" sz="1600" dirty="0"/>
                </a:br>
                <a:r>
                  <a:rPr lang="en-DE" sz="1600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DE" sz="1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DE" sz="1600" dirty="0"/>
                  <a:t> with precision</a:t>
                </a:r>
                <a:r>
                  <a:rPr lang="en-DE" sz="1600" dirty="0">
                    <a:solidFill>
                      <a:srgbClr val="000000"/>
                    </a:solidFill>
                  </a:rPr>
                  <a:t> of 5%</a:t>
                </a:r>
              </a:p>
              <a:p>
                <a:pPr>
                  <a:spcAft>
                    <a:spcPts val="400"/>
                  </a:spcAft>
                </a:pPr>
                <a:r>
                  <a:rPr lang="en-DE" sz="1600" dirty="0"/>
                  <a:t>Mapping of the excitation function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DE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DE" sz="1600" dirty="0"/>
                  <a:t> requires </a:t>
                </a:r>
                <a14:m>
                  <m:oMath xmlns:m="http://schemas.openxmlformats.org/officeDocument/2006/math">
                    <m:r>
                      <a:rPr lang="en-DE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endParaRPr lang="en-DE" sz="1600" dirty="0"/>
              </a:p>
              <a:p>
                <a:pPr>
                  <a:spcAft>
                    <a:spcPts val="400"/>
                  </a:spcAft>
                </a:pPr>
                <a:endParaRPr lang="en-DE" sz="1600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A6284C6-0BFA-DD76-2D24-9154A56FA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570" y="1568460"/>
                <a:ext cx="4158540" cy="1866575"/>
              </a:xfrm>
              <a:prstGeom prst="rect">
                <a:avLst/>
              </a:prstGeom>
              <a:blipFill>
                <a:blip r:embed="rId8"/>
                <a:stretch>
                  <a:fillRect l="-304" t="-20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A7500DA-FD51-16E0-2334-91D0229D3959}"/>
              </a:ext>
            </a:extLst>
          </p:cNvPr>
          <p:cNvSpPr txBox="1"/>
          <p:nvPr/>
        </p:nvSpPr>
        <p:spPr>
          <a:xfrm>
            <a:off x="7035570" y="6156172"/>
            <a:ext cx="4908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S</a:t>
            </a:r>
            <a:r>
              <a:rPr lang="en-DE" sz="1600" dirty="0"/>
              <a:t>imulated physics reach of CBM after first 3 years</a:t>
            </a:r>
          </a:p>
        </p:txBody>
      </p:sp>
    </p:spTree>
    <p:extLst>
      <p:ext uri="{BB962C8B-B14F-4D97-AF65-F5344CB8AC3E}">
        <p14:creationId xmlns:p14="http://schemas.microsoft.com/office/powerpoint/2010/main" val="88916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EAE6-F24D-E47E-4069-B9DCD676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600" dirty="0">
                <a:solidFill>
                  <a:schemeClr val="accent1"/>
                </a:solidFill>
              </a:rPr>
              <a:t>Physics topics at  </a:t>
            </a:r>
          </a:p>
        </p:txBody>
      </p:sp>
      <p:pic>
        <p:nvPicPr>
          <p:cNvPr id="4" name="Picture 50">
            <a:extLst>
              <a:ext uri="{FF2B5EF4-FFF2-40B4-BE49-F238E27FC236}">
                <a16:creationId xmlns:a16="http://schemas.microsoft.com/office/drawing/2014/main" id="{02728025-F9DF-DDED-D4D3-66AB50FF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35" y="756746"/>
            <a:ext cx="2399028" cy="567912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5" name="Picture 50">
            <a:extLst>
              <a:ext uri="{FF2B5EF4-FFF2-40B4-BE49-F238E27FC236}">
                <a16:creationId xmlns:a16="http://schemas.microsoft.com/office/drawing/2014/main" id="{F97A9551-5501-1570-A9AD-3AB70E77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F7E81-22C4-8DEE-7B28-594663E8828E}"/>
              </a:ext>
            </a:extLst>
          </p:cNvPr>
          <p:cNvSpPr txBox="1"/>
          <p:nvPr/>
        </p:nvSpPr>
        <p:spPr>
          <a:xfrm>
            <a:off x="4068056" y="6492875"/>
            <a:ext cx="336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PANDA slides from Karin Schöning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1774C-DF1D-881C-2BA0-ED8E6CD48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13" y="1358817"/>
            <a:ext cx="7772400" cy="492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614AF-098B-2D2A-DE94-B13DF421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" y="180000"/>
            <a:ext cx="9477248" cy="6448298"/>
          </a:xfrm>
          <a:prstGeom prst="rect">
            <a:avLst/>
          </a:prstGeom>
        </p:spPr>
      </p:pic>
      <p:pic>
        <p:nvPicPr>
          <p:cNvPr id="5" name="Picture 50">
            <a:extLst>
              <a:ext uri="{FF2B5EF4-FFF2-40B4-BE49-F238E27FC236}">
                <a16:creationId xmlns:a16="http://schemas.microsoft.com/office/drawing/2014/main" id="{E98296CB-499C-85EB-CB5B-35858ED0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</p:spTree>
    <p:extLst>
      <p:ext uri="{BB962C8B-B14F-4D97-AF65-F5344CB8AC3E}">
        <p14:creationId xmlns:p14="http://schemas.microsoft.com/office/powerpoint/2010/main" val="345210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3EDBD-A637-31E8-43E4-992F227E2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" y="180000"/>
            <a:ext cx="9509234" cy="6510218"/>
          </a:xfrm>
          <a:prstGeom prst="rect">
            <a:avLst/>
          </a:prstGeom>
        </p:spPr>
      </p:pic>
      <p:pic>
        <p:nvPicPr>
          <p:cNvPr id="6" name="Picture 50">
            <a:extLst>
              <a:ext uri="{FF2B5EF4-FFF2-40B4-BE49-F238E27FC236}">
                <a16:creationId xmlns:a16="http://schemas.microsoft.com/office/drawing/2014/main" id="{693AAB0F-1E97-9A5E-261F-429E9065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</p:spTree>
    <p:extLst>
      <p:ext uri="{BB962C8B-B14F-4D97-AF65-F5344CB8AC3E}">
        <p14:creationId xmlns:p14="http://schemas.microsoft.com/office/powerpoint/2010/main" val="38310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2F6EBA1A-CAE5-4803-7637-6D2317EE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B9C33-F4AE-B094-8108-768C50596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376283" cy="638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3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FF03D416-2E71-184D-357E-CA7060A1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B8031-4824-8F8F-A030-E81D9F93B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322435" cy="6380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D6C54-7E32-F4D5-2975-7033287B0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19" y="3429000"/>
            <a:ext cx="6335395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04F647EF-9737-C5D8-59D3-8B7F1819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F58DF-FBAE-997B-DDD0-12645E72B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688195" cy="65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28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04F647EF-9737-C5D8-59D3-8B7F1819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24E49C-FA17-BE26-5264-EEDBF350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730105" cy="66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5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2604-8120-F60C-133D-5899DDD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Mission and fundamental questions at CBM</a:t>
            </a:r>
            <a:endParaRPr lang="en-DE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B9E92-FB09-C5C2-7A4D-2152CE1AF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67" b="1" dirty="0"/>
              <a:t>Decode emergence of phases of strong interaction matter in non-perturbative regime of QCD</a:t>
            </a:r>
          </a:p>
          <a:p>
            <a:pPr marL="0" indent="0">
              <a:buNone/>
            </a:pPr>
            <a:r>
              <a:rPr lang="en-GB" sz="1867" b="1" dirty="0"/>
              <a:t>Unravel role of the strong interaction in the evolution of our universe</a:t>
            </a:r>
          </a:p>
          <a:p>
            <a:pPr marL="0" indent="0">
              <a:buNone/>
            </a:pPr>
            <a:endParaRPr lang="en-DE" sz="1867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7FA80D-DD6B-6B35-4686-8AD695ED76A5}"/>
              </a:ext>
            </a:extLst>
          </p:cNvPr>
          <p:cNvSpPr txBox="1">
            <a:spLocks/>
          </p:cNvSpPr>
          <p:nvPr/>
        </p:nvSpPr>
        <p:spPr>
          <a:xfrm>
            <a:off x="609599" y="2863555"/>
            <a:ext cx="5143084" cy="36134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18E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43130"/>
              </a:buClr>
              <a:buFont typeface="System Font Regular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DA53D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DA53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DA53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60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How does the strong force produce confinement?</a:t>
            </a:r>
          </a:p>
          <a:p>
            <a:pPr marL="0" indent="0">
              <a:lnSpc>
                <a:spcPct val="110000"/>
              </a:lnSpc>
              <a:spcAft>
                <a:spcPts val="1600"/>
              </a:spcAft>
              <a:buNone/>
            </a:pPr>
            <a:r>
              <a:rPr lang="en-GB" sz="1600" dirty="0">
                <a:solidFill>
                  <a:srgbClr val="000000"/>
                </a:solidFill>
              </a:rPr>
              <a:t>How are the fundamental QCD symmetries</a:t>
            </a:r>
            <a:br>
              <a:rPr lang="en-GB" sz="1600" dirty="0">
                <a:solidFill>
                  <a:srgbClr val="000000"/>
                </a:solidFill>
              </a:rPr>
            </a:br>
            <a:r>
              <a:rPr lang="en-GB" sz="1600" dirty="0">
                <a:solidFill>
                  <a:srgbClr val="000000"/>
                </a:solidFill>
              </a:rPr>
              <a:t>broken in nature?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 </a:t>
            </a:r>
          </a:p>
          <a:p>
            <a:pPr marL="0" indent="0">
              <a:lnSpc>
                <a:spcPct val="110000"/>
              </a:lnSpc>
              <a:spcAft>
                <a:spcPts val="160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How do the complex spectra of hadrons and nuclei arise from the strong force?  </a:t>
            </a:r>
          </a:p>
          <a:p>
            <a:pPr marL="0" indent="0">
              <a:lnSpc>
                <a:spcPct val="110000"/>
              </a:lnSpc>
              <a:spcAft>
                <a:spcPts val="1600"/>
              </a:spcAft>
              <a:buNone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How does nuclear matter behave</a:t>
            </a:r>
            <a:br>
              <a:rPr lang="en-GB" sz="1600" dirty="0">
                <a:solidFill>
                  <a:srgbClr val="000000"/>
                </a:solidFill>
                <a:latin typeface="+mn-lt"/>
              </a:rPr>
            </a:br>
            <a:r>
              <a:rPr lang="en-GB" sz="1600" dirty="0">
                <a:solidFill>
                  <a:srgbClr val="000000"/>
                </a:solidFill>
                <a:latin typeface="+mn-lt"/>
              </a:rPr>
              <a:t>under extreme conditions?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719D5B-6BFE-7310-FAC0-31F9F279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1839"/>
          <a:stretch/>
        </p:blipFill>
        <p:spPr>
          <a:xfrm>
            <a:off x="5752684" y="4097041"/>
            <a:ext cx="6400801" cy="2483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D1BAC3-9CD1-F827-CA56-54629E1E8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37" y="2778211"/>
            <a:ext cx="1493795" cy="15135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B22B3E9-EC2E-0E79-D202-F1021B670927}"/>
                  </a:ext>
                </a:extLst>
              </p:cNvPr>
              <p:cNvSpPr/>
              <p:nvPr/>
            </p:nvSpPr>
            <p:spPr>
              <a:xfrm>
                <a:off x="7435777" y="3003669"/>
                <a:ext cx="4717708" cy="629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lang="de-DE" sz="1867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p>
                        <m:sSup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de-DE" sz="1867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de-DE" sz="1867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de-DE" sz="1867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DE" sz="1867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B22B3E9-EC2E-0E79-D202-F1021B670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777" y="3003669"/>
                <a:ext cx="4717708" cy="629788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7C03394-9F55-2F56-DC69-5BEC9A874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C934E4-3A20-A17F-CD57-1F386A896956}"/>
              </a:ext>
            </a:extLst>
          </p:cNvPr>
          <p:cNvSpPr txBox="1"/>
          <p:nvPr/>
        </p:nvSpPr>
        <p:spPr>
          <a:xfrm>
            <a:off x="4068056" y="6492875"/>
            <a:ext cx="336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CBM slides from Tetyana Galatyuk</a:t>
            </a:r>
          </a:p>
        </p:txBody>
      </p:sp>
    </p:spTree>
    <p:extLst>
      <p:ext uri="{BB962C8B-B14F-4D97-AF65-F5344CB8AC3E}">
        <p14:creationId xmlns:p14="http://schemas.microsoft.com/office/powerpoint/2010/main" val="1910503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04F647EF-9737-C5D8-59D3-8B7F1819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D66B11-7BDA-E975-786E-FB74AF92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50026"/>
            <a:ext cx="7772400" cy="53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1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04F647EF-9737-C5D8-59D3-8B7F1819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AACC03-DA54-2268-851C-E057B83D0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315704" cy="64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58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04F647EF-9737-C5D8-59D3-8B7F1819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FC1649-3D9C-CA79-4995-205675F5A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383014" cy="638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4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>
            <a:extLst>
              <a:ext uri="{FF2B5EF4-FFF2-40B4-BE49-F238E27FC236}">
                <a16:creationId xmlns:a16="http://schemas.microsoft.com/office/drawing/2014/main" id="{04F647EF-9737-C5D8-59D3-8B7F1819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0" y="0"/>
            <a:ext cx="1759823" cy="4165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>
            <a:softEdge rad="1061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8A4F2F-D8F4-8302-25AA-F1037CE55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" y="180000"/>
            <a:ext cx="9342628" cy="64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4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E3BA-6506-4AD7-F827-A499D221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600" dirty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56F5-9212-4C5D-A1A1-76F29406B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Fundamental Science program at FAIR</a:t>
            </a:r>
          </a:p>
          <a:p>
            <a:r>
              <a:rPr lang="en-DE" dirty="0"/>
              <a:t>CBM investigates the emergence of phases of strongly interacting matter</a:t>
            </a:r>
          </a:p>
          <a:p>
            <a:r>
              <a:rPr lang="en-DE" dirty="0"/>
              <a:t>PANDA investigates how hadron properties emerge from the strong interaction</a:t>
            </a:r>
          </a:p>
          <a:p>
            <a:endParaRPr lang="en-DE" dirty="0"/>
          </a:p>
          <a:p>
            <a:r>
              <a:rPr lang="en-DE" dirty="0"/>
              <a:t>Many scientists from Georgia are already contributing to these goals</a:t>
            </a:r>
          </a:p>
          <a:p>
            <a:r>
              <a:rPr lang="en-DE" sz="2400" dirty="0">
                <a:solidFill>
                  <a:schemeClr val="accent5">
                    <a:lumMod val="75000"/>
                  </a:schemeClr>
                </a:solidFill>
              </a:rPr>
              <a:t>Lots of opportunity for members of the GGSB to get involved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C9CA7-A58D-B4A5-726E-F8D565475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736" y="0"/>
            <a:ext cx="1290079" cy="1825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F4063-4C31-C85A-6243-F7968B96620E}"/>
              </a:ext>
            </a:extLst>
          </p:cNvPr>
          <p:cNvSpPr txBox="1"/>
          <p:nvPr/>
        </p:nvSpPr>
        <p:spPr>
          <a:xfrm>
            <a:off x="2942027" y="4981903"/>
            <a:ext cx="630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40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5521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C94F-1C3B-A610-9A7C-19C3CD95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spares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B14A-B874-608C-834B-067E29FC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489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B239-12A3-364C-AFAA-EB27D2A94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fluctuations</a:t>
            </a:r>
            <a:endParaRPr lang="en-DE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5019B17-DEE1-F6E4-4CF4-946F71EA8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" y="1733378"/>
            <a:ext cx="4618105" cy="356272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C92E4-A917-1E8E-4F76-584EE5586AD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427906" y="250402"/>
            <a:ext cx="5366725" cy="150167"/>
          </a:xfrm>
        </p:spPr>
        <p:txBody>
          <a:bodyPr/>
          <a:lstStyle/>
          <a:p>
            <a:pPr algn="l"/>
            <a:r>
              <a:rPr lang="en-US"/>
              <a:t>Tetyana Galatyuk |  FAIR review  |  CBM pillar  |  GSI, Darmstadt 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3D00F-B0DE-A74A-05D0-FB19BDA3728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581088" y="261052"/>
            <a:ext cx="1682405" cy="153433"/>
          </a:xfrm>
        </p:spPr>
        <p:txBody>
          <a:bodyPr/>
          <a:lstStyle/>
          <a:p>
            <a:pPr algn="r"/>
            <a:r>
              <a:rPr lang="de-DE"/>
              <a:t>24 June, 2022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1F713-A21B-886B-EAA5-B22B3D5898AA}"/>
              </a:ext>
            </a:extLst>
          </p:cNvPr>
          <p:cNvSpPr/>
          <p:nvPr/>
        </p:nvSpPr>
        <p:spPr>
          <a:xfrm>
            <a:off x="8662816" y="731412"/>
            <a:ext cx="3504389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67" dirty="0">
                <a:solidFill>
                  <a:srgbClr val="005AA0"/>
                </a:solidFill>
              </a:rPr>
              <a:t>cf. </a:t>
            </a:r>
            <a:r>
              <a:rPr lang="en-GB" sz="1067" dirty="0" err="1">
                <a:solidFill>
                  <a:srgbClr val="005AA0"/>
                </a:solidFill>
              </a:rPr>
              <a:t>Friman</a:t>
            </a:r>
            <a:r>
              <a:rPr lang="en-GB" sz="1067" dirty="0">
                <a:solidFill>
                  <a:srgbClr val="005AA0"/>
                </a:solidFill>
              </a:rPr>
              <a:t> </a:t>
            </a:r>
            <a:r>
              <a:rPr lang="en-GB" sz="1067" i="1" dirty="0">
                <a:solidFill>
                  <a:srgbClr val="005AA0"/>
                </a:solidFill>
              </a:rPr>
              <a:t>et al., </a:t>
            </a:r>
            <a:r>
              <a:rPr lang="en-GB" sz="1067" dirty="0">
                <a:solidFill>
                  <a:srgbClr val="005AA0"/>
                </a:solidFill>
              </a:rPr>
              <a:t>EPJC 71 (2011) 1694</a:t>
            </a:r>
          </a:p>
          <a:p>
            <a:pPr algn="r"/>
            <a:r>
              <a:rPr lang="en-GB" sz="1067" dirty="0" err="1">
                <a:solidFill>
                  <a:srgbClr val="005AA0"/>
                </a:solidFill>
              </a:rPr>
              <a:t>Stephanov</a:t>
            </a:r>
            <a:r>
              <a:rPr lang="en-GB" sz="1067" dirty="0">
                <a:solidFill>
                  <a:srgbClr val="005AA0"/>
                </a:solidFill>
              </a:rPr>
              <a:t>, RPL 107 (2011) 052301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F00D41-9236-B179-3143-CDFE26812C85}"/>
              </a:ext>
            </a:extLst>
          </p:cNvPr>
          <p:cNvSpPr/>
          <p:nvPr/>
        </p:nvSpPr>
        <p:spPr>
          <a:xfrm>
            <a:off x="539654" y="1386666"/>
            <a:ext cx="2361544" cy="584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STAR, PRL 128 (2022) 20, 202303</a:t>
            </a:r>
          </a:p>
          <a:p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HADES, PRC 102 (2020) 2, 024914</a:t>
            </a:r>
          </a:p>
          <a:p>
            <a:endParaRPr lang="en-GB" sz="1067" dirty="0">
              <a:solidFill>
                <a:srgbClr val="005A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0BA85-98F5-4F07-DF97-525F25A45CED}"/>
              </a:ext>
            </a:extLst>
          </p:cNvPr>
          <p:cNvSpPr/>
          <p:nvPr/>
        </p:nvSpPr>
        <p:spPr>
          <a:xfrm>
            <a:off x="1296116" y="1857562"/>
            <a:ext cx="2681569" cy="267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8D276332-7EF7-797F-64DB-87DDFDF87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2433" y="1272700"/>
                <a:ext cx="6915576" cy="4914225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13716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1pPr>
                <a:lvl2pPr marL="34290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85000"/>
                  <a:buFont typeface="Symbol" pitchFamily="2" charset="2"/>
                  <a:buChar char="-"/>
                  <a:defRPr sz="12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54864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90000"/>
                  <a:buFont typeface="Symbol" pitchFamily="2" charset="2"/>
                  <a:buChar char="-"/>
                  <a:defRPr sz="11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75438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Font typeface="Symbol" pitchFamily="2" charset="2"/>
                  <a:buChar char="-"/>
                  <a:defRPr sz="105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891540" indent="-10287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100000"/>
                  <a:buFont typeface="Symbol" pitchFamily="2" charset="2"/>
                  <a:buChar char="-"/>
                  <a:defRPr sz="900" b="0" i="0" kern="1200" baseline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102870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6586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0302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4018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>
                    <a:solidFill>
                      <a:srgbClr val="1E1E1E"/>
                    </a:solidFill>
                    <a:sym typeface="Wingdings" pitchFamily="2" charset="2"/>
                  </a:rPr>
                  <a:t>Thermal susceptibilities </a:t>
                </a:r>
                <a14:m>
                  <m:oMath xmlns:m="http://schemas.openxmlformats.org/officeDocument/2006/math">
                    <m:r>
                      <a:rPr lang="en-GB" sz="1600" i="1" dirty="0">
                        <a:solidFill>
                          <a:srgbClr val="1E1E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⟺</m:t>
                    </m:r>
                    <m:r>
                      <a:rPr lang="de-DE" sz="1600" dirty="0">
                        <a:solidFill>
                          <a:srgbClr val="1E1E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rgbClr val="1E1E1E"/>
                    </a:solidFill>
                    <a:sym typeface="Wingdings" pitchFamily="2" charset="2"/>
                  </a:rPr>
                  <a:t>conserved charge fluctuations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i="1">
                        <a:solidFill>
                          <a:srgbClr val="1E1E1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1600" i="1">
                        <a:solidFill>
                          <a:srgbClr val="1E1E1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>
                        <a:solidFill>
                          <a:srgbClr val="1E1E1E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sz="1600" i="1">
                        <a:solidFill>
                          <a:srgbClr val="1E1E1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>
                        <a:solidFill>
                          <a:srgbClr val="1E1E1E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GB" sz="1600" dirty="0">
                  <a:solidFill>
                    <a:srgbClr val="1E1E1E"/>
                  </a:solidFill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r>
                  <a:rPr lang="en-GB" sz="1600" dirty="0"/>
                  <a:t>Higher order moments of measured multiplicity distributions</a:t>
                </a:r>
                <a:br>
                  <a:rPr lang="en-GB" sz="1600" dirty="0"/>
                </a:br>
                <a:br>
                  <a:rPr lang="en-GB" sz="1600" dirty="0"/>
                </a:br>
                <a:br>
                  <a:rPr lang="en-GB" sz="1600" dirty="0"/>
                </a:br>
                <a:br>
                  <a:rPr lang="en-GB" sz="1600" dirty="0"/>
                </a:br>
                <a:br>
                  <a:rPr lang="en-GB" sz="1600" dirty="0"/>
                </a:br>
                <a:br>
                  <a:rPr lang="en-GB" sz="1600" dirty="0"/>
                </a:br>
                <a:r>
                  <a:rPr lang="en-GB" sz="1600" dirty="0"/>
                  <a:t>are sensitive to the correlation length</a:t>
                </a:r>
                <a:br>
                  <a:rPr lang="en-GB" sz="1600" dirty="0"/>
                </a:br>
                <a:r>
                  <a:rPr lang="de-DE" sz="1600" dirty="0"/>
                  <a:t>and </a:t>
                </a:r>
                <a:r>
                  <a:rPr lang="en-GB" sz="1600" dirty="0"/>
                  <a:t>probe the structure of QCD matter</a:t>
                </a:r>
              </a:p>
              <a:p>
                <a:endParaRPr lang="en-GB" sz="1600" dirty="0">
                  <a:solidFill>
                    <a:srgbClr val="000000"/>
                  </a:solidFill>
                  <a:latin typeface="Arial" panose="020B0604020202020204" pitchFamily="34" charset="0"/>
                  <a:sym typeface="Wingdings"/>
                </a:endParaRPr>
              </a:p>
              <a:p>
                <a:r>
                  <a:rPr lang="en-GB" sz="1600" dirty="0">
                    <a:solidFill>
                      <a:srgbClr val="000000"/>
                    </a:solidFill>
                    <a:latin typeface="Arial" panose="020B0604020202020204" pitchFamily="34" charset="0"/>
                    <a:sym typeface="Wingdings"/>
                  </a:rPr>
                  <a:t>6</a:t>
                </a:r>
                <a:r>
                  <a:rPr lang="en-GB" sz="1600" baseline="30000" dirty="0">
                    <a:solidFill>
                      <a:srgbClr val="000000"/>
                    </a:solidFill>
                    <a:latin typeface="Arial" panose="020B0604020202020204" pitchFamily="34" charset="0"/>
                    <a:sym typeface="Wingdings"/>
                  </a:rPr>
                  <a:t>th</a:t>
                </a:r>
                <a:r>
                  <a:rPr lang="en-GB" sz="1600" dirty="0">
                    <a:solidFill>
                      <a:srgbClr val="000000"/>
                    </a:solidFill>
                    <a:latin typeface="Arial" panose="020B0604020202020204" pitchFamily="34" charset="0"/>
                    <a:sym typeface="Wingdings"/>
                  </a:rPr>
                  <a:t> order </a:t>
                </a:r>
                <a:r>
                  <a:rPr lang="en" sz="1600" dirty="0">
                    <a:solidFill>
                      <a:srgbClr val="000000"/>
                    </a:solidFill>
                  </a:rPr>
                  <a:t>derivatives </a:t>
                </a:r>
                <a:r>
                  <a:rPr lang="en-GB" sz="1600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GB" sz="1600" dirty="0"/>
                  <a:t> –</a:t>
                </a:r>
                <a:r>
                  <a:rPr lang="en" sz="1600" dirty="0">
                    <a:solidFill>
                      <a:srgbClr val="000000"/>
                    </a:solidFill>
                    <a:sym typeface="Wingdings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sym typeface="Wingdings"/>
                  </a:rPr>
                  <a:t>i</a:t>
                </a:r>
                <a:r>
                  <a:rPr lang="en" sz="1600" dirty="0">
                    <a:solidFill>
                      <a:srgbClr val="000000"/>
                    </a:solidFill>
                  </a:rPr>
                  <a:t>n terms of chemical potentials </a:t>
                </a:r>
                <a:r>
                  <a:rPr lang="en-GB" sz="1600" dirty="0">
                    <a:solidFill>
                      <a:srgbClr val="000000"/>
                    </a:solidFill>
                    <a:latin typeface="Arial" panose="020B0604020202020204" pitchFamily="34" charset="0"/>
                    <a:sym typeface="Wingdings"/>
                  </a:rPr>
                  <a:t>–</a:t>
                </a:r>
                <a:br>
                  <a:rPr lang="en-GB" sz="1600" dirty="0">
                    <a:solidFill>
                      <a:srgbClr val="000000"/>
                    </a:solidFill>
                    <a:latin typeface="Arial" panose="020B0604020202020204" pitchFamily="34" charset="0"/>
                    <a:sym typeface="Wingdings"/>
                  </a:rPr>
                </a:br>
                <a:r>
                  <a:rPr lang="en-GB" sz="1600" dirty="0">
                    <a:solidFill>
                      <a:srgbClr val="000000"/>
                    </a:solidFill>
                    <a:latin typeface="Arial" panose="020B0604020202020204" pitchFamily="34" charset="0"/>
                    <a:sym typeface="Wingdings"/>
                  </a:rPr>
                  <a:t>particularly sensitive to features of the QCD phase diagram</a:t>
                </a:r>
                <a:endParaRPr lang="en-GB" sz="16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DE" sz="1600" dirty="0"/>
              </a:p>
            </p:txBody>
          </p:sp>
        </mc:Choice>
        <mc:Fallback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8D276332-7EF7-797F-64DB-87DDFDF87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433" y="1272700"/>
                <a:ext cx="6915576" cy="4914225"/>
              </a:xfrm>
              <a:prstGeom prst="rect">
                <a:avLst/>
              </a:prstGeom>
              <a:blipFill>
                <a:blip r:embed="rId3"/>
                <a:stretch>
                  <a:fillRect l="-183" t="-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8F28D6-6541-9F45-6921-B4E78F46BE16}"/>
                  </a:ext>
                </a:extLst>
              </p:cNvPr>
              <p:cNvSpPr txBox="1"/>
              <p:nvPr/>
            </p:nvSpPr>
            <p:spPr>
              <a:xfrm>
                <a:off x="5556739" y="1635992"/>
                <a:ext cx="1807481" cy="619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de-DE" sz="1600" i="1" baseline="30000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sSup>
                            <m:sSupPr>
                              <m:ctrlPr>
                                <a:rPr lang="en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DE" sz="1600" i="1">
                                      <a:solidFill>
                                        <a:srgbClr val="1E1E1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solidFill>
                                        <a:srgbClr val="1E1E1E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DE" sz="1600" i="1">
                                      <a:solidFill>
                                        <a:srgbClr val="1E1E1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i="1">
                                      <a:solidFill>
                                        <a:srgbClr val="1E1E1E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DE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600" i="1">
                                  <a:solidFill>
                                    <a:srgbClr val="1E1E1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de-DE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DE" sz="16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8F28D6-6541-9F45-6921-B4E78F46B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739" y="1635992"/>
                <a:ext cx="1807481" cy="619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1760D5-80FA-244C-1C4B-164D7C9FC96B}"/>
                  </a:ext>
                </a:extLst>
              </p:cNvPr>
              <p:cNvSpPr txBox="1"/>
              <p:nvPr/>
            </p:nvSpPr>
            <p:spPr>
              <a:xfrm>
                <a:off x="7733083" y="1635992"/>
                <a:ext cx="1634550" cy="597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16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sSub>
                        <m:sSub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DE" sz="16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1760D5-80FA-244C-1C4B-164D7C9FC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083" y="1635992"/>
                <a:ext cx="1634550" cy="597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D323397-0295-9D54-A074-B5A2F5D73D26}"/>
              </a:ext>
            </a:extLst>
          </p:cNvPr>
          <p:cNvSpPr/>
          <p:nvPr/>
        </p:nvSpPr>
        <p:spPr>
          <a:xfrm>
            <a:off x="8735795" y="1635993"/>
            <a:ext cx="560863" cy="650692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6BBE21-8894-281D-5D4C-EBD944A70B1C}"/>
              </a:ext>
            </a:extLst>
          </p:cNvPr>
          <p:cNvCxnSpPr>
            <a:cxnSpLocks/>
          </p:cNvCxnSpPr>
          <p:nvPr/>
        </p:nvCxnSpPr>
        <p:spPr>
          <a:xfrm flipH="1">
            <a:off x="9447900" y="1783298"/>
            <a:ext cx="416291" cy="16555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D808159-F849-1BF0-BB70-423CCC8EECAE}"/>
                  </a:ext>
                </a:extLst>
              </p:cNvPr>
              <p:cNvSpPr/>
              <p:nvPr/>
            </p:nvSpPr>
            <p:spPr>
              <a:xfrm>
                <a:off x="9827071" y="1515138"/>
                <a:ext cx="13693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C00000"/>
                    </a:solidFill>
                  </a:rPr>
                  <a:t>diverges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de-DE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DE" sz="16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D808159-F849-1BF0-BB70-423CCC8EE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071" y="1515138"/>
                <a:ext cx="1369349" cy="338554"/>
              </a:xfrm>
              <a:prstGeom prst="rect">
                <a:avLst/>
              </a:prstGeom>
              <a:blipFill>
                <a:blip r:embed="rId6"/>
                <a:stretch>
                  <a:fillRect l="-1835" t="-3704" b="-2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BCB5714E-1F90-6390-1B99-28CE5B4601CC}"/>
              </a:ext>
            </a:extLst>
          </p:cNvPr>
          <p:cNvSpPr/>
          <p:nvPr/>
        </p:nvSpPr>
        <p:spPr>
          <a:xfrm>
            <a:off x="1037277" y="1834475"/>
            <a:ext cx="412931" cy="2898924"/>
          </a:xfrm>
          <a:prstGeom prst="rect">
            <a:avLst/>
          </a:prstGeom>
          <a:solidFill>
            <a:srgbClr val="F0781E">
              <a:alpha val="15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2F9938-25CF-694F-2C59-1041F72344CD}"/>
              </a:ext>
            </a:extLst>
          </p:cNvPr>
          <p:cNvSpPr/>
          <p:nvPr/>
        </p:nvSpPr>
        <p:spPr>
          <a:xfrm>
            <a:off x="545347" y="5504155"/>
            <a:ext cx="4411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5AA0"/>
                </a:solidFill>
              </a:rPr>
              <a:t>Critical point search: discontinuities of the higher moments of particle number distributions, visible in a beam energy scan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9E6194-4C3F-D00F-5B78-0415887223DF}"/>
              </a:ext>
            </a:extLst>
          </p:cNvPr>
          <p:cNvSpPr/>
          <p:nvPr/>
        </p:nvSpPr>
        <p:spPr>
          <a:xfrm>
            <a:off x="5444304" y="5585302"/>
            <a:ext cx="6437024" cy="687368"/>
          </a:xfrm>
          <a:prstGeom prst="rect">
            <a:avLst/>
          </a:prstGeom>
          <a:solidFill>
            <a:srgbClr val="F0781E">
              <a:alpha val="2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1600" b="1" dirty="0">
                <a:solidFill>
                  <a:srgbClr val="242424"/>
                </a:solidFill>
                <a:sym typeface="Wingdings"/>
              </a:rPr>
              <a:t>Higher order moments probe the tails - statistics!</a:t>
            </a:r>
          </a:p>
          <a:p>
            <a:pPr>
              <a:spcBef>
                <a:spcPts val="800"/>
              </a:spcBef>
            </a:pPr>
            <a:r>
              <a:rPr lang="en-GB" sz="1600" b="1" dirty="0">
                <a:solidFill>
                  <a:srgbClr val="242424"/>
                </a:solidFill>
              </a:rPr>
              <a:t>Detailed systematic studies of experimental effects is curtail</a:t>
            </a:r>
            <a:endParaRPr lang="en-US" sz="1600" b="1" dirty="0">
              <a:solidFill>
                <a:srgbClr val="242424"/>
              </a:solidFill>
              <a:sym typeface="Wingding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D25957-4AD5-96AA-8597-9F116EFCC5C0}"/>
                  </a:ext>
                </a:extLst>
              </p:cNvPr>
              <p:cNvSpPr txBox="1"/>
              <p:nvPr/>
            </p:nvSpPr>
            <p:spPr>
              <a:xfrm>
                <a:off x="7060822" y="2827669"/>
                <a:ext cx="938975" cy="554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D25957-4AD5-96AA-8597-9F116EFCC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822" y="2827669"/>
                <a:ext cx="938975" cy="5543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4DC5F0-8AE3-8E29-F27B-22F2F6BCB6C8}"/>
                  </a:ext>
                </a:extLst>
              </p:cNvPr>
              <p:cNvSpPr txBox="1"/>
              <p:nvPr/>
            </p:nvSpPr>
            <p:spPr>
              <a:xfrm>
                <a:off x="8572144" y="2824779"/>
                <a:ext cx="1051891" cy="554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4DC5F0-8AE3-8E29-F27B-22F2F6BC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144" y="2824779"/>
                <a:ext cx="1051891" cy="5543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9BF52B-1395-4435-8F65-1C46D0F2EABE}"/>
                  </a:ext>
                </a:extLst>
              </p:cNvPr>
              <p:cNvSpPr txBox="1"/>
              <p:nvPr/>
            </p:nvSpPr>
            <p:spPr>
              <a:xfrm>
                <a:off x="10159819" y="2724355"/>
                <a:ext cx="19409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505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variance</a:t>
                </a:r>
              </a:p>
              <a:p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600" dirty="0">
                    <a:solidFill>
                      <a:srgbClr val="505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skewness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solidFill>
                      <a:srgbClr val="505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kurtosis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rgbClr val="505050"/>
                    </a:solidFill>
                    <a:latin typeface="Noto Sans Armenian" panose="020B0502040504020204" pitchFamily="34" charset="0"/>
                  </a:rPr>
                  <a:t> </a:t>
                </a:r>
                <a:r>
                  <a:rPr lang="en-US" sz="1600" dirty="0">
                    <a:solidFill>
                      <a:srgbClr val="505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cumulants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9BF52B-1395-4435-8F65-1C46D0F2E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819" y="2724355"/>
                <a:ext cx="1940916" cy="1077218"/>
              </a:xfrm>
              <a:prstGeom prst="rect">
                <a:avLst/>
              </a:prstGeom>
              <a:blipFill>
                <a:blip r:embed="rId9"/>
                <a:stretch>
                  <a:fillRect t="-1163" r="-654" b="-58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6C656A-730E-9873-81C9-2F2DEAE31BDD}"/>
                  </a:ext>
                </a:extLst>
              </p:cNvPr>
              <p:cNvSpPr txBox="1"/>
              <p:nvPr/>
            </p:nvSpPr>
            <p:spPr>
              <a:xfrm>
                <a:off x="8509859" y="3901328"/>
                <a:ext cx="2495107" cy="60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67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6C656A-730E-9873-81C9-2F2DEAE3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859" y="3901328"/>
                <a:ext cx="2495107" cy="604974"/>
              </a:xfrm>
              <a:prstGeom prst="rect">
                <a:avLst/>
              </a:prstGeom>
              <a:blipFill>
                <a:blip r:embed="rId10"/>
                <a:stretch>
                  <a:fillRect t="-2083" b="-20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1D717-07E4-4F5E-BD64-9EAF422BE97E}"/>
                  </a:ext>
                </a:extLst>
              </p:cNvPr>
              <p:cNvSpPr txBox="1"/>
              <p:nvPr/>
            </p:nvSpPr>
            <p:spPr>
              <a:xfrm rot="16200000">
                <a:off x="-1203243" y="3094108"/>
                <a:ext cx="2898925" cy="379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7" dirty="0">
                    <a:ea typeface="Cambria Math" panose="02040503050406030204" pitchFamily="18" charset="0"/>
                  </a:rPr>
                  <a:t>High moments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67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1D717-07E4-4F5E-BD64-9EAF422BE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03243" y="3094108"/>
                <a:ext cx="2898925" cy="379656"/>
              </a:xfrm>
              <a:prstGeom prst="rect">
                <a:avLst/>
              </a:prstGeom>
              <a:blipFill>
                <a:blip r:embed="rId11"/>
                <a:stretch>
                  <a:fillRect l="-3226" r="-258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F84C9E-AD8C-8DBC-8318-43457A7690B4}"/>
                  </a:ext>
                </a:extLst>
              </p:cNvPr>
              <p:cNvSpPr txBox="1"/>
              <p:nvPr/>
            </p:nvSpPr>
            <p:spPr>
              <a:xfrm>
                <a:off x="5324281" y="2824779"/>
                <a:ext cx="1336200" cy="554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F84C9E-AD8C-8DBC-8318-43457A769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281" y="2824779"/>
                <a:ext cx="1336200" cy="55431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F9D8AC1-1A78-65AD-5F9B-FD57C367461A}"/>
              </a:ext>
            </a:extLst>
          </p:cNvPr>
          <p:cNvSpPr/>
          <p:nvPr/>
        </p:nvSpPr>
        <p:spPr>
          <a:xfrm>
            <a:off x="5466676" y="2804227"/>
            <a:ext cx="1244163" cy="985324"/>
          </a:xfrm>
          <a:prstGeom prst="roundRect">
            <a:avLst/>
          </a:prstGeom>
          <a:noFill/>
          <a:ln w="12700">
            <a:solidFill>
              <a:srgbClr val="7F7F7F"/>
            </a:solidFill>
            <a:extLst>
              <a:ext uri="{C807C97D-BFC1-408E-A445-0C87EB9F89A2}">
                <ask:lineSketchStyleProps xmlns:ask="http://schemas.microsoft.com/office/drawing/2018/sketchyshapes" sd="3432359896">
                  <a:custGeom>
                    <a:avLst/>
                    <a:gdLst>
                      <a:gd name="connsiteX0" fmla="*/ 0 w 1244163"/>
                      <a:gd name="connsiteY0" fmla="*/ 164224 h 985324"/>
                      <a:gd name="connsiteX1" fmla="*/ 164224 w 1244163"/>
                      <a:gd name="connsiteY1" fmla="*/ 0 h 985324"/>
                      <a:gd name="connsiteX2" fmla="*/ 622082 w 1244163"/>
                      <a:gd name="connsiteY2" fmla="*/ 0 h 985324"/>
                      <a:gd name="connsiteX3" fmla="*/ 1079939 w 1244163"/>
                      <a:gd name="connsiteY3" fmla="*/ 0 h 985324"/>
                      <a:gd name="connsiteX4" fmla="*/ 1244163 w 1244163"/>
                      <a:gd name="connsiteY4" fmla="*/ 164224 h 985324"/>
                      <a:gd name="connsiteX5" fmla="*/ 1244163 w 1244163"/>
                      <a:gd name="connsiteY5" fmla="*/ 492662 h 985324"/>
                      <a:gd name="connsiteX6" fmla="*/ 1244163 w 1244163"/>
                      <a:gd name="connsiteY6" fmla="*/ 821100 h 985324"/>
                      <a:gd name="connsiteX7" fmla="*/ 1079939 w 1244163"/>
                      <a:gd name="connsiteY7" fmla="*/ 985324 h 985324"/>
                      <a:gd name="connsiteX8" fmla="*/ 649553 w 1244163"/>
                      <a:gd name="connsiteY8" fmla="*/ 985324 h 985324"/>
                      <a:gd name="connsiteX9" fmla="*/ 164224 w 1244163"/>
                      <a:gd name="connsiteY9" fmla="*/ 985324 h 985324"/>
                      <a:gd name="connsiteX10" fmla="*/ 0 w 1244163"/>
                      <a:gd name="connsiteY10" fmla="*/ 821100 h 985324"/>
                      <a:gd name="connsiteX11" fmla="*/ 0 w 1244163"/>
                      <a:gd name="connsiteY11" fmla="*/ 479524 h 985324"/>
                      <a:gd name="connsiteX12" fmla="*/ 0 w 1244163"/>
                      <a:gd name="connsiteY12" fmla="*/ 164224 h 985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44163" h="985324" extrusionOk="0">
                        <a:moveTo>
                          <a:pt x="0" y="164224"/>
                        </a:moveTo>
                        <a:cubicBezTo>
                          <a:pt x="10855" y="53090"/>
                          <a:pt x="74784" y="15486"/>
                          <a:pt x="164224" y="0"/>
                        </a:cubicBezTo>
                        <a:cubicBezTo>
                          <a:pt x="299066" y="-19147"/>
                          <a:pt x="413263" y="8515"/>
                          <a:pt x="622082" y="0"/>
                        </a:cubicBezTo>
                        <a:cubicBezTo>
                          <a:pt x="830901" y="-8515"/>
                          <a:pt x="853701" y="4612"/>
                          <a:pt x="1079939" y="0"/>
                        </a:cubicBezTo>
                        <a:cubicBezTo>
                          <a:pt x="1168890" y="7725"/>
                          <a:pt x="1249740" y="93097"/>
                          <a:pt x="1244163" y="164224"/>
                        </a:cubicBezTo>
                        <a:cubicBezTo>
                          <a:pt x="1272626" y="265245"/>
                          <a:pt x="1241508" y="371150"/>
                          <a:pt x="1244163" y="492662"/>
                        </a:cubicBezTo>
                        <a:cubicBezTo>
                          <a:pt x="1246818" y="614174"/>
                          <a:pt x="1229020" y="686130"/>
                          <a:pt x="1244163" y="821100"/>
                        </a:cubicBezTo>
                        <a:cubicBezTo>
                          <a:pt x="1242707" y="914955"/>
                          <a:pt x="1171907" y="988874"/>
                          <a:pt x="1079939" y="985324"/>
                        </a:cubicBezTo>
                        <a:cubicBezTo>
                          <a:pt x="906867" y="1014267"/>
                          <a:pt x="790478" y="971767"/>
                          <a:pt x="649553" y="985324"/>
                        </a:cubicBezTo>
                        <a:cubicBezTo>
                          <a:pt x="508628" y="998881"/>
                          <a:pt x="333154" y="969174"/>
                          <a:pt x="164224" y="985324"/>
                        </a:cubicBezTo>
                        <a:cubicBezTo>
                          <a:pt x="63361" y="983080"/>
                          <a:pt x="13503" y="909084"/>
                          <a:pt x="0" y="821100"/>
                        </a:cubicBezTo>
                        <a:cubicBezTo>
                          <a:pt x="-17078" y="689491"/>
                          <a:pt x="8235" y="620995"/>
                          <a:pt x="0" y="479524"/>
                        </a:cubicBezTo>
                        <a:cubicBezTo>
                          <a:pt x="-8235" y="338053"/>
                          <a:pt x="23298" y="319880"/>
                          <a:pt x="0" y="164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75150D8-9386-DFBF-4B47-B896C3348D47}"/>
              </a:ext>
            </a:extLst>
          </p:cNvPr>
          <p:cNvSpPr/>
          <p:nvPr/>
        </p:nvSpPr>
        <p:spPr>
          <a:xfrm>
            <a:off x="6986601" y="2801363"/>
            <a:ext cx="1244163" cy="985324"/>
          </a:xfrm>
          <a:prstGeom prst="roundRect">
            <a:avLst/>
          </a:prstGeom>
          <a:noFill/>
          <a:ln w="12700">
            <a:solidFill>
              <a:srgbClr val="7F7F7F"/>
            </a:solidFill>
            <a:extLst>
              <a:ext uri="{C807C97D-BFC1-408E-A445-0C87EB9F89A2}">
                <ask:lineSketchStyleProps xmlns:ask="http://schemas.microsoft.com/office/drawing/2018/sketchyshapes" sd="3982757124">
                  <a:custGeom>
                    <a:avLst/>
                    <a:gdLst>
                      <a:gd name="connsiteX0" fmla="*/ 0 w 1244163"/>
                      <a:gd name="connsiteY0" fmla="*/ 164224 h 985324"/>
                      <a:gd name="connsiteX1" fmla="*/ 164224 w 1244163"/>
                      <a:gd name="connsiteY1" fmla="*/ 0 h 985324"/>
                      <a:gd name="connsiteX2" fmla="*/ 594610 w 1244163"/>
                      <a:gd name="connsiteY2" fmla="*/ 0 h 985324"/>
                      <a:gd name="connsiteX3" fmla="*/ 1079939 w 1244163"/>
                      <a:gd name="connsiteY3" fmla="*/ 0 h 985324"/>
                      <a:gd name="connsiteX4" fmla="*/ 1244163 w 1244163"/>
                      <a:gd name="connsiteY4" fmla="*/ 164224 h 985324"/>
                      <a:gd name="connsiteX5" fmla="*/ 1244163 w 1244163"/>
                      <a:gd name="connsiteY5" fmla="*/ 472956 h 985324"/>
                      <a:gd name="connsiteX6" fmla="*/ 1244163 w 1244163"/>
                      <a:gd name="connsiteY6" fmla="*/ 821100 h 985324"/>
                      <a:gd name="connsiteX7" fmla="*/ 1079939 w 1244163"/>
                      <a:gd name="connsiteY7" fmla="*/ 985324 h 985324"/>
                      <a:gd name="connsiteX8" fmla="*/ 640396 w 1244163"/>
                      <a:gd name="connsiteY8" fmla="*/ 985324 h 985324"/>
                      <a:gd name="connsiteX9" fmla="*/ 164224 w 1244163"/>
                      <a:gd name="connsiteY9" fmla="*/ 985324 h 985324"/>
                      <a:gd name="connsiteX10" fmla="*/ 0 w 1244163"/>
                      <a:gd name="connsiteY10" fmla="*/ 821100 h 985324"/>
                      <a:gd name="connsiteX11" fmla="*/ 0 w 1244163"/>
                      <a:gd name="connsiteY11" fmla="*/ 479524 h 985324"/>
                      <a:gd name="connsiteX12" fmla="*/ 0 w 1244163"/>
                      <a:gd name="connsiteY12" fmla="*/ 164224 h 985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44163" h="985324" extrusionOk="0">
                        <a:moveTo>
                          <a:pt x="0" y="164224"/>
                        </a:moveTo>
                        <a:cubicBezTo>
                          <a:pt x="-4873" y="61732"/>
                          <a:pt x="80454" y="-478"/>
                          <a:pt x="164224" y="0"/>
                        </a:cubicBezTo>
                        <a:cubicBezTo>
                          <a:pt x="326753" y="-29086"/>
                          <a:pt x="459503" y="45449"/>
                          <a:pt x="594610" y="0"/>
                        </a:cubicBezTo>
                        <a:cubicBezTo>
                          <a:pt x="729717" y="-45449"/>
                          <a:pt x="960989" y="6376"/>
                          <a:pt x="1079939" y="0"/>
                        </a:cubicBezTo>
                        <a:cubicBezTo>
                          <a:pt x="1153248" y="5628"/>
                          <a:pt x="1247561" y="91728"/>
                          <a:pt x="1244163" y="164224"/>
                        </a:cubicBezTo>
                        <a:cubicBezTo>
                          <a:pt x="1280258" y="292060"/>
                          <a:pt x="1234549" y="359392"/>
                          <a:pt x="1244163" y="472956"/>
                        </a:cubicBezTo>
                        <a:cubicBezTo>
                          <a:pt x="1253777" y="586520"/>
                          <a:pt x="1238864" y="732183"/>
                          <a:pt x="1244163" y="821100"/>
                        </a:cubicBezTo>
                        <a:cubicBezTo>
                          <a:pt x="1244504" y="909653"/>
                          <a:pt x="1165278" y="1003465"/>
                          <a:pt x="1079939" y="985324"/>
                        </a:cubicBezTo>
                        <a:cubicBezTo>
                          <a:pt x="916500" y="1026745"/>
                          <a:pt x="729360" y="941795"/>
                          <a:pt x="640396" y="985324"/>
                        </a:cubicBezTo>
                        <a:cubicBezTo>
                          <a:pt x="551432" y="1028853"/>
                          <a:pt x="331527" y="965299"/>
                          <a:pt x="164224" y="985324"/>
                        </a:cubicBezTo>
                        <a:cubicBezTo>
                          <a:pt x="55103" y="998122"/>
                          <a:pt x="334" y="907148"/>
                          <a:pt x="0" y="821100"/>
                        </a:cubicBezTo>
                        <a:cubicBezTo>
                          <a:pt x="-17661" y="696747"/>
                          <a:pt x="37669" y="635079"/>
                          <a:pt x="0" y="479524"/>
                        </a:cubicBezTo>
                        <a:cubicBezTo>
                          <a:pt x="-37669" y="323969"/>
                          <a:pt x="32168" y="315234"/>
                          <a:pt x="0" y="164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9F8A1EC-C8DD-149C-2E3E-791D28283673}"/>
              </a:ext>
            </a:extLst>
          </p:cNvPr>
          <p:cNvSpPr/>
          <p:nvPr/>
        </p:nvSpPr>
        <p:spPr>
          <a:xfrm>
            <a:off x="8513249" y="2804226"/>
            <a:ext cx="1244163" cy="985324"/>
          </a:xfrm>
          <a:prstGeom prst="roundRect">
            <a:avLst/>
          </a:prstGeom>
          <a:noFill/>
          <a:ln w="12700">
            <a:solidFill>
              <a:srgbClr val="7F7F7F"/>
            </a:solidFill>
            <a:extLst>
              <a:ext uri="{C807C97D-BFC1-408E-A445-0C87EB9F89A2}">
                <ask:lineSketchStyleProps xmlns:ask="http://schemas.microsoft.com/office/drawing/2018/sketchyshapes" sd="2726190252">
                  <a:custGeom>
                    <a:avLst/>
                    <a:gdLst>
                      <a:gd name="connsiteX0" fmla="*/ 0 w 1244163"/>
                      <a:gd name="connsiteY0" fmla="*/ 164224 h 985324"/>
                      <a:gd name="connsiteX1" fmla="*/ 164224 w 1244163"/>
                      <a:gd name="connsiteY1" fmla="*/ 0 h 985324"/>
                      <a:gd name="connsiteX2" fmla="*/ 612924 w 1244163"/>
                      <a:gd name="connsiteY2" fmla="*/ 0 h 985324"/>
                      <a:gd name="connsiteX3" fmla="*/ 1079939 w 1244163"/>
                      <a:gd name="connsiteY3" fmla="*/ 0 h 985324"/>
                      <a:gd name="connsiteX4" fmla="*/ 1244163 w 1244163"/>
                      <a:gd name="connsiteY4" fmla="*/ 164224 h 985324"/>
                      <a:gd name="connsiteX5" fmla="*/ 1244163 w 1244163"/>
                      <a:gd name="connsiteY5" fmla="*/ 472956 h 985324"/>
                      <a:gd name="connsiteX6" fmla="*/ 1244163 w 1244163"/>
                      <a:gd name="connsiteY6" fmla="*/ 821100 h 985324"/>
                      <a:gd name="connsiteX7" fmla="*/ 1079939 w 1244163"/>
                      <a:gd name="connsiteY7" fmla="*/ 985324 h 985324"/>
                      <a:gd name="connsiteX8" fmla="*/ 603767 w 1244163"/>
                      <a:gd name="connsiteY8" fmla="*/ 985324 h 985324"/>
                      <a:gd name="connsiteX9" fmla="*/ 164224 w 1244163"/>
                      <a:gd name="connsiteY9" fmla="*/ 985324 h 985324"/>
                      <a:gd name="connsiteX10" fmla="*/ 0 w 1244163"/>
                      <a:gd name="connsiteY10" fmla="*/ 821100 h 985324"/>
                      <a:gd name="connsiteX11" fmla="*/ 0 w 1244163"/>
                      <a:gd name="connsiteY11" fmla="*/ 512368 h 985324"/>
                      <a:gd name="connsiteX12" fmla="*/ 0 w 1244163"/>
                      <a:gd name="connsiteY12" fmla="*/ 164224 h 985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44163" h="985324" extrusionOk="0">
                        <a:moveTo>
                          <a:pt x="0" y="164224"/>
                        </a:moveTo>
                        <a:cubicBezTo>
                          <a:pt x="22650" y="80290"/>
                          <a:pt x="59156" y="2652"/>
                          <a:pt x="164224" y="0"/>
                        </a:cubicBezTo>
                        <a:cubicBezTo>
                          <a:pt x="364144" y="-19690"/>
                          <a:pt x="512736" y="7765"/>
                          <a:pt x="612924" y="0"/>
                        </a:cubicBezTo>
                        <a:cubicBezTo>
                          <a:pt x="713112" y="-7765"/>
                          <a:pt x="876363" y="55698"/>
                          <a:pt x="1079939" y="0"/>
                        </a:cubicBezTo>
                        <a:cubicBezTo>
                          <a:pt x="1177445" y="1489"/>
                          <a:pt x="1226255" y="77493"/>
                          <a:pt x="1244163" y="164224"/>
                        </a:cubicBezTo>
                        <a:cubicBezTo>
                          <a:pt x="1251857" y="305343"/>
                          <a:pt x="1221881" y="339977"/>
                          <a:pt x="1244163" y="472956"/>
                        </a:cubicBezTo>
                        <a:cubicBezTo>
                          <a:pt x="1266445" y="605935"/>
                          <a:pt x="1209852" y="705288"/>
                          <a:pt x="1244163" y="821100"/>
                        </a:cubicBezTo>
                        <a:cubicBezTo>
                          <a:pt x="1230172" y="930026"/>
                          <a:pt x="1157978" y="983113"/>
                          <a:pt x="1079939" y="985324"/>
                        </a:cubicBezTo>
                        <a:cubicBezTo>
                          <a:pt x="959823" y="1036769"/>
                          <a:pt x="773725" y="928600"/>
                          <a:pt x="603767" y="985324"/>
                        </a:cubicBezTo>
                        <a:cubicBezTo>
                          <a:pt x="433809" y="1042048"/>
                          <a:pt x="329167" y="980437"/>
                          <a:pt x="164224" y="985324"/>
                        </a:cubicBezTo>
                        <a:cubicBezTo>
                          <a:pt x="73647" y="987301"/>
                          <a:pt x="4659" y="903073"/>
                          <a:pt x="0" y="821100"/>
                        </a:cubicBezTo>
                        <a:cubicBezTo>
                          <a:pt x="-12770" y="729046"/>
                          <a:pt x="34119" y="645818"/>
                          <a:pt x="0" y="512368"/>
                        </a:cubicBezTo>
                        <a:cubicBezTo>
                          <a:pt x="-34119" y="378918"/>
                          <a:pt x="21987" y="304143"/>
                          <a:pt x="0" y="164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9CEBD-D670-BAC5-961E-515E13925160}"/>
              </a:ext>
            </a:extLst>
          </p:cNvPr>
          <p:cNvSpPr txBox="1"/>
          <p:nvPr/>
        </p:nvSpPr>
        <p:spPr>
          <a:xfrm>
            <a:off x="5522076" y="3474675"/>
            <a:ext cx="98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7F7F7F"/>
                </a:solidFill>
              </a:rPr>
              <a:t>2</a:t>
            </a:r>
            <a:r>
              <a:rPr lang="en-DE" sz="1600" baseline="30000" dirty="0">
                <a:solidFill>
                  <a:srgbClr val="7F7F7F"/>
                </a:solidFill>
              </a:rPr>
              <a:t>nd</a:t>
            </a:r>
            <a:r>
              <a:rPr lang="en-DE" sz="1600" dirty="0">
                <a:solidFill>
                  <a:srgbClr val="7F7F7F"/>
                </a:solidFill>
              </a:rPr>
              <a:t>  order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EB1972-EFF4-6A36-4316-463AC3C5BEC0}"/>
              </a:ext>
            </a:extLst>
          </p:cNvPr>
          <p:cNvSpPr txBox="1"/>
          <p:nvPr/>
        </p:nvSpPr>
        <p:spPr>
          <a:xfrm>
            <a:off x="7098411" y="3474674"/>
            <a:ext cx="960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7F7F7F"/>
                </a:solidFill>
              </a:rPr>
              <a:t>3</a:t>
            </a:r>
            <a:r>
              <a:rPr lang="en-DE" sz="1600" baseline="30000" dirty="0">
                <a:solidFill>
                  <a:srgbClr val="7F7F7F"/>
                </a:solidFill>
              </a:rPr>
              <a:t>rd</a:t>
            </a:r>
            <a:r>
              <a:rPr lang="en-DE" sz="1600" dirty="0">
                <a:solidFill>
                  <a:srgbClr val="7F7F7F"/>
                </a:solidFill>
              </a:rPr>
              <a:t>  order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5E9267-6070-DD11-ADA6-B8FD03982860}"/>
              </a:ext>
            </a:extLst>
          </p:cNvPr>
          <p:cNvSpPr txBox="1"/>
          <p:nvPr/>
        </p:nvSpPr>
        <p:spPr>
          <a:xfrm>
            <a:off x="8598644" y="3474672"/>
            <a:ext cx="96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7F7F7F"/>
                </a:solidFill>
              </a:rPr>
              <a:t>4</a:t>
            </a:r>
            <a:r>
              <a:rPr lang="en-DE" sz="1600" baseline="30000" dirty="0">
                <a:solidFill>
                  <a:srgbClr val="7F7F7F"/>
                </a:solidFill>
              </a:rPr>
              <a:t>th</a:t>
            </a:r>
            <a:r>
              <a:rPr lang="en-DE" sz="1600" dirty="0">
                <a:solidFill>
                  <a:srgbClr val="7F7F7F"/>
                </a:solidFill>
              </a:rPr>
              <a:t>  order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F2DA2A3-8481-B3EE-0DB1-E6FB7E012977}"/>
              </a:ext>
            </a:extLst>
          </p:cNvPr>
          <p:cNvSpPr/>
          <p:nvPr/>
        </p:nvSpPr>
        <p:spPr>
          <a:xfrm>
            <a:off x="5444304" y="6380463"/>
            <a:ext cx="6437025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Skokov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 88 (2013) 034911; 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Bzdak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PRC 94 (2016) 064907;</a:t>
            </a:r>
            <a:b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PBM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NPA 960 (2017) 114; 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Kitasawa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 93 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20BC7-5BB0-A8BB-0535-3DC34BECE3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96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E276-6AD3-37D9-C12A-BD9A5BAF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Search for landmarks of QCD matter phase diagram</a:t>
            </a:r>
            <a:endParaRPr lang="en-DE" sz="3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90DED8-94BA-8848-C8D2-6F10067D74F8}"/>
              </a:ext>
            </a:extLst>
          </p:cNvPr>
          <p:cNvSpPr/>
          <p:nvPr/>
        </p:nvSpPr>
        <p:spPr>
          <a:xfrm>
            <a:off x="6122507" y="5565844"/>
            <a:ext cx="4583368" cy="687368"/>
          </a:xfrm>
          <a:prstGeom prst="rect">
            <a:avLst/>
          </a:prstGeom>
          <a:solidFill>
            <a:srgbClr val="F0781E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42424"/>
                </a:solidFill>
                <a:latin typeface="Arial" charset="0"/>
              </a:rPr>
              <a:t>Worldwide experimental and theory efforts</a:t>
            </a:r>
          </a:p>
          <a:p>
            <a:pPr>
              <a:spcBef>
                <a:spcPts val="800"/>
              </a:spcBef>
            </a:pPr>
            <a:r>
              <a:rPr lang="en-DE" sz="1600" b="1" dirty="0">
                <a:solidFill>
                  <a:srgbClr val="242424"/>
                </a:solidFill>
                <a:cs typeface="Arial" panose="020B0604020202020204" pitchFamily="34" charset="0"/>
              </a:rPr>
              <a:t>Relevance for astrophysics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2F735-2C0B-D835-9DC7-6EB9D6DBD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5074" y="4126069"/>
            <a:ext cx="1280685" cy="221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EF88AA-EADB-E0C0-DFF4-35B8C7733AF2}"/>
              </a:ext>
            </a:extLst>
          </p:cNvPr>
          <p:cNvSpPr/>
          <p:nvPr/>
        </p:nvSpPr>
        <p:spPr>
          <a:xfrm>
            <a:off x="8646437" y="6338895"/>
            <a:ext cx="353327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Friman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Lect. Notes Phys. 814 (2011)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4922BF-BD8C-7B8D-4A61-09511F400ECC}"/>
              </a:ext>
            </a:extLst>
          </p:cNvPr>
          <p:cNvGrpSpPr/>
          <p:nvPr/>
        </p:nvGrpSpPr>
        <p:grpSpPr>
          <a:xfrm>
            <a:off x="66242" y="1496411"/>
            <a:ext cx="5762653" cy="4180464"/>
            <a:chOff x="33985" y="1004076"/>
            <a:chExt cx="4321990" cy="31353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309283-2FDC-C6BE-94B9-BCF261002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27306" y="410755"/>
              <a:ext cx="3135348" cy="432199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DA326A-852C-2C19-4F07-D1E027FC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72" y="2426846"/>
              <a:ext cx="400540" cy="37193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8D28EC13-0D8F-FF41-ADDD-CD91F82644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3307" y="1543014"/>
                <a:ext cx="6353387" cy="420246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0781E"/>
                  </a:buClr>
                  <a:buFont typeface="Meiryo Italic"/>
                  <a:buChar char="☐"/>
                  <a:defRPr sz="1800" b="0" i="0" kern="1200">
                    <a:solidFill>
                      <a:schemeClr val="tx1"/>
                    </a:solidFill>
                    <a:latin typeface="Noto Sans Armenian" panose="020B0502040504020204" pitchFamily="34" charset="0"/>
                    <a:ea typeface="+mn-ea"/>
                    <a:cs typeface="+mn-cs"/>
                  </a:defRPr>
                </a:lvl1pPr>
                <a:lvl2pPr marL="533400" indent="-2222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5AA0"/>
                  </a:buClr>
                  <a:buFont typeface="Meiryo Italic"/>
                  <a:buChar char="☐"/>
                  <a:tabLst/>
                  <a:defRPr sz="1600" b="0" i="0" kern="1200">
                    <a:solidFill>
                      <a:schemeClr val="tx1"/>
                    </a:solidFill>
                    <a:latin typeface="Noto Sans Armenian" panose="020B0502040504020204" pitchFamily="34" charset="0"/>
                    <a:ea typeface="+mn-ea"/>
                    <a:cs typeface="+mn-cs"/>
                  </a:defRPr>
                </a:lvl2pPr>
                <a:lvl3pPr marL="757238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8CB423"/>
                  </a:buClr>
                  <a:buFont typeface="Courier New" panose="02070309020205020404" pitchFamily="49" charset="0"/>
                  <a:buChar char="o"/>
                  <a:tabLst/>
                  <a:defRPr sz="1600" b="0" i="0" kern="1200">
                    <a:solidFill>
                      <a:schemeClr val="tx1"/>
                    </a:solidFill>
                    <a:latin typeface="Noto Sans Armenian" panose="020B0502040504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Noto Sans Armenian" panose="020B0502040504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Noto Sans Armenian" panose="020B0502040504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>
                  <a:spcBef>
                    <a:spcPts val="1333"/>
                  </a:spcBef>
                  <a:buSzPct val="110000"/>
                  <a:buFont typeface="Arial" panose="020B0604020202020204" pitchFamily="34" charset="0"/>
                  <a:buChar char="•"/>
                  <a:defRPr/>
                </a:pPr>
                <a:r>
                  <a:rPr lang="en-GB" sz="1600" b="1" dirty="0">
                    <a:solidFill>
                      <a:srgbClr val="EE78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GB" sz="1600" b="1" dirty="0" err="1">
                    <a:solidFill>
                      <a:srgbClr val="EE78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anishing</a:t>
                </a:r>
                <a:r>
                  <a:rPr lang="en-GB" sz="1600" b="1" dirty="0">
                    <a:solidFill>
                      <a:srgbClr val="EE78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sz="1600" b="1" i="1" dirty="0">
                            <a:solidFill>
                              <a:srgbClr val="EE783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" sz="1600" b="1" i="1" dirty="0">
                            <a:solidFill>
                              <a:srgbClr val="EE78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e>
                      <m:sub>
                        <m:r>
                          <a:rPr lang="de-DE" sz="1600" b="1" i="1" dirty="0">
                            <a:solidFill>
                              <a:srgbClr val="EE783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GB" sz="1600" b="1" dirty="0">
                    <a:solidFill>
                      <a:srgbClr val="EE78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high 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rgbClr val="EE7833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sz="1600" b="1" dirty="0">
                    <a:solidFill>
                      <a:srgbClr val="EE78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(lattice QCD):</a:t>
                </a:r>
              </a:p>
              <a:p>
                <a:pPr marL="535504" lvl="1" indent="-302676">
                  <a:lnSpc>
                    <a:spcPct val="100000"/>
                  </a:lnSpc>
                  <a:spcBef>
                    <a:spcPts val="400"/>
                  </a:spcBef>
                  <a:buFont typeface="System Font Regular"/>
                  <a:buChar char="−"/>
                  <a:defRPr/>
                </a:pP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GB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rossover</a:t>
                </a: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hadronic to partonic medium </a:t>
                </a:r>
              </a:p>
              <a:p>
                <a:pPr marL="833947" lvl="2" indent="-302676">
                  <a:lnSpc>
                    <a:spcPct val="100000"/>
                  </a:lnSpc>
                  <a:spcBef>
                    <a:spcPts val="0"/>
                  </a:spcBef>
                  <a:buFont typeface="System Font Regular"/>
                  <a:buChar char="−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𝑝𝑐</m:t>
                        </m:r>
                      </m:sub>
                    </m:sSub>
                    <m:r>
                      <a:rPr lang="de-DE" sz="1467" i="1">
                        <a:solidFill>
                          <a:srgbClr val="303030"/>
                        </a:solidFill>
                        <a:latin typeface="Cambria Math" panose="02040503050406030204" pitchFamily="18" charset="0"/>
                      </a:rPr>
                      <m:t>=156.5</m:t>
                    </m:r>
                    <m:r>
                      <a:rPr lang="de-DE" sz="1467" i="1">
                        <a:solidFill>
                          <a:srgbClr val="30303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±1.5</m:t>
                    </m:r>
                  </m:oMath>
                </a14:m>
                <a:r>
                  <a:rPr lang="en-GB" sz="1467" dirty="0">
                    <a:solidFill>
                      <a:srgbClr val="3030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MeV (physical quark masses,</a:t>
                </a:r>
              </a:p>
              <a:p>
                <a:pPr marL="833946" lvl="2" indent="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sz="1467" i="1">
                        <a:solidFill>
                          <a:srgbClr val="30303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132</m:t>
                        </m:r>
                      </m:e>
                      <m:sub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b>
                      <m:sup>
                        <m:r>
                          <a:rPr lang="de-DE" sz="1467" i="1">
                            <a:solidFill>
                              <a:srgbClr val="30303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</m:sup>
                    </m:sSubSup>
                  </m:oMath>
                </a14:m>
                <a:r>
                  <a:rPr lang="en-GB" sz="1467" dirty="0">
                    <a:solidFill>
                      <a:srgbClr val="3030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MeV at chiral limit)</a:t>
                </a:r>
              </a:p>
              <a:p>
                <a:pPr marL="535504" lvl="1" indent="-302676" defTabSz="1219170">
                  <a:lnSpc>
                    <a:spcPct val="100000"/>
                  </a:lnSpc>
                  <a:spcBef>
                    <a:spcPts val="400"/>
                  </a:spcBef>
                  <a:buFont typeface="System Font Regular"/>
                  <a:buChar char="−"/>
                  <a:defRPr/>
                </a:pP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critical point indicated by lattice QCD at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 dirty="0">
                            <a:solidFill>
                              <a:prstClr val="black">
                                <a:lumMod val="85000"/>
                                <a:lumOff val="15000"/>
                              </a:prst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de-DE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𝐶𝐸𝑃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GB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de-DE" i="1" dirty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i="1" dirty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b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GB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defTabSz="1219170">
                  <a:spcBef>
                    <a:spcPts val="1333"/>
                  </a:spcBef>
                  <a:buNone/>
                  <a:defRPr/>
                </a:pPr>
                <a:endParaRPr lang="en-GB" sz="1600" b="1" dirty="0">
                  <a:solidFill>
                    <a:srgbClr val="145A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219170">
                  <a:spcBef>
                    <a:spcPts val="1333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  <a:defRPr/>
                </a:pPr>
                <a:r>
                  <a:rPr lang="en-GB" sz="1600" b="1" dirty="0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GB" sz="1600" b="1" dirty="0" err="1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arge</a:t>
                </a:r>
                <a:r>
                  <a:rPr lang="en-GB" sz="1600" b="1" dirty="0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sz="1600" b="1" i="1" dirty="0">
                            <a:solidFill>
                              <a:srgbClr val="145A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" sz="1600" b="1" i="1" dirty="0">
                            <a:solidFill>
                              <a:srgbClr val="145A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e>
                      <m:sub>
                        <m:r>
                          <a:rPr lang="de-DE" sz="1600" b="1" i="1" dirty="0">
                            <a:solidFill>
                              <a:srgbClr val="145AA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GB" sz="1600" b="1" dirty="0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moderate </a:t>
                </a:r>
                <a14:m>
                  <m:oMath xmlns:m="http://schemas.openxmlformats.org/officeDocument/2006/math">
                    <m:r>
                      <a:rPr lang="en-GB" sz="1600" b="1" i="1" dirty="0">
                        <a:solidFill>
                          <a:srgbClr val="145AA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sz="1600" b="1" dirty="0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GB" sz="1600" b="1" dirty="0" err="1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lQCD</a:t>
                </a:r>
                <a:r>
                  <a:rPr lang="en-GB" sz="1600" b="1" dirty="0">
                    <a:solidFill>
                      <a:srgbClr val="145A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inspired effective theories):</a:t>
                </a:r>
              </a:p>
              <a:p>
                <a:pPr marL="535504" lvl="1" indent="-302676" defTabSz="1219170">
                  <a:spcBef>
                    <a:spcPts val="667"/>
                  </a:spcBef>
                  <a:buFont typeface="System Font Regular"/>
                  <a:buChar char="−"/>
                  <a:defRPr/>
                </a:pP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limits of hadronic existence?</a:t>
                </a:r>
              </a:p>
              <a:p>
                <a:pPr marL="535504" lvl="1" indent="-302676" defTabSz="1219170">
                  <a:spcBef>
                    <a:spcPts val="667"/>
                  </a:spcBef>
                  <a:buFont typeface="System Font Regular"/>
                  <a:buChar char="−"/>
                  <a:defRPr/>
                </a:pP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GB" baseline="300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</a:t>
                </a: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order transition?</a:t>
                </a:r>
              </a:p>
              <a:p>
                <a:pPr marL="535504" lvl="1" indent="-302676" defTabSz="1219170">
                  <a:spcBef>
                    <a:spcPts val="667"/>
                  </a:spcBef>
                  <a:buFont typeface="System Font Regular"/>
                  <a:buChar char="−"/>
                  <a:defRPr/>
                </a:pP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QCD critical point?</a:t>
                </a:r>
              </a:p>
              <a:p>
                <a:pPr marL="535504" lvl="1" indent="-302676" defTabSz="1219170">
                  <a:spcBef>
                    <a:spcPts val="667"/>
                  </a:spcBef>
                  <a:buFont typeface="System Font Regular"/>
                  <a:buChar char="−"/>
                  <a:defRPr/>
                </a:pP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quation</a:t>
                </a:r>
                <a:r>
                  <a:rPr lang="en-GB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-of-state of dense matter?</a:t>
                </a:r>
                <a:endParaRPr lang="en-GB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8D28EC13-0D8F-FF41-ADDD-CD91F8264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307" y="1543014"/>
                <a:ext cx="6353387" cy="4202468"/>
              </a:xfrm>
              <a:prstGeom prst="rect">
                <a:avLst/>
              </a:prstGeom>
              <a:blipFill>
                <a:blip r:embed="rId5"/>
                <a:stretch>
                  <a:fillRect l="-599" t="-9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F893466-AB1C-90CA-5D87-662D5EEDA3AB}"/>
              </a:ext>
            </a:extLst>
          </p:cNvPr>
          <p:cNvSpPr/>
          <p:nvPr/>
        </p:nvSpPr>
        <p:spPr>
          <a:xfrm>
            <a:off x="129828" y="5698879"/>
            <a:ext cx="5699067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Borsanyi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[Wuppertal-Budapest Collab.], JHEP 1009 (2010) 073</a:t>
            </a:r>
          </a:p>
          <a:p>
            <a:pPr lvl="0">
              <a:defRPr/>
            </a:pP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Isserstedt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Buballa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Fischer, Gunkel, PRD 100 (2019) 074011 </a:t>
            </a:r>
          </a:p>
          <a:p>
            <a:pPr lvl="0">
              <a:defRPr/>
            </a:pP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Gao, Pawlowski, PLB 820 (2021) 136584</a:t>
            </a:r>
          </a:p>
          <a:p>
            <a:pPr lvl="0">
              <a:defRPr/>
            </a:pP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Cuteri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Philipsen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Sciarra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JHEP 11 (2021) 141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D8E639-C5B7-303E-6E64-0E9C2E685C73}"/>
              </a:ext>
            </a:extLst>
          </p:cNvPr>
          <p:cNvSpPr/>
          <p:nvPr/>
        </p:nvSpPr>
        <p:spPr>
          <a:xfrm>
            <a:off x="8495587" y="2906033"/>
            <a:ext cx="3648405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Bazavov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HotQCD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PLB 795 (2019) 15-21</a:t>
            </a:r>
          </a:p>
          <a:p>
            <a:pPr lvl="0">
              <a:defRPr/>
            </a:pP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Ding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[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HotQCD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PRL 123 (2019) 6, 062002 </a:t>
            </a:r>
          </a:p>
          <a:p>
            <a:pPr>
              <a:defRPr/>
            </a:pP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 </a:t>
            </a:r>
            <a:r>
              <a:rPr lang="en-GB" sz="1067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67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Phys.Rev.D</a:t>
            </a:r>
            <a:r>
              <a:rPr lang="en-GB" sz="1067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105 (2022) 3, 034510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CAB762-AA69-4C49-1C97-BAC8DA8CAB49}"/>
              </a:ext>
            </a:extLst>
          </p:cNvPr>
          <p:cNvCxnSpPr>
            <a:cxnSpLocks/>
          </p:cNvCxnSpPr>
          <p:nvPr/>
        </p:nvCxnSpPr>
        <p:spPr>
          <a:xfrm flipV="1">
            <a:off x="755905" y="1627632"/>
            <a:ext cx="2464623" cy="3419856"/>
          </a:xfrm>
          <a:prstGeom prst="line">
            <a:avLst/>
          </a:prstGeom>
          <a:ln>
            <a:solidFill>
              <a:srgbClr val="30303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227EC2-8EDD-E884-D268-1B9B036CFC36}"/>
              </a:ext>
            </a:extLst>
          </p:cNvPr>
          <p:cNvCxnSpPr>
            <a:cxnSpLocks/>
          </p:cNvCxnSpPr>
          <p:nvPr/>
        </p:nvCxnSpPr>
        <p:spPr>
          <a:xfrm flipV="1">
            <a:off x="755905" y="1627632"/>
            <a:ext cx="3569271" cy="3419856"/>
          </a:xfrm>
          <a:prstGeom prst="line">
            <a:avLst/>
          </a:prstGeom>
          <a:ln>
            <a:solidFill>
              <a:srgbClr val="505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F4A5F4D-2415-BA2F-41C8-0C964E148EC2}"/>
                  </a:ext>
                </a:extLst>
              </p:cNvPr>
              <p:cNvSpPr/>
              <p:nvPr/>
            </p:nvSpPr>
            <p:spPr>
              <a:xfrm rot="18323937">
                <a:off x="2264140" y="1705886"/>
                <a:ext cx="1363857" cy="215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de-DE" sz="800" i="1" dirty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800" i="1" dirty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800" i="1" dirty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800" i="1" dirty="0">
                                  <a:solidFill>
                                    <a:srgbClr val="30303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de-DE" sz="800" i="1" dirty="0">
                              <a:solidFill>
                                <a:srgbClr val="30303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800" i="1" dirty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800" i="1" dirty="0">
                          <a:solidFill>
                            <a:srgbClr val="30303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br>
                  <a:rPr lang="en-GB" sz="800" dirty="0">
                    <a:solidFill>
                      <a:srgbClr val="3030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DE" sz="800" dirty="0">
                  <a:solidFill>
                    <a:srgbClr val="303030"/>
                  </a:solidFill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F4A5F4D-2415-BA2F-41C8-0C964E148E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323937">
                <a:off x="2264140" y="1705886"/>
                <a:ext cx="1363857" cy="2155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7D8BFE-4F13-6EA7-81D2-DCC621AEE8E7}"/>
                  </a:ext>
                </a:extLst>
              </p:cNvPr>
              <p:cNvSpPr/>
              <p:nvPr/>
            </p:nvSpPr>
            <p:spPr>
              <a:xfrm rot="19136118">
                <a:off x="3364104" y="1687414"/>
                <a:ext cx="1363857" cy="215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de-DE" sz="800" i="1" dirty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800" i="1" dirty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800" i="1" dirty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800" i="1" dirty="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de-DE" sz="800" i="1" dirty="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800" i="1" dirty="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br>
                  <a:rPr lang="en-GB" sz="800" dirty="0">
                    <a:solidFill>
                      <a:srgbClr val="505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DE" sz="800" dirty="0">
                  <a:solidFill>
                    <a:srgbClr val="505050"/>
                  </a:solidFill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97D8BFE-4F13-6EA7-81D2-DCC621AEE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36118">
                <a:off x="3364104" y="1687414"/>
                <a:ext cx="1363857" cy="2155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18D3E3E-8432-9B89-3FBD-E93139810BBF}"/>
              </a:ext>
            </a:extLst>
          </p:cNvPr>
          <p:cNvSpPr txBox="1"/>
          <p:nvPr/>
        </p:nvSpPr>
        <p:spPr>
          <a:xfrm>
            <a:off x="3700163" y="3344942"/>
            <a:ext cx="122822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DE" sz="1333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Chiral?</a:t>
            </a:r>
          </a:p>
          <a:p>
            <a:pPr defTabSz="1219170">
              <a:defRPr/>
            </a:pPr>
            <a:r>
              <a:rPr lang="en-DE" sz="1333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Quarkyonic?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DD99E-0129-3139-F883-EFBB72E53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00F2D741-D90E-7C30-65EE-19D54B3F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2" y="352768"/>
            <a:ext cx="10802803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Multi-messenger signals from neutron star merger</a:t>
            </a:r>
            <a:endParaRPr lang="en-DE" sz="36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9A0BAB-1EB6-B042-9D51-848D181F4DD3}"/>
              </a:ext>
            </a:extLst>
          </p:cNvPr>
          <p:cNvSpPr/>
          <p:nvPr/>
        </p:nvSpPr>
        <p:spPr>
          <a:xfrm>
            <a:off x="909944" y="5307797"/>
            <a:ext cx="4599469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67" dirty="0">
                <a:solidFill>
                  <a:srgbClr val="005AA0"/>
                </a:solidFill>
              </a:rPr>
              <a:t>LIGO + VIRGO, PRL 119 (2017) 1611001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826E80-0509-7746-A6B3-0C9A783E1CD2}"/>
              </a:ext>
            </a:extLst>
          </p:cNvPr>
          <p:cNvSpPr/>
          <p:nvPr/>
        </p:nvSpPr>
        <p:spPr>
          <a:xfrm>
            <a:off x="-347238" y="6420642"/>
            <a:ext cx="5856651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67" dirty="0">
                <a:solidFill>
                  <a:srgbClr val="005AA0"/>
                </a:solidFill>
              </a:rPr>
              <a:t>Fermi  GBM + INTEGRAL + LIGO + Virgo, </a:t>
            </a:r>
            <a:r>
              <a:rPr lang="en-US" sz="1067" dirty="0" err="1">
                <a:solidFill>
                  <a:srgbClr val="005AA0"/>
                </a:solidFill>
              </a:rPr>
              <a:t>Astrophys.J.Lett</a:t>
            </a:r>
            <a:r>
              <a:rPr lang="en-US" sz="1067" dirty="0">
                <a:solidFill>
                  <a:srgbClr val="005AA0"/>
                </a:solidFill>
              </a:rPr>
              <a:t>. 848 (2017)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108D1B-49CA-5E5D-01EB-5693C9858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33733"/>
          <a:stretch/>
        </p:blipFill>
        <p:spPr>
          <a:xfrm>
            <a:off x="264024" y="1574495"/>
            <a:ext cx="4599469" cy="2957830"/>
          </a:xfrm>
          <a:prstGeom prst="rect">
            <a:avLst/>
          </a:prstGeom>
          <a:ln w="28575">
            <a:noFill/>
          </a:ln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4CA30AF-39A6-9F4E-DCFB-ABD544553597}"/>
              </a:ext>
            </a:extLst>
          </p:cNvPr>
          <p:cNvSpPr txBox="1">
            <a:spLocks/>
          </p:cNvSpPr>
          <p:nvPr/>
        </p:nvSpPr>
        <p:spPr>
          <a:xfrm>
            <a:off x="264024" y="4517377"/>
            <a:ext cx="4741219" cy="191355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600" dirty="0"/>
              <a:t>GW170817 17 Aug 2017 12:41:04 UTC</a:t>
            </a:r>
            <a:br>
              <a:rPr lang="en-US" sz="1600" dirty="0"/>
            </a:br>
            <a:r>
              <a:rPr lang="en-US" sz="1600" dirty="0"/>
              <a:t>First detection of a binary neutron start merger through gravitational waves</a:t>
            </a:r>
          </a:p>
          <a:p>
            <a:pPr>
              <a:spcBef>
                <a:spcPts val="1632"/>
              </a:spcBef>
            </a:pPr>
            <a:r>
              <a:rPr lang="en-US" sz="1600" dirty="0"/>
              <a:t>GRB 170817A ~1,7 s later:</a:t>
            </a:r>
            <a:br>
              <a:rPr lang="en-US" sz="1600" dirty="0"/>
            </a:br>
            <a:r>
              <a:rPr lang="en-US" sz="1600" dirty="0"/>
              <a:t>Observation of the same event through electromagnetic waves (gamma-ray burst)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5A3E7-E265-2C39-704E-3ACD316CD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F09AC9-F22C-B153-2DC4-D9D228CBD409}"/>
              </a:ext>
            </a:extLst>
          </p:cNvPr>
          <p:cNvGrpSpPr/>
          <p:nvPr/>
        </p:nvGrpSpPr>
        <p:grpSpPr>
          <a:xfrm>
            <a:off x="5651163" y="1983848"/>
            <a:ext cx="6440539" cy="3660903"/>
            <a:chOff x="4944107" y="1311799"/>
            <a:chExt cx="4504641" cy="25724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89FB80-834E-D70C-E364-AA8503784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35"/>
            <a:stretch/>
          </p:blipFill>
          <p:spPr>
            <a:xfrm>
              <a:off x="4944107" y="1455197"/>
              <a:ext cx="2671753" cy="19132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D912EF4-0E93-979A-4854-5A9FD5DB6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9413">
              <a:off x="7562918" y="2169315"/>
              <a:ext cx="1370005" cy="1247376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C5805D-4A31-3480-C054-19F5A631C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895"/>
            <a:stretch/>
          </p:blipFill>
          <p:spPr>
            <a:xfrm rot="1330438">
              <a:off x="6784679" y="1311799"/>
              <a:ext cx="2664069" cy="18462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5A011A-42E8-90D7-EC4E-AE19F3049AC0}"/>
                </a:ext>
              </a:extLst>
            </p:cNvPr>
            <p:cNvSpPr/>
            <p:nvPr/>
          </p:nvSpPr>
          <p:spPr>
            <a:xfrm>
              <a:off x="5307208" y="3445646"/>
              <a:ext cx="3491352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1E1E1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Remarkable consistency between multi-messenger observations and constraints from heavy-ion data 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C09469-02F1-3B57-04F0-84EC4CB97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33" b="2386"/>
            <a:stretch/>
          </p:blipFill>
          <p:spPr>
            <a:xfrm rot="1330438">
              <a:off x="6605639" y="1443008"/>
              <a:ext cx="2664069" cy="6188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EC0F06-61A4-F3C5-86F9-320B02C22F1A}"/>
              </a:ext>
            </a:extLst>
          </p:cNvPr>
          <p:cNvGrpSpPr/>
          <p:nvPr/>
        </p:nvGrpSpPr>
        <p:grpSpPr>
          <a:xfrm>
            <a:off x="6170309" y="5881745"/>
            <a:ext cx="5517194" cy="624158"/>
            <a:chOff x="6170309" y="5881745"/>
            <a:chExt cx="5517194" cy="6241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FC5FDE-ACAA-A93E-2998-8D2CD1612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222" y="5969924"/>
              <a:ext cx="5331379" cy="461012"/>
            </a:xfrm>
            <a:prstGeom prst="rect">
              <a:avLst/>
            </a:prstGeom>
            <a:effectLst>
              <a:outerShdw blurRad="50800" dist="38100" dir="2700000" algn="tl" rotWithShape="0">
                <a:srgbClr val="303030">
                  <a:alpha val="35000"/>
                </a:srgbClr>
              </a:outerShdw>
            </a:effec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D9CF0D0-5B52-BC4B-8E1B-7102ACE1BDC1}"/>
                </a:ext>
              </a:extLst>
            </p:cNvPr>
            <p:cNvGrpSpPr/>
            <p:nvPr/>
          </p:nvGrpSpPr>
          <p:grpSpPr>
            <a:xfrm>
              <a:off x="6170309" y="5881745"/>
              <a:ext cx="5517194" cy="624158"/>
              <a:chOff x="6170309" y="5881745"/>
              <a:chExt cx="5517194" cy="62415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E67D73-1EF6-55E4-6EC4-4A338CB3B334}"/>
                  </a:ext>
                </a:extLst>
              </p:cNvPr>
              <p:cNvSpPr/>
              <p:nvPr/>
            </p:nvSpPr>
            <p:spPr>
              <a:xfrm>
                <a:off x="6278222" y="5969924"/>
                <a:ext cx="1310247" cy="2206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95DC73F-F3AC-E37E-6265-FA793AE41435}"/>
                  </a:ext>
                </a:extLst>
              </p:cNvPr>
              <p:cNvSpPr/>
              <p:nvPr/>
            </p:nvSpPr>
            <p:spPr>
              <a:xfrm>
                <a:off x="7336221" y="6190593"/>
                <a:ext cx="4351282" cy="31531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E41AFB-6ACB-C248-7A4D-9D448F8C2BF8}"/>
                  </a:ext>
                </a:extLst>
              </p:cNvPr>
              <p:cNvSpPr/>
              <p:nvPr/>
            </p:nvSpPr>
            <p:spPr>
              <a:xfrm>
                <a:off x="6170309" y="6420642"/>
                <a:ext cx="1271015" cy="8526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C908F3F-63C9-FCE5-C37A-BA821D88A038}"/>
                  </a:ext>
                </a:extLst>
              </p:cNvPr>
              <p:cNvSpPr/>
              <p:nvPr/>
            </p:nvSpPr>
            <p:spPr>
              <a:xfrm>
                <a:off x="11609601" y="5881745"/>
                <a:ext cx="77902" cy="367613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33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0801-001E-C4BB-3D44-8E8179EE6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7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Search for landmarks of the QCD matter phase diagram</a:t>
            </a:r>
            <a:endParaRPr lang="en-DE" sz="3600" dirty="0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9B24C0-8739-1A7E-98AE-E6835D76CF29}"/>
              </a:ext>
            </a:extLst>
          </p:cNvPr>
          <p:cNvGrpSpPr/>
          <p:nvPr/>
        </p:nvGrpSpPr>
        <p:grpSpPr>
          <a:xfrm>
            <a:off x="66239" y="1496411"/>
            <a:ext cx="5762656" cy="4180464"/>
            <a:chOff x="33984" y="1004076"/>
            <a:chExt cx="4321992" cy="31353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AC9F6F-1F44-E207-9E7D-17E81DE0A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27306" y="410754"/>
              <a:ext cx="3135348" cy="4321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32668E-FDD5-5A58-5509-E5B855DBD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72" y="2426846"/>
              <a:ext cx="400540" cy="37193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DEC9A82-D842-5E87-1397-82506CDB6D11}"/>
              </a:ext>
            </a:extLst>
          </p:cNvPr>
          <p:cNvSpPr/>
          <p:nvPr/>
        </p:nvSpPr>
        <p:spPr>
          <a:xfrm>
            <a:off x="129828" y="5945099"/>
            <a:ext cx="6864085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HADES, Nature Phys. 15 (2019) 10, 1040-1045</a:t>
            </a:r>
          </a:p>
          <a:p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NA60, Specht </a:t>
            </a:r>
            <a:r>
              <a:rPr lang="en-GB" sz="1067" i="1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67" dirty="0">
                <a:solidFill>
                  <a:srgbClr val="005AA0"/>
                </a:solidFill>
              </a:rPr>
              <a:t>AIP </a:t>
            </a:r>
            <a:r>
              <a:rPr lang="en-GB" sz="1067" dirty="0" err="1">
                <a:solidFill>
                  <a:srgbClr val="005AA0"/>
                </a:solidFill>
              </a:rPr>
              <a:t>Conf.Proc</a:t>
            </a:r>
            <a:r>
              <a:rPr lang="en-GB" sz="1067" dirty="0">
                <a:solidFill>
                  <a:srgbClr val="005AA0"/>
                </a:solidFill>
              </a:rPr>
              <a:t>. (2010) 1322</a:t>
            </a:r>
            <a:endParaRPr lang="en-GB" sz="1067" dirty="0">
              <a:solidFill>
                <a:srgbClr val="005A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67" dirty="0" err="1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Andronic</a:t>
            </a:r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67" i="1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Nature 561 (2018) no.7723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4B863C9-D6D1-5835-2761-FF9EBCF05A45}"/>
                  </a:ext>
                </a:extLst>
              </p:cNvPr>
              <p:cNvSpPr/>
              <p:nvPr/>
            </p:nvSpPr>
            <p:spPr>
              <a:xfrm>
                <a:off x="6652196" y="5277779"/>
                <a:ext cx="3888432" cy="584775"/>
              </a:xfrm>
              <a:prstGeom prst="rect">
                <a:avLst/>
              </a:prstGeom>
              <a:solidFill>
                <a:srgbClr val="F0781E">
                  <a:alpha val="20000"/>
                </a:srgbClr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600" b="1" dirty="0">
                    <a:solidFill>
                      <a:srgbClr val="242424"/>
                    </a:solidFill>
                  </a:rPr>
                  <a:t>Almost unexplored (not accessible) so far in the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sz="1600" b="1" i="1" dirty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sz="1600" b="1" dirty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de-DE" sz="1600" b="1" dirty="0">
                            <a:solidFill>
                              <a:srgbClr val="242424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GB" sz="1600" b="1" dirty="0">
                    <a:solidFill>
                      <a:srgbClr val="242424"/>
                    </a:solidFill>
                  </a:rPr>
                  <a:t> region</a:t>
                </a: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4B863C9-D6D1-5835-2761-FF9EBCF05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196" y="5277779"/>
                <a:ext cx="3888432" cy="584775"/>
              </a:xfrm>
              <a:prstGeom prst="rect">
                <a:avLst/>
              </a:prstGeom>
              <a:blipFill>
                <a:blip r:embed="rId5"/>
                <a:stretch>
                  <a:fillRect l="-651" t="-2128" r="-1303" b="-1276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F67B87F-C603-A6DB-DE42-6EAF8D938070}"/>
              </a:ext>
            </a:extLst>
          </p:cNvPr>
          <p:cNvSpPr txBox="1">
            <a:spLocks/>
          </p:cNvSpPr>
          <p:nvPr/>
        </p:nvSpPr>
        <p:spPr>
          <a:xfrm>
            <a:off x="5980243" y="1543013"/>
            <a:ext cx="5665351" cy="36830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781E"/>
              </a:buClr>
              <a:buFont typeface="Meiryo Italic"/>
              <a:buChar char="☐"/>
              <a:defRPr sz="1800" b="0" i="0" kern="1200">
                <a:solidFill>
                  <a:schemeClr val="tx1"/>
                </a:solidFill>
                <a:latin typeface="Noto Sans Armenian" panose="020B0502040504020204" pitchFamily="34" charset="0"/>
                <a:ea typeface="+mn-ea"/>
                <a:cs typeface="+mn-cs"/>
              </a:defRPr>
            </a:lvl1pPr>
            <a:lvl2pPr marL="40005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AA0"/>
              </a:buClr>
              <a:buFont typeface="Meiryo Italic"/>
              <a:buChar char="☐"/>
              <a:tabLst/>
              <a:defRPr sz="1600" b="0" i="0" kern="1200">
                <a:solidFill>
                  <a:schemeClr val="tx1"/>
                </a:solidFill>
                <a:latin typeface="Noto Sans Armenian" panose="020B0502040504020204" pitchFamily="34" charset="0"/>
                <a:ea typeface="+mn-ea"/>
                <a:cs typeface="+mn-cs"/>
              </a:defRPr>
            </a:lvl2pPr>
            <a:lvl3pPr marL="577850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CB423"/>
              </a:buClr>
              <a:buFont typeface="Courier New" panose="02070309020205020404" pitchFamily="49" charset="0"/>
              <a:buChar char="o"/>
              <a:tabLst/>
              <a:defRPr sz="1600" b="0" i="0" kern="1200">
                <a:solidFill>
                  <a:schemeClr val="tx1"/>
                </a:solidFill>
                <a:latin typeface="Noto Sans Armenian" panose="020B050204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oto Sans Armenian" panose="020B050204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Noto Sans Armenian" panose="020B050204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1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EE78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challenge: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the onset of new phases of QCD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the conjectured QCD critical point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microscopic matter properties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with utmost precision: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event-by-event fluctuations (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criticality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dileptons (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emissivity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strangeness (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System Font Regular"/>
              <a:buChar char="−"/>
            </a:pPr>
            <a:r>
              <a:rPr lang="en-GB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en-GB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(equation-of-state) 	NUSTAR, PANDA</a:t>
            </a:r>
          </a:p>
          <a:p>
            <a:pPr lvl="1">
              <a:buFont typeface="System Font Regular"/>
              <a:buChar char="−"/>
            </a:pPr>
            <a:r>
              <a:rPr lang="en-GB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 (transport properties)	PANDA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D229B-8009-C3F6-2E3C-C76F4EDC918F}"/>
              </a:ext>
            </a:extLst>
          </p:cNvPr>
          <p:cNvSpPr txBox="1"/>
          <p:nvPr/>
        </p:nvSpPr>
        <p:spPr>
          <a:xfrm>
            <a:off x="3210963" y="1328414"/>
            <a:ext cx="184317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333" b="1" dirty="0">
                <a:solidFill>
                  <a:srgbClr val="F07922"/>
                </a:solidFill>
              </a:rPr>
              <a:t>C.B.M coverage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453775-31A9-9F4E-D160-209F0E9E877C}"/>
              </a:ext>
            </a:extLst>
          </p:cNvPr>
          <p:cNvSpPr txBox="1"/>
          <p:nvPr/>
        </p:nvSpPr>
        <p:spPr>
          <a:xfrm>
            <a:off x="3700163" y="3344942"/>
            <a:ext cx="122822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DE" sz="1333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Chiral?</a:t>
            </a:r>
          </a:p>
          <a:p>
            <a:pPr defTabSz="1219170">
              <a:defRPr/>
            </a:pPr>
            <a:r>
              <a:rPr lang="en-DE" sz="1333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Quarkyonic?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E424B4-8312-6892-5780-D12032F4AD20}"/>
              </a:ext>
            </a:extLst>
          </p:cNvPr>
          <p:cNvSpPr/>
          <p:nvPr/>
        </p:nvSpPr>
        <p:spPr>
          <a:xfrm>
            <a:off x="3210963" y="1631803"/>
            <a:ext cx="1843176" cy="3411251"/>
          </a:xfrm>
          <a:prstGeom prst="rect">
            <a:avLst/>
          </a:prstGeom>
          <a:solidFill>
            <a:srgbClr val="F0781E">
              <a:alpha val="15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92AE-F9EE-D3C2-CBBE-0ED88C1D4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181155-A4AB-02CA-42F4-83BA44F6A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1862" y="347683"/>
            <a:ext cx="5072876" cy="69928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4CA277-F50C-CC4A-3A3D-629A8B708B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600" dirty="0">
                    <a:solidFill>
                      <a:schemeClr val="accent1"/>
                    </a:solidFill>
                  </a:rPr>
                  <a:t>Some basic facts on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dirty="0">
                            <a:solidFill>
                              <a:schemeClr val="accent1"/>
                            </a:solidFill>
                          </a:rPr>
                        </m:ctrlPr>
                      </m:sSubPr>
                      <m:e>
                        <m:r>
                          <a:rPr lang="en-US" sz="3600" dirty="0">
                            <a:solidFill>
                              <a:schemeClr val="accent1"/>
                            </a:solidFill>
                          </a:rPr>
                          <m:t>𝜇</m:t>
                        </m:r>
                      </m:e>
                      <m:sub>
                        <m:r>
                          <a:rPr lang="de-DE" sz="3600" dirty="0">
                            <a:solidFill>
                              <a:schemeClr val="accent1"/>
                            </a:solidFill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accent1"/>
                    </a:solidFill>
                  </a:rPr>
                  <a:t> facilities</a:t>
                </a:r>
                <a:endParaRPr lang="en-DE" sz="36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4CA277-F50C-CC4A-3A3D-629A8B708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34F091B-51DD-3ACF-E362-0E065012D409}"/>
              </a:ext>
            </a:extLst>
          </p:cNvPr>
          <p:cNvSpPr/>
          <p:nvPr/>
        </p:nvSpPr>
        <p:spPr>
          <a:xfrm>
            <a:off x="189336" y="6380527"/>
            <a:ext cx="6844873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TG, NPA 982 (2019), update 2021 </a:t>
            </a:r>
            <a:r>
              <a:rPr lang="en-US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https://github.com/tgalatyuk/interaction_rate_facilities</a:t>
            </a:r>
            <a:r>
              <a:rPr lang="en-US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/>
            <a:r>
              <a:rPr lang="en-US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CBM, EPJA 53 3 (2017) 60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0ED996-C569-E9DE-BDB6-A2FAF06AC7C4}"/>
              </a:ext>
            </a:extLst>
          </p:cNvPr>
          <p:cNvSpPr/>
          <p:nvPr/>
        </p:nvSpPr>
        <p:spPr>
          <a:xfrm>
            <a:off x="1439108" y="1502601"/>
            <a:ext cx="1035963" cy="4110908"/>
          </a:xfrm>
          <a:prstGeom prst="rect">
            <a:avLst/>
          </a:prstGeom>
          <a:solidFill>
            <a:srgbClr val="F0781E">
              <a:alpha val="15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7C1DB95-285E-69A3-0B3B-F6748FD730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63579" y="1507052"/>
                <a:ext cx="5028421" cy="5161988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3716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1pPr>
                <a:lvl2pPr marL="34290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85000"/>
                  <a:buFont typeface="Symbol" pitchFamily="2" charset="2"/>
                  <a:buChar char="-"/>
                  <a:defRPr sz="12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54864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90000"/>
                  <a:buFont typeface="Symbol" pitchFamily="2" charset="2"/>
                  <a:buChar char="-"/>
                  <a:defRPr sz="11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75438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Font typeface="Symbol" pitchFamily="2" charset="2"/>
                  <a:buChar char="-"/>
                  <a:defRPr sz="105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891540" indent="-10287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100000"/>
                  <a:buFont typeface="Symbol" pitchFamily="2" charset="2"/>
                  <a:buChar char="-"/>
                  <a:defRPr sz="900" b="0" i="0" kern="1200" baseline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102870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6586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0302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4018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-GB" sz="1600" b="1" dirty="0">
                    <a:solidFill>
                      <a:srgbClr val="005AA0"/>
                    </a:solidFill>
                  </a:rPr>
                  <a:t>Program needs </a:t>
                </a:r>
                <a:r>
                  <a:rPr lang="en-US" sz="1600" b="1" dirty="0">
                    <a:solidFill>
                      <a:srgbClr val="005AA0"/>
                    </a:solidFill>
                    <a:cs typeface="Arial" charset="0"/>
                  </a:rPr>
                  <a:t>ever more precise data and sensitivity for rarest signals</a:t>
                </a:r>
                <a:endParaRPr lang="en-US" sz="1600" dirty="0">
                  <a:solidFill>
                    <a:srgbClr val="005AA0"/>
                  </a:solidFill>
                </a:endParaRPr>
              </a:p>
              <a:p>
                <a:pPr>
                  <a:lnSpc>
                    <a:spcPct val="110000"/>
                  </a:lnSpc>
                  <a:buClr>
                    <a:srgbClr val="10813D"/>
                  </a:buClr>
                </a:pPr>
                <a:r>
                  <a:rPr lang="en-US" sz="1467" b="1" dirty="0">
                    <a:solidFill>
                      <a:srgbClr val="12813C"/>
                    </a:solidFill>
                  </a:rPr>
                  <a:t>CBM</a:t>
                </a:r>
                <a:r>
                  <a:rPr lang="en-US" sz="1467" dirty="0">
                    <a:solidFill>
                      <a:srgbClr val="12813C"/>
                    </a:solidFill>
                  </a:rPr>
                  <a:t> </a:t>
                </a:r>
                <a:r>
                  <a:rPr lang="en-US" sz="1467" dirty="0">
                    <a:solidFill>
                      <a:srgbClr val="000000"/>
                    </a:solidFill>
                  </a:rPr>
                  <a:t>will play a unique role in the exploration of the QCD phase diagram in the region of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DE" sz="1467" dirty="0">
                    <a:solidFill>
                      <a:srgbClr val="000000"/>
                    </a:solidFill>
                  </a:rPr>
                  <a:t> with rare </a:t>
                </a:r>
                <a:r>
                  <a:rPr lang="en-AU" sz="1467" dirty="0">
                    <a:solidFill>
                      <a:srgbClr val="000000"/>
                    </a:solidFill>
                  </a:rPr>
                  <a:t>and electromagnetic probes: high rate capability</a:t>
                </a:r>
              </a:p>
              <a:p>
                <a:pPr>
                  <a:lnSpc>
                    <a:spcPct val="110000"/>
                  </a:lnSpc>
                  <a:spcBef>
                    <a:spcPts val="800"/>
                  </a:spcBef>
                </a:pPr>
                <a:r>
                  <a:rPr lang="en-AU" sz="1467" b="1" dirty="0">
                    <a:solidFill>
                      <a:srgbClr val="005AA0"/>
                    </a:solidFill>
                  </a:rPr>
                  <a:t>HADES</a:t>
                </a:r>
                <a:r>
                  <a:rPr lang="en-AU" sz="1467" dirty="0">
                    <a:solidFill>
                      <a:srgbClr val="303030"/>
                    </a:solidFill>
                  </a:rPr>
                  <a:t>: </a:t>
                </a:r>
                <a:r>
                  <a:rPr lang="en-AU" sz="1467" dirty="0">
                    <a:solidFill>
                      <a:srgbClr val="000000"/>
                    </a:solidFill>
                  </a:rPr>
                  <a:t>established thermal radiation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AU" sz="1467" dirty="0">
                    <a:solidFill>
                      <a:srgbClr val="000000"/>
                    </a:solidFill>
                  </a:rPr>
                  <a:t>, limited to 20kHz 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sz="146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AU" sz="14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sz="14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AU" sz="1467" dirty="0">
                    <a:solidFill>
                      <a:srgbClr val="000000"/>
                    </a:solidFill>
                  </a:rPr>
                  <a:t>=2.4 GeV</a:t>
                </a:r>
              </a:p>
              <a:p>
                <a:pPr>
                  <a:lnSpc>
                    <a:spcPct val="110000"/>
                  </a:lnSpc>
                  <a:spcBef>
                    <a:spcPts val="800"/>
                  </a:spcBef>
                </a:pPr>
                <a:r>
                  <a:rPr lang="en-AU" sz="1467" b="1" dirty="0">
                    <a:solidFill>
                      <a:srgbClr val="005AA0"/>
                    </a:solidFill>
                  </a:rPr>
                  <a:t>STAR FXT@RHIC</a:t>
                </a:r>
                <a:r>
                  <a:rPr lang="en-AU" sz="1467" dirty="0">
                    <a:solidFill>
                      <a:srgbClr val="505050"/>
                    </a:solidFill>
                  </a:rPr>
                  <a:t>:</a:t>
                </a:r>
                <a:r>
                  <a:rPr lang="en-AU" sz="1467" b="1" dirty="0">
                    <a:solidFill>
                      <a:srgbClr val="005AA0"/>
                    </a:solidFill>
                  </a:rPr>
                  <a:t> </a:t>
                </a:r>
                <a:r>
                  <a:rPr lang="en-AU" sz="1467" dirty="0">
                    <a:solidFill>
                      <a:srgbClr val="303030"/>
                    </a:solidFill>
                  </a:rPr>
                  <a:t>BES program completed;</a:t>
                </a:r>
                <a:br>
                  <a:rPr lang="en-AU" sz="1467" dirty="0">
                    <a:solidFill>
                      <a:srgbClr val="303030"/>
                    </a:solidFill>
                  </a:rPr>
                </a:br>
                <a:r>
                  <a:rPr lang="en-AU" sz="1467" dirty="0">
                    <a:solidFill>
                      <a:srgbClr val="303030"/>
                    </a:solidFill>
                  </a:rPr>
                  <a:t>limited capabilities for rare probes</a:t>
                </a:r>
              </a:p>
              <a:p>
                <a:pPr>
                  <a:lnSpc>
                    <a:spcPct val="110000"/>
                  </a:lnSpc>
                  <a:spcBef>
                    <a:spcPts val="800"/>
                  </a:spcBef>
                </a:pPr>
                <a:r>
                  <a:rPr lang="en-AU" sz="1467" b="1" dirty="0">
                    <a:solidFill>
                      <a:srgbClr val="005AA0"/>
                    </a:solidFill>
                  </a:rPr>
                  <a:t>BM@N</a:t>
                </a:r>
                <a:r>
                  <a:rPr lang="en-AU" sz="1467" dirty="0">
                    <a:solidFill>
                      <a:srgbClr val="303030"/>
                    </a:solidFill>
                  </a:rPr>
                  <a:t>: running (light systems), limited capabilities for rare probes 	</a:t>
                </a:r>
              </a:p>
              <a:p>
                <a:pPr>
                  <a:lnSpc>
                    <a:spcPct val="110000"/>
                  </a:lnSpc>
                  <a:spcBef>
                    <a:spcPts val="800"/>
                  </a:spcBef>
                </a:pPr>
                <a:r>
                  <a:rPr lang="en-AU" sz="1467" b="1" dirty="0">
                    <a:solidFill>
                      <a:srgbClr val="7F7F7F"/>
                    </a:solidFill>
                  </a:rPr>
                  <a:t>CEE+@HIAF proposal</a:t>
                </a:r>
                <a:r>
                  <a:rPr lang="en-AU" sz="1467" dirty="0">
                    <a:solidFill>
                      <a:srgbClr val="7F7F7F"/>
                    </a:solidFill>
                  </a:rPr>
                  <a:t>: multipurpose detector based on TPC, anticipated rate capability 500 kHz</a:t>
                </a:r>
              </a:p>
              <a:p>
                <a:pPr>
                  <a:lnSpc>
                    <a:spcPct val="110000"/>
                  </a:lnSpc>
                  <a:spcBef>
                    <a:spcPts val="800"/>
                  </a:spcBef>
                </a:pPr>
                <a:r>
                  <a:rPr lang="en-AU" sz="1467" b="1" dirty="0">
                    <a:solidFill>
                      <a:srgbClr val="7F7F7F"/>
                    </a:solidFill>
                  </a:rPr>
                  <a:t>J-PARC-HI proposal</a:t>
                </a:r>
                <a:r>
                  <a:rPr lang="en-AU" sz="1467" dirty="0">
                    <a:solidFill>
                      <a:srgbClr val="7F7F7F"/>
                    </a:solidFill>
                  </a:rPr>
                  <a:t>: highest proton beam intensities, addition of heavy-ion option (HI booster),</a:t>
                </a:r>
                <a:br>
                  <a:rPr lang="en-AU" sz="1467" dirty="0">
                    <a:solidFill>
                      <a:srgbClr val="7F7F7F"/>
                    </a:solidFill>
                  </a:rPr>
                </a:br>
                <a:r>
                  <a:rPr lang="en-AU" sz="1467" dirty="0">
                    <a:solidFill>
                      <a:srgbClr val="7F7F7F"/>
                    </a:solidFill>
                  </a:rPr>
                  <a:t>state of the art detectors (</a:t>
                </a:r>
                <a14:m>
                  <m:oMath xmlns:m="http://schemas.openxmlformats.org/officeDocument/2006/math">
                    <m:r>
                      <a:rPr lang="en-AU" sz="1467" i="1" dirty="0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AU" sz="1467" dirty="0">
                    <a:solidFill>
                      <a:srgbClr val="7F7F7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AU" sz="1467" i="1" dirty="0">
                        <a:solidFill>
                          <a:srgbClr val="7F7F7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AU" sz="1467" dirty="0">
                    <a:solidFill>
                      <a:srgbClr val="7F7F7F"/>
                    </a:solidFill>
                  </a:rPr>
                  <a:t>, hadrons)</a:t>
                </a:r>
                <a:endParaRPr lang="en-AU" sz="1467" dirty="0">
                  <a:solidFill>
                    <a:srgbClr val="000000"/>
                  </a:solidFill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AU" sz="1467" dirty="0">
                  <a:solidFill>
                    <a:srgbClr val="000000"/>
                  </a:solidFill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AU" sz="1467" dirty="0">
                  <a:solidFill>
                    <a:srgbClr val="000000"/>
                  </a:solidFill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AU" sz="1467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7C1DB95-285E-69A3-0B3B-F6748FD73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579" y="1507052"/>
                <a:ext cx="5028421" cy="51619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99F4F17-D2AD-FC78-25B4-7A083F18E52F}"/>
              </a:ext>
            </a:extLst>
          </p:cNvPr>
          <p:cNvSpPr txBox="1"/>
          <p:nvPr/>
        </p:nvSpPr>
        <p:spPr>
          <a:xfrm>
            <a:off x="12970933" y="49896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DF551-6CD3-6D0D-D30B-F3F1D5FEF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43D4-0CF2-0FBC-B1CA-569AB6CC6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4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Probing </a:t>
            </a:r>
            <a:r>
              <a:rPr lang="en-GB" sz="3600" dirty="0">
                <a:solidFill>
                  <a:srgbClr val="FF0000"/>
                </a:solidFill>
              </a:rPr>
              <a:t>criticality</a:t>
            </a:r>
            <a:r>
              <a:rPr lang="en-GB" sz="3600" dirty="0">
                <a:solidFill>
                  <a:schemeClr val="accent1"/>
                </a:solidFill>
              </a:rPr>
              <a:t> with fluctuations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1CC20E-CD30-BEF6-C780-3A4F6C24C268}"/>
              </a:ext>
            </a:extLst>
          </p:cNvPr>
          <p:cNvSpPr txBox="1">
            <a:spLocks/>
          </p:cNvSpPr>
          <p:nvPr/>
        </p:nvSpPr>
        <p:spPr>
          <a:xfrm>
            <a:off x="609600" y="1202343"/>
            <a:ext cx="11232000" cy="355200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505050"/>
                </a:solidFill>
              </a:rPr>
              <a:t>Quest for critical phenomenon connected to the 1</a:t>
            </a:r>
            <a:r>
              <a:rPr lang="en-GB" sz="2000" baseline="30000" dirty="0">
                <a:solidFill>
                  <a:srgbClr val="505050"/>
                </a:solidFill>
              </a:rPr>
              <a:t>st</a:t>
            </a:r>
            <a:r>
              <a:rPr lang="en-GB" sz="2000" dirty="0">
                <a:solidFill>
                  <a:srgbClr val="505050"/>
                </a:solidFill>
              </a:rPr>
              <a:t> order phase transition</a:t>
            </a:r>
          </a:p>
        </p:txBody>
      </p:sp>
      <p:sp>
        <p:nvSpPr>
          <p:cNvPr id="22" name="Textfeld 16">
            <a:extLst>
              <a:ext uri="{FF2B5EF4-FFF2-40B4-BE49-F238E27FC236}">
                <a16:creationId xmlns:a16="http://schemas.microsoft.com/office/drawing/2014/main" id="{9F5635E2-BF2E-952E-1D23-6F4566306BB4}"/>
              </a:ext>
            </a:extLst>
          </p:cNvPr>
          <p:cNvSpPr txBox="1"/>
          <p:nvPr/>
        </p:nvSpPr>
        <p:spPr>
          <a:xfrm>
            <a:off x="1013848" y="1747774"/>
            <a:ext cx="499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Location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critical</a:t>
            </a:r>
            <a:r>
              <a:rPr lang="de-DE" sz="1600" dirty="0"/>
              <a:t> </a:t>
            </a:r>
            <a:r>
              <a:rPr lang="de-DE" sz="1600" dirty="0" err="1"/>
              <a:t>region</a:t>
            </a:r>
            <a:endParaRPr lang="de-DE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E48724-B689-50F9-0517-770A6AEA2F2C}"/>
              </a:ext>
            </a:extLst>
          </p:cNvPr>
          <p:cNvSpPr txBox="1"/>
          <p:nvPr/>
        </p:nvSpPr>
        <p:spPr>
          <a:xfrm>
            <a:off x="192313" y="6322290"/>
            <a:ext cx="4235593" cy="256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2pPr marL="0" lvl="1">
              <a:defRPr sz="8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US" sz="1067" dirty="0">
                <a:solidFill>
                  <a:srgbClr val="005AA0"/>
                </a:solidFill>
              </a:rPr>
              <a:t>Gao, Pawlowski, PRD 102 (2020) 3, 034027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4E3FD0-C965-7063-D056-9803FA45CBE5}"/>
              </a:ext>
            </a:extLst>
          </p:cNvPr>
          <p:cNvGrpSpPr/>
          <p:nvPr/>
        </p:nvGrpSpPr>
        <p:grpSpPr>
          <a:xfrm>
            <a:off x="261927" y="2009490"/>
            <a:ext cx="5562690" cy="4139811"/>
            <a:chOff x="261927" y="1898277"/>
            <a:chExt cx="5946256" cy="434619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FEC0508-123E-EF50-C338-C845EA91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27" y="1898277"/>
              <a:ext cx="5946256" cy="4346193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DFC6C3-4873-0F48-B7D7-3DECC98D9693}"/>
                </a:ext>
              </a:extLst>
            </p:cNvPr>
            <p:cNvGrpSpPr/>
            <p:nvPr/>
          </p:nvGrpSpPr>
          <p:grpSpPr>
            <a:xfrm>
              <a:off x="2024140" y="2457839"/>
              <a:ext cx="3139945" cy="3012968"/>
              <a:chOff x="1494704" y="1710152"/>
              <a:chExt cx="2354959" cy="2259726"/>
            </a:xfrm>
          </p:grpSpPr>
          <p:pic>
            <p:nvPicPr>
              <p:cNvPr id="31" name="Graphic 30" descr="Magnifying glass">
                <a:extLst>
                  <a:ext uri="{FF2B5EF4-FFF2-40B4-BE49-F238E27FC236}">
                    <a16:creationId xmlns:a16="http://schemas.microsoft.com/office/drawing/2014/main" id="{FC353165-FF6E-47BA-72DC-6E4BE13C9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1589937" y="1710152"/>
                <a:ext cx="2259726" cy="2259726"/>
              </a:xfrm>
              <a:prstGeom prst="rect">
                <a:avLst/>
              </a:prstGeom>
            </p:spPr>
          </p:pic>
          <p:sp>
            <p:nvSpPr>
              <p:cNvPr id="32" name="Textfeld 15">
                <a:extLst>
                  <a:ext uri="{FF2B5EF4-FFF2-40B4-BE49-F238E27FC236}">
                    <a16:creationId xmlns:a16="http://schemas.microsoft.com/office/drawing/2014/main" id="{29855B08-5EB1-5C09-7939-9BDA1241ADC1}"/>
                  </a:ext>
                </a:extLst>
              </p:cNvPr>
              <p:cNvSpPr txBox="1"/>
              <p:nvPr/>
            </p:nvSpPr>
            <p:spPr>
              <a:xfrm rot="18916593">
                <a:off x="1494704" y="2954751"/>
                <a:ext cx="197751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>
                    <a:solidFill>
                      <a:srgbClr val="005AA0"/>
                    </a:solidFill>
                  </a:rPr>
                  <a:t>CBM@SIS100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DA48CE-6126-BD1A-DEFD-638FC0603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  <p:pic>
        <p:nvPicPr>
          <p:cNvPr id="8" name="Content Placeholder 15">
            <a:extLst>
              <a:ext uri="{FF2B5EF4-FFF2-40B4-BE49-F238E27FC236}">
                <a16:creationId xmlns:a16="http://schemas.microsoft.com/office/drawing/2014/main" id="{100100F8-91DC-1130-1341-AB9121507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10" y="2067011"/>
            <a:ext cx="4618105" cy="356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9772C4-0BD7-5448-C861-0FEEF33A7D64}"/>
              </a:ext>
            </a:extLst>
          </p:cNvPr>
          <p:cNvSpPr/>
          <p:nvPr/>
        </p:nvSpPr>
        <p:spPr>
          <a:xfrm>
            <a:off x="6866334" y="1720299"/>
            <a:ext cx="2361544" cy="584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STAR, PRL 128 (2022) 20, 202303</a:t>
            </a:r>
          </a:p>
          <a:p>
            <a:r>
              <a:rPr lang="en-GB" sz="1067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HADES, PRC 102 (2020) 2, 024914</a:t>
            </a:r>
          </a:p>
          <a:p>
            <a:endParaRPr lang="en-GB" sz="1067" dirty="0">
              <a:solidFill>
                <a:srgbClr val="005A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CF0C4A-4412-5655-1F4F-247CB4974B19}"/>
              </a:ext>
            </a:extLst>
          </p:cNvPr>
          <p:cNvSpPr/>
          <p:nvPr/>
        </p:nvSpPr>
        <p:spPr>
          <a:xfrm>
            <a:off x="7622796" y="2191195"/>
            <a:ext cx="2681569" cy="267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BB562-94FD-7D47-84BC-E0CAFCF1ECF3}"/>
              </a:ext>
            </a:extLst>
          </p:cNvPr>
          <p:cNvSpPr/>
          <p:nvPr/>
        </p:nvSpPr>
        <p:spPr>
          <a:xfrm>
            <a:off x="7363957" y="2168108"/>
            <a:ext cx="412931" cy="2898924"/>
          </a:xfrm>
          <a:prstGeom prst="rect">
            <a:avLst/>
          </a:prstGeom>
          <a:solidFill>
            <a:srgbClr val="F0781E">
              <a:alpha val="15000"/>
            </a:srgbClr>
          </a:solidFill>
          <a:ln w="264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E16A98-AA75-D22F-9B6B-3620509EAF3A}"/>
              </a:ext>
            </a:extLst>
          </p:cNvPr>
          <p:cNvSpPr/>
          <p:nvPr/>
        </p:nvSpPr>
        <p:spPr>
          <a:xfrm>
            <a:off x="6872027" y="5837788"/>
            <a:ext cx="4411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5AA0"/>
                </a:solidFill>
              </a:rPr>
              <a:t>Critical point search: discontinuities of the higher moments of particle number distributions, visible in a beam energy scan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6F16C5-AA18-06C1-032A-6D47174CAA8B}"/>
                  </a:ext>
                </a:extLst>
              </p:cNvPr>
              <p:cNvSpPr txBox="1"/>
              <p:nvPr/>
            </p:nvSpPr>
            <p:spPr>
              <a:xfrm rot="16200000">
                <a:off x="5123437" y="3427741"/>
                <a:ext cx="2898925" cy="3796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7" dirty="0">
                    <a:ea typeface="Cambria Math" panose="02040503050406030204" pitchFamily="18" charset="0"/>
                  </a:rPr>
                  <a:t>High moments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67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6F16C5-AA18-06C1-032A-6D47174CA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23437" y="3427741"/>
                <a:ext cx="2898925" cy="379656"/>
              </a:xfrm>
              <a:prstGeom prst="rect">
                <a:avLst/>
              </a:prstGeom>
              <a:blipFill>
                <a:blip r:embed="rId7"/>
                <a:stretch>
                  <a:fillRect l="-3226" r="-258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87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419CC2-CE92-BFDC-3FF8-8D6A30960F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589" y="1389971"/>
                <a:ext cx="5380895" cy="1065447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267"/>
                  </a:spcBef>
                </a:pPr>
                <a:r>
                  <a:rPr lang="en-GB" sz="1400" dirty="0"/>
                  <a:t>Corrections for volume fluctuations and conservation laws</a:t>
                </a:r>
              </a:p>
              <a:p>
                <a:pPr>
                  <a:spcBef>
                    <a:spcPts val="267"/>
                  </a:spcBef>
                </a:pPr>
                <a:r>
                  <a:rPr lang="en-GB" sz="1400" dirty="0"/>
                  <a:t>Event-by-event changes of efficiency</a:t>
                </a:r>
              </a:p>
              <a:p>
                <a:pPr>
                  <a:spcBef>
                    <a:spcPts val="267"/>
                  </a:spcBef>
                </a:pPr>
                <a:r>
                  <a:rPr lang="en-GB" sz="1400" dirty="0"/>
                  <a:t>Proper selection of </a:t>
                </a:r>
                <a14:m>
                  <m:oMath xmlns:m="http://schemas.openxmlformats.org/officeDocument/2006/math">
                    <m:r>
                      <a:rPr lang="de-DE" sz="1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400" baseline="-25000" dirty="0"/>
                  <a:t>T</a:t>
                </a:r>
                <a:r>
                  <a:rPr lang="en-GB" sz="1400" baseline="-25000" dirty="0"/>
                  <a:t> </a:t>
                </a:r>
                <a:r>
                  <a:rPr lang="en-GB" sz="1400" dirty="0"/>
                  <a:t>–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400" dirty="0"/>
                  <a:t> bite</a:t>
                </a:r>
              </a:p>
              <a:p>
                <a:pPr>
                  <a:spcBef>
                    <a:spcPts val="267"/>
                  </a:spcBef>
                </a:pPr>
                <a:r>
                  <a:rPr lang="en-GB" sz="1400" dirty="0"/>
                  <a:t>(Net-)baryons vs. protons, neutrons, nuclei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419CC2-CE92-BFDC-3FF8-8D6A30960F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589" y="1389971"/>
                <a:ext cx="5380895" cy="1065447"/>
              </a:xfrm>
              <a:blipFill>
                <a:blip r:embed="rId3"/>
                <a:stretch>
                  <a:fillRect l="-235" t="-35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37A8759-FDE2-1B37-AEFA-C5FD1647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600" dirty="0">
                <a:solidFill>
                  <a:schemeClr val="accent1"/>
                </a:solidFill>
              </a:rPr>
              <a:t>Performance studies in CBM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EBE1B-5666-A6A5-69BA-C28E8B2FF7D7}"/>
              </a:ext>
            </a:extLst>
          </p:cNvPr>
          <p:cNvSpPr txBox="1"/>
          <p:nvPr/>
        </p:nvSpPr>
        <p:spPr>
          <a:xfrm>
            <a:off x="224521" y="5398973"/>
            <a:ext cx="3404304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67" dirty="0">
                <a:latin typeface="Arial" panose="020B0604020202020204" pitchFamily="34" charset="0"/>
                <a:cs typeface="Arial" panose="020B0604020202020204" pitchFamily="34" charset="0"/>
              </a:rPr>
              <a:t>Crucial: centrality determination with independent detector  </a:t>
            </a:r>
            <a:r>
              <a:rPr lang="en-DE" sz="1467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467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avoids bias on e-b-e fluctuation observables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1654F0-37D0-BA32-5DA9-9F6A64A3CD51}"/>
                  </a:ext>
                </a:extLst>
              </p:cNvPr>
              <p:cNvSpPr/>
              <p:nvPr/>
            </p:nvSpPr>
            <p:spPr>
              <a:xfrm>
                <a:off x="4263494" y="5387067"/>
                <a:ext cx="3325343" cy="1226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67" dirty="0"/>
                  <a:t>Low </a:t>
                </a:r>
                <a14:m>
                  <m:oMath xmlns:m="http://schemas.openxmlformats.org/officeDocument/2006/math">
                    <m:r>
                      <a:rPr lang="de-DE" sz="1467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467" baseline="-25000" dirty="0"/>
                  <a:t>T</a:t>
                </a:r>
                <a:r>
                  <a:rPr lang="en-GB" sz="1467" dirty="0"/>
                  <a:t> and midrapidity coverage</a:t>
                </a:r>
                <a:br>
                  <a:rPr lang="en-GB" sz="1467" dirty="0"/>
                </a:br>
                <a:r>
                  <a:rPr lang="en-GB" sz="1467" dirty="0"/>
                  <a:t>(better than STAR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467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GB" sz="14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67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sz="1467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1467" dirty="0"/>
                  <a:t>=3 GeV)</a:t>
                </a:r>
              </a:p>
              <a:p>
                <a:endParaRPr lang="en-GB" sz="14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1467" dirty="0">
                    <a:latin typeface="Arial" panose="020B0604020202020204" pitchFamily="34" charset="0"/>
                    <a:cs typeface="Arial" panose="020B0604020202020204" pitchFamily="34" charset="0"/>
                  </a:rPr>
                  <a:t>Reconstruction efficiency allows for</a:t>
                </a:r>
                <a:br>
                  <a:rPr lang="en-GB" sz="1467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467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 measurement of cumulants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1654F0-37D0-BA32-5DA9-9F6A64A3C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494" y="5387067"/>
                <a:ext cx="3325343" cy="1226811"/>
              </a:xfrm>
              <a:prstGeom prst="rect">
                <a:avLst/>
              </a:prstGeom>
              <a:blipFill>
                <a:blip r:embed="rId4"/>
                <a:stretch>
                  <a:fillRect l="-760" t="-2062" b="-51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2ED61EBF-9F25-0CE4-0548-89E32DF98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21396"/>
            <a:ext cx="3068591" cy="269127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643F756-273B-86EA-90D5-E46AA9614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92" y="2621478"/>
            <a:ext cx="5515883" cy="2791191"/>
          </a:xfrm>
          <a:prstGeom prst="rect">
            <a:avLst/>
          </a:prstGeom>
        </p:spPr>
      </p:pic>
      <p:sp>
        <p:nvSpPr>
          <p:cNvPr id="62" name="Right Brace 61">
            <a:extLst>
              <a:ext uri="{FF2B5EF4-FFF2-40B4-BE49-F238E27FC236}">
                <a16:creationId xmlns:a16="http://schemas.microsoft.com/office/drawing/2014/main" id="{F76DC709-3B0F-EA0A-6E76-678F86EA277C}"/>
              </a:ext>
            </a:extLst>
          </p:cNvPr>
          <p:cNvSpPr/>
          <p:nvPr/>
        </p:nvSpPr>
        <p:spPr>
          <a:xfrm>
            <a:off x="5130345" y="1496411"/>
            <a:ext cx="224268" cy="999484"/>
          </a:xfrm>
          <a:prstGeom prst="rightBrace">
            <a:avLst>
              <a:gd name="adj1" fmla="val 68713"/>
              <a:gd name="adj2" fmla="val 50000"/>
            </a:avLst>
          </a:prstGeom>
          <a:ln w="15875">
            <a:solidFill>
              <a:srgbClr val="005A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266CAB-47F7-0701-F463-272AD74171D8}"/>
              </a:ext>
            </a:extLst>
          </p:cNvPr>
          <p:cNvSpPr txBox="1"/>
          <p:nvPr/>
        </p:nvSpPr>
        <p:spPr>
          <a:xfrm>
            <a:off x="5349195" y="1611431"/>
            <a:ext cx="1519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the effects is being scrutinized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A511DF0-60CC-14C2-72E6-B475BD2970F8}"/>
                  </a:ext>
                </a:extLst>
              </p:cNvPr>
              <p:cNvSpPr/>
              <p:nvPr/>
            </p:nvSpPr>
            <p:spPr>
              <a:xfrm>
                <a:off x="7461016" y="1358684"/>
                <a:ext cx="4730984" cy="1019083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/>
              <a:p>
                <a:pPr defTabSz="914377">
                  <a:spcBef>
                    <a:spcPts val="267"/>
                  </a:spcBef>
                  <a:buClr>
                    <a:srgbClr val="005AA0"/>
                  </a:buClr>
                  <a:buSzPct val="110000"/>
                </a:pPr>
                <a:r>
                  <a:rPr lang="en-US" sz="1400" dirty="0">
                    <a:cs typeface="Arial" panose="020B0604020202020204" pitchFamily="34" charset="0"/>
                    <a:sym typeface="Wingdings"/>
                  </a:rPr>
                  <a:t>After 3 years of running:</a:t>
                </a:r>
              </a:p>
              <a:p>
                <a:pPr marL="228594" indent="-228594" defTabSz="914377">
                  <a:spcBef>
                    <a:spcPts val="267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Arial" panose="020B0604020202020204" pitchFamily="34" charset="0"/>
                    <a:sym typeface="Wingdings"/>
                  </a:rPr>
                  <a:t>Completion of the excitation function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  <m:t>𝜅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  <m:t>4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(</m:t>
                    </m:r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p</m:t>
                    </m:r>
                    <m:r>
                      <a:rPr lang="de-DE" sz="1400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)</m:t>
                    </m:r>
                  </m:oMath>
                </a14:m>
                <a:endParaRPr lang="en-US" sz="1400" dirty="0">
                  <a:cs typeface="Arial" panose="020B0604020202020204" pitchFamily="34" charset="0"/>
                  <a:sym typeface="Wingdings"/>
                </a:endParaRPr>
              </a:p>
              <a:p>
                <a:pPr marL="228594" indent="-228594" defTabSz="914377">
                  <a:spcBef>
                    <a:spcPts val="267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Arial" panose="020B0604020202020204" pitchFamily="34" charset="0"/>
                    <a:sym typeface="Wingdings"/>
                  </a:rPr>
                  <a:t>First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  <m:t>𝜅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  <m:t>6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(</m:t>
                    </m:r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p</m:t>
                    </m:r>
                    <m:r>
                      <a:rPr lang="de-DE" sz="1400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)</m:t>
                    </m:r>
                  </m:oMath>
                </a14:m>
                <a:endParaRPr lang="en-US" sz="1400" dirty="0">
                  <a:cs typeface="Arial" panose="020B0604020202020204" pitchFamily="34" charset="0"/>
                  <a:sym typeface="Wingdings"/>
                </a:endParaRPr>
              </a:p>
              <a:p>
                <a:pPr marL="228594" indent="-228594" defTabSz="914377">
                  <a:spcBef>
                    <a:spcPts val="267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Arial" panose="020B0604020202020204" pitchFamily="34" charset="0"/>
                    <a:sym typeface="Wingdings"/>
                  </a:rPr>
                  <a:t>Extension into strangeness sector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  <m:t>𝜅</m:t>
                        </m:r>
                      </m:e>
                      <m:sub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/>
                          </a:rPr>
                          <m:t>4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(</m:t>
                    </m:r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Λ</m:t>
                    </m:r>
                    <m:r>
                      <a:rPr lang="de-DE" sz="1400" i="1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/>
                      </a:rPr>
                      <m:t>)</m:t>
                    </m:r>
                  </m:oMath>
                </a14:m>
                <a:endParaRPr lang="en-US" sz="1400" dirty="0">
                  <a:cs typeface="Arial" panose="020B0604020202020204" pitchFamily="34" charset="0"/>
                  <a:sym typeface="Wingdings"/>
                </a:endParaRPr>
              </a:p>
              <a:p>
                <a:pPr marL="228594" indent="-228594" defTabSz="914377">
                  <a:spcBef>
                    <a:spcPts val="267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</a:pPr>
                <a:endParaRPr lang="en-US" sz="1400" dirty="0">
                  <a:cs typeface="Arial" panose="020B0604020202020204" pitchFamily="34" charset="0"/>
                  <a:sym typeface="Wingdings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A511DF0-60CC-14C2-72E6-B475BD297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016" y="1358684"/>
                <a:ext cx="4730984" cy="1019083"/>
              </a:xfrm>
              <a:prstGeom prst="rect">
                <a:avLst/>
              </a:prstGeom>
              <a:blipFill>
                <a:blip r:embed="rId7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CCE71B8-0D3B-D05E-42F1-A2424B36A912}"/>
                  </a:ext>
                </a:extLst>
              </p:cNvPr>
              <p:cNvSpPr/>
              <p:nvPr/>
            </p:nvSpPr>
            <p:spPr>
              <a:xfrm>
                <a:off x="9420817" y="5726904"/>
                <a:ext cx="2863808" cy="543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67" dirty="0">
                    <a:latin typeface="Arial" panose="020B0604020202020204" pitchFamily="34" charset="0"/>
                    <a:cs typeface="Arial" panose="020B0604020202020204" pitchFamily="34" charset="0"/>
                  </a:rPr>
                  <a:t>Statistics sufficient to study derivatives of order </a:t>
                </a:r>
                <a14:m>
                  <m:oMath xmlns:m="http://schemas.openxmlformats.org/officeDocument/2006/math">
                    <m:r>
                      <a:rPr lang="de-DE" sz="1467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sz="1467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Ο</m:t>
                    </m:r>
                    <m:r>
                      <a:rPr lang="de-DE" sz="1467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(4)</m:t>
                    </m:r>
                  </m:oMath>
                </a14:m>
                <a:endParaRPr lang="en-GB" sz="14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CCE71B8-0D3B-D05E-42F1-A2424B36A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0817" y="5726904"/>
                <a:ext cx="2863808" cy="543867"/>
              </a:xfrm>
              <a:prstGeom prst="rect">
                <a:avLst/>
              </a:prstGeom>
              <a:blipFill>
                <a:blip r:embed="rId8"/>
                <a:stretch>
                  <a:fillRect l="-881" t="-2273" b="-113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311FA93-1E7D-AA5C-A8F4-8CC21D2452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12" y="2721395"/>
            <a:ext cx="3044061" cy="2806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72451-2505-A8C3-A874-7FAE3960B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5">
            <a:extLst>
              <a:ext uri="{FF2B5EF4-FFF2-40B4-BE49-F238E27FC236}">
                <a16:creationId xmlns:a16="http://schemas.microsoft.com/office/drawing/2014/main" id="{87260E9F-09F1-885E-1FC6-A5F33224CF95}"/>
              </a:ext>
            </a:extLst>
          </p:cNvPr>
          <p:cNvSpPr/>
          <p:nvPr/>
        </p:nvSpPr>
        <p:spPr>
          <a:xfrm rot="20133300">
            <a:off x="3875731" y="4517200"/>
            <a:ext cx="2490253" cy="1285365"/>
          </a:xfrm>
          <a:prstGeom prst="swooshArrow">
            <a:avLst>
              <a:gd name="adj1" fmla="val 33430"/>
              <a:gd name="adj2" fmla="val 31370"/>
            </a:avLst>
          </a:prstGeom>
          <a:solidFill>
            <a:srgbClr val="7F7F7F">
              <a:alpha val="3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DE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E39-61FB-FCD7-A422-6D08DA09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36" y="291558"/>
            <a:ext cx="11091332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Electromagnetic radiation </a:t>
            </a:r>
            <a:r>
              <a:rPr lang="en-US" sz="3600" dirty="0">
                <a:solidFill>
                  <a:schemeClr val="accent1"/>
                </a:solidFill>
              </a:rPr>
              <a:t>as multi-messenger of fireball</a:t>
            </a:r>
            <a:endParaRPr lang="en-DE" sz="3600" dirty="0">
              <a:solidFill>
                <a:schemeClr val="accent1"/>
              </a:solidFill>
            </a:endParaRP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FAC9B815-79C6-91ED-69D2-C4CF5C9A831E}"/>
              </a:ext>
            </a:extLst>
          </p:cNvPr>
          <p:cNvSpPr txBox="1"/>
          <p:nvPr/>
        </p:nvSpPr>
        <p:spPr>
          <a:xfrm>
            <a:off x="-115605" y="1790518"/>
            <a:ext cx="410433" cy="1333167"/>
          </a:xfrm>
          <a:prstGeom prst="rect">
            <a:avLst/>
          </a:prstGeom>
          <a:noFill/>
        </p:spPr>
        <p:txBody>
          <a:bodyPr vert="vert270" wrap="square" rtlCol="0" anchor="ctr" anchorCtr="1">
            <a:spAutoFit/>
          </a:bodyPr>
          <a:lstStyle/>
          <a:p>
            <a:r>
              <a:rPr lang="en-US" sz="1467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axis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E800FA-C02A-FE57-7494-E1D7355E386A}"/>
              </a:ext>
            </a:extLst>
          </p:cNvPr>
          <p:cNvCxnSpPr>
            <a:cxnSpLocks/>
          </p:cNvCxnSpPr>
          <p:nvPr/>
        </p:nvCxnSpPr>
        <p:spPr>
          <a:xfrm>
            <a:off x="228616" y="1584074"/>
            <a:ext cx="0" cy="1797071"/>
          </a:xfrm>
          <a:prstGeom prst="straightConnector1">
            <a:avLst/>
          </a:prstGeom>
          <a:ln w="12700" cmpd="sng">
            <a:solidFill>
              <a:srgbClr val="7F7F7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E77BA8E-D04E-4D22-714E-010F8F244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43" y="1538899"/>
            <a:ext cx="11880944" cy="22253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EB3D5D4-F897-79EA-2484-470216DD0C36}"/>
              </a:ext>
            </a:extLst>
          </p:cNvPr>
          <p:cNvGrpSpPr/>
          <p:nvPr/>
        </p:nvGrpSpPr>
        <p:grpSpPr>
          <a:xfrm rot="3178448">
            <a:off x="4428147" y="2039135"/>
            <a:ext cx="1158526" cy="1537537"/>
            <a:chOff x="937667" y="3065803"/>
            <a:chExt cx="868894" cy="1153153"/>
          </a:xfrm>
        </p:grpSpPr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F3B417C5-0B5B-8183-C825-40ED6ADB4A4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511622" y="3489126"/>
              <a:ext cx="260" cy="3734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1">
                  <a:extLst>
                    <a:ext uri="{FF2B5EF4-FFF2-40B4-BE49-F238E27FC236}">
                      <a16:creationId xmlns:a16="http://schemas.microsoft.com/office/drawing/2014/main" id="{8DE7B3E8-A3F4-6A10-6DE6-E41826070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197464">
                  <a:off x="1201516" y="3867955"/>
                  <a:ext cx="431800" cy="270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13" name="Rectangle 11">
                  <a:extLst>
                    <a:ext uri="{FF2B5EF4-FFF2-40B4-BE49-F238E27FC236}">
                      <a16:creationId xmlns:a16="http://schemas.microsoft.com/office/drawing/2014/main" id="{8DE7B3E8-A3F4-6A10-6DE6-E418260700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8197464">
                  <a:off x="1201516" y="3867955"/>
                  <a:ext cx="431800" cy="2702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1">
                  <a:extLst>
                    <a:ext uri="{FF2B5EF4-FFF2-40B4-BE49-F238E27FC236}">
                      <a16:creationId xmlns:a16="http://schemas.microsoft.com/office/drawing/2014/main" id="{4C68BE07-5250-B043-E96A-2A50B428B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197464">
                  <a:off x="1455560" y="3684406"/>
                  <a:ext cx="431799" cy="270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14" name="Rectangle 11">
                  <a:extLst>
                    <a:ext uri="{FF2B5EF4-FFF2-40B4-BE49-F238E27FC236}">
                      <a16:creationId xmlns:a16="http://schemas.microsoft.com/office/drawing/2014/main" id="{4C68BE07-5250-B043-E96A-2A50B428B9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8197464">
                  <a:off x="1455560" y="3684406"/>
                  <a:ext cx="431799" cy="2702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05B9F43-E93B-4648-23B1-B0EFAFAADC14}"/>
                </a:ext>
              </a:extLst>
            </p:cNvPr>
            <p:cNvSpPr>
              <a:spLocks/>
            </p:cNvSpPr>
            <p:nvPr/>
          </p:nvSpPr>
          <p:spPr bwMode="auto">
            <a:xfrm rot="2663276">
              <a:off x="1122389" y="3455220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 Box 29">
                  <a:extLst>
                    <a:ext uri="{FF2B5EF4-FFF2-40B4-BE49-F238E27FC236}">
                      <a16:creationId xmlns:a16="http://schemas.microsoft.com/office/drawing/2014/main" id="{F2CBBDDC-B1C2-BB53-8742-2958448C89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8421552">
                  <a:off x="904990" y="3098480"/>
                  <a:ext cx="370614" cy="305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>
                  <a:defPPr>
                    <a:defRPr lang="de-DE"/>
                  </a:defPPr>
                  <a:lvl1pPr defTabSz="762000">
                    <a:defRPr sz="1600" i="1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Georgia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67"/>
                            </m:ctrlPr>
                          </m:sSupPr>
                          <m:e>
                            <m:r>
                              <a:rPr lang="en-US" sz="1867"/>
                              <m:t>𝛾</m:t>
                            </m:r>
                          </m:e>
                          <m:sup>
                            <m:r>
                              <a:rPr lang="de-DE" sz="1867"/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18" name="Text Box 29">
                  <a:extLst>
                    <a:ext uri="{FF2B5EF4-FFF2-40B4-BE49-F238E27FC236}">
                      <a16:creationId xmlns:a16="http://schemas.microsoft.com/office/drawing/2014/main" id="{F2CBBDDC-B1C2-BB53-8742-2958448C89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8421552">
                  <a:off x="904990" y="3098480"/>
                  <a:ext cx="370614" cy="305260"/>
                </a:xfrm>
                <a:prstGeom prst="rect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Line 8">
              <a:extLst>
                <a:ext uri="{FF2B5EF4-FFF2-40B4-BE49-F238E27FC236}">
                  <a16:creationId xmlns:a16="http://schemas.microsoft.com/office/drawing/2014/main" id="{AE481FD3-1016-8271-147A-7ACBEFA29B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171455" y="3735362"/>
              <a:ext cx="337700" cy="1107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8ACB704-117B-F94D-0A38-65DC23D570D0}"/>
              </a:ext>
            </a:extLst>
          </p:cNvPr>
          <p:cNvGrpSpPr/>
          <p:nvPr/>
        </p:nvGrpSpPr>
        <p:grpSpPr>
          <a:xfrm>
            <a:off x="1498205" y="2372033"/>
            <a:ext cx="1053523" cy="1127760"/>
            <a:chOff x="1122389" y="3289278"/>
            <a:chExt cx="790142" cy="845820"/>
          </a:xfrm>
        </p:grpSpPr>
        <p:sp>
          <p:nvSpPr>
            <p:cNvPr id="78" name="Line 8">
              <a:extLst>
                <a:ext uri="{FF2B5EF4-FFF2-40B4-BE49-F238E27FC236}">
                  <a16:creationId xmlns:a16="http://schemas.microsoft.com/office/drawing/2014/main" id="{A7AB32FF-45BD-078F-DCD5-144B280EF14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511622" y="3489126"/>
              <a:ext cx="260" cy="3734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Rectangle 11">
                  <a:extLst>
                    <a:ext uri="{FF2B5EF4-FFF2-40B4-BE49-F238E27FC236}">
                      <a16:creationId xmlns:a16="http://schemas.microsoft.com/office/drawing/2014/main" id="{1EB99573-4852-81C8-782E-181AD5789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6688" y="3864895"/>
                  <a:ext cx="431800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79" name="Rectangle 11">
                  <a:extLst>
                    <a:ext uri="{FF2B5EF4-FFF2-40B4-BE49-F238E27FC236}">
                      <a16:creationId xmlns:a16="http://schemas.microsoft.com/office/drawing/2014/main" id="{1EB99573-4852-81C8-782E-181AD57891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6688" y="3864895"/>
                  <a:ext cx="431800" cy="2702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Rectangle 11">
                  <a:extLst>
                    <a:ext uri="{FF2B5EF4-FFF2-40B4-BE49-F238E27FC236}">
                      <a16:creationId xmlns:a16="http://schemas.microsoft.com/office/drawing/2014/main" id="{AA9D24DB-98BC-CB59-A0D6-F2A49CDCF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0732" y="3681348"/>
                  <a:ext cx="431799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80" name="Rectangle 11">
                  <a:extLst>
                    <a:ext uri="{FF2B5EF4-FFF2-40B4-BE49-F238E27FC236}">
                      <a16:creationId xmlns:a16="http://schemas.microsoft.com/office/drawing/2014/main" id="{AA9D24DB-98BC-CB59-A0D6-F2A49CDCF3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0732" y="3681348"/>
                  <a:ext cx="431799" cy="2702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65F7EFB0-F386-A1E5-176B-8AAB933F6C3A}"/>
                </a:ext>
              </a:extLst>
            </p:cNvPr>
            <p:cNvSpPr>
              <a:spLocks/>
            </p:cNvSpPr>
            <p:nvPr/>
          </p:nvSpPr>
          <p:spPr bwMode="auto">
            <a:xfrm rot="2663276">
              <a:off x="1122389" y="3455220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" name="Text Box 29">
                  <a:extLst>
                    <a:ext uri="{FF2B5EF4-FFF2-40B4-BE49-F238E27FC236}">
                      <a16:creationId xmlns:a16="http://schemas.microsoft.com/office/drawing/2014/main" id="{90FC1516-880F-10F4-1446-C4E19ECA88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26018" y="3289278"/>
                  <a:ext cx="370614" cy="305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>
                  <a:defPPr>
                    <a:defRPr lang="de-DE"/>
                  </a:defPPr>
                  <a:lvl1pPr defTabSz="762000">
                    <a:defRPr sz="1600" i="1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Georgia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67"/>
                            </m:ctrlPr>
                          </m:sSupPr>
                          <m:e>
                            <m:r>
                              <a:rPr lang="en-US" sz="1867"/>
                              <m:t>𝛾</m:t>
                            </m:r>
                          </m:e>
                          <m:sup>
                            <m:r>
                              <a:rPr lang="de-DE" sz="1867"/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82" name="Text Box 29">
                  <a:extLst>
                    <a:ext uri="{FF2B5EF4-FFF2-40B4-BE49-F238E27FC236}">
                      <a16:creationId xmlns:a16="http://schemas.microsoft.com/office/drawing/2014/main" id="{90FC1516-880F-10F4-1446-C4E19ECA8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26018" y="3289278"/>
                  <a:ext cx="370614" cy="305261"/>
                </a:xfrm>
                <a:prstGeom prst="rect">
                  <a:avLst/>
                </a:prstGeom>
                <a:blipFill>
                  <a:blip r:embed="rId9"/>
                  <a:stretch>
                    <a:fillRect b="-303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Line 8">
              <a:extLst>
                <a:ext uri="{FF2B5EF4-FFF2-40B4-BE49-F238E27FC236}">
                  <a16:creationId xmlns:a16="http://schemas.microsoft.com/office/drawing/2014/main" id="{5479598F-08BB-7D0C-2528-FBD5447816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171455" y="3735362"/>
              <a:ext cx="337700" cy="1107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E7CA4C0-6A69-FEAE-B5E6-22C31DADE8D8}"/>
              </a:ext>
            </a:extLst>
          </p:cNvPr>
          <p:cNvGrpSpPr/>
          <p:nvPr/>
        </p:nvGrpSpPr>
        <p:grpSpPr>
          <a:xfrm rot="10800000">
            <a:off x="8080856" y="1696937"/>
            <a:ext cx="1372665" cy="1228270"/>
            <a:chOff x="838207" y="3231825"/>
            <a:chExt cx="1029499" cy="921202"/>
          </a:xfrm>
        </p:grpSpPr>
        <p:sp>
          <p:nvSpPr>
            <p:cNvPr id="85" name="Line 8">
              <a:extLst>
                <a:ext uri="{FF2B5EF4-FFF2-40B4-BE49-F238E27FC236}">
                  <a16:creationId xmlns:a16="http://schemas.microsoft.com/office/drawing/2014/main" id="{964B5ED0-C2AF-449E-EEA6-4C121DCFBA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511622" y="3489126"/>
              <a:ext cx="260" cy="3734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Rectangle 11">
                  <a:extLst>
                    <a:ext uri="{FF2B5EF4-FFF2-40B4-BE49-F238E27FC236}">
                      <a16:creationId xmlns:a16="http://schemas.microsoft.com/office/drawing/2014/main" id="{AAAE2340-A662-823A-757D-E7F2FE1DD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181863" y="3882825"/>
                  <a:ext cx="431800" cy="270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86" name="Rectangle 11">
                  <a:extLst>
                    <a:ext uri="{FF2B5EF4-FFF2-40B4-BE49-F238E27FC236}">
                      <a16:creationId xmlns:a16="http://schemas.microsoft.com/office/drawing/2014/main" id="{AAAE2340-A662-823A-757D-E7F2FE1DD0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0800000">
                  <a:off x="1181863" y="3882825"/>
                  <a:ext cx="431800" cy="2702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Rectangle 11">
                  <a:extLst>
                    <a:ext uri="{FF2B5EF4-FFF2-40B4-BE49-F238E27FC236}">
                      <a16:creationId xmlns:a16="http://schemas.microsoft.com/office/drawing/2014/main" id="{025AEAE9-0E37-C335-39A3-AE4DF80A2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435907" y="3699278"/>
                  <a:ext cx="431799" cy="270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87" name="Rectangle 11">
                  <a:extLst>
                    <a:ext uri="{FF2B5EF4-FFF2-40B4-BE49-F238E27FC236}">
                      <a16:creationId xmlns:a16="http://schemas.microsoft.com/office/drawing/2014/main" id="{025AEAE9-0E37-C335-39A3-AE4DF80A29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0800000">
                  <a:off x="1435907" y="3699278"/>
                  <a:ext cx="431799" cy="2702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B4C0E760-D94C-1C22-4BEA-A2542C7E490F}"/>
                </a:ext>
              </a:extLst>
            </p:cNvPr>
            <p:cNvSpPr>
              <a:spLocks/>
            </p:cNvSpPr>
            <p:nvPr/>
          </p:nvSpPr>
          <p:spPr bwMode="auto">
            <a:xfrm rot="2663276">
              <a:off x="1122389" y="3455220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9" name="Text Box 29">
                  <a:extLst>
                    <a:ext uri="{FF2B5EF4-FFF2-40B4-BE49-F238E27FC236}">
                      <a16:creationId xmlns:a16="http://schemas.microsoft.com/office/drawing/2014/main" id="{A3DD171B-1FAB-D112-8EC7-E0C9A194F4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838207" y="3231825"/>
                  <a:ext cx="370614" cy="305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>
                  <a:defPPr>
                    <a:defRPr lang="de-DE"/>
                  </a:defPPr>
                  <a:lvl1pPr defTabSz="762000">
                    <a:defRPr sz="1600" i="1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Georgia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67"/>
                            </m:ctrlPr>
                          </m:sSupPr>
                          <m:e>
                            <m:r>
                              <a:rPr lang="en-US" sz="1867"/>
                              <m:t>𝛾</m:t>
                            </m:r>
                          </m:e>
                          <m:sup>
                            <m:r>
                              <a:rPr lang="de-DE" sz="1867"/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89" name="Text Box 29">
                  <a:extLst>
                    <a:ext uri="{FF2B5EF4-FFF2-40B4-BE49-F238E27FC236}">
                      <a16:creationId xmlns:a16="http://schemas.microsoft.com/office/drawing/2014/main" id="{A3DD171B-1FAB-D112-8EC7-E0C9A194F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0800000">
                  <a:off x="838207" y="3231825"/>
                  <a:ext cx="370614" cy="30526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Line 8">
              <a:extLst>
                <a:ext uri="{FF2B5EF4-FFF2-40B4-BE49-F238E27FC236}">
                  <a16:creationId xmlns:a16="http://schemas.microsoft.com/office/drawing/2014/main" id="{EF1B4B4F-B08F-BCDA-5030-F67C10B1CAB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171455" y="3735362"/>
              <a:ext cx="337700" cy="1107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41B2BAE-7F75-ACB2-B0DE-697883FE0F05}"/>
              </a:ext>
            </a:extLst>
          </p:cNvPr>
          <p:cNvGrpSpPr/>
          <p:nvPr/>
        </p:nvGrpSpPr>
        <p:grpSpPr>
          <a:xfrm>
            <a:off x="6453227" y="2220784"/>
            <a:ext cx="1378608" cy="1222769"/>
            <a:chOff x="878575" y="3218021"/>
            <a:chExt cx="1033956" cy="917077"/>
          </a:xfrm>
        </p:grpSpPr>
        <p:sp>
          <p:nvSpPr>
            <p:cNvPr id="92" name="Line 8">
              <a:extLst>
                <a:ext uri="{FF2B5EF4-FFF2-40B4-BE49-F238E27FC236}">
                  <a16:creationId xmlns:a16="http://schemas.microsoft.com/office/drawing/2014/main" id="{3ED3D38F-36BC-FCB4-2EFE-79EFBC64382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511622" y="3489126"/>
              <a:ext cx="260" cy="3734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3" name="Rectangle 11">
                  <a:extLst>
                    <a:ext uri="{FF2B5EF4-FFF2-40B4-BE49-F238E27FC236}">
                      <a16:creationId xmlns:a16="http://schemas.microsoft.com/office/drawing/2014/main" id="{EDF4B9CD-50E4-3F1C-2FA3-EAE278CA4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6688" y="3864895"/>
                  <a:ext cx="431800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93" name="Rectangle 11">
                  <a:extLst>
                    <a:ext uri="{FF2B5EF4-FFF2-40B4-BE49-F238E27FC236}">
                      <a16:creationId xmlns:a16="http://schemas.microsoft.com/office/drawing/2014/main" id="{EDF4B9CD-50E4-3F1C-2FA3-EAE278CA4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6688" y="3864895"/>
                  <a:ext cx="431800" cy="2702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" name="Rectangle 11">
                  <a:extLst>
                    <a:ext uri="{FF2B5EF4-FFF2-40B4-BE49-F238E27FC236}">
                      <a16:creationId xmlns:a16="http://schemas.microsoft.com/office/drawing/2014/main" id="{65C612D9-EF96-C432-2E11-AD44C5210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0732" y="3681348"/>
                  <a:ext cx="431799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94" name="Rectangle 11">
                  <a:extLst>
                    <a:ext uri="{FF2B5EF4-FFF2-40B4-BE49-F238E27FC236}">
                      <a16:creationId xmlns:a16="http://schemas.microsoft.com/office/drawing/2014/main" id="{65C612D9-EF96-C432-2E11-AD44C52107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0732" y="3681348"/>
                  <a:ext cx="431799" cy="2702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E905BA50-CA5A-7865-A63A-E0948F6DE212}"/>
                </a:ext>
              </a:extLst>
            </p:cNvPr>
            <p:cNvSpPr>
              <a:spLocks/>
            </p:cNvSpPr>
            <p:nvPr/>
          </p:nvSpPr>
          <p:spPr bwMode="auto">
            <a:xfrm rot="2663276">
              <a:off x="1122389" y="3455220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6" name="Text Box 29">
                  <a:extLst>
                    <a:ext uri="{FF2B5EF4-FFF2-40B4-BE49-F238E27FC236}">
                      <a16:creationId xmlns:a16="http://schemas.microsoft.com/office/drawing/2014/main" id="{D7A716AA-1048-DDD6-FEFB-8A2ECEF24B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8575" y="3218021"/>
                  <a:ext cx="370614" cy="305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>
                  <a:defPPr>
                    <a:defRPr lang="de-DE"/>
                  </a:defPPr>
                  <a:lvl1pPr defTabSz="762000">
                    <a:defRPr sz="1600" i="1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Georgia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67"/>
                            </m:ctrlPr>
                          </m:sSupPr>
                          <m:e>
                            <m:r>
                              <a:rPr lang="en-US" sz="1867"/>
                              <m:t>𝛾</m:t>
                            </m:r>
                          </m:e>
                          <m:sup>
                            <m:r>
                              <a:rPr lang="de-DE" sz="1867"/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96" name="Text Box 29">
                  <a:extLst>
                    <a:ext uri="{FF2B5EF4-FFF2-40B4-BE49-F238E27FC236}">
                      <a16:creationId xmlns:a16="http://schemas.microsoft.com/office/drawing/2014/main" id="{D7A716AA-1048-DDD6-FEFB-8A2ECEF24B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8575" y="3218021"/>
                  <a:ext cx="370614" cy="305261"/>
                </a:xfrm>
                <a:prstGeom prst="rect">
                  <a:avLst/>
                </a:prstGeom>
                <a:blipFill>
                  <a:blip r:embed="rId15"/>
                  <a:stretch>
                    <a:fillRect b="-303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8">
              <a:extLst>
                <a:ext uri="{FF2B5EF4-FFF2-40B4-BE49-F238E27FC236}">
                  <a16:creationId xmlns:a16="http://schemas.microsoft.com/office/drawing/2014/main" id="{63E20BA4-E21F-720B-8831-199CC9227D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171455" y="3735362"/>
              <a:ext cx="337700" cy="1107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E1952DD-E988-3E62-2E4E-9BEA17128FE2}"/>
              </a:ext>
            </a:extLst>
          </p:cNvPr>
          <p:cNvGrpSpPr/>
          <p:nvPr/>
        </p:nvGrpSpPr>
        <p:grpSpPr>
          <a:xfrm>
            <a:off x="10659215" y="2244716"/>
            <a:ext cx="1053523" cy="1127760"/>
            <a:chOff x="1122389" y="3289278"/>
            <a:chExt cx="790142" cy="845820"/>
          </a:xfrm>
        </p:grpSpPr>
        <p:sp>
          <p:nvSpPr>
            <p:cNvPr id="99" name="Line 8">
              <a:extLst>
                <a:ext uri="{FF2B5EF4-FFF2-40B4-BE49-F238E27FC236}">
                  <a16:creationId xmlns:a16="http://schemas.microsoft.com/office/drawing/2014/main" id="{40C8FA8D-A104-F655-C344-64D6AA879D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511622" y="3489126"/>
              <a:ext cx="260" cy="3734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0" name="Rectangle 11">
                  <a:extLst>
                    <a:ext uri="{FF2B5EF4-FFF2-40B4-BE49-F238E27FC236}">
                      <a16:creationId xmlns:a16="http://schemas.microsoft.com/office/drawing/2014/main" id="{778EB7EB-AA62-A26C-ECB6-E20DA4F57B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6688" y="3864895"/>
                  <a:ext cx="431800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100" name="Rectangle 11">
                  <a:extLst>
                    <a:ext uri="{FF2B5EF4-FFF2-40B4-BE49-F238E27FC236}">
                      <a16:creationId xmlns:a16="http://schemas.microsoft.com/office/drawing/2014/main" id="{778EB7EB-AA62-A26C-ECB6-E20DA4F57B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6688" y="3864895"/>
                  <a:ext cx="431800" cy="27020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1" name="Rectangle 11">
                  <a:extLst>
                    <a:ext uri="{FF2B5EF4-FFF2-40B4-BE49-F238E27FC236}">
                      <a16:creationId xmlns:a16="http://schemas.microsoft.com/office/drawing/2014/main" id="{EEAC5B95-C9EB-79C3-7688-B5EECCB947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0732" y="3681348"/>
                  <a:ext cx="431799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101" name="Rectangle 11">
                  <a:extLst>
                    <a:ext uri="{FF2B5EF4-FFF2-40B4-BE49-F238E27FC236}">
                      <a16:creationId xmlns:a16="http://schemas.microsoft.com/office/drawing/2014/main" id="{EEAC5B95-C9EB-79C3-7688-B5EECCB947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80732" y="3681348"/>
                  <a:ext cx="431799" cy="27020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BCE80E15-353A-F985-45A6-47914DF299A3}"/>
                </a:ext>
              </a:extLst>
            </p:cNvPr>
            <p:cNvSpPr>
              <a:spLocks/>
            </p:cNvSpPr>
            <p:nvPr/>
          </p:nvSpPr>
          <p:spPr bwMode="auto">
            <a:xfrm rot="2663276">
              <a:off x="1122389" y="3455220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3" name="Text Box 29">
                  <a:extLst>
                    <a:ext uri="{FF2B5EF4-FFF2-40B4-BE49-F238E27FC236}">
                      <a16:creationId xmlns:a16="http://schemas.microsoft.com/office/drawing/2014/main" id="{2424896B-7E86-1E66-0254-F54D96B3BF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26018" y="3289278"/>
                  <a:ext cx="370614" cy="305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>
                  <a:defPPr>
                    <a:defRPr lang="de-DE"/>
                  </a:defPPr>
                  <a:lvl1pPr defTabSz="762000">
                    <a:defRPr sz="1600" i="1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Georgia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67"/>
                            </m:ctrlPr>
                          </m:sSupPr>
                          <m:e>
                            <m:r>
                              <a:rPr lang="en-US" sz="1867"/>
                              <m:t>𝛾</m:t>
                            </m:r>
                          </m:e>
                          <m:sup>
                            <m:r>
                              <a:rPr lang="de-DE" sz="1867"/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103" name="Text Box 29">
                  <a:extLst>
                    <a:ext uri="{FF2B5EF4-FFF2-40B4-BE49-F238E27FC236}">
                      <a16:creationId xmlns:a16="http://schemas.microsoft.com/office/drawing/2014/main" id="{2424896B-7E86-1E66-0254-F54D96B3BF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26018" y="3289278"/>
                  <a:ext cx="370614" cy="305261"/>
                </a:xfrm>
                <a:prstGeom prst="rect">
                  <a:avLst/>
                </a:prstGeom>
                <a:blipFill>
                  <a:blip r:embed="rId18"/>
                  <a:stretch>
                    <a:fillRect b="-303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Line 8">
              <a:extLst>
                <a:ext uri="{FF2B5EF4-FFF2-40B4-BE49-F238E27FC236}">
                  <a16:creationId xmlns:a16="http://schemas.microsoft.com/office/drawing/2014/main" id="{ABF2581D-A3A1-1334-03CA-0CAA96D822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171455" y="3735362"/>
              <a:ext cx="337700" cy="1107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EEA5E03-A3B2-A3CB-2582-6028C25C56EE}"/>
              </a:ext>
            </a:extLst>
          </p:cNvPr>
          <p:cNvGrpSpPr/>
          <p:nvPr/>
        </p:nvGrpSpPr>
        <p:grpSpPr>
          <a:xfrm rot="11169155">
            <a:off x="2587445" y="1584574"/>
            <a:ext cx="1285665" cy="805837"/>
            <a:chOff x="944607" y="3455220"/>
            <a:chExt cx="964249" cy="604378"/>
          </a:xfrm>
        </p:grpSpPr>
        <p:sp>
          <p:nvSpPr>
            <p:cNvPr id="106" name="Line 8">
              <a:extLst>
                <a:ext uri="{FF2B5EF4-FFF2-40B4-BE49-F238E27FC236}">
                  <a16:creationId xmlns:a16="http://schemas.microsoft.com/office/drawing/2014/main" id="{5A8F4B69-E5A8-210A-4A51-A1870FECDF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511622" y="3489126"/>
              <a:ext cx="260" cy="3734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7" name="Rectangle 11">
                  <a:extLst>
                    <a:ext uri="{FF2B5EF4-FFF2-40B4-BE49-F238E27FC236}">
                      <a16:creationId xmlns:a16="http://schemas.microsoft.com/office/drawing/2014/main" id="{1A4A63D0-4A55-BB45-9184-FA17CD755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179007">
                  <a:off x="1223015" y="3789395"/>
                  <a:ext cx="431800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107" name="Rectangle 11">
                  <a:extLst>
                    <a:ext uri="{FF2B5EF4-FFF2-40B4-BE49-F238E27FC236}">
                      <a16:creationId xmlns:a16="http://schemas.microsoft.com/office/drawing/2014/main" id="{1A4A63D0-4A55-BB45-9184-FA17CD755D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0179007">
                  <a:off x="1223015" y="3789395"/>
                  <a:ext cx="431800" cy="27020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8" name="Rectangle 11">
                  <a:extLst>
                    <a:ext uri="{FF2B5EF4-FFF2-40B4-BE49-F238E27FC236}">
                      <a16:creationId xmlns:a16="http://schemas.microsoft.com/office/drawing/2014/main" id="{B198C3B3-6633-12F0-6D2F-51561ACE1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179007">
                  <a:off x="1477057" y="3605842"/>
                  <a:ext cx="431799" cy="270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0651" tIns="59267" rIns="120651" bIns="59267">
                  <a:spAutoFit/>
                </a:bodyPr>
                <a:lstStyle/>
                <a:p>
                  <a:pPr defTabSz="10159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de-DE" sz="1600" i="1" dirty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i="1" baseline="30000" dirty="0">
                    <a:solidFill>
                      <a:srgbClr val="FFFF00"/>
                    </a:solidFill>
                    <a:latin typeface="Georgia" charset="0"/>
                    <a:cs typeface="Georgia" charset="0"/>
                  </a:endParaRPr>
                </a:p>
              </p:txBody>
            </p:sp>
          </mc:Choice>
          <mc:Fallback>
            <p:sp>
              <p:nvSpPr>
                <p:cNvPr id="108" name="Rectangle 11">
                  <a:extLst>
                    <a:ext uri="{FF2B5EF4-FFF2-40B4-BE49-F238E27FC236}">
                      <a16:creationId xmlns:a16="http://schemas.microsoft.com/office/drawing/2014/main" id="{B198C3B3-6633-12F0-6D2F-51561ACE19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0179007">
                  <a:off x="1477057" y="3605842"/>
                  <a:ext cx="431799" cy="27020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FE6ECB76-F93B-009F-951F-6DED11970426}"/>
                </a:ext>
              </a:extLst>
            </p:cNvPr>
            <p:cNvSpPr>
              <a:spLocks/>
            </p:cNvSpPr>
            <p:nvPr/>
          </p:nvSpPr>
          <p:spPr bwMode="auto">
            <a:xfrm rot="2663276">
              <a:off x="1122389" y="3455220"/>
              <a:ext cx="260350" cy="117475"/>
            </a:xfrm>
            <a:custGeom>
              <a:avLst/>
              <a:gdLst>
                <a:gd name="T0" fmla="*/ 0 w 576"/>
                <a:gd name="T1" fmla="*/ 2147483647 h 112"/>
                <a:gd name="T2" fmla="*/ 0 w 576"/>
                <a:gd name="T3" fmla="*/ 2147483647 h 112"/>
                <a:gd name="T4" fmla="*/ 0 w 576"/>
                <a:gd name="T5" fmla="*/ 2147483647 h 112"/>
                <a:gd name="T6" fmla="*/ 0 w 576"/>
                <a:gd name="T7" fmla="*/ 2147483647 h 112"/>
                <a:gd name="T8" fmla="*/ 2147483647 w 576"/>
                <a:gd name="T9" fmla="*/ 2147483647 h 112"/>
                <a:gd name="T10" fmla="*/ 2147483647 w 576"/>
                <a:gd name="T11" fmla="*/ 2147483647 h 112"/>
                <a:gd name="T12" fmla="*/ 2147483647 w 576"/>
                <a:gd name="T13" fmla="*/ 2147483647 h 112"/>
                <a:gd name="T14" fmla="*/ 2147483647 w 576"/>
                <a:gd name="T15" fmla="*/ 2147483647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noFill/>
            <a:ln w="127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1867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Text Box 29">
                  <a:extLst>
                    <a:ext uri="{FF2B5EF4-FFF2-40B4-BE49-F238E27FC236}">
                      <a16:creationId xmlns:a16="http://schemas.microsoft.com/office/drawing/2014/main" id="{4EA2301F-EA0B-7455-F4BA-01911E09F6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0430845">
                  <a:off x="944607" y="3487475"/>
                  <a:ext cx="370614" cy="305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20651" tIns="59267" rIns="120651" bIns="59267">
                  <a:spAutoFit/>
                </a:bodyPr>
                <a:lstStyle>
                  <a:defPPr>
                    <a:defRPr lang="de-DE"/>
                  </a:defPPr>
                  <a:lvl1pPr defTabSz="762000">
                    <a:defRPr sz="1600" i="1">
                      <a:solidFill>
                        <a:srgbClr val="FFFF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  <a:cs typeface="Georgia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867"/>
                            </m:ctrlPr>
                          </m:sSupPr>
                          <m:e>
                            <m:r>
                              <a:rPr lang="en-US" sz="1867"/>
                              <m:t>𝛾</m:t>
                            </m:r>
                          </m:e>
                          <m:sup>
                            <m:r>
                              <a:rPr lang="de-DE" sz="1867"/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110" name="Text Box 29">
                  <a:extLst>
                    <a:ext uri="{FF2B5EF4-FFF2-40B4-BE49-F238E27FC236}">
                      <a16:creationId xmlns:a16="http://schemas.microsoft.com/office/drawing/2014/main" id="{4EA2301F-EA0B-7455-F4BA-01911E09F6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0430845">
                  <a:off x="944607" y="3487475"/>
                  <a:ext cx="370614" cy="30526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Line 8">
              <a:extLst>
                <a:ext uri="{FF2B5EF4-FFF2-40B4-BE49-F238E27FC236}">
                  <a16:creationId xmlns:a16="http://schemas.microsoft.com/office/drawing/2014/main" id="{2FDC70C9-5133-A29B-48C7-A81EE25B90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576267" flipV="1">
              <a:off x="1171455" y="3735362"/>
              <a:ext cx="337700" cy="11071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/>
              <a:tailEnd type="stealth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867" dirty="0"/>
            </a:p>
          </p:txBody>
        </p:sp>
      </p:grpSp>
      <p:sp>
        <p:nvSpPr>
          <p:cNvPr id="113" name="Content Placeholder 19">
            <a:extLst>
              <a:ext uri="{FF2B5EF4-FFF2-40B4-BE49-F238E27FC236}">
                <a16:creationId xmlns:a16="http://schemas.microsoft.com/office/drawing/2014/main" id="{431CD46B-34FB-FBF6-0781-4C990ED5F5E8}"/>
              </a:ext>
            </a:extLst>
          </p:cNvPr>
          <p:cNvSpPr txBox="1">
            <a:spLocks/>
          </p:cNvSpPr>
          <p:nvPr/>
        </p:nvSpPr>
        <p:spPr>
          <a:xfrm>
            <a:off x="6165671" y="4273453"/>
            <a:ext cx="5666200" cy="1986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>
                <a:solidFill>
                  <a:srgbClr val="000000"/>
                </a:solidFill>
              </a:rPr>
              <a:t>Encodes information on matter properties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GB" sz="1600" dirty="0">
                <a:solidFill>
                  <a:srgbClr val="000000"/>
                </a:solidFill>
              </a:rPr>
              <a:t>enabling unique measurements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GB" sz="1600" dirty="0">
                <a:solidFill>
                  <a:srgbClr val="000000"/>
                </a:solidFill>
              </a:rPr>
              <a:t>degrees of freedom of the medium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GB" sz="1600" dirty="0">
                <a:solidFill>
                  <a:srgbClr val="000000"/>
                </a:solidFill>
              </a:rPr>
              <a:t>fireball lifetime, temperature, acceleration, polarization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GB" sz="1600" dirty="0">
                <a:solidFill>
                  <a:srgbClr val="000000"/>
                </a:solidFill>
              </a:rPr>
              <a:t>transport properties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GB" sz="1600" dirty="0">
                <a:solidFill>
                  <a:srgbClr val="000000"/>
                </a:solidFill>
              </a:rPr>
              <a:t>restoration of chiral symmetry</a:t>
            </a:r>
            <a:endParaRPr lang="en-US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Content Placeholder 19">
                <a:extLst>
                  <a:ext uri="{FF2B5EF4-FFF2-40B4-BE49-F238E27FC236}">
                    <a16:creationId xmlns:a16="http://schemas.microsoft.com/office/drawing/2014/main" id="{0CB08A8A-48B8-F897-9AA8-00AA082688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9575" y="4415129"/>
                <a:ext cx="3361140" cy="405785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3716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110000"/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1pPr>
                <a:lvl2pPr marL="34290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85000"/>
                  <a:buFont typeface="Symbol" pitchFamily="2" charset="2"/>
                  <a:buChar char="-"/>
                  <a:defRPr sz="12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54864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90000"/>
                  <a:buFont typeface="Symbol" pitchFamily="2" charset="2"/>
                  <a:buChar char="-"/>
                  <a:defRPr sz="110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754380" indent="-13716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Font typeface="Symbol" pitchFamily="2" charset="2"/>
                  <a:buChar char="-"/>
                  <a:defRPr sz="1050" b="0" i="0" kern="1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891540" indent="-102870" algn="l" defTabSz="685800" rtl="0" eaLnBrk="1" latinLnBrk="0" hangingPunct="1">
                  <a:spcBef>
                    <a:spcPct val="20000"/>
                  </a:spcBef>
                  <a:buClr>
                    <a:srgbClr val="005AA0"/>
                  </a:buClr>
                  <a:buSzPct val="100000"/>
                  <a:buFont typeface="Symbol" pitchFamily="2" charset="2"/>
                  <a:buChar char="-"/>
                  <a:defRPr sz="900" b="0" i="0" kern="1200" baseline="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102870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6586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0302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4018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n-US" sz="1600" dirty="0"/>
                  <a:t>Electromagnetic radiation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>
          <p:sp>
            <p:nvSpPr>
              <p:cNvPr id="114" name="Content Placeholder 19">
                <a:extLst>
                  <a:ext uri="{FF2B5EF4-FFF2-40B4-BE49-F238E27FC236}">
                    <a16:creationId xmlns:a16="http://schemas.microsoft.com/office/drawing/2014/main" id="{0CB08A8A-48B8-F897-9AA8-00AA08268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575" y="4415129"/>
                <a:ext cx="3361140" cy="405785"/>
              </a:xfrm>
              <a:prstGeom prst="rect">
                <a:avLst/>
              </a:prstGeom>
              <a:blipFill>
                <a:blip r:embed="rId2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>
            <a:extLst>
              <a:ext uri="{FF2B5EF4-FFF2-40B4-BE49-F238E27FC236}">
                <a16:creationId xmlns:a16="http://schemas.microsoft.com/office/drawing/2014/main" id="{96F9B8B1-FFD8-5269-8CD0-AAAA3D51D195}"/>
              </a:ext>
            </a:extLst>
          </p:cNvPr>
          <p:cNvSpPr txBox="1"/>
          <p:nvPr/>
        </p:nvSpPr>
        <p:spPr>
          <a:xfrm>
            <a:off x="5457947" y="4306127"/>
            <a:ext cx="42364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667" dirty="0">
                <a:solidFill>
                  <a:schemeClr val="bg1"/>
                </a:solidFill>
              </a:rPr>
              <a:t>●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D973420-27B1-0C7F-278C-75B85D10670E}"/>
              </a:ext>
            </a:extLst>
          </p:cNvPr>
          <p:cNvSpPr txBox="1"/>
          <p:nvPr/>
        </p:nvSpPr>
        <p:spPr>
          <a:xfrm>
            <a:off x="4342097" y="5431530"/>
            <a:ext cx="364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</a:rPr>
              <a:t>●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CFBFBFC-27AA-6803-2CE5-69D5B054531E}"/>
              </a:ext>
            </a:extLst>
          </p:cNvPr>
          <p:cNvSpPr txBox="1"/>
          <p:nvPr/>
        </p:nvSpPr>
        <p:spPr>
          <a:xfrm>
            <a:off x="4863601" y="4840961"/>
            <a:ext cx="4236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133" dirty="0">
                <a:solidFill>
                  <a:schemeClr val="bg1"/>
                </a:solidFill>
              </a:rPr>
              <a:t>●</a:t>
            </a:r>
          </a:p>
        </p:txBody>
      </p:sp>
      <p:sp>
        <p:nvSpPr>
          <p:cNvPr id="128" name="Content Placeholder 19">
            <a:extLst>
              <a:ext uri="{FF2B5EF4-FFF2-40B4-BE49-F238E27FC236}">
                <a16:creationId xmlns:a16="http://schemas.microsoft.com/office/drawing/2014/main" id="{04344362-7A6A-E40D-6CB3-6384045E75E1}"/>
              </a:ext>
            </a:extLst>
          </p:cNvPr>
          <p:cNvSpPr txBox="1">
            <a:spLocks/>
          </p:cNvSpPr>
          <p:nvPr/>
        </p:nvSpPr>
        <p:spPr>
          <a:xfrm>
            <a:off x="1193047" y="4909039"/>
            <a:ext cx="3791349" cy="3693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/>
              <a:t>Reflect the whole history of a collision</a:t>
            </a:r>
          </a:p>
        </p:txBody>
      </p:sp>
      <p:sp>
        <p:nvSpPr>
          <p:cNvPr id="129" name="Content Placeholder 19">
            <a:extLst>
              <a:ext uri="{FF2B5EF4-FFF2-40B4-BE49-F238E27FC236}">
                <a16:creationId xmlns:a16="http://schemas.microsoft.com/office/drawing/2014/main" id="{F0926377-9C3E-A833-8F7F-16325DE49080}"/>
              </a:ext>
            </a:extLst>
          </p:cNvPr>
          <p:cNvSpPr txBox="1">
            <a:spLocks/>
          </p:cNvSpPr>
          <p:nvPr/>
        </p:nvSpPr>
        <p:spPr>
          <a:xfrm>
            <a:off x="-506792" y="5443999"/>
            <a:ext cx="4884584" cy="64039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2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10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050" b="0" i="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900" b="0" i="0" kern="1200" baseline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/>
              <a:t>No strong final state interaction</a:t>
            </a:r>
            <a:br>
              <a:rPr lang="en-US" sz="1600" dirty="0"/>
            </a:br>
            <a:r>
              <a:rPr lang="en-US" sz="1600" dirty="0">
                <a:latin typeface="Noto Sans Armenian" panose="020B0502040504020204" pitchFamily="34" charset="0"/>
              </a:rPr>
              <a:t>⤳ </a:t>
            </a:r>
            <a:r>
              <a:rPr lang="en-US" sz="1600" dirty="0"/>
              <a:t>leave reaction volume undisturbed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EF8A2-93D2-2016-8A52-80AA398659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41003" y="23772"/>
            <a:ext cx="1137196" cy="1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3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1704</Words>
  <Application>Microsoft Macintosh PowerPoint</Application>
  <PresentationFormat>Widescreen</PresentationFormat>
  <Paragraphs>222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Courier New</vt:lpstr>
      <vt:lpstr>Georgia</vt:lpstr>
      <vt:lpstr>Gill Sans Light</vt:lpstr>
      <vt:lpstr>Meiryo Italic</vt:lpstr>
      <vt:lpstr>Noto Sans Armenian</vt:lpstr>
      <vt:lpstr>Symbol</vt:lpstr>
      <vt:lpstr>System Font Regular</vt:lpstr>
      <vt:lpstr>Wingdings</vt:lpstr>
      <vt:lpstr>Office Theme</vt:lpstr>
      <vt:lpstr>Fundamental Science:    Project</vt:lpstr>
      <vt:lpstr>Mission and fundamental questions at CBM</vt:lpstr>
      <vt:lpstr>Search for landmarks of QCD matter phase diagram</vt:lpstr>
      <vt:lpstr>Multi-messenger signals from neutron star merger</vt:lpstr>
      <vt:lpstr>Search for landmarks of the QCD matter phase diagram</vt:lpstr>
      <vt:lpstr>Some basic facts on high μ_B facilities</vt:lpstr>
      <vt:lpstr>Probing criticality with fluctuations</vt:lpstr>
      <vt:lpstr>Performance studies in CBM</vt:lpstr>
      <vt:lpstr>Electromagnetic radiation as multi-messenger of fireball</vt:lpstr>
      <vt:lpstr>Thermal dilepton measurements</vt:lpstr>
      <vt:lpstr>After first 3 years of running</vt:lpstr>
      <vt:lpstr>Probing the spin degree of freedom</vt:lpstr>
      <vt:lpstr>Physics topics at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spares</vt:lpstr>
      <vt:lpstr>Critical fluctuations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</cp:revision>
  <cp:lastPrinted>2022-09-10T06:28:12Z</cp:lastPrinted>
  <dcterms:created xsi:type="dcterms:W3CDTF">2022-09-09T06:38:57Z</dcterms:created>
  <dcterms:modified xsi:type="dcterms:W3CDTF">2022-09-10T06:35:25Z</dcterms:modified>
</cp:coreProperties>
</file>