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89" r:id="rId2"/>
    <p:sldId id="298" r:id="rId3"/>
    <p:sldId id="339" r:id="rId4"/>
    <p:sldId id="338" r:id="rId5"/>
    <p:sldId id="335" r:id="rId6"/>
    <p:sldId id="340" r:id="rId7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2881">
          <p15:clr>
            <a:srgbClr val="A4A3A4"/>
          </p15:clr>
        </p15:guide>
        <p15:guide id="6" orient="horz" pos="3129">
          <p15:clr>
            <a:srgbClr val="A4A3A4"/>
          </p15:clr>
        </p15:guide>
        <p15:guide id="7" pos="2159">
          <p15:clr>
            <a:srgbClr val="A4A3A4"/>
          </p15:clr>
        </p15:guide>
        <p15:guide id="8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D6B"/>
    <a:srgbClr val="161717"/>
    <a:srgbClr val="5E9448"/>
    <a:srgbClr val="A5CF94"/>
    <a:srgbClr val="EC5F72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howGuides="1">
      <p:cViewPr varScale="1">
        <p:scale>
          <a:sx n="84" d="100"/>
          <a:sy n="84" d="100"/>
        </p:scale>
        <p:origin x="1243" y="82"/>
      </p:cViewPr>
      <p:guideLst>
        <p:guide orient="horz" pos="1026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  <p:guide orient="horz" pos="3127"/>
        <p:guide pos="2141"/>
        <p:guide orient="horz" pos="2881"/>
        <p:guide orient="horz" pos="3129"/>
        <p:guide pos="215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2" y="6381328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F2B40BD-2E84-45F1-85D7-C908895E91A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F9C05EC-278F-48BF-80BE-EDD0FE4E358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633688"/>
            <a:ext cx="8467657" cy="623404"/>
          </a:xfrm>
        </p:spPr>
        <p:txBody>
          <a:bodyPr/>
          <a:lstStyle/>
          <a:p>
            <a:pPr algn="ctr"/>
            <a:r>
              <a:rPr lang="de-DE" dirty="0" err="1" smtClean="0"/>
              <a:t>GGsb</a:t>
            </a:r>
            <a:r>
              <a:rPr lang="de-DE" dirty="0" smtClean="0"/>
              <a:t>-Vision 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872" y="4970822"/>
            <a:ext cx="7705725" cy="360000"/>
          </a:xfrm>
        </p:spPr>
        <p:txBody>
          <a:bodyPr/>
          <a:lstStyle/>
          <a:p>
            <a:pPr algn="ctr"/>
            <a:r>
              <a:rPr lang="de-DE" b="1" dirty="0" err="1" smtClean="0"/>
              <a:t>hans</a:t>
            </a:r>
            <a:r>
              <a:rPr lang="de-DE" b="1" dirty="0" smtClean="0"/>
              <a:t> </a:t>
            </a:r>
            <a:r>
              <a:rPr lang="de-DE" b="1" dirty="0" err="1" smtClean="0"/>
              <a:t>ströher</a:t>
            </a:r>
            <a:r>
              <a:rPr lang="de-DE" b="1" dirty="0"/>
              <a:t> </a:t>
            </a:r>
            <a:r>
              <a:rPr lang="de-DE" dirty="0" smtClean="0"/>
              <a:t>| GGSB2022 | September 14, </a:t>
            </a:r>
            <a:r>
              <a:rPr lang="de-DE" dirty="0"/>
              <a:t>2022 </a:t>
            </a:r>
            <a:r>
              <a:rPr lang="de-DE" dirty="0" smtClean="0"/>
              <a:t>I KIU (</a:t>
            </a:r>
            <a:r>
              <a:rPr lang="de-DE" dirty="0" err="1" smtClean="0"/>
              <a:t>Kutaisi</a:t>
            </a:r>
            <a:r>
              <a:rPr lang="de-DE" dirty="0" smtClean="0"/>
              <a:t>) </a:t>
            </a:r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6371" y="4214006"/>
            <a:ext cx="8245351" cy="727162"/>
          </a:xfrm>
        </p:spPr>
        <p:txBody>
          <a:bodyPr/>
          <a:lstStyle/>
          <a:p>
            <a:pPr algn="ctr"/>
            <a:r>
              <a:rPr lang="de-DE" sz="2400" dirty="0" err="1" smtClean="0"/>
              <a:t>georgian</a:t>
            </a:r>
            <a:r>
              <a:rPr lang="de-DE" sz="2400" dirty="0" smtClean="0"/>
              <a:t> Science &amp; Technology Center (GSTC)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ADB9AB2-F1DB-421F-8416-AD5CDB324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C:\Users\STRHER~1\AppData\Local\Temp\GGSBFlagg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9" r="3695" b="20259"/>
          <a:stretch/>
        </p:blipFill>
        <p:spPr bwMode="auto">
          <a:xfrm>
            <a:off x="139464" y="181154"/>
            <a:ext cx="8806128" cy="32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36028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Ggsb</a:t>
            </a:r>
            <a:r>
              <a:rPr lang="de-DE" dirty="0" smtClean="0"/>
              <a:t> </a:t>
            </a:r>
            <a:r>
              <a:rPr lang="de-DE" dirty="0" err="1" smtClean="0"/>
              <a:t>SMART|Labs</a:t>
            </a:r>
            <a:r>
              <a:rPr lang="de-DE" dirty="0" smtClean="0"/>
              <a:t> (I)</a:t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762530" y="1261484"/>
            <a:ext cx="7553886" cy="432727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47" y="1319986"/>
            <a:ext cx="4880843" cy="42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80628" y="3102757"/>
            <a:ext cx="1688283" cy="29700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b="1" dirty="0" err="1" smtClean="0">
                <a:solidFill>
                  <a:schemeClr val="bg1"/>
                </a:solidFill>
              </a:rPr>
              <a:t>SMART|EDM_Lab</a:t>
            </a:r>
            <a:endParaRPr lang="de-DE" sz="14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80628" y="4725144"/>
            <a:ext cx="2077813" cy="2970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b="1" dirty="0" err="1" smtClean="0">
                <a:solidFill>
                  <a:schemeClr val="bg1"/>
                </a:solidFill>
              </a:rPr>
              <a:t>SMART|AtmoSim_Lab</a:t>
            </a:r>
            <a:endParaRPr lang="de-DE" sz="1400" b="1" dirty="0" smtClean="0">
              <a:solidFill>
                <a:schemeClr val="bg1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4131757" y="2194473"/>
            <a:ext cx="1584000" cy="255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3275181" y="2852936"/>
            <a:ext cx="482866" cy="1901812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 rot="2184206">
            <a:off x="2873343" y="4304219"/>
            <a:ext cx="1238731" cy="2635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cxnSp>
        <p:nvCxnSpPr>
          <p:cNvPr id="5" name="Gerade Verbindung 4"/>
          <p:cNvCxnSpPr>
            <a:stCxn id="3" idx="2"/>
          </p:cNvCxnSpPr>
          <p:nvPr/>
        </p:nvCxnSpPr>
        <p:spPr>
          <a:xfrm flipH="1" flipV="1">
            <a:off x="2118647" y="3399761"/>
            <a:ext cx="875560" cy="66865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 rot="4246767">
            <a:off x="2745672" y="4314799"/>
            <a:ext cx="828000" cy="24206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cxnSp>
        <p:nvCxnSpPr>
          <p:cNvPr id="11" name="Gerade Verbindung 10"/>
          <p:cNvCxnSpPr>
            <a:endCxn id="13" idx="4"/>
          </p:cNvCxnSpPr>
          <p:nvPr/>
        </p:nvCxnSpPr>
        <p:spPr>
          <a:xfrm flipV="1">
            <a:off x="2106121" y="4475677"/>
            <a:ext cx="939264" cy="312503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 rot="2194568">
            <a:off x="3212107" y="4288632"/>
            <a:ext cx="498855" cy="253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00" b="1" dirty="0" smtClean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9" name="Textfeld 18"/>
          <p:cNvSpPr txBox="1"/>
          <p:nvPr/>
        </p:nvSpPr>
        <p:spPr>
          <a:xfrm rot="4234568">
            <a:off x="2931728" y="4322172"/>
            <a:ext cx="498855" cy="253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00" b="1" dirty="0" smtClean="0">
                <a:solidFill>
                  <a:schemeClr val="bg1"/>
                </a:solidFill>
              </a:rPr>
              <a:t>2017</a:t>
            </a:r>
          </a:p>
        </p:txBody>
      </p:sp>
      <p:cxnSp>
        <p:nvCxnSpPr>
          <p:cNvPr id="21" name="Gerade Verbindung 20"/>
          <p:cNvCxnSpPr/>
          <p:nvPr/>
        </p:nvCxnSpPr>
        <p:spPr>
          <a:xfrm rot="21540000" flipH="1">
            <a:off x="3033772" y="2431279"/>
            <a:ext cx="1921158" cy="1634413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F8FEEA22-3E2F-3649-8AEE-F9A2B452A1F3}"/>
              </a:ext>
            </a:extLst>
          </p:cNvPr>
          <p:cNvSpPr/>
          <p:nvPr/>
        </p:nvSpPr>
        <p:spPr>
          <a:xfrm>
            <a:off x="4184896" y="5003277"/>
            <a:ext cx="581186" cy="192783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/>
          <a:srcRect l="9733" t="13217" r="27711"/>
          <a:stretch/>
        </p:blipFill>
        <p:spPr>
          <a:xfrm>
            <a:off x="781864" y="3752595"/>
            <a:ext cx="1071322" cy="976177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22" b="15999"/>
          <a:stretch/>
        </p:blipFill>
        <p:spPr bwMode="auto">
          <a:xfrm>
            <a:off x="783008" y="2132856"/>
            <a:ext cx="1044688" cy="9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704326" y="5677398"/>
            <a:ext cx="7499169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23D6B"/>
                </a:solidFill>
              </a:rPr>
              <a:t>2 </a:t>
            </a:r>
            <a:r>
              <a:rPr lang="de-DE" sz="1600" dirty="0" err="1" smtClean="0">
                <a:solidFill>
                  <a:srgbClr val="023D6B"/>
                </a:solidFill>
              </a:rPr>
              <a:t>existing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SMART|Labs</a:t>
            </a:r>
            <a:r>
              <a:rPr lang="de-DE" sz="1600" dirty="0" smtClean="0">
                <a:solidFill>
                  <a:srgbClr val="023D6B"/>
                </a:solidFill>
              </a:rPr>
              <a:t>: diverse </a:t>
            </a:r>
            <a:r>
              <a:rPr lang="de-DE" sz="1600" dirty="0" err="1" smtClean="0">
                <a:solidFill>
                  <a:srgbClr val="023D6B"/>
                </a:solidFill>
              </a:rPr>
              <a:t>topics</a:t>
            </a:r>
            <a:r>
              <a:rPr lang="de-DE" sz="1600" dirty="0" smtClean="0">
                <a:solidFill>
                  <a:srgbClr val="023D6B"/>
                </a:solidFill>
              </a:rPr>
              <a:t> – but </a:t>
            </a:r>
            <a:r>
              <a:rPr lang="de-DE" sz="1600" dirty="0" err="1" smtClean="0">
                <a:solidFill>
                  <a:srgbClr val="023D6B"/>
                </a:solidFill>
              </a:rPr>
              <a:t>fruitful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cooperation</a:t>
            </a:r>
            <a:r>
              <a:rPr lang="de-DE" sz="1600" dirty="0" smtClean="0">
                <a:solidFill>
                  <a:srgbClr val="023D6B"/>
                </a:solidFill>
              </a:rPr>
              <a:t> (</a:t>
            </a:r>
            <a:r>
              <a:rPr lang="de-DE" sz="1600" dirty="0" err="1" smtClean="0">
                <a:solidFill>
                  <a:srgbClr val="023D6B"/>
                </a:solidFill>
              </a:rPr>
              <a:t>electronics</a:t>
            </a:r>
            <a:r>
              <a:rPr lang="de-DE" sz="1600" dirty="0" smtClean="0">
                <a:solidFill>
                  <a:srgbClr val="023D6B"/>
                </a:solidFill>
              </a:rPr>
              <a:t>)</a:t>
            </a: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1600" dirty="0" err="1" smtClean="0">
                <a:solidFill>
                  <a:srgbClr val="023D6B"/>
                </a:solidFill>
              </a:rPr>
              <a:t>Both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should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be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continued</a:t>
            </a:r>
            <a:r>
              <a:rPr lang="de-DE" sz="1600" dirty="0" smtClean="0">
                <a:solidFill>
                  <a:srgbClr val="023D6B"/>
                </a:solidFill>
              </a:rPr>
              <a:t> (</a:t>
            </a:r>
            <a:r>
              <a:rPr lang="de-DE" sz="1600" dirty="0" err="1" smtClean="0">
                <a:solidFill>
                  <a:srgbClr val="023D6B"/>
                </a:solidFill>
              </a:rPr>
              <a:t>based</a:t>
            </a:r>
            <a:r>
              <a:rPr lang="de-DE" sz="1600" dirty="0" smtClean="0">
                <a:solidFill>
                  <a:srgbClr val="023D6B"/>
                </a:solidFill>
              </a:rPr>
              <a:t> on </a:t>
            </a:r>
            <a:r>
              <a:rPr lang="de-DE" sz="1600" dirty="0" err="1" smtClean="0">
                <a:solidFill>
                  <a:srgbClr val="023D6B"/>
                </a:solidFill>
              </a:rPr>
              <a:t>external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reviews</a:t>
            </a:r>
            <a:r>
              <a:rPr lang="de-DE" sz="1600" dirty="0" smtClean="0">
                <a:solidFill>
                  <a:srgbClr val="023D6B"/>
                </a:solidFill>
              </a:rPr>
              <a:t>; w/ </a:t>
            </a:r>
            <a:r>
              <a:rPr lang="de-DE" sz="1600" dirty="0" err="1" smtClean="0">
                <a:solidFill>
                  <a:srgbClr val="023D6B"/>
                </a:solidFill>
              </a:rPr>
              <a:t>possible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new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focus</a:t>
            </a:r>
            <a:r>
              <a:rPr lang="de-DE" sz="1600" dirty="0" smtClean="0">
                <a:solidFill>
                  <a:srgbClr val="023D6B"/>
                </a:solidFill>
              </a:rPr>
              <a:t>)</a:t>
            </a:r>
          </a:p>
        </p:txBody>
      </p:sp>
      <p:sp>
        <p:nvSpPr>
          <p:cNvPr id="4" name="Rechteck 3"/>
          <p:cNvSpPr/>
          <p:nvPr/>
        </p:nvSpPr>
        <p:spPr>
          <a:xfrm>
            <a:off x="611560" y="5656014"/>
            <a:ext cx="7920880" cy="72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18793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3" grpId="0" animBg="1"/>
      <p:bldP spid="13" grpId="0" animBg="1"/>
      <p:bldP spid="16" grpId="0"/>
      <p:bldP spid="19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Ggsb</a:t>
            </a:r>
            <a:r>
              <a:rPr lang="de-DE" dirty="0" smtClean="0"/>
              <a:t> </a:t>
            </a:r>
            <a:r>
              <a:rPr lang="de-DE" dirty="0" err="1" smtClean="0"/>
              <a:t>SMART|Labs</a:t>
            </a:r>
            <a:r>
              <a:rPr lang="de-DE" dirty="0" smtClean="0"/>
              <a:t> (II)</a:t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762530" y="1261484"/>
            <a:ext cx="7553886" cy="432727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2" name="Rechteck 21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6" name="Textfeld 25"/>
          <p:cNvSpPr txBox="1"/>
          <p:nvPr/>
        </p:nvSpPr>
        <p:spPr>
          <a:xfrm>
            <a:off x="704326" y="5677398"/>
            <a:ext cx="7347461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23D6B"/>
                </a:solidFill>
              </a:rPr>
              <a:t>New </a:t>
            </a:r>
            <a:r>
              <a:rPr lang="de-DE" sz="1600" dirty="0" err="1" smtClean="0">
                <a:solidFill>
                  <a:srgbClr val="023D6B"/>
                </a:solidFill>
              </a:rPr>
              <a:t>SMART|Labs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are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being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considered</a:t>
            </a:r>
            <a:r>
              <a:rPr lang="de-DE" sz="1600" dirty="0" smtClean="0">
                <a:solidFill>
                  <a:srgbClr val="023D6B"/>
                </a:solidFill>
              </a:rPr>
              <a:t> at different </a:t>
            </a:r>
            <a:r>
              <a:rPr lang="de-DE" sz="1600" dirty="0" err="1" smtClean="0">
                <a:solidFill>
                  <a:srgbClr val="023D6B"/>
                </a:solidFill>
              </a:rPr>
              <a:t>locations</a:t>
            </a:r>
            <a:r>
              <a:rPr lang="de-DE" sz="1600" dirty="0" smtClean="0">
                <a:solidFill>
                  <a:srgbClr val="023D6B"/>
                </a:solidFill>
              </a:rPr>
              <a:t> (</a:t>
            </a:r>
            <a:r>
              <a:rPr lang="de-DE" sz="1600" dirty="0" err="1" smtClean="0">
                <a:solidFill>
                  <a:srgbClr val="023D6B"/>
                </a:solidFill>
              </a:rPr>
              <a:t>universities</a:t>
            </a:r>
            <a:r>
              <a:rPr lang="de-DE" sz="1600" dirty="0" smtClean="0">
                <a:solidFill>
                  <a:srgbClr val="023D6B"/>
                </a:solidFill>
              </a:rPr>
              <a:t>) </a:t>
            </a: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23D6B"/>
                </a:solidFill>
              </a:rPr>
              <a:t>Think </a:t>
            </a:r>
            <a:r>
              <a:rPr lang="de-DE" sz="1600" dirty="0" err="1" smtClean="0">
                <a:solidFill>
                  <a:srgbClr val="023D6B"/>
                </a:solidFill>
              </a:rPr>
              <a:t>big</a:t>
            </a:r>
            <a:r>
              <a:rPr lang="de-DE" sz="1600" dirty="0" smtClean="0">
                <a:solidFill>
                  <a:srgbClr val="023D6B"/>
                </a:solidFill>
              </a:rPr>
              <a:t>(-</a:t>
            </a:r>
            <a:r>
              <a:rPr lang="de-DE" sz="1600" dirty="0" err="1" smtClean="0">
                <a:solidFill>
                  <a:srgbClr val="023D6B"/>
                </a:solidFill>
              </a:rPr>
              <a:t>ger</a:t>
            </a:r>
            <a:r>
              <a:rPr lang="de-DE" sz="1600" dirty="0" smtClean="0">
                <a:solidFill>
                  <a:srgbClr val="023D6B"/>
                </a:solidFill>
              </a:rPr>
              <a:t>) … </a:t>
            </a:r>
            <a:r>
              <a:rPr lang="de-DE" sz="1600" b="1" i="1" dirty="0" err="1" smtClean="0">
                <a:solidFill>
                  <a:srgbClr val="023D6B"/>
                </a:solidFill>
              </a:rPr>
              <a:t>Georgian</a:t>
            </a:r>
            <a:r>
              <a:rPr lang="de-DE" sz="1600" b="1" i="1" dirty="0" smtClean="0">
                <a:solidFill>
                  <a:srgbClr val="023D6B"/>
                </a:solidFill>
              </a:rPr>
              <a:t> Science </a:t>
            </a:r>
            <a:r>
              <a:rPr lang="de-DE" sz="1600" b="1" i="1" dirty="0" err="1" smtClean="0">
                <a:solidFill>
                  <a:srgbClr val="023D6B"/>
                </a:solidFill>
              </a:rPr>
              <a:t>and</a:t>
            </a:r>
            <a:r>
              <a:rPr lang="de-DE" sz="1600" b="1" i="1" dirty="0" smtClean="0">
                <a:solidFill>
                  <a:srgbClr val="023D6B"/>
                </a:solidFill>
              </a:rPr>
              <a:t> Technology Center (GSTC)</a:t>
            </a:r>
            <a:endParaRPr lang="de-DE" sz="1600" b="1" i="1" dirty="0" smtClean="0">
              <a:solidFill>
                <a:srgbClr val="023D6B"/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48" y="1587852"/>
            <a:ext cx="4249280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251520" y="5985284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</p:spPr>
        <p:txBody>
          <a:bodyPr/>
          <a:lstStyle/>
          <a:p>
            <a:pPr algn="ctr"/>
            <a:r>
              <a:rPr lang="de-DE" dirty="0" smtClean="0"/>
              <a:t>GSTC</a:t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81757" y="1314480"/>
            <a:ext cx="738431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Georgian</a:t>
            </a:r>
            <a:r>
              <a:rPr lang="de-DE" sz="2000" b="1" dirty="0" smtClean="0">
                <a:solidFill>
                  <a:srgbClr val="C00000"/>
                </a:solidFill>
              </a:rPr>
              <a:t> Science </a:t>
            </a:r>
            <a:r>
              <a:rPr lang="de-DE" sz="2000" b="1" dirty="0" err="1" smtClean="0">
                <a:solidFill>
                  <a:srgbClr val="C00000"/>
                </a:solidFill>
              </a:rPr>
              <a:t>and</a:t>
            </a:r>
            <a:r>
              <a:rPr lang="de-DE" sz="2000" b="1" dirty="0" smtClean="0">
                <a:solidFill>
                  <a:srgbClr val="C00000"/>
                </a:solidFill>
              </a:rPr>
              <a:t> Technology Center</a:t>
            </a:r>
          </a:p>
          <a:p>
            <a:pPr algn="ctr">
              <a:lnSpc>
                <a:spcPct val="95000"/>
              </a:lnSpc>
            </a:pPr>
            <a:endParaRPr lang="de-DE" sz="2000" dirty="0">
              <a:solidFill>
                <a:srgbClr val="023D6B"/>
              </a:solidFill>
            </a:endParaRPr>
          </a:p>
          <a:p>
            <a:pPr>
              <a:lnSpc>
                <a:spcPct val="95000"/>
              </a:lnSpc>
            </a:pPr>
            <a:r>
              <a:rPr lang="de-DE" sz="1600" dirty="0" smtClean="0">
                <a:solidFill>
                  <a:srgbClr val="023D6B"/>
                </a:solidFill>
              </a:rPr>
              <a:t>Motivation:	</a:t>
            </a:r>
            <a:r>
              <a:rPr lang="de-DE" sz="1600" dirty="0">
                <a:solidFill>
                  <a:srgbClr val="023D6B"/>
                </a:solidFill>
              </a:rPr>
              <a:t>Demand </a:t>
            </a:r>
            <a:r>
              <a:rPr lang="de-DE" sz="1600" dirty="0" err="1">
                <a:solidFill>
                  <a:srgbClr val="023D6B"/>
                </a:solidFill>
              </a:rPr>
              <a:t>for</a:t>
            </a:r>
            <a:r>
              <a:rPr lang="de-DE" sz="1600" dirty="0">
                <a:solidFill>
                  <a:srgbClr val="023D6B"/>
                </a:solidFill>
              </a:rPr>
              <a:t> </a:t>
            </a:r>
            <a:r>
              <a:rPr lang="de-DE" sz="1600" b="1" dirty="0" err="1">
                <a:solidFill>
                  <a:srgbClr val="023D6B"/>
                </a:solidFill>
              </a:rPr>
              <a:t>interdisciplinary</a:t>
            </a:r>
            <a:r>
              <a:rPr lang="de-DE" sz="1600" b="1" dirty="0">
                <a:solidFill>
                  <a:srgbClr val="023D6B"/>
                </a:solidFill>
              </a:rPr>
              <a:t> </a:t>
            </a:r>
            <a:r>
              <a:rPr lang="de-DE" sz="1600" b="1" dirty="0" err="1">
                <a:solidFill>
                  <a:srgbClr val="023D6B"/>
                </a:solidFill>
              </a:rPr>
              <a:t>reseach</a:t>
            </a:r>
            <a:r>
              <a:rPr lang="de-DE" sz="1600" b="1" dirty="0">
                <a:solidFill>
                  <a:srgbClr val="023D6B"/>
                </a:solidFill>
              </a:rPr>
              <a:t> </a:t>
            </a:r>
            <a:r>
              <a:rPr lang="de-DE" sz="1600" dirty="0" err="1">
                <a:solidFill>
                  <a:srgbClr val="023D6B"/>
                </a:solidFill>
              </a:rPr>
              <a:t>agendas</a:t>
            </a:r>
            <a:r>
              <a:rPr lang="de-DE" sz="1600" dirty="0">
                <a:solidFill>
                  <a:srgbClr val="023D6B"/>
                </a:solidFill>
              </a:rPr>
              <a:t> </a:t>
            </a:r>
            <a:r>
              <a:rPr lang="de-DE" sz="1600" dirty="0" err="1">
                <a:solidFill>
                  <a:srgbClr val="023D6B"/>
                </a:solidFill>
              </a:rPr>
              <a:t>and</a:t>
            </a:r>
            <a:r>
              <a:rPr lang="de-DE" sz="1600" dirty="0">
                <a:solidFill>
                  <a:srgbClr val="023D6B"/>
                </a:solidFill>
              </a:rPr>
              <a:t> </a:t>
            </a:r>
            <a:r>
              <a:rPr lang="de-DE" sz="1600" dirty="0" err="1">
                <a:solidFill>
                  <a:srgbClr val="023D6B"/>
                </a:solidFill>
              </a:rPr>
              <a:t>teams</a:t>
            </a:r>
            <a:endParaRPr lang="de-DE" sz="1600" dirty="0">
              <a:solidFill>
                <a:srgbClr val="023D6B"/>
              </a:solidFill>
            </a:endParaRPr>
          </a:p>
          <a:p>
            <a:pPr>
              <a:lnSpc>
                <a:spcPct val="95000"/>
              </a:lnSpc>
            </a:pPr>
            <a:r>
              <a:rPr lang="de-DE" sz="1600" dirty="0" smtClean="0">
                <a:solidFill>
                  <a:srgbClr val="023D6B"/>
                </a:solidFill>
              </a:rPr>
              <a:t>			Development of </a:t>
            </a:r>
            <a:r>
              <a:rPr lang="de-DE" sz="1600" dirty="0" err="1" smtClean="0">
                <a:solidFill>
                  <a:srgbClr val="023D6B"/>
                </a:solidFill>
              </a:rPr>
              <a:t>the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SMART|Labs</a:t>
            </a:r>
            <a:r>
              <a:rPr lang="de-DE" sz="1600" b="1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into</a:t>
            </a:r>
            <a:r>
              <a:rPr lang="de-DE" sz="1600" dirty="0" smtClean="0">
                <a:solidFill>
                  <a:srgbClr val="023D6B"/>
                </a:solidFill>
              </a:rPr>
              <a:t> an </a:t>
            </a:r>
            <a:r>
              <a:rPr lang="de-DE" sz="1600" dirty="0" err="1" smtClean="0">
                <a:solidFill>
                  <a:srgbClr val="023D6B"/>
                </a:solidFill>
              </a:rPr>
              <a:t>internationally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</a:p>
          <a:p>
            <a:pPr lvl="1">
              <a:lnSpc>
                <a:spcPct val="95000"/>
              </a:lnSpc>
            </a:pPr>
            <a:r>
              <a:rPr lang="de-DE" sz="1600" dirty="0">
                <a:solidFill>
                  <a:srgbClr val="023D6B"/>
                </a:solidFill>
              </a:rPr>
              <a:t>	</a:t>
            </a:r>
            <a:r>
              <a:rPr lang="de-DE" sz="1600" dirty="0" smtClean="0">
                <a:solidFill>
                  <a:srgbClr val="023D6B"/>
                </a:solidFill>
              </a:rPr>
              <a:t>	</a:t>
            </a:r>
            <a:r>
              <a:rPr lang="de-DE" sz="1600" dirty="0" err="1" smtClean="0">
                <a:solidFill>
                  <a:srgbClr val="023D6B"/>
                </a:solidFill>
              </a:rPr>
              <a:t>visible</a:t>
            </a:r>
            <a:r>
              <a:rPr lang="de-DE" sz="1600" dirty="0" smtClean="0">
                <a:solidFill>
                  <a:srgbClr val="023D6B"/>
                </a:solidFill>
              </a:rPr>
              <a:t>/</a:t>
            </a:r>
            <a:r>
              <a:rPr lang="de-DE" sz="1600" dirty="0" err="1" smtClean="0">
                <a:solidFill>
                  <a:srgbClr val="023D6B"/>
                </a:solidFill>
              </a:rPr>
              <a:t>recognized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b="1" dirty="0" err="1" smtClean="0">
                <a:solidFill>
                  <a:srgbClr val="023D6B"/>
                </a:solidFill>
              </a:rPr>
              <a:t>high-tech</a:t>
            </a:r>
            <a:r>
              <a:rPr lang="de-DE" sz="1600" b="1" dirty="0" smtClean="0">
                <a:solidFill>
                  <a:srgbClr val="023D6B"/>
                </a:solidFill>
              </a:rPr>
              <a:t> </a:t>
            </a:r>
            <a:r>
              <a:rPr lang="de-DE" sz="1600" b="1" dirty="0" err="1" smtClean="0">
                <a:solidFill>
                  <a:srgbClr val="023D6B"/>
                </a:solidFill>
              </a:rPr>
              <a:t>center</a:t>
            </a:r>
            <a:endParaRPr lang="de-DE" sz="1600" b="1" dirty="0" smtClean="0">
              <a:solidFill>
                <a:srgbClr val="023D6B"/>
              </a:solidFill>
            </a:endParaRPr>
          </a:p>
          <a:p>
            <a:pPr lvl="1">
              <a:lnSpc>
                <a:spcPct val="95000"/>
              </a:lnSpc>
            </a:pPr>
            <a:r>
              <a:rPr lang="de-DE" sz="1600" dirty="0">
                <a:solidFill>
                  <a:srgbClr val="023D6B"/>
                </a:solidFill>
              </a:rPr>
              <a:t>	</a:t>
            </a:r>
            <a:r>
              <a:rPr lang="de-DE" sz="1600" dirty="0" smtClean="0">
                <a:solidFill>
                  <a:srgbClr val="023D6B"/>
                </a:solidFill>
              </a:rPr>
              <a:t>	</a:t>
            </a:r>
          </a:p>
          <a:p>
            <a:pPr>
              <a:lnSpc>
                <a:spcPct val="95000"/>
              </a:lnSpc>
            </a:pPr>
            <a:r>
              <a:rPr lang="de-DE" sz="1600" dirty="0" smtClean="0">
                <a:solidFill>
                  <a:srgbClr val="023D6B"/>
                </a:solidFill>
              </a:rPr>
              <a:t>Excellence:	</a:t>
            </a:r>
            <a:r>
              <a:rPr lang="de-DE" sz="1600" dirty="0">
                <a:solidFill>
                  <a:srgbClr val="023D6B"/>
                </a:solidFill>
              </a:rPr>
              <a:t>R</a:t>
            </a:r>
            <a:r>
              <a:rPr lang="de-DE" sz="1600" dirty="0" smtClean="0">
                <a:solidFill>
                  <a:srgbClr val="023D6B"/>
                </a:solidFill>
              </a:rPr>
              <a:t>elation </a:t>
            </a:r>
            <a:r>
              <a:rPr lang="de-DE" sz="1600" dirty="0" err="1" smtClean="0">
                <a:solidFill>
                  <a:srgbClr val="023D6B"/>
                </a:solidFill>
              </a:rPr>
              <a:t>to</a:t>
            </a:r>
            <a:r>
              <a:rPr lang="de-DE" sz="1600" dirty="0" smtClean="0">
                <a:solidFill>
                  <a:srgbClr val="023D6B"/>
                </a:solidFill>
              </a:rPr>
              <a:t> (a) </a:t>
            </a:r>
            <a:r>
              <a:rPr lang="de-DE" sz="1600" b="1" dirty="0" err="1" smtClean="0">
                <a:solidFill>
                  <a:srgbClr val="023D6B"/>
                </a:solidFill>
              </a:rPr>
              <a:t>flagship</a:t>
            </a:r>
            <a:r>
              <a:rPr lang="de-DE" sz="1600" b="1" dirty="0" smtClean="0">
                <a:solidFill>
                  <a:srgbClr val="023D6B"/>
                </a:solidFill>
              </a:rPr>
              <a:t> </a:t>
            </a:r>
            <a:r>
              <a:rPr lang="de-DE" sz="1600" b="1" dirty="0" err="1" smtClean="0">
                <a:solidFill>
                  <a:srgbClr val="023D6B"/>
                </a:solidFill>
              </a:rPr>
              <a:t>project</a:t>
            </a:r>
            <a:r>
              <a:rPr lang="de-DE" sz="1600" b="1" dirty="0" smtClean="0">
                <a:solidFill>
                  <a:srgbClr val="023D6B"/>
                </a:solidFill>
              </a:rPr>
              <a:t>(s) </a:t>
            </a:r>
            <a:r>
              <a:rPr lang="de-DE" sz="1600" dirty="0" smtClean="0">
                <a:solidFill>
                  <a:srgbClr val="023D6B"/>
                </a:solidFill>
              </a:rPr>
              <a:t>in Georgia</a:t>
            </a:r>
          </a:p>
          <a:p>
            <a:pPr lvl="2">
              <a:lnSpc>
                <a:spcPct val="95000"/>
              </a:lnSpc>
            </a:pPr>
            <a:r>
              <a:rPr lang="de-DE" sz="1600" dirty="0">
                <a:solidFill>
                  <a:srgbClr val="023D6B"/>
                </a:solidFill>
              </a:rPr>
              <a:t>	</a:t>
            </a:r>
            <a:r>
              <a:rPr lang="de-DE" sz="1600" dirty="0" smtClean="0">
                <a:solidFill>
                  <a:srgbClr val="023D6B"/>
                </a:solidFill>
              </a:rPr>
              <a:t>Connection </a:t>
            </a:r>
            <a:r>
              <a:rPr lang="de-DE" sz="1600" dirty="0" err="1" smtClean="0">
                <a:solidFill>
                  <a:srgbClr val="023D6B"/>
                </a:solidFill>
              </a:rPr>
              <a:t>to</a:t>
            </a:r>
            <a:r>
              <a:rPr lang="de-DE" sz="1600" dirty="0" smtClean="0">
                <a:solidFill>
                  <a:srgbClr val="023D6B"/>
                </a:solidFill>
              </a:rPr>
              <a:t>/</a:t>
            </a:r>
            <a:r>
              <a:rPr lang="de-DE" sz="1600" dirty="0" err="1" smtClean="0">
                <a:solidFill>
                  <a:srgbClr val="023D6B"/>
                </a:solidFill>
              </a:rPr>
              <a:t>cooperation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with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int´l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centers</a:t>
            </a:r>
            <a:r>
              <a:rPr lang="de-DE" sz="1600" dirty="0" smtClean="0">
                <a:solidFill>
                  <a:srgbClr val="023D6B"/>
                </a:solidFill>
              </a:rPr>
              <a:t> (e.g. HGF)</a:t>
            </a:r>
          </a:p>
          <a:p>
            <a:pPr lvl="2">
              <a:lnSpc>
                <a:spcPct val="95000"/>
              </a:lnSpc>
            </a:pPr>
            <a:endParaRPr lang="de-DE" sz="1600" dirty="0" smtClean="0">
              <a:solidFill>
                <a:srgbClr val="023D6B"/>
              </a:solidFill>
            </a:endParaRPr>
          </a:p>
          <a:p>
            <a:pPr>
              <a:lnSpc>
                <a:spcPct val="95000"/>
              </a:lnSpc>
            </a:pPr>
            <a:r>
              <a:rPr lang="de-DE" sz="1600" dirty="0" err="1" smtClean="0">
                <a:solidFill>
                  <a:srgbClr val="023D6B"/>
                </a:solidFill>
              </a:rPr>
              <a:t>Objectives</a:t>
            </a:r>
            <a:r>
              <a:rPr lang="de-DE" sz="1600" dirty="0" smtClean="0">
                <a:solidFill>
                  <a:srgbClr val="023D6B"/>
                </a:solidFill>
              </a:rPr>
              <a:t>:	Scientific/</a:t>
            </a:r>
            <a:r>
              <a:rPr lang="de-DE" sz="1600" dirty="0" err="1" smtClean="0">
                <a:solidFill>
                  <a:srgbClr val="023D6B"/>
                </a:solidFill>
              </a:rPr>
              <a:t>technological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b="1" dirty="0" err="1" smtClean="0">
                <a:solidFill>
                  <a:srgbClr val="023D6B"/>
                </a:solidFill>
              </a:rPr>
              <a:t>support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for</a:t>
            </a:r>
            <a:r>
              <a:rPr lang="de-DE" sz="1600" dirty="0" smtClean="0">
                <a:solidFill>
                  <a:srgbClr val="023D6B"/>
                </a:solidFill>
              </a:rPr>
              <a:t> GGSB </a:t>
            </a:r>
            <a:r>
              <a:rPr lang="de-DE" sz="1600" dirty="0" err="1" smtClean="0">
                <a:solidFill>
                  <a:srgbClr val="023D6B"/>
                </a:solidFill>
              </a:rPr>
              <a:t>projects</a:t>
            </a:r>
            <a:endParaRPr lang="de-DE" sz="1600" dirty="0" smtClean="0">
              <a:solidFill>
                <a:srgbClr val="023D6B"/>
              </a:solidFill>
            </a:endParaRPr>
          </a:p>
          <a:p>
            <a:pPr lvl="2">
              <a:lnSpc>
                <a:spcPct val="95000"/>
              </a:lnSpc>
            </a:pPr>
            <a:r>
              <a:rPr lang="de-DE" sz="1600" dirty="0">
                <a:solidFill>
                  <a:srgbClr val="023D6B"/>
                </a:solidFill>
              </a:rPr>
              <a:t>	</a:t>
            </a:r>
            <a:r>
              <a:rPr lang="de-DE" sz="1600" dirty="0" smtClean="0">
                <a:solidFill>
                  <a:srgbClr val="023D6B"/>
                </a:solidFill>
              </a:rPr>
              <a:t>Development of </a:t>
            </a:r>
            <a:r>
              <a:rPr lang="de-DE" sz="1600" b="1" dirty="0" err="1" smtClean="0">
                <a:solidFill>
                  <a:srgbClr val="023D6B"/>
                </a:solidFill>
              </a:rPr>
              <a:t>equipment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for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Georgian</a:t>
            </a:r>
            <a:r>
              <a:rPr lang="de-DE" sz="1600" dirty="0" smtClean="0">
                <a:solidFill>
                  <a:srgbClr val="023D6B"/>
                </a:solidFill>
              </a:rPr>
              <a:t>/</a:t>
            </a:r>
            <a:r>
              <a:rPr lang="de-DE" sz="1600" dirty="0" err="1" smtClean="0">
                <a:solidFill>
                  <a:srgbClr val="023D6B"/>
                </a:solidFill>
              </a:rPr>
              <a:t>int´l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projects</a:t>
            </a:r>
            <a:endParaRPr lang="de-DE" sz="1600" dirty="0" smtClean="0">
              <a:solidFill>
                <a:srgbClr val="023D6B"/>
              </a:solidFill>
            </a:endParaRPr>
          </a:p>
          <a:p>
            <a:pPr lvl="2">
              <a:lnSpc>
                <a:spcPct val="95000"/>
              </a:lnSpc>
            </a:pPr>
            <a:r>
              <a:rPr lang="de-DE" sz="1600" dirty="0">
                <a:solidFill>
                  <a:srgbClr val="023D6B"/>
                </a:solidFill>
              </a:rPr>
              <a:t>	</a:t>
            </a:r>
            <a:r>
              <a:rPr lang="de-DE" sz="1600" dirty="0" smtClean="0">
                <a:solidFill>
                  <a:srgbClr val="023D6B"/>
                </a:solidFill>
              </a:rPr>
              <a:t>(</a:t>
            </a:r>
            <a:r>
              <a:rPr lang="de-DE" sz="1600" dirty="0" err="1" smtClean="0">
                <a:solidFill>
                  <a:srgbClr val="023D6B"/>
                </a:solidFill>
              </a:rPr>
              <a:t>Leading</a:t>
            </a:r>
            <a:r>
              <a:rPr lang="de-DE" sz="1600" dirty="0" smtClean="0">
                <a:solidFill>
                  <a:srgbClr val="023D6B"/>
                </a:solidFill>
              </a:rPr>
              <a:t>) </a:t>
            </a:r>
            <a:r>
              <a:rPr lang="de-DE" sz="1600" dirty="0" err="1" smtClean="0">
                <a:solidFill>
                  <a:srgbClr val="023D6B"/>
                </a:solidFill>
              </a:rPr>
              <a:t>participation</a:t>
            </a:r>
            <a:r>
              <a:rPr lang="de-DE" sz="1600" dirty="0" smtClean="0">
                <a:solidFill>
                  <a:srgbClr val="023D6B"/>
                </a:solidFill>
              </a:rPr>
              <a:t> in </a:t>
            </a:r>
            <a:r>
              <a:rPr lang="de-DE" sz="1600" dirty="0" err="1" smtClean="0">
                <a:solidFill>
                  <a:srgbClr val="023D6B"/>
                </a:solidFill>
              </a:rPr>
              <a:t>selected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research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projects</a:t>
            </a:r>
            <a:endParaRPr lang="de-DE" sz="1600" dirty="0" smtClean="0">
              <a:solidFill>
                <a:srgbClr val="023D6B"/>
              </a:solidFill>
            </a:endParaRPr>
          </a:p>
          <a:p>
            <a:pPr lvl="2">
              <a:lnSpc>
                <a:spcPct val="95000"/>
              </a:lnSpc>
            </a:pPr>
            <a:endParaRPr lang="de-DE" sz="1600" dirty="0" smtClean="0">
              <a:solidFill>
                <a:srgbClr val="023D6B"/>
              </a:solidFill>
            </a:endParaRPr>
          </a:p>
          <a:p>
            <a:pPr>
              <a:lnSpc>
                <a:spcPct val="95000"/>
              </a:lnSpc>
            </a:pPr>
            <a:r>
              <a:rPr lang="de-DE" sz="1600" dirty="0" smtClean="0">
                <a:solidFill>
                  <a:srgbClr val="023D6B"/>
                </a:solidFill>
              </a:rPr>
              <a:t>Impact:		</a:t>
            </a:r>
            <a:r>
              <a:rPr lang="de-DE" sz="1600" dirty="0" err="1" smtClean="0">
                <a:solidFill>
                  <a:srgbClr val="023D6B"/>
                </a:solidFill>
              </a:rPr>
              <a:t>Capacity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building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for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Georgian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project</a:t>
            </a:r>
            <a:r>
              <a:rPr lang="de-DE" sz="1600" dirty="0" smtClean="0">
                <a:solidFill>
                  <a:srgbClr val="023D6B"/>
                </a:solidFill>
              </a:rPr>
              <a:t>(s)</a:t>
            </a:r>
          </a:p>
          <a:p>
            <a:pPr>
              <a:lnSpc>
                <a:spcPct val="95000"/>
              </a:lnSpc>
            </a:pPr>
            <a:r>
              <a:rPr lang="de-DE" sz="1600" dirty="0">
                <a:solidFill>
                  <a:srgbClr val="023D6B"/>
                </a:solidFill>
              </a:rPr>
              <a:t>	</a:t>
            </a:r>
            <a:r>
              <a:rPr lang="de-DE" sz="1600" dirty="0" smtClean="0">
                <a:solidFill>
                  <a:srgbClr val="023D6B"/>
                </a:solidFill>
              </a:rPr>
              <a:t>		</a:t>
            </a:r>
            <a:r>
              <a:rPr lang="de-DE" sz="1600" dirty="0" err="1" smtClean="0">
                <a:solidFill>
                  <a:srgbClr val="023D6B"/>
                </a:solidFill>
              </a:rPr>
              <a:t>Fostering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cross-disciplinarity</a:t>
            </a:r>
            <a:endParaRPr lang="de-DE" sz="1600" dirty="0" smtClean="0">
              <a:solidFill>
                <a:srgbClr val="023D6B"/>
              </a:solidFill>
            </a:endParaRPr>
          </a:p>
          <a:p>
            <a:pPr lvl="2">
              <a:lnSpc>
                <a:spcPct val="95000"/>
              </a:lnSpc>
            </a:pPr>
            <a:r>
              <a:rPr lang="de-DE" sz="1600" dirty="0">
                <a:solidFill>
                  <a:srgbClr val="023D6B"/>
                </a:solidFill>
              </a:rPr>
              <a:t>	</a:t>
            </a:r>
            <a:r>
              <a:rPr lang="de-DE" sz="1600" dirty="0" smtClean="0">
                <a:solidFill>
                  <a:srgbClr val="023D6B"/>
                </a:solidFill>
              </a:rPr>
              <a:t>Education of </a:t>
            </a:r>
            <a:r>
              <a:rPr lang="de-DE" sz="1600" dirty="0" err="1" smtClean="0">
                <a:solidFill>
                  <a:srgbClr val="023D6B"/>
                </a:solidFill>
              </a:rPr>
              <a:t>students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and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experts</a:t>
            </a:r>
            <a:r>
              <a:rPr lang="de-DE" sz="1600" dirty="0" smtClean="0">
                <a:solidFill>
                  <a:srgbClr val="023D6B"/>
                </a:solidFill>
              </a:rPr>
              <a:t> in Georgia</a:t>
            </a:r>
          </a:p>
          <a:p>
            <a:pPr lvl="2">
              <a:lnSpc>
                <a:spcPct val="95000"/>
              </a:lnSpc>
            </a:pPr>
            <a:r>
              <a:rPr lang="de-DE" sz="1600" dirty="0">
                <a:solidFill>
                  <a:srgbClr val="023D6B"/>
                </a:solidFill>
              </a:rPr>
              <a:t>	</a:t>
            </a:r>
            <a:r>
              <a:rPr lang="de-DE" sz="1600" dirty="0" smtClean="0">
                <a:solidFill>
                  <a:srgbClr val="023D6B"/>
                </a:solidFill>
              </a:rPr>
              <a:t>International </a:t>
            </a:r>
            <a:r>
              <a:rPr lang="de-DE" sz="1600" b="1" dirty="0" err="1" smtClean="0">
                <a:solidFill>
                  <a:srgbClr val="023D6B"/>
                </a:solidFill>
              </a:rPr>
              <a:t>visibility</a:t>
            </a:r>
            <a:r>
              <a:rPr lang="de-DE" sz="1600" dirty="0" smtClean="0">
                <a:solidFill>
                  <a:srgbClr val="023D6B"/>
                </a:solidFill>
              </a:rPr>
              <a:t>; </a:t>
            </a:r>
            <a:r>
              <a:rPr lang="de-DE" sz="1600" dirty="0" err="1" smtClean="0">
                <a:solidFill>
                  <a:srgbClr val="023D6B"/>
                </a:solidFill>
              </a:rPr>
              <a:t>grant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applications</a:t>
            </a:r>
            <a:r>
              <a:rPr lang="de-DE" sz="1600" dirty="0" smtClean="0">
                <a:solidFill>
                  <a:srgbClr val="023D6B"/>
                </a:solidFill>
              </a:rPr>
              <a:t> (e.g. </a:t>
            </a:r>
            <a:r>
              <a:rPr lang="de-DE" sz="1600" dirty="0" err="1" smtClean="0">
                <a:solidFill>
                  <a:srgbClr val="023D6B"/>
                </a:solidFill>
              </a:rPr>
              <a:t>Horizon</a:t>
            </a:r>
            <a:r>
              <a:rPr lang="de-DE" sz="1600" dirty="0" smtClean="0">
                <a:solidFill>
                  <a:srgbClr val="023D6B"/>
                </a:solidFill>
              </a:rPr>
              <a:t> Europe</a:t>
            </a:r>
            <a:r>
              <a:rPr lang="de-DE" sz="1600" dirty="0">
                <a:solidFill>
                  <a:srgbClr val="023D6B"/>
                </a:solidFill>
              </a:rPr>
              <a:t>)</a:t>
            </a:r>
            <a:endParaRPr lang="de-DE" sz="2800" dirty="0" smtClean="0">
              <a:solidFill>
                <a:srgbClr val="023D6B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326" y="5677398"/>
            <a:ext cx="7586821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23D6B"/>
                </a:solidFill>
              </a:rPr>
              <a:t>Vision </a:t>
            </a:r>
            <a:r>
              <a:rPr lang="de-DE" sz="1600" dirty="0" err="1" smtClean="0">
                <a:solidFill>
                  <a:srgbClr val="023D6B"/>
                </a:solidFill>
              </a:rPr>
              <a:t>for</a:t>
            </a:r>
            <a:r>
              <a:rPr lang="de-DE" sz="1600" dirty="0" smtClean="0">
                <a:solidFill>
                  <a:srgbClr val="023D6B"/>
                </a:solidFill>
              </a:rPr>
              <a:t> GGSB (Plus-Plus)</a:t>
            </a: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23D6B"/>
                </a:solidFill>
              </a:rPr>
              <a:t>D</a:t>
            </a:r>
            <a:r>
              <a:rPr lang="de-DE" sz="1600" dirty="0" smtClean="0">
                <a:solidFill>
                  <a:srgbClr val="023D6B"/>
                </a:solidFill>
              </a:rPr>
              <a:t>etails (</a:t>
            </a:r>
            <a:r>
              <a:rPr lang="de-DE" sz="1600" dirty="0" err="1" smtClean="0">
                <a:solidFill>
                  <a:srgbClr val="023D6B"/>
                </a:solidFill>
              </a:rPr>
              <a:t>size</a:t>
            </a:r>
            <a:r>
              <a:rPr lang="de-DE" sz="1600" dirty="0" smtClean="0">
                <a:solidFill>
                  <a:srgbClr val="023D6B"/>
                </a:solidFill>
              </a:rPr>
              <a:t>, </a:t>
            </a:r>
            <a:r>
              <a:rPr lang="de-DE" sz="1600" dirty="0" err="1" smtClean="0">
                <a:solidFill>
                  <a:srgbClr val="023D6B"/>
                </a:solidFill>
              </a:rPr>
              <a:t>location</a:t>
            </a:r>
            <a:r>
              <a:rPr lang="de-DE" sz="1600" dirty="0" smtClean="0">
                <a:solidFill>
                  <a:srgbClr val="023D6B"/>
                </a:solidFill>
              </a:rPr>
              <a:t>, </a:t>
            </a:r>
            <a:r>
              <a:rPr lang="de-DE" sz="1600" dirty="0" err="1" smtClean="0">
                <a:solidFill>
                  <a:srgbClr val="023D6B"/>
                </a:solidFill>
              </a:rPr>
              <a:t>affiliation</a:t>
            </a:r>
            <a:r>
              <a:rPr lang="de-DE" sz="1600" dirty="0" smtClean="0">
                <a:solidFill>
                  <a:srgbClr val="023D6B"/>
                </a:solidFill>
              </a:rPr>
              <a:t> (w/ </a:t>
            </a:r>
            <a:r>
              <a:rPr lang="de-DE" sz="1600" dirty="0" err="1" smtClean="0">
                <a:solidFill>
                  <a:srgbClr val="023D6B"/>
                </a:solidFill>
              </a:rPr>
              <a:t>university</a:t>
            </a:r>
            <a:r>
              <a:rPr lang="de-DE" sz="1600" dirty="0" smtClean="0">
                <a:solidFill>
                  <a:srgbClr val="023D6B"/>
                </a:solidFill>
              </a:rPr>
              <a:t>/-</a:t>
            </a:r>
            <a:r>
              <a:rPr lang="de-DE" sz="1600" dirty="0" err="1" smtClean="0">
                <a:solidFill>
                  <a:srgbClr val="023D6B"/>
                </a:solidFill>
              </a:rPr>
              <a:t>ies</a:t>
            </a:r>
            <a:r>
              <a:rPr lang="de-DE" sz="1600" dirty="0" smtClean="0">
                <a:solidFill>
                  <a:srgbClr val="023D6B"/>
                </a:solidFill>
              </a:rPr>
              <a:t>)) etc. open </a:t>
            </a:r>
            <a:r>
              <a:rPr lang="de-DE" sz="1600" dirty="0" err="1" smtClean="0">
                <a:solidFill>
                  <a:srgbClr val="023D6B"/>
                </a:solidFill>
              </a:rPr>
              <a:t>for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discussion</a:t>
            </a:r>
            <a:r>
              <a:rPr lang="de-DE" sz="1600" dirty="0" smtClean="0">
                <a:solidFill>
                  <a:srgbClr val="023D6B"/>
                </a:solidFill>
              </a:rPr>
              <a:t> …</a:t>
            </a:r>
          </a:p>
          <a:p>
            <a:pPr algn="l">
              <a:lnSpc>
                <a:spcPct val="95000"/>
              </a:lnSpc>
            </a:pPr>
            <a:r>
              <a:rPr lang="de-DE" sz="1600" dirty="0" smtClean="0">
                <a:solidFill>
                  <a:srgbClr val="023D6B"/>
                </a:solidFill>
              </a:rPr>
              <a:t> </a:t>
            </a:r>
            <a:endParaRPr lang="de-DE" sz="1600" dirty="0" smtClean="0">
              <a:solidFill>
                <a:srgbClr val="023D6B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62530" y="1261484"/>
            <a:ext cx="7553886" cy="432727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2" name="Rechteck 11"/>
          <p:cNvSpPr/>
          <p:nvPr/>
        </p:nvSpPr>
        <p:spPr>
          <a:xfrm>
            <a:off x="611560" y="5656014"/>
            <a:ext cx="7920880" cy="72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19170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6" r="22596" b="36288"/>
          <a:stretch/>
        </p:blipFill>
        <p:spPr bwMode="auto">
          <a:xfrm>
            <a:off x="2420331" y="1889972"/>
            <a:ext cx="4320481" cy="252859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5842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</p:spPr>
        <p:txBody>
          <a:bodyPr/>
          <a:lstStyle/>
          <a:p>
            <a:pPr algn="ctr"/>
            <a:r>
              <a:rPr lang="de-DE" dirty="0" smtClean="0"/>
              <a:t>Trade </a:t>
            </a:r>
            <a:r>
              <a:rPr lang="de-DE" dirty="0" err="1" smtClean="0"/>
              <a:t>name</a:t>
            </a:r>
            <a:r>
              <a:rPr lang="de-DE" dirty="0" smtClean="0"/>
              <a:t> - </a:t>
            </a:r>
            <a:r>
              <a:rPr lang="de-DE" smtClean="0"/>
              <a:t>Suggestions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03629" y="1268760"/>
            <a:ext cx="7553886" cy="432727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8" name="Textfeld 7"/>
          <p:cNvSpPr txBox="1"/>
          <p:nvPr/>
        </p:nvSpPr>
        <p:spPr>
          <a:xfrm>
            <a:off x="712188" y="1314480"/>
            <a:ext cx="772881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Georgian</a:t>
            </a:r>
            <a:r>
              <a:rPr lang="de-DE" sz="2000" b="1" dirty="0" smtClean="0">
                <a:solidFill>
                  <a:srgbClr val="C00000"/>
                </a:solidFill>
              </a:rPr>
              <a:t> Science </a:t>
            </a:r>
            <a:r>
              <a:rPr lang="de-DE" sz="2000" b="1" dirty="0" err="1" smtClean="0">
                <a:solidFill>
                  <a:srgbClr val="C00000"/>
                </a:solidFill>
              </a:rPr>
              <a:t>and</a:t>
            </a:r>
            <a:r>
              <a:rPr lang="de-DE" sz="2000" b="1" dirty="0" smtClean="0">
                <a:solidFill>
                  <a:srgbClr val="C00000"/>
                </a:solidFill>
              </a:rPr>
              <a:t> Technology Center (GSTC)</a:t>
            </a:r>
          </a:p>
          <a:p>
            <a:pPr algn="ctr">
              <a:lnSpc>
                <a:spcPct val="95000"/>
              </a:lnSpc>
            </a:pPr>
            <a:endParaRPr lang="de-DE" sz="20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de-DE" sz="2000" dirty="0" smtClean="0">
                <a:solidFill>
                  <a:srgbClr val="023D6B"/>
                </a:solidFill>
              </a:rPr>
              <a:t>Science </a:t>
            </a:r>
            <a:r>
              <a:rPr lang="de-DE" sz="2000" dirty="0" err="1" smtClean="0">
                <a:solidFill>
                  <a:srgbClr val="023D6B"/>
                </a:solidFill>
              </a:rPr>
              <a:t>and</a:t>
            </a:r>
            <a:r>
              <a:rPr lang="de-DE" sz="2000" dirty="0" smtClean="0">
                <a:solidFill>
                  <a:srgbClr val="023D6B"/>
                </a:solidFill>
              </a:rPr>
              <a:t> Technology Center of Georgia (</a:t>
            </a:r>
            <a:r>
              <a:rPr lang="de-DE" sz="2000" dirty="0" err="1" smtClean="0">
                <a:solidFill>
                  <a:srgbClr val="023D6B"/>
                </a:solidFill>
              </a:rPr>
              <a:t>STCoG</a:t>
            </a:r>
            <a:r>
              <a:rPr lang="de-DE" sz="2000" dirty="0" smtClean="0">
                <a:solidFill>
                  <a:srgbClr val="023D6B"/>
                </a:solidFill>
              </a:rPr>
              <a:t>)</a:t>
            </a:r>
          </a:p>
          <a:p>
            <a:pPr algn="ctr">
              <a:lnSpc>
                <a:spcPct val="95000"/>
              </a:lnSpc>
            </a:pPr>
            <a:r>
              <a:rPr lang="de-DE" sz="2000" dirty="0" smtClean="0">
                <a:solidFill>
                  <a:srgbClr val="023D6B"/>
                </a:solidFill>
              </a:rPr>
              <a:t>Science </a:t>
            </a:r>
            <a:r>
              <a:rPr lang="de-DE" sz="2000" dirty="0" err="1" smtClean="0">
                <a:solidFill>
                  <a:srgbClr val="023D6B"/>
                </a:solidFill>
              </a:rPr>
              <a:t>and</a:t>
            </a:r>
            <a:r>
              <a:rPr lang="de-DE" sz="2000" dirty="0" smtClean="0">
                <a:solidFill>
                  <a:srgbClr val="023D6B"/>
                </a:solidFill>
              </a:rPr>
              <a:t> Technology Park of Georgia (</a:t>
            </a:r>
            <a:r>
              <a:rPr lang="de-DE" sz="2000" dirty="0" err="1" smtClean="0">
                <a:solidFill>
                  <a:srgbClr val="023D6B"/>
                </a:solidFill>
              </a:rPr>
              <a:t>STPoG</a:t>
            </a:r>
            <a:r>
              <a:rPr lang="de-DE" sz="2000" dirty="0" smtClean="0">
                <a:solidFill>
                  <a:srgbClr val="023D6B"/>
                </a:solidFill>
              </a:rPr>
              <a:t>)</a:t>
            </a:r>
          </a:p>
          <a:p>
            <a:pPr algn="ctr">
              <a:lnSpc>
                <a:spcPct val="95000"/>
              </a:lnSpc>
            </a:pPr>
            <a:r>
              <a:rPr lang="de-DE" sz="2000" dirty="0" err="1" smtClean="0">
                <a:solidFill>
                  <a:srgbClr val="023D6B"/>
                </a:solidFill>
              </a:rPr>
              <a:t>Georgian</a:t>
            </a:r>
            <a:r>
              <a:rPr lang="de-DE" sz="2000" dirty="0" smtClean="0">
                <a:solidFill>
                  <a:srgbClr val="023D6B"/>
                </a:solidFill>
              </a:rPr>
              <a:t> </a:t>
            </a:r>
            <a:r>
              <a:rPr lang="de-DE" sz="2000" dirty="0" err="1" smtClean="0">
                <a:solidFill>
                  <a:srgbClr val="023D6B"/>
                </a:solidFill>
              </a:rPr>
              <a:t>Advanced</a:t>
            </a:r>
            <a:r>
              <a:rPr lang="de-DE" sz="2000" dirty="0" smtClean="0">
                <a:solidFill>
                  <a:srgbClr val="023D6B"/>
                </a:solidFill>
              </a:rPr>
              <a:t> Institute of Science </a:t>
            </a:r>
            <a:r>
              <a:rPr lang="de-DE" sz="2000" dirty="0" err="1" smtClean="0">
                <a:solidFill>
                  <a:srgbClr val="023D6B"/>
                </a:solidFill>
              </a:rPr>
              <a:t>and</a:t>
            </a:r>
            <a:r>
              <a:rPr lang="de-DE" sz="2000" dirty="0" smtClean="0">
                <a:solidFill>
                  <a:srgbClr val="023D6B"/>
                </a:solidFill>
              </a:rPr>
              <a:t> Technology (GAIST)</a:t>
            </a:r>
          </a:p>
          <a:p>
            <a:pPr algn="ctr">
              <a:lnSpc>
                <a:spcPct val="95000"/>
              </a:lnSpc>
            </a:pPr>
            <a:r>
              <a:rPr lang="de-DE" sz="2000" dirty="0" err="1" smtClean="0">
                <a:solidFill>
                  <a:srgbClr val="023D6B"/>
                </a:solidFill>
              </a:rPr>
              <a:t>Georgian</a:t>
            </a:r>
            <a:r>
              <a:rPr lang="de-DE" sz="2000" dirty="0" smtClean="0">
                <a:solidFill>
                  <a:srgbClr val="023D6B"/>
                </a:solidFill>
              </a:rPr>
              <a:t> Center </a:t>
            </a:r>
            <a:r>
              <a:rPr lang="de-DE" sz="2000" dirty="0" err="1" smtClean="0">
                <a:solidFill>
                  <a:srgbClr val="023D6B"/>
                </a:solidFill>
              </a:rPr>
              <a:t>for</a:t>
            </a:r>
            <a:r>
              <a:rPr lang="de-DE" sz="2000" dirty="0" smtClean="0">
                <a:solidFill>
                  <a:srgbClr val="023D6B"/>
                </a:solidFill>
              </a:rPr>
              <a:t> Science, Technology </a:t>
            </a:r>
            <a:r>
              <a:rPr lang="de-DE" sz="2000" dirty="0" err="1" smtClean="0">
                <a:solidFill>
                  <a:srgbClr val="023D6B"/>
                </a:solidFill>
              </a:rPr>
              <a:t>and</a:t>
            </a:r>
            <a:r>
              <a:rPr lang="de-DE" sz="2000" dirty="0" smtClean="0">
                <a:solidFill>
                  <a:srgbClr val="023D6B"/>
                </a:solidFill>
              </a:rPr>
              <a:t> </a:t>
            </a:r>
            <a:r>
              <a:rPr lang="de-DE" sz="2000" dirty="0" err="1" smtClean="0">
                <a:solidFill>
                  <a:srgbClr val="023D6B"/>
                </a:solidFill>
              </a:rPr>
              <a:t>Medicine</a:t>
            </a:r>
            <a:r>
              <a:rPr lang="de-DE" sz="2000" dirty="0" smtClean="0">
                <a:solidFill>
                  <a:srgbClr val="023D6B"/>
                </a:solidFill>
              </a:rPr>
              <a:t> (GCSTM)</a:t>
            </a:r>
          </a:p>
          <a:p>
            <a:pPr algn="ctr">
              <a:lnSpc>
                <a:spcPct val="95000"/>
              </a:lnSpc>
            </a:pPr>
            <a:r>
              <a:rPr lang="de-DE" sz="2000" dirty="0" smtClean="0">
                <a:solidFill>
                  <a:srgbClr val="023D6B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3319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elich_PowerPoint_4x3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4x3.potx" id="{E196826F-6C0F-445C-BD8C-22FE7C2F280E}" vid="{14111AE6-F94B-48C2-BAEC-A344D78BDC2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Juelich_PowerPoint_4x3</Template>
  <TotalTime>0</TotalTime>
  <Words>308</Words>
  <Application>Microsoft Office PowerPoint</Application>
  <PresentationFormat>Bildschirmpräsentation (4:3)</PresentationFormat>
  <Paragraphs>53</Paragraphs>
  <Slides>6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Juelich_PowerPoint_4x3</vt:lpstr>
      <vt:lpstr>GGsb-Vision </vt:lpstr>
      <vt:lpstr>Ggsb SMART|Labs (I)  </vt:lpstr>
      <vt:lpstr>Ggsb SMART|Labs (II)  </vt:lpstr>
      <vt:lpstr>GSTC  </vt:lpstr>
      <vt:lpstr>PowerPoint-Präsentation</vt:lpstr>
      <vt:lpstr>Trade name - Suggestions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Ströher</dc:creator>
  <cp:lastModifiedBy>Stroeher</cp:lastModifiedBy>
  <cp:revision>270</cp:revision>
  <cp:lastPrinted>2020-02-25T10:18:42Z</cp:lastPrinted>
  <dcterms:created xsi:type="dcterms:W3CDTF">2018-01-02T14:27:08Z</dcterms:created>
  <dcterms:modified xsi:type="dcterms:W3CDTF">2022-09-14T05:00:41Z</dcterms:modified>
</cp:coreProperties>
</file>