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89" r:id="rId2"/>
    <p:sldId id="314" r:id="rId3"/>
    <p:sldId id="322" r:id="rId4"/>
    <p:sldId id="319" r:id="rId5"/>
    <p:sldId id="298" r:id="rId6"/>
    <p:sldId id="334" r:id="rId7"/>
    <p:sldId id="338" r:id="rId8"/>
    <p:sldId id="337" r:id="rId9"/>
    <p:sldId id="335" r:id="rId10"/>
  </p:sldIdLst>
  <p:sldSz cx="9144000" cy="6858000" type="screen4x3"/>
  <p:notesSz cx="6794500" cy="9931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22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  <p15:guide id="5" orient="horz" pos="2881">
          <p15:clr>
            <a:srgbClr val="A4A3A4"/>
          </p15:clr>
        </p15:guide>
        <p15:guide id="6" orient="horz" pos="3129">
          <p15:clr>
            <a:srgbClr val="A4A3A4"/>
          </p15:clr>
        </p15:guide>
        <p15:guide id="7" pos="2159">
          <p15:clr>
            <a:srgbClr val="A4A3A4"/>
          </p15:clr>
        </p15:guide>
        <p15:guide id="8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3D6B"/>
    <a:srgbClr val="161717"/>
    <a:srgbClr val="5E9448"/>
    <a:srgbClr val="A5CF94"/>
    <a:srgbClr val="EC5F72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ittlere Formatvorlage 4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howGuides="1">
      <p:cViewPr varScale="1">
        <p:scale>
          <a:sx n="84" d="100"/>
          <a:sy n="84" d="100"/>
        </p:scale>
        <p:origin x="1243" y="82"/>
      </p:cViewPr>
      <p:guideLst>
        <p:guide orient="horz" pos="1026"/>
        <p:guide pos="22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21" d="100"/>
          <a:sy n="121" d="100"/>
        </p:scale>
        <p:origin x="4938" y="114"/>
      </p:cViewPr>
      <p:guideLst>
        <p:guide orient="horz" pos="2880"/>
        <p:guide pos="2160"/>
        <p:guide orient="horz" pos="3127"/>
        <p:guide pos="2141"/>
        <p:guide orient="horz" pos="2881"/>
        <p:guide orient="horz" pos="3129"/>
        <p:guide pos="2159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E1389CC-567B-462D-9606-5A6D48725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2223E6-8DEC-4459-8B52-D06E9BD3DA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8646" y="1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9E86A-6679-4EC8-847C-9F954F45BF68}" type="datetimeFigureOut">
              <a:rPr lang="de-DE" smtClean="0"/>
              <a:t>11.09.2022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09F90-192B-4C21-A710-7EFC4BA93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33108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7B6243-ABD9-472E-9641-6E7B2B863D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8646" y="9433108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8E8B7-5326-4A3E-8AE4-83D3CDA8A9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575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646" y="1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3C419-10E8-4216-A6CC-B7C8A23909AD}" type="datetimeFigureOut">
              <a:rPr lang="de-DE" smtClean="0"/>
              <a:t>11.09.2022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63638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79487"/>
            <a:ext cx="543560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33108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646" y="9433108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6CAD1-FD47-46B0-9C16-1B81F4E690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32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9144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137" y="537344"/>
            <a:ext cx="7705725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137" y="2444192"/>
            <a:ext cx="77057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137" y="1088740"/>
            <a:ext cx="77057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DC15E2CB-FE35-41B2-9C4C-4679F54755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261CF04-8600-4D27-A32A-58BDC5EC7F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88" y="6005352"/>
            <a:ext cx="1881980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201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53" userDrawn="1">
          <p15:clr>
            <a:srgbClr val="FBAE40"/>
          </p15:clr>
        </p15:guide>
        <p15:guide id="2" pos="5307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9144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138" y="537344"/>
            <a:ext cx="7705724" cy="623404"/>
          </a:xfrm>
        </p:spPr>
        <p:txBody>
          <a:bodyPr anchor="t"/>
          <a:lstStyle>
            <a:lvl1pPr algn="l">
              <a:lnSpc>
                <a:spcPct val="114000"/>
              </a:lnSpc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137" y="2660216"/>
            <a:ext cx="77057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137" y="1160748"/>
            <a:ext cx="7705726" cy="136180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5A5BA46-025C-436B-9A80-CB512831CC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88" y="6005352"/>
            <a:ext cx="1881980" cy="548854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8F8EE7F0-8372-4AD2-9D64-4F3514C26B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96043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53">
          <p15:clr>
            <a:srgbClr val="FBAE40"/>
          </p15:clr>
        </p15:guide>
        <p15:guide id="2" pos="530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775" y="341312"/>
            <a:ext cx="84264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8999"/>
            <a:ext cx="9144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137" y="3633688"/>
            <a:ext cx="7705725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137" y="4970822"/>
            <a:ext cx="77057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137" y="4185084"/>
            <a:ext cx="77057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CA27721-1E41-417D-8DF5-46DDCB2333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88" y="6005352"/>
            <a:ext cx="1881980" cy="548854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D9A45DC4-1F08-4D94-9B1D-CF530DF4BB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34942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53">
          <p15:clr>
            <a:srgbClr val="FBAE40"/>
          </p15:clr>
        </p15:guide>
        <p15:guide id="2" pos="530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8999"/>
            <a:ext cx="9144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775" y="341312"/>
            <a:ext cx="84264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138" y="3633688"/>
            <a:ext cx="77057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137" y="4911514"/>
            <a:ext cx="77057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137" y="4250010"/>
            <a:ext cx="77057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2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38BB4E3-787B-47B4-88F3-9120850BA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88" y="6005352"/>
            <a:ext cx="1881980" cy="548854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6C0541F1-A415-46B8-A4AB-03EBF2975C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81359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53">
          <p15:clr>
            <a:srgbClr val="FBAE40"/>
          </p15:clr>
        </p15:guide>
        <p15:guide id="2" pos="530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657B79E-8199-4451-A0F9-E82023AB3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75" y="938786"/>
            <a:ext cx="8424672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0209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75" y="1578310"/>
            <a:ext cx="84264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86E38AD-6ACC-4BA6-A4EE-B3E932DD22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75" y="938786"/>
            <a:ext cx="8424672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3926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775" y="1628774"/>
            <a:ext cx="3925888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4900254"/>
            <a:ext cx="3925888" cy="868722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57559" y="1628774"/>
            <a:ext cx="3927666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57559" y="4900254"/>
            <a:ext cx="3927666" cy="868722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4DDBDFEF-0700-4FD7-BDE1-FAD27F1C03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75" y="938786"/>
            <a:ext cx="8424672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1651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69A04336-9297-4D3E-8FB4-C1D6EA074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75" y="938786"/>
            <a:ext cx="8424672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1878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9D9CA0-0D3A-430F-A273-E4F9DC8D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E8AF11-FB81-42DE-B82C-BAAE6442B5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31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775" y="1563142"/>
            <a:ext cx="8424672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7904" y="6381328"/>
            <a:ext cx="1549996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00092" y="6381328"/>
            <a:ext cx="1006544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663" y="322022"/>
            <a:ext cx="8425562" cy="11267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F2B40BD-2E84-45F1-85D7-C908895E91A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88" y="6005352"/>
            <a:ext cx="1881980" cy="54885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F9C05EC-278F-48BF-80BE-EDD0FE4E358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6424763"/>
            <a:ext cx="2304000" cy="11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4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0" r:id="rId3"/>
    <p:sldLayoutId id="2147483671" r:id="rId4"/>
    <p:sldLayoutId id="2147483662" r:id="rId5"/>
    <p:sldLayoutId id="2147483672" r:id="rId6"/>
    <p:sldLayoutId id="2147483673" r:id="rId7"/>
    <p:sldLayoutId id="2147483666" r:id="rId8"/>
    <p:sldLayoutId id="2147483667" r:id="rId9"/>
  </p:sldLayoutIdLst>
  <p:hf hdr="0" ft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26" userDrawn="1">
          <p15:clr>
            <a:srgbClr val="F26B43"/>
          </p15:clr>
        </p15:guide>
        <p15:guide id="2" pos="226" userDrawn="1">
          <p15:clr>
            <a:srgbClr val="F26B43"/>
          </p15:clr>
        </p15:guide>
        <p15:guide id="3" pos="5534" userDrawn="1">
          <p15:clr>
            <a:srgbClr val="F26B43"/>
          </p15:clr>
        </p15:guide>
        <p15:guide id="4" orient="horz" pos="278" userDrawn="1">
          <p15:clr>
            <a:srgbClr val="F26B43"/>
          </p15:clr>
        </p15:guide>
        <p15:guide id="6" pos="2699" userDrawn="1">
          <p15:clr>
            <a:srgbClr val="F26B43"/>
          </p15:clr>
        </p15:guide>
        <p15:guide id="7" pos="3061" userDrawn="1">
          <p15:clr>
            <a:srgbClr val="F26B43"/>
          </p15:clr>
        </p15:guide>
        <p15:guide id="8" orient="horz" pos="36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jpe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64521-ED94-4240-8AD4-6C3D7A90E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3633688"/>
            <a:ext cx="8467657" cy="623404"/>
          </a:xfrm>
        </p:spPr>
        <p:txBody>
          <a:bodyPr/>
          <a:lstStyle/>
          <a:p>
            <a:pPr algn="ctr"/>
            <a:r>
              <a:rPr lang="de-DE" dirty="0" err="1" smtClean="0"/>
              <a:t>GGsb</a:t>
            </a:r>
            <a:r>
              <a:rPr lang="de-DE" dirty="0" smtClean="0"/>
              <a:t> – A </a:t>
            </a:r>
            <a:r>
              <a:rPr lang="de-DE" dirty="0" err="1" smtClean="0"/>
              <a:t>retrospective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693119F-69DD-4BF5-B78E-98C0144F5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3872" y="4970822"/>
            <a:ext cx="7705725" cy="360000"/>
          </a:xfrm>
        </p:spPr>
        <p:txBody>
          <a:bodyPr/>
          <a:lstStyle/>
          <a:p>
            <a:pPr algn="ctr"/>
            <a:r>
              <a:rPr lang="de-DE" b="1" dirty="0" err="1" smtClean="0"/>
              <a:t>hans</a:t>
            </a:r>
            <a:r>
              <a:rPr lang="de-DE" b="1" dirty="0" smtClean="0"/>
              <a:t> </a:t>
            </a:r>
            <a:r>
              <a:rPr lang="de-DE" b="1" dirty="0" err="1" smtClean="0"/>
              <a:t>ströher</a:t>
            </a:r>
            <a:r>
              <a:rPr lang="de-DE" b="1" dirty="0"/>
              <a:t> </a:t>
            </a:r>
            <a:r>
              <a:rPr lang="de-DE" dirty="0" smtClean="0"/>
              <a:t>| GGSB2022 | September </a:t>
            </a:r>
            <a:r>
              <a:rPr lang="de-DE" dirty="0"/>
              <a:t>12, 2022 </a:t>
            </a:r>
            <a:r>
              <a:rPr lang="de-DE" dirty="0" smtClean="0"/>
              <a:t>I KIU (</a:t>
            </a:r>
            <a:r>
              <a:rPr lang="de-DE" dirty="0" err="1" smtClean="0"/>
              <a:t>Kutaisi</a:t>
            </a:r>
            <a:r>
              <a:rPr lang="de-DE" dirty="0" smtClean="0"/>
              <a:t>) </a:t>
            </a:r>
          </a:p>
          <a:p>
            <a:pPr algn="ctr"/>
            <a:endParaRPr lang="de-DE" dirty="0"/>
          </a:p>
          <a:p>
            <a:pPr algn="ctr"/>
            <a:endParaRPr lang="de-DE" dirty="0" smtClean="0"/>
          </a:p>
          <a:p>
            <a:pPr algn="ctr"/>
            <a:endParaRPr lang="de-DE" dirty="0"/>
          </a:p>
          <a:p>
            <a:pPr algn="ctr"/>
            <a:endParaRPr lang="de-DE" dirty="0" smtClean="0"/>
          </a:p>
          <a:p>
            <a:pPr algn="ctr"/>
            <a:endParaRPr lang="de-DE" dirty="0"/>
          </a:p>
          <a:p>
            <a:pPr algn="ctr"/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5FFF684-B650-40AA-89A0-80D31734A2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6371" y="4185084"/>
            <a:ext cx="8245351" cy="727162"/>
          </a:xfrm>
        </p:spPr>
        <p:txBody>
          <a:bodyPr/>
          <a:lstStyle/>
          <a:p>
            <a:pPr algn="ctr"/>
            <a:r>
              <a:rPr lang="de-DE" sz="2400" dirty="0" smtClean="0"/>
              <a:t>The </a:t>
            </a:r>
            <a:r>
              <a:rPr lang="de-DE" sz="2400" dirty="0" err="1" smtClean="0"/>
              <a:t>first</a:t>
            </a:r>
            <a:r>
              <a:rPr lang="de-DE" sz="2400" dirty="0" smtClean="0"/>
              <a:t> </a:t>
            </a:r>
            <a:r>
              <a:rPr lang="de-DE" sz="2400" dirty="0" err="1" smtClean="0"/>
              <a:t>two</a:t>
            </a:r>
            <a:r>
              <a:rPr lang="de-DE" sz="2400" dirty="0" smtClean="0"/>
              <a:t> </a:t>
            </a:r>
            <a:r>
              <a:rPr lang="de-DE" sz="2400" dirty="0" err="1" smtClean="0"/>
              <a:t>decades</a:t>
            </a:r>
            <a:endParaRPr lang="de-DE" sz="240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ADB9AB2-F1DB-421F-8416-AD5CDB3249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 descr="C:\Users\STRHER~1\AppData\Local\Temp\GGSBFlagge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39" r="3695" b="20259"/>
          <a:stretch/>
        </p:blipFill>
        <p:spPr bwMode="auto">
          <a:xfrm>
            <a:off x="139464" y="181154"/>
            <a:ext cx="8806128" cy="324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224088" y="5940136"/>
            <a:ext cx="8712968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graphicFrame>
        <p:nvGraphicFramePr>
          <p:cNvPr id="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2729470"/>
              </p:ext>
            </p:extLst>
          </p:nvPr>
        </p:nvGraphicFramePr>
        <p:xfrm>
          <a:off x="172669" y="5418584"/>
          <a:ext cx="2239091" cy="1439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Photo Editor-Foto" r:id="rId4" imgW="6190476" imgH="3982006" progId="MSPhotoEd.3">
                  <p:embed/>
                </p:oleObj>
              </mc:Choice>
              <mc:Fallback>
                <p:oleObj name="Photo Editor-Foto" r:id="rId4" imgW="6190476" imgH="3982006" progId="MSPhotoEd.3">
                  <p:embed/>
                  <p:pic>
                    <p:nvPicPr>
                      <p:cNvPr id="27853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669" y="5418584"/>
                        <a:ext cx="2239091" cy="14394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feld 11"/>
          <p:cNvSpPr txBox="1"/>
          <p:nvPr/>
        </p:nvSpPr>
        <p:spPr>
          <a:xfrm>
            <a:off x="2614292" y="5537423"/>
            <a:ext cx="6326188" cy="12017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2400" dirty="0">
                <a:solidFill>
                  <a:srgbClr val="023D6B"/>
                </a:solidFill>
              </a:rPr>
              <a:t>„</a:t>
            </a:r>
            <a:r>
              <a:rPr lang="de-DE" sz="2400" dirty="0" err="1">
                <a:solidFill>
                  <a:srgbClr val="023D6B"/>
                </a:solidFill>
              </a:rPr>
              <a:t>Doing</a:t>
            </a:r>
            <a:r>
              <a:rPr lang="de-DE" sz="2400" dirty="0">
                <a:solidFill>
                  <a:srgbClr val="023D6B"/>
                </a:solidFill>
              </a:rPr>
              <a:t> </a:t>
            </a:r>
            <a:r>
              <a:rPr lang="de-DE" sz="2400" dirty="0" err="1">
                <a:solidFill>
                  <a:srgbClr val="023D6B"/>
                </a:solidFill>
              </a:rPr>
              <a:t>something</a:t>
            </a:r>
            <a:r>
              <a:rPr lang="de-DE" sz="2400" dirty="0">
                <a:solidFill>
                  <a:srgbClr val="023D6B"/>
                </a:solidFill>
              </a:rPr>
              <a:t> </a:t>
            </a:r>
            <a:r>
              <a:rPr lang="de-DE" sz="2400" dirty="0" err="1">
                <a:solidFill>
                  <a:srgbClr val="C00000"/>
                </a:solidFill>
              </a:rPr>
              <a:t>once</a:t>
            </a:r>
            <a:r>
              <a:rPr lang="de-DE" sz="2400" dirty="0">
                <a:solidFill>
                  <a:srgbClr val="023D6B"/>
                </a:solidFill>
              </a:rPr>
              <a:t> </a:t>
            </a:r>
            <a:r>
              <a:rPr lang="de-DE" sz="2400" dirty="0" err="1">
                <a:solidFill>
                  <a:srgbClr val="023D6B"/>
                </a:solidFill>
              </a:rPr>
              <a:t>is</a:t>
            </a:r>
            <a:r>
              <a:rPr lang="de-DE" sz="2400" dirty="0">
                <a:solidFill>
                  <a:srgbClr val="023D6B"/>
                </a:solidFill>
              </a:rPr>
              <a:t> </a:t>
            </a:r>
            <a:r>
              <a:rPr lang="de-DE" sz="2400" dirty="0" err="1">
                <a:solidFill>
                  <a:srgbClr val="023D6B"/>
                </a:solidFill>
              </a:rPr>
              <a:t>like</a:t>
            </a:r>
            <a:r>
              <a:rPr lang="de-DE" sz="2400" dirty="0">
                <a:solidFill>
                  <a:srgbClr val="023D6B"/>
                </a:solidFill>
              </a:rPr>
              <a:t> </a:t>
            </a:r>
            <a:r>
              <a:rPr lang="de-DE" sz="2400" dirty="0" err="1">
                <a:solidFill>
                  <a:srgbClr val="023D6B"/>
                </a:solidFill>
              </a:rPr>
              <a:t>nothing</a:t>
            </a:r>
            <a:r>
              <a:rPr lang="de-DE" sz="2400" dirty="0">
                <a:solidFill>
                  <a:srgbClr val="023D6B"/>
                </a:solidFill>
              </a:rPr>
              <a:t> </a:t>
            </a:r>
            <a:r>
              <a:rPr lang="de-DE" sz="2400" dirty="0" err="1">
                <a:solidFill>
                  <a:srgbClr val="023D6B"/>
                </a:solidFill>
              </a:rPr>
              <a:t>at</a:t>
            </a:r>
            <a:r>
              <a:rPr lang="de-DE" sz="2400" dirty="0">
                <a:solidFill>
                  <a:srgbClr val="023D6B"/>
                </a:solidFill>
              </a:rPr>
              <a:t> all;</a:t>
            </a:r>
          </a:p>
          <a:p>
            <a:pPr algn="ctr">
              <a:defRPr/>
            </a:pPr>
            <a:r>
              <a:rPr lang="de-DE" sz="2400" dirty="0" err="1">
                <a:solidFill>
                  <a:srgbClr val="023D6B"/>
                </a:solidFill>
              </a:rPr>
              <a:t>the</a:t>
            </a:r>
            <a:r>
              <a:rPr lang="de-DE" sz="2400" dirty="0">
                <a:solidFill>
                  <a:srgbClr val="023D6B"/>
                </a:solidFill>
              </a:rPr>
              <a:t> </a:t>
            </a:r>
            <a:r>
              <a:rPr lang="de-DE" sz="2400" dirty="0" err="1">
                <a:solidFill>
                  <a:srgbClr val="C00000"/>
                </a:solidFill>
              </a:rPr>
              <a:t>second</a:t>
            </a:r>
            <a:r>
              <a:rPr lang="de-DE" sz="2400" dirty="0">
                <a:solidFill>
                  <a:srgbClr val="C00000"/>
                </a:solidFill>
              </a:rPr>
              <a:t> time </a:t>
            </a:r>
            <a:r>
              <a:rPr lang="de-DE" sz="2400" dirty="0" err="1">
                <a:solidFill>
                  <a:srgbClr val="023D6B"/>
                </a:solidFill>
              </a:rPr>
              <a:t>it</a:t>
            </a:r>
            <a:r>
              <a:rPr lang="de-DE" sz="2400" dirty="0">
                <a:solidFill>
                  <a:srgbClr val="023D6B"/>
                </a:solidFill>
              </a:rPr>
              <a:t> </a:t>
            </a:r>
            <a:r>
              <a:rPr lang="de-DE" sz="2400" dirty="0" err="1" smtClean="0">
                <a:solidFill>
                  <a:srgbClr val="023D6B"/>
                </a:solidFill>
              </a:rPr>
              <a:t>becomes</a:t>
            </a:r>
            <a:r>
              <a:rPr lang="de-DE" sz="2400" dirty="0" smtClean="0">
                <a:solidFill>
                  <a:srgbClr val="023D6B"/>
                </a:solidFill>
              </a:rPr>
              <a:t> </a:t>
            </a:r>
            <a:r>
              <a:rPr lang="de-DE" sz="2400" dirty="0">
                <a:solidFill>
                  <a:srgbClr val="023D6B"/>
                </a:solidFill>
              </a:rPr>
              <a:t>a </a:t>
            </a:r>
            <a:r>
              <a:rPr lang="de-DE" sz="2400" dirty="0" err="1">
                <a:solidFill>
                  <a:srgbClr val="023D6B"/>
                </a:solidFill>
              </a:rPr>
              <a:t>tradition</a:t>
            </a:r>
            <a:r>
              <a:rPr lang="de-DE" sz="2400" dirty="0">
                <a:solidFill>
                  <a:srgbClr val="023D6B"/>
                </a:solidFill>
              </a:rPr>
              <a:t>;</a:t>
            </a:r>
          </a:p>
          <a:p>
            <a:pPr algn="ctr">
              <a:defRPr/>
            </a:pPr>
            <a:r>
              <a:rPr lang="de-DE" sz="2400" dirty="0" err="1">
                <a:solidFill>
                  <a:srgbClr val="023D6B"/>
                </a:solidFill>
              </a:rPr>
              <a:t>from</a:t>
            </a:r>
            <a:r>
              <a:rPr lang="de-DE" sz="2400" dirty="0">
                <a:solidFill>
                  <a:srgbClr val="023D6B"/>
                </a:solidFill>
              </a:rPr>
              <a:t> </a:t>
            </a:r>
            <a:r>
              <a:rPr lang="de-DE" sz="2400" dirty="0" err="1">
                <a:solidFill>
                  <a:srgbClr val="023D6B"/>
                </a:solidFill>
              </a:rPr>
              <a:t>the</a:t>
            </a:r>
            <a:r>
              <a:rPr lang="de-DE" sz="2400" dirty="0">
                <a:solidFill>
                  <a:srgbClr val="023D6B"/>
                </a:solidFill>
              </a:rPr>
              <a:t> </a:t>
            </a:r>
            <a:r>
              <a:rPr lang="de-DE" sz="2400" dirty="0" err="1">
                <a:solidFill>
                  <a:srgbClr val="C00000"/>
                </a:solidFill>
              </a:rPr>
              <a:t>third</a:t>
            </a:r>
            <a:r>
              <a:rPr lang="de-DE" sz="2400" dirty="0">
                <a:solidFill>
                  <a:srgbClr val="C00000"/>
                </a:solidFill>
              </a:rPr>
              <a:t> time </a:t>
            </a:r>
            <a:r>
              <a:rPr lang="de-DE" sz="2400" dirty="0">
                <a:solidFill>
                  <a:srgbClr val="023D6B"/>
                </a:solidFill>
              </a:rPr>
              <a:t>on </a:t>
            </a:r>
            <a:r>
              <a:rPr lang="de-DE" sz="2400" dirty="0" err="1">
                <a:solidFill>
                  <a:srgbClr val="023D6B"/>
                </a:solidFill>
              </a:rPr>
              <a:t>it´s</a:t>
            </a:r>
            <a:r>
              <a:rPr lang="de-DE" sz="2400" dirty="0">
                <a:solidFill>
                  <a:srgbClr val="023D6B"/>
                </a:solidFill>
              </a:rPr>
              <a:t> an </a:t>
            </a:r>
            <a:r>
              <a:rPr lang="de-DE" sz="2400" dirty="0" err="1">
                <a:solidFill>
                  <a:srgbClr val="023D6B"/>
                </a:solidFill>
              </a:rPr>
              <a:t>ancient</a:t>
            </a:r>
            <a:r>
              <a:rPr lang="de-DE" sz="2400" dirty="0">
                <a:solidFill>
                  <a:srgbClr val="023D6B"/>
                </a:solidFill>
              </a:rPr>
              <a:t> </a:t>
            </a:r>
            <a:r>
              <a:rPr lang="de-DE" sz="2400" dirty="0" err="1">
                <a:solidFill>
                  <a:srgbClr val="023D6B"/>
                </a:solidFill>
              </a:rPr>
              <a:t>custom</a:t>
            </a:r>
            <a:r>
              <a:rPr lang="de-DE" sz="2400" dirty="0">
                <a:solidFill>
                  <a:srgbClr val="023D6B"/>
                </a:solidFill>
              </a:rPr>
              <a:t>“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464" y="183361"/>
            <a:ext cx="2160530" cy="113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4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 smtClean="0"/>
              <a:t>Georgian-german</a:t>
            </a:r>
            <a:r>
              <a:rPr lang="de-DE" dirty="0" smtClean="0"/>
              <a:t> </a:t>
            </a:r>
            <a:r>
              <a:rPr lang="de-DE" dirty="0" err="1" smtClean="0"/>
              <a:t>science</a:t>
            </a:r>
            <a:r>
              <a:rPr lang="de-DE" dirty="0" smtClean="0"/>
              <a:t> </a:t>
            </a:r>
            <a:r>
              <a:rPr lang="de-DE" dirty="0" err="1" smtClean="0"/>
              <a:t>bridge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 smtClean="0"/>
              <a:t>Page </a:t>
            </a:r>
            <a:fld id="{A52F4D17-1AD6-42D9-B93A-EB002C62F438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18" name="Rechteck 17"/>
          <p:cNvSpPr/>
          <p:nvPr/>
        </p:nvSpPr>
        <p:spPr>
          <a:xfrm>
            <a:off x="762530" y="1261484"/>
            <a:ext cx="7553886" cy="4327276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" b="678"/>
          <a:stretch/>
        </p:blipFill>
        <p:spPr bwMode="auto">
          <a:xfrm>
            <a:off x="5163634" y="1271876"/>
            <a:ext cx="3132000" cy="430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974919" y="1340768"/>
            <a:ext cx="4055919" cy="4302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b="1" dirty="0" smtClean="0">
                <a:solidFill>
                  <a:srgbClr val="C00000"/>
                </a:solidFill>
              </a:rPr>
              <a:t>GGSB</a:t>
            </a:r>
            <a:r>
              <a:rPr lang="de-DE" sz="2400" dirty="0" smtClean="0">
                <a:solidFill>
                  <a:srgbClr val="002060"/>
                </a:solidFill>
              </a:rPr>
              <a:t> Science Bridge:</a:t>
            </a:r>
          </a:p>
          <a:p>
            <a:pPr algn="l">
              <a:lnSpc>
                <a:spcPct val="95000"/>
              </a:lnSpc>
            </a:pPr>
            <a:endParaRPr lang="de-DE" sz="1200" dirty="0">
              <a:solidFill>
                <a:srgbClr val="002060"/>
              </a:solidFill>
            </a:endParaRPr>
          </a:p>
          <a:p>
            <a:pPr marL="800100" lvl="1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2000" dirty="0" err="1" smtClean="0">
                <a:solidFill>
                  <a:srgbClr val="002060"/>
                </a:solidFill>
              </a:rPr>
              <a:t>Founded</a:t>
            </a:r>
            <a:r>
              <a:rPr lang="de-DE" sz="2000" dirty="0" smtClean="0">
                <a:solidFill>
                  <a:srgbClr val="002060"/>
                </a:solidFill>
              </a:rPr>
              <a:t> 2004</a:t>
            </a:r>
          </a:p>
          <a:p>
            <a:pPr marL="800100" lvl="1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2000" dirty="0" err="1" smtClean="0">
                <a:solidFill>
                  <a:srgbClr val="002060"/>
                </a:solidFill>
              </a:rPr>
              <a:t>Consortium</a:t>
            </a:r>
            <a:r>
              <a:rPr lang="de-DE" sz="2000" dirty="0" smtClean="0">
                <a:solidFill>
                  <a:srgbClr val="002060"/>
                </a:solidFill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</a:rPr>
              <a:t>of</a:t>
            </a:r>
            <a:r>
              <a:rPr lang="de-DE" sz="2000" dirty="0" smtClean="0">
                <a:solidFill>
                  <a:srgbClr val="002060"/>
                </a:solidFill>
              </a:rPr>
              <a:t> </a:t>
            </a:r>
            <a:r>
              <a:rPr lang="de-DE" sz="2000" b="1" dirty="0" err="1" smtClean="0">
                <a:solidFill>
                  <a:srgbClr val="002060"/>
                </a:solidFill>
              </a:rPr>
              <a:t>Georgian</a:t>
            </a:r>
            <a:r>
              <a:rPr lang="de-DE" sz="2000" b="1" dirty="0">
                <a:solidFill>
                  <a:srgbClr val="002060"/>
                </a:solidFill>
              </a:rPr>
              <a:t> </a:t>
            </a:r>
          </a:p>
          <a:p>
            <a:pPr lvl="1">
              <a:lnSpc>
                <a:spcPct val="95000"/>
              </a:lnSpc>
            </a:pPr>
            <a:r>
              <a:rPr lang="de-DE" sz="2000" b="1" dirty="0" smtClean="0">
                <a:solidFill>
                  <a:srgbClr val="002060"/>
                </a:solidFill>
              </a:rPr>
              <a:t>     </a:t>
            </a:r>
            <a:r>
              <a:rPr lang="de-DE" sz="2000" b="1" dirty="0" err="1" smtClean="0">
                <a:solidFill>
                  <a:srgbClr val="002060"/>
                </a:solidFill>
              </a:rPr>
              <a:t>Universities</a:t>
            </a:r>
            <a:r>
              <a:rPr lang="de-DE" sz="2000" b="1" dirty="0" smtClean="0">
                <a:solidFill>
                  <a:srgbClr val="002060"/>
                </a:solidFill>
              </a:rPr>
              <a:t> </a:t>
            </a:r>
            <a:r>
              <a:rPr lang="de-DE" sz="2000" dirty="0" smtClean="0">
                <a:solidFill>
                  <a:srgbClr val="002060"/>
                </a:solidFill>
              </a:rPr>
              <a:t>(AUG, GTU, </a:t>
            </a:r>
          </a:p>
          <a:p>
            <a:pPr lvl="1">
              <a:lnSpc>
                <a:spcPct val="95000"/>
              </a:lnSpc>
            </a:pPr>
            <a:r>
              <a:rPr lang="de-DE" sz="2000" dirty="0" smtClean="0">
                <a:solidFill>
                  <a:srgbClr val="002060"/>
                </a:solidFill>
              </a:rPr>
              <a:t>     ISU, </a:t>
            </a:r>
            <a:r>
              <a:rPr lang="de-DE" sz="2000" dirty="0" smtClean="0">
                <a:solidFill>
                  <a:srgbClr val="FF0000"/>
                </a:solidFill>
              </a:rPr>
              <a:t>KIU</a:t>
            </a:r>
            <a:r>
              <a:rPr lang="de-DE" sz="2000" dirty="0" smtClean="0">
                <a:solidFill>
                  <a:srgbClr val="002060"/>
                </a:solidFill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</a:rPr>
              <a:t>and</a:t>
            </a:r>
            <a:r>
              <a:rPr lang="de-DE" sz="2000" dirty="0" smtClean="0">
                <a:solidFill>
                  <a:srgbClr val="002060"/>
                </a:solidFill>
              </a:rPr>
              <a:t> TSU)</a:t>
            </a:r>
          </a:p>
          <a:p>
            <a:pPr lvl="1">
              <a:lnSpc>
                <a:spcPct val="95000"/>
              </a:lnSpc>
            </a:pPr>
            <a:endParaRPr lang="de-DE" sz="800" b="1" dirty="0" smtClean="0">
              <a:solidFill>
                <a:srgbClr val="002060"/>
              </a:solidFill>
            </a:endParaRPr>
          </a:p>
          <a:p>
            <a:pPr lvl="1">
              <a:lnSpc>
                <a:spcPct val="95000"/>
              </a:lnSpc>
            </a:pPr>
            <a:r>
              <a:rPr lang="de-DE" sz="2000" dirty="0">
                <a:solidFill>
                  <a:srgbClr val="002060"/>
                </a:solidFill>
              </a:rPr>
              <a:t>	</a:t>
            </a:r>
            <a:r>
              <a:rPr lang="de-DE" sz="2000" dirty="0" smtClean="0">
                <a:solidFill>
                  <a:srgbClr val="002060"/>
                </a:solidFill>
              </a:rPr>
              <a:t>		 </a:t>
            </a:r>
            <a:r>
              <a:rPr lang="de-DE" sz="2000" dirty="0" err="1" smtClean="0">
                <a:solidFill>
                  <a:srgbClr val="002060"/>
                </a:solidFill>
              </a:rPr>
              <a:t>and</a:t>
            </a:r>
            <a:r>
              <a:rPr lang="de-DE" sz="2000" dirty="0" smtClean="0">
                <a:solidFill>
                  <a:srgbClr val="002060"/>
                </a:solidFill>
              </a:rPr>
              <a:t> </a:t>
            </a:r>
          </a:p>
          <a:p>
            <a:pPr lvl="1">
              <a:lnSpc>
                <a:spcPct val="95000"/>
              </a:lnSpc>
            </a:pPr>
            <a:endParaRPr lang="de-DE" sz="800" dirty="0" smtClean="0">
              <a:solidFill>
                <a:srgbClr val="002060"/>
              </a:solidFill>
            </a:endParaRPr>
          </a:p>
          <a:p>
            <a:pPr lvl="1">
              <a:lnSpc>
                <a:spcPct val="95000"/>
              </a:lnSpc>
            </a:pPr>
            <a:r>
              <a:rPr lang="de-DE" sz="2000" dirty="0" smtClean="0">
                <a:solidFill>
                  <a:srgbClr val="002060"/>
                </a:solidFill>
              </a:rPr>
              <a:t>     </a:t>
            </a:r>
            <a:r>
              <a:rPr lang="de-DE" sz="2000" b="1" dirty="0" smtClean="0">
                <a:solidFill>
                  <a:srgbClr val="002060"/>
                </a:solidFill>
              </a:rPr>
              <a:t>Institutes</a:t>
            </a:r>
            <a:r>
              <a:rPr lang="de-DE" sz="2000" dirty="0" smtClean="0">
                <a:solidFill>
                  <a:srgbClr val="002060"/>
                </a:solidFill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</a:rPr>
              <a:t>of</a:t>
            </a:r>
            <a:r>
              <a:rPr lang="de-DE" sz="2000" dirty="0" smtClean="0">
                <a:solidFill>
                  <a:srgbClr val="002060"/>
                </a:solidFill>
              </a:rPr>
              <a:t> Forschungs-</a:t>
            </a:r>
          </a:p>
          <a:p>
            <a:pPr lvl="1">
              <a:lnSpc>
                <a:spcPct val="95000"/>
              </a:lnSpc>
            </a:pPr>
            <a:r>
              <a:rPr lang="de-DE" sz="2000" dirty="0">
                <a:solidFill>
                  <a:srgbClr val="002060"/>
                </a:solidFill>
              </a:rPr>
              <a:t> </a:t>
            </a:r>
            <a:r>
              <a:rPr lang="de-DE" sz="2000" dirty="0" smtClean="0">
                <a:solidFill>
                  <a:srgbClr val="002060"/>
                </a:solidFill>
              </a:rPr>
              <a:t>    </a:t>
            </a:r>
            <a:r>
              <a:rPr lang="de-DE" sz="2000" dirty="0" err="1" smtClean="0">
                <a:solidFill>
                  <a:srgbClr val="002060"/>
                </a:solidFill>
              </a:rPr>
              <a:t>zentrum</a:t>
            </a:r>
            <a:r>
              <a:rPr lang="de-DE" sz="2000" dirty="0" smtClean="0">
                <a:solidFill>
                  <a:srgbClr val="002060"/>
                </a:solidFill>
              </a:rPr>
              <a:t> </a:t>
            </a:r>
            <a:r>
              <a:rPr lang="de-DE" sz="2000" b="1" dirty="0" smtClean="0">
                <a:solidFill>
                  <a:srgbClr val="002060"/>
                </a:solidFill>
              </a:rPr>
              <a:t>Jülich </a:t>
            </a:r>
            <a:r>
              <a:rPr lang="de-DE" sz="2000" dirty="0" smtClean="0">
                <a:solidFill>
                  <a:srgbClr val="002060"/>
                </a:solidFill>
              </a:rPr>
              <a:t>(IEK, INM, </a:t>
            </a:r>
          </a:p>
          <a:p>
            <a:pPr lvl="1">
              <a:lnSpc>
                <a:spcPct val="95000"/>
              </a:lnSpc>
            </a:pPr>
            <a:r>
              <a:rPr lang="de-DE" sz="2000" dirty="0" smtClean="0">
                <a:solidFill>
                  <a:srgbClr val="002060"/>
                </a:solidFill>
              </a:rPr>
              <a:t>     IKP, ZEA), </a:t>
            </a:r>
            <a:r>
              <a:rPr lang="de-DE" sz="2000" dirty="0" err="1" smtClean="0">
                <a:solidFill>
                  <a:srgbClr val="002060"/>
                </a:solidFill>
              </a:rPr>
              <a:t>affiliated</a:t>
            </a:r>
            <a:r>
              <a:rPr lang="de-DE" sz="2000" dirty="0" smtClean="0">
                <a:solidFill>
                  <a:srgbClr val="002060"/>
                </a:solidFill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</a:rPr>
              <a:t>with</a:t>
            </a:r>
            <a:endParaRPr lang="de-DE" sz="2000" dirty="0" smtClean="0">
              <a:solidFill>
                <a:srgbClr val="002060"/>
              </a:solidFill>
            </a:endParaRPr>
          </a:p>
          <a:p>
            <a:pPr lvl="1">
              <a:lnSpc>
                <a:spcPct val="95000"/>
              </a:lnSpc>
            </a:pPr>
            <a:r>
              <a:rPr lang="de-DE" sz="2000" dirty="0">
                <a:solidFill>
                  <a:srgbClr val="002060"/>
                </a:solidFill>
              </a:rPr>
              <a:t> </a:t>
            </a:r>
            <a:r>
              <a:rPr lang="de-DE" sz="2000" dirty="0" smtClean="0">
                <a:solidFill>
                  <a:srgbClr val="002060"/>
                </a:solidFill>
              </a:rPr>
              <a:t>    German </a:t>
            </a:r>
            <a:r>
              <a:rPr lang="de-DE" sz="2000" dirty="0" err="1" smtClean="0">
                <a:solidFill>
                  <a:srgbClr val="002060"/>
                </a:solidFill>
              </a:rPr>
              <a:t>universities</a:t>
            </a:r>
            <a:r>
              <a:rPr lang="de-DE" sz="2000" dirty="0" smtClean="0">
                <a:solidFill>
                  <a:srgbClr val="002060"/>
                </a:solidFill>
              </a:rPr>
              <a:t>: </a:t>
            </a:r>
          </a:p>
          <a:p>
            <a:pPr lvl="1">
              <a:lnSpc>
                <a:spcPct val="95000"/>
              </a:lnSpc>
            </a:pPr>
            <a:r>
              <a:rPr lang="de-DE" sz="2000" dirty="0" smtClean="0">
                <a:solidFill>
                  <a:srgbClr val="002060"/>
                </a:solidFill>
              </a:rPr>
              <a:t>     Aachen, Bonn, Cologne </a:t>
            </a:r>
          </a:p>
          <a:p>
            <a:pPr>
              <a:lnSpc>
                <a:spcPct val="95000"/>
              </a:lnSpc>
            </a:pPr>
            <a:endParaRPr lang="de-DE" sz="2000" dirty="0">
              <a:solidFill>
                <a:srgbClr val="002060"/>
              </a:solidFill>
            </a:endParaRPr>
          </a:p>
          <a:p>
            <a:pPr>
              <a:lnSpc>
                <a:spcPct val="95000"/>
              </a:lnSpc>
            </a:pPr>
            <a:r>
              <a:rPr lang="de-DE" sz="1600" dirty="0" smtClean="0">
                <a:solidFill>
                  <a:srgbClr val="002060"/>
                </a:solidFill>
              </a:rPr>
              <a:t>Details: </a:t>
            </a:r>
            <a:r>
              <a:rPr lang="de-DE" sz="1600" dirty="0" err="1" smtClean="0">
                <a:solidFill>
                  <a:srgbClr val="002060"/>
                </a:solidFill>
              </a:rPr>
              <a:t>Brochure</a:t>
            </a:r>
            <a:endParaRPr lang="de-DE" sz="1600" dirty="0" smtClean="0">
              <a:solidFill>
                <a:srgbClr val="00206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224088" y="5940136"/>
            <a:ext cx="8712968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880" y="2620794"/>
            <a:ext cx="1361648" cy="130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4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 smtClean="0"/>
              <a:t>Georgian-german</a:t>
            </a:r>
            <a:r>
              <a:rPr lang="de-DE" dirty="0" smtClean="0"/>
              <a:t> </a:t>
            </a:r>
            <a:r>
              <a:rPr lang="de-DE" dirty="0" err="1" smtClean="0"/>
              <a:t>science</a:t>
            </a:r>
            <a:r>
              <a:rPr lang="de-DE" dirty="0" smtClean="0"/>
              <a:t> </a:t>
            </a:r>
            <a:r>
              <a:rPr lang="de-DE" dirty="0" err="1" smtClean="0"/>
              <a:t>bridge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 smtClean="0"/>
              <a:t>Page </a:t>
            </a:r>
            <a:fld id="{A52F4D17-1AD6-42D9-B93A-EB002C62F438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0" r="15681" b="1325"/>
          <a:stretch/>
        </p:blipFill>
        <p:spPr bwMode="auto">
          <a:xfrm>
            <a:off x="755576" y="1261484"/>
            <a:ext cx="7560840" cy="4327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3436277" y="1484784"/>
            <a:ext cx="2281394" cy="44319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lnSpc>
                <a:spcPct val="95000"/>
              </a:lnSpc>
            </a:pPr>
            <a:r>
              <a:rPr lang="de-DE" sz="24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Three</a:t>
            </a:r>
            <a:r>
              <a:rPr lang="de-DE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de-DE" sz="24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Pillars</a:t>
            </a:r>
            <a:endParaRPr lang="de-DE" sz="24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707904" y="2132856"/>
            <a:ext cx="1704313" cy="6186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lnSpc>
                <a:spcPct val="95000"/>
              </a:lnSpc>
            </a:pPr>
            <a:r>
              <a:rPr lang="de-DE" b="1" spc="150" dirty="0" smtClean="0">
                <a:ln w="11430"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Educational</a:t>
            </a:r>
          </a:p>
          <a:p>
            <a:pPr algn="ctr">
              <a:lnSpc>
                <a:spcPct val="95000"/>
              </a:lnSpc>
            </a:pPr>
            <a:r>
              <a:rPr lang="de-DE" b="1" spc="150" dirty="0" smtClean="0">
                <a:ln w="11430"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Training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827584" y="2132856"/>
            <a:ext cx="1377300" cy="6186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lnSpc>
                <a:spcPct val="95000"/>
              </a:lnSpc>
            </a:pPr>
            <a:r>
              <a:rPr lang="de-DE" b="1" spc="150" dirty="0" smtClean="0">
                <a:ln w="1143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Joint</a:t>
            </a:r>
          </a:p>
          <a:p>
            <a:pPr algn="ctr">
              <a:lnSpc>
                <a:spcPct val="95000"/>
              </a:lnSpc>
            </a:pPr>
            <a:r>
              <a:rPr lang="de-DE" b="1" spc="150" dirty="0" smtClean="0">
                <a:ln w="1143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Research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6804248" y="2132856"/>
            <a:ext cx="1588897" cy="6186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lnSpc>
                <a:spcPct val="95000"/>
              </a:lnSpc>
            </a:pPr>
            <a:r>
              <a:rPr lang="de-DE" b="1" spc="150" dirty="0" smtClean="0">
                <a:ln w="11430"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Knowledge</a:t>
            </a:r>
          </a:p>
          <a:p>
            <a:pPr algn="ctr">
              <a:lnSpc>
                <a:spcPct val="95000"/>
              </a:lnSpc>
            </a:pPr>
            <a:r>
              <a:rPr lang="de-DE" b="1" spc="150" dirty="0" smtClean="0">
                <a:ln w="11430"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Transfer</a:t>
            </a:r>
          </a:p>
        </p:txBody>
      </p:sp>
      <p:pic>
        <p:nvPicPr>
          <p:cNvPr id="11" name="Picture 2" descr="C:\Users\STRHER~1\AppData\Local\Temp\Gruppenfoto GGSB Start Up Lectures 20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8" b="5757"/>
          <a:stretch/>
        </p:blipFill>
        <p:spPr bwMode="auto">
          <a:xfrm>
            <a:off x="3230849" y="4149079"/>
            <a:ext cx="2484000" cy="176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/>
          <a:srcRect b="10074"/>
          <a:stretch/>
        </p:blipFill>
        <p:spPr>
          <a:xfrm>
            <a:off x="3233844" y="2840054"/>
            <a:ext cx="2484000" cy="128314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2835870"/>
            <a:ext cx="2657985" cy="152099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544" y="4430241"/>
            <a:ext cx="2657985" cy="149656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5199" y="2835870"/>
            <a:ext cx="3166171" cy="148605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5199" y="4415899"/>
            <a:ext cx="3166171" cy="42164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6488" y="4841728"/>
            <a:ext cx="3168000" cy="1090916"/>
          </a:xfrm>
          <a:prstGeom prst="rect">
            <a:avLst/>
          </a:prstGeom>
        </p:spPr>
      </p:pic>
      <p:sp>
        <p:nvSpPr>
          <p:cNvPr id="21" name="Rechteck 20"/>
          <p:cNvSpPr/>
          <p:nvPr/>
        </p:nvSpPr>
        <p:spPr>
          <a:xfrm>
            <a:off x="224088" y="5940136"/>
            <a:ext cx="8712968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smtClean="0">
              <a:solidFill>
                <a:srgbClr val="FF0000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4154412" y="3813751"/>
            <a:ext cx="631904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b="1" dirty="0" err="1" smtClean="0">
                <a:solidFill>
                  <a:schemeClr val="bg1"/>
                </a:solidFill>
              </a:rPr>
              <a:t>Tbilisi</a:t>
            </a:r>
            <a:endParaRPr lang="de-DE" sz="1200" b="1" dirty="0" smtClean="0">
              <a:solidFill>
                <a:schemeClr val="bg1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4139952" y="5609506"/>
            <a:ext cx="630301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200" b="1" dirty="0" smtClean="0">
                <a:solidFill>
                  <a:schemeClr val="bg1"/>
                </a:solidFill>
              </a:rPr>
              <a:t>Jülich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6636275" y="4139936"/>
            <a:ext cx="1608133" cy="3554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b="1" dirty="0" err="1" smtClean="0"/>
              <a:t>SMART|Labs</a:t>
            </a:r>
            <a:endParaRPr lang="de-DE" b="1" dirty="0" smtClean="0"/>
          </a:p>
        </p:txBody>
      </p:sp>
    </p:spTree>
    <p:extLst>
      <p:ext uri="{BB962C8B-B14F-4D97-AF65-F5344CB8AC3E}">
        <p14:creationId xmlns:p14="http://schemas.microsoft.com/office/powerpoint/2010/main" val="369905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GGSB </a:t>
            </a:r>
            <a:r>
              <a:rPr lang="de-DE" dirty="0" err="1" smtClean="0"/>
              <a:t>SMArt|labs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 smtClean="0"/>
              <a:t>Page </a:t>
            </a:r>
            <a:fld id="{A52F4D17-1AD6-42D9-B93A-EB002C62F438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18" name="Rechteck 17"/>
          <p:cNvSpPr/>
          <p:nvPr/>
        </p:nvSpPr>
        <p:spPr>
          <a:xfrm>
            <a:off x="762530" y="1261484"/>
            <a:ext cx="7553886" cy="4327276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21" name="Textfeld 20"/>
          <p:cNvSpPr txBox="1"/>
          <p:nvPr/>
        </p:nvSpPr>
        <p:spPr>
          <a:xfrm>
            <a:off x="755576" y="1340768"/>
            <a:ext cx="7658058" cy="41272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b="1" dirty="0" err="1" smtClean="0">
                <a:solidFill>
                  <a:srgbClr val="C00000"/>
                </a:solidFill>
              </a:rPr>
              <a:t>SMART|Labs</a:t>
            </a:r>
            <a:r>
              <a:rPr lang="de-DE" sz="2400" b="1" dirty="0" smtClean="0">
                <a:solidFill>
                  <a:srgbClr val="C00000"/>
                </a:solidFill>
              </a:rPr>
              <a:t> </a:t>
            </a:r>
            <a:r>
              <a:rPr lang="de-DE" sz="2400" dirty="0" err="1" smtClean="0">
                <a:solidFill>
                  <a:srgbClr val="002060"/>
                </a:solidFill>
              </a:rPr>
              <a:t>implemented</a:t>
            </a:r>
            <a:r>
              <a:rPr lang="de-DE" sz="2400" dirty="0" smtClean="0">
                <a:solidFill>
                  <a:srgbClr val="002060"/>
                </a:solidFill>
              </a:rPr>
              <a:t> </a:t>
            </a:r>
            <a:r>
              <a:rPr lang="de-DE" sz="2400" dirty="0" err="1" smtClean="0">
                <a:solidFill>
                  <a:srgbClr val="002060"/>
                </a:solidFill>
              </a:rPr>
              <a:t>into</a:t>
            </a:r>
            <a:r>
              <a:rPr lang="de-DE" sz="2400" dirty="0" smtClean="0">
                <a:solidFill>
                  <a:srgbClr val="002060"/>
                </a:solidFill>
              </a:rPr>
              <a:t> GGSB </a:t>
            </a:r>
            <a:r>
              <a:rPr lang="de-DE" sz="2400" dirty="0" err="1" smtClean="0">
                <a:solidFill>
                  <a:srgbClr val="002060"/>
                </a:solidFill>
              </a:rPr>
              <a:t>as</a:t>
            </a:r>
            <a:r>
              <a:rPr lang="de-DE" sz="2400" dirty="0" smtClean="0">
                <a:solidFill>
                  <a:srgbClr val="002060"/>
                </a:solidFill>
              </a:rPr>
              <a:t> a </a:t>
            </a:r>
            <a:r>
              <a:rPr lang="de-DE" sz="2400" b="1" dirty="0" err="1" smtClean="0">
                <a:solidFill>
                  <a:srgbClr val="002060"/>
                </a:solidFill>
              </a:rPr>
              <a:t>returners</a:t>
            </a:r>
            <a:endParaRPr lang="de-DE" sz="2400" b="1" dirty="0" smtClean="0">
              <a:solidFill>
                <a:srgbClr val="002060"/>
              </a:solidFill>
            </a:endParaRPr>
          </a:p>
          <a:p>
            <a:pPr algn="l">
              <a:lnSpc>
                <a:spcPct val="95000"/>
              </a:lnSpc>
            </a:pPr>
            <a:r>
              <a:rPr lang="de-DE" sz="2400" b="1" dirty="0" err="1">
                <a:solidFill>
                  <a:srgbClr val="002060"/>
                </a:solidFill>
              </a:rPr>
              <a:t>p</a:t>
            </a:r>
            <a:r>
              <a:rPr lang="de-DE" sz="2400" b="1" dirty="0" err="1" smtClean="0">
                <a:solidFill>
                  <a:srgbClr val="002060"/>
                </a:solidFill>
              </a:rPr>
              <a:t>rogram</a:t>
            </a:r>
            <a:r>
              <a:rPr lang="de-DE" sz="2400" dirty="0" smtClean="0">
                <a:solidFill>
                  <a:srgbClr val="002060"/>
                </a:solidFill>
              </a:rPr>
              <a:t> (</a:t>
            </a:r>
            <a:r>
              <a:rPr lang="de-DE" sz="2400" dirty="0" err="1" smtClean="0">
                <a:solidFill>
                  <a:srgbClr val="002060"/>
                </a:solidFill>
              </a:rPr>
              <a:t>knowledge</a:t>
            </a:r>
            <a:r>
              <a:rPr lang="de-DE" sz="2400" dirty="0" smtClean="0">
                <a:solidFill>
                  <a:srgbClr val="002060"/>
                </a:solidFill>
              </a:rPr>
              <a:t> </a:t>
            </a:r>
            <a:r>
              <a:rPr lang="de-DE" sz="2400" dirty="0" err="1" smtClean="0">
                <a:solidFill>
                  <a:srgbClr val="002060"/>
                </a:solidFill>
              </a:rPr>
              <a:t>transfer</a:t>
            </a:r>
            <a:r>
              <a:rPr lang="de-DE" sz="2400" dirty="0" smtClean="0">
                <a:solidFill>
                  <a:srgbClr val="002060"/>
                </a:solidFill>
              </a:rPr>
              <a:t>):</a:t>
            </a:r>
          </a:p>
          <a:p>
            <a:pPr algn="l">
              <a:lnSpc>
                <a:spcPct val="95000"/>
              </a:lnSpc>
            </a:pPr>
            <a:endParaRPr lang="de-DE" sz="2400" dirty="0">
              <a:solidFill>
                <a:srgbClr val="002060"/>
              </a:solidFill>
            </a:endParaRPr>
          </a:p>
          <a:p>
            <a:pPr algn="l">
              <a:lnSpc>
                <a:spcPct val="95000"/>
              </a:lnSpc>
            </a:pPr>
            <a:endParaRPr lang="de-DE" sz="2400" dirty="0" smtClean="0">
              <a:solidFill>
                <a:srgbClr val="002060"/>
              </a:solidFill>
            </a:endParaRPr>
          </a:p>
          <a:p>
            <a:pPr algn="l">
              <a:lnSpc>
                <a:spcPct val="95000"/>
              </a:lnSpc>
            </a:pPr>
            <a:endParaRPr lang="de-DE" sz="2400" dirty="0">
              <a:solidFill>
                <a:srgbClr val="002060"/>
              </a:solidFill>
            </a:endParaRPr>
          </a:p>
          <a:p>
            <a:pPr algn="l">
              <a:lnSpc>
                <a:spcPct val="95000"/>
              </a:lnSpc>
            </a:pPr>
            <a:endParaRPr lang="de-DE" sz="1200" dirty="0" smtClean="0">
              <a:solidFill>
                <a:srgbClr val="002060"/>
              </a:solidFill>
            </a:endParaRPr>
          </a:p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rgbClr val="002060"/>
                </a:solidFill>
              </a:rPr>
              <a:t>Well-</a:t>
            </a:r>
            <a:r>
              <a:rPr lang="de-DE" sz="2000" dirty="0" err="1" smtClean="0">
                <a:solidFill>
                  <a:srgbClr val="002060"/>
                </a:solidFill>
              </a:rPr>
              <a:t>quipped</a:t>
            </a:r>
            <a:r>
              <a:rPr lang="de-DE" sz="2000" dirty="0" smtClean="0">
                <a:solidFill>
                  <a:srgbClr val="002060"/>
                </a:solidFill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</a:rPr>
              <a:t>and</a:t>
            </a:r>
            <a:r>
              <a:rPr lang="de-DE" sz="2000" dirty="0" smtClean="0">
                <a:solidFill>
                  <a:srgbClr val="002060"/>
                </a:solidFill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</a:rPr>
              <a:t>maintained</a:t>
            </a:r>
            <a:r>
              <a:rPr lang="de-DE" sz="2000" dirty="0" smtClean="0">
                <a:solidFill>
                  <a:srgbClr val="002060"/>
                </a:solidFill>
              </a:rPr>
              <a:t> </a:t>
            </a:r>
            <a:r>
              <a:rPr lang="de-DE" sz="2000" b="1" dirty="0" smtClean="0">
                <a:solidFill>
                  <a:srgbClr val="002060"/>
                </a:solidFill>
              </a:rPr>
              <a:t>modern </a:t>
            </a:r>
            <a:r>
              <a:rPr lang="de-DE" sz="2000" b="1" dirty="0" err="1" smtClean="0">
                <a:solidFill>
                  <a:srgbClr val="002060"/>
                </a:solidFill>
              </a:rPr>
              <a:t>laboratories</a:t>
            </a:r>
            <a:r>
              <a:rPr lang="de-DE" sz="2000" dirty="0" smtClean="0">
                <a:solidFill>
                  <a:srgbClr val="002060"/>
                </a:solidFill>
              </a:rPr>
              <a:t> – </a:t>
            </a:r>
            <a:r>
              <a:rPr lang="de-DE" sz="2000" dirty="0" err="1" smtClean="0">
                <a:solidFill>
                  <a:srgbClr val="002060"/>
                </a:solidFill>
              </a:rPr>
              <a:t>funded</a:t>
            </a:r>
            <a:endParaRPr lang="de-DE" sz="2000" dirty="0" smtClean="0">
              <a:solidFill>
                <a:srgbClr val="002060"/>
              </a:solidFill>
            </a:endParaRPr>
          </a:p>
          <a:p>
            <a:pPr algn="l">
              <a:lnSpc>
                <a:spcPct val="95000"/>
              </a:lnSpc>
            </a:pPr>
            <a:r>
              <a:rPr lang="de-DE" sz="2000" b="1" dirty="0">
                <a:solidFill>
                  <a:srgbClr val="002060"/>
                </a:solidFill>
              </a:rPr>
              <a:t>	</a:t>
            </a:r>
            <a:r>
              <a:rPr lang="de-DE" sz="2000" dirty="0" err="1" smtClean="0">
                <a:solidFill>
                  <a:srgbClr val="002060"/>
                </a:solidFill>
              </a:rPr>
              <a:t>by</a:t>
            </a:r>
            <a:r>
              <a:rPr lang="de-DE" sz="2000" dirty="0" smtClean="0">
                <a:solidFill>
                  <a:srgbClr val="002060"/>
                </a:solidFill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</a:rPr>
              <a:t>Georgian</a:t>
            </a:r>
            <a:r>
              <a:rPr lang="de-DE" sz="2000" dirty="0" smtClean="0">
                <a:solidFill>
                  <a:srgbClr val="002060"/>
                </a:solidFill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</a:rPr>
              <a:t>government</a:t>
            </a:r>
            <a:r>
              <a:rPr lang="de-DE" sz="2000" dirty="0" smtClean="0">
                <a:solidFill>
                  <a:srgbClr val="002060"/>
                </a:solidFill>
              </a:rPr>
              <a:t> (via SRNSFG); FZJ </a:t>
            </a:r>
            <a:r>
              <a:rPr lang="de-DE" sz="2000" dirty="0" err="1" smtClean="0">
                <a:solidFill>
                  <a:srgbClr val="002060"/>
                </a:solidFill>
              </a:rPr>
              <a:t>support</a:t>
            </a:r>
            <a:r>
              <a:rPr lang="de-DE" sz="2000" dirty="0">
                <a:solidFill>
                  <a:srgbClr val="002060"/>
                </a:solidFill>
              </a:rPr>
              <a:t> </a:t>
            </a:r>
            <a:r>
              <a:rPr lang="de-DE" sz="2000" dirty="0" smtClean="0">
                <a:solidFill>
                  <a:srgbClr val="002060"/>
                </a:solidFill>
              </a:rPr>
              <a:t>(</a:t>
            </a:r>
            <a:r>
              <a:rPr lang="de-DE" sz="2000" dirty="0" err="1" smtClean="0">
                <a:solidFill>
                  <a:srgbClr val="002060"/>
                </a:solidFill>
              </a:rPr>
              <a:t>equip</a:t>
            </a:r>
            <a:r>
              <a:rPr lang="de-DE" sz="2000" dirty="0" smtClean="0">
                <a:solidFill>
                  <a:srgbClr val="002060"/>
                </a:solidFill>
              </a:rPr>
              <a:t>.)</a:t>
            </a:r>
          </a:p>
          <a:p>
            <a:pPr algn="l">
              <a:lnSpc>
                <a:spcPct val="95000"/>
              </a:lnSpc>
            </a:pPr>
            <a:endParaRPr lang="de-DE" sz="800" dirty="0" smtClean="0">
              <a:solidFill>
                <a:srgbClr val="002060"/>
              </a:solidFill>
            </a:endParaRPr>
          </a:p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dirty="0" err="1" smtClean="0">
                <a:solidFill>
                  <a:srgbClr val="002060"/>
                </a:solidFill>
              </a:rPr>
              <a:t>Affiliated</a:t>
            </a:r>
            <a:r>
              <a:rPr lang="de-DE" sz="2000" dirty="0" smtClean="0">
                <a:solidFill>
                  <a:srgbClr val="002060"/>
                </a:solidFill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</a:rPr>
              <a:t>to</a:t>
            </a:r>
            <a:r>
              <a:rPr lang="de-DE" sz="2000" dirty="0" smtClean="0">
                <a:solidFill>
                  <a:srgbClr val="002060"/>
                </a:solidFill>
              </a:rPr>
              <a:t> a </a:t>
            </a:r>
            <a:r>
              <a:rPr lang="de-DE" sz="2000" b="1" dirty="0" err="1" smtClean="0">
                <a:solidFill>
                  <a:srgbClr val="002060"/>
                </a:solidFill>
              </a:rPr>
              <a:t>Georgian</a:t>
            </a:r>
            <a:r>
              <a:rPr lang="de-DE" sz="2000" b="1" dirty="0" smtClean="0">
                <a:solidFill>
                  <a:srgbClr val="002060"/>
                </a:solidFill>
              </a:rPr>
              <a:t> </a:t>
            </a:r>
            <a:r>
              <a:rPr lang="de-DE" sz="2000" b="1" dirty="0" err="1" smtClean="0">
                <a:solidFill>
                  <a:srgbClr val="002060"/>
                </a:solidFill>
              </a:rPr>
              <a:t>university</a:t>
            </a:r>
            <a:r>
              <a:rPr lang="de-DE" sz="2000" dirty="0" smtClean="0">
                <a:solidFill>
                  <a:srgbClr val="002060"/>
                </a:solidFill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</a:rPr>
              <a:t>connected</a:t>
            </a:r>
            <a:r>
              <a:rPr lang="de-DE" sz="2000" dirty="0" smtClean="0">
                <a:solidFill>
                  <a:srgbClr val="002060"/>
                </a:solidFill>
              </a:rPr>
              <a:t> w/ </a:t>
            </a:r>
            <a:r>
              <a:rPr lang="de-DE" sz="2000" b="1" dirty="0" smtClean="0">
                <a:solidFill>
                  <a:srgbClr val="002060"/>
                </a:solidFill>
              </a:rPr>
              <a:t>FZJ </a:t>
            </a:r>
            <a:r>
              <a:rPr lang="de-DE" sz="2000" b="1" dirty="0" err="1" smtClean="0">
                <a:solidFill>
                  <a:srgbClr val="002060"/>
                </a:solidFill>
              </a:rPr>
              <a:t>institute</a:t>
            </a:r>
            <a:endParaRPr lang="de-DE" sz="2000" b="1" dirty="0" smtClean="0">
              <a:solidFill>
                <a:srgbClr val="002060"/>
              </a:solidFill>
            </a:endParaRPr>
          </a:p>
          <a:p>
            <a:pPr algn="l">
              <a:lnSpc>
                <a:spcPct val="95000"/>
              </a:lnSpc>
            </a:pPr>
            <a:endParaRPr lang="de-DE" sz="800" dirty="0" smtClean="0">
              <a:solidFill>
                <a:srgbClr val="002060"/>
              </a:solidFill>
            </a:endParaRPr>
          </a:p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dirty="0" err="1" smtClean="0">
                <a:solidFill>
                  <a:srgbClr val="002060"/>
                </a:solidFill>
              </a:rPr>
              <a:t>Dediated</a:t>
            </a:r>
            <a:r>
              <a:rPr lang="de-DE" sz="2000" dirty="0" smtClean="0">
                <a:solidFill>
                  <a:srgbClr val="002060"/>
                </a:solidFill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</a:rPr>
              <a:t>to</a:t>
            </a:r>
            <a:r>
              <a:rPr lang="de-DE" sz="2000" dirty="0" smtClean="0">
                <a:solidFill>
                  <a:srgbClr val="002060"/>
                </a:solidFill>
              </a:rPr>
              <a:t> </a:t>
            </a:r>
            <a:r>
              <a:rPr lang="de-DE" sz="2000" b="1" dirty="0" err="1" smtClean="0">
                <a:solidFill>
                  <a:srgbClr val="002060"/>
                </a:solidFill>
              </a:rPr>
              <a:t>common</a:t>
            </a:r>
            <a:r>
              <a:rPr lang="de-DE" sz="2000" b="1" dirty="0" smtClean="0">
                <a:solidFill>
                  <a:srgbClr val="002060"/>
                </a:solidFill>
              </a:rPr>
              <a:t> </a:t>
            </a:r>
            <a:r>
              <a:rPr lang="de-DE" sz="2000" b="1" dirty="0" err="1" smtClean="0">
                <a:solidFill>
                  <a:srgbClr val="002060"/>
                </a:solidFill>
              </a:rPr>
              <a:t>project</a:t>
            </a:r>
            <a:r>
              <a:rPr lang="de-DE" sz="2000" b="1" dirty="0" smtClean="0">
                <a:solidFill>
                  <a:srgbClr val="002060"/>
                </a:solidFill>
              </a:rPr>
              <a:t> </a:t>
            </a:r>
            <a:r>
              <a:rPr lang="de-DE" sz="2000" dirty="0" smtClean="0">
                <a:solidFill>
                  <a:srgbClr val="002060"/>
                </a:solidFill>
              </a:rPr>
              <a:t>in fundamental/</a:t>
            </a:r>
            <a:r>
              <a:rPr lang="de-DE" sz="2000" dirty="0" err="1" smtClean="0">
                <a:solidFill>
                  <a:srgbClr val="002060"/>
                </a:solidFill>
              </a:rPr>
              <a:t>applied</a:t>
            </a:r>
            <a:r>
              <a:rPr lang="de-DE" sz="2000" dirty="0" smtClean="0">
                <a:solidFill>
                  <a:srgbClr val="002060"/>
                </a:solidFill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</a:rPr>
              <a:t>sciences</a:t>
            </a:r>
            <a:endParaRPr lang="de-DE" sz="2000" dirty="0" smtClean="0">
              <a:solidFill>
                <a:srgbClr val="002060"/>
              </a:solidFill>
            </a:endParaRPr>
          </a:p>
          <a:p>
            <a:pPr algn="l">
              <a:lnSpc>
                <a:spcPct val="95000"/>
              </a:lnSpc>
            </a:pPr>
            <a:endParaRPr lang="de-DE" sz="800" dirty="0" smtClean="0">
              <a:solidFill>
                <a:srgbClr val="002060"/>
              </a:solidFill>
            </a:endParaRPr>
          </a:p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rgbClr val="002060"/>
                </a:solidFill>
              </a:rPr>
              <a:t>Small expert </a:t>
            </a:r>
            <a:r>
              <a:rPr lang="de-DE" sz="2000" dirty="0" err="1" smtClean="0">
                <a:solidFill>
                  <a:srgbClr val="002060"/>
                </a:solidFill>
              </a:rPr>
              <a:t>team</a:t>
            </a:r>
            <a:r>
              <a:rPr lang="de-DE" sz="2000" dirty="0" smtClean="0">
                <a:solidFill>
                  <a:srgbClr val="002060"/>
                </a:solidFill>
              </a:rPr>
              <a:t> (3-5) </a:t>
            </a:r>
            <a:r>
              <a:rPr lang="de-DE" sz="2000" dirty="0" err="1" smtClean="0">
                <a:solidFill>
                  <a:srgbClr val="002060"/>
                </a:solidFill>
              </a:rPr>
              <a:t>headed</a:t>
            </a:r>
            <a:r>
              <a:rPr lang="de-DE" sz="2000" dirty="0" smtClean="0">
                <a:solidFill>
                  <a:srgbClr val="002060"/>
                </a:solidFill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</a:rPr>
              <a:t>by</a:t>
            </a:r>
            <a:r>
              <a:rPr lang="de-DE" sz="2000" dirty="0" smtClean="0">
                <a:solidFill>
                  <a:srgbClr val="002060"/>
                </a:solidFill>
              </a:rPr>
              <a:t> an </a:t>
            </a:r>
            <a:r>
              <a:rPr lang="de-DE" sz="2000" b="1" dirty="0" err="1" smtClean="0">
                <a:solidFill>
                  <a:srgbClr val="002060"/>
                </a:solidFill>
              </a:rPr>
              <a:t>outstanding</a:t>
            </a:r>
            <a:r>
              <a:rPr lang="de-DE" sz="2000" dirty="0" smtClean="0">
                <a:solidFill>
                  <a:srgbClr val="002060"/>
                </a:solidFill>
              </a:rPr>
              <a:t> </a:t>
            </a:r>
            <a:r>
              <a:rPr lang="de-DE" sz="2000" b="1" dirty="0" err="1" smtClean="0">
                <a:solidFill>
                  <a:srgbClr val="002060"/>
                </a:solidFill>
              </a:rPr>
              <a:t>young</a:t>
            </a:r>
            <a:r>
              <a:rPr lang="de-DE" sz="2000" b="1" dirty="0" smtClean="0">
                <a:solidFill>
                  <a:srgbClr val="002060"/>
                </a:solidFill>
              </a:rPr>
              <a:t> </a:t>
            </a:r>
          </a:p>
          <a:p>
            <a:pPr algn="l">
              <a:lnSpc>
                <a:spcPct val="95000"/>
              </a:lnSpc>
            </a:pPr>
            <a:r>
              <a:rPr lang="de-DE" sz="2000" b="1" dirty="0">
                <a:solidFill>
                  <a:srgbClr val="002060"/>
                </a:solidFill>
              </a:rPr>
              <a:t> </a:t>
            </a:r>
            <a:r>
              <a:rPr lang="de-DE" sz="2000" b="1" dirty="0" smtClean="0">
                <a:solidFill>
                  <a:srgbClr val="002060"/>
                </a:solidFill>
              </a:rPr>
              <a:t>    </a:t>
            </a:r>
            <a:r>
              <a:rPr lang="de-DE" sz="2000" b="1" dirty="0" err="1" smtClean="0">
                <a:solidFill>
                  <a:srgbClr val="002060"/>
                </a:solidFill>
              </a:rPr>
              <a:t>Georgian</a:t>
            </a:r>
            <a:r>
              <a:rPr lang="de-DE" sz="2000" b="1" dirty="0" smtClean="0">
                <a:solidFill>
                  <a:srgbClr val="002060"/>
                </a:solidFill>
              </a:rPr>
              <a:t> </a:t>
            </a:r>
            <a:r>
              <a:rPr lang="de-DE" sz="2000" b="1" dirty="0" err="1" smtClean="0">
                <a:solidFill>
                  <a:srgbClr val="002060"/>
                </a:solidFill>
              </a:rPr>
              <a:t>scientist</a:t>
            </a:r>
            <a:endParaRPr lang="de-DE" sz="2000" b="1" dirty="0" smtClean="0">
              <a:solidFill>
                <a:srgbClr val="002060"/>
              </a:solidFill>
            </a:endParaRPr>
          </a:p>
        </p:txBody>
      </p:sp>
      <p:pic>
        <p:nvPicPr>
          <p:cNvPr id="22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9" t="16399" r="17758" b="63286"/>
          <a:stretch/>
        </p:blipFill>
        <p:spPr bwMode="auto">
          <a:xfrm>
            <a:off x="1907704" y="2276872"/>
            <a:ext cx="5320147" cy="79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/>
          <p:cNvSpPr/>
          <p:nvPr/>
        </p:nvSpPr>
        <p:spPr>
          <a:xfrm>
            <a:off x="224088" y="5940136"/>
            <a:ext cx="8712968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</p:spTree>
    <p:extLst>
      <p:ext uri="{BB962C8B-B14F-4D97-AF65-F5344CB8AC3E}">
        <p14:creationId xmlns:p14="http://schemas.microsoft.com/office/powerpoint/2010/main" val="32849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 smtClean="0"/>
              <a:t>Ggsb</a:t>
            </a:r>
            <a:r>
              <a:rPr lang="de-DE" dirty="0" smtClean="0"/>
              <a:t> </a:t>
            </a:r>
            <a:r>
              <a:rPr lang="de-DE" dirty="0" err="1" smtClean="0"/>
              <a:t>network</a:t>
            </a:r>
            <a:r>
              <a:rPr lang="de-DE" sz="1200" dirty="0" smtClean="0"/>
              <a:t> </a:t>
            </a:r>
            <a:r>
              <a:rPr lang="de-DE" baseline="30000" dirty="0" smtClean="0"/>
              <a:t>(</a:t>
            </a:r>
            <a:r>
              <a:rPr lang="de-DE" dirty="0" smtClean="0"/>
              <a:t>*</a:t>
            </a:r>
            <a:br>
              <a:rPr lang="de-DE" dirty="0" smtClean="0"/>
            </a:b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 smtClean="0"/>
              <a:t>Page </a:t>
            </a:r>
            <a:fld id="{A52F4D17-1AD6-42D9-B93A-EB002C62F438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18" name="Rechteck 17"/>
          <p:cNvSpPr/>
          <p:nvPr/>
        </p:nvSpPr>
        <p:spPr>
          <a:xfrm>
            <a:off x="762530" y="1261484"/>
            <a:ext cx="7553886" cy="4327276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647" y="1319986"/>
            <a:ext cx="4880843" cy="4223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780628" y="3102757"/>
            <a:ext cx="1688283" cy="297004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400" b="1" dirty="0" err="1" smtClean="0">
                <a:solidFill>
                  <a:schemeClr val="bg1"/>
                </a:solidFill>
              </a:rPr>
              <a:t>SMART|EDM_Lab</a:t>
            </a:r>
            <a:endParaRPr lang="de-DE" sz="1400" b="1" dirty="0" smtClean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80628" y="4725144"/>
            <a:ext cx="2077813" cy="2970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400" b="1" dirty="0" err="1" smtClean="0">
                <a:solidFill>
                  <a:schemeClr val="bg1"/>
                </a:solidFill>
              </a:rPr>
              <a:t>SMART|AtmoSim_Lab</a:t>
            </a:r>
            <a:endParaRPr lang="de-DE" sz="1400" b="1" dirty="0" smtClean="0">
              <a:solidFill>
                <a:schemeClr val="bg1"/>
              </a:solidFill>
            </a:endParaRPr>
          </a:p>
        </p:txBody>
      </p:sp>
      <p:cxnSp>
        <p:nvCxnSpPr>
          <p:cNvPr id="7" name="Gerade Verbindung 6"/>
          <p:cNvCxnSpPr/>
          <p:nvPr/>
        </p:nvCxnSpPr>
        <p:spPr>
          <a:xfrm>
            <a:off x="4131757" y="2194473"/>
            <a:ext cx="1584000" cy="255600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/>
        </p:nvCxnSpPr>
        <p:spPr>
          <a:xfrm flipH="1">
            <a:off x="3275181" y="2852936"/>
            <a:ext cx="482866" cy="1901812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/>
          <p:cNvSpPr/>
          <p:nvPr/>
        </p:nvSpPr>
        <p:spPr>
          <a:xfrm rot="2184206">
            <a:off x="2873343" y="4304219"/>
            <a:ext cx="1238731" cy="26353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cxnSp>
        <p:nvCxnSpPr>
          <p:cNvPr id="5" name="Gerade Verbindung 4"/>
          <p:cNvCxnSpPr>
            <a:stCxn id="3" idx="2"/>
          </p:cNvCxnSpPr>
          <p:nvPr/>
        </p:nvCxnSpPr>
        <p:spPr>
          <a:xfrm flipH="1" flipV="1">
            <a:off x="2118647" y="3399761"/>
            <a:ext cx="875560" cy="668655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/>
          <p:cNvSpPr/>
          <p:nvPr/>
        </p:nvSpPr>
        <p:spPr>
          <a:xfrm rot="4246767">
            <a:off x="2745672" y="4314799"/>
            <a:ext cx="828000" cy="24206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cxnSp>
        <p:nvCxnSpPr>
          <p:cNvPr id="11" name="Gerade Verbindung 10"/>
          <p:cNvCxnSpPr>
            <a:endCxn id="13" idx="4"/>
          </p:cNvCxnSpPr>
          <p:nvPr/>
        </p:nvCxnSpPr>
        <p:spPr>
          <a:xfrm flipV="1">
            <a:off x="2106121" y="4475677"/>
            <a:ext cx="939264" cy="312503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 rot="2194568">
            <a:off x="3212107" y="4288632"/>
            <a:ext cx="498855" cy="2531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100" b="1" dirty="0" smtClean="0">
                <a:solidFill>
                  <a:schemeClr val="bg1"/>
                </a:solidFill>
              </a:rPr>
              <a:t>2016</a:t>
            </a:r>
          </a:p>
        </p:txBody>
      </p:sp>
      <p:sp>
        <p:nvSpPr>
          <p:cNvPr id="19" name="Textfeld 18"/>
          <p:cNvSpPr txBox="1"/>
          <p:nvPr/>
        </p:nvSpPr>
        <p:spPr>
          <a:xfrm rot="4234568">
            <a:off x="2931728" y="4322172"/>
            <a:ext cx="498855" cy="2531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100" b="1" dirty="0" smtClean="0">
                <a:solidFill>
                  <a:schemeClr val="bg1"/>
                </a:solidFill>
              </a:rPr>
              <a:t>2017</a:t>
            </a:r>
          </a:p>
        </p:txBody>
      </p:sp>
      <p:cxnSp>
        <p:nvCxnSpPr>
          <p:cNvPr id="21" name="Gerade Verbindung 20"/>
          <p:cNvCxnSpPr/>
          <p:nvPr/>
        </p:nvCxnSpPr>
        <p:spPr>
          <a:xfrm rot="21540000" flipH="1">
            <a:off x="3033772" y="2431279"/>
            <a:ext cx="1921158" cy="1634413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/>
          <p:cNvSpPr txBox="1"/>
          <p:nvPr/>
        </p:nvSpPr>
        <p:spPr>
          <a:xfrm>
            <a:off x="6305787" y="1466382"/>
            <a:ext cx="1826141" cy="501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400" dirty="0" smtClean="0">
                <a:solidFill>
                  <a:schemeClr val="accent2">
                    <a:lumMod val="50000"/>
                  </a:schemeClr>
                </a:solidFill>
              </a:rPr>
              <a:t>…via </a:t>
            </a:r>
            <a:r>
              <a:rPr lang="de-DE" sz="1400" dirty="0" err="1" smtClean="0">
                <a:solidFill>
                  <a:schemeClr val="accent2">
                    <a:lumMod val="50000"/>
                  </a:schemeClr>
                </a:solidFill>
              </a:rPr>
              <a:t>affiliated</a:t>
            </a:r>
            <a:endParaRPr lang="de-DE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lnSpc>
                <a:spcPct val="95000"/>
              </a:lnSpc>
            </a:pPr>
            <a:r>
              <a:rPr lang="de-DE" sz="1400" dirty="0" err="1">
                <a:solidFill>
                  <a:schemeClr val="accent2">
                    <a:lumMod val="50000"/>
                  </a:schemeClr>
                </a:solidFill>
              </a:rPr>
              <a:t>u</a:t>
            </a:r>
            <a:r>
              <a:rPr lang="de-DE" sz="1400" dirty="0" err="1" smtClean="0">
                <a:solidFill>
                  <a:schemeClr val="accent2">
                    <a:lumMod val="50000"/>
                  </a:schemeClr>
                </a:solidFill>
              </a:rPr>
              <a:t>niversity</a:t>
            </a:r>
            <a:r>
              <a:rPr lang="de-DE" sz="1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accent2">
                    <a:lumMod val="50000"/>
                  </a:schemeClr>
                </a:solidFill>
              </a:rPr>
              <a:t>professors</a:t>
            </a:r>
            <a:endParaRPr lang="de-DE" sz="14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224088" y="5940136"/>
            <a:ext cx="8712968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9" name="Textfeld 8"/>
          <p:cNvSpPr txBox="1"/>
          <p:nvPr/>
        </p:nvSpPr>
        <p:spPr>
          <a:xfrm>
            <a:off x="2416580" y="1556792"/>
            <a:ext cx="647934" cy="297004"/>
          </a:xfrm>
          <a:prstGeom prst="rect">
            <a:avLst/>
          </a:prstGeom>
          <a:solidFill>
            <a:srgbClr val="EC5F72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400" b="1" dirty="0" smtClean="0">
                <a:solidFill>
                  <a:schemeClr val="bg1"/>
                </a:solidFill>
              </a:rPr>
              <a:t>+ KIU</a:t>
            </a:r>
          </a:p>
        </p:txBody>
      </p:sp>
      <p:sp>
        <p:nvSpPr>
          <p:cNvPr id="30" name="Rectangle 1">
            <a:extLst>
              <a:ext uri="{FF2B5EF4-FFF2-40B4-BE49-F238E27FC236}">
                <a16:creationId xmlns:a16="http://schemas.microsoft.com/office/drawing/2014/main" id="{F8FEEA22-3E2F-3649-8AEE-F9A2B452A1F3}"/>
              </a:ext>
            </a:extLst>
          </p:cNvPr>
          <p:cNvSpPr/>
          <p:nvPr/>
        </p:nvSpPr>
        <p:spPr>
          <a:xfrm>
            <a:off x="4184896" y="5003277"/>
            <a:ext cx="581186" cy="192783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3"/>
          <a:srcRect l="42687" t="1411" r="19438" b="16842"/>
          <a:stretch/>
        </p:blipFill>
        <p:spPr>
          <a:xfrm>
            <a:off x="7084339" y="4389193"/>
            <a:ext cx="705598" cy="857026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"/>
          <a:stretch/>
        </p:blipFill>
        <p:spPr>
          <a:xfrm>
            <a:off x="7086612" y="3643832"/>
            <a:ext cx="704118" cy="79200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9" b="32672"/>
          <a:stretch/>
        </p:blipFill>
        <p:spPr>
          <a:xfrm>
            <a:off x="7075136" y="2805902"/>
            <a:ext cx="779265" cy="836562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6"/>
          <a:srcRect l="12046"/>
          <a:stretch/>
        </p:blipFill>
        <p:spPr>
          <a:xfrm>
            <a:off x="7763832" y="2044708"/>
            <a:ext cx="696600" cy="792000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0830" y="4454219"/>
            <a:ext cx="670153" cy="792000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7" t="1" r="41974" b="38585"/>
          <a:stretch/>
        </p:blipFill>
        <p:spPr>
          <a:xfrm>
            <a:off x="7075261" y="2042231"/>
            <a:ext cx="693199" cy="792000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" t="3279" r="-67" b="18311"/>
          <a:stretch/>
        </p:blipFill>
        <p:spPr>
          <a:xfrm>
            <a:off x="7722366" y="2810867"/>
            <a:ext cx="703989" cy="828000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 rotWithShape="1">
          <a:blip r:embed="rId10"/>
          <a:srcRect r="16383" b="22048"/>
          <a:stretch/>
        </p:blipFill>
        <p:spPr>
          <a:xfrm>
            <a:off x="7774689" y="3638867"/>
            <a:ext cx="661327" cy="821429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210" y="3079867"/>
            <a:ext cx="1036320" cy="993648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12"/>
          <a:srcRect l="9733" t="13217" r="27711"/>
          <a:stretch/>
        </p:blipFill>
        <p:spPr>
          <a:xfrm>
            <a:off x="781864" y="3752595"/>
            <a:ext cx="1071322" cy="976177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22" b="15999"/>
          <a:stretch/>
        </p:blipFill>
        <p:spPr bwMode="auto">
          <a:xfrm>
            <a:off x="783008" y="2132856"/>
            <a:ext cx="1044688" cy="974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feld 23"/>
          <p:cNvSpPr txBox="1"/>
          <p:nvPr/>
        </p:nvSpPr>
        <p:spPr>
          <a:xfrm>
            <a:off x="1018004" y="5805264"/>
            <a:ext cx="7072770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600" baseline="30000" dirty="0" smtClean="0">
                <a:solidFill>
                  <a:srgbClr val="023D6B"/>
                </a:solidFill>
              </a:rPr>
              <a:t>(</a:t>
            </a:r>
            <a:r>
              <a:rPr lang="de-DE" sz="1600" dirty="0" smtClean="0">
                <a:solidFill>
                  <a:srgbClr val="023D6B"/>
                </a:solidFill>
              </a:rPr>
              <a:t>* </a:t>
            </a:r>
            <a:r>
              <a:rPr lang="de-DE" sz="1600" dirty="0" err="1" smtClean="0">
                <a:solidFill>
                  <a:srgbClr val="023D6B"/>
                </a:solidFill>
              </a:rPr>
              <a:t>is</a:t>
            </a:r>
            <a:r>
              <a:rPr lang="de-DE" sz="1600" dirty="0" smtClean="0">
                <a:solidFill>
                  <a:srgbClr val="023D6B"/>
                </a:solidFill>
              </a:rPr>
              <a:t> </a:t>
            </a:r>
            <a:r>
              <a:rPr lang="de-DE" sz="1600" dirty="0" err="1" smtClean="0">
                <a:solidFill>
                  <a:srgbClr val="023D6B"/>
                </a:solidFill>
              </a:rPr>
              <a:t>extended</a:t>
            </a:r>
            <a:r>
              <a:rPr lang="de-DE" sz="1600" dirty="0" smtClean="0">
                <a:solidFill>
                  <a:srgbClr val="023D6B"/>
                </a:solidFill>
              </a:rPr>
              <a:t> </a:t>
            </a:r>
            <a:r>
              <a:rPr lang="de-DE" sz="1600" dirty="0" err="1" smtClean="0">
                <a:solidFill>
                  <a:srgbClr val="023D6B"/>
                </a:solidFill>
              </a:rPr>
              <a:t>by</a:t>
            </a:r>
            <a:r>
              <a:rPr lang="de-DE" sz="1600" dirty="0" smtClean="0">
                <a:solidFill>
                  <a:srgbClr val="023D6B"/>
                </a:solidFill>
              </a:rPr>
              <a:t> German Helmholtz </a:t>
            </a:r>
            <a:r>
              <a:rPr lang="de-DE" sz="1600" dirty="0" err="1" smtClean="0">
                <a:solidFill>
                  <a:srgbClr val="023D6B"/>
                </a:solidFill>
              </a:rPr>
              <a:t>Centres</a:t>
            </a:r>
            <a:r>
              <a:rPr lang="de-DE" sz="1600" dirty="0" smtClean="0">
                <a:solidFill>
                  <a:srgbClr val="023D6B"/>
                </a:solidFill>
              </a:rPr>
              <a:t> </a:t>
            </a:r>
            <a:r>
              <a:rPr lang="de-DE" sz="1600" b="1" dirty="0" smtClean="0">
                <a:solidFill>
                  <a:srgbClr val="023D6B"/>
                </a:solidFill>
              </a:rPr>
              <a:t>GSI</a:t>
            </a:r>
            <a:r>
              <a:rPr lang="de-DE" sz="1600" dirty="0" smtClean="0">
                <a:solidFill>
                  <a:srgbClr val="023D6B"/>
                </a:solidFill>
              </a:rPr>
              <a:t> </a:t>
            </a:r>
            <a:r>
              <a:rPr lang="de-DE" sz="1600" dirty="0" err="1" smtClean="0">
                <a:solidFill>
                  <a:srgbClr val="023D6B"/>
                </a:solidFill>
              </a:rPr>
              <a:t>and</a:t>
            </a:r>
            <a:r>
              <a:rPr lang="de-DE" sz="1600" dirty="0" smtClean="0">
                <a:solidFill>
                  <a:srgbClr val="023D6B"/>
                </a:solidFill>
              </a:rPr>
              <a:t> </a:t>
            </a:r>
            <a:r>
              <a:rPr lang="de-DE" sz="1600" b="1" dirty="0" smtClean="0">
                <a:solidFill>
                  <a:srgbClr val="023D6B"/>
                </a:solidFill>
              </a:rPr>
              <a:t>HZDR </a:t>
            </a:r>
            <a:r>
              <a:rPr lang="de-DE" sz="1600" dirty="0" smtClean="0">
                <a:solidFill>
                  <a:srgbClr val="023D6B"/>
                </a:solidFill>
              </a:rPr>
              <a:t>(</a:t>
            </a:r>
            <a:r>
              <a:rPr lang="de-DE" sz="1600" dirty="0" err="1" smtClean="0">
                <a:solidFill>
                  <a:srgbClr val="023D6B"/>
                </a:solidFill>
              </a:rPr>
              <a:t>MoUs</a:t>
            </a:r>
            <a:r>
              <a:rPr lang="de-DE" sz="1600" dirty="0" smtClean="0">
                <a:solidFill>
                  <a:srgbClr val="023D6B"/>
                </a:solidFill>
              </a:rPr>
              <a:t> </a:t>
            </a:r>
            <a:r>
              <a:rPr lang="de-DE" sz="1600" dirty="0" err="1" smtClean="0">
                <a:solidFill>
                  <a:srgbClr val="023D6B"/>
                </a:solidFill>
              </a:rPr>
              <a:t>signed</a:t>
            </a:r>
            <a:r>
              <a:rPr lang="de-DE" sz="1600" dirty="0" smtClean="0">
                <a:solidFill>
                  <a:srgbClr val="023D6B"/>
                </a:solidFill>
              </a:rPr>
              <a:t>)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762530" y="5644653"/>
            <a:ext cx="7553886" cy="80868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400" b="1" dirty="0" smtClean="0">
                <a:solidFill>
                  <a:srgbClr val="C00000"/>
                </a:solidFill>
              </a:rPr>
              <a:t>  A </a:t>
            </a:r>
            <a:r>
              <a:rPr lang="de-DE" sz="1400" b="1" dirty="0" err="1" smtClean="0">
                <a:solidFill>
                  <a:srgbClr val="C00000"/>
                </a:solidFill>
              </a:rPr>
              <a:t>success</a:t>
            </a:r>
            <a:r>
              <a:rPr lang="de-DE" sz="1400" b="1" dirty="0" smtClean="0">
                <a:solidFill>
                  <a:srgbClr val="C00000"/>
                </a:solidFill>
              </a:rPr>
              <a:t> </a:t>
            </a:r>
            <a:r>
              <a:rPr lang="de-DE" sz="1400" b="1" dirty="0" err="1" smtClean="0">
                <a:solidFill>
                  <a:srgbClr val="C00000"/>
                </a:solidFill>
              </a:rPr>
              <a:t>story</a:t>
            </a:r>
            <a:r>
              <a:rPr lang="de-DE" sz="1400" b="1" dirty="0" smtClean="0">
                <a:solidFill>
                  <a:srgbClr val="C00000"/>
                </a:solidFill>
              </a:rPr>
              <a:t>:</a:t>
            </a:r>
          </a:p>
          <a:p>
            <a:pPr algn="l">
              <a:lnSpc>
                <a:spcPct val="95000"/>
              </a:lnSpc>
            </a:pPr>
            <a:endParaRPr lang="de-DE" sz="700" b="1" dirty="0" smtClean="0">
              <a:solidFill>
                <a:srgbClr val="C00000"/>
              </a:solidFill>
            </a:endParaRPr>
          </a:p>
          <a:p>
            <a:pPr marL="800100" lvl="1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1400" b="1" dirty="0" smtClean="0">
                <a:solidFill>
                  <a:srgbClr val="023D6B"/>
                </a:solidFill>
              </a:rPr>
              <a:t>FZJ: 	   	</a:t>
            </a:r>
            <a:r>
              <a:rPr lang="de-DE" sz="1400" dirty="0" smtClean="0">
                <a:solidFill>
                  <a:srgbClr val="023D6B"/>
                </a:solidFill>
              </a:rPr>
              <a:t>Access </a:t>
            </a:r>
            <a:r>
              <a:rPr lang="de-DE" sz="1400" dirty="0" err="1" smtClean="0">
                <a:solidFill>
                  <a:srgbClr val="023D6B"/>
                </a:solidFill>
              </a:rPr>
              <a:t>Georgia´s</a:t>
            </a:r>
            <a:r>
              <a:rPr lang="de-DE" sz="1400" dirty="0" smtClean="0">
                <a:solidFill>
                  <a:srgbClr val="023D6B"/>
                </a:solidFill>
              </a:rPr>
              <a:t> </a:t>
            </a:r>
            <a:r>
              <a:rPr lang="de-DE" sz="1400" dirty="0" err="1" smtClean="0">
                <a:solidFill>
                  <a:srgbClr val="023D6B"/>
                </a:solidFill>
              </a:rPr>
              <a:t>best</a:t>
            </a:r>
            <a:r>
              <a:rPr lang="de-DE" sz="1400" dirty="0" smtClean="0">
                <a:solidFill>
                  <a:srgbClr val="023D6B"/>
                </a:solidFill>
              </a:rPr>
              <a:t> </a:t>
            </a:r>
            <a:r>
              <a:rPr lang="de-DE" sz="1400" dirty="0" err="1" smtClean="0">
                <a:solidFill>
                  <a:srgbClr val="023D6B"/>
                </a:solidFill>
              </a:rPr>
              <a:t>students</a:t>
            </a:r>
            <a:r>
              <a:rPr lang="de-DE" sz="1400" dirty="0" smtClean="0">
                <a:solidFill>
                  <a:srgbClr val="023D6B"/>
                </a:solidFill>
              </a:rPr>
              <a:t> (</a:t>
            </a:r>
            <a:r>
              <a:rPr lang="de-DE" sz="1400" dirty="0" smtClean="0">
                <a:solidFill>
                  <a:srgbClr val="023D6B"/>
                </a:solidFill>
                <a:sym typeface="Wingdings" panose="05000000000000000000" pitchFamily="2" charset="2"/>
              </a:rPr>
              <a:t> </a:t>
            </a:r>
            <a:r>
              <a:rPr lang="de-DE" sz="1400" dirty="0" err="1" smtClean="0">
                <a:solidFill>
                  <a:srgbClr val="023D6B"/>
                </a:solidFill>
              </a:rPr>
              <a:t>selection</a:t>
            </a:r>
            <a:r>
              <a:rPr lang="de-DE" sz="1400" dirty="0" smtClean="0">
                <a:solidFill>
                  <a:srgbClr val="023D6B"/>
                </a:solidFill>
              </a:rPr>
              <a:t>)</a:t>
            </a:r>
          </a:p>
          <a:p>
            <a:pPr marL="800100" lvl="1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1400" b="1" dirty="0" smtClean="0">
                <a:solidFill>
                  <a:srgbClr val="023D6B"/>
                </a:solidFill>
              </a:rPr>
              <a:t>Georgia:   	</a:t>
            </a:r>
            <a:r>
              <a:rPr lang="de-DE" sz="1400" dirty="0" smtClean="0">
                <a:solidFill>
                  <a:srgbClr val="023D6B"/>
                </a:solidFill>
              </a:rPr>
              <a:t>Scientific </a:t>
            </a:r>
            <a:r>
              <a:rPr lang="de-DE" sz="1400" dirty="0" err="1" smtClean="0">
                <a:solidFill>
                  <a:srgbClr val="023D6B"/>
                </a:solidFill>
              </a:rPr>
              <a:t>collaborations</a:t>
            </a:r>
            <a:r>
              <a:rPr lang="de-DE" sz="1400" dirty="0" smtClean="0">
                <a:solidFill>
                  <a:srgbClr val="023D6B"/>
                </a:solidFill>
              </a:rPr>
              <a:t> in </a:t>
            </a:r>
            <a:r>
              <a:rPr lang="de-DE" sz="1400" dirty="0" err="1" smtClean="0">
                <a:solidFill>
                  <a:srgbClr val="023D6B"/>
                </a:solidFill>
              </a:rPr>
              <a:t>basic</a:t>
            </a:r>
            <a:r>
              <a:rPr lang="de-DE" sz="1400" dirty="0" smtClean="0">
                <a:solidFill>
                  <a:srgbClr val="023D6B"/>
                </a:solidFill>
              </a:rPr>
              <a:t> </a:t>
            </a:r>
            <a:r>
              <a:rPr lang="de-DE" sz="1400" dirty="0" err="1" smtClean="0">
                <a:solidFill>
                  <a:srgbClr val="023D6B"/>
                </a:solidFill>
              </a:rPr>
              <a:t>and</a:t>
            </a:r>
            <a:r>
              <a:rPr lang="de-DE" sz="1400" dirty="0" smtClean="0">
                <a:solidFill>
                  <a:srgbClr val="023D6B"/>
                </a:solidFill>
              </a:rPr>
              <a:t> </a:t>
            </a:r>
            <a:r>
              <a:rPr lang="de-DE" sz="1400" dirty="0" err="1" smtClean="0">
                <a:solidFill>
                  <a:srgbClr val="023D6B"/>
                </a:solidFill>
              </a:rPr>
              <a:t>applied</a:t>
            </a:r>
            <a:r>
              <a:rPr lang="de-DE" sz="1400" dirty="0" smtClean="0">
                <a:solidFill>
                  <a:srgbClr val="023D6B"/>
                </a:solidFill>
              </a:rPr>
              <a:t> </a:t>
            </a:r>
            <a:r>
              <a:rPr lang="de-DE" sz="1400" dirty="0" err="1" smtClean="0">
                <a:solidFill>
                  <a:srgbClr val="023D6B"/>
                </a:solidFill>
              </a:rPr>
              <a:t>science</a:t>
            </a:r>
            <a:r>
              <a:rPr lang="de-DE" sz="1400" dirty="0" smtClean="0">
                <a:solidFill>
                  <a:srgbClr val="023D6B"/>
                </a:solidFill>
              </a:rPr>
              <a:t> „at </a:t>
            </a:r>
            <a:r>
              <a:rPr lang="de-DE" sz="1400" dirty="0" err="1" smtClean="0">
                <a:solidFill>
                  <a:srgbClr val="023D6B"/>
                </a:solidFill>
              </a:rPr>
              <a:t>the</a:t>
            </a:r>
            <a:r>
              <a:rPr lang="de-DE" sz="1400" dirty="0" smtClean="0">
                <a:solidFill>
                  <a:srgbClr val="023D6B"/>
                </a:solidFill>
              </a:rPr>
              <a:t> </a:t>
            </a:r>
            <a:r>
              <a:rPr lang="de-DE" sz="1400" dirty="0" err="1" smtClean="0">
                <a:solidFill>
                  <a:srgbClr val="023D6B"/>
                </a:solidFill>
              </a:rPr>
              <a:t>forefront</a:t>
            </a:r>
            <a:r>
              <a:rPr lang="de-DE" sz="1400" dirty="0" smtClean="0">
                <a:solidFill>
                  <a:srgbClr val="023D6B"/>
                </a:solidFill>
              </a:rPr>
              <a:t>“ </a:t>
            </a:r>
          </a:p>
        </p:txBody>
      </p:sp>
      <p:pic>
        <p:nvPicPr>
          <p:cNvPr id="37" name="Grafik 3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36627" y="119371"/>
            <a:ext cx="1775055" cy="110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9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3" grpId="0" animBg="1"/>
      <p:bldP spid="13" grpId="0" animBg="1"/>
      <p:bldP spid="16" grpId="0"/>
      <p:bldP spid="19" grpId="0"/>
      <p:bldP spid="24" grpId="0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 smtClean="0"/>
              <a:t>Page </a:t>
            </a:r>
            <a:fld id="{A52F4D17-1AD6-42D9-B93A-EB002C62F438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22" name="Rechteck 21"/>
          <p:cNvSpPr/>
          <p:nvPr/>
        </p:nvSpPr>
        <p:spPr>
          <a:xfrm>
            <a:off x="224088" y="5940136"/>
            <a:ext cx="8712968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63" y="322022"/>
            <a:ext cx="8425562" cy="1126758"/>
          </a:xfrm>
        </p:spPr>
        <p:txBody>
          <a:bodyPr/>
          <a:lstStyle/>
          <a:p>
            <a:pPr algn="ctr"/>
            <a:r>
              <a:rPr lang="de-DE" dirty="0" smtClean="0"/>
              <a:t>GGSB </a:t>
            </a:r>
            <a:r>
              <a:rPr lang="de-DE" dirty="0" err="1" smtClean="0"/>
              <a:t>events</a:t>
            </a:r>
            <a:r>
              <a:rPr lang="de-DE" dirty="0"/>
              <a:t> </a:t>
            </a:r>
            <a:r>
              <a:rPr lang="de-DE" dirty="0" smtClean="0"/>
              <a:t>(I)</a:t>
            </a:r>
            <a:br>
              <a:rPr lang="de-DE" dirty="0" smtClean="0"/>
            </a:br>
            <a:r>
              <a:rPr lang="de-DE" dirty="0" smtClean="0"/>
              <a:t> </a:t>
            </a:r>
            <a:endParaRPr lang="de-DE" dirty="0"/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561629"/>
              </p:ext>
            </p:extLst>
          </p:nvPr>
        </p:nvGraphicFramePr>
        <p:xfrm>
          <a:off x="780816" y="1008160"/>
          <a:ext cx="7553888" cy="5087567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982872">
                  <a:extLst>
                    <a:ext uri="{9D8B030D-6E8A-4147-A177-3AD203B41FA5}">
                      <a16:colId xmlns:a16="http://schemas.microsoft.com/office/drawing/2014/main" val="323655111"/>
                    </a:ext>
                  </a:extLst>
                </a:gridCol>
                <a:gridCol w="1458448">
                  <a:extLst>
                    <a:ext uri="{9D8B030D-6E8A-4147-A177-3AD203B41FA5}">
                      <a16:colId xmlns:a16="http://schemas.microsoft.com/office/drawing/2014/main" val="40348373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78619825"/>
                    </a:ext>
                  </a:extLst>
                </a:gridCol>
                <a:gridCol w="3456384">
                  <a:extLst>
                    <a:ext uri="{9D8B030D-6E8A-4147-A177-3AD203B41FA5}">
                      <a16:colId xmlns:a16="http://schemas.microsoft.com/office/drawing/2014/main" val="2739576792"/>
                    </a:ext>
                  </a:extLst>
                </a:gridCol>
              </a:tblGrid>
              <a:tr h="275473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rgbClr val="023D6B"/>
                          </a:solidFill>
                        </a:rPr>
                        <a:t>Year</a:t>
                      </a:r>
                      <a:endParaRPr lang="de-DE" sz="1400" dirty="0">
                        <a:solidFill>
                          <a:srgbClr val="023D6B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rgbClr val="023D6B"/>
                          </a:solidFill>
                        </a:rPr>
                        <a:t>Name</a:t>
                      </a:r>
                      <a:endParaRPr lang="de-DE" sz="1400" dirty="0">
                        <a:solidFill>
                          <a:srgbClr val="023D6B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rgbClr val="023D6B"/>
                          </a:solidFill>
                        </a:rPr>
                        <a:t>Date</a:t>
                      </a:r>
                      <a:endParaRPr lang="de-DE" sz="1400" dirty="0">
                        <a:solidFill>
                          <a:srgbClr val="023D6B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rgbClr val="023D6B"/>
                          </a:solidFill>
                        </a:rPr>
                        <a:t>Comments</a:t>
                      </a:r>
                      <a:endParaRPr lang="de-DE" sz="1400" dirty="0">
                        <a:solidFill>
                          <a:srgbClr val="023D6B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0371732"/>
                  </a:ext>
                </a:extLst>
              </a:tr>
              <a:tr h="2754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solidFill>
                            <a:srgbClr val="023D6B"/>
                          </a:solidFill>
                        </a:rPr>
                        <a:t>2004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rgbClr val="023D6B"/>
                          </a:solidFill>
                        </a:rPr>
                        <a:t>CGSWHP´04</a:t>
                      </a:r>
                      <a:endParaRPr lang="de-DE" sz="1400" dirty="0">
                        <a:solidFill>
                          <a:srgbClr val="023D6B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solidFill>
                            <a:srgbClr val="023D6B"/>
                          </a:solidFill>
                        </a:rPr>
                        <a:t>Aug.</a:t>
                      </a:r>
                      <a:r>
                        <a:rPr lang="de-DE" sz="1400" baseline="0" dirty="0" smtClean="0">
                          <a:solidFill>
                            <a:srgbClr val="023D6B"/>
                          </a:solidFill>
                        </a:rPr>
                        <a:t> 27 – Sep. 4</a:t>
                      </a:r>
                      <a:endParaRPr lang="de-DE" sz="1400" dirty="0" smtClean="0">
                        <a:solidFill>
                          <a:srgbClr val="023D6B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aseline="0" dirty="0" err="1" smtClean="0">
                          <a:solidFill>
                            <a:srgbClr val="023D6B"/>
                          </a:solidFill>
                        </a:rPr>
                        <a:t>Tbilisi</a:t>
                      </a:r>
                      <a:r>
                        <a:rPr lang="de-DE" sz="1400" baseline="0" dirty="0" smtClean="0">
                          <a:solidFill>
                            <a:srgbClr val="023D6B"/>
                          </a:solidFill>
                        </a:rPr>
                        <a:t> (</a:t>
                      </a:r>
                      <a:r>
                        <a:rPr lang="de-DE" sz="1400" b="1" baseline="0" dirty="0" smtClean="0">
                          <a:solidFill>
                            <a:srgbClr val="023D6B"/>
                          </a:solidFill>
                        </a:rPr>
                        <a:t>TSU</a:t>
                      </a:r>
                      <a:r>
                        <a:rPr lang="de-DE" sz="1400" baseline="0" dirty="0" smtClean="0">
                          <a:solidFill>
                            <a:srgbClr val="023D6B"/>
                          </a:solidFill>
                        </a:rPr>
                        <a:t>); 1</a:t>
                      </a:r>
                      <a:r>
                        <a:rPr lang="de-DE" sz="1400" baseline="30000" dirty="0" smtClean="0">
                          <a:solidFill>
                            <a:srgbClr val="023D6B"/>
                          </a:solidFill>
                        </a:rPr>
                        <a:t>st </a:t>
                      </a:r>
                      <a:r>
                        <a:rPr lang="de-DE" sz="1400" baseline="0" dirty="0" err="1" smtClean="0">
                          <a:solidFill>
                            <a:srgbClr val="023D6B"/>
                          </a:solidFill>
                        </a:rPr>
                        <a:t>trip</a:t>
                      </a:r>
                      <a:r>
                        <a:rPr lang="de-DE" sz="1400" baseline="0" dirty="0" smtClean="0">
                          <a:solidFill>
                            <a:srgbClr val="023D6B"/>
                          </a:solidFill>
                        </a:rPr>
                        <a:t>; </a:t>
                      </a:r>
                      <a:r>
                        <a:rPr lang="de-DE" sz="1400" b="1" baseline="0" dirty="0" err="1" smtClean="0">
                          <a:solidFill>
                            <a:srgbClr val="023D6B"/>
                          </a:solidFill>
                        </a:rPr>
                        <a:t>Hadron</a:t>
                      </a:r>
                      <a:r>
                        <a:rPr lang="de-DE" sz="1400" b="1" baseline="0" dirty="0" smtClean="0">
                          <a:solidFill>
                            <a:srgbClr val="023D6B"/>
                          </a:solidFill>
                        </a:rPr>
                        <a:t> </a:t>
                      </a:r>
                      <a:r>
                        <a:rPr lang="de-DE" sz="1400" b="1" baseline="0" dirty="0" err="1" smtClean="0">
                          <a:solidFill>
                            <a:srgbClr val="023D6B"/>
                          </a:solidFill>
                        </a:rPr>
                        <a:t>Physics</a:t>
                      </a:r>
                      <a:endParaRPr lang="de-DE" sz="1400" b="1" dirty="0" smtClean="0">
                        <a:solidFill>
                          <a:srgbClr val="023D6B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1864991"/>
                  </a:ext>
                </a:extLst>
              </a:tr>
              <a:tr h="3128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smtClean="0">
                          <a:solidFill>
                            <a:srgbClr val="023D6B"/>
                          </a:solidFill>
                        </a:rPr>
                        <a:t>2006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smtClean="0">
                          <a:solidFill>
                            <a:srgbClr val="C00000"/>
                          </a:solidFill>
                        </a:rPr>
                        <a:t>G</a:t>
                      </a:r>
                      <a:r>
                        <a:rPr lang="de-DE" sz="1400" b="0" dirty="0" smtClean="0">
                          <a:solidFill>
                            <a:srgbClr val="023D6B"/>
                          </a:solidFill>
                        </a:rPr>
                        <a:t>GSWHP´06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smtClean="0">
                          <a:solidFill>
                            <a:srgbClr val="023D6B"/>
                          </a:solidFill>
                        </a:rPr>
                        <a:t>Aug. 31 – Sep.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err="1" smtClean="0">
                          <a:solidFill>
                            <a:srgbClr val="023D6B"/>
                          </a:solidFill>
                        </a:rPr>
                        <a:t>Tbilisi</a:t>
                      </a:r>
                      <a:r>
                        <a:rPr lang="de-DE" sz="1400" b="0" dirty="0" smtClean="0">
                          <a:solidFill>
                            <a:srgbClr val="023D6B"/>
                          </a:solidFill>
                        </a:rPr>
                        <a:t> (TSU); </a:t>
                      </a:r>
                      <a:r>
                        <a:rPr lang="de-DE" sz="1400" b="0" dirty="0" err="1" smtClean="0">
                          <a:solidFill>
                            <a:srgbClr val="023D6B"/>
                          </a:solidFill>
                        </a:rPr>
                        <a:t>Hadron</a:t>
                      </a:r>
                      <a:r>
                        <a:rPr lang="de-DE" sz="1400" b="0" baseline="0" dirty="0" smtClean="0">
                          <a:solidFill>
                            <a:srgbClr val="023D6B"/>
                          </a:solidFill>
                        </a:rPr>
                        <a:t> </a:t>
                      </a:r>
                      <a:r>
                        <a:rPr lang="de-DE" sz="1400" b="0" baseline="0" dirty="0" err="1" smtClean="0">
                          <a:solidFill>
                            <a:srgbClr val="023D6B"/>
                          </a:solidFill>
                        </a:rPr>
                        <a:t>Physics</a:t>
                      </a:r>
                      <a:r>
                        <a:rPr lang="de-DE" sz="1400" b="0" baseline="0" dirty="0" smtClean="0">
                          <a:solidFill>
                            <a:srgbClr val="023D6B"/>
                          </a:solidFill>
                        </a:rPr>
                        <a:t>; </a:t>
                      </a:r>
                      <a:r>
                        <a:rPr lang="de-DE" sz="1400" b="1" baseline="0" dirty="0" smtClean="0">
                          <a:solidFill>
                            <a:srgbClr val="023D6B"/>
                          </a:solidFill>
                        </a:rPr>
                        <a:t>FAIR</a:t>
                      </a:r>
                      <a:endParaRPr lang="de-DE" sz="1400" b="1" dirty="0" smtClean="0">
                        <a:solidFill>
                          <a:srgbClr val="023D6B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2066545"/>
                  </a:ext>
                </a:extLst>
              </a:tr>
              <a:tr h="3128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GGSWHP´08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Oct</a:t>
                      </a:r>
                      <a:r>
                        <a:rPr lang="de-DE" sz="14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.</a:t>
                      </a:r>
                      <a:r>
                        <a:rPr lang="de-DE" sz="14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27 – </a:t>
                      </a:r>
                      <a:r>
                        <a:rPr lang="de-DE" sz="1400" b="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Oct</a:t>
                      </a:r>
                      <a:r>
                        <a:rPr lang="de-DE" sz="14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. 31</a:t>
                      </a:r>
                      <a:endParaRPr lang="de-DE" sz="1400" b="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 smtClean="0">
                          <a:solidFill>
                            <a:srgbClr val="C00000"/>
                          </a:solidFill>
                        </a:rPr>
                        <a:t>CANCELED</a:t>
                      </a:r>
                      <a:r>
                        <a:rPr lang="de-DE" sz="1400" b="0" baseline="0" dirty="0" smtClean="0">
                          <a:solidFill>
                            <a:srgbClr val="C00000"/>
                          </a:solidFill>
                        </a:rPr>
                        <a:t> (</a:t>
                      </a:r>
                      <a:r>
                        <a:rPr lang="de-DE" sz="1400" b="0" baseline="0" dirty="0" err="1" smtClean="0">
                          <a:solidFill>
                            <a:srgbClr val="C00000"/>
                          </a:solidFill>
                        </a:rPr>
                        <a:t>Georgian-Russian</a:t>
                      </a:r>
                      <a:r>
                        <a:rPr lang="de-DE" sz="1400" b="0" baseline="0" dirty="0" smtClean="0">
                          <a:solidFill>
                            <a:srgbClr val="C00000"/>
                          </a:solidFill>
                        </a:rPr>
                        <a:t> War)</a:t>
                      </a:r>
                      <a:endParaRPr lang="de-DE" sz="1400" b="0" dirty="0" smtClean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3361056"/>
                  </a:ext>
                </a:extLst>
              </a:tr>
              <a:tr h="3128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smtClean="0">
                          <a:solidFill>
                            <a:srgbClr val="023D6B"/>
                          </a:solidFill>
                        </a:rPr>
                        <a:t>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smtClean="0">
                          <a:solidFill>
                            <a:srgbClr val="023D6B"/>
                          </a:solidFill>
                        </a:rPr>
                        <a:t>GGSW</a:t>
                      </a:r>
                      <a:r>
                        <a:rPr lang="de-DE" sz="1400" b="0" dirty="0" smtClean="0">
                          <a:solidFill>
                            <a:srgbClr val="C00000"/>
                          </a:solidFill>
                        </a:rPr>
                        <a:t>BS</a:t>
                      </a:r>
                      <a:r>
                        <a:rPr lang="de-DE" sz="1400" b="0" dirty="0" smtClean="0">
                          <a:solidFill>
                            <a:srgbClr val="023D6B"/>
                          </a:solidFill>
                        </a:rPr>
                        <a:t>´10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smtClean="0">
                          <a:solidFill>
                            <a:srgbClr val="023D6B"/>
                          </a:solidFill>
                        </a:rPr>
                        <a:t>May 1 – May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err="1" smtClean="0">
                          <a:solidFill>
                            <a:srgbClr val="023D6B"/>
                          </a:solidFill>
                        </a:rPr>
                        <a:t>Tbilisi</a:t>
                      </a:r>
                      <a:r>
                        <a:rPr lang="de-DE" sz="1400" b="0" dirty="0" smtClean="0">
                          <a:solidFill>
                            <a:srgbClr val="023D6B"/>
                          </a:solidFill>
                        </a:rPr>
                        <a:t> (TSU, </a:t>
                      </a:r>
                      <a:r>
                        <a:rPr lang="de-DE" sz="1400" b="1" dirty="0" smtClean="0">
                          <a:solidFill>
                            <a:srgbClr val="023D6B"/>
                          </a:solidFill>
                        </a:rPr>
                        <a:t>GTU</a:t>
                      </a:r>
                      <a:r>
                        <a:rPr lang="de-DE" sz="1400" b="0" dirty="0" smtClean="0">
                          <a:solidFill>
                            <a:srgbClr val="023D6B"/>
                          </a:solidFill>
                        </a:rPr>
                        <a:t>); </a:t>
                      </a:r>
                      <a:r>
                        <a:rPr lang="de-DE" sz="1400" b="0" dirty="0" err="1" smtClean="0">
                          <a:solidFill>
                            <a:srgbClr val="023D6B"/>
                          </a:solidFill>
                        </a:rPr>
                        <a:t>Broader</a:t>
                      </a:r>
                      <a:r>
                        <a:rPr lang="de-DE" sz="1400" b="0" dirty="0" smtClean="0">
                          <a:solidFill>
                            <a:srgbClr val="023D6B"/>
                          </a:solidFill>
                        </a:rPr>
                        <a:t> </a:t>
                      </a:r>
                      <a:r>
                        <a:rPr lang="de-DE" sz="1400" b="0" dirty="0" err="1" smtClean="0">
                          <a:solidFill>
                            <a:srgbClr val="023D6B"/>
                          </a:solidFill>
                        </a:rPr>
                        <a:t>Scope</a:t>
                      </a:r>
                      <a:endParaRPr lang="de-DE" sz="1400" b="0" dirty="0" smtClean="0">
                        <a:solidFill>
                          <a:srgbClr val="023D6B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4389626"/>
                  </a:ext>
                </a:extLst>
              </a:tr>
              <a:tr h="3128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smtClean="0">
                          <a:solidFill>
                            <a:srgbClr val="023D6B"/>
                          </a:solidFill>
                        </a:rPr>
                        <a:t>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smtClean="0">
                          <a:solidFill>
                            <a:srgbClr val="023D6B"/>
                          </a:solidFill>
                        </a:rPr>
                        <a:t>GGSWBS´12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smtClean="0">
                          <a:solidFill>
                            <a:srgbClr val="023D6B"/>
                          </a:solidFill>
                        </a:rPr>
                        <a:t>Aug. 4</a:t>
                      </a:r>
                      <a:r>
                        <a:rPr lang="de-DE" sz="1400" b="0" baseline="0" dirty="0" smtClean="0">
                          <a:solidFill>
                            <a:srgbClr val="023D6B"/>
                          </a:solidFill>
                        </a:rPr>
                        <a:t> – Aug. 17</a:t>
                      </a:r>
                      <a:endParaRPr lang="de-DE" sz="1400" b="0" dirty="0" smtClean="0">
                        <a:solidFill>
                          <a:srgbClr val="023D6B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err="1" smtClean="0">
                          <a:solidFill>
                            <a:srgbClr val="023D6B"/>
                          </a:solidFill>
                        </a:rPr>
                        <a:t>Tbilisi</a:t>
                      </a:r>
                      <a:r>
                        <a:rPr lang="de-DE" sz="1400" b="0" dirty="0" smtClean="0">
                          <a:solidFill>
                            <a:srgbClr val="023D6B"/>
                          </a:solidFill>
                        </a:rPr>
                        <a:t> (TSU,</a:t>
                      </a:r>
                      <a:r>
                        <a:rPr lang="de-DE" sz="1400" b="0" baseline="0" dirty="0" smtClean="0">
                          <a:solidFill>
                            <a:srgbClr val="023D6B"/>
                          </a:solidFill>
                        </a:rPr>
                        <a:t> GTU), </a:t>
                      </a:r>
                      <a:r>
                        <a:rPr lang="de-DE" sz="1400" b="1" baseline="0" dirty="0" smtClean="0">
                          <a:solidFill>
                            <a:srgbClr val="023D6B"/>
                          </a:solidFill>
                        </a:rPr>
                        <a:t>Batumi (BSU)</a:t>
                      </a:r>
                      <a:endParaRPr lang="de-DE" sz="1400" b="1" dirty="0" smtClean="0">
                        <a:solidFill>
                          <a:srgbClr val="023D6B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9714314"/>
                  </a:ext>
                </a:extLst>
              </a:tr>
              <a:tr h="3128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smtClean="0">
                          <a:solidFill>
                            <a:srgbClr val="023D6B"/>
                          </a:solidFill>
                        </a:rPr>
                        <a:t>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b="0" dirty="0" smtClean="0">
                        <a:solidFill>
                          <a:srgbClr val="023D6B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err="1" smtClean="0">
                          <a:solidFill>
                            <a:srgbClr val="023D6B"/>
                          </a:solidFill>
                        </a:rPr>
                        <a:t>Oct</a:t>
                      </a:r>
                      <a:r>
                        <a:rPr lang="de-DE" sz="1400" b="0" dirty="0" smtClean="0">
                          <a:solidFill>
                            <a:srgbClr val="023D6B"/>
                          </a:solidFill>
                        </a:rPr>
                        <a:t>. 12</a:t>
                      </a:r>
                      <a:r>
                        <a:rPr lang="de-DE" sz="1400" b="0" baseline="0" dirty="0" smtClean="0">
                          <a:solidFill>
                            <a:srgbClr val="023D6B"/>
                          </a:solidFill>
                        </a:rPr>
                        <a:t> – </a:t>
                      </a:r>
                      <a:r>
                        <a:rPr lang="de-DE" sz="1400" b="0" baseline="0" dirty="0" err="1" smtClean="0">
                          <a:solidFill>
                            <a:srgbClr val="023D6B"/>
                          </a:solidFill>
                        </a:rPr>
                        <a:t>Oct</a:t>
                      </a:r>
                      <a:r>
                        <a:rPr lang="de-DE" sz="1400" b="0" baseline="0" dirty="0" smtClean="0">
                          <a:solidFill>
                            <a:srgbClr val="023D6B"/>
                          </a:solidFill>
                        </a:rPr>
                        <a:t>. 19</a:t>
                      </a:r>
                      <a:endParaRPr lang="de-DE" sz="1400" b="0" dirty="0" smtClean="0">
                        <a:solidFill>
                          <a:srgbClr val="023D6B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smtClean="0">
                          <a:solidFill>
                            <a:srgbClr val="023D6B"/>
                          </a:solidFill>
                        </a:rPr>
                        <a:t>1</a:t>
                      </a:r>
                      <a:r>
                        <a:rPr lang="de-DE" sz="1400" b="0" baseline="30000" dirty="0" smtClean="0">
                          <a:solidFill>
                            <a:srgbClr val="023D6B"/>
                          </a:solidFill>
                        </a:rPr>
                        <a:t>st</a:t>
                      </a:r>
                      <a:r>
                        <a:rPr lang="de-DE" sz="1400" b="0" dirty="0" smtClean="0">
                          <a:solidFill>
                            <a:srgbClr val="023D6B"/>
                          </a:solidFill>
                        </a:rPr>
                        <a:t> </a:t>
                      </a:r>
                      <a:r>
                        <a:rPr lang="de-DE" sz="1400" b="1" dirty="0" err="1" smtClean="0">
                          <a:solidFill>
                            <a:srgbClr val="023D6B"/>
                          </a:solidFill>
                        </a:rPr>
                        <a:t>Autumn</a:t>
                      </a:r>
                      <a:r>
                        <a:rPr lang="de-DE" sz="1400" b="1" dirty="0" smtClean="0">
                          <a:solidFill>
                            <a:srgbClr val="023D6B"/>
                          </a:solidFill>
                        </a:rPr>
                        <a:t> Lectures </a:t>
                      </a:r>
                      <a:r>
                        <a:rPr lang="de-DE" sz="1400" b="0" dirty="0" smtClean="0">
                          <a:solidFill>
                            <a:srgbClr val="023D6B"/>
                          </a:solidFill>
                        </a:rPr>
                        <a:t>(GTU)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7849457"/>
                  </a:ext>
                </a:extLst>
              </a:tr>
              <a:tr h="3128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smtClean="0">
                          <a:solidFill>
                            <a:srgbClr val="023D6B"/>
                          </a:solidFill>
                        </a:rPr>
                        <a:t>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smtClean="0">
                          <a:solidFill>
                            <a:srgbClr val="023D6B"/>
                          </a:solidFill>
                        </a:rPr>
                        <a:t>GGSWBS´14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smtClean="0">
                          <a:solidFill>
                            <a:srgbClr val="023D6B"/>
                          </a:solidFill>
                        </a:rPr>
                        <a:t>Jul. 4 – Jul. 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err="1" smtClean="0">
                          <a:solidFill>
                            <a:srgbClr val="023D6B"/>
                          </a:solidFill>
                        </a:rPr>
                        <a:t>Tbilisi</a:t>
                      </a:r>
                      <a:r>
                        <a:rPr lang="de-DE" sz="1400" b="0" dirty="0" smtClean="0">
                          <a:solidFill>
                            <a:srgbClr val="023D6B"/>
                          </a:solidFill>
                        </a:rPr>
                        <a:t> (TSU, GTU) 10 </a:t>
                      </a:r>
                      <a:r>
                        <a:rPr lang="de-DE" sz="1400" b="0" dirty="0" err="1" smtClean="0">
                          <a:solidFill>
                            <a:srgbClr val="023D6B"/>
                          </a:solidFill>
                        </a:rPr>
                        <a:t>Years</a:t>
                      </a:r>
                      <a:r>
                        <a:rPr lang="de-DE" sz="1400" b="0" dirty="0" smtClean="0">
                          <a:solidFill>
                            <a:srgbClr val="023D6B"/>
                          </a:solidFill>
                        </a:rPr>
                        <a:t> of GGSB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4243287"/>
                  </a:ext>
                </a:extLst>
              </a:tr>
              <a:tr h="3128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smtClean="0">
                          <a:solidFill>
                            <a:srgbClr val="023D6B"/>
                          </a:solidFill>
                        </a:rPr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b="0" dirty="0" smtClean="0">
                        <a:solidFill>
                          <a:srgbClr val="023D6B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err="1" smtClean="0">
                          <a:solidFill>
                            <a:srgbClr val="023D6B"/>
                          </a:solidFill>
                        </a:rPr>
                        <a:t>Oct</a:t>
                      </a:r>
                      <a:r>
                        <a:rPr lang="de-DE" sz="1400" b="0" dirty="0" smtClean="0">
                          <a:solidFill>
                            <a:srgbClr val="023D6B"/>
                          </a:solidFill>
                        </a:rPr>
                        <a:t>. 6 – </a:t>
                      </a:r>
                      <a:r>
                        <a:rPr lang="de-DE" sz="1400" b="0" dirty="0" err="1" smtClean="0">
                          <a:solidFill>
                            <a:srgbClr val="023D6B"/>
                          </a:solidFill>
                        </a:rPr>
                        <a:t>Oct</a:t>
                      </a:r>
                      <a:r>
                        <a:rPr lang="de-DE" sz="1400" b="0" dirty="0" smtClean="0">
                          <a:solidFill>
                            <a:srgbClr val="023D6B"/>
                          </a:solidFill>
                        </a:rPr>
                        <a:t>. 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smtClean="0">
                          <a:solidFill>
                            <a:srgbClr val="023D6B"/>
                          </a:solidFill>
                        </a:rPr>
                        <a:t>2</a:t>
                      </a:r>
                      <a:r>
                        <a:rPr lang="de-DE" sz="1400" b="0" baseline="30000" dirty="0" smtClean="0">
                          <a:solidFill>
                            <a:srgbClr val="023D6B"/>
                          </a:solidFill>
                        </a:rPr>
                        <a:t>nd</a:t>
                      </a:r>
                      <a:r>
                        <a:rPr lang="de-DE" sz="1400" b="0" dirty="0" smtClean="0">
                          <a:solidFill>
                            <a:srgbClr val="023D6B"/>
                          </a:solidFill>
                        </a:rPr>
                        <a:t> </a:t>
                      </a:r>
                      <a:r>
                        <a:rPr lang="de-DE" sz="1400" b="0" dirty="0" err="1" smtClean="0">
                          <a:solidFill>
                            <a:srgbClr val="023D6B"/>
                          </a:solidFill>
                        </a:rPr>
                        <a:t>Autumn</a:t>
                      </a:r>
                      <a:r>
                        <a:rPr lang="de-DE" sz="1400" b="0" baseline="0" dirty="0" smtClean="0">
                          <a:solidFill>
                            <a:srgbClr val="023D6B"/>
                          </a:solidFill>
                        </a:rPr>
                        <a:t> Lectures (GTU)</a:t>
                      </a:r>
                      <a:endParaRPr lang="de-DE" sz="1400" b="0" dirty="0" smtClean="0">
                        <a:solidFill>
                          <a:srgbClr val="023D6B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596356"/>
                  </a:ext>
                </a:extLst>
              </a:tr>
              <a:tr h="3128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smtClean="0">
                          <a:solidFill>
                            <a:srgbClr val="023D6B"/>
                          </a:solidFill>
                        </a:rPr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smtClean="0">
                          <a:solidFill>
                            <a:srgbClr val="023D6B"/>
                          </a:solidFill>
                        </a:rPr>
                        <a:t>GGSWBS´16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smtClean="0">
                          <a:solidFill>
                            <a:srgbClr val="023D6B"/>
                          </a:solidFill>
                        </a:rPr>
                        <a:t>Aug. 28 – Sep. 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smtClean="0">
                          <a:solidFill>
                            <a:srgbClr val="023D6B"/>
                          </a:solidFill>
                        </a:rPr>
                        <a:t>Sep. 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err="1" smtClean="0">
                          <a:solidFill>
                            <a:srgbClr val="023D6B"/>
                          </a:solidFill>
                        </a:rPr>
                        <a:t>Tbilisi</a:t>
                      </a:r>
                      <a:r>
                        <a:rPr lang="de-DE" sz="1400" b="0" baseline="0" dirty="0" smtClean="0">
                          <a:solidFill>
                            <a:srgbClr val="023D6B"/>
                          </a:solidFill>
                        </a:rPr>
                        <a:t> (TSU); JEDI </a:t>
                      </a:r>
                      <a:r>
                        <a:rPr lang="de-DE" sz="1400" b="0" baseline="0" dirty="0" err="1" smtClean="0">
                          <a:solidFill>
                            <a:srgbClr val="023D6B"/>
                          </a:solidFill>
                        </a:rPr>
                        <a:t>Collaboration</a:t>
                      </a:r>
                      <a:r>
                        <a:rPr lang="de-DE" sz="1400" b="0" baseline="0" dirty="0" smtClean="0">
                          <a:solidFill>
                            <a:srgbClr val="023D6B"/>
                          </a:solidFill>
                        </a:rPr>
                        <a:t> </a:t>
                      </a:r>
                      <a:r>
                        <a:rPr lang="de-DE" sz="1400" b="0" baseline="0" dirty="0" err="1" smtClean="0">
                          <a:solidFill>
                            <a:srgbClr val="023D6B"/>
                          </a:solidFill>
                        </a:rPr>
                        <a:t>Mtg</a:t>
                      </a:r>
                      <a:r>
                        <a:rPr lang="de-DE" sz="1400" b="0" baseline="0" dirty="0" smtClean="0">
                          <a:solidFill>
                            <a:srgbClr val="023D6B"/>
                          </a:solidFill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baseline="0" dirty="0" smtClean="0">
                          <a:solidFill>
                            <a:srgbClr val="023D6B"/>
                          </a:solidFill>
                        </a:rPr>
                        <a:t>Inauguration </a:t>
                      </a:r>
                      <a:r>
                        <a:rPr lang="de-DE" sz="1400" b="1" baseline="0" dirty="0" err="1" smtClean="0">
                          <a:solidFill>
                            <a:srgbClr val="023D6B"/>
                          </a:solidFill>
                        </a:rPr>
                        <a:t>SMART|EDM_Lab</a:t>
                      </a:r>
                      <a:r>
                        <a:rPr lang="de-DE" sz="1400" b="1" baseline="0" dirty="0" smtClean="0">
                          <a:solidFill>
                            <a:srgbClr val="023D6B"/>
                          </a:solidFill>
                        </a:rPr>
                        <a:t> </a:t>
                      </a:r>
                      <a:r>
                        <a:rPr lang="de-DE" sz="1400" b="0" baseline="0" dirty="0" smtClean="0">
                          <a:solidFill>
                            <a:srgbClr val="023D6B"/>
                          </a:solidFill>
                        </a:rPr>
                        <a:t>(TSU)</a:t>
                      </a:r>
                      <a:endParaRPr lang="de-DE" sz="1400" b="1" dirty="0" smtClean="0">
                        <a:solidFill>
                          <a:srgbClr val="023D6B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0611120"/>
                  </a:ext>
                </a:extLst>
              </a:tr>
              <a:tr h="3128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smtClean="0">
                          <a:solidFill>
                            <a:srgbClr val="023D6B"/>
                          </a:solidFill>
                        </a:rPr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b="0" dirty="0" smtClean="0">
                        <a:solidFill>
                          <a:srgbClr val="023D6B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smtClean="0">
                          <a:solidFill>
                            <a:srgbClr val="023D6B"/>
                          </a:solidFill>
                        </a:rPr>
                        <a:t>Sep. 11 – Sep. 15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smtClean="0">
                          <a:solidFill>
                            <a:srgbClr val="023D6B"/>
                          </a:solidFill>
                        </a:rPr>
                        <a:t>Sep. 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smtClean="0">
                          <a:solidFill>
                            <a:srgbClr val="023D6B"/>
                          </a:solidFill>
                        </a:rPr>
                        <a:t>1</a:t>
                      </a:r>
                      <a:r>
                        <a:rPr lang="de-DE" sz="1400" b="0" baseline="30000" dirty="0" smtClean="0">
                          <a:solidFill>
                            <a:srgbClr val="023D6B"/>
                          </a:solidFill>
                        </a:rPr>
                        <a:t>st </a:t>
                      </a:r>
                      <a:r>
                        <a:rPr lang="de-DE" sz="1400" b="1" dirty="0" smtClean="0">
                          <a:solidFill>
                            <a:srgbClr val="023D6B"/>
                          </a:solidFill>
                        </a:rPr>
                        <a:t>QUALI-Startup Lectures </a:t>
                      </a:r>
                      <a:r>
                        <a:rPr lang="de-DE" sz="1400" b="0" dirty="0" smtClean="0">
                          <a:solidFill>
                            <a:srgbClr val="023D6B"/>
                          </a:solidFill>
                        </a:rPr>
                        <a:t>(Jülich)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smtClean="0">
                          <a:solidFill>
                            <a:srgbClr val="023D6B"/>
                          </a:solidFill>
                        </a:rPr>
                        <a:t>Inauguration</a:t>
                      </a:r>
                      <a:r>
                        <a:rPr lang="de-DE" sz="100" b="0" dirty="0" smtClean="0">
                          <a:solidFill>
                            <a:srgbClr val="023D6B"/>
                          </a:solidFill>
                        </a:rPr>
                        <a:t> </a:t>
                      </a:r>
                      <a:r>
                        <a:rPr lang="de-DE" sz="300" b="0" dirty="0" smtClean="0">
                          <a:solidFill>
                            <a:srgbClr val="023D6B"/>
                          </a:solidFill>
                        </a:rPr>
                        <a:t> </a:t>
                      </a:r>
                      <a:r>
                        <a:rPr lang="de-DE" sz="1400" b="1" i="0" dirty="0" err="1" smtClean="0">
                          <a:solidFill>
                            <a:srgbClr val="023D6B"/>
                          </a:solidFill>
                        </a:rPr>
                        <a:t>SMART|AtmoSim</a:t>
                      </a:r>
                      <a:r>
                        <a:rPr lang="de-DE" sz="100" b="1" i="0" dirty="0" err="1" smtClean="0">
                          <a:solidFill>
                            <a:srgbClr val="023D6B"/>
                          </a:solidFill>
                        </a:rPr>
                        <a:t>_</a:t>
                      </a:r>
                      <a:r>
                        <a:rPr lang="de-DE" sz="1400" b="1" i="0" dirty="0" err="1" smtClean="0">
                          <a:solidFill>
                            <a:srgbClr val="023D6B"/>
                          </a:solidFill>
                        </a:rPr>
                        <a:t>Lab</a:t>
                      </a:r>
                      <a:r>
                        <a:rPr lang="de-DE" sz="500" b="1" i="0" dirty="0" smtClean="0">
                          <a:solidFill>
                            <a:srgbClr val="023D6B"/>
                          </a:solidFill>
                        </a:rPr>
                        <a:t> </a:t>
                      </a:r>
                      <a:r>
                        <a:rPr lang="de-DE" sz="1400" b="0" i="0" dirty="0" smtClean="0">
                          <a:solidFill>
                            <a:srgbClr val="023D6B"/>
                          </a:solidFill>
                        </a:rPr>
                        <a:t>(TSU)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97651"/>
                  </a:ext>
                </a:extLst>
              </a:tr>
              <a:tr h="3128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smtClean="0">
                          <a:solidFill>
                            <a:srgbClr val="023D6B"/>
                          </a:solidFill>
                        </a:rPr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smtClean="0">
                          <a:solidFill>
                            <a:srgbClr val="023D6B"/>
                          </a:solidFill>
                        </a:rPr>
                        <a:t>GGSWBS´18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smtClean="0">
                          <a:solidFill>
                            <a:srgbClr val="023D6B"/>
                          </a:solidFill>
                        </a:rPr>
                        <a:t>Aug. 18 – Aug. 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err="1" smtClean="0">
                          <a:solidFill>
                            <a:srgbClr val="023D6B"/>
                          </a:solidFill>
                        </a:rPr>
                        <a:t>Tbilisi</a:t>
                      </a:r>
                      <a:r>
                        <a:rPr lang="de-DE" sz="1400" b="0" dirty="0" smtClean="0">
                          <a:solidFill>
                            <a:srgbClr val="023D6B"/>
                          </a:solidFill>
                        </a:rPr>
                        <a:t> (TSU,</a:t>
                      </a:r>
                      <a:r>
                        <a:rPr lang="de-DE" sz="1400" b="1" baseline="0" dirty="0" smtClean="0">
                          <a:solidFill>
                            <a:srgbClr val="023D6B"/>
                          </a:solidFill>
                        </a:rPr>
                        <a:t> AUG</a:t>
                      </a:r>
                      <a:r>
                        <a:rPr lang="de-DE" sz="1400" b="0" baseline="0" dirty="0" smtClean="0">
                          <a:solidFill>
                            <a:srgbClr val="023D6B"/>
                          </a:solidFill>
                        </a:rPr>
                        <a:t>); Merkel </a:t>
                      </a:r>
                      <a:r>
                        <a:rPr lang="de-DE" sz="1400" b="0" baseline="0" dirty="0" err="1" smtClean="0">
                          <a:solidFill>
                            <a:srgbClr val="023D6B"/>
                          </a:solidFill>
                        </a:rPr>
                        <a:t>visit</a:t>
                      </a:r>
                      <a:endParaRPr lang="de-DE" sz="1400" b="0" dirty="0" smtClean="0">
                        <a:solidFill>
                          <a:srgbClr val="023D6B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49024"/>
                  </a:ext>
                </a:extLst>
              </a:tr>
              <a:tr h="3128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smtClean="0">
                          <a:solidFill>
                            <a:srgbClr val="023D6B"/>
                          </a:solidFill>
                        </a:rPr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b="0" dirty="0" smtClean="0">
                        <a:solidFill>
                          <a:srgbClr val="023D6B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smtClean="0">
                          <a:solidFill>
                            <a:srgbClr val="023D6B"/>
                          </a:solidFill>
                        </a:rPr>
                        <a:t>Sep.</a:t>
                      </a:r>
                      <a:r>
                        <a:rPr lang="de-DE" sz="1400" b="0" baseline="0" dirty="0" smtClean="0">
                          <a:solidFill>
                            <a:srgbClr val="023D6B"/>
                          </a:solidFill>
                        </a:rPr>
                        <a:t> 9 – Sep. 13</a:t>
                      </a:r>
                      <a:endParaRPr lang="de-DE" sz="1400" b="0" dirty="0" smtClean="0">
                        <a:solidFill>
                          <a:srgbClr val="023D6B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smtClean="0">
                          <a:solidFill>
                            <a:srgbClr val="023D6B"/>
                          </a:solidFill>
                        </a:rPr>
                        <a:t>2nd QUALI-Startup Lectures (Jülich)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6898730"/>
                  </a:ext>
                </a:extLst>
              </a:tr>
              <a:tr h="3128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GGSWBS´20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Sep. 7 – Sep.12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 smtClean="0">
                          <a:solidFill>
                            <a:srgbClr val="C00000"/>
                          </a:solidFill>
                        </a:rPr>
                        <a:t>CANCELED </a:t>
                      </a:r>
                      <a:r>
                        <a:rPr lang="de-DE" sz="1400" b="0" dirty="0" smtClean="0">
                          <a:solidFill>
                            <a:srgbClr val="C00000"/>
                          </a:solidFill>
                        </a:rPr>
                        <a:t>(Corona </a:t>
                      </a:r>
                      <a:r>
                        <a:rPr lang="de-DE" sz="1400" b="0" dirty="0" err="1" smtClean="0">
                          <a:solidFill>
                            <a:srgbClr val="C00000"/>
                          </a:solidFill>
                        </a:rPr>
                        <a:t>Pandemic</a:t>
                      </a:r>
                      <a:r>
                        <a:rPr lang="de-DE" sz="1400" b="0" dirty="0" smtClean="0">
                          <a:solidFill>
                            <a:srgbClr val="C00000"/>
                          </a:solidFill>
                        </a:rPr>
                        <a:t>)</a:t>
                      </a:r>
                      <a:endParaRPr lang="de-DE" sz="14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095097"/>
                  </a:ext>
                </a:extLst>
              </a:tr>
              <a:tr h="3128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smtClean="0">
                          <a:solidFill>
                            <a:schemeClr val="accent3"/>
                          </a:solidFill>
                        </a:rPr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smtClean="0">
                          <a:solidFill>
                            <a:schemeClr val="accent3"/>
                          </a:solidFill>
                        </a:rPr>
                        <a:t>GGSWBS´22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smtClean="0">
                          <a:solidFill>
                            <a:schemeClr val="accent3"/>
                          </a:solidFill>
                        </a:rPr>
                        <a:t>Sep. 12</a:t>
                      </a:r>
                      <a:r>
                        <a:rPr lang="de-DE" sz="1400" b="0" baseline="0" dirty="0" smtClean="0">
                          <a:solidFill>
                            <a:schemeClr val="accent3"/>
                          </a:solidFill>
                        </a:rPr>
                        <a:t> – Sep. 16</a:t>
                      </a:r>
                      <a:endParaRPr lang="de-DE" sz="1400" b="0" dirty="0" smtClean="0">
                        <a:solidFill>
                          <a:schemeClr val="accent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err="1" smtClean="0">
                          <a:solidFill>
                            <a:schemeClr val="accent3"/>
                          </a:solidFill>
                        </a:rPr>
                        <a:t>Restart</a:t>
                      </a:r>
                      <a:r>
                        <a:rPr lang="de-DE" sz="1400" b="0" dirty="0" smtClean="0">
                          <a:solidFill>
                            <a:schemeClr val="accent3"/>
                          </a:solidFill>
                        </a:rPr>
                        <a:t>;</a:t>
                      </a:r>
                      <a:r>
                        <a:rPr lang="de-DE" sz="1400" b="0" baseline="0" dirty="0" smtClean="0">
                          <a:solidFill>
                            <a:schemeClr val="accent3"/>
                          </a:solidFill>
                        </a:rPr>
                        <a:t> </a:t>
                      </a:r>
                      <a:r>
                        <a:rPr lang="de-DE" sz="1400" b="1" baseline="0" dirty="0" err="1" smtClean="0">
                          <a:solidFill>
                            <a:schemeClr val="accent3"/>
                          </a:solidFill>
                        </a:rPr>
                        <a:t>Kutaisi</a:t>
                      </a:r>
                      <a:r>
                        <a:rPr lang="de-DE" sz="1400" b="1" baseline="0" dirty="0" smtClean="0">
                          <a:solidFill>
                            <a:schemeClr val="accent3"/>
                          </a:solidFill>
                        </a:rPr>
                        <a:t> (KIU) </a:t>
                      </a:r>
                      <a:r>
                        <a:rPr lang="de-DE" sz="1400" b="0" baseline="0" dirty="0" err="1" smtClean="0">
                          <a:solidFill>
                            <a:schemeClr val="accent3"/>
                          </a:solidFill>
                        </a:rPr>
                        <a:t>and</a:t>
                      </a:r>
                      <a:r>
                        <a:rPr lang="de-DE" sz="1400" b="1" baseline="0" dirty="0" smtClean="0">
                          <a:solidFill>
                            <a:schemeClr val="accent3"/>
                          </a:solidFill>
                        </a:rPr>
                        <a:t> </a:t>
                      </a:r>
                      <a:r>
                        <a:rPr lang="de-DE" sz="1400" b="0" baseline="0" dirty="0" err="1" smtClean="0">
                          <a:solidFill>
                            <a:schemeClr val="accent3"/>
                          </a:solidFill>
                        </a:rPr>
                        <a:t>Tbilisi</a:t>
                      </a:r>
                      <a:r>
                        <a:rPr lang="de-DE" sz="1400" b="1" baseline="0" dirty="0" smtClean="0">
                          <a:solidFill>
                            <a:schemeClr val="accent3"/>
                          </a:solidFill>
                        </a:rPr>
                        <a:t> </a:t>
                      </a:r>
                      <a:r>
                        <a:rPr lang="de-DE" sz="1400" b="0" baseline="0" dirty="0" smtClean="0">
                          <a:solidFill>
                            <a:schemeClr val="accent3"/>
                          </a:solidFill>
                        </a:rPr>
                        <a:t>(TSU)</a:t>
                      </a:r>
                      <a:endParaRPr lang="de-DE" sz="1400" b="0" dirty="0" smtClean="0">
                        <a:solidFill>
                          <a:schemeClr val="accent3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5550419"/>
                  </a:ext>
                </a:extLst>
              </a:tr>
            </a:tbl>
          </a:graphicData>
        </a:graphic>
      </p:graphicFrame>
      <p:sp>
        <p:nvSpPr>
          <p:cNvPr id="2" name="Rechteck 1"/>
          <p:cNvSpPr/>
          <p:nvPr/>
        </p:nvSpPr>
        <p:spPr>
          <a:xfrm>
            <a:off x="611560" y="5471512"/>
            <a:ext cx="7920880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</p:spTree>
    <p:extLst>
      <p:ext uri="{BB962C8B-B14F-4D97-AF65-F5344CB8AC3E}">
        <p14:creationId xmlns:p14="http://schemas.microsoft.com/office/powerpoint/2010/main" val="121603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7" t="17227" r="5417" b="22751"/>
          <a:stretch/>
        </p:blipFill>
        <p:spPr bwMode="auto">
          <a:xfrm>
            <a:off x="3203848" y="2618624"/>
            <a:ext cx="3085713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 smtClean="0"/>
              <a:t>Page </a:t>
            </a:r>
            <a:fld id="{A52F4D17-1AD6-42D9-B93A-EB002C62F438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22" name="Rechteck 21"/>
          <p:cNvSpPr/>
          <p:nvPr/>
        </p:nvSpPr>
        <p:spPr>
          <a:xfrm>
            <a:off x="224088" y="5940136"/>
            <a:ext cx="8712968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63" y="322022"/>
            <a:ext cx="8425562" cy="1126758"/>
          </a:xfrm>
        </p:spPr>
        <p:txBody>
          <a:bodyPr/>
          <a:lstStyle/>
          <a:p>
            <a:pPr algn="ctr"/>
            <a:r>
              <a:rPr lang="de-DE" dirty="0" smtClean="0"/>
              <a:t>GGSB </a:t>
            </a:r>
            <a:r>
              <a:rPr lang="de-DE" dirty="0" err="1" smtClean="0"/>
              <a:t>events</a:t>
            </a:r>
            <a:r>
              <a:rPr lang="de-DE" dirty="0" smtClean="0"/>
              <a:t> (II)</a:t>
            </a:r>
            <a:br>
              <a:rPr lang="de-DE" dirty="0" smtClean="0"/>
            </a:b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7" name="Picture 13" descr="mountain0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" t="17761" r="7759" b="12616"/>
          <a:stretch/>
        </p:blipFill>
        <p:spPr bwMode="auto">
          <a:xfrm>
            <a:off x="627656" y="1001279"/>
            <a:ext cx="2757447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 b="9615"/>
          <a:stretch>
            <a:fillRect/>
          </a:stretch>
        </p:blipFill>
        <p:spPr bwMode="auto">
          <a:xfrm>
            <a:off x="3347864" y="1001280"/>
            <a:ext cx="2700000" cy="162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/>
          <a:srcRect l="4463" r="5103"/>
          <a:stretch/>
        </p:blipFill>
        <p:spPr>
          <a:xfrm>
            <a:off x="636705" y="2615543"/>
            <a:ext cx="2592288" cy="1620000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4" t="-1842" r="11269" b="12"/>
          <a:stretch/>
        </p:blipFill>
        <p:spPr bwMode="auto">
          <a:xfrm>
            <a:off x="646992" y="4197174"/>
            <a:ext cx="2830238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7"/>
          <a:srcRect l="42941" t="14367" r="13832" b="34279"/>
          <a:stretch/>
        </p:blipFill>
        <p:spPr>
          <a:xfrm>
            <a:off x="6257528" y="2617264"/>
            <a:ext cx="2410296" cy="1620000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1265235" y="2248590"/>
            <a:ext cx="1476687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400" b="1" dirty="0" smtClean="0">
                <a:solidFill>
                  <a:schemeClr val="bg1"/>
                </a:solidFill>
              </a:rPr>
              <a:t>2004 </a:t>
            </a:r>
            <a:r>
              <a:rPr lang="de-DE" sz="1400" b="1" dirty="0" err="1" smtClean="0">
                <a:solidFill>
                  <a:schemeClr val="bg1"/>
                </a:solidFill>
              </a:rPr>
              <a:t>Caucasus</a:t>
            </a:r>
            <a:endParaRPr lang="de-DE" sz="1400" b="1" dirty="0" smtClean="0">
              <a:solidFill>
                <a:schemeClr val="bg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1313129" y="3816468"/>
            <a:ext cx="1239442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400" b="1" dirty="0" smtClean="0">
                <a:solidFill>
                  <a:schemeClr val="bg1"/>
                </a:solidFill>
              </a:rPr>
              <a:t>2012 Batumi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6435576" y="3869780"/>
            <a:ext cx="2135521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400" b="1" dirty="0" smtClean="0">
                <a:solidFill>
                  <a:schemeClr val="bg1"/>
                </a:solidFill>
              </a:rPr>
              <a:t>2016 </a:t>
            </a:r>
            <a:r>
              <a:rPr lang="de-DE" sz="1400" b="1" dirty="0" err="1" smtClean="0">
                <a:solidFill>
                  <a:schemeClr val="bg1"/>
                </a:solidFill>
              </a:rPr>
              <a:t>SMART|EDM_Lab</a:t>
            </a:r>
            <a:endParaRPr lang="de-DE" sz="1400" b="1" dirty="0" smtClean="0">
              <a:solidFill>
                <a:schemeClr val="bg1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1502012" y="5501882"/>
            <a:ext cx="1148071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400" b="1" dirty="0" smtClean="0">
                <a:solidFill>
                  <a:schemeClr val="bg1"/>
                </a:solidFill>
              </a:rPr>
              <a:t>2017 Jülich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3484310" y="3843018"/>
            <a:ext cx="2524795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400" b="1" dirty="0" smtClean="0">
                <a:solidFill>
                  <a:schemeClr val="bg1"/>
                </a:solidFill>
              </a:rPr>
              <a:t>2013 </a:t>
            </a:r>
            <a:r>
              <a:rPr lang="de-DE" sz="1400" b="1" dirty="0" err="1" smtClean="0">
                <a:solidFill>
                  <a:schemeClr val="bg1"/>
                </a:solidFill>
              </a:rPr>
              <a:t>Autumn</a:t>
            </a:r>
            <a:r>
              <a:rPr lang="de-DE" sz="1400" b="1" dirty="0" smtClean="0">
                <a:solidFill>
                  <a:schemeClr val="bg1"/>
                </a:solidFill>
              </a:rPr>
              <a:t> Lectures GTU</a:t>
            </a:r>
          </a:p>
        </p:txBody>
      </p:sp>
      <p:pic>
        <p:nvPicPr>
          <p:cNvPr id="11" name="Picture 2" descr="http://www2.fz-juelich.de/ikp/cgswhp/cgswhp10/pictures/muza/dpp_018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6" t="28470" r="17522" b="5351"/>
          <a:stretch/>
        </p:blipFill>
        <p:spPr bwMode="auto">
          <a:xfrm>
            <a:off x="6012160" y="1007768"/>
            <a:ext cx="2664296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feld 18"/>
          <p:cNvSpPr txBox="1"/>
          <p:nvPr/>
        </p:nvSpPr>
        <p:spPr>
          <a:xfrm>
            <a:off x="6974773" y="2239414"/>
            <a:ext cx="1149675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400" b="1" dirty="0" smtClean="0">
                <a:solidFill>
                  <a:schemeClr val="bg1"/>
                </a:solidFill>
              </a:rPr>
              <a:t>2010 MUZA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9"/>
          <a:srcRect l="7472" t="36098" r="5519" b="16047"/>
          <a:stretch/>
        </p:blipFill>
        <p:spPr>
          <a:xfrm>
            <a:off x="3473592" y="4198967"/>
            <a:ext cx="3915000" cy="1620000"/>
          </a:xfrm>
          <a:prstGeom prst="rect">
            <a:avLst/>
          </a:prstGeom>
        </p:spPr>
      </p:pic>
      <p:sp>
        <p:nvSpPr>
          <p:cNvPr id="26" name="Textfeld 25"/>
          <p:cNvSpPr txBox="1"/>
          <p:nvPr/>
        </p:nvSpPr>
        <p:spPr>
          <a:xfrm>
            <a:off x="4776583" y="5508260"/>
            <a:ext cx="990977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400" b="1" dirty="0" smtClean="0">
                <a:solidFill>
                  <a:schemeClr val="bg1"/>
                </a:solidFill>
              </a:rPr>
              <a:t>2018 TSU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2"/>
          <a:stretch/>
        </p:blipFill>
        <p:spPr>
          <a:xfrm>
            <a:off x="6732240" y="4198577"/>
            <a:ext cx="1923942" cy="1620000"/>
          </a:xfrm>
          <a:prstGeom prst="rect">
            <a:avLst/>
          </a:prstGeom>
        </p:spPr>
      </p:pic>
      <p:sp>
        <p:nvSpPr>
          <p:cNvPr id="27" name="Textfeld 26"/>
          <p:cNvSpPr txBox="1"/>
          <p:nvPr/>
        </p:nvSpPr>
        <p:spPr>
          <a:xfrm>
            <a:off x="7078968" y="5501882"/>
            <a:ext cx="941283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400" b="1" dirty="0" smtClean="0">
                <a:solidFill>
                  <a:schemeClr val="bg1"/>
                </a:solidFill>
              </a:rPr>
              <a:t>2019 KIU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7654" y="2076213"/>
            <a:ext cx="8064000" cy="2432907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1384680" y="4018282"/>
            <a:ext cx="3727302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1400" dirty="0">
                <a:solidFill>
                  <a:schemeClr val="bg1"/>
                </a:solidFill>
              </a:rPr>
              <a:t>http://collaborations.fz-juelich.de/ikp/cgswhp/</a:t>
            </a:r>
            <a:endParaRPr lang="de-DE" sz="1400" dirty="0" smtClean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821256" y="5876119"/>
            <a:ext cx="7600670" cy="501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1400" dirty="0" err="1" smtClean="0"/>
              <a:t>Dr´s</a:t>
            </a:r>
            <a:r>
              <a:rPr lang="de-DE" sz="1400" dirty="0" smtClean="0"/>
              <a:t> h.c.: TSU: Hans Ströher</a:t>
            </a:r>
            <a:r>
              <a:rPr lang="de-DE" sz="1400" dirty="0"/>
              <a:t>, Otto Schult, Sebastian </a:t>
            </a:r>
            <a:r>
              <a:rPr lang="de-DE" sz="1400" dirty="0" smtClean="0"/>
              <a:t>Schmidt &amp; Andreas </a:t>
            </a:r>
            <a:r>
              <a:rPr lang="de-DE" sz="1400" dirty="0" err="1" smtClean="0"/>
              <a:t>Wahner</a:t>
            </a:r>
            <a:r>
              <a:rPr lang="de-DE" sz="1400" dirty="0" smtClean="0"/>
              <a:t>, Ulf Meißner</a:t>
            </a:r>
          </a:p>
          <a:p>
            <a:pPr algn="l">
              <a:lnSpc>
                <a:spcPct val="95000"/>
              </a:lnSpc>
            </a:pPr>
            <a:r>
              <a:rPr lang="de-DE" sz="1400" dirty="0"/>
              <a:t>	 </a:t>
            </a:r>
            <a:r>
              <a:rPr lang="de-DE" sz="1400" dirty="0" smtClean="0"/>
              <a:t>     GTU: Hans Ströher &amp; Sebastian Schmidt, Jon Shah</a:t>
            </a:r>
          </a:p>
        </p:txBody>
      </p:sp>
      <p:sp>
        <p:nvSpPr>
          <p:cNvPr id="28" name="Rechteck 27"/>
          <p:cNvSpPr/>
          <p:nvPr/>
        </p:nvSpPr>
        <p:spPr>
          <a:xfrm>
            <a:off x="611559" y="5805264"/>
            <a:ext cx="8173665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</p:spTree>
    <p:extLst>
      <p:ext uri="{BB962C8B-B14F-4D97-AF65-F5344CB8AC3E}">
        <p14:creationId xmlns:p14="http://schemas.microsoft.com/office/powerpoint/2010/main" val="53568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 smtClean="0"/>
              <a:t>Page </a:t>
            </a:r>
            <a:fld id="{A52F4D17-1AD6-42D9-B93A-EB002C62F438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22" name="Rechteck 21"/>
          <p:cNvSpPr/>
          <p:nvPr/>
        </p:nvSpPr>
        <p:spPr>
          <a:xfrm>
            <a:off x="224088" y="5940136"/>
            <a:ext cx="8712968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63" y="322022"/>
            <a:ext cx="8425562" cy="1126758"/>
          </a:xfrm>
        </p:spPr>
        <p:txBody>
          <a:bodyPr/>
          <a:lstStyle/>
          <a:p>
            <a:pPr algn="ctr"/>
            <a:r>
              <a:rPr lang="de-DE" dirty="0" smtClean="0"/>
              <a:t>GGSB </a:t>
            </a:r>
            <a:r>
              <a:rPr lang="de-DE" dirty="0" err="1" smtClean="0"/>
              <a:t>events</a:t>
            </a:r>
            <a:r>
              <a:rPr lang="de-DE" dirty="0" smtClean="0"/>
              <a:t> –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i="1" dirty="0" err="1" smtClean="0">
                <a:sym typeface="Wingdings" panose="05000000000000000000" pitchFamily="2" charset="2"/>
              </a:rPr>
              <a:t>Restart</a:t>
            </a:r>
            <a:r>
              <a:rPr lang="de-DE" i="1" dirty="0" smtClean="0">
                <a:sym typeface="Wingdings" panose="05000000000000000000" pitchFamily="2" charset="2"/>
              </a:rPr>
              <a:t> 2022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762530" y="1261484"/>
            <a:ext cx="7553886" cy="4327276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2" name="Textfeld 1"/>
          <p:cNvSpPr txBox="1"/>
          <p:nvPr/>
        </p:nvSpPr>
        <p:spPr>
          <a:xfrm>
            <a:off x="961312" y="1556792"/>
            <a:ext cx="7453066" cy="4302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ü"/>
            </a:pPr>
            <a:r>
              <a:rPr lang="de-DE" sz="2400" dirty="0" smtClean="0">
                <a:solidFill>
                  <a:srgbClr val="023D6B"/>
                </a:solidFill>
              </a:rPr>
              <a:t>Visits of </a:t>
            </a:r>
            <a:r>
              <a:rPr lang="de-DE" sz="2400" dirty="0" err="1" smtClean="0">
                <a:solidFill>
                  <a:srgbClr val="023D6B"/>
                </a:solidFill>
              </a:rPr>
              <a:t>Georgian</a:t>
            </a:r>
            <a:r>
              <a:rPr lang="de-DE" sz="2400" dirty="0" smtClean="0">
                <a:solidFill>
                  <a:srgbClr val="023D6B"/>
                </a:solidFill>
              </a:rPr>
              <a:t> </a:t>
            </a:r>
            <a:r>
              <a:rPr lang="de-DE" sz="2400" dirty="0" err="1" smtClean="0">
                <a:solidFill>
                  <a:srgbClr val="023D6B"/>
                </a:solidFill>
              </a:rPr>
              <a:t>students</a:t>
            </a:r>
            <a:r>
              <a:rPr lang="de-DE" sz="2400" dirty="0" smtClean="0">
                <a:solidFill>
                  <a:srgbClr val="023D6B"/>
                </a:solidFill>
              </a:rPr>
              <a:t> </a:t>
            </a:r>
            <a:r>
              <a:rPr lang="de-DE" sz="2400" dirty="0" err="1" smtClean="0">
                <a:solidFill>
                  <a:srgbClr val="023D6B"/>
                </a:solidFill>
              </a:rPr>
              <a:t>to</a:t>
            </a:r>
            <a:r>
              <a:rPr lang="de-DE" sz="2400" dirty="0" smtClean="0">
                <a:solidFill>
                  <a:srgbClr val="023D6B"/>
                </a:solidFill>
              </a:rPr>
              <a:t> FZJ, GSI, HZDR</a:t>
            </a:r>
          </a:p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ü"/>
            </a:pPr>
            <a:r>
              <a:rPr lang="de-DE" sz="2400" dirty="0" smtClean="0">
                <a:solidFill>
                  <a:srgbClr val="023D6B"/>
                </a:solidFill>
              </a:rPr>
              <a:t>2024: 20 </a:t>
            </a:r>
            <a:r>
              <a:rPr lang="de-DE" sz="2400" dirty="0" err="1" smtClean="0">
                <a:solidFill>
                  <a:srgbClr val="023D6B"/>
                </a:solidFill>
              </a:rPr>
              <a:t>years</a:t>
            </a:r>
            <a:r>
              <a:rPr lang="de-DE" sz="2400" dirty="0" smtClean="0">
                <a:solidFill>
                  <a:srgbClr val="023D6B"/>
                </a:solidFill>
              </a:rPr>
              <a:t> </a:t>
            </a:r>
            <a:r>
              <a:rPr lang="de-DE" sz="2400" dirty="0" err="1" smtClean="0">
                <a:solidFill>
                  <a:srgbClr val="023D6B"/>
                </a:solidFill>
              </a:rPr>
              <a:t>anniversary</a:t>
            </a:r>
            <a:r>
              <a:rPr lang="de-DE" sz="2400" dirty="0" smtClean="0">
                <a:solidFill>
                  <a:srgbClr val="023D6B"/>
                </a:solidFill>
              </a:rPr>
              <a:t> of GGSB</a:t>
            </a:r>
          </a:p>
          <a:p>
            <a:pPr algn="l">
              <a:lnSpc>
                <a:spcPct val="95000"/>
              </a:lnSpc>
            </a:pPr>
            <a:endParaRPr lang="de-DE" sz="2400" dirty="0">
              <a:solidFill>
                <a:srgbClr val="023D6B"/>
              </a:solidFill>
            </a:endParaRP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2400" dirty="0" err="1" smtClean="0">
                <a:solidFill>
                  <a:srgbClr val="023D6B"/>
                </a:solidFill>
              </a:rPr>
              <a:t>Continuation</a:t>
            </a:r>
            <a:r>
              <a:rPr lang="de-DE" sz="2400" dirty="0" smtClean="0">
                <a:solidFill>
                  <a:srgbClr val="023D6B"/>
                </a:solidFill>
              </a:rPr>
              <a:t> of </a:t>
            </a:r>
            <a:r>
              <a:rPr lang="de-DE" sz="2400" dirty="0" err="1" smtClean="0">
                <a:solidFill>
                  <a:srgbClr val="023D6B"/>
                </a:solidFill>
              </a:rPr>
              <a:t>PhD</a:t>
            </a:r>
            <a:r>
              <a:rPr lang="de-DE" sz="2400" dirty="0" smtClean="0">
                <a:solidFill>
                  <a:srgbClr val="023D6B"/>
                </a:solidFill>
              </a:rPr>
              <a:t> </a:t>
            </a:r>
            <a:r>
              <a:rPr lang="de-DE" sz="2400" dirty="0" err="1" smtClean="0">
                <a:solidFill>
                  <a:srgbClr val="023D6B"/>
                </a:solidFill>
              </a:rPr>
              <a:t>student</a:t>
            </a:r>
            <a:r>
              <a:rPr lang="de-DE" sz="2400" dirty="0" smtClean="0">
                <a:solidFill>
                  <a:srgbClr val="023D6B"/>
                </a:solidFill>
              </a:rPr>
              <a:t> </a:t>
            </a:r>
            <a:r>
              <a:rPr lang="de-DE" sz="2400" dirty="0" err="1" smtClean="0">
                <a:solidFill>
                  <a:srgbClr val="023D6B"/>
                </a:solidFill>
              </a:rPr>
              <a:t>exchange</a:t>
            </a:r>
            <a:r>
              <a:rPr lang="de-DE" sz="2400" dirty="0" smtClean="0">
                <a:solidFill>
                  <a:srgbClr val="023D6B"/>
                </a:solidFill>
              </a:rPr>
              <a:t> </a:t>
            </a:r>
            <a:r>
              <a:rPr lang="de-DE" sz="2400" dirty="0" err="1" smtClean="0">
                <a:solidFill>
                  <a:srgbClr val="023D6B"/>
                </a:solidFill>
              </a:rPr>
              <a:t>program</a:t>
            </a:r>
            <a:endParaRPr lang="de-DE" sz="2400" dirty="0" smtClean="0">
              <a:solidFill>
                <a:srgbClr val="023D6B"/>
              </a:solidFill>
            </a:endParaRP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2400" dirty="0" err="1" smtClean="0">
                <a:solidFill>
                  <a:srgbClr val="023D6B"/>
                </a:solidFill>
              </a:rPr>
              <a:t>Continuation</a:t>
            </a:r>
            <a:r>
              <a:rPr lang="de-DE" sz="2400" dirty="0" smtClean="0">
                <a:solidFill>
                  <a:srgbClr val="023D6B"/>
                </a:solidFill>
              </a:rPr>
              <a:t>/</a:t>
            </a:r>
            <a:r>
              <a:rPr lang="de-DE" sz="2400" dirty="0" err="1" smtClean="0">
                <a:solidFill>
                  <a:srgbClr val="023D6B"/>
                </a:solidFill>
              </a:rPr>
              <a:t>extension</a:t>
            </a:r>
            <a:r>
              <a:rPr lang="de-DE" sz="2400" dirty="0" smtClean="0">
                <a:solidFill>
                  <a:srgbClr val="023D6B"/>
                </a:solidFill>
              </a:rPr>
              <a:t> of </a:t>
            </a:r>
            <a:r>
              <a:rPr lang="de-DE" sz="2400" dirty="0" err="1" smtClean="0">
                <a:solidFill>
                  <a:srgbClr val="023D6B"/>
                </a:solidFill>
              </a:rPr>
              <a:t>SMART|Labs</a:t>
            </a:r>
            <a:endParaRPr lang="de-DE" sz="2400" dirty="0" smtClean="0">
              <a:solidFill>
                <a:srgbClr val="023D6B"/>
              </a:solidFill>
            </a:endParaRP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rgbClr val="023D6B"/>
                </a:solidFill>
              </a:rPr>
              <a:t>2023: </a:t>
            </a:r>
            <a:r>
              <a:rPr lang="de-DE" sz="2400" dirty="0" err="1" smtClean="0">
                <a:solidFill>
                  <a:srgbClr val="023D6B"/>
                </a:solidFill>
              </a:rPr>
              <a:t>Autumn</a:t>
            </a:r>
            <a:r>
              <a:rPr lang="de-DE" sz="2400" dirty="0" smtClean="0">
                <a:solidFill>
                  <a:srgbClr val="023D6B"/>
                </a:solidFill>
              </a:rPr>
              <a:t> Lectures / QUALI-Startup Lectures</a:t>
            </a: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de-DE" sz="2400" dirty="0">
              <a:solidFill>
                <a:srgbClr val="023D6B"/>
              </a:solidFill>
            </a:endParaRPr>
          </a:p>
          <a:p>
            <a:pPr algn="l">
              <a:lnSpc>
                <a:spcPct val="95000"/>
              </a:lnSpc>
            </a:pPr>
            <a:r>
              <a:rPr lang="de-DE" sz="2400" dirty="0" smtClean="0">
                <a:solidFill>
                  <a:srgbClr val="023D6B"/>
                </a:solidFill>
              </a:rPr>
              <a:t>?  Further </a:t>
            </a:r>
            <a:r>
              <a:rPr lang="de-DE" sz="2400" dirty="0" err="1" smtClean="0">
                <a:solidFill>
                  <a:srgbClr val="023D6B"/>
                </a:solidFill>
              </a:rPr>
              <a:t>extension</a:t>
            </a:r>
            <a:r>
              <a:rPr lang="de-DE" sz="2400" dirty="0" smtClean="0">
                <a:solidFill>
                  <a:srgbClr val="023D6B"/>
                </a:solidFill>
              </a:rPr>
              <a:t> (</a:t>
            </a:r>
            <a:r>
              <a:rPr lang="de-DE" sz="2400" dirty="0" err="1" smtClean="0">
                <a:solidFill>
                  <a:srgbClr val="023D6B"/>
                </a:solidFill>
              </a:rPr>
              <a:t>both</a:t>
            </a:r>
            <a:r>
              <a:rPr lang="de-DE" sz="2400" dirty="0" smtClean="0">
                <a:solidFill>
                  <a:srgbClr val="023D6B"/>
                </a:solidFill>
              </a:rPr>
              <a:t> in Georgia </a:t>
            </a:r>
            <a:r>
              <a:rPr lang="de-DE" sz="2400" dirty="0" err="1" smtClean="0">
                <a:solidFill>
                  <a:srgbClr val="023D6B"/>
                </a:solidFill>
              </a:rPr>
              <a:t>and</a:t>
            </a:r>
            <a:r>
              <a:rPr lang="de-DE" sz="2400" dirty="0" smtClean="0">
                <a:solidFill>
                  <a:srgbClr val="023D6B"/>
                </a:solidFill>
              </a:rPr>
              <a:t> Germany)</a:t>
            </a:r>
          </a:p>
          <a:p>
            <a:pPr algn="l">
              <a:lnSpc>
                <a:spcPct val="95000"/>
              </a:lnSpc>
            </a:pPr>
            <a:r>
              <a:rPr lang="de-DE" sz="2400" dirty="0" smtClean="0">
                <a:solidFill>
                  <a:srgbClr val="023D6B"/>
                </a:solidFill>
              </a:rPr>
              <a:t>?  (</a:t>
            </a:r>
            <a:r>
              <a:rPr lang="de-DE" sz="2400" dirty="0" err="1" smtClean="0">
                <a:solidFill>
                  <a:srgbClr val="023D6B"/>
                </a:solidFill>
              </a:rPr>
              <a:t>Which</a:t>
            </a:r>
            <a:r>
              <a:rPr lang="de-DE" sz="2400" dirty="0" smtClean="0">
                <a:solidFill>
                  <a:srgbClr val="023D6B"/>
                </a:solidFill>
              </a:rPr>
              <a:t>) </a:t>
            </a:r>
            <a:r>
              <a:rPr lang="de-DE" sz="2400" dirty="0" err="1" smtClean="0">
                <a:solidFill>
                  <a:srgbClr val="023D6B"/>
                </a:solidFill>
              </a:rPr>
              <a:t>involvement</a:t>
            </a:r>
            <a:r>
              <a:rPr lang="de-DE" sz="2400" dirty="0" smtClean="0">
                <a:solidFill>
                  <a:srgbClr val="023D6B"/>
                </a:solidFill>
              </a:rPr>
              <a:t> in HTC at KIU</a:t>
            </a:r>
          </a:p>
          <a:p>
            <a:pPr algn="l">
              <a:lnSpc>
                <a:spcPct val="95000"/>
              </a:lnSpc>
            </a:pPr>
            <a:r>
              <a:rPr lang="de-DE" sz="2400" dirty="0" smtClean="0">
                <a:solidFill>
                  <a:srgbClr val="023D6B"/>
                </a:solidFill>
              </a:rPr>
              <a:t>?  </a:t>
            </a:r>
            <a:r>
              <a:rPr lang="de-DE" sz="2400" dirty="0" err="1" smtClean="0">
                <a:solidFill>
                  <a:srgbClr val="023D6B"/>
                </a:solidFill>
              </a:rPr>
              <a:t>Georgian</a:t>
            </a:r>
            <a:r>
              <a:rPr lang="de-DE" sz="2400" dirty="0" smtClean="0">
                <a:solidFill>
                  <a:srgbClr val="023D6B"/>
                </a:solidFill>
              </a:rPr>
              <a:t> Science </a:t>
            </a:r>
            <a:r>
              <a:rPr lang="de-DE" sz="2400" dirty="0" err="1" smtClean="0">
                <a:solidFill>
                  <a:srgbClr val="023D6B"/>
                </a:solidFill>
              </a:rPr>
              <a:t>and</a:t>
            </a:r>
            <a:r>
              <a:rPr lang="de-DE" sz="2400" dirty="0" smtClean="0">
                <a:solidFill>
                  <a:srgbClr val="023D6B"/>
                </a:solidFill>
              </a:rPr>
              <a:t> Technology Center (GSTC) </a:t>
            </a:r>
          </a:p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ü"/>
            </a:pPr>
            <a:endParaRPr lang="de-DE" sz="2400" dirty="0">
              <a:solidFill>
                <a:srgbClr val="023D6B"/>
              </a:solidFill>
            </a:endParaRPr>
          </a:p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endParaRPr lang="de-DE" sz="2400" dirty="0" err="1" smtClean="0">
              <a:solidFill>
                <a:srgbClr val="023D6B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933929" y="2513718"/>
            <a:ext cx="7211088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000" dirty="0" err="1" smtClean="0"/>
          </a:p>
        </p:txBody>
      </p:sp>
      <p:sp>
        <p:nvSpPr>
          <p:cNvPr id="8" name="Rechteck 7"/>
          <p:cNvSpPr/>
          <p:nvPr/>
        </p:nvSpPr>
        <p:spPr>
          <a:xfrm>
            <a:off x="971600" y="3933056"/>
            <a:ext cx="7211088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000" dirty="0" err="1" smtClean="0"/>
          </a:p>
        </p:txBody>
      </p:sp>
      <p:sp>
        <p:nvSpPr>
          <p:cNvPr id="6" name="Textfeld 5"/>
          <p:cNvSpPr txBox="1"/>
          <p:nvPr/>
        </p:nvSpPr>
        <p:spPr>
          <a:xfrm>
            <a:off x="3112408" y="5733256"/>
            <a:ext cx="2930610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2400" b="1" dirty="0" smtClean="0">
                <a:solidFill>
                  <a:srgbClr val="023D6B"/>
                </a:solidFill>
                <a:sym typeface="Wingdings" panose="05000000000000000000" pitchFamily="2" charset="2"/>
              </a:rPr>
              <a:t> Next </a:t>
            </a:r>
            <a:r>
              <a:rPr lang="de-DE" sz="2400" b="1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talk</a:t>
            </a:r>
            <a:r>
              <a:rPr lang="de-DE" sz="2400" b="1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400" b="1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by</a:t>
            </a:r>
            <a:r>
              <a:rPr lang="de-DE" sz="2400" b="1" dirty="0" smtClean="0">
                <a:solidFill>
                  <a:srgbClr val="023D6B"/>
                </a:solidFill>
                <a:sym typeface="Wingdings" panose="05000000000000000000" pitchFamily="2" charset="2"/>
              </a:rPr>
              <a:t> Jon</a:t>
            </a:r>
            <a:endParaRPr lang="de-DE" sz="2400" b="1" dirty="0" smtClean="0">
              <a:solidFill>
                <a:srgbClr val="023D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47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 smtClean="0"/>
              <a:t>Page </a:t>
            </a:r>
            <a:fld id="{A52F4D17-1AD6-42D9-B93A-EB002C62F438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22" name="Rechteck 21"/>
          <p:cNvSpPr/>
          <p:nvPr/>
        </p:nvSpPr>
        <p:spPr>
          <a:xfrm>
            <a:off x="224088" y="5940136"/>
            <a:ext cx="8712968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6" r="22596" b="36288"/>
          <a:stretch/>
        </p:blipFill>
        <p:spPr bwMode="auto">
          <a:xfrm>
            <a:off x="2420331" y="1889972"/>
            <a:ext cx="4320481" cy="2528590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58423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uelich_PowerPoint_4x3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ülich_PowerPoint_4x3.potx" id="{E196826F-6C0F-445C-BD8C-22FE7C2F280E}" vid="{14111AE6-F94B-48C2-BAEC-A344D78BDC25}"/>
    </a:ext>
  </a:extLst>
</a:theme>
</file>

<file path=ppt/theme/theme2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Juelich_PowerPoint_4x3</Template>
  <TotalTime>0</TotalTime>
  <Words>665</Words>
  <Application>Microsoft Office PowerPoint</Application>
  <PresentationFormat>Bildschirmpräsentation (4:3)</PresentationFormat>
  <Paragraphs>164</Paragraphs>
  <Slides>9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4" baseType="lpstr">
      <vt:lpstr>Arial</vt:lpstr>
      <vt:lpstr>Calibri</vt:lpstr>
      <vt:lpstr>Wingdings</vt:lpstr>
      <vt:lpstr>Juelich_PowerPoint_4x3</vt:lpstr>
      <vt:lpstr>Photo Editor-Foto</vt:lpstr>
      <vt:lpstr>GGsb – A retrospective </vt:lpstr>
      <vt:lpstr>Georgian-german science bridge  </vt:lpstr>
      <vt:lpstr>Georgian-german science bridge  </vt:lpstr>
      <vt:lpstr>GGSB SMArt|labs  </vt:lpstr>
      <vt:lpstr>Ggsb network (*  </vt:lpstr>
      <vt:lpstr>GGSB events (I)  </vt:lpstr>
      <vt:lpstr>GGSB events (II)  </vt:lpstr>
      <vt:lpstr>GGSB events – Restart 2022  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der präsentation</dc:title>
  <dc:creator>Ströher</dc:creator>
  <cp:lastModifiedBy>Stroeher</cp:lastModifiedBy>
  <cp:revision>261</cp:revision>
  <cp:lastPrinted>2020-02-25T10:18:42Z</cp:lastPrinted>
  <dcterms:created xsi:type="dcterms:W3CDTF">2018-01-02T14:27:08Z</dcterms:created>
  <dcterms:modified xsi:type="dcterms:W3CDTF">2022-09-11T14:47:58Z</dcterms:modified>
</cp:coreProperties>
</file>