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722" r:id="rId3"/>
    <p:sldId id="724" r:id="rId4"/>
    <p:sldId id="725" r:id="rId5"/>
    <p:sldId id="723" r:id="rId6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D6B"/>
    <a:srgbClr val="5D7A2D"/>
    <a:srgbClr val="05316E"/>
    <a:srgbClr val="142629"/>
    <a:srgbClr val="3A6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5590" autoAdjust="0"/>
  </p:normalViewPr>
  <p:slideViewPr>
    <p:cSldViewPr>
      <p:cViewPr varScale="1">
        <p:scale>
          <a:sx n="83" d="100"/>
          <a:sy n="83" d="100"/>
        </p:scale>
        <p:origin x="3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5E63-E253-4C55-A734-72C508F92FC8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DC74D-9D69-4156-931F-28ED93E1D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8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 bwMode="auto"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59532" y="6423285"/>
            <a:ext cx="2304000" cy="118800"/>
          </a:xfrm>
          <a:prstGeom prst="rect">
            <a:avLst/>
          </a:prstGeom>
          <a:blipFill>
            <a:blip r:embed="rId2"/>
            <a:stretch/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8656" y="6005352"/>
            <a:ext cx="1881980" cy="548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userDrawn="1">
  <p:cSld name="Titel, Inhalt und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14917" y="188914"/>
            <a:ext cx="10945283" cy="503237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14917" y="908050"/>
            <a:ext cx="5384800" cy="5113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2"/>
          </p:nvPr>
        </p:nvSpPr>
        <p:spPr bwMode="auto">
          <a:xfrm>
            <a:off x="6402917" y="908051"/>
            <a:ext cx="5384800" cy="2479675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Inhaltsplatzhalter 4"/>
          <p:cNvSpPr>
            <a:spLocks noGrp="1"/>
          </p:cNvSpPr>
          <p:nvPr>
            <p:ph sz="quarter" idx="3"/>
          </p:nvPr>
        </p:nvSpPr>
        <p:spPr bwMode="auto">
          <a:xfrm>
            <a:off x="6402917" y="3540126"/>
            <a:ext cx="5384800" cy="2481263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958851" y="-24"/>
            <a:ext cx="10363200" cy="548704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958851" y="764704"/>
            <a:ext cx="5080000" cy="52550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42051" y="764704"/>
            <a:ext cx="5080000" cy="52550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958851" y="764704"/>
            <a:ext cx="10363200" cy="5255096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958851" y="-24"/>
            <a:ext cx="10363200" cy="620712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TwoObj" userDrawn="1">
  <p:cSld name="Titel, Text und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14917" y="260350"/>
            <a:ext cx="10945283" cy="3603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814917" y="908050"/>
            <a:ext cx="5384800" cy="5113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3"/>
          <p:cNvSpPr>
            <a:spLocks noGrp="1"/>
          </p:cNvSpPr>
          <p:nvPr>
            <p:ph sz="quarter" idx="2"/>
          </p:nvPr>
        </p:nvSpPr>
        <p:spPr bwMode="auto">
          <a:xfrm>
            <a:off x="6402917" y="908051"/>
            <a:ext cx="5384800" cy="2479675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Inhaltsplatzhalter 4"/>
          <p:cNvSpPr>
            <a:spLocks noGrp="1"/>
          </p:cNvSpPr>
          <p:nvPr>
            <p:ph sz="quarter" idx="3"/>
          </p:nvPr>
        </p:nvSpPr>
        <p:spPr bwMode="auto">
          <a:xfrm>
            <a:off x="6402917" y="3540126"/>
            <a:ext cx="5384800" cy="2481263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1"/>
          </p:nvPr>
        </p:nvSpPr>
        <p:spPr bwMode="auto">
          <a:xfrm>
            <a:off x="8401051" y="6381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fld id="{42776568-B4AC-4A21-8297-4529CDF2DD7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10363200" cy="990600"/>
          </a:xfrm>
        </p:spPr>
        <p:txBody>
          <a:bodyPr/>
          <a:lstStyle>
            <a:lvl1pPr>
              <a:defRPr>
                <a:solidFill>
                  <a:srgbClr val="0D356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8851" y="990600"/>
            <a:ext cx="10363200" cy="50292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577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1" y="-24"/>
            <a:ext cx="10363200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151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8851" y="764704"/>
            <a:ext cx="10363200" cy="5255096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58851" y="-24"/>
            <a:ext cx="10363200" cy="62071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8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8851" y="764704"/>
            <a:ext cx="10363200" cy="5255096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58851" y="-24"/>
            <a:ext cx="10363200" cy="62071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 bwMode="auto"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59532" y="6423285"/>
            <a:ext cx="2304000" cy="118800"/>
          </a:xfrm>
          <a:prstGeom prst="rect">
            <a:avLst/>
          </a:prstGeom>
          <a:blipFill>
            <a:blip r:embed="rId3"/>
            <a:stretch/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71475" y="341313"/>
            <a:ext cx="11449049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Rechteck 12"/>
          <p:cNvSpPr/>
          <p:nvPr userDrawn="1"/>
        </p:nvSpPr>
        <p:spPr bwMode="auto"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59532" y="6423285"/>
            <a:ext cx="2304000" cy="118800"/>
          </a:xfrm>
          <a:prstGeom prst="rect">
            <a:avLst/>
          </a:prstGeom>
          <a:blipFill>
            <a:blip r:embed="rId3"/>
            <a:stretch/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71475" y="341313"/>
            <a:ext cx="11449049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Rechteck 12"/>
          <p:cNvSpPr/>
          <p:nvPr userDrawn="1"/>
        </p:nvSpPr>
        <p:spPr bwMode="auto"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59532" y="6423285"/>
            <a:ext cx="2304000" cy="118800"/>
          </a:xfrm>
          <a:prstGeom prst="rect">
            <a:avLst/>
          </a:prstGeom>
          <a:blipFill>
            <a:blip r:embed="rId3"/>
            <a:stretch/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60000" y="324000"/>
            <a:ext cx="11449049" cy="1124780"/>
          </a:xfrm>
        </p:spPr>
        <p:txBody>
          <a:bodyPr/>
          <a:lstStyle>
            <a:lvl1pPr>
              <a:defRPr sz="2800" cap="none" spc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60000" y="1563143"/>
            <a:ext cx="11449049" cy="4214255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A52F4D17-1AD6-42D9-B93A-EB002C62F438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(klein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60000" y="324000"/>
            <a:ext cx="11449049" cy="1124780"/>
          </a:xfrm>
        </p:spPr>
        <p:txBody>
          <a:bodyPr/>
          <a:lstStyle>
            <a:lvl1pPr>
              <a:defRPr sz="2800" cap="none" spc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60000" y="1578310"/>
            <a:ext cx="11449049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A52F4D17-1AD6-42D9-B93A-EB002C62F438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60000" y="324000"/>
            <a:ext cx="11449049" cy="1124780"/>
          </a:xfrm>
        </p:spPr>
        <p:txBody>
          <a:bodyPr/>
          <a:lstStyle>
            <a:lvl1pPr>
              <a:defRPr sz="2800" cap="none" spc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A52F4D17-1AD6-42D9-B93A-EB002C62F438}" type="slidenum">
              <a:rPr lang="de-DE"/>
              <a:t>‹Nr.›</a:t>
            </a:fld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60000" y="1628775"/>
            <a:ext cx="5437187" cy="316837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5"/>
          </p:nvPr>
        </p:nvSpPr>
        <p:spPr bwMode="auto">
          <a:xfrm>
            <a:off x="6383338" y="1628775"/>
            <a:ext cx="5437187" cy="316837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60000" y="324000"/>
            <a:ext cx="11449049" cy="1124780"/>
          </a:xfrm>
        </p:spPr>
        <p:txBody>
          <a:bodyPr/>
          <a:lstStyle>
            <a:lvl1pPr>
              <a:defRPr sz="2800" cap="none" spc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A52F4D17-1AD6-42D9-B93A-EB002C62F438}" type="slidenum">
              <a:rPr lang="de-DE"/>
              <a:t>‹Nr.›</a:t>
            </a:fld>
            <a:endParaRPr lang="de-DE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A52F4D17-1AD6-42D9-B93A-EB002C62F43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63143"/>
            <a:ext cx="11449049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 </a:t>
            </a:r>
            <a:fld id="{A52F4D17-1AD6-42D9-B93A-EB002C62F438}" type="slidenum">
              <a:rPr lang="de-DE"/>
              <a:t>‹Nr.›</a:t>
            </a:fld>
            <a:endParaRPr lang="de-DE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pic>
        <p:nvPicPr>
          <p:cNvPr id="7" name="Grafik 12"/>
          <p:cNvPicPr>
            <a:picLocks noChangeAspect="1"/>
          </p:cNvPicPr>
          <p:nvPr userDrawn="1"/>
        </p:nvPicPr>
        <p:blipFill>
          <a:blip r:embed="rId19"/>
          <a:stretch/>
        </p:blipFill>
        <p:spPr bwMode="auto"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13"/>
          <p:cNvPicPr>
            <a:picLocks noChangeAspect="1"/>
          </p:cNvPicPr>
          <p:nvPr userDrawn="1"/>
        </p:nvPicPr>
        <p:blipFill>
          <a:blip r:embed="rId20"/>
          <a:stretch/>
        </p:blipFill>
        <p:spPr bwMode="auto">
          <a:xfrm>
            <a:off x="359532" y="6424763"/>
            <a:ext cx="2304000" cy="117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hdr="0" ftr="0" dt="0"/>
  <p:txStyles>
    <p:titleStyle>
      <a:lvl1pPr algn="l" defTabSz="914400">
        <a:lnSpc>
          <a:spcPct val="113999"/>
        </a:lnSpc>
        <a:spcBef>
          <a:spcPts val="0"/>
        </a:spcBef>
        <a:buNone/>
        <a:defRPr sz="3200" b="1" cap="all" spc="1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899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899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899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19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Titel 15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SMART|DataLab</a:t>
            </a:r>
            <a:endParaRPr lang="en-GB" sz="2800" dirty="0"/>
          </a:p>
        </p:txBody>
      </p:sp>
      <p:sp>
        <p:nvSpPr>
          <p:cNvPr id="7" name="Untertitel 16"/>
          <p:cNvSpPr>
            <a:spLocks noGrp="1"/>
          </p:cNvSpPr>
          <p:nvPr>
            <p:ph type="subTitle" idx="1"/>
          </p:nvPr>
        </p:nvSpPr>
        <p:spPr bwMode="auto">
          <a:xfrm>
            <a:off x="717856" y="4563019"/>
            <a:ext cx="10728325" cy="360000"/>
          </a:xfrm>
        </p:spPr>
        <p:txBody>
          <a:bodyPr/>
          <a:lstStyle/>
          <a:p>
            <a:pPr>
              <a:defRPr/>
            </a:pPr>
            <a:r>
              <a:rPr lang="en-GB" dirty="0"/>
              <a:t>Hanno Scharr, IAS-8, </a:t>
            </a:r>
            <a:r>
              <a:rPr lang="en-GB" dirty="0" err="1"/>
              <a:t>Forschungszentrum</a:t>
            </a:r>
            <a:r>
              <a:rPr lang="en-GB" dirty="0"/>
              <a:t> </a:t>
            </a:r>
            <a:r>
              <a:rPr lang="en-GB" dirty="0" err="1"/>
              <a:t>Jülich</a:t>
            </a:r>
            <a:endParaRPr lang="en-GB" dirty="0"/>
          </a:p>
          <a:p>
            <a:pPr>
              <a:defRPr/>
            </a:pPr>
            <a:r>
              <a:rPr lang="en-US" dirty="0"/>
              <a:t>Ramaz Botchorishvili, Kutaisi International University</a:t>
            </a:r>
            <a:endParaRPr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112A7F8-E3B6-472C-AACD-497C23E9C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1" b="59212"/>
          <a:stretch/>
        </p:blipFill>
        <p:spPr>
          <a:xfrm>
            <a:off x="8544273" y="331192"/>
            <a:ext cx="2878319" cy="3096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95B647E-58A2-42EC-B4A7-7A05259DE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56" y="331192"/>
            <a:ext cx="2425816" cy="3097808"/>
          </a:xfrm>
          <a:prstGeom prst="rect">
            <a:avLst/>
          </a:prstGeom>
        </p:spPr>
      </p:pic>
      <p:pic>
        <p:nvPicPr>
          <p:cNvPr id="14" name="Bildplatzhalter 11">
            <a:extLst>
              <a:ext uri="{FF2B5EF4-FFF2-40B4-BE49-F238E27FC236}">
                <a16:creationId xmlns:a16="http://schemas.microsoft.com/office/drawing/2014/main" id="{841E6833-E0AF-4C78-AA0E-63814B30F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3" b="59198"/>
          <a:stretch/>
        </p:blipFill>
        <p:spPr>
          <a:xfrm>
            <a:off x="5632399" y="331192"/>
            <a:ext cx="2878319" cy="3096000"/>
          </a:xfrm>
          <a:prstGeom prst="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DBB3B38-749D-40D2-9DD7-68C3CEC32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29" y="331192"/>
            <a:ext cx="2424400" cy="3096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A202F16-D5A3-440E-89F2-6E0EF5876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377" y="329877"/>
            <a:ext cx="2429773" cy="3096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6EEEE68-4281-4861-B615-EACC6C815CB5}"/>
              </a:ext>
            </a:extLst>
          </p:cNvPr>
          <p:cNvGrpSpPr/>
          <p:nvPr/>
        </p:nvGrpSpPr>
        <p:grpSpPr>
          <a:xfrm>
            <a:off x="8146181" y="1101694"/>
            <a:ext cx="2990379" cy="2435562"/>
            <a:chOff x="8146181" y="1101694"/>
            <a:chExt cx="2990379" cy="2435562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3AD6FCF-9E39-4154-9984-916573D932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92709" y="1161256"/>
              <a:ext cx="2376000" cy="237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63500"/>
              <a:bevelB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4864FF0-AC75-4ECE-B5F6-584F0341D4B5}"/>
                </a:ext>
              </a:extLst>
            </p:cNvPr>
            <p:cNvSpPr/>
            <p:nvPr/>
          </p:nvSpPr>
          <p:spPr bwMode="auto">
            <a:xfrm>
              <a:off x="8146181" y="1101694"/>
              <a:ext cx="2990379" cy="160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D28CAB6-D5B1-4CEA-9AA6-CD5F176D68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8445" y="2636912"/>
              <a:ext cx="180000" cy="180000"/>
            </a:xfrm>
            <a:prstGeom prst="ellipse">
              <a:avLst/>
            </a:prstGeom>
            <a:solidFill>
              <a:srgbClr val="023D6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304800"/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381DD11F-341B-4B22-A90F-E2BFE39DC6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69452" y="3320515"/>
              <a:ext cx="180000" cy="180000"/>
            </a:xfrm>
            <a:prstGeom prst="ellipse">
              <a:avLst/>
            </a:prstGeom>
            <a:solidFill>
              <a:srgbClr val="023D6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304800"/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3057294-DCCA-4782-876C-924F3EA610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14039" y="3339000"/>
              <a:ext cx="180000" cy="180000"/>
            </a:xfrm>
            <a:prstGeom prst="ellipse">
              <a:avLst/>
            </a:prstGeom>
            <a:solidFill>
              <a:srgbClr val="023D6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304800"/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D76ED9B-00ED-4823-AFDD-A6FE44C5BE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00963" y="2636912"/>
              <a:ext cx="180000" cy="180000"/>
            </a:xfrm>
            <a:prstGeom prst="ellipse">
              <a:avLst/>
            </a:prstGeom>
            <a:solidFill>
              <a:srgbClr val="023D6B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304800"/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47F760F9-0D35-4DCD-80BD-FB95BD71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SMART|DataLab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A7B1307-0CEC-4F15-994C-AB5988A3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63143"/>
            <a:ext cx="7107181" cy="4214255"/>
          </a:xfrm>
        </p:spPr>
        <p:txBody>
          <a:bodyPr/>
          <a:lstStyle/>
          <a:p>
            <a:r>
              <a:rPr lang="en-US" dirty="0"/>
              <a:t>Our goals</a:t>
            </a:r>
          </a:p>
          <a:p>
            <a:pPr lvl="1"/>
            <a:r>
              <a:rPr lang="en-US" dirty="0"/>
              <a:t>Provide a platform for students to work on core AI and practical machine learning tasks,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tasks preferably linked to GGSB research</a:t>
            </a:r>
          </a:p>
          <a:p>
            <a:pPr lvl="1"/>
            <a:r>
              <a:rPr lang="en-US" dirty="0"/>
              <a:t>Offer internships at participating institutes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e.g. learn how to use HPC for ML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access to HPC resources</a:t>
            </a:r>
          </a:p>
          <a:p>
            <a:pPr lvl="1"/>
            <a:r>
              <a:rPr lang="en-US" dirty="0"/>
              <a:t>Offer joint Bachelor, Master, and PhD thesis topics to be (partly or completely) done at </a:t>
            </a:r>
            <a:r>
              <a:rPr lang="en-US" dirty="0" err="1"/>
              <a:t>Jülich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4DC089E-1ECE-4EFD-A574-0BA5B997A0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on </a:t>
            </a:r>
            <a:r>
              <a:rPr lang="de-DE" dirty="0" err="1"/>
              <a:t>core</a:t>
            </a:r>
            <a:r>
              <a:rPr lang="de-DE" dirty="0"/>
              <a:t> AI and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topics</a:t>
            </a:r>
            <a:endParaRPr lang="de-DE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657A1B4-764E-48F0-8568-A70E38E69F7E}"/>
              </a:ext>
            </a:extLst>
          </p:cNvPr>
          <p:cNvSpPr>
            <a:spLocks noChangeAspect="1"/>
          </p:cNvSpPr>
          <p:nvPr/>
        </p:nvSpPr>
        <p:spPr bwMode="auto">
          <a:xfrm>
            <a:off x="8681745" y="1449256"/>
            <a:ext cx="1800000" cy="1800000"/>
          </a:xfrm>
          <a:prstGeom prst="ellipse">
            <a:avLst/>
          </a:prstGeom>
          <a:solidFill>
            <a:schemeClr val="bg2"/>
          </a:solidFill>
          <a:ln cap="rnd">
            <a:noFill/>
            <a:round/>
          </a:ln>
          <a:scene3d>
            <a:camera prst="orthographicFront"/>
            <a:lightRig rig="threePt" dir="t"/>
          </a:scene3d>
          <a:sp3d extrusionH="635000" prstMaterial="dkEdge">
            <a:bevelT w="15875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23D6B"/>
                </a:solidFill>
              </a:rPr>
              <a:t>SMART </a:t>
            </a:r>
            <a:r>
              <a:rPr lang="de-DE" b="1" dirty="0" err="1">
                <a:solidFill>
                  <a:srgbClr val="023D6B"/>
                </a:solidFill>
              </a:rPr>
              <a:t>DataLab</a:t>
            </a:r>
            <a:endParaRPr lang="en-US" b="1" dirty="0">
              <a:solidFill>
                <a:srgbClr val="023D6B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E55F011-E6CE-4428-B810-6D51837DD3D5}"/>
              </a:ext>
            </a:extLst>
          </p:cNvPr>
          <p:cNvSpPr>
            <a:spLocks noChangeAspect="1"/>
          </p:cNvSpPr>
          <p:nvPr/>
        </p:nvSpPr>
        <p:spPr bwMode="auto">
          <a:xfrm>
            <a:off x="7054963" y="2451439"/>
            <a:ext cx="1260000" cy="1260000"/>
          </a:xfrm>
          <a:prstGeom prst="ellipse">
            <a:avLst/>
          </a:prstGeom>
          <a:solidFill>
            <a:schemeClr val="bg2"/>
          </a:solidFill>
          <a:ln cap="rnd">
            <a:noFill/>
            <a:round/>
          </a:ln>
          <a:scene3d>
            <a:camera prst="orthographicFront"/>
            <a:lightRig rig="threePt" dir="t"/>
          </a:scene3d>
          <a:sp3d extrusionH="635000" prstMaterial="dkEdge">
            <a:bevelT w="15875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23D6B"/>
                </a:solidFill>
              </a:rPr>
              <a:t>Joint</a:t>
            </a:r>
          </a:p>
          <a:p>
            <a:pPr algn="ctr"/>
            <a:r>
              <a:rPr lang="en-US" sz="1400" b="1" dirty="0">
                <a:solidFill>
                  <a:srgbClr val="023D6B"/>
                </a:solidFill>
              </a:rPr>
              <a:t>research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9FFB997-CFEA-4B88-8ACF-888469B02130}"/>
              </a:ext>
            </a:extLst>
          </p:cNvPr>
          <p:cNvSpPr>
            <a:spLocks noChangeAspect="1"/>
          </p:cNvSpPr>
          <p:nvPr/>
        </p:nvSpPr>
        <p:spPr bwMode="auto">
          <a:xfrm>
            <a:off x="10848528" y="2451439"/>
            <a:ext cx="1260000" cy="1260000"/>
          </a:xfrm>
          <a:prstGeom prst="ellipse">
            <a:avLst/>
          </a:prstGeom>
          <a:solidFill>
            <a:schemeClr val="bg2"/>
          </a:solidFill>
          <a:ln cap="rnd">
            <a:noFill/>
            <a:round/>
          </a:ln>
          <a:scene3d>
            <a:camera prst="orthographicFront"/>
            <a:lightRig rig="threePt" dir="t"/>
          </a:scene3d>
          <a:sp3d extrusionH="635000" prstMaterial="dkEdge">
            <a:bevelT w="15875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23D6B"/>
                </a:solidFill>
              </a:rPr>
              <a:t>Educational</a:t>
            </a:r>
          </a:p>
          <a:p>
            <a:pPr algn="ctr"/>
            <a:r>
              <a:rPr lang="en-US" sz="1400" b="1" dirty="0">
                <a:solidFill>
                  <a:srgbClr val="023D6B"/>
                </a:solidFill>
              </a:rPr>
              <a:t>training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9B5D875-A713-44E6-B1AB-CDA43F8EF7F4}"/>
              </a:ext>
            </a:extLst>
          </p:cNvPr>
          <p:cNvSpPr>
            <a:spLocks noChangeAspect="1"/>
          </p:cNvSpPr>
          <p:nvPr/>
        </p:nvSpPr>
        <p:spPr bwMode="auto">
          <a:xfrm>
            <a:off x="9763820" y="3608745"/>
            <a:ext cx="1260000" cy="1260000"/>
          </a:xfrm>
          <a:prstGeom prst="ellipse">
            <a:avLst/>
          </a:prstGeom>
          <a:solidFill>
            <a:schemeClr val="bg2"/>
          </a:solidFill>
          <a:ln cap="rnd">
            <a:noFill/>
            <a:round/>
          </a:ln>
          <a:scene3d>
            <a:camera prst="orthographicFront"/>
            <a:lightRig rig="threePt" dir="t"/>
          </a:scene3d>
          <a:sp3d extrusionH="635000" prstMaterial="dkEdge">
            <a:bevelT w="15875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23D6B"/>
                </a:solidFill>
              </a:rPr>
              <a:t>Knowledge</a:t>
            </a:r>
          </a:p>
          <a:p>
            <a:pPr algn="ctr"/>
            <a:r>
              <a:rPr lang="en-US" sz="1400" b="1" dirty="0">
                <a:solidFill>
                  <a:srgbClr val="023D6B"/>
                </a:solidFill>
              </a:rPr>
              <a:t>transfer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CBD1AE8-EED3-4CC5-BA02-0B9F2B6F1030}"/>
              </a:ext>
            </a:extLst>
          </p:cNvPr>
          <p:cNvSpPr>
            <a:spLocks noChangeAspect="1"/>
          </p:cNvSpPr>
          <p:nvPr/>
        </p:nvSpPr>
        <p:spPr bwMode="auto">
          <a:xfrm>
            <a:off x="8139671" y="3608745"/>
            <a:ext cx="1260000" cy="1260000"/>
          </a:xfrm>
          <a:prstGeom prst="ellipse">
            <a:avLst/>
          </a:prstGeom>
          <a:solidFill>
            <a:schemeClr val="bg2"/>
          </a:solidFill>
          <a:ln cap="rnd">
            <a:noFill/>
            <a:round/>
          </a:ln>
          <a:scene3d>
            <a:camera prst="orthographicFront"/>
            <a:lightRig rig="threePt" dir="t"/>
          </a:scene3d>
          <a:sp3d extrusionH="635000" prstMaterial="dkEdge">
            <a:bevelT w="15875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rgbClr val="023D6B"/>
                </a:solidFill>
              </a:rPr>
              <a:t>Incentives</a:t>
            </a:r>
          </a:p>
          <a:p>
            <a:pPr algn="ctr"/>
            <a:r>
              <a:rPr lang="en-US" sz="1400" b="1" dirty="0">
                <a:solidFill>
                  <a:srgbClr val="023D6B"/>
                </a:solidFill>
              </a:rPr>
              <a:t>and</a:t>
            </a:r>
          </a:p>
          <a:p>
            <a:pPr algn="ctr"/>
            <a:r>
              <a:rPr lang="de-DE" sz="1400" b="1" dirty="0">
                <a:solidFill>
                  <a:srgbClr val="023D6B"/>
                </a:solidFill>
              </a:rPr>
              <a:t>a</a:t>
            </a:r>
            <a:r>
              <a:rPr lang="en-US" sz="1400" b="1" dirty="0" err="1">
                <a:solidFill>
                  <a:srgbClr val="023D6B"/>
                </a:solidFill>
              </a:rPr>
              <a:t>ccess</a:t>
            </a:r>
            <a:endParaRPr lang="en-US" sz="1400" b="1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7F760F9-0D35-4DCD-80BD-FB95BD71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SMART|DataLab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A7B1307-0CEC-4F15-994C-AB5988A3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63143"/>
            <a:ext cx="8525021" cy="4214255"/>
          </a:xfrm>
        </p:spPr>
        <p:txBody>
          <a:bodyPr/>
          <a:lstStyle/>
          <a:p>
            <a:r>
              <a:rPr lang="en-US" dirty="0"/>
              <a:t>Possible attractions and incentives for students</a:t>
            </a:r>
          </a:p>
          <a:p>
            <a:pPr lvl="1"/>
            <a:r>
              <a:rPr lang="de-DE" dirty="0"/>
              <a:t>Data </a:t>
            </a:r>
            <a:r>
              <a:rPr lang="en-US" dirty="0"/>
              <a:t>Challenges with own incentives like prices for winners (participation in international workshops, money, internships, joint publications etc.)</a:t>
            </a:r>
          </a:p>
          <a:p>
            <a:pPr lvl="1"/>
            <a:r>
              <a:rPr lang="en-US" dirty="0"/>
              <a:t>Hackathons in inspiring environment (e.g. kick-off talks / lectures, technical support, free food, low barrier access to experts)</a:t>
            </a:r>
          </a:p>
          <a:p>
            <a:pPr lvl="1"/>
            <a:r>
              <a:rPr lang="en-US" dirty="0"/>
              <a:t>Workshops / winter- or summer-schools</a:t>
            </a:r>
          </a:p>
          <a:p>
            <a:pPr lvl="1"/>
            <a:r>
              <a:rPr lang="en-US" dirty="0"/>
              <a:t>Access to soft-skills and career-building events (e.g. on entrepreneur-ship)</a:t>
            </a:r>
          </a:p>
          <a:p>
            <a:pPr lvl="1"/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4DC089E-1ECE-4EFD-A574-0BA5B997A0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on </a:t>
            </a:r>
            <a:r>
              <a:rPr lang="de-DE" dirty="0" err="1"/>
              <a:t>core</a:t>
            </a:r>
            <a:r>
              <a:rPr lang="de-DE" dirty="0"/>
              <a:t> AI and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topics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BB54789-0EE2-466F-8416-AE392B886433}"/>
              </a:ext>
            </a:extLst>
          </p:cNvPr>
          <p:cNvGrpSpPr>
            <a:grpSpLocks noChangeAspect="1"/>
          </p:cNvGrpSpPr>
          <p:nvPr/>
        </p:nvGrpSpPr>
        <p:grpSpPr>
          <a:xfrm>
            <a:off x="8256240" y="286418"/>
            <a:ext cx="3829429" cy="2854550"/>
            <a:chOff x="7054963" y="1101694"/>
            <a:chExt cx="5053565" cy="3767051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A92CD87C-0FD5-487C-A7EC-D58ECDCA8731}"/>
                </a:ext>
              </a:extLst>
            </p:cNvPr>
            <p:cNvGrpSpPr/>
            <p:nvPr/>
          </p:nvGrpSpPr>
          <p:grpSpPr>
            <a:xfrm>
              <a:off x="8146181" y="1101694"/>
              <a:ext cx="2990379" cy="2435562"/>
              <a:chOff x="8146181" y="1101694"/>
              <a:chExt cx="2990379" cy="2435562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8072C1E9-2771-4DCD-A555-9D738E599C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92709" y="1161256"/>
                <a:ext cx="2376000" cy="237600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63500"/>
                <a:bevelB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64D7A9F6-DE37-4663-9ECB-4A35D4BFD8E6}"/>
                  </a:ext>
                </a:extLst>
              </p:cNvPr>
              <p:cNvSpPr/>
              <p:nvPr/>
            </p:nvSpPr>
            <p:spPr bwMode="auto">
              <a:xfrm>
                <a:off x="8146181" y="1101694"/>
                <a:ext cx="2990379" cy="1607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125657C5-8ACD-4F80-A676-FD481FAFAC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68445" y="2636912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5E25F349-F5D6-408C-843D-6B33A8BBCC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9452" y="3320515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B5FD912B-44E9-4B69-B606-94C5ACAC6E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014039" y="3339000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ED905B6C-FF60-4F31-8412-D57E92991E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00963" y="2636912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10F051A-E786-40D4-864E-C0AB0F2ABB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81745" y="1449256"/>
              <a:ext cx="1800000" cy="180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rgbClr val="023D6B"/>
                  </a:solidFill>
                </a:rPr>
                <a:t>SMART </a:t>
              </a:r>
              <a:r>
                <a:rPr lang="de-DE" sz="1100" b="1" dirty="0" err="1">
                  <a:solidFill>
                    <a:srgbClr val="023D6B"/>
                  </a:solidFill>
                </a:rPr>
                <a:t>DataLab</a:t>
              </a:r>
              <a:endParaRPr lang="en-US" sz="1100" b="1" dirty="0">
                <a:solidFill>
                  <a:srgbClr val="023D6B"/>
                </a:solidFill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1761B3B8-71B5-4B66-ABCF-E31EBEED9D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963" y="2451439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Joint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research</a:t>
              </a: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6C6A5F48-2656-4897-B824-6EDF5B327C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8528" y="2451439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Educational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training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DBB25D4-41B6-4407-8497-F87990642C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63820" y="3608745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Knowledge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transfer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8F266FD4-F582-44F4-A756-EB4CBD48CC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39671" y="3608745"/>
              <a:ext cx="1260000" cy="126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95250" contourW="12700" prstMaterial="dkEdge">
              <a:bevelT w="120650" h="82550" prst="relaxedInset"/>
              <a:extrusionClr>
                <a:schemeClr val="accent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Incentives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and</a:t>
              </a:r>
            </a:p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</a:t>
              </a:r>
              <a:r>
                <a:rPr lang="en-US" sz="1000" b="1" dirty="0" err="1">
                  <a:solidFill>
                    <a:schemeClr val="bg1"/>
                  </a:solidFill>
                </a:rPr>
                <a:t>ccess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6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7F760F9-0D35-4DCD-80BD-FB95BD71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SMART|DataLab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A7B1307-0CEC-4F15-994C-AB5988A3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63143"/>
            <a:ext cx="9513459" cy="4214255"/>
          </a:xfrm>
        </p:spPr>
        <p:txBody>
          <a:bodyPr/>
          <a:lstStyle/>
          <a:p>
            <a:r>
              <a:rPr lang="en-US" dirty="0"/>
              <a:t>What we offer</a:t>
            </a:r>
          </a:p>
          <a:p>
            <a:pPr lvl="1"/>
            <a:r>
              <a:rPr lang="de-DE" dirty="0"/>
              <a:t>Joint </a:t>
            </a:r>
            <a:r>
              <a:rPr lang="de-DE" dirty="0" err="1"/>
              <a:t>research</a:t>
            </a:r>
            <a:endParaRPr lang="de-DE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en-US" dirty="0"/>
              <a:t>students can work on</a:t>
            </a:r>
          </a:p>
          <a:p>
            <a:pPr lvl="1"/>
            <a:r>
              <a:rPr lang="de-DE" dirty="0"/>
              <a:t>Educational </a:t>
            </a:r>
            <a:r>
              <a:rPr lang="de-DE" dirty="0" err="1"/>
              <a:t>training</a:t>
            </a:r>
            <a:r>
              <a:rPr lang="de-DE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Internships and Bachelor / Master / PhD thesis work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/>
              <a:t>L</a:t>
            </a:r>
            <a:r>
              <a:rPr lang="en-US" dirty="0" err="1"/>
              <a:t>ocal</a:t>
            </a:r>
            <a:r>
              <a:rPr lang="en-US" dirty="0"/>
              <a:t> costs covered by </a:t>
            </a:r>
            <a:r>
              <a:rPr lang="en-US" dirty="0" err="1"/>
              <a:t>Jülich</a:t>
            </a:r>
            <a:r>
              <a:rPr lang="en-US" dirty="0"/>
              <a:t> institutes</a:t>
            </a:r>
            <a:endParaRPr lang="de-DE" dirty="0"/>
          </a:p>
          <a:p>
            <a:pPr lvl="1"/>
            <a:r>
              <a:rPr lang="en-US" dirty="0"/>
              <a:t>Knowledge transfer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e.g. practical knowledge how to do ML on HPC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en-US" dirty="0" err="1"/>
              <a:t>ccess</a:t>
            </a:r>
            <a:r>
              <a:rPr lang="en-US" dirty="0"/>
              <a:t> to HPC / compute time via </a:t>
            </a:r>
            <a:r>
              <a:rPr lang="en-US" dirty="0" err="1"/>
              <a:t>Jülich</a:t>
            </a:r>
            <a:r>
              <a:rPr lang="en-US" dirty="0"/>
              <a:t> institutes</a:t>
            </a:r>
          </a:p>
          <a:p>
            <a:pPr marL="215900" lvl="1" indent="0">
              <a:buNone/>
            </a:pP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4DC089E-1ECE-4EFD-A574-0BA5B997A0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on </a:t>
            </a:r>
            <a:r>
              <a:rPr lang="de-DE" dirty="0" err="1"/>
              <a:t>core</a:t>
            </a:r>
            <a:r>
              <a:rPr lang="de-DE" dirty="0"/>
              <a:t> AI and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topics</a:t>
            </a:r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19DFFF0-398E-4A39-A988-BA5D36E0EE32}"/>
              </a:ext>
            </a:extLst>
          </p:cNvPr>
          <p:cNvGrpSpPr>
            <a:grpSpLocks noChangeAspect="1"/>
          </p:cNvGrpSpPr>
          <p:nvPr/>
        </p:nvGrpSpPr>
        <p:grpSpPr>
          <a:xfrm>
            <a:off x="8256240" y="286418"/>
            <a:ext cx="3829429" cy="2854550"/>
            <a:chOff x="7054963" y="1101694"/>
            <a:chExt cx="5053565" cy="3767051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7535586A-4641-434C-98E8-273DDBDF9D3B}"/>
                </a:ext>
              </a:extLst>
            </p:cNvPr>
            <p:cNvGrpSpPr/>
            <p:nvPr/>
          </p:nvGrpSpPr>
          <p:grpSpPr>
            <a:xfrm>
              <a:off x="8146181" y="1101694"/>
              <a:ext cx="2990379" cy="2435562"/>
              <a:chOff x="8146181" y="1101694"/>
              <a:chExt cx="2990379" cy="2435562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65AE21E4-7866-42F9-B0B7-0A95628C6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92709" y="1161256"/>
                <a:ext cx="2376000" cy="237600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63500"/>
                <a:bevelB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D28386D-52CF-4615-B50A-381AE58BB338}"/>
                  </a:ext>
                </a:extLst>
              </p:cNvPr>
              <p:cNvSpPr/>
              <p:nvPr/>
            </p:nvSpPr>
            <p:spPr bwMode="auto">
              <a:xfrm>
                <a:off x="8146181" y="1101694"/>
                <a:ext cx="2990379" cy="1607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672A7933-D87C-4D1B-93C9-C96F089753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68445" y="2636912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BAB482ED-1CEE-43DF-B02D-3BEC161D55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9452" y="3320515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0ED8E39-114C-4167-9830-F51471516A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014039" y="3339000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E9D01F19-D3E5-4CE3-83E6-F5FDAADBB7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00963" y="2636912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23FC4A5-9475-403D-BFB7-43DF5904C9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81745" y="1449256"/>
              <a:ext cx="1800000" cy="180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rgbClr val="023D6B"/>
                  </a:solidFill>
                </a:rPr>
                <a:t>SMART </a:t>
              </a:r>
              <a:r>
                <a:rPr lang="de-DE" sz="1100" b="1" dirty="0" err="1">
                  <a:solidFill>
                    <a:srgbClr val="023D6B"/>
                  </a:solidFill>
                </a:rPr>
                <a:t>DataLab</a:t>
              </a:r>
              <a:endParaRPr lang="en-US" sz="1100" b="1" dirty="0">
                <a:solidFill>
                  <a:srgbClr val="023D6B"/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1F0F93A-7682-42E3-A76F-6AC435D3B6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963" y="2451439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Joint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research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10E73C7-084D-4D88-83F2-E74FD04E9B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8528" y="2451439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Educational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training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EE65F1C-5438-4BB5-BC21-74A6ECB98B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63820" y="3608745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Knowledge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transfer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91BF202-82B1-40E4-B106-A3FAEDB5D1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39671" y="3608745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Incentives</a:t>
              </a:r>
            </a:p>
            <a:p>
              <a:pPr algn="ctr"/>
              <a:r>
                <a:rPr lang="en-US" sz="1000" b="1">
                  <a:solidFill>
                    <a:srgbClr val="023D6B"/>
                  </a:solidFill>
                </a:rPr>
                <a:t>a</a:t>
              </a:r>
              <a:r>
                <a:rPr lang="en-US" sz="1000" b="1" dirty="0">
                  <a:solidFill>
                    <a:srgbClr val="023D6B"/>
                  </a:solidFill>
                </a:rPr>
                <a:t>nd</a:t>
              </a:r>
            </a:p>
            <a:p>
              <a:pPr algn="ctr"/>
              <a:r>
                <a:rPr lang="de-DE" sz="1000" b="1">
                  <a:solidFill>
                    <a:srgbClr val="023D6B"/>
                  </a:solidFill>
                </a:rPr>
                <a:t>a</a:t>
              </a:r>
              <a:r>
                <a:rPr lang="en-US" sz="1000" b="1">
                  <a:solidFill>
                    <a:srgbClr val="023D6B"/>
                  </a:solidFill>
                </a:rPr>
                <a:t>ccess</a:t>
              </a:r>
              <a:endParaRPr lang="en-US" sz="1000" b="1" dirty="0">
                <a:solidFill>
                  <a:srgbClr val="023D6B"/>
                </a:solidFill>
              </a:endParaRPr>
            </a:p>
          </p:txBody>
        </p:sp>
      </p:grp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3585FC7-CEEB-493F-97C2-9131FCFA8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06589"/>
              </p:ext>
            </p:extLst>
          </p:nvPr>
        </p:nvGraphicFramePr>
        <p:xfrm>
          <a:off x="7790591" y="3785097"/>
          <a:ext cx="4295839" cy="1909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409">
                  <a:extLst>
                    <a:ext uri="{9D8B030D-6E8A-4147-A177-3AD203B41FA5}">
                      <a16:colId xmlns:a16="http://schemas.microsoft.com/office/drawing/2014/main" val="3711646500"/>
                    </a:ext>
                  </a:extLst>
                </a:gridCol>
                <a:gridCol w="1218919">
                  <a:extLst>
                    <a:ext uri="{9D8B030D-6E8A-4147-A177-3AD203B41FA5}">
                      <a16:colId xmlns:a16="http://schemas.microsoft.com/office/drawing/2014/main" val="1896997272"/>
                    </a:ext>
                  </a:extLst>
                </a:gridCol>
                <a:gridCol w="1343511">
                  <a:extLst>
                    <a:ext uri="{9D8B030D-6E8A-4147-A177-3AD203B41FA5}">
                      <a16:colId xmlns:a16="http://schemas.microsoft.com/office/drawing/2014/main" val="4032238239"/>
                    </a:ext>
                  </a:extLst>
                </a:gridCol>
              </a:tblGrid>
              <a:tr h="46956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23D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Amazon AWS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23D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JURECA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23D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811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Configuration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p4d.24xlarge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DC-GPU node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1581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GPUs (A100/40GB)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42903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CPU kernels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60219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RAM (</a:t>
                      </a:r>
                      <a:r>
                        <a:rPr lang="en-US" sz="1400" u="none" strike="noStrike" dirty="0" err="1">
                          <a:effectLst/>
                        </a:rPr>
                        <a:t>GiB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1152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512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47879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Price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$41/hour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135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9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7F760F9-0D35-4DCD-80BD-FB95BD71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SMART|DataLab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A7B1307-0CEC-4F15-994C-AB5988A3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563143"/>
            <a:ext cx="10989143" cy="4214255"/>
          </a:xfrm>
        </p:spPr>
        <p:txBody>
          <a:bodyPr/>
          <a:lstStyle/>
          <a:p>
            <a:r>
              <a:rPr lang="en-US" dirty="0"/>
              <a:t>What we need</a:t>
            </a:r>
          </a:p>
          <a:p>
            <a:pPr lvl="1"/>
            <a:r>
              <a:rPr lang="en-US" sz="2000" dirty="0"/>
              <a:t>Office</a:t>
            </a:r>
            <a:r>
              <a:rPr lang="de-DE" sz="2000" dirty="0"/>
              <a:t> </a:t>
            </a:r>
            <a:r>
              <a:rPr lang="en-US" sz="2000" dirty="0"/>
              <a:t>space</a:t>
            </a:r>
            <a:r>
              <a:rPr lang="de-DE" sz="2000" dirty="0"/>
              <a:t>, </a:t>
            </a:r>
            <a:r>
              <a:rPr lang="en-US" sz="2000" dirty="0"/>
              <a:t>where students can work</a:t>
            </a:r>
          </a:p>
          <a:p>
            <a:pPr lvl="1"/>
            <a:r>
              <a:rPr lang="de-DE" sz="2000" dirty="0"/>
              <a:t>S</a:t>
            </a:r>
            <a:r>
              <a:rPr lang="en-US" sz="2000" dirty="0"/>
              <a:t>table and fast internet connection allowing for server access </a:t>
            </a:r>
          </a:p>
          <a:p>
            <a:pPr lvl="1"/>
            <a:r>
              <a:rPr lang="en-US" sz="2000" dirty="0"/>
              <a:t>Access to on campus workstations with suitable GPU</a:t>
            </a:r>
          </a:p>
          <a:p>
            <a:pPr lvl="1"/>
            <a:r>
              <a:rPr lang="en-US" sz="2000" dirty="0"/>
              <a:t>Assistants and/or group leader</a:t>
            </a:r>
          </a:p>
          <a:p>
            <a:pPr lvl="2"/>
            <a:r>
              <a:rPr lang="en-US" sz="2000" dirty="0"/>
              <a:t>Assistants: part time, administrative, PhD and other students</a:t>
            </a:r>
          </a:p>
          <a:p>
            <a:pPr lvl="2"/>
            <a:r>
              <a:rPr lang="en-US" sz="2000" dirty="0"/>
              <a:t>Group Leader: full time, </a:t>
            </a:r>
            <a:r>
              <a:rPr lang="en-US" sz="2000" dirty="0" err="1"/>
              <a:t>PostDoc</a:t>
            </a:r>
            <a:endParaRPr lang="en-US" sz="2000" dirty="0"/>
          </a:p>
          <a:p>
            <a:pPr lvl="2"/>
            <a:r>
              <a:rPr lang="de-DE" sz="2000" dirty="0"/>
              <a:t>E</a:t>
            </a:r>
            <a:r>
              <a:rPr lang="en-US" sz="2000" dirty="0"/>
              <a:t>vent organization, software / framework / ‘every-day’ support</a:t>
            </a:r>
          </a:p>
          <a:p>
            <a:pPr lvl="2"/>
            <a:r>
              <a:rPr lang="de-DE" sz="2000" dirty="0"/>
              <a:t>L</a:t>
            </a:r>
            <a:r>
              <a:rPr lang="en-US" sz="2000" dirty="0" err="1"/>
              <a:t>ecture</a:t>
            </a:r>
            <a:r>
              <a:rPr lang="en-US" sz="2000" dirty="0"/>
              <a:t> / seminar / hands-on course ‘Machine Learning on HPC’</a:t>
            </a:r>
          </a:p>
          <a:p>
            <a:pPr lvl="1"/>
            <a:r>
              <a:rPr lang="de-DE" sz="2000" dirty="0"/>
              <a:t>T</a:t>
            </a:r>
            <a:r>
              <a:rPr lang="en-US" sz="2000" dirty="0"/>
              <a:t>ravel money for students</a:t>
            </a:r>
          </a:p>
          <a:p>
            <a:pPr lvl="1"/>
            <a:r>
              <a:rPr lang="de-DE" sz="2000" dirty="0"/>
              <a:t>C</a:t>
            </a:r>
            <a:r>
              <a:rPr lang="en-US" sz="2000" dirty="0" err="1"/>
              <a:t>ost</a:t>
            </a:r>
            <a:r>
              <a:rPr lang="en-US" sz="2000" dirty="0"/>
              <a:t> coverage for hackathons, workshops and winter-/ summer-schools</a:t>
            </a:r>
          </a:p>
          <a:p>
            <a:pPr lvl="1"/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4DC089E-1ECE-4EFD-A574-0BA5B997A0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on </a:t>
            </a:r>
            <a:r>
              <a:rPr lang="de-DE" dirty="0" err="1"/>
              <a:t>core</a:t>
            </a:r>
            <a:r>
              <a:rPr lang="de-DE" dirty="0"/>
              <a:t> AI and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topics</a:t>
            </a:r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19DFFF0-398E-4A39-A988-BA5D36E0EE32}"/>
              </a:ext>
            </a:extLst>
          </p:cNvPr>
          <p:cNvGrpSpPr>
            <a:grpSpLocks noChangeAspect="1"/>
          </p:cNvGrpSpPr>
          <p:nvPr/>
        </p:nvGrpSpPr>
        <p:grpSpPr>
          <a:xfrm>
            <a:off x="8256240" y="286418"/>
            <a:ext cx="3829429" cy="2854550"/>
            <a:chOff x="7054963" y="1101694"/>
            <a:chExt cx="5053565" cy="3767051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7535586A-4641-434C-98E8-273DDBDF9D3B}"/>
                </a:ext>
              </a:extLst>
            </p:cNvPr>
            <p:cNvGrpSpPr/>
            <p:nvPr/>
          </p:nvGrpSpPr>
          <p:grpSpPr>
            <a:xfrm>
              <a:off x="8146181" y="1101694"/>
              <a:ext cx="2990379" cy="2435562"/>
              <a:chOff x="8146181" y="1101694"/>
              <a:chExt cx="2990379" cy="2435562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65AE21E4-7866-42F9-B0B7-0A95628C6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92709" y="1161256"/>
                <a:ext cx="2376000" cy="237600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63500"/>
                <a:bevelB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D28386D-52CF-4615-B50A-381AE58BB338}"/>
                  </a:ext>
                </a:extLst>
              </p:cNvPr>
              <p:cNvSpPr/>
              <p:nvPr/>
            </p:nvSpPr>
            <p:spPr bwMode="auto">
              <a:xfrm>
                <a:off x="8146181" y="1101694"/>
                <a:ext cx="2990379" cy="1607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672A7933-D87C-4D1B-93C9-C96F089753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68445" y="2636912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BAB482ED-1CEE-43DF-B02D-3BEC161D55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9452" y="3320515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0ED8E39-114C-4167-9830-F51471516A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014039" y="3339000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E9D01F19-D3E5-4CE3-83E6-F5FDAADBB7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00963" y="2636912"/>
                <a:ext cx="180000" cy="180000"/>
              </a:xfrm>
              <a:prstGeom prst="ellipse">
                <a:avLst/>
              </a:prstGeom>
              <a:solidFill>
                <a:srgbClr val="023D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304800"/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23FC4A5-9475-403D-BFB7-43DF5904C9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81745" y="1449256"/>
              <a:ext cx="1800000" cy="180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rgbClr val="023D6B"/>
                  </a:solidFill>
                </a:rPr>
                <a:t>SMART </a:t>
              </a:r>
              <a:r>
                <a:rPr lang="de-DE" sz="1100" b="1" dirty="0" err="1">
                  <a:solidFill>
                    <a:srgbClr val="023D6B"/>
                  </a:solidFill>
                </a:rPr>
                <a:t>DataLab</a:t>
              </a:r>
              <a:endParaRPr lang="en-US" sz="1100" b="1" dirty="0">
                <a:solidFill>
                  <a:srgbClr val="023D6B"/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1F0F93A-7682-42E3-A76F-6AC435D3B6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963" y="2451439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Joint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research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10E73C7-084D-4D88-83F2-E74FD04E9B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8528" y="2451439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Educational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training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EE65F1C-5438-4BB5-BC21-74A6ECB98B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63820" y="3608745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Knowledge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transfer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91BF202-82B1-40E4-B106-A3FAEDB5D1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39671" y="3608745"/>
              <a:ext cx="1260000" cy="1260000"/>
            </a:xfrm>
            <a:prstGeom prst="ellipse">
              <a:avLst/>
            </a:prstGeom>
            <a:solidFill>
              <a:schemeClr val="bg2"/>
            </a:solidFill>
            <a:ln cap="rnd">
              <a:noFill/>
              <a:round/>
            </a:ln>
            <a:scene3d>
              <a:camera prst="orthographicFront"/>
              <a:lightRig rig="threePt" dir="t"/>
            </a:scene3d>
            <a:sp3d extrusionH="146050" prstMaterial="dkEdge">
              <a:bevelT w="120650" h="825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Incentives</a:t>
              </a:r>
            </a:p>
            <a:p>
              <a:pPr algn="ctr"/>
              <a:r>
                <a:rPr lang="en-US" sz="1000" b="1" dirty="0">
                  <a:solidFill>
                    <a:srgbClr val="023D6B"/>
                  </a:solidFill>
                </a:rPr>
                <a:t>and</a:t>
              </a:r>
            </a:p>
            <a:p>
              <a:pPr algn="ctr"/>
              <a:r>
                <a:rPr lang="de-DE" sz="1000" b="1" dirty="0">
                  <a:solidFill>
                    <a:srgbClr val="023D6B"/>
                  </a:solidFill>
                </a:rPr>
                <a:t>a</a:t>
              </a:r>
              <a:r>
                <a:rPr lang="en-US" sz="1000" b="1" dirty="0" err="1">
                  <a:solidFill>
                    <a:srgbClr val="023D6B"/>
                  </a:solidFill>
                </a:rPr>
                <a:t>ccess</a:t>
              </a:r>
              <a:endParaRPr lang="en-US" sz="1000" b="1" dirty="0">
                <a:solidFill>
                  <a:srgbClr val="023D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585757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0</TotalTime>
  <Words>443</Words>
  <Application>Microsoft Office PowerPoint</Application>
  <DocSecurity>0</DocSecurity>
  <PresentationFormat>Breitbild</PresentationFormat>
  <Paragraphs>101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Jülich</vt:lpstr>
      <vt:lpstr>SMART|DataLab</vt:lpstr>
      <vt:lpstr>SMART|DataLab</vt:lpstr>
      <vt:lpstr>SMART|DataLab</vt:lpstr>
      <vt:lpstr>SMART|DataLab</vt:lpstr>
      <vt:lpstr>SMART|DataLab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subject/>
  <dc:creator>admin.reisen</dc:creator>
  <cp:keywords/>
  <dc:description/>
  <cp:lastModifiedBy>Scharr, Hanno</cp:lastModifiedBy>
  <cp:revision>424</cp:revision>
  <dcterms:created xsi:type="dcterms:W3CDTF">2019-11-11T12:51:38Z</dcterms:created>
  <dcterms:modified xsi:type="dcterms:W3CDTF">2022-09-11T18:49:12Z</dcterms:modified>
  <cp:category/>
  <dc:identifier/>
  <cp:contentStatus/>
  <dc:language/>
  <cp:version/>
</cp:coreProperties>
</file>