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template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23.jpeg" ContentType="image/jpe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8.jpeg" ContentType="image/jpeg"/>
  <Override PartName="/ppt/media/image13.jpeg" ContentType="image/jpeg"/>
  <Override PartName="/ppt/media/image14.png" ContentType="image/png"/>
  <Override PartName="/ppt/media/image15.png" ContentType="image/png"/>
  <Override PartName="/ppt/media/image16.jpeg" ContentType="image/jpeg"/>
  <Override PartName="/ppt/media/image17.png" ContentType="image/png"/>
  <Override PartName="/ppt/media/image24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de-DE" sz="4400" spc="-1" strike="noStrike">
                <a:latin typeface="Arial"/>
              </a:rPr>
              <a:t>Folie mittels Klicken verschieben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de-DE" sz="2000" spc="-1" strike="noStrike">
                <a:latin typeface="Arial"/>
              </a:rPr>
              <a:t>Format der Notizen mittels Klicken bearbeiten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de-DE" sz="1400" spc="-1" strike="noStrike">
                <a:latin typeface="Times New Roman"/>
              </a:rPr>
              <a:t>&lt;Kopfzeile&gt;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de-DE" sz="1400" spc="-1" strike="noStrike">
                <a:latin typeface="Times New Roman"/>
              </a:defRPr>
            </a:lvl1pPr>
          </a:lstStyle>
          <a:p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191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A69F4D70-E1BE-4CFE-848E-2BB6523A184E}" type="slidenum">
              <a:rPr b="0" lang="de-DE" sz="1400" spc="-1" strike="noStrike">
                <a:latin typeface="Times New Roman"/>
              </a:rPr>
              <a:t>&lt;Foliennummer&gt;</a:t>
            </a:fld>
            <a:endParaRPr b="0" lang="de-D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880" cy="3083760"/>
          </a:xfrm>
          <a:prstGeom prst="rect">
            <a:avLst/>
          </a:prstGeom>
          <a:ln w="0">
            <a:noFill/>
          </a:ln>
        </p:spPr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de-DE" sz="2000" spc="-1" strike="noStrike"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sldNum" idx="25"/>
          </p:nvPr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8B60354-2CCD-4FB6-8411-0B3B239FCF4E}" type="slidenum">
              <a:rPr b="0" lang="de-DE" sz="1200" spc="-1" strike="noStrike">
                <a:solidFill>
                  <a:srgbClr val="000000"/>
                </a:solidFill>
                <a:latin typeface="+mn-lt"/>
                <a:ea typeface="+mn-ea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Grafik 28" descr=""/>
          <p:cNvPicPr/>
          <p:nvPr/>
        </p:nvPicPr>
        <p:blipFill>
          <a:blip r:embed="rId2"/>
          <a:stretch/>
        </p:blipFill>
        <p:spPr>
          <a:xfrm>
            <a:off x="10779840" y="6396840"/>
            <a:ext cx="1003320" cy="186480"/>
          </a:xfrm>
          <a:prstGeom prst="rect">
            <a:avLst/>
          </a:prstGeom>
          <a:ln w="0">
            <a:noFill/>
          </a:ln>
        </p:spPr>
      </p:pic>
      <p:grpSp>
        <p:nvGrpSpPr>
          <p:cNvPr id="1" name="Gruppieren 10"/>
          <p:cNvGrpSpPr/>
          <p:nvPr/>
        </p:nvGrpSpPr>
        <p:grpSpPr>
          <a:xfrm>
            <a:off x="-626400" y="-469800"/>
            <a:ext cx="13399920" cy="7763760"/>
            <a:chOff x="-626400" y="-469800"/>
            <a:chExt cx="13399920" cy="7763760"/>
          </a:xfrm>
        </p:grpSpPr>
        <p:grpSp>
          <p:nvGrpSpPr>
            <p:cNvPr id="2" name="Gruppieren 12"/>
            <p:cNvGrpSpPr/>
            <p:nvPr/>
          </p:nvGrpSpPr>
          <p:grpSpPr>
            <a:xfrm>
              <a:off x="681480" y="-469800"/>
              <a:ext cx="360" cy="7763760"/>
              <a:chOff x="681480" y="-469800"/>
              <a:chExt cx="360" cy="7763760"/>
            </a:xfrm>
          </p:grpSpPr>
          <p:sp>
            <p:nvSpPr>
              <p:cNvPr id="3" name="Gerader Verbinder 25"/>
              <p:cNvSpPr/>
              <p:nvPr/>
            </p:nvSpPr>
            <p:spPr>
              <a:xfrm>
                <a:off x="681480" y="-469800"/>
                <a:ext cx="360" cy="36000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4" name="Gerader Verbinder 26"/>
              <p:cNvSpPr/>
              <p:nvPr/>
            </p:nvSpPr>
            <p:spPr>
              <a:xfrm>
                <a:off x="681480" y="6933960"/>
                <a:ext cx="360" cy="36000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5" name="Gruppieren 13"/>
            <p:cNvGrpSpPr/>
            <p:nvPr/>
          </p:nvGrpSpPr>
          <p:grpSpPr>
            <a:xfrm>
              <a:off x="11777040" y="-469800"/>
              <a:ext cx="360" cy="7763760"/>
              <a:chOff x="11777040" y="-469800"/>
              <a:chExt cx="360" cy="7763760"/>
            </a:xfrm>
          </p:grpSpPr>
          <p:sp>
            <p:nvSpPr>
              <p:cNvPr id="6" name="Gerader Verbinder 23"/>
              <p:cNvSpPr/>
              <p:nvPr/>
            </p:nvSpPr>
            <p:spPr>
              <a:xfrm>
                <a:off x="11777040" y="-469800"/>
                <a:ext cx="360" cy="36000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7" name="Gerader Verbinder 24"/>
              <p:cNvSpPr/>
              <p:nvPr/>
            </p:nvSpPr>
            <p:spPr>
              <a:xfrm>
                <a:off x="11777040" y="6933960"/>
                <a:ext cx="360" cy="36000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8" name="Gruppieren 15"/>
            <p:cNvGrpSpPr/>
            <p:nvPr/>
          </p:nvGrpSpPr>
          <p:grpSpPr>
            <a:xfrm>
              <a:off x="-626400" y="6202080"/>
              <a:ext cx="13399920" cy="360"/>
              <a:chOff x="-626400" y="6202080"/>
              <a:chExt cx="13399920" cy="360"/>
            </a:xfrm>
          </p:grpSpPr>
          <p:sp>
            <p:nvSpPr>
              <p:cNvPr id="9" name="Gerader Verbinder 21"/>
              <p:cNvSpPr/>
              <p:nvPr/>
            </p:nvSpPr>
            <p:spPr>
              <a:xfrm>
                <a:off x="12293280" y="6202080"/>
                <a:ext cx="480240" cy="36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0" name="Gerader Verbinder 22"/>
              <p:cNvSpPr/>
              <p:nvPr/>
            </p:nvSpPr>
            <p:spPr>
              <a:xfrm>
                <a:off x="-626400" y="6202080"/>
                <a:ext cx="479880" cy="36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11" name="Hilfslinien"/>
            <p:cNvSpPr/>
            <p:nvPr/>
          </p:nvSpPr>
          <p:spPr>
            <a:xfrm flipH="1" flipV="1" rot="10800000">
              <a:off x="846720" y="-468360"/>
              <a:ext cx="6992640" cy="3574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b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Show guides via menu: View // Guides // click guides checkbox</a:t>
              </a:r>
              <a:endParaRPr b="0" lang="de-DE" sz="1000" spc="-1" strike="noStrike">
                <a:latin typeface="Arial"/>
              </a:endParaRPr>
            </a:p>
          </p:txBody>
        </p:sp>
        <p:sp>
          <p:nvSpPr>
            <p:cNvPr id="12" name="Fußzeile"/>
            <p:cNvSpPr/>
            <p:nvPr/>
          </p:nvSpPr>
          <p:spPr>
            <a:xfrm flipH="1" flipV="1" rot="10800000">
              <a:off x="846360" y="6933960"/>
              <a:ext cx="9967320" cy="3574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Set footer per slide or for all/some via menu: Insert // text // Header &amp; Footer</a:t>
              </a:r>
              <a:endParaRPr b="0" lang="de-DE" sz="1000" spc="-1" strike="noStrike">
                <a:latin typeface="Arial"/>
              </a:endParaRPr>
            </a:p>
          </p:txBody>
        </p:sp>
        <p:grpSp>
          <p:nvGrpSpPr>
            <p:cNvPr id="13" name="Gruppieren 18"/>
            <p:cNvGrpSpPr/>
            <p:nvPr/>
          </p:nvGrpSpPr>
          <p:grpSpPr>
            <a:xfrm>
              <a:off x="-626400" y="1520640"/>
              <a:ext cx="13399920" cy="2520"/>
              <a:chOff x="-626400" y="1520640"/>
              <a:chExt cx="13399920" cy="2520"/>
            </a:xfrm>
          </p:grpSpPr>
          <p:sp>
            <p:nvSpPr>
              <p:cNvPr id="14" name="Gerader Verbinder 19"/>
              <p:cNvSpPr/>
              <p:nvPr/>
            </p:nvSpPr>
            <p:spPr>
              <a:xfrm>
                <a:off x="12293280" y="1522800"/>
                <a:ext cx="480240" cy="36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5" name="Gerader Verbinder 20"/>
              <p:cNvSpPr/>
              <p:nvPr/>
            </p:nvSpPr>
            <p:spPr>
              <a:xfrm>
                <a:off x="-626400" y="1520640"/>
                <a:ext cx="479880" cy="36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</p:grpSp>
      <p:sp>
        <p:nvSpPr>
          <p:cNvPr id="16" name="Rechteck 29"/>
          <p:cNvSpPr/>
          <p:nvPr/>
        </p:nvSpPr>
        <p:spPr>
          <a:xfrm>
            <a:off x="0" y="0"/>
            <a:ext cx="285480" cy="2854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" name="Grafik 30" descr=""/>
          <p:cNvPicPr/>
          <p:nvPr/>
        </p:nvPicPr>
        <p:blipFill>
          <a:blip r:embed="rId3"/>
          <a:stretch/>
        </p:blipFill>
        <p:spPr>
          <a:xfrm>
            <a:off x="9593280" y="6267600"/>
            <a:ext cx="916560" cy="444600"/>
          </a:xfrm>
          <a:prstGeom prst="rect">
            <a:avLst/>
          </a:prstGeom>
          <a:ln w="0">
            <a:noFill/>
          </a:ln>
        </p:spPr>
      </p:pic>
      <p:sp>
        <p:nvSpPr>
          <p:cNvPr id="18" name="Rechteck 17"/>
          <p:cNvSpPr/>
          <p:nvPr/>
        </p:nvSpPr>
        <p:spPr>
          <a:xfrm>
            <a:off x="8953560" y="5943600"/>
            <a:ext cx="3236040" cy="911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" name="Rechteck 9"/>
          <p:cNvSpPr/>
          <p:nvPr/>
        </p:nvSpPr>
        <p:spPr>
          <a:xfrm>
            <a:off x="407880" y="1409760"/>
            <a:ext cx="11373480" cy="5149800"/>
          </a:xfrm>
          <a:prstGeom prst="rect">
            <a:avLst/>
          </a:pr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" name="Grafik 16" descr=""/>
          <p:cNvPicPr/>
          <p:nvPr/>
        </p:nvPicPr>
        <p:blipFill>
          <a:blip r:embed="rId4"/>
          <a:stretch/>
        </p:blipFill>
        <p:spPr>
          <a:xfrm>
            <a:off x="9740160" y="418320"/>
            <a:ext cx="1807920" cy="741240"/>
          </a:xfrm>
          <a:prstGeom prst="rect">
            <a:avLst/>
          </a:prstGeom>
          <a:ln w="0">
            <a:noFill/>
          </a:ln>
        </p:spPr>
      </p:pic>
      <p:pic>
        <p:nvPicPr>
          <p:cNvPr id="21" name="Grafik 10" descr=""/>
          <p:cNvPicPr/>
          <p:nvPr/>
        </p:nvPicPr>
        <p:blipFill>
          <a:blip r:embed="rId5"/>
          <a:stretch/>
        </p:blipFill>
        <p:spPr>
          <a:xfrm>
            <a:off x="10081800" y="5945760"/>
            <a:ext cx="1369440" cy="506880"/>
          </a:xfrm>
          <a:prstGeom prst="rect">
            <a:avLst/>
          </a:prstGeom>
          <a:ln w="0">
            <a:noFill/>
          </a:ln>
        </p:spPr>
      </p:pic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rafik 28" descr=""/>
          <p:cNvPicPr/>
          <p:nvPr/>
        </p:nvPicPr>
        <p:blipFill>
          <a:blip r:embed="rId2"/>
          <a:stretch/>
        </p:blipFill>
        <p:spPr>
          <a:xfrm>
            <a:off x="10779840" y="6396840"/>
            <a:ext cx="1003320" cy="186480"/>
          </a:xfrm>
          <a:prstGeom prst="rect">
            <a:avLst/>
          </a:prstGeom>
          <a:ln w="0">
            <a:noFill/>
          </a:ln>
        </p:spPr>
      </p:pic>
      <p:grpSp>
        <p:nvGrpSpPr>
          <p:cNvPr id="61" name="Gruppieren 10"/>
          <p:cNvGrpSpPr/>
          <p:nvPr/>
        </p:nvGrpSpPr>
        <p:grpSpPr>
          <a:xfrm>
            <a:off x="-626400" y="-469800"/>
            <a:ext cx="13399920" cy="7763760"/>
            <a:chOff x="-626400" y="-469800"/>
            <a:chExt cx="13399920" cy="7763760"/>
          </a:xfrm>
        </p:grpSpPr>
        <p:grpSp>
          <p:nvGrpSpPr>
            <p:cNvPr id="62" name="Gruppieren 12"/>
            <p:cNvGrpSpPr/>
            <p:nvPr/>
          </p:nvGrpSpPr>
          <p:grpSpPr>
            <a:xfrm>
              <a:off x="681480" y="-469800"/>
              <a:ext cx="360" cy="7763760"/>
              <a:chOff x="681480" y="-469800"/>
              <a:chExt cx="360" cy="7763760"/>
            </a:xfrm>
          </p:grpSpPr>
          <p:sp>
            <p:nvSpPr>
              <p:cNvPr id="63" name="Gerader Verbinder 25"/>
              <p:cNvSpPr/>
              <p:nvPr/>
            </p:nvSpPr>
            <p:spPr>
              <a:xfrm>
                <a:off x="681480" y="-469800"/>
                <a:ext cx="360" cy="36000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64" name="Gerader Verbinder 26"/>
              <p:cNvSpPr/>
              <p:nvPr/>
            </p:nvSpPr>
            <p:spPr>
              <a:xfrm>
                <a:off x="681480" y="6933960"/>
                <a:ext cx="360" cy="36000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65" name="Gruppieren 13"/>
            <p:cNvGrpSpPr/>
            <p:nvPr/>
          </p:nvGrpSpPr>
          <p:grpSpPr>
            <a:xfrm>
              <a:off x="11777040" y="-469800"/>
              <a:ext cx="360" cy="7763760"/>
              <a:chOff x="11777040" y="-469800"/>
              <a:chExt cx="360" cy="7763760"/>
            </a:xfrm>
          </p:grpSpPr>
          <p:sp>
            <p:nvSpPr>
              <p:cNvPr id="66" name="Gerader Verbinder 23"/>
              <p:cNvSpPr/>
              <p:nvPr/>
            </p:nvSpPr>
            <p:spPr>
              <a:xfrm>
                <a:off x="11777040" y="-469800"/>
                <a:ext cx="360" cy="36000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67" name="Gerader Verbinder 24"/>
              <p:cNvSpPr/>
              <p:nvPr/>
            </p:nvSpPr>
            <p:spPr>
              <a:xfrm>
                <a:off x="11777040" y="6933960"/>
                <a:ext cx="360" cy="36000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68" name="Gruppieren 15"/>
            <p:cNvGrpSpPr/>
            <p:nvPr/>
          </p:nvGrpSpPr>
          <p:grpSpPr>
            <a:xfrm>
              <a:off x="-626400" y="6202080"/>
              <a:ext cx="13399920" cy="360"/>
              <a:chOff x="-626400" y="6202080"/>
              <a:chExt cx="13399920" cy="360"/>
            </a:xfrm>
          </p:grpSpPr>
          <p:sp>
            <p:nvSpPr>
              <p:cNvPr id="69" name="Gerader Verbinder 21"/>
              <p:cNvSpPr/>
              <p:nvPr/>
            </p:nvSpPr>
            <p:spPr>
              <a:xfrm>
                <a:off x="12293280" y="6202080"/>
                <a:ext cx="480240" cy="36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70" name="Gerader Verbinder 22"/>
              <p:cNvSpPr/>
              <p:nvPr/>
            </p:nvSpPr>
            <p:spPr>
              <a:xfrm>
                <a:off x="-626400" y="6202080"/>
                <a:ext cx="479880" cy="36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71" name="Hilfslinien"/>
            <p:cNvSpPr/>
            <p:nvPr/>
          </p:nvSpPr>
          <p:spPr>
            <a:xfrm flipH="1" flipV="1" rot="10800000">
              <a:off x="846720" y="-468360"/>
              <a:ext cx="6992640" cy="3574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b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Show guides via menu: View // Guides // click guides checkbox</a:t>
              </a:r>
              <a:endParaRPr b="0" lang="de-DE" sz="1000" spc="-1" strike="noStrike">
                <a:latin typeface="Arial"/>
              </a:endParaRPr>
            </a:p>
          </p:txBody>
        </p:sp>
        <p:sp>
          <p:nvSpPr>
            <p:cNvPr id="72" name="Fußzeile"/>
            <p:cNvSpPr/>
            <p:nvPr/>
          </p:nvSpPr>
          <p:spPr>
            <a:xfrm flipH="1" flipV="1" rot="10800000">
              <a:off x="846360" y="6933960"/>
              <a:ext cx="9967320" cy="3574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Set footer per slide or for all/some via menu: Insert // text // Header &amp; Footer</a:t>
              </a:r>
              <a:endParaRPr b="0" lang="de-DE" sz="1000" spc="-1" strike="noStrike">
                <a:latin typeface="Arial"/>
              </a:endParaRPr>
            </a:p>
          </p:txBody>
        </p:sp>
        <p:grpSp>
          <p:nvGrpSpPr>
            <p:cNvPr id="73" name="Gruppieren 18"/>
            <p:cNvGrpSpPr/>
            <p:nvPr/>
          </p:nvGrpSpPr>
          <p:grpSpPr>
            <a:xfrm>
              <a:off x="-626400" y="1520640"/>
              <a:ext cx="13399920" cy="2520"/>
              <a:chOff x="-626400" y="1520640"/>
              <a:chExt cx="13399920" cy="2520"/>
            </a:xfrm>
          </p:grpSpPr>
          <p:sp>
            <p:nvSpPr>
              <p:cNvPr id="74" name="Gerader Verbinder 19"/>
              <p:cNvSpPr/>
              <p:nvPr/>
            </p:nvSpPr>
            <p:spPr>
              <a:xfrm>
                <a:off x="12293280" y="1522800"/>
                <a:ext cx="480240" cy="36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75" name="Gerader Verbinder 20"/>
              <p:cNvSpPr/>
              <p:nvPr/>
            </p:nvSpPr>
            <p:spPr>
              <a:xfrm>
                <a:off x="-626400" y="1520640"/>
                <a:ext cx="479880" cy="36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</p:grpSp>
      <p:sp>
        <p:nvSpPr>
          <p:cNvPr id="76" name="Rechteck 29"/>
          <p:cNvSpPr/>
          <p:nvPr/>
        </p:nvSpPr>
        <p:spPr>
          <a:xfrm>
            <a:off x="0" y="0"/>
            <a:ext cx="285480" cy="2854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7" name="Grafik 30" descr=""/>
          <p:cNvPicPr/>
          <p:nvPr/>
        </p:nvPicPr>
        <p:blipFill>
          <a:blip r:embed="rId3"/>
          <a:stretch/>
        </p:blipFill>
        <p:spPr>
          <a:xfrm>
            <a:off x="9593280" y="6267600"/>
            <a:ext cx="916560" cy="444600"/>
          </a:xfrm>
          <a:prstGeom prst="rect">
            <a:avLst/>
          </a:prstGeom>
          <a:ln w="0">
            <a:noFill/>
          </a:ln>
        </p:spPr>
      </p:pic>
      <p:grpSp>
        <p:nvGrpSpPr>
          <p:cNvPr id="78" name="Gruppieren 34"/>
          <p:cNvGrpSpPr/>
          <p:nvPr/>
        </p:nvGrpSpPr>
        <p:grpSpPr>
          <a:xfrm>
            <a:off x="-2089800" y="977040"/>
            <a:ext cx="1977480" cy="2127600"/>
            <a:chOff x="-2089800" y="977040"/>
            <a:chExt cx="1977480" cy="2127600"/>
          </a:xfrm>
        </p:grpSpPr>
        <p:sp>
          <p:nvSpPr>
            <p:cNvPr id="79" name="Folie Wechsel/Zurücksetzen/Textebenen"/>
            <p:cNvSpPr/>
            <p:nvPr/>
          </p:nvSpPr>
          <p:spPr>
            <a:xfrm flipH="1" flipV="1" rot="10800000">
              <a:off x="-2090160" y="976680"/>
              <a:ext cx="1977480" cy="19774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algn="r">
                <a:lnSpc>
                  <a:spcPct val="100000"/>
                </a:lnSpc>
                <a:buNone/>
              </a:pPr>
              <a:r>
                <a:rPr b="0" lang="en-US" sz="1000" spc="-1" strike="noStrike">
                  <a:solidFill>
                    <a:srgbClr val="333333"/>
                  </a:solidFill>
                  <a:latin typeface="Arial"/>
                  <a:ea typeface="DejaVu Sans"/>
                </a:rPr>
                <a:t>Change slide layout in the menu via:</a:t>
              </a:r>
              <a:endParaRPr b="0" lang="de-DE" sz="10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  <a:buNone/>
              </a:pPr>
              <a:r>
                <a:rPr b="0" lang="en-US" sz="1000" spc="-1" strike="noStrike">
                  <a:solidFill>
                    <a:srgbClr val="333333"/>
                  </a:solidFill>
                  <a:latin typeface="Arial"/>
                  <a:ea typeface="DejaVu Sans"/>
                </a:rPr>
                <a:t>home // slides // layout</a:t>
              </a:r>
              <a:endParaRPr b="0" lang="de-DE" sz="10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  <a:buNone/>
              </a:pPr>
              <a:endParaRPr b="0" lang="de-DE" sz="10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  <a:buNone/>
              </a:pPr>
              <a:r>
                <a:rPr b="0" lang="en-US" sz="1000" spc="-1" strike="noStrike">
                  <a:solidFill>
                    <a:srgbClr val="333333"/>
                  </a:solidFill>
                  <a:latin typeface="Arial"/>
                  <a:ea typeface="DejaVu Sans"/>
                </a:rPr>
                <a:t>Change text level</a:t>
              </a:r>
              <a:endParaRPr b="0" lang="de-DE" sz="10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  <a:buNone/>
              </a:pPr>
              <a:r>
                <a:rPr b="0" lang="en-US" sz="1000" spc="-1" strike="noStrike">
                  <a:solidFill>
                    <a:srgbClr val="333333"/>
                  </a:solidFill>
                  <a:latin typeface="Arial"/>
                  <a:ea typeface="DejaVu Sans"/>
                </a:rPr>
                <a:t>in the menu via:</a:t>
              </a:r>
              <a:br>
                <a:rPr sz="1800"/>
              </a:br>
              <a:r>
                <a:rPr b="0" lang="en-US" sz="1000" spc="-1" strike="noStrike">
                  <a:solidFill>
                    <a:srgbClr val="333333"/>
                  </a:solidFill>
                  <a:latin typeface="Arial"/>
                  <a:ea typeface="DejaVu Sans"/>
                </a:rPr>
                <a:t>home // paragraph // list level</a:t>
              </a:r>
              <a:endParaRPr b="0" lang="de-DE" sz="1000" spc="-1" strike="noStrike">
                <a:latin typeface="Arial"/>
              </a:endParaRPr>
            </a:p>
          </p:txBody>
        </p:sp>
        <p:grpSp>
          <p:nvGrpSpPr>
            <p:cNvPr id="80" name="Gruppieren 36"/>
            <p:cNvGrpSpPr/>
            <p:nvPr/>
          </p:nvGrpSpPr>
          <p:grpSpPr>
            <a:xfrm>
              <a:off x="-1549800" y="2315160"/>
              <a:ext cx="1435680" cy="789480"/>
              <a:chOff x="-1549800" y="2315160"/>
              <a:chExt cx="1435680" cy="789480"/>
            </a:xfrm>
          </p:grpSpPr>
          <p:pic>
            <p:nvPicPr>
              <p:cNvPr id="81" name="Listenebene erhöhen" descr=""/>
              <p:cNvPicPr/>
              <p:nvPr/>
            </p:nvPicPr>
            <p:blipFill>
              <a:blip r:embed="rId4"/>
              <a:stretch/>
            </p:blipFill>
            <p:spPr>
              <a:xfrm>
                <a:off x="-747000" y="2315160"/>
                <a:ext cx="632880" cy="3214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82" name="Listenebene verringern" descr="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783160"/>
                <a:ext cx="632880" cy="321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83" name="Text // Listenebene erhöhen"/>
              <p:cNvSpPr/>
              <p:nvPr/>
            </p:nvSpPr>
            <p:spPr>
              <a:xfrm>
                <a:off x="-1549800" y="2315160"/>
                <a:ext cx="717480" cy="321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algn="r">
                  <a:lnSpc>
                    <a:spcPct val="100000"/>
                  </a:lnSpc>
                  <a:buNone/>
                </a:pPr>
                <a:r>
                  <a:rPr b="0" lang="en-US" sz="1000" spc="-1" strike="noStrike">
                    <a:solidFill>
                      <a:srgbClr val="333333"/>
                    </a:solidFill>
                    <a:latin typeface="Arial"/>
                    <a:ea typeface="DejaVu Sans"/>
                  </a:rPr>
                  <a:t>Increase list level</a:t>
                </a:r>
                <a:endParaRPr b="0" lang="de-DE" sz="1000" spc="-1" strike="noStrike">
                  <a:latin typeface="Arial"/>
                </a:endParaRPr>
              </a:p>
            </p:txBody>
          </p:sp>
          <p:sp>
            <p:nvSpPr>
              <p:cNvPr id="84" name="Text // Listenebene verringern"/>
              <p:cNvSpPr/>
              <p:nvPr/>
            </p:nvSpPr>
            <p:spPr>
              <a:xfrm>
                <a:off x="-1549800" y="2783160"/>
                <a:ext cx="717480" cy="321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algn="r">
                  <a:lnSpc>
                    <a:spcPct val="100000"/>
                  </a:lnSpc>
                  <a:buNone/>
                </a:pPr>
                <a:r>
                  <a:rPr b="0" lang="en-US" sz="1000" spc="-1" strike="noStrike">
                    <a:solidFill>
                      <a:srgbClr val="333333"/>
                    </a:solidFill>
                    <a:latin typeface="Arial"/>
                    <a:ea typeface="DejaVu Sans"/>
                  </a:rPr>
                  <a:t>Lower</a:t>
                </a:r>
                <a:endParaRPr b="0" lang="de-DE" sz="1000" spc="-1" strike="noStrike">
                  <a:latin typeface="Arial"/>
                </a:endParaRPr>
              </a:p>
              <a:p>
                <a:pPr algn="r">
                  <a:lnSpc>
                    <a:spcPct val="100000"/>
                  </a:lnSpc>
                  <a:buNone/>
                </a:pPr>
                <a:r>
                  <a:rPr b="0" lang="en-US" sz="1000" spc="-1" strike="noStrike">
                    <a:solidFill>
                      <a:srgbClr val="333333"/>
                    </a:solidFill>
                    <a:latin typeface="Arial"/>
                    <a:ea typeface="DejaVu Sans"/>
                  </a:rPr>
                  <a:t>list level</a:t>
                </a:r>
                <a:endParaRPr b="0" lang="de-DE" sz="1000" spc="-1" strike="noStrike">
                  <a:latin typeface="Arial"/>
                </a:endParaRPr>
              </a:p>
            </p:txBody>
          </p:sp>
        </p:grpSp>
      </p:grpSp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rafik 28" descr=""/>
          <p:cNvPicPr/>
          <p:nvPr/>
        </p:nvPicPr>
        <p:blipFill>
          <a:blip r:embed="rId2"/>
          <a:stretch/>
        </p:blipFill>
        <p:spPr>
          <a:xfrm>
            <a:off x="10779840" y="6396840"/>
            <a:ext cx="1003320" cy="186480"/>
          </a:xfrm>
          <a:prstGeom prst="rect">
            <a:avLst/>
          </a:prstGeom>
          <a:ln w="0">
            <a:noFill/>
          </a:ln>
        </p:spPr>
      </p:pic>
      <p:grpSp>
        <p:nvGrpSpPr>
          <p:cNvPr id="124" name="Gruppieren 10"/>
          <p:cNvGrpSpPr/>
          <p:nvPr/>
        </p:nvGrpSpPr>
        <p:grpSpPr>
          <a:xfrm>
            <a:off x="-626400" y="-469800"/>
            <a:ext cx="13399920" cy="7763760"/>
            <a:chOff x="-626400" y="-469800"/>
            <a:chExt cx="13399920" cy="7763760"/>
          </a:xfrm>
        </p:grpSpPr>
        <p:grpSp>
          <p:nvGrpSpPr>
            <p:cNvPr id="125" name="Gruppieren 12"/>
            <p:cNvGrpSpPr/>
            <p:nvPr/>
          </p:nvGrpSpPr>
          <p:grpSpPr>
            <a:xfrm>
              <a:off x="681480" y="-469800"/>
              <a:ext cx="360" cy="7763760"/>
              <a:chOff x="681480" y="-469800"/>
              <a:chExt cx="360" cy="7763760"/>
            </a:xfrm>
          </p:grpSpPr>
          <p:sp>
            <p:nvSpPr>
              <p:cNvPr id="126" name="Gerader Verbinder 25"/>
              <p:cNvSpPr/>
              <p:nvPr/>
            </p:nvSpPr>
            <p:spPr>
              <a:xfrm>
                <a:off x="681480" y="-469800"/>
                <a:ext cx="360" cy="36000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27" name="Gerader Verbinder 26"/>
              <p:cNvSpPr/>
              <p:nvPr/>
            </p:nvSpPr>
            <p:spPr>
              <a:xfrm>
                <a:off x="681480" y="6933960"/>
                <a:ext cx="360" cy="36000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128" name="Gruppieren 13"/>
            <p:cNvGrpSpPr/>
            <p:nvPr/>
          </p:nvGrpSpPr>
          <p:grpSpPr>
            <a:xfrm>
              <a:off x="11777040" y="-469800"/>
              <a:ext cx="360" cy="7763760"/>
              <a:chOff x="11777040" y="-469800"/>
              <a:chExt cx="360" cy="7763760"/>
            </a:xfrm>
          </p:grpSpPr>
          <p:sp>
            <p:nvSpPr>
              <p:cNvPr id="129" name="Gerader Verbinder 23"/>
              <p:cNvSpPr/>
              <p:nvPr/>
            </p:nvSpPr>
            <p:spPr>
              <a:xfrm>
                <a:off x="11777040" y="-469800"/>
                <a:ext cx="360" cy="36000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0" name="Gerader Verbinder 24"/>
              <p:cNvSpPr/>
              <p:nvPr/>
            </p:nvSpPr>
            <p:spPr>
              <a:xfrm>
                <a:off x="11777040" y="6933960"/>
                <a:ext cx="360" cy="36000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grpSp>
          <p:nvGrpSpPr>
            <p:cNvPr id="131" name="Gruppieren 15"/>
            <p:cNvGrpSpPr/>
            <p:nvPr/>
          </p:nvGrpSpPr>
          <p:grpSpPr>
            <a:xfrm>
              <a:off x="-626400" y="6202080"/>
              <a:ext cx="13399920" cy="360"/>
              <a:chOff x="-626400" y="6202080"/>
              <a:chExt cx="13399920" cy="360"/>
            </a:xfrm>
          </p:grpSpPr>
          <p:sp>
            <p:nvSpPr>
              <p:cNvPr id="132" name="Gerader Verbinder 21"/>
              <p:cNvSpPr/>
              <p:nvPr/>
            </p:nvSpPr>
            <p:spPr>
              <a:xfrm>
                <a:off x="12293280" y="6202080"/>
                <a:ext cx="480240" cy="36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3" name="Gerader Verbinder 22"/>
              <p:cNvSpPr/>
              <p:nvPr/>
            </p:nvSpPr>
            <p:spPr>
              <a:xfrm>
                <a:off x="-626400" y="6202080"/>
                <a:ext cx="479880" cy="36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134" name="Hilfslinien"/>
            <p:cNvSpPr/>
            <p:nvPr/>
          </p:nvSpPr>
          <p:spPr>
            <a:xfrm flipH="1" flipV="1" rot="10800000">
              <a:off x="846720" y="-468360"/>
              <a:ext cx="6992640" cy="3574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b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Show guides via menu: View // Guides // click guides checkbox</a:t>
              </a:r>
              <a:endParaRPr b="0" lang="de-DE" sz="1000" spc="-1" strike="noStrike">
                <a:latin typeface="Arial"/>
              </a:endParaRPr>
            </a:p>
          </p:txBody>
        </p:sp>
        <p:sp>
          <p:nvSpPr>
            <p:cNvPr id="135" name="Fußzeile"/>
            <p:cNvSpPr/>
            <p:nvPr/>
          </p:nvSpPr>
          <p:spPr>
            <a:xfrm flipH="1" flipV="1" rot="10800000">
              <a:off x="846360" y="6933960"/>
              <a:ext cx="9967320" cy="3574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  <a:buNone/>
                <a:tabLst>
                  <a:tab algn="l" pos="0"/>
                </a:tabLst>
              </a:pPr>
              <a:r>
                <a:rPr b="0" lang="en-US" sz="10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Set footer per slide or for all/some via menu: Insert // text // Header &amp; Footer</a:t>
              </a:r>
              <a:endParaRPr b="0" lang="de-DE" sz="1000" spc="-1" strike="noStrike">
                <a:latin typeface="Arial"/>
              </a:endParaRPr>
            </a:p>
          </p:txBody>
        </p:sp>
        <p:grpSp>
          <p:nvGrpSpPr>
            <p:cNvPr id="136" name="Gruppieren 18"/>
            <p:cNvGrpSpPr/>
            <p:nvPr/>
          </p:nvGrpSpPr>
          <p:grpSpPr>
            <a:xfrm>
              <a:off x="-626400" y="1520640"/>
              <a:ext cx="13399920" cy="2520"/>
              <a:chOff x="-626400" y="1520640"/>
              <a:chExt cx="13399920" cy="2520"/>
            </a:xfrm>
          </p:grpSpPr>
          <p:sp>
            <p:nvSpPr>
              <p:cNvPr id="137" name="Gerader Verbinder 19"/>
              <p:cNvSpPr/>
              <p:nvPr/>
            </p:nvSpPr>
            <p:spPr>
              <a:xfrm>
                <a:off x="12293280" y="1522800"/>
                <a:ext cx="480240" cy="36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  <p:sp>
            <p:nvSpPr>
              <p:cNvPr id="138" name="Gerader Verbinder 20"/>
              <p:cNvSpPr/>
              <p:nvPr/>
            </p:nvSpPr>
            <p:spPr>
              <a:xfrm>
                <a:off x="-626400" y="1520640"/>
                <a:ext cx="479880" cy="360"/>
              </a:xfrm>
              <a:prstGeom prst="line">
                <a:avLst/>
              </a:prstGeom>
              <a:ln>
                <a:solidFill>
                  <a:srgbClr val="005a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</p:grpSp>
      <p:sp>
        <p:nvSpPr>
          <p:cNvPr id="139" name="Rechteck 29"/>
          <p:cNvSpPr/>
          <p:nvPr/>
        </p:nvSpPr>
        <p:spPr>
          <a:xfrm>
            <a:off x="0" y="0"/>
            <a:ext cx="285480" cy="28548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0" name="Grafik 30" descr=""/>
          <p:cNvPicPr/>
          <p:nvPr/>
        </p:nvPicPr>
        <p:blipFill>
          <a:blip r:embed="rId3"/>
          <a:stretch/>
        </p:blipFill>
        <p:spPr>
          <a:xfrm>
            <a:off x="9593280" y="6267600"/>
            <a:ext cx="916560" cy="444600"/>
          </a:xfrm>
          <a:prstGeom prst="rect">
            <a:avLst/>
          </a:prstGeom>
          <a:ln w="0">
            <a:noFill/>
          </a:ln>
        </p:spPr>
      </p:pic>
      <p:grpSp>
        <p:nvGrpSpPr>
          <p:cNvPr id="141" name="Gruppieren 36"/>
          <p:cNvGrpSpPr/>
          <p:nvPr/>
        </p:nvGrpSpPr>
        <p:grpSpPr>
          <a:xfrm>
            <a:off x="-2089800" y="977040"/>
            <a:ext cx="1977480" cy="2127600"/>
            <a:chOff x="-2089800" y="977040"/>
            <a:chExt cx="1977480" cy="2127600"/>
          </a:xfrm>
        </p:grpSpPr>
        <p:sp>
          <p:nvSpPr>
            <p:cNvPr id="142" name="Folie Wechsel/Zurücksetzen/Textebenen"/>
            <p:cNvSpPr/>
            <p:nvPr/>
          </p:nvSpPr>
          <p:spPr>
            <a:xfrm flipH="1" flipV="1" rot="10800000">
              <a:off x="-2090160" y="976680"/>
              <a:ext cx="1977480" cy="19774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 algn="r">
                <a:lnSpc>
                  <a:spcPct val="100000"/>
                </a:lnSpc>
                <a:buNone/>
              </a:pPr>
              <a:r>
                <a:rPr b="0" lang="en-US" sz="1000" spc="-1" strike="noStrike">
                  <a:solidFill>
                    <a:srgbClr val="333333"/>
                  </a:solidFill>
                  <a:latin typeface="Arial"/>
                  <a:ea typeface="DejaVu Sans"/>
                </a:rPr>
                <a:t>Change slide layout in the menu via:</a:t>
              </a:r>
              <a:endParaRPr b="0" lang="de-DE" sz="10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  <a:buNone/>
              </a:pPr>
              <a:r>
                <a:rPr b="0" lang="en-US" sz="1000" spc="-1" strike="noStrike">
                  <a:solidFill>
                    <a:srgbClr val="333333"/>
                  </a:solidFill>
                  <a:latin typeface="Arial"/>
                  <a:ea typeface="DejaVu Sans"/>
                </a:rPr>
                <a:t>home // slides // layout</a:t>
              </a:r>
              <a:endParaRPr b="0" lang="de-DE" sz="10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  <a:buNone/>
              </a:pPr>
              <a:endParaRPr b="0" lang="de-DE" sz="10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  <a:buNone/>
              </a:pPr>
              <a:r>
                <a:rPr b="0" lang="en-US" sz="1000" spc="-1" strike="noStrike">
                  <a:solidFill>
                    <a:srgbClr val="333333"/>
                  </a:solidFill>
                  <a:latin typeface="Arial"/>
                  <a:ea typeface="DejaVu Sans"/>
                </a:rPr>
                <a:t>Change text level</a:t>
              </a:r>
              <a:endParaRPr b="0" lang="de-DE" sz="1000" spc="-1" strike="noStrike">
                <a:latin typeface="Arial"/>
              </a:endParaRPr>
            </a:p>
            <a:p>
              <a:pPr algn="r">
                <a:lnSpc>
                  <a:spcPct val="100000"/>
                </a:lnSpc>
                <a:buNone/>
              </a:pPr>
              <a:r>
                <a:rPr b="0" lang="en-US" sz="1000" spc="-1" strike="noStrike">
                  <a:solidFill>
                    <a:srgbClr val="333333"/>
                  </a:solidFill>
                  <a:latin typeface="Arial"/>
                  <a:ea typeface="DejaVu Sans"/>
                </a:rPr>
                <a:t>in the menu via:</a:t>
              </a:r>
              <a:br>
                <a:rPr sz="1800"/>
              </a:br>
              <a:r>
                <a:rPr b="0" lang="en-US" sz="1000" spc="-1" strike="noStrike">
                  <a:solidFill>
                    <a:srgbClr val="333333"/>
                  </a:solidFill>
                  <a:latin typeface="Arial"/>
                  <a:ea typeface="DejaVu Sans"/>
                </a:rPr>
                <a:t>home // paragraph // list level</a:t>
              </a:r>
              <a:endParaRPr b="0" lang="de-DE" sz="1000" spc="-1" strike="noStrike">
                <a:latin typeface="Arial"/>
              </a:endParaRPr>
            </a:p>
          </p:txBody>
        </p:sp>
        <p:grpSp>
          <p:nvGrpSpPr>
            <p:cNvPr id="143" name="Gruppieren 38"/>
            <p:cNvGrpSpPr/>
            <p:nvPr/>
          </p:nvGrpSpPr>
          <p:grpSpPr>
            <a:xfrm>
              <a:off x="-1549800" y="2315160"/>
              <a:ext cx="1435680" cy="789480"/>
              <a:chOff x="-1549800" y="2315160"/>
              <a:chExt cx="1435680" cy="789480"/>
            </a:xfrm>
          </p:grpSpPr>
          <p:pic>
            <p:nvPicPr>
              <p:cNvPr id="144" name="Listenebene erhöhen" descr=""/>
              <p:cNvPicPr/>
              <p:nvPr/>
            </p:nvPicPr>
            <p:blipFill>
              <a:blip r:embed="rId4"/>
              <a:stretch/>
            </p:blipFill>
            <p:spPr>
              <a:xfrm>
                <a:off x="-747000" y="2315160"/>
                <a:ext cx="632880" cy="3214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45" name="Listenebene verringern" descr=""/>
              <p:cNvPicPr/>
              <p:nvPr/>
            </p:nvPicPr>
            <p:blipFill>
              <a:blip r:embed="rId5"/>
              <a:stretch/>
            </p:blipFill>
            <p:spPr>
              <a:xfrm>
                <a:off x="-747000" y="2783160"/>
                <a:ext cx="632880" cy="3214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46" name="Text // Listenebene erhöhen"/>
              <p:cNvSpPr/>
              <p:nvPr/>
            </p:nvSpPr>
            <p:spPr>
              <a:xfrm>
                <a:off x="-1549800" y="2315160"/>
                <a:ext cx="717480" cy="321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algn="r">
                  <a:lnSpc>
                    <a:spcPct val="100000"/>
                  </a:lnSpc>
                  <a:buNone/>
                </a:pPr>
                <a:r>
                  <a:rPr b="0" lang="en-US" sz="1000" spc="-1" strike="noStrike">
                    <a:solidFill>
                      <a:srgbClr val="333333"/>
                    </a:solidFill>
                    <a:latin typeface="Arial"/>
                    <a:ea typeface="DejaVu Sans"/>
                  </a:rPr>
                  <a:t>Increase list level</a:t>
                </a:r>
                <a:endParaRPr b="0" lang="de-DE" sz="1000" spc="-1" strike="noStrike">
                  <a:latin typeface="Arial"/>
                </a:endParaRPr>
              </a:p>
            </p:txBody>
          </p:sp>
          <p:sp>
            <p:nvSpPr>
              <p:cNvPr id="147" name="Text // Listenebene verringern"/>
              <p:cNvSpPr/>
              <p:nvPr/>
            </p:nvSpPr>
            <p:spPr>
              <a:xfrm>
                <a:off x="-1549800" y="2783160"/>
                <a:ext cx="717480" cy="321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0" rIns="0" tIns="0" bIns="0" anchor="t">
                <a:noAutofit/>
              </a:bodyPr>
              <a:p>
                <a:pPr algn="r">
                  <a:lnSpc>
                    <a:spcPct val="100000"/>
                  </a:lnSpc>
                  <a:buNone/>
                </a:pPr>
                <a:r>
                  <a:rPr b="0" lang="en-US" sz="1000" spc="-1" strike="noStrike">
                    <a:solidFill>
                      <a:srgbClr val="333333"/>
                    </a:solidFill>
                    <a:latin typeface="Arial"/>
                    <a:ea typeface="DejaVu Sans"/>
                  </a:rPr>
                  <a:t>Lower</a:t>
                </a:r>
                <a:endParaRPr b="0" lang="de-DE" sz="1000" spc="-1" strike="noStrike">
                  <a:latin typeface="Arial"/>
                </a:endParaRPr>
              </a:p>
              <a:p>
                <a:pPr algn="r">
                  <a:lnSpc>
                    <a:spcPct val="100000"/>
                  </a:lnSpc>
                  <a:buNone/>
                </a:pPr>
                <a:r>
                  <a:rPr b="0" lang="en-US" sz="1000" spc="-1" strike="noStrike">
                    <a:solidFill>
                      <a:srgbClr val="333333"/>
                    </a:solidFill>
                    <a:latin typeface="Arial"/>
                    <a:ea typeface="DejaVu Sans"/>
                  </a:rPr>
                  <a:t>list level</a:t>
                </a:r>
                <a:endParaRPr b="0" lang="de-DE" sz="1000" spc="-1" strike="noStrike">
                  <a:latin typeface="Arial"/>
                </a:endParaRPr>
              </a:p>
            </p:txBody>
          </p:sp>
        </p:grpSp>
      </p:grpSp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964800" y="3428640"/>
            <a:ext cx="10581480" cy="501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90000"/>
              </a:lnSpc>
              <a:buNone/>
            </a:pPr>
            <a:r>
              <a:rPr b="1" lang="en-US" sz="3000" spc="-1" strike="noStrike">
                <a:solidFill>
                  <a:srgbClr val="ffffff"/>
                </a:solidFill>
                <a:latin typeface="Arial"/>
              </a:rPr>
              <a:t>Controlling Advanced Experiments (Part II)</a:t>
            </a:r>
            <a:endParaRPr b="0" lang="de-DE" sz="30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964800" y="3976560"/>
            <a:ext cx="10598400" cy="33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ffffff"/>
                </a:solidFill>
                <a:latin typeface="Arial"/>
              </a:rPr>
              <a:t>Image based measurements</a:t>
            </a:r>
            <a:endParaRPr b="0" lang="de-DE" sz="20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endParaRPr b="0" lang="de-DE" sz="2000" spc="-1" strike="noStrike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/>
          </p:nvPr>
        </p:nvSpPr>
        <p:spPr>
          <a:xfrm>
            <a:off x="964800" y="6187320"/>
            <a:ext cx="8706600" cy="194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000" spc="-1" strike="noStrike">
                <a:solidFill>
                  <a:srgbClr val="ffffff"/>
                </a:solidFill>
                <a:latin typeface="Arial"/>
              </a:rPr>
              <a:t>Department of Research Technology · Department of Measurement Technology - FWFE · Dr.-Ing. Gerald Wedel · g.wedel@hzdr.de · www.hzdr.de</a:t>
            </a:r>
            <a:endParaRPr b="0" lang="de-DE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11084760" cy="40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00"/>
          </a:bodyPr>
          <a:p>
            <a:pPr>
              <a:lnSpc>
                <a:spcPct val="90000"/>
              </a:lnSpc>
              <a:buNone/>
            </a:pPr>
            <a:r>
              <a:rPr b="1" lang="en-US" sz="3000" spc="-1" strike="noStrike">
                <a:solidFill>
                  <a:srgbClr val="005aa0"/>
                </a:solidFill>
                <a:latin typeface="Arial"/>
              </a:rPr>
              <a:t>Introduction</a:t>
            </a:r>
            <a:endParaRPr b="0" lang="de-DE" sz="30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698400" y="1535760"/>
            <a:ext cx="11084760" cy="463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Several experiments demand an optical monitoring and subsequent data processing, for example for</a:t>
            </a:r>
            <a:br>
              <a:rPr sz="1800"/>
            </a:br>
            <a:endParaRPr b="0" lang="de-DE" sz="1800" spc="-1" strike="noStrike">
              <a:latin typeface="Arial"/>
            </a:endParaRPr>
          </a:p>
          <a:p>
            <a:pPr lvl="2" marL="228600" indent="-2286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parameters of an electron beam,</a:t>
            </a:r>
            <a:endParaRPr b="0" lang="de-DE" sz="1800" spc="-1" strike="noStrike">
              <a:latin typeface="Arial"/>
            </a:endParaRPr>
          </a:p>
          <a:p>
            <a:pPr lvl="2" marL="228600" indent="-2286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condition monitoring of a running experiment and</a:t>
            </a:r>
            <a:endParaRPr b="0" lang="de-DE" sz="1800" spc="-1" strike="noStrike">
              <a:latin typeface="Arial"/>
            </a:endParaRPr>
          </a:p>
          <a:p>
            <a:pPr lvl="2" marL="228600" indent="-2286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detection and characterization of materials to be processed.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The main components needed for accomplishing these tasks are</a:t>
            </a:r>
            <a:br>
              <a:rPr sz="1800"/>
            </a:b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software for controlling and parametrisation of an optical detection device (camera),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a data processing unit (PC or embedded device) and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hard- and software for (post-)processing the retrieved data.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The 2</a:t>
            </a:r>
            <a:r>
              <a:rPr b="0" lang="en-US" sz="1800" spc="-1" strike="noStrike" baseline="33000">
                <a:solidFill>
                  <a:srgbClr val="000000"/>
                </a:solidFill>
                <a:latin typeface="Arial"/>
              </a:rPr>
              <a:t>nd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and 3</a:t>
            </a:r>
            <a:r>
              <a:rPr b="0" lang="en-US" sz="1800" spc="-1" strike="noStrike" baseline="33000">
                <a:solidFill>
                  <a:srgbClr val="000000"/>
                </a:solidFill>
                <a:latin typeface="Arial"/>
              </a:rPr>
              <a:t>rd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 item are usually combined, if possible.</a:t>
            </a: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At the Department of Measurement Technology these points are addressed.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dt" idx="4"/>
          </p:nvPr>
        </p:nvSpPr>
        <p:spPr>
          <a:xfrm>
            <a:off x="653760" y="6308640"/>
            <a:ext cx="61164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5aa0"/>
                </a:solidFill>
                <a:latin typeface="Arial"/>
              </a:rPr>
              <a:t>Date</a:t>
            </a:r>
            <a:endParaRPr b="0" lang="de-DE" sz="800" spc="-1" strike="noStrike">
              <a:latin typeface="Times New Roman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ftr" idx="5"/>
          </p:nvPr>
        </p:nvSpPr>
        <p:spPr>
          <a:xfrm>
            <a:off x="1347480" y="6308640"/>
            <a:ext cx="452700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5aa0"/>
                </a:solidFill>
                <a:latin typeface="Arial"/>
              </a:rPr>
              <a:t>Controlling Advanced Experiments (Part II)</a:t>
            </a:r>
            <a:endParaRPr b="0" lang="de-DE" sz="800" spc="-1" strike="noStrike">
              <a:latin typeface="Times New Roman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sldNum" idx="6"/>
          </p:nvPr>
        </p:nvSpPr>
        <p:spPr>
          <a:xfrm>
            <a:off x="41040" y="6308640"/>
            <a:ext cx="53100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10771B8-A34E-4EE8-B45F-38E36F7CF3A3}" type="slidenum">
              <a:rPr b="0" lang="en-US" sz="800" spc="-1" strike="noStrike">
                <a:solidFill>
                  <a:srgbClr val="005aa0"/>
                </a:solidFill>
                <a:latin typeface="Arial"/>
              </a:rPr>
              <a:t>2</a:t>
            </a:fld>
            <a:endParaRPr b="0" lang="de-DE" sz="8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7017120" cy="40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>
              <a:lnSpc>
                <a:spcPct val="90000"/>
              </a:lnSpc>
              <a:buNone/>
            </a:pPr>
            <a:r>
              <a:rPr b="1" lang="en-US" sz="3000" spc="-1" strike="noStrike">
                <a:solidFill>
                  <a:srgbClr val="005aa0"/>
                </a:solidFill>
                <a:latin typeface="Arial"/>
              </a:rPr>
              <a:t>Controlling and parametrisation of a camera</a:t>
            </a:r>
            <a:endParaRPr b="0" lang="de-DE" sz="30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dt" idx="7"/>
          </p:nvPr>
        </p:nvSpPr>
        <p:spPr>
          <a:xfrm>
            <a:off x="653760" y="6308640"/>
            <a:ext cx="61164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5aa0"/>
                </a:solidFill>
                <a:latin typeface="Arial"/>
              </a:rPr>
              <a:t>Date</a:t>
            </a:r>
            <a:endParaRPr b="0" lang="de-DE" sz="800" spc="-1" strike="noStrike">
              <a:latin typeface="Times New Roman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ftr" idx="8"/>
          </p:nvPr>
        </p:nvSpPr>
        <p:spPr>
          <a:xfrm>
            <a:off x="1347480" y="6308640"/>
            <a:ext cx="452700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5aa0"/>
                </a:solidFill>
                <a:latin typeface="Arial"/>
              </a:rPr>
              <a:t>Controlling Advanced Experiments (Part II)</a:t>
            </a:r>
            <a:endParaRPr b="0" lang="de-DE" sz="800" spc="-1" strike="noStrike">
              <a:latin typeface="Times New Roman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sldNum" idx="9"/>
          </p:nvPr>
        </p:nvSpPr>
        <p:spPr>
          <a:xfrm>
            <a:off x="41040" y="6308640"/>
            <a:ext cx="53100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5C02C52-EEE0-41BB-A672-C10F065520C9}" type="slidenum">
              <a:rPr b="0" lang="en-US" sz="800" spc="-1" strike="noStrike">
                <a:solidFill>
                  <a:srgbClr val="005aa0"/>
                </a:solidFill>
                <a:latin typeface="Arial"/>
              </a:rPr>
              <a:t>3</a:t>
            </a:fld>
            <a:endParaRPr b="0" lang="de-DE" sz="800" spc="-1" strike="noStrike">
              <a:latin typeface="Times New Roman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7017120" cy="33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Hardware &amp; software setup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205" name=""/>
          <p:cNvSpPr/>
          <p:nvPr/>
        </p:nvSpPr>
        <p:spPr>
          <a:xfrm>
            <a:off x="540000" y="1537200"/>
            <a:ext cx="6837840" cy="467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 u="sng">
                <a:solidFill>
                  <a:srgbClr val="000000"/>
                </a:solidFill>
                <a:uFillTx/>
                <a:latin typeface="Arial"/>
                <a:ea typeface="Microsoft YaHei"/>
              </a:rPr>
              <a:t>Software setup: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Proprietary mulit-threaded library </a:t>
            </a:r>
            <a:r>
              <a:rPr b="0" i="1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Cameleon 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(C/C++ interface)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For each connected camera an object is created, which allows</a:t>
            </a: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- the camera parametrisation</a:t>
            </a: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- individual control of the image acquisition</a:t>
            </a: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- user-defined callback-functions for camera events, like for</a:t>
            </a: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the arrival of a new image</a:t>
            </a: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Hardware setup: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Industrial cameras (GenICam compliant)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Supported interfaces: GigE, USB(, CameraLink)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PC/embedded device for controlling data acquisition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endParaRPr b="0" lang="de-DE" sz="1800" spc="-1" strike="noStrike">
              <a:latin typeface="Arial"/>
            </a:endParaRPr>
          </a:p>
        </p:txBody>
      </p:sp>
      <p:pic>
        <p:nvPicPr>
          <p:cNvPr id="206" name="" descr=""/>
          <p:cNvPicPr/>
          <p:nvPr/>
        </p:nvPicPr>
        <p:blipFill>
          <a:blip r:embed="rId1"/>
          <a:stretch/>
        </p:blipFill>
        <p:spPr>
          <a:xfrm>
            <a:off x="8751960" y="4158000"/>
            <a:ext cx="2926440" cy="2069640"/>
          </a:xfrm>
          <a:prstGeom prst="rect">
            <a:avLst/>
          </a:prstGeom>
          <a:ln w="0">
            <a:noFill/>
          </a:ln>
        </p:spPr>
      </p:pic>
      <p:pic>
        <p:nvPicPr>
          <p:cNvPr id="207" name="" descr=""/>
          <p:cNvPicPr/>
          <p:nvPr/>
        </p:nvPicPr>
        <p:blipFill>
          <a:blip r:embed="rId2"/>
          <a:stretch/>
        </p:blipFill>
        <p:spPr>
          <a:xfrm>
            <a:off x="6409440" y="4212000"/>
            <a:ext cx="2158560" cy="2158560"/>
          </a:xfrm>
          <a:prstGeom prst="rect">
            <a:avLst/>
          </a:prstGeom>
          <a:ln w="0">
            <a:noFill/>
          </a:ln>
        </p:spPr>
      </p:pic>
      <p:pic>
        <p:nvPicPr>
          <p:cNvPr id="208" name="" descr=""/>
          <p:cNvPicPr/>
          <p:nvPr/>
        </p:nvPicPr>
        <p:blipFill>
          <a:blip r:embed="rId3"/>
          <a:stretch/>
        </p:blipFill>
        <p:spPr>
          <a:xfrm>
            <a:off x="7560000" y="1332000"/>
            <a:ext cx="4192560" cy="251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7017120" cy="40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9000"/>
          </a:bodyPr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1" lang="en-US" sz="3000" spc="-1" strike="noStrike">
                <a:solidFill>
                  <a:srgbClr val="005aa0"/>
                </a:solidFill>
                <a:latin typeface="Arial"/>
              </a:rPr>
              <a:t>Data (post-)processing</a:t>
            </a:r>
            <a:endParaRPr b="0" lang="de-DE" sz="30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dt" idx="10"/>
          </p:nvPr>
        </p:nvSpPr>
        <p:spPr>
          <a:xfrm>
            <a:off x="653760" y="6308640"/>
            <a:ext cx="61164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5aa0"/>
                </a:solidFill>
                <a:latin typeface="Arial"/>
              </a:rPr>
              <a:t>Date</a:t>
            </a:r>
            <a:endParaRPr b="0" lang="de-DE" sz="800" spc="-1" strike="noStrike">
              <a:latin typeface="Times New Roman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ftr" idx="11"/>
          </p:nvPr>
        </p:nvSpPr>
        <p:spPr>
          <a:xfrm>
            <a:off x="1347480" y="6308640"/>
            <a:ext cx="452700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5aa0"/>
                </a:solidFill>
                <a:latin typeface="Arial"/>
              </a:rPr>
              <a:t>Controlling Advanced Experiments (Part II)</a:t>
            </a:r>
            <a:endParaRPr b="0" lang="de-DE" sz="800" spc="-1" strike="noStrike">
              <a:latin typeface="Times New Roman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sldNum" idx="12"/>
          </p:nvPr>
        </p:nvSpPr>
        <p:spPr>
          <a:xfrm>
            <a:off x="41040" y="6308640"/>
            <a:ext cx="53100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3864D60-7801-43D2-A0EB-490CC0523BFF}" type="slidenum">
              <a:rPr b="0" lang="en-US" sz="800" spc="-1" strike="noStrike">
                <a:solidFill>
                  <a:srgbClr val="005aa0"/>
                </a:solidFill>
                <a:latin typeface="Arial"/>
              </a:rPr>
              <a:t>4</a:t>
            </a:fld>
            <a:endParaRPr b="0" lang="de-DE" sz="800" spc="-1" strike="noStrike">
              <a:latin typeface="Times New Roman"/>
            </a:endParaRPr>
          </a:p>
        </p:txBody>
      </p:sp>
      <p:sp>
        <p:nvSpPr>
          <p:cNvPr id="213" name="PlaceHolder 5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7017120" cy="33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Supported hard- and software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214" name=""/>
          <p:cNvSpPr/>
          <p:nvPr/>
        </p:nvSpPr>
        <p:spPr>
          <a:xfrm>
            <a:off x="540000" y="1537200"/>
            <a:ext cx="5757840" cy="467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Supported</a:t>
            </a: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 Hardware:</a:t>
            </a:r>
            <a:br>
              <a:rPr sz="1800"/>
            </a:b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PC w/wo CUDA capable GPU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Embedded system (Raspi 3-4, Nvidia Jetson series)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endParaRPr b="0" lang="de-DE" sz="1800" spc="-1" strike="noStrike">
              <a:latin typeface="Arial"/>
            </a:endParaRPr>
          </a:p>
        </p:txBody>
      </p:sp>
      <p:pic>
        <p:nvPicPr>
          <p:cNvPr id="215" name="" descr=""/>
          <p:cNvPicPr/>
          <p:nvPr/>
        </p:nvPicPr>
        <p:blipFill>
          <a:blip r:embed="rId1"/>
          <a:stretch/>
        </p:blipFill>
        <p:spPr>
          <a:xfrm>
            <a:off x="6202080" y="3276000"/>
            <a:ext cx="5711760" cy="2878560"/>
          </a:xfrm>
          <a:prstGeom prst="rect">
            <a:avLst/>
          </a:prstGeom>
          <a:ln w="0">
            <a:noFill/>
          </a:ln>
        </p:spPr>
      </p:pic>
      <p:sp>
        <p:nvSpPr>
          <p:cNvPr id="216" name=""/>
          <p:cNvSpPr/>
          <p:nvPr/>
        </p:nvSpPr>
        <p:spPr>
          <a:xfrm>
            <a:off x="6156000" y="1537200"/>
            <a:ext cx="5757840" cy="467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Supported Software:</a:t>
            </a:r>
            <a:br>
              <a:rPr sz="1800"/>
            </a:b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Customized software (C/C++, CUDA)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Proprietary image pipeline (image filters, etc.)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endParaRPr b="0" lang="de-DE" sz="1800" spc="-1" strike="noStrike">
              <a:latin typeface="Arial"/>
            </a:endParaRPr>
          </a:p>
        </p:txBody>
      </p:sp>
      <p:pic>
        <p:nvPicPr>
          <p:cNvPr id="217" name="" descr=""/>
          <p:cNvPicPr/>
          <p:nvPr/>
        </p:nvPicPr>
        <p:blipFill>
          <a:blip r:embed="rId2"/>
          <a:stretch/>
        </p:blipFill>
        <p:spPr>
          <a:xfrm>
            <a:off x="540000" y="3240000"/>
            <a:ext cx="5448960" cy="287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7017120" cy="40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9000"/>
          </a:bodyPr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1" lang="en-US" sz="3000" spc="-1" strike="noStrike">
                <a:solidFill>
                  <a:srgbClr val="005aa0"/>
                </a:solidFill>
                <a:latin typeface="Arial"/>
              </a:rPr>
              <a:t>Application examples</a:t>
            </a:r>
            <a:endParaRPr b="0" lang="de-DE" sz="3000" spc="-1" strike="noStrike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dt" idx="13"/>
          </p:nvPr>
        </p:nvSpPr>
        <p:spPr>
          <a:xfrm>
            <a:off x="653760" y="6308640"/>
            <a:ext cx="61164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5aa0"/>
                </a:solidFill>
                <a:latin typeface="Arial"/>
              </a:rPr>
              <a:t>Date</a:t>
            </a:r>
            <a:endParaRPr b="0" lang="de-DE" sz="800" spc="-1" strike="noStrike">
              <a:latin typeface="Times New Roman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ftr" idx="14"/>
          </p:nvPr>
        </p:nvSpPr>
        <p:spPr>
          <a:xfrm>
            <a:off x="1347480" y="6308640"/>
            <a:ext cx="452700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5aa0"/>
                </a:solidFill>
                <a:latin typeface="Arial"/>
              </a:rPr>
              <a:t>Controlling Advanced Experiments (Part II)</a:t>
            </a:r>
            <a:endParaRPr b="0" lang="de-DE" sz="800" spc="-1" strike="noStrike">
              <a:latin typeface="Times New Roman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sldNum" idx="15"/>
          </p:nvPr>
        </p:nvSpPr>
        <p:spPr>
          <a:xfrm>
            <a:off x="41040" y="6308640"/>
            <a:ext cx="53100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04F2331-A9F8-41A5-8346-831D55E485A9}" type="slidenum">
              <a:rPr b="0" lang="en-US" sz="800" spc="-1" strike="noStrike">
                <a:solidFill>
                  <a:srgbClr val="005aa0"/>
                </a:solidFill>
                <a:latin typeface="Arial"/>
              </a:rPr>
              <a:t>5</a:t>
            </a:fld>
            <a:endParaRPr b="0" lang="de-DE" sz="800" spc="-1" strike="noStrike">
              <a:latin typeface="Times New Roman"/>
            </a:endParaRPr>
          </a:p>
        </p:txBody>
      </p:sp>
      <p:sp>
        <p:nvSpPr>
          <p:cNvPr id="222" name="PlaceHolder 5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7017120" cy="33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Gray-Code decoding on a rotating vessel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223" name="" descr=""/>
          <p:cNvPicPr/>
          <p:nvPr/>
        </p:nvPicPr>
        <p:blipFill>
          <a:blip r:embed="rId1"/>
          <a:stretch/>
        </p:blipFill>
        <p:spPr>
          <a:xfrm>
            <a:off x="900000" y="3672000"/>
            <a:ext cx="4476960" cy="2518560"/>
          </a:xfrm>
          <a:prstGeom prst="rect">
            <a:avLst/>
          </a:prstGeom>
          <a:ln w="0">
            <a:noFill/>
          </a:ln>
        </p:spPr>
      </p:pic>
      <p:pic>
        <p:nvPicPr>
          <p:cNvPr id="224" name="" descr=""/>
          <p:cNvPicPr/>
          <p:nvPr/>
        </p:nvPicPr>
        <p:blipFill>
          <a:blip r:embed="rId2"/>
          <a:stretch/>
        </p:blipFill>
        <p:spPr>
          <a:xfrm>
            <a:off x="8388000" y="1044000"/>
            <a:ext cx="3310560" cy="2518560"/>
          </a:xfrm>
          <a:prstGeom prst="rect">
            <a:avLst/>
          </a:prstGeom>
          <a:ln w="0">
            <a:noFill/>
          </a:ln>
        </p:spPr>
      </p:pic>
      <p:sp>
        <p:nvSpPr>
          <p:cNvPr id="225" name=""/>
          <p:cNvSpPr/>
          <p:nvPr/>
        </p:nvSpPr>
        <p:spPr>
          <a:xfrm>
            <a:off x="540000" y="1537200"/>
            <a:ext cx="11338560" cy="467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Supervised Diploma thesis: Gray-Code decoding</a:t>
            </a:r>
            <a:br>
              <a:rPr sz="1800"/>
            </a:b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Image acquisition (1634 x 1234 px @ 30fps) and processing on </a:t>
            </a: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Jetson Nano (Arm CPU + Nvidia GPU)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Transfer of the decoded numbers to a host PC via Ethernet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Gray-Code reconstruction on the host PC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endParaRPr b="0" lang="de-DE" sz="1800" spc="-1" strike="noStrike">
              <a:latin typeface="Arial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3"/>
          <a:stretch/>
        </p:blipFill>
        <p:spPr>
          <a:xfrm>
            <a:off x="5940000" y="3708000"/>
            <a:ext cx="5772960" cy="251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7017120" cy="40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9000"/>
          </a:bodyPr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1" lang="en-US" sz="3000" spc="-1" strike="noStrike">
                <a:solidFill>
                  <a:srgbClr val="005aa0"/>
                </a:solidFill>
                <a:latin typeface="Arial"/>
              </a:rPr>
              <a:t>Application examples</a:t>
            </a:r>
            <a:endParaRPr b="0" lang="de-DE" sz="3000" spc="-1" strike="noStrike"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dt" idx="16"/>
          </p:nvPr>
        </p:nvSpPr>
        <p:spPr>
          <a:xfrm>
            <a:off x="653760" y="6308640"/>
            <a:ext cx="61164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5aa0"/>
                </a:solidFill>
                <a:latin typeface="Arial"/>
              </a:rPr>
              <a:t>Date</a:t>
            </a:r>
            <a:endParaRPr b="0" lang="de-DE" sz="800" spc="-1" strike="noStrike">
              <a:latin typeface="Times New Roman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ftr" idx="17"/>
          </p:nvPr>
        </p:nvSpPr>
        <p:spPr>
          <a:xfrm>
            <a:off x="1347480" y="6308640"/>
            <a:ext cx="452700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5aa0"/>
                </a:solidFill>
                <a:latin typeface="Arial"/>
              </a:rPr>
              <a:t>Controlling Advanced Experiments (Part II)</a:t>
            </a:r>
            <a:endParaRPr b="0" lang="de-DE" sz="800" spc="-1" strike="noStrike">
              <a:latin typeface="Times New Roman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sldNum" idx="18"/>
          </p:nvPr>
        </p:nvSpPr>
        <p:spPr>
          <a:xfrm>
            <a:off x="41040" y="6308640"/>
            <a:ext cx="53100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7326425-64D1-4627-B5DD-1E2A3CCE8EC8}" type="slidenum">
              <a:rPr b="0" lang="en-US" sz="800" spc="-1" strike="noStrike">
                <a:solidFill>
                  <a:srgbClr val="005aa0"/>
                </a:solidFill>
                <a:latin typeface="Arial"/>
              </a:rPr>
              <a:t>6</a:t>
            </a:fld>
            <a:endParaRPr b="0" lang="de-DE" sz="800" spc="-1" strike="noStrike">
              <a:latin typeface="Times New Roman"/>
            </a:endParaRPr>
          </a:p>
        </p:txBody>
      </p:sp>
      <p:sp>
        <p:nvSpPr>
          <p:cNvPr id="231" name="PlaceHolder 5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7017120" cy="33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Spectral arrival time monitoring 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232" name=""/>
          <p:cNvSpPr/>
          <p:nvPr/>
        </p:nvSpPr>
        <p:spPr>
          <a:xfrm>
            <a:off x="540000" y="1537200"/>
            <a:ext cx="11338560" cy="467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HZDR TELBE:</a:t>
            </a:r>
            <a:br>
              <a:rPr sz="1800"/>
            </a:b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Evaluation of the pixel data of a line-scan camera (CameraLink)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Peak position within the pixel data correlates to the arrival time (px → ps)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~ 50 000 fps @ 2048 px/line, Mono12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Noisy data =&gt; smoothing &amp; peak detection of 50 000 lines in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less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than 1s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CPU too slow → GPU accelerated evaluation of the pixel data 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endParaRPr b="0" lang="de-DE" sz="1800" spc="-1" strike="noStrike">
              <a:latin typeface="Arial"/>
            </a:endParaRPr>
          </a:p>
        </p:txBody>
      </p:sp>
      <p:pic>
        <p:nvPicPr>
          <p:cNvPr id="233" name="" descr=""/>
          <p:cNvPicPr/>
          <p:nvPr/>
        </p:nvPicPr>
        <p:blipFill>
          <a:blip r:embed="rId1"/>
          <a:stretch/>
        </p:blipFill>
        <p:spPr>
          <a:xfrm>
            <a:off x="8283960" y="1080000"/>
            <a:ext cx="3594960" cy="2698560"/>
          </a:xfrm>
          <a:prstGeom prst="rect">
            <a:avLst/>
          </a:prstGeom>
          <a:ln w="0">
            <a:noFill/>
          </a:ln>
        </p:spPr>
      </p:pic>
      <p:pic>
        <p:nvPicPr>
          <p:cNvPr id="234" name="" descr=""/>
          <p:cNvPicPr/>
          <p:nvPr/>
        </p:nvPicPr>
        <p:blipFill>
          <a:blip r:embed="rId2"/>
          <a:stretch/>
        </p:blipFill>
        <p:spPr>
          <a:xfrm>
            <a:off x="4381560" y="3780000"/>
            <a:ext cx="3357360" cy="2515320"/>
          </a:xfrm>
          <a:prstGeom prst="rect">
            <a:avLst/>
          </a:prstGeom>
          <a:ln w="0">
            <a:noFill/>
          </a:ln>
        </p:spPr>
      </p:pic>
      <p:pic>
        <p:nvPicPr>
          <p:cNvPr id="235" name="" descr=""/>
          <p:cNvPicPr/>
          <p:nvPr/>
        </p:nvPicPr>
        <p:blipFill>
          <a:blip r:embed="rId3"/>
          <a:stretch/>
        </p:blipFill>
        <p:spPr>
          <a:xfrm>
            <a:off x="7920000" y="3779640"/>
            <a:ext cx="3357360" cy="2518560"/>
          </a:xfrm>
          <a:prstGeom prst="rect">
            <a:avLst/>
          </a:prstGeom>
          <a:ln w="0">
            <a:noFill/>
          </a:ln>
        </p:spPr>
      </p:pic>
      <p:pic>
        <p:nvPicPr>
          <p:cNvPr id="236" name="" descr=""/>
          <p:cNvPicPr/>
          <p:nvPr/>
        </p:nvPicPr>
        <p:blipFill>
          <a:blip r:embed="rId4"/>
          <a:stretch/>
        </p:blipFill>
        <p:spPr>
          <a:xfrm>
            <a:off x="601200" y="3780000"/>
            <a:ext cx="3357720" cy="251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7017120" cy="40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9000"/>
          </a:bodyPr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1" lang="en-US" sz="3000" spc="-1" strike="noStrike">
                <a:solidFill>
                  <a:srgbClr val="005aa0"/>
                </a:solidFill>
                <a:latin typeface="Arial"/>
              </a:rPr>
              <a:t>Application examples</a:t>
            </a:r>
            <a:endParaRPr b="0" lang="de-DE" sz="30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dt" idx="19"/>
          </p:nvPr>
        </p:nvSpPr>
        <p:spPr>
          <a:xfrm>
            <a:off x="653760" y="6308640"/>
            <a:ext cx="61164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5aa0"/>
                </a:solidFill>
                <a:latin typeface="Arial"/>
              </a:rPr>
              <a:t>Date</a:t>
            </a:r>
            <a:endParaRPr b="0" lang="de-DE" sz="800" spc="-1" strike="noStrike">
              <a:latin typeface="Times New Roman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ftr" idx="20"/>
          </p:nvPr>
        </p:nvSpPr>
        <p:spPr>
          <a:xfrm>
            <a:off x="1347480" y="6308640"/>
            <a:ext cx="452700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5aa0"/>
                </a:solidFill>
                <a:latin typeface="Arial"/>
              </a:rPr>
              <a:t>Controlling Advanced Experiments (Part II)</a:t>
            </a:r>
            <a:endParaRPr b="0" lang="de-DE" sz="800" spc="-1" strike="noStrike">
              <a:latin typeface="Times New Roman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 type="sldNum" idx="21"/>
          </p:nvPr>
        </p:nvSpPr>
        <p:spPr>
          <a:xfrm>
            <a:off x="41040" y="6308640"/>
            <a:ext cx="53100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795906D-A195-4C92-9ADD-228E195241D9}" type="slidenum">
              <a:rPr b="0" lang="en-US" sz="800" spc="-1" strike="noStrike">
                <a:solidFill>
                  <a:srgbClr val="005aa0"/>
                </a:solidFill>
                <a:latin typeface="Arial"/>
              </a:rPr>
              <a:t>7</a:t>
            </a:fld>
            <a:endParaRPr b="0" lang="de-DE" sz="800" spc="-1" strike="noStrike">
              <a:latin typeface="Times New Roman"/>
            </a:endParaRPr>
          </a:p>
        </p:txBody>
      </p:sp>
      <p:sp>
        <p:nvSpPr>
          <p:cNvPr id="241" name="PlaceHolder 5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7017120" cy="33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Processing different image sources 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242" name=""/>
          <p:cNvSpPr/>
          <p:nvPr/>
        </p:nvSpPr>
        <p:spPr>
          <a:xfrm>
            <a:off x="540000" y="1537200"/>
            <a:ext cx="11338560" cy="467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HZDR Sensys:</a:t>
            </a:r>
            <a:br>
              <a:rPr sz="1800"/>
            </a:b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Characterization of electronic scrap transported on a conveyor belt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2 GigE hyperspectral, 2-3 GigE RGB cameras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Identification and classification of the electronic components and the materials within (e.g. Gold)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Images of the HS calibration structure: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left: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captured by a RGB;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right: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by a hyperspectral camera 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endParaRPr b="0" lang="de-DE" sz="1800" spc="-1" strike="noStrike">
              <a:latin typeface="Arial"/>
            </a:endParaRPr>
          </a:p>
        </p:txBody>
      </p:sp>
      <p:pic>
        <p:nvPicPr>
          <p:cNvPr id="243" name="" descr=""/>
          <p:cNvPicPr/>
          <p:nvPr/>
        </p:nvPicPr>
        <p:blipFill>
          <a:blip r:embed="rId1"/>
          <a:stretch/>
        </p:blipFill>
        <p:spPr>
          <a:xfrm>
            <a:off x="1566000" y="3708000"/>
            <a:ext cx="4192560" cy="2518560"/>
          </a:xfrm>
          <a:prstGeom prst="rect">
            <a:avLst/>
          </a:prstGeom>
          <a:ln w="0">
            <a:noFill/>
          </a:ln>
        </p:spPr>
      </p:pic>
      <p:pic>
        <p:nvPicPr>
          <p:cNvPr id="244" name="" descr=""/>
          <p:cNvPicPr/>
          <p:nvPr/>
        </p:nvPicPr>
        <p:blipFill>
          <a:blip r:embed="rId2"/>
          <a:stretch/>
        </p:blipFill>
        <p:spPr>
          <a:xfrm>
            <a:off x="6120000" y="3708000"/>
            <a:ext cx="4289760" cy="251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698400" y="492480"/>
            <a:ext cx="7017120" cy="40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9000"/>
          </a:bodyPr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1" lang="en-US" sz="3000" spc="-1" strike="noStrike">
                <a:solidFill>
                  <a:srgbClr val="005aa0"/>
                </a:solidFill>
                <a:latin typeface="Arial"/>
              </a:rPr>
              <a:t>Application examples</a:t>
            </a:r>
            <a:endParaRPr b="0" lang="de-DE" sz="3000" spc="-1" strike="noStrike"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dt" idx="22"/>
          </p:nvPr>
        </p:nvSpPr>
        <p:spPr>
          <a:xfrm>
            <a:off x="653760" y="6308640"/>
            <a:ext cx="61164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5aa0"/>
                </a:solidFill>
                <a:latin typeface="Arial"/>
              </a:rPr>
              <a:t>Date</a:t>
            </a:r>
            <a:endParaRPr b="0" lang="de-DE" sz="800" spc="-1" strike="noStrike">
              <a:latin typeface="Times New Roman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ftr" idx="23"/>
          </p:nvPr>
        </p:nvSpPr>
        <p:spPr>
          <a:xfrm>
            <a:off x="1347480" y="6308640"/>
            <a:ext cx="452700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800" spc="-1" strike="noStrike">
                <a:solidFill>
                  <a:srgbClr val="005aa0"/>
                </a:solidFill>
                <a:latin typeface="Arial"/>
              </a:rPr>
              <a:t>Controlling Advanced Experiments (Part II)</a:t>
            </a:r>
            <a:endParaRPr b="0" lang="de-DE" sz="800" spc="-1" strike="noStrike">
              <a:latin typeface="Times New Roman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sldNum" idx="24"/>
          </p:nvPr>
        </p:nvSpPr>
        <p:spPr>
          <a:xfrm>
            <a:off x="41040" y="6308640"/>
            <a:ext cx="531000" cy="3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800" spc="-1" strike="noStrike">
                <a:solidFill>
                  <a:srgbClr val="005aa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1D4E418-A6DF-4869-AB42-AA9FA63F96FC}" type="slidenum">
              <a:rPr b="0" lang="en-US" sz="800" spc="-1" strike="noStrike">
                <a:solidFill>
                  <a:srgbClr val="005aa0"/>
                </a:solidFill>
                <a:latin typeface="Arial"/>
              </a:rPr>
              <a:t>&lt;Foliennummer&gt;</a:t>
            </a:fld>
            <a:endParaRPr b="0" lang="de-DE" sz="800" spc="-1" strike="noStrike">
              <a:latin typeface="Times New Roman"/>
            </a:endParaRPr>
          </a:p>
        </p:txBody>
      </p:sp>
      <p:sp>
        <p:nvSpPr>
          <p:cNvPr id="249" name="PlaceHolder 5"/>
          <p:cNvSpPr>
            <a:spLocks noGrp="1"/>
          </p:cNvSpPr>
          <p:nvPr>
            <p:ph type="subTitle"/>
          </p:nvPr>
        </p:nvSpPr>
        <p:spPr>
          <a:xfrm>
            <a:off x="698400" y="931320"/>
            <a:ext cx="7017120" cy="33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5aa0"/>
                </a:solidFill>
                <a:latin typeface="Arial"/>
              </a:rPr>
              <a:t>Condition monitoring of a rotating vessel 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250" name=""/>
          <p:cNvSpPr/>
          <p:nvPr/>
        </p:nvSpPr>
        <p:spPr>
          <a:xfrm>
            <a:off x="540000" y="1537200"/>
            <a:ext cx="5218920" cy="467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  <a:ea typeface="DejaVu Sans"/>
              </a:rPr>
              <a:t>HZDR DRESDYN:</a:t>
            </a:r>
            <a:br>
              <a:rPr sz="1800"/>
            </a:b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Large scale liquid sodium experiments with geo- and astrophysical background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Aims at clarifying whether precession could be a viable source of planetary magnetic fields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Inspection of the rotating vessel filled with liquid sodium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Scan for displacements of vessel’s installations, e.g. at measuring flanges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Maximum rotation frequency: f</a:t>
            </a:r>
            <a:r>
              <a:rPr b="0" lang="en-US" sz="1800" spc="-1" strike="noStrike" baseline="-8000">
                <a:solidFill>
                  <a:srgbClr val="000000"/>
                </a:solidFill>
                <a:latin typeface="Arial"/>
                <a:ea typeface="DejaVu Sans"/>
              </a:rPr>
              <a:t>max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= 10 Hz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Maximum frame-rate: ~ 4 kHz</a:t>
            </a:r>
            <a:endParaRPr b="0" lang="de-DE" sz="1800" spc="-1" strike="noStrike">
              <a:latin typeface="Arial"/>
            </a:endParaRPr>
          </a:p>
          <a:p>
            <a:pPr marL="230400" indent="-230400">
              <a:lnSpc>
                <a:spcPct val="100000"/>
              </a:lnSpc>
              <a:spcAft>
                <a:spcPts val="601"/>
              </a:spcAft>
              <a:buClr>
                <a:srgbClr val="005aa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Parallel image acquisition of 3 cameras 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endParaRPr b="0" lang="de-DE" sz="1800" spc="-1" strike="noStrike">
              <a:latin typeface="Arial"/>
            </a:endParaRPr>
          </a:p>
        </p:txBody>
      </p:sp>
      <p:pic>
        <p:nvPicPr>
          <p:cNvPr id="251" name="" descr=""/>
          <p:cNvPicPr/>
          <p:nvPr/>
        </p:nvPicPr>
        <p:blipFill>
          <a:blip r:embed="rId1"/>
          <a:stretch/>
        </p:blipFill>
        <p:spPr>
          <a:xfrm>
            <a:off x="7020000" y="864000"/>
            <a:ext cx="3598920" cy="2223720"/>
          </a:xfrm>
          <a:prstGeom prst="rect">
            <a:avLst/>
          </a:prstGeom>
          <a:ln w="0">
            <a:noFill/>
          </a:ln>
        </p:spPr>
      </p:pic>
      <p:pic>
        <p:nvPicPr>
          <p:cNvPr id="252" name="" descr=""/>
          <p:cNvPicPr/>
          <p:nvPr/>
        </p:nvPicPr>
        <p:blipFill>
          <a:blip r:embed="rId2"/>
          <a:stretch/>
        </p:blipFill>
        <p:spPr>
          <a:xfrm>
            <a:off x="7020000" y="3024000"/>
            <a:ext cx="3598920" cy="323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</TotalTime>
  <Application>LibreOffice/7.3.5.2$Windows_X86_64 LibreOffice_project/184fe81b8c8c30d8b5082578aee2fed2ea847c01</Application>
  <AppVersion>15.0000</AppVersion>
  <Words>390</Words>
  <Paragraphs>54</Paragraphs>
  <Company>HZDR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2022-09-09T15:20:30Z</dcterms:created>
  <dc:creator/>
  <dc:description/>
  <dc:language>de-DE</dc:language>
  <cp:lastModifiedBy/>
  <dcterms:modified xsi:type="dcterms:W3CDTF">2022-09-09T16:08:27Z</dcterms:modified>
  <cp:revision>92</cp:revision>
  <dc:subject/>
  <dc:title>Title of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Breitbild</vt:lpwstr>
  </property>
  <property fmtid="{D5CDD505-2E9C-101B-9397-08002B2CF9AE}" pid="4" name="Slides">
    <vt:i4>8</vt:i4>
  </property>
</Properties>
</file>