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703" r:id="rId2"/>
    <p:sldMasterId id="2147483741" r:id="rId3"/>
    <p:sldMasterId id="2147483752" r:id="rId4"/>
  </p:sldMasterIdLst>
  <p:notesMasterIdLst>
    <p:notesMasterId r:id="rId25"/>
  </p:notesMasterIdLst>
  <p:handoutMasterIdLst>
    <p:handoutMasterId r:id="rId26"/>
  </p:handoutMasterIdLst>
  <p:sldIdLst>
    <p:sldId id="256" r:id="rId5"/>
    <p:sldId id="445" r:id="rId6"/>
    <p:sldId id="466" r:id="rId7"/>
    <p:sldId id="365" r:id="rId8"/>
    <p:sldId id="467" r:id="rId9"/>
    <p:sldId id="439" r:id="rId10"/>
    <p:sldId id="456" r:id="rId11"/>
    <p:sldId id="458" r:id="rId12"/>
    <p:sldId id="459" r:id="rId13"/>
    <p:sldId id="462" r:id="rId14"/>
    <p:sldId id="463" r:id="rId15"/>
    <p:sldId id="446" r:id="rId16"/>
    <p:sldId id="447" r:id="rId17"/>
    <p:sldId id="451" r:id="rId18"/>
    <p:sldId id="453" r:id="rId19"/>
    <p:sldId id="454" r:id="rId20"/>
    <p:sldId id="455" r:id="rId21"/>
    <p:sldId id="465" r:id="rId22"/>
    <p:sldId id="464" r:id="rId23"/>
    <p:sldId id="441" r:id="rId24"/>
  </p:sldIdLst>
  <p:sldSz cx="9906000" cy="6858000" type="A4"/>
  <p:notesSz cx="7099300" cy="102346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6D2F"/>
    <a:srgbClr val="5F5F5F"/>
    <a:srgbClr val="3FAD6C"/>
    <a:srgbClr val="E0FBDF"/>
    <a:srgbClr val="BBF6BA"/>
    <a:srgbClr val="F9FBAD"/>
    <a:srgbClr val="686868"/>
    <a:srgbClr val="2B2B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23" autoAdjust="0"/>
    <p:restoredTop sz="94660"/>
  </p:normalViewPr>
  <p:slideViewPr>
    <p:cSldViewPr snapToGrid="0">
      <p:cViewPr varScale="1">
        <p:scale>
          <a:sx n="83" d="100"/>
          <a:sy n="83" d="100"/>
        </p:scale>
        <p:origin x="542" y="4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93" tIns="50797" rIns="101593" bIns="50797" numCol="1" anchor="t" anchorCtr="0" compatLnSpc="1">
            <a:prstTxWarp prst="textNoShape">
              <a:avLst/>
            </a:prstTxWarp>
          </a:bodyPr>
          <a:lstStyle>
            <a:lvl1pPr defTabSz="1011238">
              <a:defRPr sz="1400">
                <a:latin typeface="Times New Roman" pitchFamily="18" charset="0"/>
              </a:defRPr>
            </a:lvl1pPr>
          </a:lstStyle>
          <a:p>
            <a:endParaRPr lang="en-GB" alt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8162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93" tIns="50797" rIns="101593" bIns="50797" numCol="1" anchor="t" anchorCtr="0" compatLnSpc="1">
            <a:prstTxWarp prst="textNoShape">
              <a:avLst/>
            </a:prstTxWarp>
          </a:bodyPr>
          <a:lstStyle>
            <a:lvl1pPr algn="r" defTabSz="1011238">
              <a:defRPr sz="1400">
                <a:latin typeface="Times New Roman" pitchFamily="18" charset="0"/>
              </a:defRPr>
            </a:lvl1pPr>
          </a:lstStyle>
          <a:p>
            <a:endParaRPr lang="en-GB" altLang="de-DE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93" tIns="50797" rIns="101593" bIns="50797" numCol="1" anchor="b" anchorCtr="0" compatLnSpc="1">
            <a:prstTxWarp prst="textNoShape">
              <a:avLst/>
            </a:prstTxWarp>
          </a:bodyPr>
          <a:lstStyle>
            <a:lvl1pPr defTabSz="1011238">
              <a:defRPr sz="1400">
                <a:latin typeface="Times New Roman" pitchFamily="18" charset="0"/>
              </a:defRPr>
            </a:lvl1pPr>
          </a:lstStyle>
          <a:p>
            <a:endParaRPr lang="en-GB" altLang="de-DE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8162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93" tIns="50797" rIns="101593" bIns="50797" numCol="1" anchor="b" anchorCtr="0" compatLnSpc="1">
            <a:prstTxWarp prst="textNoShape">
              <a:avLst/>
            </a:prstTxWarp>
          </a:bodyPr>
          <a:lstStyle>
            <a:lvl1pPr algn="r" defTabSz="1011238">
              <a:defRPr sz="1400">
                <a:latin typeface="Times New Roman" pitchFamily="18" charset="0"/>
              </a:defRPr>
            </a:lvl1pPr>
          </a:lstStyle>
          <a:p>
            <a:fld id="{77766EBB-088C-4B22-BEDD-70DBDA4F9A90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743166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93" tIns="50797" rIns="101593" bIns="50797" numCol="1" anchor="t" anchorCtr="0" compatLnSpc="1">
            <a:prstTxWarp prst="textNoShape">
              <a:avLst/>
            </a:prstTxWarp>
          </a:bodyPr>
          <a:lstStyle>
            <a:lvl1pPr defTabSz="1011238">
              <a:defRPr sz="1400">
                <a:latin typeface="Times New Roman" pitchFamily="18" charset="0"/>
              </a:defRPr>
            </a:lvl1pPr>
          </a:lstStyle>
          <a:p>
            <a:endParaRPr lang="en-GB" alt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8162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93" tIns="50797" rIns="101593" bIns="50797" numCol="1" anchor="t" anchorCtr="0" compatLnSpc="1">
            <a:prstTxWarp prst="textNoShape">
              <a:avLst/>
            </a:prstTxWarp>
          </a:bodyPr>
          <a:lstStyle>
            <a:lvl1pPr algn="r" defTabSz="1011238">
              <a:defRPr sz="1400">
                <a:latin typeface="Times New Roman" pitchFamily="18" charset="0"/>
              </a:defRPr>
            </a:lvl1pPr>
          </a:lstStyle>
          <a:p>
            <a:endParaRPr lang="en-GB" alt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9463" y="766763"/>
            <a:ext cx="5541962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59338"/>
            <a:ext cx="520382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93" tIns="50797" rIns="101593" bIns="50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Click to edit Master text styles</a:t>
            </a:r>
          </a:p>
          <a:p>
            <a:pPr lvl="1"/>
            <a:r>
              <a:rPr lang="en-GB" altLang="de-DE" smtClean="0"/>
              <a:t>Second level</a:t>
            </a:r>
          </a:p>
          <a:p>
            <a:pPr lvl="2"/>
            <a:r>
              <a:rPr lang="en-GB" altLang="de-DE" smtClean="0"/>
              <a:t>Third level</a:t>
            </a:r>
          </a:p>
          <a:p>
            <a:pPr lvl="3"/>
            <a:r>
              <a:rPr lang="en-GB" altLang="de-DE" smtClean="0"/>
              <a:t>Fourth level</a:t>
            </a:r>
          </a:p>
          <a:p>
            <a:pPr lvl="4"/>
            <a:r>
              <a:rPr lang="en-GB" altLang="de-DE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816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93" tIns="50797" rIns="101593" bIns="50797" numCol="1" anchor="b" anchorCtr="0" compatLnSpc="1">
            <a:prstTxWarp prst="textNoShape">
              <a:avLst/>
            </a:prstTxWarp>
          </a:bodyPr>
          <a:lstStyle>
            <a:lvl1pPr defTabSz="1011238">
              <a:defRPr sz="1400">
                <a:latin typeface="Times New Roman" pitchFamily="18" charset="0"/>
              </a:defRPr>
            </a:lvl1pPr>
          </a:lstStyle>
          <a:p>
            <a:endParaRPr lang="en-GB" alt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8162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93" tIns="50797" rIns="101593" bIns="50797" numCol="1" anchor="b" anchorCtr="0" compatLnSpc="1">
            <a:prstTxWarp prst="textNoShape">
              <a:avLst/>
            </a:prstTxWarp>
          </a:bodyPr>
          <a:lstStyle>
            <a:lvl1pPr algn="r" defTabSz="1011238">
              <a:defRPr sz="1400">
                <a:latin typeface="Times New Roman" pitchFamily="18" charset="0"/>
              </a:defRPr>
            </a:lvl1pPr>
          </a:lstStyle>
          <a:p>
            <a:fld id="{B57D42D0-5333-4EC1-8918-69D012A05CDB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7463328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238" y="812800"/>
            <a:ext cx="57896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364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11238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11238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11238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11238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11238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112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112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112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112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88CBFB3-89D9-489B-93A7-645533D279F4}" type="slidenum">
              <a:rPr lang="en-GB" altLang="de-DE" sz="1400">
                <a:latin typeface="Times New Roman" pitchFamily="18" charset="0"/>
              </a:rPr>
              <a:pPr/>
              <a:t>20</a:t>
            </a:fld>
            <a:endParaRPr lang="en-GB" altLang="de-DE" sz="1400">
              <a:latin typeface="Times New Roman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6763"/>
            <a:ext cx="5541962" cy="3838575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166813" y="361950"/>
            <a:ext cx="7772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altLang="de-DE" noProof="0" smtClean="0"/>
              <a:t>Fare clic per modificare lo stile del titolo dello schema</a:t>
            </a:r>
          </a:p>
        </p:txBody>
      </p:sp>
      <p:sp>
        <p:nvSpPr>
          <p:cNvPr id="4199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85770" y="61913"/>
            <a:ext cx="17716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" name="Line 1128"/>
          <p:cNvSpPr>
            <a:spLocks noChangeShapeType="1"/>
          </p:cNvSpPr>
          <p:nvPr userDrawn="1"/>
        </p:nvSpPr>
        <p:spPr bwMode="auto">
          <a:xfrm>
            <a:off x="1201738" y="6469063"/>
            <a:ext cx="72009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05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24688" y="228600"/>
            <a:ext cx="2214562" cy="5232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79421" y="228600"/>
            <a:ext cx="6492875" cy="5232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20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228600"/>
            <a:ext cx="8420100" cy="533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79421" y="1117600"/>
            <a:ext cx="4352925" cy="4343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84740" y="1117600"/>
            <a:ext cx="4354513" cy="4343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08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228600"/>
            <a:ext cx="8420100" cy="533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79421" y="1117600"/>
            <a:ext cx="4352925" cy="4343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lipArt-Platzhalter 3"/>
          <p:cNvSpPr>
            <a:spLocks noGrp="1"/>
          </p:cNvSpPr>
          <p:nvPr>
            <p:ph type="clipArt" sz="half" idx="2"/>
          </p:nvPr>
        </p:nvSpPr>
        <p:spPr>
          <a:xfrm>
            <a:off x="4884740" y="1117600"/>
            <a:ext cx="4354513" cy="4343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37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228600"/>
            <a:ext cx="8420100" cy="533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9421" y="1117600"/>
            <a:ext cx="4352925" cy="4343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884740" y="1117600"/>
            <a:ext cx="4354513" cy="20955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884740" y="3365500"/>
            <a:ext cx="4354513" cy="20955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05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40"/>
            <a:ext cx="84201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6CEC2E-BEBF-48BF-AFD6-E7C427B13DA2}" type="slidenum">
              <a:rPr lang="pl-PL" altLang="pl-PL">
                <a:solidFill>
                  <a:srgbClr val="000000"/>
                </a:solidFill>
              </a:rPr>
              <a:pPr/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455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16FE38-95DA-407E-B8B8-D76C9B9F30AF}" type="slidenum">
              <a:rPr lang="pl-PL" altLang="pl-PL">
                <a:solidFill>
                  <a:srgbClr val="000000"/>
                </a:solidFill>
              </a:rPr>
              <a:pPr/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4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506" y="440691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BABA7B-4C55-4109-80A2-8BB26EA2B589}" type="slidenum">
              <a:rPr lang="pl-PL" altLang="pl-PL">
                <a:solidFill>
                  <a:srgbClr val="000000"/>
                </a:solidFill>
              </a:rPr>
              <a:pPr/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511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599415" y="1628775"/>
            <a:ext cx="3823097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587604" y="1628775"/>
            <a:ext cx="3823096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EC425A-7646-4065-849D-301CC29BA79E}" type="slidenum">
              <a:rPr lang="pl-PL" altLang="pl-PL">
                <a:solidFill>
                  <a:srgbClr val="000000"/>
                </a:solidFill>
              </a:rPr>
              <a:pPr/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59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E7DBBB-FDDA-4E3E-9C59-B8A02ADB03F6}" type="slidenum">
              <a:rPr lang="pl-PL" altLang="pl-PL">
                <a:solidFill>
                  <a:srgbClr val="000000"/>
                </a:solidFill>
              </a:rPr>
              <a:pPr/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681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78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C64C26-638B-456E-AC74-FF9A32DB11AF}" type="slidenum">
              <a:rPr lang="pl-PL" altLang="pl-PL">
                <a:solidFill>
                  <a:srgbClr val="000000"/>
                </a:solidFill>
              </a:rPr>
              <a:pPr/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82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49991-693B-4638-A4ED-7A667A453186}" type="slidenum">
              <a:rPr lang="pl-PL" altLang="pl-PL">
                <a:solidFill>
                  <a:srgbClr val="000000"/>
                </a:solidFill>
              </a:rPr>
              <a:pPr/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65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72972" y="27306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DDCEDD-EA9E-4270-A8D2-072E1E6AF692}" type="slidenum">
              <a:rPr lang="pl-PL" altLang="pl-PL">
                <a:solidFill>
                  <a:srgbClr val="000000"/>
                </a:solidFill>
              </a:rPr>
              <a:pPr/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54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2153E8-6FD5-4B07-BF7C-2A5872DB77A4}" type="slidenum">
              <a:rPr lang="pl-PL" altLang="pl-PL">
                <a:solidFill>
                  <a:srgbClr val="000000"/>
                </a:solidFill>
              </a:rPr>
              <a:pPr/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95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15B05-208D-448D-9993-C01506D74AB6}" type="slidenum">
              <a:rPr lang="pl-PL" altLang="pl-PL">
                <a:solidFill>
                  <a:srgbClr val="000000"/>
                </a:solidFill>
              </a:rPr>
              <a:pPr/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3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458737" y="476265"/>
            <a:ext cx="1951963" cy="564991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599414" y="476265"/>
            <a:ext cx="5694231" cy="564991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533BBB-83D2-4FC1-AFC4-0021202319EC}" type="slidenum">
              <a:rPr lang="pl-PL" altLang="pl-PL">
                <a:solidFill>
                  <a:srgbClr val="000000"/>
                </a:solidFill>
              </a:rPr>
              <a:pPr/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17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1599412" y="476265"/>
            <a:ext cx="7811294" cy="564991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33B6AD-3353-4F9A-8962-C299292B9FC4}" type="slidenum">
              <a:rPr lang="pl-PL" altLang="pl-PL">
                <a:solidFill>
                  <a:srgbClr val="000000"/>
                </a:solidFill>
              </a:rPr>
              <a:pPr/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4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9D494D-1A5B-4F72-9D6F-D5B7DEBDF2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de-DE" dirty="0"/>
              <a:t>Title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4366001-632E-45C4-9E13-AB93C9BB98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625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de-DE" dirty="0"/>
              <a:t>Sub-title</a:t>
            </a:r>
          </a:p>
          <a:p>
            <a:r>
              <a:rPr lang="de-DE" dirty="0"/>
              <a:t>Name </a:t>
            </a:r>
            <a:r>
              <a:rPr lang="de-DE" dirty="0" err="1"/>
              <a:t>Surname</a:t>
            </a:r>
            <a:r>
              <a:rPr lang="de-DE" dirty="0"/>
              <a:t>, Institution</a:t>
            </a:r>
          </a:p>
          <a:p>
            <a:r>
              <a:rPr lang="de-DE" dirty="0"/>
              <a:t>Place / </a:t>
            </a:r>
            <a:r>
              <a:rPr lang="de-DE" dirty="0" err="1"/>
              <a:t>www</a:t>
            </a:r>
            <a:r>
              <a:rPr lang="de-DE" dirty="0"/>
              <a:t>, DD.MM.YYYY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47E1C4-6221-4F98-9BC6-84667580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62285" y="6322206"/>
            <a:ext cx="606097" cy="415215"/>
          </a:xfrm>
        </p:spPr>
        <p:txBody>
          <a:bodyPr/>
          <a:lstStyle/>
          <a:p>
            <a:fld id="{E8874B5F-564D-4EE0-9DC2-043DFC65AE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373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C48CEB-C906-4CFC-9886-9964BD561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C48CAD-E26C-41E3-8B55-C631CE989B5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two</a:t>
            </a:r>
            <a:endParaRPr lang="de-DE" dirty="0"/>
          </a:p>
          <a:p>
            <a:pPr lvl="2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three</a:t>
            </a:r>
            <a:endParaRPr lang="de-DE" dirty="0"/>
          </a:p>
          <a:p>
            <a:pPr lvl="3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four</a:t>
            </a:r>
            <a:endParaRPr lang="de-DE" dirty="0"/>
          </a:p>
          <a:p>
            <a:pPr lvl="4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five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FECDAF-7D5D-4C52-AE95-29318676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4B5F-564D-4EE0-9DC2-043DFC65AE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9123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B216C2-0675-4C52-8F3A-D2619EE8E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04B1D6-1076-4534-8317-FC147519D8F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1038" y="1825625"/>
            <a:ext cx="421005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three</a:t>
            </a:r>
            <a:endParaRPr lang="de-DE" dirty="0"/>
          </a:p>
          <a:p>
            <a:pPr lvl="3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four</a:t>
            </a:r>
            <a:endParaRPr lang="de-DE" dirty="0"/>
          </a:p>
          <a:p>
            <a:pPr lvl="4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five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D106F97-F605-4152-A7C1-DFBDA000D69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three</a:t>
            </a:r>
            <a:endParaRPr lang="de-DE" dirty="0"/>
          </a:p>
          <a:p>
            <a:pPr lvl="3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four</a:t>
            </a:r>
            <a:endParaRPr lang="de-DE" dirty="0"/>
          </a:p>
          <a:p>
            <a:pPr lvl="4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five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92129B-FEE3-490A-A061-2174A749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4B5F-564D-4EE0-9DC2-043DFC65AE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342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1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333432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19E82-AF32-461C-9D67-43C72B0A2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328" y="365126"/>
            <a:ext cx="8543925" cy="1325563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6DE16B-C8EF-49BF-8BDA-9AAF0EBBD19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de-DE" dirty="0"/>
              <a:t>Sub-title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BFB359E-091E-4891-B9BD-DC136F6267F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three</a:t>
            </a:r>
            <a:endParaRPr lang="de-DE" dirty="0"/>
          </a:p>
          <a:p>
            <a:pPr lvl="3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four</a:t>
            </a:r>
            <a:endParaRPr lang="de-DE" dirty="0"/>
          </a:p>
          <a:p>
            <a:pPr lvl="4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five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A474869-DAFA-430F-82AB-907B97A569D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de-DE" dirty="0"/>
              <a:t>Sub-title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2D7F8CE-D571-4159-9FEA-EC945A4AA2C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three</a:t>
            </a:r>
            <a:endParaRPr lang="de-DE" dirty="0"/>
          </a:p>
          <a:p>
            <a:pPr lvl="3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four</a:t>
            </a:r>
            <a:endParaRPr lang="de-DE" dirty="0"/>
          </a:p>
          <a:p>
            <a:pPr lvl="4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five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9C6F627-D574-4798-83CD-79DB492A6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4B5F-564D-4EE0-9DC2-043DFC65AE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7005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504F39-3899-427E-A50F-D46C517C5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33E9398-93FA-4312-9B00-58A75F4A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4B5F-564D-4EE0-9DC2-043DFC65AE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6013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ECD999-7112-4828-B9D2-D5DC2BA4D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de-DE" dirty="0"/>
              <a:t>Text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1C9C326-1B0B-4A67-999D-2CBDE0EAA4C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rgbClr val="F6A800"/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AB85D9-866A-4444-8CEE-A0D7FDF36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4B5F-564D-4EE0-9DC2-043DFC65AE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7041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8BB0A-3D98-4E3F-B7BE-16472D764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B32E98-F492-44BC-8C88-7F9713D8D9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three</a:t>
            </a:r>
            <a:endParaRPr lang="de-DE" dirty="0"/>
          </a:p>
          <a:p>
            <a:pPr lvl="3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four</a:t>
            </a:r>
            <a:endParaRPr lang="de-DE" dirty="0"/>
          </a:p>
          <a:p>
            <a:pPr lvl="4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five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BFA6A9E-126F-41B5-B602-E959E033EA1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024230C-FD24-45C0-A89A-266166F52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4B5F-564D-4EE0-9DC2-043DFC65AE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54366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2C7C1-0BCA-4BEE-9ACC-5801A4330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3E35F9E-791E-4C5B-B92A-C7A74FFF7FA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r>
              <a:rPr lang="de-DE" dirty="0" err="1"/>
              <a:t>Photo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9EC39C-6694-46CD-B4AC-866D75750AE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427FF7-095A-48D8-803F-94AAA53AA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4B5F-564D-4EE0-9DC2-043DFC65AE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44379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635BAA-D783-4F6A-8973-F46139412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4B5F-564D-4EE0-9DC2-043DFC65AE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7980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88045" y="5929931"/>
            <a:ext cx="8925720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35359">
              <a:lnSpc>
                <a:spcPct val="100000"/>
              </a:lnSpc>
              <a:spcBef>
                <a:spcPts val="0"/>
              </a:spcBef>
              <a:buSzTx/>
              <a:buNone/>
              <a:defRPr sz="1463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90139" y="1287497"/>
            <a:ext cx="8925720" cy="2324101"/>
          </a:xfrm>
          <a:prstGeom prst="rect">
            <a:avLst/>
          </a:prstGeom>
        </p:spPr>
        <p:txBody>
          <a:bodyPr anchor="b"/>
          <a:lstStyle>
            <a:lvl1pPr>
              <a:defRPr sz="4713" spc="-9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88045" y="3611596"/>
            <a:ext cx="8925720" cy="952501"/>
          </a:xfrm>
          <a:prstGeom prst="rect">
            <a:avLst/>
          </a:prstGeom>
        </p:spPr>
        <p:txBody>
          <a:bodyPr/>
          <a:lstStyle>
            <a:lvl1pPr marL="0" indent="0" defTabSz="335359">
              <a:lnSpc>
                <a:spcPct val="100000"/>
              </a:lnSpc>
              <a:spcBef>
                <a:spcPts val="0"/>
              </a:spcBef>
              <a:buSzTx/>
              <a:buNone/>
              <a:defRPr sz="2234" b="1"/>
            </a:lvl1pPr>
            <a:lvl2pPr marL="0" indent="185738" defTabSz="335359">
              <a:lnSpc>
                <a:spcPct val="100000"/>
              </a:lnSpc>
              <a:spcBef>
                <a:spcPts val="0"/>
              </a:spcBef>
              <a:buSzTx/>
              <a:buNone/>
              <a:defRPr sz="2234" b="1"/>
            </a:lvl2pPr>
            <a:lvl3pPr marL="0" indent="371475" defTabSz="335359">
              <a:lnSpc>
                <a:spcPct val="100000"/>
              </a:lnSpc>
              <a:spcBef>
                <a:spcPts val="0"/>
              </a:spcBef>
              <a:buSzTx/>
              <a:buNone/>
              <a:defRPr sz="2234" b="1"/>
            </a:lvl3pPr>
            <a:lvl4pPr marL="0" indent="557213" defTabSz="335359">
              <a:lnSpc>
                <a:spcPct val="100000"/>
              </a:lnSpc>
              <a:spcBef>
                <a:spcPts val="0"/>
              </a:spcBef>
              <a:buSzTx/>
              <a:buNone/>
              <a:defRPr sz="2234" b="1"/>
            </a:lvl4pPr>
            <a:lvl5pPr marL="0" indent="742950" defTabSz="335359">
              <a:lnSpc>
                <a:spcPct val="100000"/>
              </a:lnSpc>
              <a:spcBef>
                <a:spcPts val="0"/>
              </a:spcBef>
              <a:buSzTx/>
              <a:buNone/>
              <a:defRPr sz="2234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458933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85763" y="61913"/>
            <a:ext cx="17716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201738" y="6469063"/>
            <a:ext cx="72009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166813" y="361950"/>
            <a:ext cx="7772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altLang="de-DE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450581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99248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0275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9421" y="1117600"/>
            <a:ext cx="435292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84740" y="1117600"/>
            <a:ext cx="435451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481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9413" y="1117600"/>
            <a:ext cx="435292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84738" y="1117600"/>
            <a:ext cx="435451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387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9822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99790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120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167799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561134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22276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24688" y="228600"/>
            <a:ext cx="2214562" cy="5232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79413" y="228600"/>
            <a:ext cx="6492875" cy="5232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72598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228600"/>
            <a:ext cx="8420100" cy="533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9413" y="1117600"/>
            <a:ext cx="4352925" cy="4343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884738" y="1117600"/>
            <a:ext cx="4354512" cy="20955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884738" y="3365500"/>
            <a:ext cx="4354512" cy="20955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5327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228600"/>
            <a:ext cx="8420100" cy="533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79413" y="1117600"/>
            <a:ext cx="4352925" cy="4343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84738" y="1117600"/>
            <a:ext cx="4354512" cy="4343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26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83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83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3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45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56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7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499" y="27306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7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71304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40872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://wwwires.in2p3.fr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hyperlink" Target="http://wwwires.in2p3.fr/" TargetMode="Externa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9738" y="228600"/>
            <a:ext cx="8420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9421" y="1117600"/>
            <a:ext cx="885983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3082" name="Group 10"/>
          <p:cNvGrpSpPr>
            <a:grpSpLocks/>
          </p:cNvGrpSpPr>
          <p:nvPr/>
        </p:nvGrpSpPr>
        <p:grpSpPr bwMode="auto">
          <a:xfrm>
            <a:off x="8" y="757238"/>
            <a:ext cx="9574213" cy="1960562"/>
            <a:chOff x="0" y="477"/>
            <a:chExt cx="5567" cy="1235"/>
          </a:xfrm>
        </p:grpSpPr>
        <p:sp>
          <p:nvSpPr>
            <p:cNvPr id="3078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86" name="Line 14"/>
          <p:cNvSpPr>
            <a:spLocks noChangeShapeType="1"/>
          </p:cNvSpPr>
          <p:nvPr userDrawn="1"/>
        </p:nvSpPr>
        <p:spPr bwMode="auto">
          <a:xfrm>
            <a:off x="1995488" y="6575425"/>
            <a:ext cx="5876925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095" name="Group 23"/>
          <p:cNvGrpSpPr>
            <a:grpSpLocks/>
          </p:cNvGrpSpPr>
          <p:nvPr userDrawn="1"/>
        </p:nvGrpSpPr>
        <p:grpSpPr bwMode="auto">
          <a:xfrm>
            <a:off x="-1406525" y="2720975"/>
            <a:ext cx="12720638" cy="1403350"/>
            <a:chOff x="0" y="0"/>
            <a:chExt cx="8013" cy="884"/>
          </a:xfrm>
        </p:grpSpPr>
        <p:sp>
          <p:nvSpPr>
            <p:cNvPr id="3087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n-GB" altLang="de-DE" sz="2400">
                  <a:latin typeface="Times New Roman" pitchFamily="18" charset="0"/>
                  <a:hlinkClick r:id="rId16"/>
                </a:rPr>
                <a:t>  </a:t>
              </a:r>
              <a:r>
                <a:rPr lang="en-GB" altLang="de-DE" sz="7200">
                  <a:latin typeface="Times New Roman" pitchFamily="18" charset="0"/>
                </a:rPr>
                <a:t> </a:t>
              </a:r>
              <a:r>
                <a:rPr lang="en-GB" altLang="de-DE" sz="2400">
                  <a:latin typeface="Times New Roman" pitchFamily="18" charset="0"/>
                </a:rPr>
                <a:t>                     </a:t>
              </a:r>
            </a:p>
          </p:txBody>
        </p:sp>
        <p:sp>
          <p:nvSpPr>
            <p:cNvPr id="3089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n-GB" altLang="de-DE" sz="2400">
                  <a:latin typeface="Times New Roman" pitchFamily="18" charset="0"/>
                </a:rPr>
                <a:t>  </a:t>
              </a:r>
              <a:r>
                <a:rPr lang="en-GB" altLang="de-DE" sz="6400">
                  <a:latin typeface="Times New Roman" pitchFamily="18" charset="0"/>
                </a:rPr>
                <a:t> </a:t>
              </a:r>
              <a:r>
                <a:rPr lang="en-GB" altLang="de-DE" sz="2400">
                  <a:latin typeface="Times New Roman" pitchFamily="18" charset="0"/>
                </a:rPr>
                <a:t>                       </a:t>
              </a:r>
            </a:p>
          </p:txBody>
        </p:sp>
        <p:sp>
          <p:nvSpPr>
            <p:cNvPr id="3091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n-GB" altLang="de-DE" sz="2400">
                  <a:latin typeface="Times New Roman" pitchFamily="18" charset="0"/>
                </a:rPr>
                <a:t>  </a:t>
              </a:r>
              <a:r>
                <a:rPr lang="en-GB" altLang="de-DE" sz="6600">
                  <a:latin typeface="Times New Roman" pitchFamily="18" charset="0"/>
                </a:rPr>
                <a:t> </a:t>
              </a:r>
              <a:r>
                <a:rPr lang="en-GB" altLang="de-DE" sz="2400">
                  <a:latin typeface="Times New Roman" pitchFamily="18" charset="0"/>
                </a:rPr>
                <a:t>                   </a:t>
              </a:r>
            </a:p>
          </p:txBody>
        </p:sp>
        <p:sp>
          <p:nvSpPr>
            <p:cNvPr id="3093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n-GB" altLang="de-DE" sz="2400">
                  <a:latin typeface="Times New Roman" pitchFamily="18" charset="0"/>
                </a:rPr>
                <a:t>  </a:t>
              </a:r>
              <a:r>
                <a:rPr lang="en-GB" altLang="de-DE" sz="8600">
                  <a:latin typeface="Times New Roman" pitchFamily="18" charset="0"/>
                </a:rPr>
                <a:t> </a:t>
              </a:r>
              <a:r>
                <a:rPr lang="en-GB" altLang="de-DE" sz="2400">
                  <a:latin typeface="Times New Roman" pitchFamily="18" charset="0"/>
                </a:rPr>
                <a:t>                 </a:t>
              </a:r>
            </a:p>
          </p:txBody>
        </p:sp>
      </p:grpSp>
      <p:sp>
        <p:nvSpPr>
          <p:cNvPr id="13" name="Text Box 25"/>
          <p:cNvSpPr txBox="1">
            <a:spLocks noChangeArrowheads="1"/>
          </p:cNvSpPr>
          <p:nvPr userDrawn="1"/>
        </p:nvSpPr>
        <p:spPr bwMode="auto">
          <a:xfrm>
            <a:off x="1995488" y="6581001"/>
            <a:ext cx="65004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de-DE" sz="1200" dirty="0" smtClean="0">
                <a:solidFill>
                  <a:srgbClr val="000000"/>
                </a:solidFill>
              </a:rPr>
              <a:t>Georgian German Science Bridge, Kutaisi, Georgia,</a:t>
            </a:r>
            <a:r>
              <a:rPr lang="en-US" altLang="de-DE" sz="1200" baseline="0" dirty="0" smtClean="0">
                <a:solidFill>
                  <a:srgbClr val="000000"/>
                </a:solidFill>
              </a:rPr>
              <a:t> Sept. 12 – 15 2022,</a:t>
            </a:r>
            <a:r>
              <a:rPr lang="en-US" altLang="de-DE" sz="1200" dirty="0" smtClean="0">
                <a:solidFill>
                  <a:srgbClr val="000000"/>
                </a:solidFill>
              </a:rPr>
              <a:t> C</a:t>
            </a:r>
            <a:r>
              <a:rPr lang="en-US" altLang="de-DE" sz="1200" baseline="0" dirty="0" smtClean="0">
                <a:solidFill>
                  <a:srgbClr val="000000"/>
                </a:solidFill>
              </a:rPr>
              <a:t>hristian </a:t>
            </a:r>
            <a:r>
              <a:rPr lang="en-US" altLang="de-DE" sz="1200" dirty="0" smtClean="0">
                <a:solidFill>
                  <a:srgbClr val="000000"/>
                </a:solidFill>
              </a:rPr>
              <a:t>J. Schmidt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99412" y="476250"/>
            <a:ext cx="7811294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99412" y="1628775"/>
            <a:ext cx="7811294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Verdana" pitchFamily="34" charset="0"/>
              </a:defRPr>
            </a:lvl1pPr>
          </a:lstStyle>
          <a:p>
            <a:fld id="{6F64313D-E1AC-440A-9944-7C98F8A5ACCB}" type="slidenum">
              <a:rPr lang="pl-PL" altLang="pl-PL" smtClean="0">
                <a:solidFill>
                  <a:srgbClr val="000000"/>
                </a:solidFill>
              </a:rPr>
              <a:pPr/>
              <a:t>‹Nr.›</a:t>
            </a:fld>
            <a:endParaRPr lang="pl-PL" altLang="pl-P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56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345C32E-3ECB-49CD-B0C8-BE35578D6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970B45-518D-4A54-AB94-B82232B31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one</a:t>
            </a:r>
            <a:endParaRPr lang="de-DE" dirty="0"/>
          </a:p>
          <a:p>
            <a:pPr lvl="1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three</a:t>
            </a:r>
            <a:endParaRPr lang="de-DE" dirty="0"/>
          </a:p>
          <a:p>
            <a:pPr lvl="3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four</a:t>
            </a:r>
            <a:endParaRPr lang="de-DE" dirty="0"/>
          </a:p>
          <a:p>
            <a:pPr lvl="4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five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D1E8C0-6720-49A5-B2D4-ADF0A80EFD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2285" y="6322206"/>
            <a:ext cx="606097" cy="4206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rgbClr val="164194"/>
                </a:solidFill>
              </a:defRPr>
            </a:lvl1pPr>
          </a:lstStyle>
          <a:p>
            <a:pPr algn="ctr"/>
            <a:fld id="{E8874B5F-564D-4EE0-9DC2-043DFC65AE7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DABDCBA-70E0-4066-937F-87679F5F7CE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6311900"/>
            <a:ext cx="2603522" cy="347502"/>
          </a:xfrm>
          <a:prstGeom prst="rect">
            <a:avLst/>
          </a:prstGeom>
          <a:noFill/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88449DC-5861-4F5E-ACC4-1396B0747D5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28" y="6551716"/>
            <a:ext cx="155525" cy="19111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7D89240-85D9-476E-94F1-9BB4DBAD14A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106" y="6320545"/>
            <a:ext cx="155277" cy="19536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945873" y="5952526"/>
            <a:ext cx="1851162" cy="85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6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</p:sldLayoutIdLst>
  <p:hf hdr="0" ftr="0" dt="0"/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250" kern="1200">
          <a:solidFill>
            <a:srgbClr val="164194"/>
          </a:solidFill>
          <a:latin typeface="+mn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Tx/>
        <a:buBlip>
          <a:blip r:embed="rId16"/>
        </a:buBlip>
        <a:defRPr sz="2275" kern="1200">
          <a:solidFill>
            <a:srgbClr val="164194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Tx/>
        <a:buBlip>
          <a:blip r:embed="rId17"/>
        </a:buBlip>
        <a:defRPr sz="1950" kern="1200">
          <a:solidFill>
            <a:srgbClr val="164194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Clr>
          <a:srgbClr val="164194"/>
        </a:buClr>
        <a:buFont typeface="Arial" panose="020B0604020202020204" pitchFamily="34" charset="0"/>
        <a:buChar char="•"/>
        <a:defRPr sz="1625" kern="1200">
          <a:solidFill>
            <a:srgbClr val="164194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Clr>
          <a:srgbClr val="F6A800"/>
        </a:buClr>
        <a:buFont typeface="Arial" panose="020B0604020202020204" pitchFamily="34" charset="0"/>
        <a:buChar char="•"/>
        <a:defRPr sz="1463" kern="1200">
          <a:solidFill>
            <a:srgbClr val="164194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Clr>
          <a:srgbClr val="E30613"/>
        </a:buClr>
        <a:buFont typeface="Arial" panose="020B0604020202020204" pitchFamily="34" charset="0"/>
        <a:buChar char="•"/>
        <a:defRPr sz="1463" kern="1200">
          <a:solidFill>
            <a:srgbClr val="164194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9738" y="228600"/>
            <a:ext cx="8420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9413" y="1117600"/>
            <a:ext cx="885983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1028" name="Group 10"/>
          <p:cNvGrpSpPr>
            <a:grpSpLocks/>
          </p:cNvGrpSpPr>
          <p:nvPr/>
        </p:nvGrpSpPr>
        <p:grpSpPr bwMode="auto">
          <a:xfrm>
            <a:off x="0" y="757238"/>
            <a:ext cx="9574213" cy="1960562"/>
            <a:chOff x="0" y="477"/>
            <a:chExt cx="5567" cy="1235"/>
          </a:xfrm>
        </p:grpSpPr>
        <p:sp>
          <p:nvSpPr>
            <p:cNvPr id="1035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36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029" name="Line 14"/>
          <p:cNvSpPr>
            <a:spLocks noChangeShapeType="1"/>
          </p:cNvSpPr>
          <p:nvPr userDrawn="1"/>
        </p:nvSpPr>
        <p:spPr bwMode="auto">
          <a:xfrm>
            <a:off x="1995488" y="6575425"/>
            <a:ext cx="5876925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030" name="Group 23"/>
          <p:cNvGrpSpPr>
            <a:grpSpLocks/>
          </p:cNvGrpSpPr>
          <p:nvPr userDrawn="1"/>
        </p:nvGrpSpPr>
        <p:grpSpPr bwMode="auto">
          <a:xfrm>
            <a:off x="-1406525" y="2720975"/>
            <a:ext cx="12720638" cy="1403350"/>
            <a:chOff x="0" y="0"/>
            <a:chExt cx="8013" cy="884"/>
          </a:xfrm>
        </p:grpSpPr>
        <p:sp>
          <p:nvSpPr>
            <p:cNvPr id="1031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de-DE" sz="2400">
                  <a:latin typeface="Times New Roman" panose="02020603050405020304" pitchFamily="18" charset="0"/>
                  <a:hlinkClick r:id="rId15"/>
                </a:rPr>
                <a:t>  </a:t>
              </a:r>
              <a:r>
                <a:rPr lang="en-GB" altLang="de-DE" sz="7200">
                  <a:latin typeface="Times New Roman" panose="02020603050405020304" pitchFamily="18" charset="0"/>
                </a:rPr>
                <a:t> </a:t>
              </a:r>
              <a:r>
                <a:rPr lang="en-GB" altLang="de-DE" sz="2400">
                  <a:latin typeface="Times New Roman" panose="02020603050405020304" pitchFamily="18" charset="0"/>
                </a:rPr>
                <a:t>                     </a:t>
              </a:r>
            </a:p>
          </p:txBody>
        </p:sp>
        <p:sp>
          <p:nvSpPr>
            <p:cNvPr id="1032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de-DE" sz="2400">
                  <a:latin typeface="Times New Roman" panose="02020603050405020304" pitchFamily="18" charset="0"/>
                </a:rPr>
                <a:t>  </a:t>
              </a:r>
              <a:r>
                <a:rPr lang="en-GB" altLang="de-DE" sz="6400">
                  <a:latin typeface="Times New Roman" panose="02020603050405020304" pitchFamily="18" charset="0"/>
                </a:rPr>
                <a:t> </a:t>
              </a:r>
              <a:r>
                <a:rPr lang="en-GB" altLang="de-DE" sz="2400">
                  <a:latin typeface="Times New Roman" panose="02020603050405020304" pitchFamily="18" charset="0"/>
                </a:rPr>
                <a:t>                       </a:t>
              </a:r>
            </a:p>
          </p:txBody>
        </p:sp>
        <p:sp>
          <p:nvSpPr>
            <p:cNvPr id="1033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de-DE" sz="2400">
                  <a:latin typeface="Times New Roman" panose="02020603050405020304" pitchFamily="18" charset="0"/>
                </a:rPr>
                <a:t>  </a:t>
              </a:r>
              <a:r>
                <a:rPr lang="en-GB" altLang="de-DE" sz="6600">
                  <a:latin typeface="Times New Roman" panose="02020603050405020304" pitchFamily="18" charset="0"/>
                </a:rPr>
                <a:t> </a:t>
              </a:r>
              <a:r>
                <a:rPr lang="en-GB" altLang="de-DE" sz="2400">
                  <a:latin typeface="Times New Roman" panose="02020603050405020304" pitchFamily="18" charset="0"/>
                </a:rPr>
                <a:t>                   </a:t>
              </a:r>
            </a:p>
          </p:txBody>
        </p:sp>
        <p:sp>
          <p:nvSpPr>
            <p:cNvPr id="1034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de-DE" sz="2400">
                  <a:latin typeface="Times New Roman" panose="02020603050405020304" pitchFamily="18" charset="0"/>
                </a:rPr>
                <a:t>  </a:t>
              </a:r>
              <a:r>
                <a:rPr lang="en-GB" altLang="de-DE" sz="8600">
                  <a:latin typeface="Times New Roman" panose="02020603050405020304" pitchFamily="18" charset="0"/>
                </a:rPr>
                <a:t> </a:t>
              </a:r>
              <a:r>
                <a:rPr lang="en-GB" altLang="de-DE" sz="2400">
                  <a:latin typeface="Times New Roman" panose="02020603050405020304" pitchFamily="18" charset="0"/>
                </a:rPr>
                <a:t>                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770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1.wdp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193902" y="2394953"/>
            <a:ext cx="7772400" cy="404336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de-DE" sz="2800" dirty="0" smtClean="0">
                <a:solidFill>
                  <a:schemeClr val="accent1"/>
                </a:solidFill>
              </a:rPr>
              <a:t>Detector Laboratory at GSI, </a:t>
            </a:r>
            <a:r>
              <a:rPr lang="en-US" altLang="de-DE" sz="2800" dirty="0" smtClean="0">
                <a:solidFill>
                  <a:schemeClr val="accent1"/>
                </a:solidFill>
              </a:rPr>
              <a:t/>
            </a:r>
            <a:br>
              <a:rPr lang="en-US" altLang="de-DE" sz="2800" dirty="0" smtClean="0">
                <a:solidFill>
                  <a:schemeClr val="accent1"/>
                </a:solidFill>
              </a:rPr>
            </a:br>
            <a:r>
              <a:rPr lang="en-US" altLang="de-DE" sz="2800" dirty="0" smtClean="0">
                <a:solidFill>
                  <a:schemeClr val="accent1"/>
                </a:solidFill>
              </a:rPr>
              <a:t>Competences, Activities </a:t>
            </a:r>
            <a:br>
              <a:rPr lang="en-US" altLang="de-DE" sz="2800" dirty="0" smtClean="0">
                <a:solidFill>
                  <a:schemeClr val="accent1"/>
                </a:solidFill>
              </a:rPr>
            </a:br>
            <a:r>
              <a:rPr lang="en-US" altLang="de-DE" sz="2800" dirty="0" smtClean="0">
                <a:solidFill>
                  <a:schemeClr val="accent1"/>
                </a:solidFill>
              </a:rPr>
              <a:t>and starting Georgian contacts and cooperation</a:t>
            </a:r>
            <a:br>
              <a:rPr lang="en-US" altLang="de-DE" sz="2800" dirty="0" smtClean="0">
                <a:solidFill>
                  <a:schemeClr val="accent1"/>
                </a:solidFill>
              </a:rPr>
            </a:br>
            <a:r>
              <a:rPr lang="en-US" altLang="de-DE" sz="2800" dirty="0">
                <a:solidFill>
                  <a:schemeClr val="accent1"/>
                </a:solidFill>
              </a:rPr>
              <a:t/>
            </a:r>
            <a:br>
              <a:rPr lang="en-US" altLang="de-DE" sz="2800" dirty="0">
                <a:solidFill>
                  <a:schemeClr val="accent1"/>
                </a:solidFill>
              </a:rPr>
            </a:br>
            <a:r>
              <a:rPr lang="en-US" altLang="de-DE" sz="1800" dirty="0" smtClean="0">
                <a:solidFill>
                  <a:schemeClr val="accent1"/>
                </a:solidFill>
              </a:rPr>
              <a:t>9</a:t>
            </a:r>
            <a:r>
              <a:rPr lang="en-US" altLang="de-DE" sz="1800" baseline="30000" dirty="0" smtClean="0">
                <a:solidFill>
                  <a:schemeClr val="accent1"/>
                </a:solidFill>
              </a:rPr>
              <a:t>th</a:t>
            </a:r>
            <a:r>
              <a:rPr lang="en-US" altLang="de-DE" sz="2800" dirty="0" smtClean="0">
                <a:solidFill>
                  <a:schemeClr val="accent1"/>
                </a:solidFill>
              </a:rPr>
              <a:t> </a:t>
            </a:r>
            <a:r>
              <a:rPr lang="en-US" altLang="de-DE" sz="1800" dirty="0" smtClean="0">
                <a:solidFill>
                  <a:schemeClr val="accent1"/>
                </a:solidFill>
              </a:rPr>
              <a:t>Georgian German Science Bridge, Kutaisi, Sept. 12</a:t>
            </a:r>
            <a:r>
              <a:rPr lang="en-US" altLang="de-DE" sz="1800" baseline="30000" dirty="0" smtClean="0">
                <a:solidFill>
                  <a:schemeClr val="accent1"/>
                </a:solidFill>
              </a:rPr>
              <a:t>th</a:t>
            </a:r>
            <a:r>
              <a:rPr lang="en-US" altLang="de-DE" sz="1800" dirty="0" smtClean="0">
                <a:solidFill>
                  <a:schemeClr val="accent1"/>
                </a:solidFill>
              </a:rPr>
              <a:t> to 16</a:t>
            </a:r>
            <a:r>
              <a:rPr lang="en-US" altLang="de-DE" sz="1800" baseline="30000" dirty="0" smtClean="0">
                <a:solidFill>
                  <a:schemeClr val="accent1"/>
                </a:solidFill>
              </a:rPr>
              <a:t>th</a:t>
            </a:r>
            <a:r>
              <a:rPr lang="en-US" altLang="de-DE" sz="1800" dirty="0" smtClean="0">
                <a:solidFill>
                  <a:schemeClr val="accent1"/>
                </a:solidFill>
              </a:rPr>
              <a:t> 2022</a:t>
            </a:r>
            <a:r>
              <a:rPr lang="en-US" altLang="de-DE" sz="1800" dirty="0">
                <a:solidFill>
                  <a:schemeClr val="accent1"/>
                </a:solidFill>
              </a:rPr>
              <a:t/>
            </a:r>
            <a:br>
              <a:rPr lang="en-US" altLang="de-DE" sz="1800" dirty="0">
                <a:solidFill>
                  <a:schemeClr val="accent1"/>
                </a:solidFill>
              </a:rPr>
            </a:br>
            <a:r>
              <a:rPr lang="en-US" altLang="de-DE" sz="2000" dirty="0">
                <a:solidFill>
                  <a:srgbClr val="333333"/>
                </a:solidFill>
              </a:rPr>
              <a:t>  </a:t>
            </a:r>
            <a:br>
              <a:rPr lang="en-US" altLang="de-DE" sz="2000" dirty="0">
                <a:solidFill>
                  <a:srgbClr val="333333"/>
                </a:solidFill>
              </a:rPr>
            </a:br>
            <a:endParaRPr lang="en-GB" altLang="de-DE" sz="2000" dirty="0">
              <a:solidFill>
                <a:srgbClr val="333333"/>
              </a:solidFill>
            </a:endParaRPr>
          </a:p>
        </p:txBody>
      </p:sp>
      <p:pic>
        <p:nvPicPr>
          <p:cNvPr id="2057" name="Picture 9" descr="GSI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0" cy="203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2931116" y="6470350"/>
            <a:ext cx="42979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de-DE" sz="2000" dirty="0">
                <a:solidFill>
                  <a:srgbClr val="3E48A6"/>
                </a:solidFill>
              </a:rPr>
              <a:t>Christian J. </a:t>
            </a:r>
            <a:r>
              <a:rPr lang="en-GB" altLang="de-DE" sz="2000" dirty="0" smtClean="0">
                <a:solidFill>
                  <a:srgbClr val="3E48A6"/>
                </a:solidFill>
              </a:rPr>
              <a:t>Schmidt, GSI </a:t>
            </a:r>
            <a:r>
              <a:rPr lang="en-GB" altLang="de-DE" sz="2000" dirty="0">
                <a:solidFill>
                  <a:srgbClr val="3E48A6"/>
                </a:solidFill>
              </a:rPr>
              <a:t>Darmstadt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 txBox="1">
            <a:spLocks/>
          </p:cNvSpPr>
          <p:nvPr/>
        </p:nvSpPr>
        <p:spPr>
          <a:xfrm>
            <a:off x="8818404" y="5788077"/>
            <a:ext cx="70659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rgbClr val="16419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fld id="{8EFF1ADF-9389-4A0D-80E6-D0C20F26924F}" type="slidenum">
              <a:rPr lang="de-DE" sz="900">
                <a:latin typeface="Calibri" panose="020F0502020204030204"/>
              </a:rPr>
              <a:pPr defTabSz="685800"/>
              <a:t>10</a:t>
            </a:fld>
            <a:endParaRPr lang="de-DE" sz="900" dirty="0">
              <a:latin typeface="Calibri" panose="020F0502020204030204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131292" y="1613204"/>
            <a:ext cx="3836132" cy="2664296"/>
            <a:chOff x="5934802" y="550048"/>
            <a:chExt cx="2999533" cy="186476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21" t="18293" r="27392" b="41589"/>
            <a:stretch/>
          </p:blipFill>
          <p:spPr>
            <a:xfrm>
              <a:off x="5972650" y="550048"/>
              <a:ext cx="2961685" cy="186476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9" t="14823" r="3743" b="10429"/>
            <a:stretch/>
          </p:blipFill>
          <p:spPr>
            <a:xfrm>
              <a:off x="5934802" y="563023"/>
              <a:ext cx="670210" cy="5190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972649" y="550048"/>
              <a:ext cx="2961685" cy="18631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en-US" sz="6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7" name="Table 3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70260801"/>
                  </p:ext>
                </p:extLst>
              </p:nvPr>
            </p:nvGraphicFramePr>
            <p:xfrm>
              <a:off x="1339337" y="1840796"/>
              <a:ext cx="3821794" cy="180594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19158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63020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49114">
                    <a:tc>
                      <a:txBody>
                        <a:bodyPr/>
                        <a:lstStyle/>
                        <a:p>
                          <a:r>
                            <a:rPr lang="de-DE" sz="1600" dirty="0" smtClean="0"/>
                            <a:t>MIMOSIS </a:t>
                          </a:r>
                          <a:r>
                            <a:rPr lang="de-DE" sz="1600" dirty="0" err="1" smtClean="0"/>
                            <a:t>goals</a:t>
                          </a:r>
                          <a:endParaRPr lang="en-US" sz="16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49114">
                    <a:tc>
                      <a:txBody>
                        <a:bodyPr/>
                        <a:lstStyle/>
                        <a:p>
                          <a:r>
                            <a:rPr lang="de-DE" sz="1600"/>
                            <a:t>Spatial resolution</a:t>
                          </a:r>
                          <a:endParaRPr lang="en-US" sz="16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/>
                            <a:t>~5</a:t>
                          </a:r>
                          <a:r>
                            <a:rPr lang="de-DE" sz="1600" baseline="0"/>
                            <a:t> µm</a:t>
                          </a:r>
                          <a:endParaRPr lang="en-US" sz="160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49114">
                    <a:tc>
                      <a:txBody>
                        <a:bodyPr/>
                        <a:lstStyle/>
                        <a:p>
                          <a:r>
                            <a:rPr lang="de-DE" sz="1600"/>
                            <a:t>Time resolution</a:t>
                          </a:r>
                          <a:endParaRPr lang="en-US" sz="16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/>
                            <a:t>&lt; 5 µs</a:t>
                          </a:r>
                          <a:endParaRPr lang="en-US" sz="16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49114">
                    <a:tc>
                      <a:txBody>
                        <a:bodyPr/>
                        <a:lstStyle/>
                        <a:p>
                          <a:r>
                            <a:rPr lang="de-DE" sz="1600"/>
                            <a:t>Sensor thickness</a:t>
                          </a:r>
                          <a:endParaRPr lang="en-US" sz="16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/>
                            <a:t>~60 µm</a:t>
                          </a:r>
                          <a:endParaRPr lang="en-US" sz="160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43545">
                    <a:tc>
                      <a:txBody>
                        <a:bodyPr/>
                        <a:lstStyle/>
                        <a:p>
                          <a:r>
                            <a:rPr lang="de-DE" sz="1600"/>
                            <a:t>Power dissipation</a:t>
                          </a:r>
                          <a:endParaRPr lang="en-US" sz="16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de-DE" sz="1600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</m:oMath>
                          </a14:m>
                          <a:r>
                            <a:rPr lang="en-US" sz="1600" dirty="0"/>
                            <a:t> 100 - 200 </a:t>
                          </a:r>
                          <a:r>
                            <a:rPr lang="en-US" sz="1600" dirty="0" err="1"/>
                            <a:t>mW</a:t>
                          </a:r>
                          <a:r>
                            <a:rPr lang="en-US" sz="1600" dirty="0"/>
                            <a:t>/cm²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7" name="Table 3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70260801"/>
                  </p:ext>
                </p:extLst>
              </p:nvPr>
            </p:nvGraphicFramePr>
            <p:xfrm>
              <a:off x="1339337" y="1840796"/>
              <a:ext cx="3821794" cy="180594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19158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63020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12420">
                    <a:tc>
                      <a:txBody>
                        <a:bodyPr/>
                        <a:lstStyle/>
                        <a:p>
                          <a:r>
                            <a:rPr lang="de-DE" sz="1600" dirty="0" smtClean="0"/>
                            <a:t>MIMOSIS </a:t>
                          </a:r>
                          <a:r>
                            <a:rPr lang="de-DE" sz="1600" dirty="0" err="1" smtClean="0"/>
                            <a:t>goals</a:t>
                          </a:r>
                          <a:endParaRPr lang="en-US" sz="16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12420">
                    <a:tc>
                      <a:txBody>
                        <a:bodyPr/>
                        <a:lstStyle/>
                        <a:p>
                          <a:r>
                            <a:rPr lang="de-DE" sz="1600"/>
                            <a:t>Spatial resolution</a:t>
                          </a:r>
                          <a:endParaRPr lang="en-US" sz="16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/>
                            <a:t>~5</a:t>
                          </a:r>
                          <a:r>
                            <a:rPr lang="de-DE" sz="1600" baseline="0"/>
                            <a:t> µm</a:t>
                          </a:r>
                          <a:endParaRPr lang="en-US" sz="160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12420">
                    <a:tc>
                      <a:txBody>
                        <a:bodyPr/>
                        <a:lstStyle/>
                        <a:p>
                          <a:r>
                            <a:rPr lang="de-DE" sz="1600"/>
                            <a:t>Time resolution</a:t>
                          </a:r>
                          <a:endParaRPr lang="en-US" sz="16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/>
                            <a:t>&lt; 5 µs</a:t>
                          </a:r>
                          <a:endParaRPr lang="en-US" sz="16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12420">
                    <a:tc>
                      <a:txBody>
                        <a:bodyPr/>
                        <a:lstStyle/>
                        <a:p>
                          <a:r>
                            <a:rPr lang="de-DE" sz="1600"/>
                            <a:t>Sensor thickness</a:t>
                          </a:r>
                          <a:endParaRPr lang="en-US" sz="16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/>
                            <a:t>~60 µm</a:t>
                          </a:r>
                          <a:endParaRPr lang="en-US" sz="160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56260">
                    <a:tc>
                      <a:txBody>
                        <a:bodyPr/>
                        <a:lstStyle/>
                        <a:p>
                          <a:r>
                            <a:rPr lang="de-DE" sz="1600"/>
                            <a:t>Power dissipation</a:t>
                          </a:r>
                          <a:endParaRPr lang="en-US" sz="16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134701" t="-228261" r="-1493" b="-1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8" name="TextBox 37"/>
          <p:cNvSpPr txBox="1"/>
          <p:nvPr/>
        </p:nvSpPr>
        <p:spPr>
          <a:xfrm>
            <a:off x="2435656" y="4211719"/>
            <a:ext cx="2552622" cy="561692"/>
          </a:xfrm>
          <a:prstGeom prst="rect">
            <a:avLst/>
          </a:prstGeom>
          <a:solidFill>
            <a:schemeClr val="bg2"/>
          </a:solidFill>
        </p:spPr>
        <p:txBody>
          <a:bodyPr vert="horz" wrap="none" lIns="68580" tIns="34290" rIns="68580" bIns="34290" rtlCol="0" anchor="t">
            <a:spAutoFit/>
          </a:bodyPr>
          <a:lstStyle/>
          <a:p>
            <a:pPr defTabSz="685800"/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MIMOSIS -1 </a:t>
            </a:r>
            <a:r>
              <a:rPr lang="de-DE" dirty="0" err="1">
                <a:solidFill>
                  <a:prstClr val="black"/>
                </a:solidFill>
                <a:latin typeface="Calibri" panose="020F0502020204030204"/>
              </a:rPr>
              <a:t>goal</a:t>
            </a:r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: </a:t>
            </a:r>
          </a:p>
          <a:p>
            <a:pPr defTabSz="685800"/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Find </a:t>
            </a:r>
            <a:r>
              <a:rPr lang="de-DE" dirty="0" err="1">
                <a:solidFill>
                  <a:prstClr val="black"/>
                </a:solidFill>
                <a:latin typeface="Calibri" panose="020F0502020204030204"/>
              </a:rPr>
              <a:t>best</a:t>
            </a:r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Calibri" panose="020F0502020204030204"/>
              </a:rPr>
              <a:t>substrate</a:t>
            </a:r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Calibri" panose="020F0502020204030204"/>
              </a:rPr>
              <a:t>and</a:t>
            </a:r>
            <a:r>
              <a:rPr lang="de-DE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Calibri" panose="020F0502020204030204"/>
              </a:rPr>
              <a:t>pixel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64400" y="6288243"/>
            <a:ext cx="3860609" cy="315471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defTabSz="685800"/>
            <a:r>
              <a:rPr lang="de-DE" dirty="0" smtClean="0">
                <a:latin typeface="Calibri" panose="020F0502020204030204"/>
              </a:rPr>
              <a:t>CERN ALICE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de-DE" dirty="0" smtClean="0">
                <a:solidFill>
                  <a:prstClr val="black"/>
                </a:solidFill>
                <a:latin typeface="Calibri" panose="020F0502020204030204"/>
              </a:rPr>
              <a:t>ALPIDE Chips on a </a:t>
            </a:r>
            <a:r>
              <a:rPr lang="de-DE" dirty="0" err="1" smtClean="0">
                <a:solidFill>
                  <a:prstClr val="black"/>
                </a:solidFill>
                <a:latin typeface="Calibri" panose="020F0502020204030204"/>
              </a:rPr>
              <a:t>thinned</a:t>
            </a:r>
            <a:r>
              <a:rPr lang="de-DE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 panose="020F0502020204030204"/>
              </a:rPr>
              <a:t>wafer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509EE40-1D4F-4852-85FA-77A4FD8FCA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38" y="4840359"/>
            <a:ext cx="2473274" cy="1456741"/>
          </a:xfrm>
          <a:prstGeom prst="rect">
            <a:avLst/>
          </a:prstGeom>
        </p:spPr>
      </p:pic>
      <p:sp>
        <p:nvSpPr>
          <p:cNvPr id="46" name="Textfeld 45"/>
          <p:cNvSpPr txBox="1"/>
          <p:nvPr/>
        </p:nvSpPr>
        <p:spPr>
          <a:xfrm>
            <a:off x="-317407" y="141974"/>
            <a:ext cx="10586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MIMOSIS: </a:t>
            </a:r>
            <a:r>
              <a:rPr lang="de-DE" sz="2000" b="1" dirty="0" err="1">
                <a:solidFill>
                  <a:schemeClr val="accent1">
                    <a:lumMod val="75000"/>
                  </a:schemeClr>
                </a:solidFill>
              </a:rPr>
              <a:t>Dedicated</a:t>
            </a: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 MAPS Development at IPHC </a:t>
            </a:r>
            <a:r>
              <a:rPr lang="de-DE" sz="2000" b="1" dirty="0" err="1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 CBM-Micro Vertex Detector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406481" y="1849279"/>
            <a:ext cx="1850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FF00"/>
                </a:solidFill>
              </a:rPr>
              <a:t>1024 x 512 </a:t>
            </a:r>
            <a:r>
              <a:rPr lang="de-DE" b="1" dirty="0" err="1">
                <a:solidFill>
                  <a:srgbClr val="FFFF00"/>
                </a:solidFill>
              </a:rPr>
              <a:t>pixels</a:t>
            </a: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45365" y="841662"/>
            <a:ext cx="7827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GSI Detector Laboratory: </a:t>
            </a:r>
            <a:r>
              <a:rPr lang="de-DE" sz="1800" dirty="0" err="1" smtClean="0"/>
              <a:t>adds</a:t>
            </a:r>
            <a:r>
              <a:rPr lang="de-DE" sz="1800" dirty="0" smtClean="0"/>
              <a:t> </a:t>
            </a:r>
            <a:r>
              <a:rPr lang="de-DE" sz="1800" dirty="0" err="1" smtClean="0"/>
              <a:t>integration</a:t>
            </a:r>
            <a:r>
              <a:rPr lang="de-DE" sz="1800" dirty="0" smtClean="0"/>
              <a:t> </a:t>
            </a:r>
            <a:r>
              <a:rPr lang="de-DE" sz="1800" dirty="0" err="1" smtClean="0"/>
              <a:t>competence</a:t>
            </a:r>
            <a:endParaRPr lang="de-DE" sz="1800" dirty="0" smtClean="0"/>
          </a:p>
          <a:p>
            <a:r>
              <a:rPr lang="de-DE" sz="1800" dirty="0"/>
              <a:t>	</a:t>
            </a:r>
            <a:r>
              <a:rPr lang="de-DE" sz="1800" dirty="0" smtClean="0"/>
              <a:t>		</a:t>
            </a:r>
            <a:r>
              <a:rPr lang="de-DE" sz="1800" dirty="0" err="1" smtClean="0"/>
              <a:t>additionally</a:t>
            </a:r>
            <a:r>
              <a:rPr lang="de-DE" sz="1800" dirty="0"/>
              <a:t> </a:t>
            </a:r>
            <a:r>
              <a:rPr lang="de-DE" sz="1800" dirty="0" smtClean="0"/>
              <a:t>expert </a:t>
            </a:r>
            <a:r>
              <a:rPr lang="de-DE" sz="1800" dirty="0" err="1" smtClean="0"/>
              <a:t>engaged</a:t>
            </a:r>
            <a:r>
              <a:rPr lang="de-DE" sz="1800" dirty="0" smtClean="0"/>
              <a:t> (Michael Deveaux) </a:t>
            </a:r>
            <a:endParaRPr lang="de-DE" sz="18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54" y="3953359"/>
            <a:ext cx="4166647" cy="234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4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R&amp;D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Activities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Towards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ALICE ITS 3 (2025)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74" y="874826"/>
            <a:ext cx="8136904" cy="457154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171" y="3645024"/>
            <a:ext cx="4980339" cy="280831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560512" y="5461000"/>
            <a:ext cx="6424246" cy="139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 indent="-163513"/>
            <a:r>
              <a:rPr lang="en-US" altLang="de-DE" sz="1800" kern="0" dirty="0">
                <a:solidFill>
                  <a:schemeClr val="accent2">
                    <a:lumMod val="75000"/>
                  </a:schemeClr>
                </a:solidFill>
              </a:rPr>
              <a:t>65 nm </a:t>
            </a:r>
            <a:r>
              <a:rPr lang="en-US" altLang="de-DE" sz="1800" kern="0" dirty="0" err="1">
                <a:solidFill>
                  <a:schemeClr val="accent2">
                    <a:lumMod val="75000"/>
                  </a:schemeClr>
                </a:solidFill>
              </a:rPr>
              <a:t>TowerJazz</a:t>
            </a:r>
            <a:r>
              <a:rPr lang="en-US" altLang="de-DE" sz="1800" kern="0" dirty="0">
                <a:solidFill>
                  <a:schemeClr val="accent2">
                    <a:lumMod val="75000"/>
                  </a:schemeClr>
                </a:solidFill>
              </a:rPr>
              <a:t>  process</a:t>
            </a:r>
          </a:p>
          <a:p>
            <a:pPr indent="-163513"/>
            <a:r>
              <a:rPr lang="en-US" altLang="de-DE" sz="1800" kern="0" dirty="0">
                <a:solidFill>
                  <a:schemeClr val="accent2">
                    <a:lumMod val="75000"/>
                  </a:schemeClr>
                </a:solidFill>
              </a:rPr>
              <a:t>Stitching </a:t>
            </a:r>
            <a:r>
              <a:rPr lang="en-US" altLang="de-DE" sz="1800" kern="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wafer size sensors</a:t>
            </a:r>
          </a:p>
          <a:p>
            <a:pPr indent="-163513"/>
            <a:r>
              <a:rPr lang="en-US" altLang="de-DE" sz="1800" kern="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Thinning  bent sensors</a:t>
            </a:r>
            <a:endParaRPr lang="en-US" altLang="de-DE" sz="1800" kern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412" y="3508324"/>
            <a:ext cx="2294501" cy="1720876"/>
          </a:xfrm>
        </p:spPr>
      </p:pic>
    </p:spTree>
    <p:extLst>
      <p:ext uri="{BB962C8B-B14F-4D97-AF65-F5344CB8AC3E}">
        <p14:creationId xmlns:p14="http://schemas.microsoft.com/office/powerpoint/2010/main" val="314981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2556" y="124905"/>
            <a:ext cx="9783444" cy="533400"/>
          </a:xfrm>
        </p:spPr>
        <p:txBody>
          <a:bodyPr/>
          <a:lstStyle/>
          <a:p>
            <a:r>
              <a:rPr lang="de-DE" sz="2400" dirty="0" smtClean="0"/>
              <a:t>EURIZON </a:t>
            </a:r>
            <a:r>
              <a:rPr lang="de-DE" sz="2400" dirty="0" err="1" smtClean="0"/>
              <a:t>as</a:t>
            </a:r>
            <a:r>
              <a:rPr lang="de-DE" sz="2400" dirty="0" smtClean="0"/>
              <a:t> Project Transfer </a:t>
            </a:r>
            <a:r>
              <a:rPr lang="de-DE" sz="2400" dirty="0" err="1" smtClean="0"/>
              <a:t>Proposal</a:t>
            </a:r>
            <a:r>
              <a:rPr lang="de-DE" sz="2400" dirty="0" smtClean="0"/>
              <a:t> </a:t>
            </a:r>
            <a:r>
              <a:rPr lang="de-DE" sz="2400" dirty="0" err="1" smtClean="0"/>
              <a:t>following</a:t>
            </a:r>
            <a:r>
              <a:rPr lang="de-DE" sz="2400" dirty="0" smtClean="0"/>
              <a:t> CREMLIN-Plus</a:t>
            </a: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9421" y="938489"/>
            <a:ext cx="8859837" cy="43434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CREMLINplus was an ambitious project of international collaboration between 25 European and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10 Russian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research institutions and their researchers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. (Volume 25 Mio Euro)</a:t>
            </a:r>
          </a:p>
          <a:p>
            <a:r>
              <a:rPr lang="en-US" dirty="0" smtClean="0"/>
              <a:t>With Russia´s brutal and ferocious attack on Ukraine on Feb. 24</a:t>
            </a:r>
            <a:r>
              <a:rPr lang="en-US" baseline="30000" dirty="0" smtClean="0"/>
              <a:t>th</a:t>
            </a:r>
            <a:r>
              <a:rPr lang="en-US" dirty="0" smtClean="0"/>
              <a:t>,2022, and the following and continuing war against Ukraine and the West, this collaboration proved entirely impossible.</a:t>
            </a:r>
          </a:p>
          <a:p>
            <a:r>
              <a:rPr lang="en-US" dirty="0" smtClean="0"/>
              <a:t>The European Partners have phrased a new proposal in which to transfer the project and named it 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Aim to take actions, accept the consequences, take up a stance on the situation and foster Ukrainian Scientists while continuing the scientific program without Russia</a:t>
            </a: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969" y="4208569"/>
            <a:ext cx="2278353" cy="85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0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157252" y="146434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i="1" kern="0" dirty="0" err="1" smtClean="0">
                <a:solidFill>
                  <a:schemeClr val="accent6">
                    <a:lumMod val="75000"/>
                  </a:schemeClr>
                </a:solidFill>
              </a:rPr>
              <a:t>Joining</a:t>
            </a:r>
            <a:r>
              <a:rPr lang="de-DE" i="1" kern="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i="1" kern="0" dirty="0" err="1" smtClean="0">
                <a:solidFill>
                  <a:schemeClr val="accent6">
                    <a:lumMod val="75000"/>
                  </a:schemeClr>
                </a:solidFill>
              </a:rPr>
              <a:t>two</a:t>
            </a:r>
            <a:r>
              <a:rPr lang="de-DE" i="1" kern="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i="1" kern="0" dirty="0" err="1" smtClean="0">
                <a:solidFill>
                  <a:schemeClr val="accent6">
                    <a:lumMod val="75000"/>
                  </a:schemeClr>
                </a:solidFill>
              </a:rPr>
              <a:t>fields</a:t>
            </a:r>
            <a:r>
              <a:rPr lang="de-DE" i="1" kern="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i="1" kern="0" dirty="0" err="1" smtClean="0">
                <a:solidFill>
                  <a:schemeClr val="accent6">
                    <a:lumMod val="75000"/>
                  </a:schemeClr>
                </a:solidFill>
              </a:rPr>
              <a:t>that</a:t>
            </a:r>
            <a:r>
              <a:rPr lang="de-DE" i="1" kern="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i="1" kern="0" dirty="0" err="1" smtClean="0">
                <a:solidFill>
                  <a:schemeClr val="accent6">
                    <a:lumMod val="75000"/>
                  </a:schemeClr>
                </a:solidFill>
              </a:rPr>
              <a:t>typically</a:t>
            </a:r>
            <a:r>
              <a:rPr lang="de-DE" i="1" kern="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i="1" kern="0" dirty="0" err="1" smtClean="0">
                <a:solidFill>
                  <a:schemeClr val="accent6">
                    <a:lumMod val="75000"/>
                  </a:schemeClr>
                </a:solidFill>
              </a:rPr>
              <a:t>have</a:t>
            </a:r>
            <a:r>
              <a:rPr lang="de-DE" i="1" kern="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i="1" kern="0" dirty="0" err="1" smtClean="0">
                <a:solidFill>
                  <a:schemeClr val="accent6">
                    <a:lumMod val="75000"/>
                  </a:schemeClr>
                </a:solidFill>
              </a:rPr>
              <a:t>only</a:t>
            </a:r>
            <a:r>
              <a:rPr lang="de-DE" i="1" kern="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i="1" kern="0" dirty="0" err="1" smtClean="0">
                <a:solidFill>
                  <a:schemeClr val="accent6">
                    <a:lumMod val="75000"/>
                  </a:schemeClr>
                </a:solidFill>
              </a:rPr>
              <a:t>few</a:t>
            </a:r>
            <a:r>
              <a:rPr lang="de-DE" i="1" kern="0" dirty="0" smtClean="0">
                <a:solidFill>
                  <a:schemeClr val="accent6">
                    <a:lumMod val="75000"/>
                  </a:schemeClr>
                </a:solidFill>
              </a:rPr>
              <a:t> links:</a:t>
            </a:r>
          </a:p>
          <a:p>
            <a:pPr marL="0" indent="0">
              <a:buFont typeface="Wingdings" pitchFamily="2" charset="2"/>
              <a:buNone/>
            </a:pPr>
            <a:r>
              <a:rPr lang="de-DE" kern="0" dirty="0" err="1" smtClean="0"/>
              <a:t>Aim</a:t>
            </a:r>
            <a:r>
              <a:rPr lang="de-DE" kern="0" dirty="0" smtClean="0"/>
              <a:t>: </a:t>
            </a:r>
            <a:r>
              <a:rPr lang="de-DE" kern="0" dirty="0" err="1" smtClean="0"/>
              <a:t>foster</a:t>
            </a:r>
            <a:r>
              <a:rPr lang="de-DE" kern="0" dirty="0" smtClean="0"/>
              <a:t> </a:t>
            </a:r>
            <a:r>
              <a:rPr lang="de-DE" kern="0" dirty="0" err="1" smtClean="0"/>
              <a:t>cooperation</a:t>
            </a:r>
            <a:r>
              <a:rPr lang="de-DE" kern="0" dirty="0" smtClean="0"/>
              <a:t>, </a:t>
            </a:r>
            <a:r>
              <a:rPr lang="de-DE" kern="0" dirty="0" err="1" smtClean="0"/>
              <a:t>ideas</a:t>
            </a:r>
            <a:r>
              <a:rPr lang="de-DE" kern="0" dirty="0" smtClean="0"/>
              <a:t> </a:t>
            </a:r>
            <a:r>
              <a:rPr lang="de-DE" kern="0" dirty="0" err="1" smtClean="0"/>
              <a:t>and</a:t>
            </a:r>
            <a:r>
              <a:rPr lang="de-DE" kern="0" dirty="0" smtClean="0"/>
              <a:t> </a:t>
            </a:r>
            <a:r>
              <a:rPr lang="de-DE" kern="0" dirty="0" err="1" smtClean="0"/>
              <a:t>technologies</a:t>
            </a:r>
            <a:r>
              <a:rPr lang="de-DE" kern="0" dirty="0" smtClean="0"/>
              <a:t> </a:t>
            </a:r>
            <a:r>
              <a:rPr lang="de-DE" kern="0" dirty="0" err="1" smtClean="0"/>
              <a:t>interchange</a:t>
            </a:r>
            <a:r>
              <a:rPr lang="de-DE" kern="0" dirty="0" smtClean="0"/>
              <a:t> </a:t>
            </a:r>
            <a:r>
              <a:rPr lang="de-DE" kern="0" dirty="0" err="1" smtClean="0"/>
              <a:t>between</a:t>
            </a:r>
            <a:r>
              <a:rPr lang="de-DE" kern="0" dirty="0" smtClean="0"/>
              <a:t> the </a:t>
            </a:r>
            <a:r>
              <a:rPr lang="de-DE" kern="0" dirty="0" err="1" smtClean="0"/>
              <a:t>fields</a:t>
            </a:r>
            <a:r>
              <a:rPr lang="de-DE" kern="0" dirty="0" smtClean="0"/>
              <a:t> </a:t>
            </a:r>
            <a:r>
              <a:rPr lang="de-DE" kern="0" dirty="0" err="1" smtClean="0"/>
              <a:t>as</a:t>
            </a:r>
            <a:r>
              <a:rPr lang="de-DE" kern="0" dirty="0" smtClean="0"/>
              <a:t> </a:t>
            </a:r>
            <a:r>
              <a:rPr lang="de-DE" kern="0" dirty="0" err="1" smtClean="0"/>
              <a:t>well</a:t>
            </a:r>
            <a:r>
              <a:rPr lang="de-DE" kern="0" dirty="0" smtClean="0"/>
              <a:t> </a:t>
            </a:r>
            <a:r>
              <a:rPr lang="de-DE" kern="0" dirty="0" err="1" smtClean="0"/>
              <a:t>as</a:t>
            </a:r>
            <a:r>
              <a:rPr lang="de-DE" kern="0" dirty="0" smtClean="0"/>
              <a:t> </a:t>
            </a:r>
            <a:r>
              <a:rPr lang="de-DE" kern="0" dirty="0" err="1" smtClean="0"/>
              <a:t>education</a:t>
            </a:r>
            <a:r>
              <a:rPr lang="de-DE" kern="0" dirty="0" smtClean="0"/>
              <a:t> </a:t>
            </a:r>
            <a:r>
              <a:rPr lang="de-DE" kern="0" dirty="0" err="1" smtClean="0"/>
              <a:t>to</a:t>
            </a:r>
            <a:r>
              <a:rPr lang="de-DE" kern="0" dirty="0" smtClean="0"/>
              <a:t> </a:t>
            </a:r>
            <a:r>
              <a:rPr lang="de-DE" kern="0" dirty="0" err="1" smtClean="0"/>
              <a:t>young</a:t>
            </a:r>
            <a:r>
              <a:rPr lang="de-DE" kern="0" dirty="0" smtClean="0"/>
              <a:t> </a:t>
            </a:r>
            <a:r>
              <a:rPr lang="de-DE" kern="0" dirty="0" err="1" smtClean="0"/>
              <a:t>scientists</a:t>
            </a:r>
            <a:r>
              <a:rPr lang="de-DE" kern="0" dirty="0" smtClean="0"/>
              <a:t> in the </a:t>
            </a:r>
            <a:r>
              <a:rPr lang="de-DE" kern="0" dirty="0" err="1" smtClean="0"/>
              <a:t>field</a:t>
            </a:r>
            <a:r>
              <a:rPr lang="de-DE" kern="0" dirty="0" smtClean="0"/>
              <a:t> of </a:t>
            </a:r>
            <a:r>
              <a:rPr lang="de-DE" kern="0" dirty="0" err="1" smtClean="0"/>
              <a:t>particle</a:t>
            </a:r>
            <a:r>
              <a:rPr lang="de-DE" kern="0" dirty="0" smtClean="0"/>
              <a:t> </a:t>
            </a:r>
            <a:r>
              <a:rPr lang="de-DE" kern="0" dirty="0" err="1" smtClean="0"/>
              <a:t>detectors</a:t>
            </a:r>
            <a:endParaRPr lang="de-DE" kern="0" dirty="0" smtClean="0"/>
          </a:p>
          <a:p>
            <a:pPr marL="0" indent="0">
              <a:buFont typeface="Wingdings" pitchFamily="2" charset="2"/>
              <a:buNone/>
            </a:pPr>
            <a:endParaRPr lang="de-DE" kern="0" dirty="0" smtClean="0"/>
          </a:p>
          <a:p>
            <a:pPr>
              <a:buFont typeface="Wingdings" pitchFamily="2" charset="2"/>
              <a:buChar char="v"/>
            </a:pPr>
            <a:r>
              <a:rPr lang="de-DE" kern="0" dirty="0" smtClean="0"/>
              <a:t> MAPS-CMOS </a:t>
            </a:r>
            <a:r>
              <a:rPr lang="de-DE" kern="0" dirty="0" err="1" smtClean="0"/>
              <a:t>pixel</a:t>
            </a:r>
            <a:r>
              <a:rPr lang="de-DE" kern="0" dirty="0" smtClean="0"/>
              <a:t> </a:t>
            </a:r>
            <a:r>
              <a:rPr lang="de-DE" kern="0" dirty="0" err="1" smtClean="0"/>
              <a:t>sensors</a:t>
            </a:r>
            <a:r>
              <a:rPr lang="de-DE" kern="0" dirty="0" smtClean="0"/>
              <a:t> </a:t>
            </a:r>
            <a:r>
              <a:rPr lang="de-DE" kern="0" dirty="0" err="1" smtClean="0"/>
              <a:t>for</a:t>
            </a:r>
            <a:r>
              <a:rPr lang="de-DE" kern="0" dirty="0" smtClean="0"/>
              <a:t> </a:t>
            </a:r>
            <a:r>
              <a:rPr lang="de-DE" kern="0" dirty="0" err="1" smtClean="0"/>
              <a:t>nuclear</a:t>
            </a:r>
            <a:r>
              <a:rPr lang="de-DE" kern="0" dirty="0" smtClean="0"/>
              <a:t>- </a:t>
            </a:r>
            <a:r>
              <a:rPr lang="de-DE" kern="0" dirty="0" err="1" smtClean="0"/>
              <a:t>and</a:t>
            </a:r>
            <a:r>
              <a:rPr lang="de-DE" kern="0" dirty="0" smtClean="0"/>
              <a:t> high </a:t>
            </a:r>
            <a:r>
              <a:rPr lang="de-DE" kern="0" dirty="0" err="1" smtClean="0"/>
              <a:t>energy</a:t>
            </a:r>
            <a:r>
              <a:rPr lang="de-DE" kern="0" dirty="0" smtClean="0"/>
              <a:t> </a:t>
            </a:r>
            <a:r>
              <a:rPr lang="de-DE" kern="0" dirty="0" err="1" smtClean="0"/>
              <a:t>physics</a:t>
            </a:r>
            <a:r>
              <a:rPr lang="de-DE" kern="0" dirty="0" smtClean="0"/>
              <a:t> </a:t>
            </a:r>
            <a:r>
              <a:rPr lang="de-DE" kern="0" dirty="0" err="1" smtClean="0"/>
              <a:t>tracking</a:t>
            </a:r>
            <a:r>
              <a:rPr lang="de-DE" kern="0" dirty="0" smtClean="0"/>
              <a:t> </a:t>
            </a:r>
            <a:r>
              <a:rPr lang="de-DE" kern="0" dirty="0" err="1" smtClean="0"/>
              <a:t>applications</a:t>
            </a:r>
            <a:r>
              <a:rPr lang="de-DE" kern="0" dirty="0" smtClean="0"/>
              <a:t> </a:t>
            </a:r>
          </a:p>
          <a:p>
            <a:pPr>
              <a:buFont typeface="Wingdings" pitchFamily="2" charset="2"/>
              <a:buChar char="v"/>
            </a:pPr>
            <a:r>
              <a:rPr lang="de-DE" kern="0" dirty="0" smtClean="0"/>
              <a:t> Detector </a:t>
            </a:r>
            <a:r>
              <a:rPr lang="de-DE" kern="0" dirty="0" err="1" smtClean="0"/>
              <a:t>technologies</a:t>
            </a:r>
            <a:r>
              <a:rPr lang="de-DE" kern="0" dirty="0" smtClean="0"/>
              <a:t> </a:t>
            </a:r>
            <a:r>
              <a:rPr lang="de-DE" kern="0" dirty="0" err="1" smtClean="0"/>
              <a:t>for</a:t>
            </a:r>
            <a:r>
              <a:rPr lang="de-DE" kern="0" dirty="0" smtClean="0"/>
              <a:t> thermal </a:t>
            </a:r>
            <a:r>
              <a:rPr lang="de-DE" kern="0" dirty="0" err="1" smtClean="0"/>
              <a:t>neutrons</a:t>
            </a:r>
            <a:endParaRPr lang="de-DE" kern="0" dirty="0" smtClean="0"/>
          </a:p>
          <a:p>
            <a:pPr>
              <a:buFont typeface="Wingdings" pitchFamily="2" charset="2"/>
              <a:buChar char="v"/>
            </a:pPr>
            <a:r>
              <a:rPr lang="de-DE" kern="0" dirty="0" smtClean="0"/>
              <a:t> </a:t>
            </a:r>
            <a:r>
              <a:rPr lang="de-DE" kern="0" dirty="0" smtClean="0">
                <a:solidFill>
                  <a:schemeClr val="accent1">
                    <a:lumMod val="75000"/>
                  </a:schemeClr>
                </a:solidFill>
              </a:rPr>
              <a:t>Training </a:t>
            </a:r>
            <a:r>
              <a:rPr lang="de-DE" kern="0" dirty="0" err="1" smtClean="0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de-DE" kern="0" dirty="0" smtClean="0">
                <a:solidFill>
                  <a:schemeClr val="accent1">
                    <a:lumMod val="75000"/>
                  </a:schemeClr>
                </a:solidFill>
              </a:rPr>
              <a:t> school </a:t>
            </a:r>
            <a:r>
              <a:rPr lang="de-DE" kern="0" dirty="0" err="1" smtClean="0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de-DE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kern="0" dirty="0" err="1" smtClean="0">
                <a:solidFill>
                  <a:schemeClr val="accent1">
                    <a:lumMod val="75000"/>
                  </a:schemeClr>
                </a:solidFill>
              </a:rPr>
              <a:t>young</a:t>
            </a:r>
            <a:r>
              <a:rPr lang="de-DE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kern="0" dirty="0" err="1" smtClean="0">
                <a:solidFill>
                  <a:schemeClr val="accent1">
                    <a:lumMod val="75000"/>
                  </a:schemeClr>
                </a:solidFill>
              </a:rPr>
              <a:t>scientists</a:t>
            </a:r>
            <a:r>
              <a:rPr lang="de-DE" kern="0" dirty="0" smtClean="0">
                <a:solidFill>
                  <a:schemeClr val="accent1">
                    <a:lumMod val="75000"/>
                  </a:schemeClr>
                </a:solidFill>
              </a:rPr>
              <a:t> on </a:t>
            </a:r>
            <a:r>
              <a:rPr lang="de-DE" kern="0" dirty="0" err="1" smtClean="0">
                <a:solidFill>
                  <a:schemeClr val="accent1">
                    <a:lumMod val="75000"/>
                  </a:schemeClr>
                </a:solidFill>
              </a:rPr>
              <a:t>particle</a:t>
            </a:r>
            <a:r>
              <a:rPr lang="de-DE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kern="0" dirty="0" err="1" smtClean="0">
                <a:solidFill>
                  <a:schemeClr val="accent1">
                    <a:lumMod val="75000"/>
                  </a:schemeClr>
                </a:solidFill>
              </a:rPr>
              <a:t>detector</a:t>
            </a:r>
            <a:r>
              <a:rPr lang="de-DE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kern="0" dirty="0" err="1" smtClean="0">
                <a:solidFill>
                  <a:schemeClr val="accent1">
                    <a:lumMod val="75000"/>
                  </a:schemeClr>
                </a:solidFill>
              </a:rPr>
              <a:t>technologies</a:t>
            </a:r>
            <a:r>
              <a:rPr lang="de-DE" kern="0" dirty="0" smtClean="0">
                <a:solidFill>
                  <a:schemeClr val="accent1">
                    <a:lumMod val="75000"/>
                  </a:schemeClr>
                </a:solidFill>
              </a:rPr>
              <a:t> (~ 60 </a:t>
            </a:r>
            <a:r>
              <a:rPr lang="de-DE" kern="0" dirty="0" err="1" smtClean="0">
                <a:solidFill>
                  <a:schemeClr val="accent1">
                    <a:lumMod val="75000"/>
                  </a:schemeClr>
                </a:solidFill>
              </a:rPr>
              <a:t>students</a:t>
            </a:r>
            <a:r>
              <a:rPr lang="de-DE" kern="0" dirty="0" smtClean="0">
                <a:solidFill>
                  <a:schemeClr val="accent1">
                    <a:lumMod val="75000"/>
                  </a:schemeClr>
                </a:solidFill>
              </a:rPr>
              <a:t>, ~ 120 </a:t>
            </a:r>
            <a:r>
              <a:rPr lang="de-DE" kern="0" dirty="0" err="1" smtClean="0">
                <a:solidFill>
                  <a:schemeClr val="accent1">
                    <a:lumMod val="75000"/>
                  </a:schemeClr>
                </a:solidFill>
              </a:rPr>
              <a:t>participants</a:t>
            </a:r>
            <a:r>
              <a:rPr lang="de-DE" kern="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de-DE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13" descr="UrQMD_new1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906" y="90317"/>
            <a:ext cx="2296088" cy="178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1520" y="-409898"/>
            <a:ext cx="8229600" cy="1143000"/>
          </a:xfrm>
        </p:spPr>
        <p:txBody>
          <a:bodyPr/>
          <a:lstStyle/>
          <a:p>
            <a:r>
              <a:rPr lang="de-DE" sz="3200" dirty="0" smtClean="0">
                <a:solidFill>
                  <a:schemeClr val="accent1"/>
                </a:solidFill>
              </a:rPr>
              <a:t>WP7: horizontal </a:t>
            </a:r>
            <a:r>
              <a:rPr lang="de-DE" sz="3200" dirty="0" err="1" smtClean="0">
                <a:solidFill>
                  <a:schemeClr val="accent1"/>
                </a:solidFill>
              </a:rPr>
              <a:t>activity</a:t>
            </a:r>
            <a:r>
              <a:rPr lang="de-DE" sz="3200" dirty="0" smtClean="0">
                <a:solidFill>
                  <a:schemeClr val="accent1"/>
                </a:solidFill>
              </a:rPr>
              <a:t> DETEC</a:t>
            </a:r>
            <a:endParaRPr lang="de-DE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1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038" y="604075"/>
            <a:ext cx="8543925" cy="1077020"/>
          </a:xfrm>
        </p:spPr>
        <p:txBody>
          <a:bodyPr/>
          <a:lstStyle/>
          <a:p>
            <a:r>
              <a:rPr lang="de-DE" dirty="0" smtClean="0"/>
              <a:t>WP7-DETEC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0323" y="1431482"/>
            <a:ext cx="3581983" cy="46900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950" dirty="0"/>
              <a:t>Task 3 Detector School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950" dirty="0" err="1"/>
              <a:t>We</a:t>
            </a:r>
            <a:r>
              <a:rPr lang="de-DE" sz="1950" dirty="0"/>
              <a:t> </a:t>
            </a:r>
            <a:r>
              <a:rPr lang="de-DE" sz="1950" dirty="0" err="1"/>
              <a:t>had</a:t>
            </a:r>
            <a:r>
              <a:rPr lang="de-DE" sz="1950" dirty="0"/>
              <a:t> </a:t>
            </a:r>
            <a:r>
              <a:rPr lang="de-DE" sz="1950" dirty="0" err="1"/>
              <a:t>planned</a:t>
            </a:r>
            <a:r>
              <a:rPr lang="de-DE" sz="1950" dirty="0"/>
              <a:t> </a:t>
            </a:r>
            <a:r>
              <a:rPr lang="de-DE" sz="1950" dirty="0" err="1"/>
              <a:t>to</a:t>
            </a:r>
            <a:r>
              <a:rPr lang="de-DE" sz="1950" dirty="0"/>
              <a:t> </a:t>
            </a:r>
            <a:r>
              <a:rPr lang="de-DE" sz="1950" dirty="0" err="1"/>
              <a:t>have</a:t>
            </a:r>
            <a:r>
              <a:rPr lang="de-DE" sz="1950" dirty="0"/>
              <a:t> the school </a:t>
            </a:r>
            <a:r>
              <a:rPr lang="de-DE" sz="1950" dirty="0" err="1"/>
              <a:t>July</a:t>
            </a:r>
            <a:r>
              <a:rPr lang="de-DE" sz="1950" dirty="0"/>
              <a:t> 3-16, 2022 at </a:t>
            </a:r>
            <a:r>
              <a:rPr lang="de-DE" sz="1950" dirty="0" err="1"/>
              <a:t>Budker</a:t>
            </a:r>
            <a:r>
              <a:rPr lang="de-DE" sz="1950" dirty="0"/>
              <a:t> </a:t>
            </a:r>
            <a:r>
              <a:rPr lang="de-DE" sz="1950" dirty="0" err="1"/>
              <a:t>Insititute</a:t>
            </a:r>
            <a:r>
              <a:rPr lang="de-DE" sz="1950" dirty="0"/>
              <a:t> in Novosibirsk.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950" dirty="0" smtClean="0">
                <a:sym typeface="Wingdings" panose="05000000000000000000" pitchFamily="2" charset="2"/>
              </a:rPr>
              <a:t> </a:t>
            </a:r>
            <a:r>
              <a:rPr lang="de-DE" sz="1950" dirty="0" err="1" smtClean="0">
                <a:sym typeface="Wingdings" panose="05000000000000000000" pitchFamily="2" charset="2"/>
              </a:rPr>
              <a:t>N</a:t>
            </a:r>
            <a:r>
              <a:rPr lang="de-DE" sz="1950" dirty="0" err="1" smtClean="0"/>
              <a:t>ow</a:t>
            </a:r>
            <a:r>
              <a:rPr lang="de-DE" sz="1950" dirty="0" smtClean="0"/>
              <a:t> </a:t>
            </a:r>
            <a:r>
              <a:rPr lang="de-DE" sz="1950" dirty="0"/>
              <a:t>obsolete </a:t>
            </a:r>
            <a:r>
              <a:rPr lang="de-DE" sz="1950" dirty="0" err="1"/>
              <a:t>with</a:t>
            </a:r>
            <a:r>
              <a:rPr lang="de-DE" sz="1950" dirty="0"/>
              <a:t> the </a:t>
            </a:r>
            <a:r>
              <a:rPr lang="de-DE" sz="1950" dirty="0" err="1"/>
              <a:t>Russian</a:t>
            </a:r>
            <a:r>
              <a:rPr lang="de-DE" sz="1950" dirty="0"/>
              <a:t> war </a:t>
            </a:r>
            <a:r>
              <a:rPr lang="de-DE" sz="1950" dirty="0" err="1"/>
              <a:t>against</a:t>
            </a:r>
            <a:r>
              <a:rPr lang="de-DE" sz="1950" dirty="0"/>
              <a:t> Ukraine.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</a:pPr>
            <a:fld id="{E8874B5F-564D-4EE0-9DC2-043DFC65AE79}" type="slidenum">
              <a:rPr lang="de-DE">
                <a:latin typeface="Calibri" panose="020F0502020204030204"/>
              </a:rPr>
              <a:pPr defTabSz="742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de-DE">
              <a:latin typeface="Calibri" panose="020F0502020204030204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283" y="874352"/>
            <a:ext cx="5688211" cy="446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4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Proposal</a:t>
            </a:r>
            <a:r>
              <a:rPr lang="de-DE" dirty="0" smtClean="0"/>
              <a:t>: </a:t>
            </a:r>
            <a:r>
              <a:rPr lang="de-DE" dirty="0" err="1" smtClean="0"/>
              <a:t>Have</a:t>
            </a:r>
            <a:r>
              <a:rPr lang="de-DE" dirty="0" smtClean="0"/>
              <a:t> the </a:t>
            </a:r>
            <a:r>
              <a:rPr lang="de-DE" dirty="0" err="1" smtClean="0"/>
              <a:t>detector</a:t>
            </a:r>
            <a:r>
              <a:rPr lang="de-DE" dirty="0" smtClean="0"/>
              <a:t> school in Georgia at </a:t>
            </a:r>
            <a:r>
              <a:rPr lang="de-DE" dirty="0"/>
              <a:t>	</a:t>
            </a:r>
            <a:r>
              <a:rPr lang="de-DE" dirty="0" smtClean="0"/>
              <a:t>	</a:t>
            </a:r>
            <a:r>
              <a:rPr lang="de-DE" dirty="0" err="1" smtClean="0"/>
              <a:t>Kutaisi</a:t>
            </a:r>
            <a:r>
              <a:rPr lang="de-DE" dirty="0" smtClean="0"/>
              <a:t> International University (KIU)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5268" y="2293990"/>
            <a:ext cx="3808831" cy="3535462"/>
          </a:xfrm>
        </p:spPr>
        <p:txBody>
          <a:bodyPr/>
          <a:lstStyle/>
          <a:p>
            <a:r>
              <a:rPr lang="de-DE" dirty="0" smtClean="0"/>
              <a:t> </a:t>
            </a:r>
            <a:r>
              <a:rPr lang="de-DE" dirty="0"/>
              <a:t>D</a:t>
            </a:r>
            <a:r>
              <a:rPr lang="de-DE" dirty="0" smtClean="0"/>
              <a:t>etector school</a:t>
            </a:r>
          </a:p>
          <a:p>
            <a:r>
              <a:rPr lang="de-DE" dirty="0" smtClean="0"/>
              <a:t> </a:t>
            </a:r>
            <a:r>
              <a:rPr lang="de-DE" dirty="0"/>
              <a:t>F</a:t>
            </a:r>
            <a:r>
              <a:rPr lang="de-DE" dirty="0" smtClean="0"/>
              <a:t>irst </a:t>
            </a:r>
            <a:r>
              <a:rPr lang="de-DE" dirty="0" err="1" smtClean="0"/>
              <a:t>visit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Kutaisi</a:t>
            </a:r>
            <a:r>
              <a:rPr lang="de-DE" dirty="0" smtClean="0"/>
              <a:t> in May</a:t>
            </a:r>
          </a:p>
          <a:p>
            <a:r>
              <a:rPr lang="de-DE" dirty="0"/>
              <a:t> </a:t>
            </a:r>
            <a:r>
              <a:rPr lang="de-DE" dirty="0" err="1" smtClean="0"/>
              <a:t>Organizing</a:t>
            </a:r>
            <a:r>
              <a:rPr lang="de-DE" dirty="0" smtClean="0"/>
              <a:t> committee </a:t>
            </a:r>
            <a:r>
              <a:rPr lang="de-DE" dirty="0" err="1" smtClean="0"/>
              <a:t>reengaged</a:t>
            </a:r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</a:pPr>
            <a:fld id="{E8874B5F-564D-4EE0-9DC2-043DFC65AE79}" type="slidenum">
              <a:rPr lang="de-DE">
                <a:latin typeface="Calibri" panose="020F0502020204030204"/>
              </a:rPr>
              <a:pPr defTabSz="742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de-DE">
              <a:latin typeface="Calibri" panose="020F0502020204030204"/>
            </a:endParaRPr>
          </a:p>
        </p:txBody>
      </p:sp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3742440" y="2136165"/>
            <a:ext cx="8184383" cy="3024895"/>
            <a:chOff x="2427541" y="1825625"/>
            <a:chExt cx="12166283" cy="4496579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7541" y="1825625"/>
              <a:ext cx="9020747" cy="4297313"/>
            </a:xfrm>
            <a:prstGeom prst="rect">
              <a:avLst/>
            </a:prstGeom>
          </p:spPr>
        </p:pic>
        <p:sp>
          <p:nvSpPr>
            <p:cNvPr id="6" name="Bogen 5"/>
            <p:cNvSpPr/>
            <p:nvPr/>
          </p:nvSpPr>
          <p:spPr>
            <a:xfrm flipH="1">
              <a:off x="6937248" y="2584703"/>
              <a:ext cx="7656576" cy="3737501"/>
            </a:xfrm>
            <a:prstGeom prst="arc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4295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DE" sz="1463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255994" y="5413953"/>
            <a:ext cx="9554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ym typeface="Wingdings" panose="05000000000000000000" pitchFamily="2" charset="2"/>
              </a:rPr>
              <a:t>Thanks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en-US" dirty="0"/>
              <a:t>Prof. Alexander </a:t>
            </a:r>
            <a:r>
              <a:rPr lang="en-US" dirty="0" err="1" smtClean="0"/>
              <a:t>Tevzadze</a:t>
            </a:r>
            <a:r>
              <a:rPr lang="en-US" dirty="0" smtClean="0"/>
              <a:t>, </a:t>
            </a:r>
            <a:r>
              <a:rPr lang="en-US" dirty="0" err="1"/>
              <a:t>Nikoloz</a:t>
            </a:r>
            <a:r>
              <a:rPr lang="en-US" dirty="0"/>
              <a:t> </a:t>
            </a:r>
            <a:r>
              <a:rPr lang="en-US" dirty="0" err="1" smtClean="0"/>
              <a:t>Chkhetiani</a:t>
            </a:r>
            <a:r>
              <a:rPr lang="en-US" dirty="0" smtClean="0"/>
              <a:t>, </a:t>
            </a:r>
            <a:r>
              <a:rPr lang="en-US" dirty="0" err="1"/>
              <a:t>Vakhtang</a:t>
            </a:r>
            <a:r>
              <a:rPr lang="en-US" dirty="0"/>
              <a:t> </a:t>
            </a:r>
            <a:r>
              <a:rPr lang="en-US" dirty="0" err="1"/>
              <a:t>Tsagareli</a:t>
            </a:r>
            <a:r>
              <a:rPr lang="en-US" dirty="0" smtClean="0"/>
              <a:t> </a:t>
            </a:r>
            <a:r>
              <a:rPr lang="en-US" dirty="0"/>
              <a:t>and the </a:t>
            </a:r>
            <a:r>
              <a:rPr lang="en-US" dirty="0" err="1"/>
              <a:t>Cartu</a:t>
            </a:r>
            <a:r>
              <a:rPr lang="en-US" dirty="0"/>
              <a:t> Foundation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we may </a:t>
            </a:r>
            <a:r>
              <a:rPr lang="en-US" dirty="0"/>
              <a:t>be able to have the school at KIU in July 2023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283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4289" y="206819"/>
            <a:ext cx="9641711" cy="533400"/>
          </a:xfrm>
        </p:spPr>
        <p:txBody>
          <a:bodyPr/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Cooperation seeded through visit to GSI/FAIR on April 10th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43" y="1013806"/>
            <a:ext cx="6658661" cy="519496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2336368"/>
            <a:ext cx="3563331" cy="255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3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268" y="228600"/>
            <a:ext cx="9811732" cy="533400"/>
          </a:xfrm>
        </p:spPr>
        <p:txBody>
          <a:bodyPr/>
          <a:lstStyle/>
          <a:p>
            <a:r>
              <a:rPr lang="de-DE" dirty="0" smtClean="0"/>
              <a:t>Rapid </a:t>
            </a:r>
            <a:r>
              <a:rPr lang="de-DE" dirty="0" err="1" smtClean="0"/>
              <a:t>developments</a:t>
            </a:r>
            <a:r>
              <a:rPr lang="de-DE" dirty="0" smtClean="0"/>
              <a:t>… </a:t>
            </a:r>
            <a:r>
              <a:rPr lang="de-DE" sz="2400" b="0" dirty="0" smtClean="0"/>
              <a:t>also </a:t>
            </a:r>
            <a:r>
              <a:rPr lang="de-DE" sz="2400" b="0" dirty="0" err="1" smtClean="0"/>
              <a:t>thanks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to</a:t>
            </a:r>
            <a:r>
              <a:rPr lang="de-DE" sz="2400" b="0" dirty="0" smtClean="0"/>
              <a:t> Irakli Keshelashvili</a:t>
            </a:r>
            <a:endParaRPr lang="de-DE" sz="2400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8591" y="900777"/>
            <a:ext cx="8859837" cy="4343400"/>
          </a:xfrm>
        </p:spPr>
        <p:txBody>
          <a:bodyPr/>
          <a:lstStyle/>
          <a:p>
            <a:r>
              <a:rPr lang="de-DE" dirty="0" smtClean="0"/>
              <a:t>Minister Prof. </a:t>
            </a:r>
            <a:r>
              <a:rPr lang="de-DE" dirty="0" err="1" smtClean="0"/>
              <a:t>Chkhenkeli´s</a:t>
            </a:r>
            <a:r>
              <a:rPr lang="de-DE" dirty="0" smtClean="0"/>
              <a:t> </a:t>
            </a:r>
            <a:r>
              <a:rPr lang="de-DE" dirty="0" err="1" smtClean="0"/>
              <a:t>visit</a:t>
            </a:r>
            <a:r>
              <a:rPr lang="de-DE" dirty="0" smtClean="0"/>
              <a:t> (April 10th 2022) </a:t>
            </a:r>
            <a:r>
              <a:rPr lang="de-DE" dirty="0" err="1" smtClean="0"/>
              <a:t>triggered</a:t>
            </a:r>
            <a:r>
              <a:rPr lang="de-DE" dirty="0" smtClean="0"/>
              <a:t> </a:t>
            </a:r>
            <a:r>
              <a:rPr lang="de-DE" dirty="0" err="1" smtClean="0"/>
              <a:t>various</a:t>
            </a:r>
            <a:r>
              <a:rPr lang="de-DE" dirty="0" smtClean="0"/>
              <a:t> </a:t>
            </a:r>
            <a:r>
              <a:rPr lang="de-DE" dirty="0" err="1" smtClean="0"/>
              <a:t>ideas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proposals</a:t>
            </a:r>
            <a:endParaRPr lang="de-DE" dirty="0" smtClean="0"/>
          </a:p>
          <a:p>
            <a:pPr lvl="1"/>
            <a:r>
              <a:rPr lang="de-DE" dirty="0" smtClean="0"/>
              <a:t>Potential </a:t>
            </a:r>
            <a:r>
              <a:rPr lang="de-DE" dirty="0" err="1" smtClean="0"/>
              <a:t>Georgian</a:t>
            </a:r>
            <a:r>
              <a:rPr lang="de-DE" dirty="0" smtClean="0"/>
              <a:t> </a:t>
            </a:r>
            <a:r>
              <a:rPr lang="de-DE" dirty="0" err="1" smtClean="0"/>
              <a:t>Participation</a:t>
            </a:r>
            <a:r>
              <a:rPr lang="de-DE" dirty="0" smtClean="0"/>
              <a:t> in FAIR</a:t>
            </a:r>
          </a:p>
          <a:p>
            <a:pPr lvl="1"/>
            <a:r>
              <a:rPr lang="de-DE" dirty="0" smtClean="0"/>
              <a:t>MOU </a:t>
            </a:r>
            <a:r>
              <a:rPr lang="de-DE" dirty="0" err="1" smtClean="0"/>
              <a:t>between</a:t>
            </a:r>
            <a:r>
              <a:rPr lang="de-DE" dirty="0" smtClean="0"/>
              <a:t> Georgia </a:t>
            </a:r>
            <a:r>
              <a:rPr lang="de-DE" dirty="0" err="1" smtClean="0"/>
              <a:t>and</a:t>
            </a:r>
            <a:r>
              <a:rPr lang="de-DE" dirty="0" smtClean="0"/>
              <a:t> GSI </a:t>
            </a:r>
          </a:p>
          <a:p>
            <a:pPr lvl="1"/>
            <a:r>
              <a:rPr lang="de-DE" dirty="0" smtClean="0"/>
              <a:t>New </a:t>
            </a:r>
            <a:r>
              <a:rPr lang="de-DE" dirty="0" err="1" smtClean="0"/>
              <a:t>Venue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Detector School at KIU</a:t>
            </a:r>
          </a:p>
          <a:p>
            <a:pPr lvl="1"/>
            <a:r>
              <a:rPr lang="de-DE" dirty="0" smtClean="0"/>
              <a:t>Interchange </a:t>
            </a:r>
            <a:r>
              <a:rPr lang="de-DE" dirty="0" err="1" smtClean="0"/>
              <a:t>young</a:t>
            </a:r>
            <a:r>
              <a:rPr lang="de-DE" dirty="0" smtClean="0"/>
              <a:t> </a:t>
            </a:r>
            <a:r>
              <a:rPr lang="de-DE" dirty="0" err="1" smtClean="0"/>
              <a:t>scientists</a:t>
            </a:r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2"/>
            <a:r>
              <a:rPr lang="de-DE" dirty="0" smtClean="0"/>
              <a:t>Dachi Okropiridze </a:t>
            </a:r>
            <a:r>
              <a:rPr lang="de-DE" dirty="0" err="1" smtClean="0"/>
              <a:t>realizing</a:t>
            </a:r>
            <a:r>
              <a:rPr lang="de-DE" dirty="0" smtClean="0"/>
              <a:t> </a:t>
            </a:r>
            <a:r>
              <a:rPr lang="de-DE" dirty="0" err="1" smtClean="0"/>
              <a:t>Master´s</a:t>
            </a:r>
            <a:r>
              <a:rPr lang="de-DE" dirty="0" smtClean="0"/>
              <a:t> Thesis at GSI Detector Laboratory</a:t>
            </a:r>
          </a:p>
          <a:p>
            <a:pPr lvl="2"/>
            <a:r>
              <a:rPr lang="de-DE" dirty="0" err="1" smtClean="0"/>
              <a:t>Nika</a:t>
            </a:r>
            <a:r>
              <a:rPr lang="de-DE" dirty="0" smtClean="0"/>
              <a:t> </a:t>
            </a:r>
            <a:r>
              <a:rPr lang="de-DE" dirty="0" err="1" smtClean="0"/>
              <a:t>Putkaradze</a:t>
            </a:r>
            <a:r>
              <a:rPr lang="de-DE" dirty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Tbilisi</a:t>
            </a:r>
            <a:r>
              <a:rPr lang="de-DE" dirty="0" smtClean="0"/>
              <a:t> </a:t>
            </a:r>
            <a:r>
              <a:rPr lang="de-DE" dirty="0" err="1" smtClean="0"/>
              <a:t>Agricultural</a:t>
            </a:r>
            <a:r>
              <a:rPr lang="de-DE" dirty="0" smtClean="0"/>
              <a:t> University) </a:t>
            </a:r>
            <a:r>
              <a:rPr lang="de-DE" dirty="0" err="1" smtClean="0"/>
              <a:t>spent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month</a:t>
            </a:r>
            <a:r>
              <a:rPr lang="de-DE" dirty="0" smtClean="0"/>
              <a:t> at GSI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laboratory</a:t>
            </a:r>
            <a:r>
              <a:rPr lang="de-DE" dirty="0" smtClean="0"/>
              <a:t> on </a:t>
            </a:r>
            <a:r>
              <a:rPr lang="de-DE" dirty="0" err="1" smtClean="0"/>
              <a:t>testing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qualifying</a:t>
            </a:r>
            <a:r>
              <a:rPr lang="de-DE" dirty="0" smtClean="0"/>
              <a:t> the STS-XYTER </a:t>
            </a:r>
            <a:r>
              <a:rPr lang="de-DE" dirty="0" err="1" smtClean="0"/>
              <a:t>readut</a:t>
            </a:r>
            <a:r>
              <a:rPr lang="de-DE" dirty="0" smtClean="0"/>
              <a:t> ASIC</a:t>
            </a:r>
          </a:p>
          <a:p>
            <a:pPr lvl="2"/>
            <a:r>
              <a:rPr lang="de-DE" dirty="0" smtClean="0"/>
              <a:t>David Mchedlishvili of SMART Lab </a:t>
            </a:r>
            <a:r>
              <a:rPr lang="de-DE" dirty="0" err="1" smtClean="0"/>
              <a:t>visited</a:t>
            </a:r>
            <a:r>
              <a:rPr lang="de-DE" dirty="0" smtClean="0"/>
              <a:t> GSI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month</a:t>
            </a:r>
            <a:endParaRPr lang="de-DE" dirty="0" smtClean="0"/>
          </a:p>
          <a:p>
            <a:pPr lvl="2"/>
            <a:r>
              <a:rPr lang="de-DE" dirty="0" err="1"/>
              <a:t>Otari</a:t>
            </a:r>
            <a:r>
              <a:rPr lang="de-DE" dirty="0"/>
              <a:t> </a:t>
            </a:r>
            <a:r>
              <a:rPr lang="de-DE" dirty="0" err="1" smtClean="0"/>
              <a:t>Javakheshvili</a:t>
            </a:r>
            <a:r>
              <a:rPr lang="de-DE" dirty="0" smtClean="0"/>
              <a:t> </a:t>
            </a:r>
            <a:r>
              <a:rPr lang="de-DE" dirty="0" err="1" smtClean="0"/>
              <a:t>applied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electronics</a:t>
            </a:r>
            <a:r>
              <a:rPr lang="de-DE" dirty="0" smtClean="0"/>
              <a:t> </a:t>
            </a:r>
            <a:r>
              <a:rPr lang="de-DE" dirty="0" err="1" smtClean="0"/>
              <a:t>engineer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16" y="2029931"/>
            <a:ext cx="3559404" cy="266955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469144" y="1721877"/>
            <a:ext cx="2329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Nica</a:t>
            </a:r>
            <a:r>
              <a:rPr lang="de-DE" dirty="0" smtClean="0"/>
              <a:t> </a:t>
            </a:r>
            <a:r>
              <a:rPr lang="de-DE" dirty="0" err="1" smtClean="0"/>
              <a:t>Putkaradze</a:t>
            </a:r>
            <a:r>
              <a:rPr lang="de-DE" dirty="0" smtClean="0"/>
              <a:t> at GSI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5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212264" cy="3019851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042" y="2125680"/>
            <a:ext cx="8859837" cy="4306865"/>
          </a:xfrm>
        </p:spPr>
      </p:pic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30629" y="3106649"/>
            <a:ext cx="3985189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 smtClean="0"/>
              <a:t>Georgia </a:t>
            </a:r>
            <a:r>
              <a:rPr lang="de-DE" kern="0" dirty="0" err="1" smtClean="0"/>
              <a:t>gets</a:t>
            </a:r>
            <a:r>
              <a:rPr lang="de-DE" kern="0" dirty="0" smtClean="0"/>
              <a:t> </a:t>
            </a:r>
            <a:r>
              <a:rPr lang="de-DE" kern="0" dirty="0" err="1" smtClean="0"/>
              <a:t>engaged</a:t>
            </a:r>
            <a:r>
              <a:rPr lang="de-DE" kern="0" dirty="0" smtClean="0"/>
              <a:t>…</a:t>
            </a:r>
          </a:p>
          <a:p>
            <a:pPr marL="0" indent="0">
              <a:buNone/>
            </a:pPr>
            <a:r>
              <a:rPr lang="de-DE" kern="0" dirty="0" smtClean="0"/>
              <a:t>     … in STS </a:t>
            </a:r>
            <a:r>
              <a:rPr lang="de-DE" kern="0" dirty="0" err="1" smtClean="0"/>
              <a:t>module</a:t>
            </a:r>
            <a:r>
              <a:rPr lang="de-DE" kern="0" dirty="0" smtClean="0"/>
              <a:t> </a:t>
            </a:r>
            <a:r>
              <a:rPr lang="de-DE" kern="0" dirty="0" err="1" smtClean="0"/>
              <a:t>tests</a:t>
            </a:r>
            <a:endParaRPr lang="de-DE" kern="0" dirty="0" smtClean="0"/>
          </a:p>
          <a:p>
            <a:pPr marL="0" indent="0">
              <a:buNone/>
            </a:pPr>
            <a:endParaRPr lang="de-DE" kern="0" dirty="0" smtClean="0"/>
          </a:p>
          <a:p>
            <a:r>
              <a:rPr lang="de-DE" sz="1800" kern="0" dirty="0" smtClean="0"/>
              <a:t>Prof. Zaza Metreveli </a:t>
            </a:r>
            <a:r>
              <a:rPr lang="de-DE" sz="1800" kern="0" dirty="0" err="1" smtClean="0"/>
              <a:t>and</a:t>
            </a:r>
            <a:r>
              <a:rPr lang="de-DE" sz="1800" kern="0" dirty="0" smtClean="0"/>
              <a:t> Andro Kacharava at GSI in </a:t>
            </a:r>
            <a:r>
              <a:rPr lang="de-DE" sz="1800" kern="0" dirty="0" err="1" smtClean="0"/>
              <a:t>preparation</a:t>
            </a:r>
            <a:r>
              <a:rPr lang="de-DE" sz="1800" kern="0" dirty="0" smtClean="0"/>
              <a:t> of GGSB </a:t>
            </a:r>
          </a:p>
          <a:p>
            <a:r>
              <a:rPr lang="de-DE" sz="1800" kern="0" dirty="0" smtClean="0"/>
              <a:t>Lots of </a:t>
            </a:r>
            <a:r>
              <a:rPr lang="de-DE" sz="1800" kern="0" dirty="0" err="1" smtClean="0"/>
              <a:t>room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for</a:t>
            </a:r>
            <a:r>
              <a:rPr lang="de-DE" sz="1800" kern="0" dirty="0"/>
              <a:t> </a:t>
            </a:r>
            <a:r>
              <a:rPr lang="de-DE" sz="1800" kern="0" dirty="0" err="1" smtClean="0"/>
              <a:t>cooperation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with</a:t>
            </a:r>
            <a:r>
              <a:rPr lang="de-DE" sz="1800" kern="0" dirty="0" smtClean="0"/>
              <a:t> SMART-Lab</a:t>
            </a:r>
          </a:p>
          <a:p>
            <a:endParaRPr lang="de-DE" kern="0" dirty="0" smtClean="0"/>
          </a:p>
        </p:txBody>
      </p:sp>
    </p:spTree>
    <p:extLst>
      <p:ext uri="{BB962C8B-B14F-4D97-AF65-F5344CB8AC3E}">
        <p14:creationId xmlns:p14="http://schemas.microsoft.com/office/powerpoint/2010/main" val="409274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219173"/>
            <a:ext cx="8420100" cy="533400"/>
          </a:xfrm>
        </p:spPr>
        <p:txBody>
          <a:bodyPr/>
          <a:lstStyle/>
          <a:p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… all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successful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right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from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the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start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3" y="1135867"/>
            <a:ext cx="8859837" cy="4306865"/>
          </a:xfrm>
        </p:spPr>
      </p:pic>
      <p:sp>
        <p:nvSpPr>
          <p:cNvPr id="3" name="Textfeld 2"/>
          <p:cNvSpPr txBox="1"/>
          <p:nvPr/>
        </p:nvSpPr>
        <p:spPr>
          <a:xfrm>
            <a:off x="690498" y="5682532"/>
            <a:ext cx="7697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7030A0"/>
                </a:solidFill>
              </a:rPr>
              <a:t>Latest</a:t>
            </a:r>
            <a:r>
              <a:rPr lang="de-DE" sz="2000" dirty="0" smtClean="0">
                <a:solidFill>
                  <a:srgbClr val="7030A0"/>
                </a:solidFill>
              </a:rPr>
              <a:t> </a:t>
            </a:r>
            <a:r>
              <a:rPr lang="de-DE" sz="2000" dirty="0" err="1" smtClean="0">
                <a:solidFill>
                  <a:srgbClr val="7030A0"/>
                </a:solidFill>
              </a:rPr>
              <a:t>experience</a:t>
            </a:r>
            <a:r>
              <a:rPr lang="de-DE" sz="2000" dirty="0" smtClean="0">
                <a:solidFill>
                  <a:srgbClr val="7030A0"/>
                </a:solidFill>
              </a:rPr>
              <a:t> </a:t>
            </a:r>
            <a:r>
              <a:rPr lang="de-DE" sz="2000" dirty="0" err="1" smtClean="0">
                <a:solidFill>
                  <a:srgbClr val="7030A0"/>
                </a:solidFill>
              </a:rPr>
              <a:t>shows</a:t>
            </a:r>
            <a:r>
              <a:rPr lang="de-DE" sz="2000" dirty="0" smtClean="0">
                <a:solidFill>
                  <a:srgbClr val="7030A0"/>
                </a:solidFill>
              </a:rPr>
              <a:t>: </a:t>
            </a:r>
          </a:p>
          <a:p>
            <a:r>
              <a:rPr lang="de-DE" sz="2000" dirty="0" smtClean="0">
                <a:solidFill>
                  <a:srgbClr val="7030A0"/>
                </a:solidFill>
              </a:rPr>
              <a:t>CBM-STS </a:t>
            </a:r>
            <a:r>
              <a:rPr lang="de-DE" sz="2000" dirty="0" err="1" smtClean="0">
                <a:solidFill>
                  <a:srgbClr val="7030A0"/>
                </a:solidFill>
              </a:rPr>
              <a:t>module</a:t>
            </a:r>
            <a:r>
              <a:rPr lang="de-DE" sz="2000" dirty="0" smtClean="0">
                <a:solidFill>
                  <a:srgbClr val="7030A0"/>
                </a:solidFill>
              </a:rPr>
              <a:t> </a:t>
            </a:r>
            <a:r>
              <a:rPr lang="de-DE" sz="2000" dirty="0" err="1">
                <a:solidFill>
                  <a:srgbClr val="7030A0"/>
                </a:solidFill>
              </a:rPr>
              <a:t>a</a:t>
            </a:r>
            <a:r>
              <a:rPr lang="de-DE" sz="2000" dirty="0" err="1" smtClean="0">
                <a:solidFill>
                  <a:srgbClr val="7030A0"/>
                </a:solidFill>
              </a:rPr>
              <a:t>ssembly</a:t>
            </a:r>
            <a:r>
              <a:rPr lang="de-DE" sz="2000" dirty="0" smtClean="0">
                <a:solidFill>
                  <a:srgbClr val="7030A0"/>
                </a:solidFill>
              </a:rPr>
              <a:t> </a:t>
            </a:r>
            <a:r>
              <a:rPr lang="de-DE" sz="2000" dirty="0" err="1" smtClean="0">
                <a:solidFill>
                  <a:srgbClr val="7030A0"/>
                </a:solidFill>
              </a:rPr>
              <a:t>yield</a:t>
            </a:r>
            <a:r>
              <a:rPr lang="de-DE" sz="2000" dirty="0" smtClean="0">
                <a:solidFill>
                  <a:srgbClr val="7030A0"/>
                </a:solidFill>
              </a:rPr>
              <a:t> at </a:t>
            </a:r>
            <a:r>
              <a:rPr lang="de-DE" sz="2000" dirty="0" err="1" smtClean="0">
                <a:solidFill>
                  <a:srgbClr val="7030A0"/>
                </a:solidFill>
              </a:rPr>
              <a:t>practically</a:t>
            </a:r>
            <a:r>
              <a:rPr lang="de-DE" sz="2000" dirty="0" smtClean="0">
                <a:solidFill>
                  <a:srgbClr val="7030A0"/>
                </a:solidFill>
              </a:rPr>
              <a:t> 100% </a:t>
            </a:r>
            <a:r>
              <a:rPr lang="de-DE" sz="2000" dirty="0" err="1" smtClean="0">
                <a:solidFill>
                  <a:srgbClr val="7030A0"/>
                </a:solidFill>
              </a:rPr>
              <a:t>well</a:t>
            </a:r>
            <a:r>
              <a:rPr lang="de-DE" sz="2000" dirty="0" smtClean="0">
                <a:solidFill>
                  <a:srgbClr val="7030A0"/>
                </a:solidFill>
              </a:rPr>
              <a:t> </a:t>
            </a:r>
            <a:r>
              <a:rPr lang="de-DE" sz="2000" dirty="0" err="1" smtClean="0">
                <a:solidFill>
                  <a:srgbClr val="7030A0"/>
                </a:solidFill>
              </a:rPr>
              <a:t>feasible</a:t>
            </a:r>
            <a:endParaRPr lang="de-DE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5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75818"/>
            <a:ext cx="8859837" cy="4343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dirty="0" err="1" smtClean="0"/>
              <a:t>Introduction</a:t>
            </a:r>
            <a:r>
              <a:rPr lang="de-DE" dirty="0" smtClean="0"/>
              <a:t> GSI-Detector Laboratory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Engagements </a:t>
            </a:r>
            <a:r>
              <a:rPr lang="de-DE" dirty="0" smtClean="0"/>
              <a:t>in </a:t>
            </a:r>
            <a:r>
              <a:rPr lang="de-DE" dirty="0" smtClean="0"/>
              <a:t>Experiment-Instrumentation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EURIZON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converted</a:t>
            </a:r>
            <a:r>
              <a:rPr lang="de-DE" dirty="0" smtClean="0"/>
              <a:t> CREMLIN-Plus EU Project</a:t>
            </a:r>
          </a:p>
          <a:p>
            <a:pPr lvl="1">
              <a:lnSpc>
                <a:spcPct val="150000"/>
              </a:lnSpc>
            </a:pPr>
            <a:r>
              <a:rPr lang="de-DE" dirty="0" smtClean="0"/>
              <a:t>WP 7 </a:t>
            </a:r>
            <a:r>
              <a:rPr lang="de-DE" dirty="0" err="1" smtClean="0"/>
              <a:t>and</a:t>
            </a:r>
            <a:r>
              <a:rPr lang="de-DE" dirty="0" smtClean="0"/>
              <a:t> the School on </a:t>
            </a:r>
            <a:r>
              <a:rPr lang="de-DE" dirty="0" err="1" smtClean="0"/>
              <a:t>Particle</a:t>
            </a:r>
            <a:r>
              <a:rPr lang="de-DE" dirty="0" smtClean="0"/>
              <a:t> Detector Technologies</a:t>
            </a:r>
          </a:p>
          <a:p>
            <a:pPr>
              <a:lnSpc>
                <a:spcPct val="150000"/>
              </a:lnSpc>
            </a:pPr>
            <a:r>
              <a:rPr lang="de-DE" dirty="0" err="1" smtClean="0"/>
              <a:t>Seeded</a:t>
            </a:r>
            <a:r>
              <a:rPr lang="de-DE" dirty="0" smtClean="0"/>
              <a:t> </a:t>
            </a:r>
            <a:r>
              <a:rPr lang="de-DE" dirty="0" err="1" smtClean="0"/>
              <a:t>cooperation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SMART-Lab </a:t>
            </a:r>
            <a:r>
              <a:rPr lang="de-DE" dirty="0" err="1" smtClean="0"/>
              <a:t>through</a:t>
            </a:r>
            <a:r>
              <a:rPr lang="de-DE" dirty="0" smtClean="0"/>
              <a:t> </a:t>
            </a:r>
            <a:r>
              <a:rPr lang="de-DE" dirty="0" err="1" smtClean="0"/>
              <a:t>interchange</a:t>
            </a:r>
            <a:r>
              <a:rPr lang="de-DE" dirty="0" smtClean="0"/>
              <a:t> of </a:t>
            </a:r>
            <a:r>
              <a:rPr lang="de-DE" dirty="0" err="1" smtClean="0"/>
              <a:t>personnel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743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21507" name="Picture 4" descr="testboard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906000" cy="7034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291"/>
            <a:ext cx="9906000" cy="481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4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6" name="Rectangle 8"/>
          <p:cNvSpPr>
            <a:spLocks noGrp="1" noChangeArrowheads="1"/>
          </p:cNvSpPr>
          <p:nvPr>
            <p:ph type="title"/>
          </p:nvPr>
        </p:nvSpPr>
        <p:spPr>
          <a:xfrm>
            <a:off x="223838" y="155575"/>
            <a:ext cx="8420100" cy="53340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chemeClr val="accent6">
                    <a:lumMod val="50000"/>
                  </a:schemeClr>
                </a:solidFill>
              </a:rPr>
              <a:t>Detector</a:t>
            </a:r>
            <a:r>
              <a:rPr lang="de-DE" altLang="de-DE" dirty="0" smtClean="0">
                <a:solidFill>
                  <a:schemeClr val="accent6">
                    <a:lumMod val="50000"/>
                  </a:schemeClr>
                </a:solidFill>
              </a:rPr>
              <a:t> Laboratory: 600 m</a:t>
            </a:r>
            <a:r>
              <a:rPr lang="de-DE" altLang="de-DE" baseline="30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de-DE" altLang="de-DE" dirty="0" smtClean="0">
                <a:solidFill>
                  <a:schemeClr val="accent6">
                    <a:lumMod val="50000"/>
                  </a:schemeClr>
                </a:solidFill>
              </a:rPr>
              <a:t> Clean-</a:t>
            </a:r>
            <a:r>
              <a:rPr lang="de-DE" altLang="de-DE" dirty="0" err="1" smtClean="0">
                <a:solidFill>
                  <a:schemeClr val="accent6">
                    <a:lumMod val="50000"/>
                  </a:schemeClr>
                </a:solidFill>
              </a:rPr>
              <a:t>Room</a:t>
            </a:r>
            <a:endParaRPr lang="de-DE" altLang="de-DE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3075" name="Gruppieren 3"/>
          <p:cNvGrpSpPr>
            <a:grpSpLocks noChangeAspect="1"/>
          </p:cNvGrpSpPr>
          <p:nvPr/>
        </p:nvGrpSpPr>
        <p:grpSpPr bwMode="auto">
          <a:xfrm>
            <a:off x="2408238" y="1017588"/>
            <a:ext cx="2982912" cy="2125662"/>
            <a:chOff x="5149671" y="605276"/>
            <a:chExt cx="4337613" cy="3090424"/>
          </a:xfrm>
        </p:grpSpPr>
        <p:sp>
          <p:nvSpPr>
            <p:cNvPr id="3087" name="Text Box 11"/>
            <p:cNvSpPr txBox="1">
              <a:spLocks noChangeArrowheads="1"/>
            </p:cNvSpPr>
            <p:nvPr/>
          </p:nvSpPr>
          <p:spPr bwMode="auto">
            <a:xfrm rot="-5400000">
              <a:off x="4989090" y="2055813"/>
              <a:ext cx="858140" cy="536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22</a:t>
              </a:r>
              <a:r>
                <a:rPr kumimoji="0" lang="de-DE" altLang="de-DE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de-DE" altLang="de-DE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3088" name="Text Box 12"/>
            <p:cNvSpPr txBox="1">
              <a:spLocks noChangeArrowheads="1"/>
            </p:cNvSpPr>
            <p:nvPr/>
          </p:nvSpPr>
          <p:spPr bwMode="auto">
            <a:xfrm>
              <a:off x="7019211" y="605276"/>
              <a:ext cx="846486" cy="447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36 m</a:t>
              </a:r>
            </a:p>
          </p:txBody>
        </p:sp>
        <p:pic>
          <p:nvPicPr>
            <p:cNvPr id="3089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9803" y="955675"/>
              <a:ext cx="3877481" cy="2740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113213" y="3533775"/>
            <a:ext cx="4354512" cy="2443163"/>
          </a:xfrm>
        </p:spPr>
        <p:txBody>
          <a:bodyPr/>
          <a:lstStyle/>
          <a:p>
            <a:pPr marL="0" indent="0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de-DE" sz="16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Machinery</a:t>
            </a:r>
            <a:r>
              <a:rPr lang="de-DE" sz="1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indent="-342000">
              <a:spcBef>
                <a:spcPts val="400"/>
              </a:spcBef>
              <a:defRPr/>
            </a:pPr>
            <a:r>
              <a:rPr lang="de-DE" sz="1600" dirty="0" smtClean="0"/>
              <a:t>Laser </a:t>
            </a:r>
            <a:r>
              <a:rPr lang="de-DE" sz="1600" dirty="0" err="1" smtClean="0"/>
              <a:t>Lithography</a:t>
            </a:r>
            <a:endParaRPr lang="de-DE" sz="1600" dirty="0" smtClean="0"/>
          </a:p>
          <a:p>
            <a:pPr indent="-342000">
              <a:spcBef>
                <a:spcPts val="400"/>
              </a:spcBef>
              <a:defRPr/>
            </a:pPr>
            <a:r>
              <a:rPr lang="de-DE" sz="1600" dirty="0" smtClean="0"/>
              <a:t>PVD</a:t>
            </a:r>
          </a:p>
          <a:p>
            <a:pPr indent="-342000">
              <a:spcBef>
                <a:spcPts val="400"/>
              </a:spcBef>
              <a:defRPr/>
            </a:pPr>
            <a:r>
              <a:rPr lang="de-DE" sz="1600" dirty="0" err="1" smtClean="0"/>
              <a:t>Bonding</a:t>
            </a:r>
            <a:r>
              <a:rPr lang="de-DE" sz="1600" dirty="0" smtClean="0"/>
              <a:t> </a:t>
            </a:r>
            <a:r>
              <a:rPr lang="de-DE" sz="1600" dirty="0" err="1" smtClean="0"/>
              <a:t>Automates</a:t>
            </a:r>
            <a:endParaRPr lang="de-DE" sz="1600" dirty="0" smtClean="0"/>
          </a:p>
          <a:p>
            <a:pPr indent="-342000">
              <a:spcBef>
                <a:spcPts val="400"/>
              </a:spcBef>
              <a:defRPr/>
            </a:pPr>
            <a:r>
              <a:rPr lang="de-DE" sz="1600" dirty="0" smtClean="0"/>
              <a:t>Probestation </a:t>
            </a:r>
            <a:r>
              <a:rPr lang="de-DE" sz="1600" dirty="0" err="1" smtClean="0"/>
              <a:t>and</a:t>
            </a:r>
            <a:r>
              <a:rPr lang="de-DE" sz="1600" dirty="0" smtClean="0"/>
              <a:t> Chip Handling</a:t>
            </a:r>
          </a:p>
          <a:p>
            <a:pPr indent="-342000">
              <a:spcBef>
                <a:spcPts val="400"/>
              </a:spcBef>
              <a:defRPr/>
            </a:pPr>
            <a:r>
              <a:rPr lang="de-DE" sz="1600" dirty="0" err="1" smtClean="0"/>
              <a:t>Automated</a:t>
            </a:r>
            <a:r>
              <a:rPr lang="de-DE" sz="1600" dirty="0" smtClean="0"/>
              <a:t> </a:t>
            </a:r>
            <a:r>
              <a:rPr lang="de-DE" sz="1600" dirty="0" err="1" smtClean="0"/>
              <a:t>Wire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Fibre</a:t>
            </a:r>
            <a:r>
              <a:rPr lang="de-DE" sz="1600" dirty="0" smtClean="0"/>
              <a:t> </a:t>
            </a:r>
            <a:r>
              <a:rPr lang="de-DE" sz="1600" dirty="0" err="1" smtClean="0"/>
              <a:t>Winding</a:t>
            </a:r>
            <a:endParaRPr lang="de-DE" sz="1600" dirty="0" smtClean="0"/>
          </a:p>
          <a:p>
            <a:pPr indent="-342000">
              <a:spcBef>
                <a:spcPts val="400"/>
              </a:spcBef>
              <a:defRPr/>
            </a:pPr>
            <a:r>
              <a:rPr lang="de-DE" sz="1600" dirty="0" smtClean="0"/>
              <a:t>Digital </a:t>
            </a:r>
            <a:r>
              <a:rPr lang="de-DE" sz="1600" dirty="0" err="1" smtClean="0"/>
              <a:t>Microscope</a:t>
            </a:r>
            <a:endParaRPr lang="de-DE" sz="1600" dirty="0" smtClean="0"/>
          </a:p>
          <a:p>
            <a:pPr indent="-342000">
              <a:spcBef>
                <a:spcPts val="400"/>
              </a:spcBef>
              <a:defRPr/>
            </a:pPr>
            <a:r>
              <a:rPr lang="de-DE" sz="1600" dirty="0" err="1" smtClean="0"/>
              <a:t>Thin</a:t>
            </a:r>
            <a:r>
              <a:rPr lang="de-DE" sz="1600" dirty="0" smtClean="0"/>
              <a:t> </a:t>
            </a:r>
            <a:r>
              <a:rPr lang="de-DE" sz="1600" dirty="0" err="1" smtClean="0"/>
              <a:t>Foils</a:t>
            </a:r>
            <a:r>
              <a:rPr lang="de-DE" sz="1600" dirty="0" smtClean="0"/>
              <a:t> Handling </a:t>
            </a:r>
            <a:r>
              <a:rPr lang="de-DE" sz="1600" dirty="0" err="1" smtClean="0"/>
              <a:t>and</a:t>
            </a:r>
            <a:r>
              <a:rPr lang="de-DE" sz="1600" dirty="0" smtClean="0"/>
              <a:t> Processing</a:t>
            </a:r>
          </a:p>
          <a:p>
            <a:pPr indent="-342000">
              <a:spcBef>
                <a:spcPts val="400"/>
              </a:spcBef>
              <a:defRPr/>
            </a:pPr>
            <a:r>
              <a:rPr lang="de-DE" sz="1600" dirty="0" err="1" smtClean="0"/>
              <a:t>Detector</a:t>
            </a:r>
            <a:r>
              <a:rPr lang="de-DE" sz="1600" dirty="0" smtClean="0"/>
              <a:t> </a:t>
            </a:r>
            <a:r>
              <a:rPr lang="de-DE" sz="1600" dirty="0" err="1" smtClean="0"/>
              <a:t>Ageing</a:t>
            </a:r>
            <a:r>
              <a:rPr lang="de-DE" sz="1600" dirty="0" smtClean="0"/>
              <a:t> Teststands</a:t>
            </a:r>
          </a:p>
          <a:p>
            <a:pPr indent="-342000">
              <a:spcBef>
                <a:spcPts val="400"/>
              </a:spcBef>
              <a:defRPr/>
            </a:pPr>
            <a:r>
              <a:rPr lang="de-DE" sz="1600" dirty="0" smtClean="0"/>
              <a:t>Large </a:t>
            </a:r>
            <a:r>
              <a:rPr lang="de-DE" sz="1600" dirty="0" err="1" smtClean="0"/>
              <a:t>Prototyping</a:t>
            </a:r>
            <a:r>
              <a:rPr lang="de-DE" sz="1600" dirty="0" smtClean="0"/>
              <a:t> CNC </a:t>
            </a:r>
            <a:r>
              <a:rPr lang="de-DE" sz="1600" dirty="0" err="1" smtClean="0"/>
              <a:t>Milling</a:t>
            </a:r>
            <a:r>
              <a:rPr lang="de-DE" sz="1600" dirty="0" smtClean="0"/>
              <a:t> </a:t>
            </a:r>
            <a:r>
              <a:rPr lang="de-DE" sz="1600" dirty="0" err="1" smtClean="0"/>
              <a:t>Machine</a:t>
            </a:r>
            <a:endParaRPr lang="de-DE" sz="1600" dirty="0" smtClean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31775" y="2779713"/>
            <a:ext cx="4352925" cy="12319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de-DE" sz="18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Competences</a:t>
            </a:r>
            <a:r>
              <a:rPr lang="de-DE" sz="1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defRPr/>
            </a:pPr>
            <a:r>
              <a:rPr lang="de-DE" sz="1400" dirty="0" smtClean="0"/>
              <a:t>Micro </a:t>
            </a:r>
            <a:r>
              <a:rPr lang="de-DE" sz="1400" dirty="0" err="1" smtClean="0"/>
              <a:t>Patterned</a:t>
            </a:r>
            <a:r>
              <a:rPr lang="de-DE" sz="1400" dirty="0" smtClean="0"/>
              <a:t> </a:t>
            </a:r>
            <a:r>
              <a:rPr lang="de-DE" sz="1400" dirty="0" err="1" smtClean="0"/>
              <a:t>Gaseous</a:t>
            </a:r>
            <a:r>
              <a:rPr lang="de-DE" sz="1400" dirty="0" smtClean="0"/>
              <a:t> </a:t>
            </a:r>
            <a:r>
              <a:rPr lang="de-DE" sz="1400" dirty="0" err="1" smtClean="0"/>
              <a:t>Detector</a:t>
            </a:r>
            <a:r>
              <a:rPr lang="de-DE" sz="1400" dirty="0" smtClean="0"/>
              <a:t> Technology</a:t>
            </a:r>
          </a:p>
          <a:p>
            <a:pPr>
              <a:defRPr/>
            </a:pPr>
            <a:r>
              <a:rPr lang="de-DE" sz="1400" dirty="0" smtClean="0"/>
              <a:t>Silicon Strip </a:t>
            </a:r>
            <a:r>
              <a:rPr lang="de-DE" sz="1400" dirty="0" err="1" smtClean="0"/>
              <a:t>Detector</a:t>
            </a:r>
            <a:r>
              <a:rPr lang="de-DE" sz="1400" dirty="0" smtClean="0"/>
              <a:t> Integration </a:t>
            </a:r>
          </a:p>
          <a:p>
            <a:pPr>
              <a:defRPr/>
            </a:pPr>
            <a:r>
              <a:rPr lang="de-DE" sz="1400" dirty="0" smtClean="0"/>
              <a:t> ASIC Handling </a:t>
            </a:r>
            <a:r>
              <a:rPr lang="de-DE" sz="1400" dirty="0" err="1" smtClean="0"/>
              <a:t>and</a:t>
            </a:r>
            <a:r>
              <a:rPr lang="de-DE" sz="1400" dirty="0" smtClean="0"/>
              <a:t> Integration</a:t>
            </a:r>
          </a:p>
          <a:p>
            <a:pPr>
              <a:defRPr/>
            </a:pPr>
            <a:r>
              <a:rPr lang="de-DE" sz="1400" dirty="0" smtClean="0"/>
              <a:t>Diamond </a:t>
            </a:r>
            <a:r>
              <a:rPr lang="de-DE" sz="1400" dirty="0" err="1" smtClean="0"/>
              <a:t>Detectors</a:t>
            </a:r>
            <a:endParaRPr lang="de-DE" sz="1400" dirty="0" smtClean="0"/>
          </a:p>
        </p:txBody>
      </p:sp>
      <p:pic>
        <p:nvPicPr>
          <p:cNvPr id="3078" name="Picture 18" descr="\\WinFileSvG\DL$Root\cschmidt\Eigene Dateien\My Pictures\GSI_Logo_rg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16650"/>
            <a:ext cx="1333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9" descr="\\WinFileSvG\DL$Root\cschmidt\Eigene Dateien\DetLab\DetlabPräsentationen\22_0702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4451350"/>
            <a:ext cx="2347912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0" descr="\\WinFileSvG\DL$Root\cschmidt\Eigene Dateien\DetLab\DetlabPräsentationen\26_0702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073150"/>
            <a:ext cx="3989387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1" descr="\\WinFileSvG\DL$Root\cschmidt\Eigene Dateien\DetLab\DetlabPräsentationen\IMG_10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858838"/>
            <a:ext cx="2322513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2" descr="\\WinFileSvG\DL$Root\cschmidt\Eigene Dateien\DetLab\DetlabPräsentationen\IMG_100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978400"/>
            <a:ext cx="1989137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3" descr="\\WinFileSvG\DL$Root\cschmidt\Eigene Dateien\DetLab\DetlabPräsentationen\IMG-20110804-0073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191000"/>
            <a:ext cx="2097087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4" descr="\\WinFileSvG\DL$Root\cschmidt\Eigene Dateien\DetLab\DetlabPräsentationen\flatcable_on_sensor_p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5924550"/>
            <a:ext cx="9810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4059238"/>
            <a:ext cx="850900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5" descr="testboard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3848100"/>
            <a:ext cx="965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20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99564" y="198700"/>
            <a:ext cx="9527350" cy="533400"/>
          </a:xfrm>
        </p:spPr>
        <p:txBody>
          <a:bodyPr/>
          <a:lstStyle/>
          <a:p>
            <a:r>
              <a:rPr lang="de-DE" altLang="de-DE" sz="2400" dirty="0" err="1" smtClean="0">
                <a:solidFill>
                  <a:schemeClr val="accent1"/>
                </a:solidFill>
              </a:rPr>
              <a:t>Gaseous</a:t>
            </a:r>
            <a:r>
              <a:rPr lang="de-DE" altLang="de-DE" sz="2400" dirty="0" smtClean="0">
                <a:solidFill>
                  <a:schemeClr val="accent1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accent1"/>
                </a:solidFill>
              </a:rPr>
              <a:t>Detectors</a:t>
            </a:r>
            <a:r>
              <a:rPr lang="de-DE" altLang="de-DE" sz="2400" dirty="0" smtClean="0">
                <a:solidFill>
                  <a:schemeClr val="accent1"/>
                </a:solidFill>
              </a:rPr>
              <a:t> </a:t>
            </a:r>
            <a:r>
              <a:rPr lang="de-DE" altLang="de-DE" sz="2400" dirty="0" err="1">
                <a:solidFill>
                  <a:schemeClr val="accent1"/>
                </a:solidFill>
              </a:rPr>
              <a:t>Wire</a:t>
            </a:r>
            <a:r>
              <a:rPr lang="de-DE" altLang="de-DE" sz="2400" dirty="0">
                <a:solidFill>
                  <a:schemeClr val="accent1"/>
                </a:solidFill>
              </a:rPr>
              <a:t> </a:t>
            </a:r>
            <a:r>
              <a:rPr lang="de-DE" altLang="de-DE" sz="2400" dirty="0" smtClean="0">
                <a:solidFill>
                  <a:schemeClr val="accent1"/>
                </a:solidFill>
              </a:rPr>
              <a:t>Chambers </a:t>
            </a:r>
            <a:r>
              <a:rPr lang="de-DE" altLang="de-DE" sz="2400" dirty="0" err="1" smtClean="0">
                <a:solidFill>
                  <a:schemeClr val="accent1"/>
                </a:solidFill>
              </a:rPr>
              <a:t>and</a:t>
            </a:r>
            <a:r>
              <a:rPr lang="de-DE" altLang="de-DE" sz="2400" dirty="0" smtClean="0">
                <a:solidFill>
                  <a:schemeClr val="accent1"/>
                </a:solidFill>
              </a:rPr>
              <a:t> MPGD </a:t>
            </a:r>
            <a:r>
              <a:rPr lang="de-DE" altLang="de-DE" dirty="0" smtClean="0">
                <a:solidFill>
                  <a:schemeClr val="accent1"/>
                </a:solidFill>
              </a:rPr>
              <a:t>           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pic>
        <p:nvPicPr>
          <p:cNvPr id="311299" name="Picture 3" descr="TRDinSpaceFr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21" y="3170048"/>
            <a:ext cx="4748662" cy="28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301" name="Picture 5" descr="IMG_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41" y="3548077"/>
            <a:ext cx="1911350" cy="254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303" name="Text Box 7"/>
          <p:cNvSpPr txBox="1">
            <a:spLocks noChangeArrowheads="1"/>
          </p:cNvSpPr>
          <p:nvPr/>
        </p:nvSpPr>
        <p:spPr bwMode="auto">
          <a:xfrm>
            <a:off x="142882" y="5975364"/>
            <a:ext cx="23070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 err="1" smtClean="0">
                <a:solidFill>
                  <a:srgbClr val="686868"/>
                </a:solidFill>
                <a:latin typeface="Comic Sans MS" pitchFamily="66" charset="0"/>
              </a:rPr>
              <a:t>Framed</a:t>
            </a:r>
            <a:r>
              <a:rPr lang="de-DE" altLang="de-DE" dirty="0" smtClean="0">
                <a:solidFill>
                  <a:srgbClr val="686868"/>
                </a:solidFill>
                <a:latin typeface="Comic Sans MS" pitchFamily="66" charset="0"/>
              </a:rPr>
              <a:t> GEM </a:t>
            </a:r>
            <a:r>
              <a:rPr lang="de-DE" altLang="de-DE" dirty="0" err="1" smtClean="0">
                <a:solidFill>
                  <a:srgbClr val="686868"/>
                </a:solidFill>
                <a:latin typeface="Comic Sans MS" pitchFamily="66" charset="0"/>
              </a:rPr>
              <a:t>for</a:t>
            </a:r>
            <a:r>
              <a:rPr lang="de-DE" altLang="de-DE" dirty="0" smtClean="0">
                <a:solidFill>
                  <a:srgbClr val="686868"/>
                </a:solidFill>
                <a:latin typeface="Comic Sans MS" pitchFamily="66" charset="0"/>
              </a:rPr>
              <a:t> </a:t>
            </a:r>
            <a:r>
              <a:rPr lang="de-DE" altLang="de-DE" dirty="0" err="1" smtClean="0">
                <a:solidFill>
                  <a:srgbClr val="686868"/>
                </a:solidFill>
                <a:latin typeface="Comic Sans MS" pitchFamily="66" charset="0"/>
              </a:rPr>
              <a:t>FoPi</a:t>
            </a:r>
            <a:r>
              <a:rPr lang="de-DE" altLang="de-DE" dirty="0" smtClean="0">
                <a:solidFill>
                  <a:srgbClr val="686868"/>
                </a:solidFill>
                <a:latin typeface="Comic Sans MS" pitchFamily="66" charset="0"/>
              </a:rPr>
              <a:t> </a:t>
            </a:r>
            <a:endParaRPr lang="de-DE" altLang="de-DE" dirty="0">
              <a:solidFill>
                <a:srgbClr val="686868"/>
              </a:solidFill>
              <a:latin typeface="Comic Sans MS" pitchFamily="66" charset="0"/>
            </a:endParaRPr>
          </a:p>
        </p:txBody>
      </p:sp>
      <p:sp>
        <p:nvSpPr>
          <p:cNvPr id="311304" name="Text Box 8"/>
          <p:cNvSpPr txBox="1">
            <a:spLocks noChangeArrowheads="1"/>
          </p:cNvSpPr>
          <p:nvPr/>
        </p:nvSpPr>
        <p:spPr bwMode="auto">
          <a:xfrm>
            <a:off x="2725745" y="6030913"/>
            <a:ext cx="40959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dirty="0">
                <a:solidFill>
                  <a:srgbClr val="686868"/>
                </a:solidFill>
                <a:latin typeface="Comic Sans MS" pitchFamily="66" charset="0"/>
              </a:rPr>
              <a:t>ALICE TRD </a:t>
            </a:r>
            <a:r>
              <a:rPr lang="de-DE" altLang="de-DE" dirty="0" err="1">
                <a:solidFill>
                  <a:srgbClr val="686868"/>
                </a:solidFill>
                <a:latin typeface="Comic Sans MS" pitchFamily="66" charset="0"/>
              </a:rPr>
              <a:t>comprising</a:t>
            </a:r>
            <a:r>
              <a:rPr lang="de-DE" altLang="de-DE" dirty="0">
                <a:solidFill>
                  <a:srgbClr val="686868"/>
                </a:solidFill>
                <a:latin typeface="Comic Sans MS" pitchFamily="66" charset="0"/>
              </a:rPr>
              <a:t> 540 TRD </a:t>
            </a:r>
            <a:r>
              <a:rPr lang="de-DE" altLang="de-DE" dirty="0" err="1" smtClean="0">
                <a:solidFill>
                  <a:srgbClr val="686868"/>
                </a:solidFill>
                <a:latin typeface="Comic Sans MS" pitchFamily="66" charset="0"/>
              </a:rPr>
              <a:t>modules</a:t>
            </a:r>
            <a:endParaRPr lang="de-DE" altLang="de-DE" dirty="0" smtClean="0">
              <a:solidFill>
                <a:srgbClr val="686868"/>
              </a:solidFill>
              <a:latin typeface="Comic Sans MS" pitchFamily="66" charset="0"/>
            </a:endParaRPr>
          </a:p>
          <a:p>
            <a:pPr algn="ctr"/>
            <a:r>
              <a:rPr lang="de-DE" altLang="de-DE" dirty="0" smtClean="0">
                <a:solidFill>
                  <a:srgbClr val="686868"/>
                </a:solidFill>
                <a:latin typeface="Comic Sans MS" pitchFamily="66" charset="0"/>
              </a:rPr>
              <a:t>150 </a:t>
            </a:r>
            <a:r>
              <a:rPr lang="de-DE" altLang="de-DE" dirty="0" err="1" smtClean="0">
                <a:solidFill>
                  <a:srgbClr val="686868"/>
                </a:solidFill>
                <a:latin typeface="Comic Sans MS" pitchFamily="66" charset="0"/>
              </a:rPr>
              <a:t>assembled</a:t>
            </a:r>
            <a:r>
              <a:rPr lang="de-DE" altLang="de-DE" dirty="0" smtClean="0">
                <a:solidFill>
                  <a:srgbClr val="686868"/>
                </a:solidFill>
                <a:latin typeface="Comic Sans MS" pitchFamily="66" charset="0"/>
              </a:rPr>
              <a:t> at GSI</a:t>
            </a:r>
            <a:endParaRPr lang="de-DE" altLang="de-DE" dirty="0">
              <a:solidFill>
                <a:srgbClr val="686868"/>
              </a:solidFill>
              <a:latin typeface="Comic Sans MS" pitchFamily="66" charset="0"/>
            </a:endParaRPr>
          </a:p>
        </p:txBody>
      </p:sp>
      <p:sp>
        <p:nvSpPr>
          <p:cNvPr id="311305" name="Text Box 9"/>
          <p:cNvSpPr txBox="1">
            <a:spLocks noChangeArrowheads="1"/>
          </p:cNvSpPr>
          <p:nvPr/>
        </p:nvSpPr>
        <p:spPr bwMode="auto">
          <a:xfrm>
            <a:off x="7329496" y="6170613"/>
            <a:ext cx="17203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solidFill>
                  <a:srgbClr val="686868"/>
                </a:solidFill>
                <a:latin typeface="Comic Sans MS" pitchFamily="66" charset="0"/>
              </a:rPr>
              <a:t>ALICE TPC ROC</a:t>
            </a:r>
          </a:p>
        </p:txBody>
      </p:sp>
      <p:sp>
        <p:nvSpPr>
          <p:cNvPr id="311306" name="Text Box 10"/>
          <p:cNvSpPr txBox="1">
            <a:spLocks noChangeArrowheads="1"/>
          </p:cNvSpPr>
          <p:nvPr/>
        </p:nvSpPr>
        <p:spPr bwMode="auto">
          <a:xfrm>
            <a:off x="846162" y="817039"/>
            <a:ext cx="4660251" cy="830997"/>
          </a:xfrm>
          <a:prstGeom prst="rect">
            <a:avLst/>
          </a:prstGeom>
          <a:solidFill>
            <a:srgbClr val="E0FBD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2400" dirty="0">
                <a:latin typeface="Comic Sans MS" pitchFamily="66" charset="0"/>
              </a:rPr>
              <a:t>T</a:t>
            </a:r>
            <a:r>
              <a:rPr lang="de-DE" altLang="de-DE" sz="2400" dirty="0" smtClean="0">
                <a:latin typeface="Comic Sans MS" pitchFamily="66" charset="0"/>
              </a:rPr>
              <a:t>raditional </a:t>
            </a:r>
            <a:r>
              <a:rPr lang="de-DE" altLang="de-DE" sz="2400" dirty="0" err="1">
                <a:latin typeface="Comic Sans MS" pitchFamily="66" charset="0"/>
              </a:rPr>
              <a:t>stronghold</a:t>
            </a:r>
            <a:r>
              <a:rPr lang="de-DE" altLang="de-DE" sz="2400" dirty="0">
                <a:latin typeface="Comic Sans MS" pitchFamily="66" charset="0"/>
              </a:rPr>
              <a:t> </a:t>
            </a:r>
            <a:r>
              <a:rPr lang="de-DE" altLang="de-DE" sz="2400" dirty="0" err="1">
                <a:latin typeface="Comic Sans MS" pitchFamily="66" charset="0"/>
              </a:rPr>
              <a:t>and</a:t>
            </a:r>
            <a:r>
              <a:rPr lang="de-DE" altLang="de-DE" sz="2400" dirty="0">
                <a:latin typeface="Comic Sans MS" pitchFamily="66" charset="0"/>
              </a:rPr>
              <a:t> </a:t>
            </a:r>
          </a:p>
          <a:p>
            <a:pPr algn="ctr"/>
            <a:r>
              <a:rPr lang="de-DE" altLang="de-DE" sz="2400" dirty="0" err="1" smtClean="0">
                <a:latin typeface="Comic Sans MS" pitchFamily="66" charset="0"/>
              </a:rPr>
              <a:t>technological</a:t>
            </a:r>
            <a:r>
              <a:rPr lang="de-DE" altLang="de-DE" sz="2400" dirty="0" smtClean="0">
                <a:latin typeface="Comic Sans MS" pitchFamily="66" charset="0"/>
              </a:rPr>
              <a:t> </a:t>
            </a:r>
            <a:r>
              <a:rPr lang="de-DE" altLang="de-DE" sz="2400" dirty="0" err="1">
                <a:latin typeface="Comic Sans MS" pitchFamily="66" charset="0"/>
              </a:rPr>
              <a:t>core</a:t>
            </a:r>
            <a:r>
              <a:rPr lang="de-DE" altLang="de-DE" sz="2400" dirty="0">
                <a:latin typeface="Comic Sans MS" pitchFamily="66" charset="0"/>
              </a:rPr>
              <a:t> </a:t>
            </a:r>
            <a:r>
              <a:rPr lang="de-DE" altLang="de-DE" sz="2400" dirty="0" err="1">
                <a:latin typeface="Comic Sans MS" pitchFamily="66" charset="0"/>
              </a:rPr>
              <a:t>competence</a:t>
            </a:r>
            <a:r>
              <a:rPr lang="de-DE" altLang="de-DE" sz="2400" dirty="0">
                <a:latin typeface="Comic Sans MS" pitchFamily="66" charset="0"/>
              </a:rPr>
              <a:t> </a:t>
            </a:r>
          </a:p>
        </p:txBody>
      </p:sp>
      <p:sp>
        <p:nvSpPr>
          <p:cNvPr id="31130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58750" y="1654175"/>
            <a:ext cx="8859838" cy="4343400"/>
          </a:xfrm>
        </p:spPr>
        <p:txBody>
          <a:bodyPr/>
          <a:lstStyle/>
          <a:p>
            <a:r>
              <a:rPr lang="de-DE" altLang="de-DE" sz="1800" dirty="0"/>
              <a:t>D</a:t>
            </a:r>
            <a:r>
              <a:rPr lang="de-DE" altLang="de-DE" sz="1800" dirty="0" smtClean="0"/>
              <a:t>rift </a:t>
            </a:r>
            <a:r>
              <a:rPr lang="de-DE" altLang="de-DE" sz="1800" dirty="0" err="1"/>
              <a:t>chambers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for</a:t>
            </a:r>
            <a:r>
              <a:rPr lang="de-DE" altLang="de-DE" sz="1800" dirty="0"/>
              <a:t> HADES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FOPI at GSI</a:t>
            </a:r>
          </a:p>
          <a:p>
            <a:r>
              <a:rPr lang="de-DE" altLang="de-DE" sz="1800" dirty="0"/>
              <a:t>Large </a:t>
            </a:r>
            <a:r>
              <a:rPr lang="de-DE" altLang="de-DE" sz="1800" dirty="0" err="1"/>
              <a:t>scale</a:t>
            </a:r>
            <a:r>
              <a:rPr lang="de-DE" altLang="de-DE" sz="1800" dirty="0"/>
              <a:t>, large </a:t>
            </a:r>
            <a:r>
              <a:rPr lang="de-DE" altLang="de-DE" sz="1800" dirty="0" err="1"/>
              <a:t>size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prod</a:t>
            </a:r>
            <a:r>
              <a:rPr lang="de-DE" altLang="de-DE" sz="1800" dirty="0"/>
              <a:t>. </a:t>
            </a:r>
            <a:r>
              <a:rPr lang="de-DE" altLang="de-DE" sz="1800" dirty="0" err="1"/>
              <a:t>of</a:t>
            </a:r>
            <a:r>
              <a:rPr lang="de-DE" altLang="de-DE" sz="1800" dirty="0"/>
              <a:t> ALICE TRD </a:t>
            </a:r>
            <a:r>
              <a:rPr lang="de-DE" altLang="de-DE" sz="1800" dirty="0" err="1" smtClean="0"/>
              <a:t>chambers</a:t>
            </a:r>
            <a:endParaRPr lang="de-DE" altLang="de-DE" sz="1800" dirty="0"/>
          </a:p>
          <a:p>
            <a:r>
              <a:rPr lang="de-DE" altLang="de-DE" sz="1800" dirty="0"/>
              <a:t>R&amp;D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production</a:t>
            </a:r>
            <a:r>
              <a:rPr lang="de-DE" altLang="de-DE" sz="1800" dirty="0"/>
              <a:t> </a:t>
            </a:r>
            <a:r>
              <a:rPr lang="de-DE" altLang="de-DE" sz="1800" dirty="0" err="1"/>
              <a:t>of</a:t>
            </a:r>
            <a:r>
              <a:rPr lang="de-DE" altLang="de-DE" sz="1800" dirty="0"/>
              <a:t> ALICE TPC ROC-</a:t>
            </a:r>
            <a:r>
              <a:rPr lang="de-DE" altLang="de-DE" sz="1800" dirty="0" err="1"/>
              <a:t>chambers</a:t>
            </a:r>
            <a:r>
              <a:rPr lang="de-DE" altLang="de-DE" sz="1800" dirty="0"/>
              <a:t> </a:t>
            </a:r>
            <a:endParaRPr lang="de-DE" altLang="de-DE" sz="1800" dirty="0" smtClean="0"/>
          </a:p>
          <a:p>
            <a:r>
              <a:rPr lang="de-DE" altLang="de-DE" sz="1800" dirty="0" smtClean="0"/>
              <a:t>GEM-TPC </a:t>
            </a:r>
            <a:r>
              <a:rPr lang="de-DE" altLang="de-DE" sz="1800" dirty="0" err="1" smtClean="0"/>
              <a:t>for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FoPi</a:t>
            </a:r>
            <a:r>
              <a:rPr lang="de-DE" altLang="de-DE" sz="1800" dirty="0" smtClean="0"/>
              <a:t>/PANDA</a:t>
            </a:r>
            <a:endParaRPr lang="de-DE" altLang="de-DE" sz="1800" dirty="0"/>
          </a:p>
          <a:p>
            <a:pPr>
              <a:buFont typeface="Wingdings" pitchFamily="2" charset="2"/>
              <a:buNone/>
            </a:pPr>
            <a:r>
              <a:rPr lang="de-DE" altLang="de-DE" sz="1800" dirty="0"/>
              <a:t>	</a:t>
            </a:r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3" t="13506" b="9426"/>
          <a:stretch/>
        </p:blipFill>
        <p:spPr>
          <a:xfrm>
            <a:off x="6486237" y="909639"/>
            <a:ext cx="3406859" cy="2074446"/>
          </a:xfrm>
          <a:prstGeom prst="rect">
            <a:avLst/>
          </a:prstGeom>
        </p:spPr>
      </p:pic>
      <p:pic>
        <p:nvPicPr>
          <p:cNvPr id="14" name="Picture 55" descr="IMG_00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04" y="3823390"/>
            <a:ext cx="2231178" cy="19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590933" y="2984085"/>
            <a:ext cx="33073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 smtClean="0">
                <a:solidFill>
                  <a:srgbClr val="686868"/>
                </a:solidFill>
                <a:latin typeface="Comic Sans MS" pitchFamily="66" charset="0"/>
              </a:rPr>
              <a:t>GEM-TPC prototype </a:t>
            </a:r>
            <a:r>
              <a:rPr lang="de-DE" altLang="de-DE" dirty="0" err="1" smtClean="0">
                <a:solidFill>
                  <a:srgbClr val="686868"/>
                </a:solidFill>
                <a:latin typeface="Comic Sans MS" pitchFamily="66" charset="0"/>
              </a:rPr>
              <a:t>for</a:t>
            </a:r>
            <a:r>
              <a:rPr lang="de-DE" altLang="de-DE" dirty="0" smtClean="0">
                <a:solidFill>
                  <a:srgbClr val="686868"/>
                </a:solidFill>
                <a:latin typeface="Comic Sans MS" pitchFamily="66" charset="0"/>
              </a:rPr>
              <a:t> PANDA </a:t>
            </a:r>
            <a:endParaRPr lang="de-DE" altLang="de-DE" dirty="0">
              <a:solidFill>
                <a:srgbClr val="686868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200" dirty="0" err="1">
                <a:solidFill>
                  <a:schemeClr val="accent1"/>
                </a:solidFill>
              </a:rPr>
              <a:t>Detectors</a:t>
            </a:r>
            <a:r>
              <a:rPr lang="de-DE" altLang="de-DE" sz="3200" dirty="0">
                <a:solidFill>
                  <a:schemeClr val="accent1"/>
                </a:solidFill>
              </a:rPr>
              <a:t> </a:t>
            </a:r>
            <a:r>
              <a:rPr lang="de-DE" altLang="de-DE" sz="3200" dirty="0" err="1">
                <a:solidFill>
                  <a:schemeClr val="accent1"/>
                </a:solidFill>
              </a:rPr>
              <a:t>for</a:t>
            </a:r>
            <a:r>
              <a:rPr lang="de-DE" altLang="de-DE" sz="3200" dirty="0">
                <a:solidFill>
                  <a:schemeClr val="accent1"/>
                </a:solidFill>
              </a:rPr>
              <a:t> Heavy Ion </a:t>
            </a:r>
            <a:r>
              <a:rPr lang="de-DE" altLang="de-DE" sz="3200" dirty="0" err="1">
                <a:solidFill>
                  <a:schemeClr val="accent1"/>
                </a:solidFill>
              </a:rPr>
              <a:t>Therapy</a:t>
            </a:r>
            <a:endParaRPr lang="de-DE" altLang="de-DE" sz="3200" dirty="0">
              <a:solidFill>
                <a:schemeClr val="accent1"/>
              </a:solidFill>
            </a:endParaRPr>
          </a:p>
        </p:txBody>
      </p:sp>
      <p:sp>
        <p:nvSpPr>
          <p:cNvPr id="250890" name="Text Box 10"/>
          <p:cNvSpPr txBox="1">
            <a:spLocks noChangeArrowheads="1"/>
          </p:cNvSpPr>
          <p:nvPr/>
        </p:nvSpPr>
        <p:spPr bwMode="auto">
          <a:xfrm>
            <a:off x="285750" y="11033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altLang="de-DE" sz="2400">
              <a:latin typeface="Comic Sans MS" panose="030F0702030302020204" pitchFamily="66" charset="0"/>
            </a:endParaRPr>
          </a:p>
        </p:txBody>
      </p:sp>
      <p:grpSp>
        <p:nvGrpSpPr>
          <p:cNvPr id="250889" name="Group 9"/>
          <p:cNvGrpSpPr>
            <a:grpSpLocks noChangeAspect="1"/>
          </p:cNvGrpSpPr>
          <p:nvPr/>
        </p:nvGrpSpPr>
        <p:grpSpPr bwMode="auto">
          <a:xfrm>
            <a:off x="3784600" y="1128713"/>
            <a:ext cx="5403850" cy="5343525"/>
            <a:chOff x="800" y="399"/>
            <a:chExt cx="4722" cy="3622"/>
          </a:xfrm>
        </p:grpSpPr>
        <p:pic>
          <p:nvPicPr>
            <p:cNvPr id="250882" name="Picture 2" descr="gantr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" y="399"/>
              <a:ext cx="4722" cy="3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0884" name="Picture 4" descr="CG-Gantry-001-clippe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9" y="1071"/>
              <a:ext cx="925" cy="1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50887" name="Picture 7" descr="cavemd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0F4DC"/>
                </a:clrFrom>
                <a:clrTo>
                  <a:srgbClr val="F0F4DC">
                    <a:alpha val="0"/>
                  </a:srgbClr>
                </a:clrTo>
              </a:clrChange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" y="2272"/>
              <a:ext cx="1770" cy="1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50888" name="Line 8"/>
          <p:cNvSpPr>
            <a:spLocks noChangeShapeType="1"/>
          </p:cNvSpPr>
          <p:nvPr/>
        </p:nvSpPr>
        <p:spPr bwMode="auto">
          <a:xfrm>
            <a:off x="5487988" y="5091113"/>
            <a:ext cx="1851025" cy="1158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oval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0885" name="Line 5"/>
          <p:cNvSpPr>
            <a:spLocks noChangeShapeType="1"/>
          </p:cNvSpPr>
          <p:nvPr/>
        </p:nvSpPr>
        <p:spPr bwMode="auto">
          <a:xfrm flipV="1">
            <a:off x="7161213" y="1938338"/>
            <a:ext cx="204787" cy="4953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oval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0886" name="Line 6"/>
          <p:cNvSpPr>
            <a:spLocks noChangeShapeType="1"/>
          </p:cNvSpPr>
          <p:nvPr/>
        </p:nvSpPr>
        <p:spPr bwMode="auto">
          <a:xfrm flipH="1">
            <a:off x="5364163" y="2444750"/>
            <a:ext cx="1785937" cy="2603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oval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0893" name="Text Box 13"/>
          <p:cNvSpPr txBox="1">
            <a:spLocks noChangeArrowheads="1"/>
          </p:cNvSpPr>
          <p:nvPr/>
        </p:nvSpPr>
        <p:spPr bwMode="auto">
          <a:xfrm>
            <a:off x="5462588" y="6100763"/>
            <a:ext cx="18557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>
                <a:latin typeface="Comic Sans MS" panose="030F0702030302020204" pitchFamily="66" charset="0"/>
              </a:rPr>
              <a:t>Patient Monitor</a:t>
            </a:r>
          </a:p>
        </p:txBody>
      </p:sp>
      <p:sp>
        <p:nvSpPr>
          <p:cNvPr id="250894" name="Text Box 14"/>
          <p:cNvSpPr txBox="1">
            <a:spLocks noChangeArrowheads="1"/>
          </p:cNvSpPr>
          <p:nvPr/>
        </p:nvSpPr>
        <p:spPr bwMode="auto">
          <a:xfrm>
            <a:off x="5961063" y="5394325"/>
            <a:ext cx="1495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latin typeface="Comic Sans MS" panose="030F0702030302020204" pitchFamily="66" charset="0"/>
              </a:rPr>
              <a:t>Beam Monitor</a:t>
            </a:r>
          </a:p>
        </p:txBody>
      </p:sp>
      <p:sp>
        <p:nvSpPr>
          <p:cNvPr id="250891" name="Rectangle 11"/>
          <p:cNvSpPr>
            <a:spLocks noChangeArrowheads="1"/>
          </p:cNvSpPr>
          <p:nvPr/>
        </p:nvSpPr>
        <p:spPr bwMode="auto">
          <a:xfrm>
            <a:off x="0" y="852488"/>
            <a:ext cx="47339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4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1800"/>
              <a:t>Deep engagement and various detector developments at the detector lab for the ion therapy project</a:t>
            </a:r>
          </a:p>
          <a:p>
            <a:r>
              <a:rPr lang="en-US" altLang="de-DE" sz="1800"/>
              <a:t>Technology transfer to industry</a:t>
            </a:r>
          </a:p>
          <a:p>
            <a:r>
              <a:rPr lang="en-US" altLang="de-DE" sz="1800"/>
              <a:t>QS and risk-management </a:t>
            </a:r>
          </a:p>
          <a:p>
            <a:endParaRPr lang="en-US" altLang="de-DE" sz="1800"/>
          </a:p>
        </p:txBody>
      </p:sp>
      <p:pic>
        <p:nvPicPr>
          <p:cNvPr id="250897" name="Picture 17" descr="CavemI2-A4-90Grad"/>
          <p:cNvPicPr>
            <a:picLocks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175" y="3865563"/>
            <a:ext cx="2643188" cy="2095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99" name="Text Box 19"/>
          <p:cNvSpPr txBox="1">
            <a:spLocks noChangeArrowheads="1"/>
          </p:cNvSpPr>
          <p:nvPr/>
        </p:nvSpPr>
        <p:spPr bwMode="auto">
          <a:xfrm>
            <a:off x="920750" y="6040438"/>
            <a:ext cx="630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de-DE" altLang="de-DE">
                <a:solidFill>
                  <a:schemeClr val="tx2"/>
                </a:solidFill>
                <a:latin typeface="Comic Sans MS" panose="030F0702030302020204" pitchFamily="66" charset="0"/>
              </a:rPr>
              <a:t>PPIC</a:t>
            </a:r>
          </a:p>
        </p:txBody>
      </p:sp>
    </p:spTree>
    <p:extLst>
      <p:ext uri="{BB962C8B-B14F-4D97-AF65-F5344CB8AC3E}">
        <p14:creationId xmlns:p14="http://schemas.microsoft.com/office/powerpoint/2010/main" val="3129165328"/>
      </p:ext>
    </p:extLst>
  </p:cSld>
  <p:clrMapOvr>
    <a:masterClrMapping/>
  </p:clrMapOvr>
  <p:transition advTm="12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491" y="228600"/>
            <a:ext cx="9844921" cy="53340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Recent: ALICE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TPC-Upgrade 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8588" y="460341"/>
            <a:ext cx="9538154" cy="400737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2018 - 2019</a:t>
            </a:r>
          </a:p>
          <a:p>
            <a:r>
              <a:rPr lang="en-US" dirty="0" smtClean="0"/>
              <a:t>GEM-Framing</a:t>
            </a:r>
          </a:p>
          <a:p>
            <a:r>
              <a:rPr lang="en-US" dirty="0" smtClean="0"/>
              <a:t>Chamber</a:t>
            </a:r>
            <a:r>
              <a:rPr lang="en-US" dirty="0" smtClean="0"/>
              <a:t> </a:t>
            </a:r>
            <a:r>
              <a:rPr lang="en-US" dirty="0" smtClean="0"/>
              <a:t>Assembly</a:t>
            </a:r>
          </a:p>
          <a:p>
            <a:r>
              <a:rPr lang="en-US" dirty="0" smtClean="0"/>
              <a:t>System Assembly at CERN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4" descr="F:\Photos Reinraum in Betrieb\JPG\13_0702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361" y="1070668"/>
            <a:ext cx="5163381" cy="344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1011251_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4" y="3107844"/>
            <a:ext cx="5093812" cy="37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5293546" y="4322190"/>
            <a:ext cx="5181400" cy="279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2000" kern="0" dirty="0" smtClean="0"/>
          </a:p>
          <a:p>
            <a:r>
              <a:rPr lang="en-US" sz="2000" kern="0" dirty="0" smtClean="0"/>
              <a:t>ALICE TPC</a:t>
            </a:r>
          </a:p>
          <a:p>
            <a:r>
              <a:rPr lang="en-US" sz="2000" kern="0" dirty="0" smtClean="0"/>
              <a:t>~ 100 m</a:t>
            </a:r>
            <a:r>
              <a:rPr lang="en-US" sz="2000" kern="0" baseline="30000" dirty="0" smtClean="0"/>
              <a:t>3</a:t>
            </a:r>
            <a:r>
              <a:rPr lang="en-US" sz="2000" kern="0" dirty="0" smtClean="0"/>
              <a:t> open drift volume</a:t>
            </a:r>
          </a:p>
          <a:p>
            <a:r>
              <a:rPr lang="en-US" sz="2000" kern="0" dirty="0" smtClean="0"/>
              <a:t>Readout on cylinder endcap</a:t>
            </a:r>
          </a:p>
          <a:p>
            <a:r>
              <a:rPr lang="en-US" sz="2000" kern="0" dirty="0" smtClean="0"/>
              <a:t>Upgrade: GEM based, self triggered</a:t>
            </a:r>
          </a:p>
          <a:p>
            <a:endParaRPr lang="en-US" sz="2000" kern="0" dirty="0" smtClean="0"/>
          </a:p>
          <a:p>
            <a:endParaRPr lang="en-US" sz="2000" kern="0" dirty="0" smtClean="0"/>
          </a:p>
          <a:p>
            <a:pPr marL="0" indent="0">
              <a:buFont typeface="Wingdings" pitchFamily="2" charset="2"/>
              <a:buNone/>
            </a:pPr>
            <a:endParaRPr lang="en-US" sz="2000" kern="0" dirty="0" smtClean="0"/>
          </a:p>
        </p:txBody>
      </p:sp>
    </p:spTree>
    <p:extLst>
      <p:ext uri="{BB962C8B-B14F-4D97-AF65-F5344CB8AC3E}">
        <p14:creationId xmlns:p14="http://schemas.microsoft.com/office/powerpoint/2010/main" val="114597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228600"/>
            <a:ext cx="9317004" cy="533400"/>
          </a:xfrm>
        </p:spPr>
        <p:txBody>
          <a:bodyPr/>
          <a:lstStyle/>
          <a:p>
            <a:r>
              <a:rPr lang="de-DE" dirty="0" smtClean="0">
                <a:solidFill>
                  <a:schemeClr val="accent1"/>
                </a:solidFill>
              </a:rPr>
              <a:t>Silicon Competence </a:t>
            </a:r>
            <a:r>
              <a:rPr lang="de-DE" dirty="0" err="1" smtClean="0">
                <a:solidFill>
                  <a:schemeClr val="accent1"/>
                </a:solidFill>
              </a:rPr>
              <a:t>and</a:t>
            </a:r>
            <a:r>
              <a:rPr lang="de-DE" dirty="0" smtClean="0">
                <a:solidFill>
                  <a:schemeClr val="accent1"/>
                </a:solidFill>
              </a:rPr>
              <a:t> Micro-</a:t>
            </a:r>
            <a:r>
              <a:rPr lang="de-DE" dirty="0" err="1" smtClean="0">
                <a:solidFill>
                  <a:schemeClr val="accent1"/>
                </a:solidFill>
              </a:rPr>
              <a:t>Bonding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Technolgies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4" y="884833"/>
            <a:ext cx="4421171" cy="2946616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99" y="4132503"/>
            <a:ext cx="4663927" cy="2267187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485" y="1112100"/>
            <a:ext cx="3793307" cy="505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9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/>
          <p:nvPr/>
        </p:nvSpPr>
        <p:spPr>
          <a:xfrm>
            <a:off x="125026" y="196869"/>
            <a:ext cx="9755973" cy="5222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3077" tIns="41538" rIns="83077" bIns="41538" anchor="t" anchorCtr="0" compatLnSpc="0">
            <a:spAutoFit/>
          </a:bodyPr>
          <a:lstStyle/>
          <a:p>
            <a:pPr algn="ctr">
              <a:spcBef>
                <a:spcPts val="830"/>
              </a:spcBef>
              <a:defRPr sz="1800"/>
            </a:pPr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Microsoft YaHei" pitchFamily="2"/>
                <a:cs typeface="Arial" pitchFamily="2"/>
              </a:rPr>
              <a:t>CBM-STS Double Sided Silicon Strip Module Assembly</a:t>
            </a:r>
            <a:endParaRPr lang="en-GB" sz="2800" b="1" dirty="0">
              <a:solidFill>
                <a:schemeClr val="accent1">
                  <a:lumMod val="75000"/>
                </a:schemeClr>
              </a:solidFill>
              <a:latin typeface="Calibri"/>
              <a:ea typeface="Microsoft YaHei" pitchFamily="2"/>
              <a:cs typeface="Arial" pitchFamily="2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49" y="908720"/>
            <a:ext cx="5541051" cy="415578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69" y="3501009"/>
            <a:ext cx="3930281" cy="294771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6" y="920783"/>
            <a:ext cx="2627460" cy="350327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Inhaltsplatzhalter 7"/>
          <p:cNvSpPr txBox="1">
            <a:spLocks/>
          </p:cNvSpPr>
          <p:nvPr/>
        </p:nvSpPr>
        <p:spPr>
          <a:xfrm>
            <a:off x="105413" y="4688230"/>
            <a:ext cx="2361615" cy="209246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 indent="-163513"/>
            <a:r>
              <a:rPr lang="de-DE" sz="1400" kern="0" dirty="0" err="1" smtClean="0"/>
              <a:t>Wire</a:t>
            </a:r>
            <a:r>
              <a:rPr lang="de-DE" sz="1400" kern="0" dirty="0" smtClean="0"/>
              <a:t> </a:t>
            </a:r>
            <a:r>
              <a:rPr lang="de-DE" sz="1400" kern="0" dirty="0" err="1" smtClean="0"/>
              <a:t>Bonding</a:t>
            </a:r>
            <a:r>
              <a:rPr lang="de-DE" sz="1400" kern="0" dirty="0" smtClean="0"/>
              <a:t> </a:t>
            </a:r>
            <a:r>
              <a:rPr lang="de-DE" sz="1400" kern="0" dirty="0" err="1" smtClean="0"/>
              <a:t>to</a:t>
            </a:r>
            <a:r>
              <a:rPr lang="de-DE" sz="1400" kern="0" dirty="0" smtClean="0"/>
              <a:t> </a:t>
            </a:r>
            <a:r>
              <a:rPr lang="de-DE" sz="1400" kern="0" dirty="0" err="1" smtClean="0"/>
              <a:t>contact</a:t>
            </a:r>
            <a:r>
              <a:rPr lang="de-DE" sz="1400" kern="0" dirty="0" smtClean="0"/>
              <a:t> </a:t>
            </a:r>
            <a:r>
              <a:rPr lang="de-DE" sz="1400" kern="0" dirty="0" err="1" smtClean="0"/>
              <a:t>readout</a:t>
            </a:r>
            <a:r>
              <a:rPr lang="de-DE" sz="1400" kern="0" dirty="0" smtClean="0"/>
              <a:t> ASICs</a:t>
            </a:r>
            <a:endParaRPr lang="de-DE" sz="1400" kern="0" dirty="0"/>
          </a:p>
          <a:p>
            <a:pPr indent="-163513"/>
            <a:r>
              <a:rPr lang="de-DE" sz="1400" kern="0" dirty="0" smtClean="0"/>
              <a:t>Tab-</a:t>
            </a:r>
            <a:r>
              <a:rPr lang="de-DE" sz="1400" kern="0" dirty="0" err="1" smtClean="0"/>
              <a:t>Bonding</a:t>
            </a:r>
            <a:r>
              <a:rPr lang="de-DE" sz="1400" kern="0" dirty="0" smtClean="0"/>
              <a:t> </a:t>
            </a:r>
            <a:r>
              <a:rPr lang="de-DE" sz="1400" kern="0" dirty="0" err="1" smtClean="0"/>
              <a:t>to</a:t>
            </a:r>
            <a:r>
              <a:rPr lang="de-DE" sz="1400" kern="0" dirty="0" smtClean="0"/>
              <a:t> </a:t>
            </a:r>
            <a:r>
              <a:rPr lang="de-DE" sz="1400" kern="0" dirty="0" err="1" smtClean="0"/>
              <a:t>connect</a:t>
            </a:r>
            <a:r>
              <a:rPr lang="de-DE" sz="1400" kern="0" dirty="0" smtClean="0"/>
              <a:t> </a:t>
            </a:r>
            <a:r>
              <a:rPr lang="de-DE" sz="1400" kern="0" dirty="0" err="1" smtClean="0"/>
              <a:t>signal</a:t>
            </a:r>
            <a:r>
              <a:rPr lang="de-DE" sz="1400" kern="0" dirty="0" smtClean="0"/>
              <a:t> </a:t>
            </a:r>
            <a:r>
              <a:rPr lang="de-DE" sz="1400" kern="0" dirty="0" err="1" smtClean="0"/>
              <a:t>micro</a:t>
            </a:r>
            <a:r>
              <a:rPr lang="de-DE" sz="1400" kern="0" dirty="0" smtClean="0"/>
              <a:t> </a:t>
            </a:r>
            <a:r>
              <a:rPr lang="de-DE" sz="1400" kern="0" dirty="0" err="1" smtClean="0"/>
              <a:t>cables</a:t>
            </a:r>
            <a:endParaRPr lang="de-DE" sz="1400" kern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64" y="1392518"/>
            <a:ext cx="8064896" cy="43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0512" y="188640"/>
            <a:ext cx="8738088" cy="533400"/>
          </a:xfrm>
        </p:spPr>
        <p:txBody>
          <a:bodyPr/>
          <a:lstStyle/>
          <a:p>
            <a:r>
              <a:rPr lang="de-DE" sz="3200" dirty="0" err="1">
                <a:solidFill>
                  <a:schemeClr val="accent1">
                    <a:lumMod val="75000"/>
                  </a:schemeClr>
                </a:solidFill>
              </a:rPr>
              <a:t>Three</a:t>
            </a:r>
            <a:r>
              <a:rPr lang="de-DE" sz="3200" dirty="0">
                <a:solidFill>
                  <a:schemeClr val="accent1">
                    <a:lumMod val="75000"/>
                  </a:schemeClr>
                </a:solidFill>
              </a:rPr>
              <a:t> Module Assembly Sites, 876 Modules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07355" y="1916832"/>
            <a:ext cx="5157860" cy="434340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4" name="Picture 2" descr="F:\Photos Reinraum in Betrieb\JPG\04_070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74" y="874716"/>
            <a:ext cx="3802673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:\Photos Reinraum in Betrieb\JPG\13_0702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5" y="3323898"/>
            <a:ext cx="3783623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356" y="874785"/>
            <a:ext cx="4245343" cy="2826934"/>
          </a:xfrm>
          <a:prstGeom prst="rect">
            <a:avLst/>
          </a:prstGeom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5" b="22608"/>
          <a:stretch/>
        </p:blipFill>
        <p:spPr bwMode="auto">
          <a:xfrm>
            <a:off x="2972279" y="3191700"/>
            <a:ext cx="1615696" cy="896832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8984" y="3933057"/>
            <a:ext cx="4214986" cy="3163412"/>
          </a:xfrm>
          <a:prstGeom prst="rect">
            <a:avLst/>
          </a:prstGeom>
        </p:spPr>
      </p:pic>
      <p:pic>
        <p:nvPicPr>
          <p:cNvPr id="10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025" y="2718253"/>
            <a:ext cx="1056570" cy="916894"/>
          </a:xfrm>
          <a:prstGeom prst="rect">
            <a:avLst/>
          </a:prstGeom>
        </p:spPr>
      </p:pic>
      <p:pic>
        <p:nvPicPr>
          <p:cNvPr id="11" name="Picture 21" descr="\\WinFileSvG\DL$Root\cschmidt\Eigene Dateien\DetLab\DetlabPräsentationen\IMG_10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797" y="4807415"/>
            <a:ext cx="2143858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314798" y="6220851"/>
            <a:ext cx="1669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GSI </a:t>
            </a:r>
            <a:r>
              <a:rPr lang="de-DE" dirty="0" err="1">
                <a:solidFill>
                  <a:srgbClr val="FFFF00"/>
                </a:solidFill>
              </a:rPr>
              <a:t>detector</a:t>
            </a:r>
            <a:r>
              <a:rPr lang="de-DE" dirty="0">
                <a:solidFill>
                  <a:srgbClr val="FFFF00"/>
                </a:solidFill>
              </a:rPr>
              <a:t> lab</a:t>
            </a:r>
          </a:p>
        </p:txBody>
      </p:sp>
      <p:sp>
        <p:nvSpPr>
          <p:cNvPr id="12" name="Ellipse 11"/>
          <p:cNvSpPr/>
          <p:nvPr/>
        </p:nvSpPr>
        <p:spPr bwMode="auto">
          <a:xfrm>
            <a:off x="2720752" y="2337420"/>
            <a:ext cx="4320480" cy="2819772"/>
          </a:xfrm>
          <a:prstGeom prst="ellipse">
            <a:avLst/>
          </a:prstGeom>
          <a:noFill/>
          <a:ln w="57150" cap="flat" cmpd="sng" algn="ctr">
            <a:solidFill>
              <a:srgbClr val="6600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060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Settings\cschmidt\Application Data\Microsoft\Templates\CASCADEtemplate.pot</Template>
  <TotalTime>0</TotalTime>
  <Words>827</Words>
  <Application>Microsoft Office PowerPoint</Application>
  <PresentationFormat>A4-Papier (210 x 297 mm)</PresentationFormat>
  <Paragraphs>135</Paragraphs>
  <Slides>20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20</vt:i4>
      </vt:variant>
    </vt:vector>
  </HeadingPairs>
  <TitlesOfParts>
    <vt:vector size="32" baseType="lpstr">
      <vt:lpstr>Microsoft YaHei</vt:lpstr>
      <vt:lpstr>Arial</vt:lpstr>
      <vt:lpstr>Calibri</vt:lpstr>
      <vt:lpstr>Cambria Math</vt:lpstr>
      <vt:lpstr>Comic Sans MS</vt:lpstr>
      <vt:lpstr>Times New Roman</vt:lpstr>
      <vt:lpstr>Verdana</vt:lpstr>
      <vt:lpstr>Wingdings</vt:lpstr>
      <vt:lpstr>CASCADEtemplate</vt:lpstr>
      <vt:lpstr>Projekt domyślny</vt:lpstr>
      <vt:lpstr>Benutzerdefiniertes Design</vt:lpstr>
      <vt:lpstr>1_CASCADEtemplate</vt:lpstr>
      <vt:lpstr>Detector Laboratory at GSI,  Competences, Activities  and starting Georgian contacts and cooperation  9th Georgian German Science Bridge, Kutaisi, Sept. 12th to 16th 2022    </vt:lpstr>
      <vt:lpstr>Outline</vt:lpstr>
      <vt:lpstr>Detector Laboratory: 600 m2 Clean-Room</vt:lpstr>
      <vt:lpstr>Gaseous Detectors Wire Chambers and MPGD            </vt:lpstr>
      <vt:lpstr>Detectors for Heavy Ion Therapy</vt:lpstr>
      <vt:lpstr>Recent: ALICE TPC-Upgrade </vt:lpstr>
      <vt:lpstr>Silicon Competence and Micro-Bonding Technolgies</vt:lpstr>
      <vt:lpstr>PowerPoint-Präsentation</vt:lpstr>
      <vt:lpstr>Three Module Assembly Sites, 876 Modules</vt:lpstr>
      <vt:lpstr>PowerPoint-Präsentation</vt:lpstr>
      <vt:lpstr>R&amp;D Activities Towards ALICE ITS 3 (2025)</vt:lpstr>
      <vt:lpstr>EURIZON as Project Transfer Proposal following CREMLIN-Plus</vt:lpstr>
      <vt:lpstr>WP7: horizontal activity DETEC</vt:lpstr>
      <vt:lpstr>WP7-DETEC</vt:lpstr>
      <vt:lpstr>Proposal: Have the detector school in Georgia at   Kutaisi International University (KIU)</vt:lpstr>
      <vt:lpstr>Cooperation seeded through visit to GSI/FAIR on April 10th </vt:lpstr>
      <vt:lpstr>Rapid developments… also thanks to Irakli Keshelashvili</vt:lpstr>
      <vt:lpstr>PowerPoint-Präsentation</vt:lpstr>
      <vt:lpstr>… all successful right from the start 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CASCADE Neutron Detector:  R&amp;D in DETNI</dc:title>
  <dc:creator>Schmidt, Christian Joachim Dr.</dc:creator>
  <cp:lastModifiedBy>Schmidt, Christian Joachim Dr.</cp:lastModifiedBy>
  <cp:revision>475</cp:revision>
  <cp:lastPrinted>2015-06-24T10:48:27Z</cp:lastPrinted>
  <dcterms:created xsi:type="dcterms:W3CDTF">2002-05-06T20:46:39Z</dcterms:created>
  <dcterms:modified xsi:type="dcterms:W3CDTF">2022-09-13T11:46:16Z</dcterms:modified>
</cp:coreProperties>
</file>