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75" r:id="rId8"/>
    <p:sldId id="266" r:id="rId9"/>
    <p:sldId id="277" r:id="rId10"/>
    <p:sldId id="267" r:id="rId11"/>
    <p:sldId id="279" r:id="rId12"/>
    <p:sldId id="281" r:id="rId13"/>
    <p:sldId id="270" r:id="rId14"/>
    <p:sldId id="282" r:id="rId15"/>
    <p:sldId id="271" r:id="rId16"/>
    <p:sldId id="283" r:id="rId17"/>
    <p:sldId id="286" r:id="rId18"/>
    <p:sldId id="285" r:id="rId19"/>
    <p:sldId id="289" r:id="rId20"/>
    <p:sldId id="290" r:id="rId21"/>
    <p:sldId id="276" r:id="rId22"/>
    <p:sldId id="280" r:id="rId23"/>
    <p:sldId id="260" r:id="rId24"/>
    <p:sldId id="262" r:id="rId25"/>
    <p:sldId id="263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C76-7413-411B-943C-C5A5AE362E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C6D8-8597-4077-AD16-D032EA720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3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C76-7413-411B-943C-C5A5AE362E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C6D8-8597-4077-AD16-D032EA720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3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C76-7413-411B-943C-C5A5AE362E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C6D8-8597-4077-AD16-D032EA720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C76-7413-411B-943C-C5A5AE362E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C6D8-8597-4077-AD16-D032EA720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C76-7413-411B-943C-C5A5AE362E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C6D8-8597-4077-AD16-D032EA720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1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C76-7413-411B-943C-C5A5AE362E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C6D8-8597-4077-AD16-D032EA720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8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C76-7413-411B-943C-C5A5AE362E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C6D8-8597-4077-AD16-D032EA720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4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C76-7413-411B-943C-C5A5AE362E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C6D8-8597-4077-AD16-D032EA720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7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C76-7413-411B-943C-C5A5AE362E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C6D8-8597-4077-AD16-D032EA720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6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C76-7413-411B-943C-C5A5AE362E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C6D8-8597-4077-AD16-D032EA720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C76-7413-411B-943C-C5A5AE362E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C6D8-8597-4077-AD16-D032EA720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7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DCC76-7413-411B-943C-C5A5AE362E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C6D8-8597-4077-AD16-D032EA720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269" y="641839"/>
            <a:ext cx="9750000" cy="1021415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Radiotherapy using VMAT and IMRT techniques</a:t>
            </a:r>
            <a:endParaRPr lang="en-US" sz="3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720" y="3667419"/>
            <a:ext cx="9144000" cy="2813538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400" dirty="0" smtClean="0"/>
              <a:t>Dr. Beka Bochorishvili,  Medical physicist </a:t>
            </a:r>
          </a:p>
          <a:p>
            <a:r>
              <a:rPr lang="en-US" sz="4400" dirty="0" smtClean="0"/>
              <a:t>Radiation Oncology Department, </a:t>
            </a:r>
            <a:r>
              <a:rPr lang="en-US" sz="4400" dirty="0" err="1" smtClean="0"/>
              <a:t>Todua</a:t>
            </a:r>
            <a:r>
              <a:rPr lang="en-US" sz="4400" dirty="0" smtClean="0"/>
              <a:t> Clinic, Tbilisi, Georgia</a:t>
            </a:r>
          </a:p>
          <a:p>
            <a:r>
              <a:rPr lang="en-US" sz="4400" dirty="0" smtClean="0"/>
              <a:t>Scientific technical consultant, Kutaisi International University, Georgia</a:t>
            </a:r>
          </a:p>
          <a:p>
            <a:r>
              <a:rPr lang="en-US" sz="4400" b="1" i="1" dirty="0" smtClean="0"/>
              <a:t>September 2022</a:t>
            </a:r>
            <a:endParaRPr lang="en-US" sz="4400" b="1" i="1" dirty="0"/>
          </a:p>
        </p:txBody>
      </p:sp>
      <p:pic>
        <p:nvPicPr>
          <p:cNvPr id="1026" name="Picture 2" descr="D:\Vostro 2013\KIU\KIU 2022\GGS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1474" y="5546727"/>
            <a:ext cx="282892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51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3153"/>
            <a:ext cx="10515600" cy="529121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Treatment planning</a:t>
            </a:r>
          </a:p>
          <a:p>
            <a:pPr marL="0" indent="0">
              <a:buNone/>
            </a:pPr>
            <a:r>
              <a:rPr lang="en-US" sz="2600" dirty="0" smtClean="0"/>
              <a:t>In order to deliver radiation to a patients we need make a plan according which machine irradiates the patient.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Software we us for planning is called Treatment Planning System (TPS)</a:t>
            </a:r>
          </a:p>
          <a:p>
            <a:pPr marL="0" indent="0">
              <a:buNone/>
            </a:pPr>
            <a:r>
              <a:rPr lang="en-US" sz="2600" dirty="0" smtClean="0"/>
              <a:t>In our department we use </a:t>
            </a:r>
            <a:r>
              <a:rPr lang="en-US" sz="2600" b="1" dirty="0" smtClean="0">
                <a:solidFill>
                  <a:srgbClr val="0070C0"/>
                </a:solidFill>
              </a:rPr>
              <a:t>VARIAN Eclipse</a:t>
            </a:r>
            <a:r>
              <a:rPr lang="en-US" sz="2600" dirty="0" smtClean="0"/>
              <a:t>. Treatment plans are done by medical Physicists.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Two types of planning </a:t>
            </a:r>
          </a:p>
          <a:p>
            <a:pPr marL="0" indent="0"/>
            <a:r>
              <a:rPr lang="en-US" sz="2600" dirty="0" smtClean="0"/>
              <a:t>Forward planning - 3D conformal (3D CRT)</a:t>
            </a:r>
          </a:p>
          <a:p>
            <a:pPr marL="0" indent="0"/>
            <a:r>
              <a:rPr lang="en-US" sz="2600" dirty="0" smtClean="0"/>
              <a:t>Inverse planning - </a:t>
            </a:r>
            <a:r>
              <a:rPr lang="en-US" sz="2600" b="1" dirty="0" smtClean="0">
                <a:solidFill>
                  <a:srgbClr val="0070C0"/>
                </a:solidFill>
              </a:rPr>
              <a:t>VMAT/IMRT 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151"/>
            <a:ext cx="10515600" cy="5767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3D CRT planning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D:\Vostro 2013\KIU\KIU 2022\3D conformal.bmp"/>
          <p:cNvPicPr>
            <a:picLocks noChangeAspect="1" noChangeArrowheads="1"/>
          </p:cNvPicPr>
          <p:nvPr/>
        </p:nvPicPr>
        <p:blipFill>
          <a:blip r:embed="rId2"/>
          <a:srcRect t="1077" r="5859" b="2587"/>
          <a:stretch>
            <a:fillRect/>
          </a:stretch>
        </p:blipFill>
        <p:spPr bwMode="auto">
          <a:xfrm>
            <a:off x="238565" y="956626"/>
            <a:ext cx="5547315" cy="3854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30461" y="1617785"/>
            <a:ext cx="41077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Optimisation</a:t>
            </a:r>
            <a:r>
              <a:rPr lang="en-US" sz="2400" b="1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Gantry angle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Beam weight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Beam energy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Beam wedge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Collimator angle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625" y="5175126"/>
            <a:ext cx="9706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3D CRT is forward planning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400" dirty="0" smtClean="0"/>
              <a:t>We set all parameters (Gantry angles, beam  weight, beam energy, wedges, collimator angles, jaws, MLC ) ; calculate plan and get dose distribution.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Jaws and MLC – Multi-Leaf Collimators</a:t>
            </a:r>
            <a:endParaRPr lang="en-US" sz="2400" dirty="0"/>
          </a:p>
        </p:txBody>
      </p:sp>
      <p:pic>
        <p:nvPicPr>
          <p:cNvPr id="2051" name="Picture 3" descr="D:\Vostro 2013\KIU\KIU 2022\MLC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037" y="1371820"/>
            <a:ext cx="4419600" cy="4086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4874" y="1589649"/>
            <a:ext cx="5542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Beams are shaped by jaws and MLC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Jaws can make rectangular shapes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MLC do additional fine shaping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0485"/>
            <a:ext cx="10515600" cy="581647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VMAT</a:t>
            </a:r>
            <a:r>
              <a:rPr lang="en-US" b="1" dirty="0" smtClean="0"/>
              <a:t> –Volumetric Modulated Arc Therapy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200" b="1" u="sng" dirty="0" smtClean="0"/>
              <a:t>VMAT – is Intensity modulated arc therapy</a:t>
            </a:r>
          </a:p>
          <a:p>
            <a:pPr marL="0" indent="0">
              <a:buNone/>
            </a:pPr>
            <a:r>
              <a:rPr lang="en-US" sz="2200" dirty="0" smtClean="0"/>
              <a:t>1.Radiation is delivered through continuous gantry rotation</a:t>
            </a:r>
          </a:p>
          <a:p>
            <a:pPr marL="0" indent="0">
              <a:buNone/>
            </a:pPr>
            <a:r>
              <a:rPr lang="en-US" sz="2200" dirty="0" smtClean="0"/>
              <a:t>2. MLC changes continuously as the gantry rotates </a:t>
            </a:r>
          </a:p>
          <a:p>
            <a:pPr marL="0" indent="0">
              <a:buNone/>
            </a:pPr>
            <a:r>
              <a:rPr lang="en-US" sz="2200" dirty="0" smtClean="0"/>
              <a:t>3. Intensity of radiation changing simultaneously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="1" u="sng" dirty="0" smtClean="0"/>
              <a:t>VMAT – planning is inverse planning </a:t>
            </a:r>
          </a:p>
          <a:p>
            <a:pPr marL="0" indent="0">
              <a:buNone/>
            </a:pPr>
            <a:r>
              <a:rPr lang="en-US" sz="2200" dirty="0" smtClean="0"/>
              <a:t>1.We set number of arcs, starting and final gantry angles</a:t>
            </a:r>
          </a:p>
          <a:p>
            <a:pPr marL="0" indent="0">
              <a:buNone/>
            </a:pPr>
            <a:r>
              <a:rPr lang="en-US" sz="2200" dirty="0" smtClean="0"/>
              <a:t>2. We set objectives for tumor region </a:t>
            </a:r>
          </a:p>
          <a:p>
            <a:pPr marL="0" indent="0">
              <a:buNone/>
            </a:pPr>
            <a:r>
              <a:rPr lang="en-US" sz="2200" dirty="0" smtClean="0"/>
              <a:t>3. We set constraints on Organs At Risk </a:t>
            </a:r>
          </a:p>
          <a:p>
            <a:pPr marL="0" indent="0">
              <a:buNone/>
            </a:pPr>
            <a:r>
              <a:rPr lang="en-US" sz="2200" dirty="0" smtClean="0"/>
              <a:t>4. We optimize using the special software and get </a:t>
            </a:r>
            <a:r>
              <a:rPr lang="en-US" sz="2200" b="1" dirty="0" smtClean="0">
                <a:solidFill>
                  <a:srgbClr val="0070C0"/>
                </a:solidFill>
              </a:rPr>
              <a:t>dose distribution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30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5190980"/>
            <a:ext cx="10515600" cy="56270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VMAT</a:t>
            </a:r>
            <a:endParaRPr lang="en-US" dirty="0"/>
          </a:p>
        </p:txBody>
      </p:sp>
      <p:pic>
        <p:nvPicPr>
          <p:cNvPr id="3074" name="Picture 2" descr="D:\Vostro 2013\KIU\KIU 2022\VM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943" y="604911"/>
            <a:ext cx="10512580" cy="4178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3" y="314765"/>
            <a:ext cx="10852052" cy="582477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IMRT</a:t>
            </a:r>
            <a:r>
              <a:rPr lang="en-US" b="1" dirty="0" smtClean="0"/>
              <a:t> – Intensity-Modulated Radiation Therapy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u="sng" dirty="0" smtClean="0"/>
              <a:t>Two types of IMRT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Static IMRT (step and shoot)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Dynamic IMRT (Sliding window)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400" dirty="0" smtClean="0"/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dirty="0" smtClean="0"/>
              <a:t>Gantry angles are fixed in both types of IMRT.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400" dirty="0" smtClean="0"/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smtClean="0"/>
              <a:t>Static IMRT </a:t>
            </a:r>
            <a:r>
              <a:rPr lang="en-US" sz="2400" dirty="0" smtClean="0"/>
              <a:t>– Field is divided id different segments, radiation is not delivered while the leaves move to create next segment.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smtClean="0"/>
              <a:t>Dynamic IMRT </a:t>
            </a:r>
            <a:r>
              <a:rPr lang="en-US" sz="2400" dirty="0" smtClean="0"/>
              <a:t>– Radiation is delivered as leaves are moving.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65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57" y="365759"/>
            <a:ext cx="9200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 We set number of field and their angles, collimator angles</a:t>
            </a:r>
          </a:p>
          <a:p>
            <a:r>
              <a:rPr lang="en-US" sz="2200" dirty="0" smtClean="0"/>
              <a:t>2. We set dose objectives for tumor region</a:t>
            </a:r>
          </a:p>
          <a:p>
            <a:r>
              <a:rPr lang="en-US" sz="2200" dirty="0" smtClean="0"/>
              <a:t>3. We set constraints on Organs At Risk </a:t>
            </a:r>
          </a:p>
          <a:p>
            <a:r>
              <a:rPr lang="en-US" sz="2200" dirty="0" smtClean="0"/>
              <a:t>4. We optimize using the special software and get </a:t>
            </a:r>
            <a:r>
              <a:rPr lang="en-US" sz="2200" b="1" dirty="0" smtClean="0">
                <a:solidFill>
                  <a:srgbClr val="0070C0"/>
                </a:solidFill>
              </a:rPr>
              <a:t>dose distribution</a:t>
            </a:r>
            <a:endParaRPr lang="en-US" sz="2200" dirty="0" smtClean="0"/>
          </a:p>
        </p:txBody>
      </p:sp>
      <p:pic>
        <p:nvPicPr>
          <p:cNvPr id="4098" name="Picture 2" descr="D:\Vostro 2013\KIU\KIU 2022\IM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509" y="2127297"/>
            <a:ext cx="9811090" cy="327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8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Which is better?</a:t>
            </a:r>
            <a:endParaRPr lang="en-US" sz="2400" dirty="0"/>
          </a:p>
        </p:txBody>
      </p:sp>
      <p:pic>
        <p:nvPicPr>
          <p:cNvPr id="2050" name="Picture 2" descr="D:\Vostro 2013\KIU\KIU 2022\step and shoot VS sliding wind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13" y="1514475"/>
            <a:ext cx="8866187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3557"/>
            <a:ext cx="10515600" cy="58534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3D conformal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VMTA/IMRT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400" b="1" u="sng" dirty="0" smtClean="0"/>
              <a:t>Main advantage </a:t>
            </a:r>
            <a:r>
              <a:rPr lang="en-US" sz="2400" b="1" u="sng" dirty="0" smtClean="0">
                <a:solidFill>
                  <a:srgbClr val="0070C0"/>
                </a:solidFill>
              </a:rPr>
              <a:t>VMAT/IMRT </a:t>
            </a:r>
            <a:r>
              <a:rPr lang="en-US" sz="2400" b="1" u="sng" dirty="0" smtClean="0"/>
              <a:t>Which is very important</a:t>
            </a:r>
          </a:p>
          <a:p>
            <a:pPr>
              <a:buNone/>
            </a:pPr>
            <a:r>
              <a:rPr lang="en-US" sz="2400" dirty="0" smtClean="0"/>
              <a:t>High degree of conformity, steep dose gradient and healthy tissue sparing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u="sng" dirty="0" smtClean="0"/>
              <a:t>Disadvantages of </a:t>
            </a:r>
            <a:r>
              <a:rPr lang="en-US" sz="2400" b="1" u="sng" dirty="0" smtClean="0">
                <a:solidFill>
                  <a:srgbClr val="0070C0"/>
                </a:solidFill>
              </a:rPr>
              <a:t>VMAT/IMRT </a:t>
            </a:r>
            <a:r>
              <a:rPr lang="en-US" sz="2400" b="1" u="sng" dirty="0" smtClean="0"/>
              <a:t>Which are less important</a:t>
            </a:r>
          </a:p>
          <a:p>
            <a:pPr>
              <a:buNone/>
            </a:pPr>
            <a:r>
              <a:rPr lang="en-US" sz="2400" dirty="0" smtClean="0"/>
              <a:t>Large region of low dose</a:t>
            </a:r>
          </a:p>
          <a:p>
            <a:pPr>
              <a:buNone/>
            </a:pPr>
            <a:r>
              <a:rPr lang="en-US" sz="2400" dirty="0" smtClean="0"/>
              <a:t>Taking much time to deliver</a:t>
            </a:r>
          </a:p>
          <a:p>
            <a:pPr>
              <a:buNone/>
            </a:pPr>
            <a:r>
              <a:rPr lang="en-US" sz="2400" dirty="0" smtClean="0"/>
              <a:t>Requiring complicated QA /CA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Is </a:t>
            </a:r>
            <a:r>
              <a:rPr lang="en-US" sz="2400" b="1" dirty="0" smtClean="0"/>
              <a:t>3D CRT </a:t>
            </a:r>
            <a:r>
              <a:rPr lang="en-US" sz="2400" dirty="0" smtClean="0"/>
              <a:t>some times better than </a:t>
            </a:r>
            <a:r>
              <a:rPr lang="en-US" sz="2400" b="1" dirty="0" smtClean="0">
                <a:solidFill>
                  <a:srgbClr val="0070C0"/>
                </a:solidFill>
              </a:rPr>
              <a:t>VMAT/IMRT?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Yes: </a:t>
            </a:r>
            <a:r>
              <a:rPr lang="en-US" sz="2400" dirty="0" smtClean="0"/>
              <a:t>When clinically high conformity not needed, healthy tissues are spared enough and delivering time is preferred to be short.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65314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Treatment delivery  with IGRT – Image Guided Radiation Therapy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 descr="D:\Vostro 2013\KIU\KIU 2022\IG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993" y="1689781"/>
            <a:ext cx="5600700" cy="4581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26630" y="2525486"/>
            <a:ext cx="5558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Linear accelerator with on boar imagers:</a:t>
            </a:r>
          </a:p>
          <a:p>
            <a:r>
              <a:rPr lang="en-US" sz="2400" dirty="0" smtClean="0"/>
              <a:t>1.Kilovoltage  X-ray source and detector</a:t>
            </a:r>
          </a:p>
          <a:p>
            <a:r>
              <a:rPr lang="en-US" sz="2400" dirty="0" smtClean="0"/>
              <a:t>2 .Megavoltage X-ray source and detector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3577"/>
            <a:ext cx="10515600" cy="569338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Radiotherapy in cancer treatment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b="1" u="sng" dirty="0" smtClean="0"/>
              <a:t>Diverse methods of treating cancer: </a:t>
            </a:r>
          </a:p>
          <a:p>
            <a:r>
              <a:rPr lang="en-US" sz="2200" dirty="0" smtClean="0"/>
              <a:t>Surgery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Radiation therapy</a:t>
            </a:r>
          </a:p>
          <a:p>
            <a:r>
              <a:rPr lang="en-US" sz="2200" dirty="0" smtClean="0"/>
              <a:t>Chemotherapy</a:t>
            </a:r>
          </a:p>
          <a:p>
            <a:r>
              <a:rPr lang="en-US" sz="2200" dirty="0" smtClean="0"/>
              <a:t>Immunotherapy</a:t>
            </a:r>
          </a:p>
          <a:p>
            <a:r>
              <a:rPr lang="en-US" sz="2200" dirty="0" smtClean="0"/>
              <a:t>Hormone therapy</a:t>
            </a:r>
          </a:p>
          <a:p>
            <a:r>
              <a:rPr lang="en-US" sz="2200" dirty="0" smtClean="0"/>
              <a:t>Different combinations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About 50% of cancer patients need radiotherapy at some stage of their cancer treatment.</a:t>
            </a:r>
          </a:p>
          <a:p>
            <a:pPr marL="0" indent="0">
              <a:buNone/>
            </a:pPr>
            <a:r>
              <a:rPr lang="en-US" sz="2200" dirty="0" smtClean="0"/>
              <a:t>About 50%  treated with curative intent (rest 50% with palliative intent).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25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14" y="1083212"/>
            <a:ext cx="103538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IGRT is for: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Patient  positioning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Tumor positioning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r>
              <a:rPr lang="en-US" sz="2400" b="1" dirty="0" smtClean="0"/>
              <a:t>IGRT additionally allows: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Tracking moving tumors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Find tumor shape changes as well as other anatomical changes in patients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Do adaptive radiotherapy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r>
              <a:rPr lang="en-US" sz="2400" dirty="0" smtClean="0"/>
              <a:t>Thus IGRT helps: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Reduce dose to healthy tissue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Irradiate tumor region with steep dose gradients (especially for  VMAT/IMRT)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01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8" y="0"/>
            <a:ext cx="10515600" cy="8587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Photons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00B050"/>
                </a:solidFill>
              </a:rPr>
              <a:t>Electrons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Protons</a:t>
            </a:r>
            <a:r>
              <a:rPr lang="en-US" sz="2800" b="1" dirty="0" smtClean="0"/>
              <a:t> in radiotherapy</a:t>
            </a:r>
            <a:endParaRPr lang="en-US" sz="2800" b="1" dirty="0"/>
          </a:p>
        </p:txBody>
      </p:sp>
      <p:pic>
        <p:nvPicPr>
          <p:cNvPr id="2052" name="Picture 4" descr="D:\Vostro 2013\KIU\KIU 2022\PDD photons prot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6" y="1579117"/>
            <a:ext cx="4997078" cy="32423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1310" y="2825589"/>
            <a:ext cx="5022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Percentage depth dose (</a:t>
            </a:r>
            <a:r>
              <a:rPr lang="en-US" sz="2400" b="1" dirty="0" smtClean="0">
                <a:solidFill>
                  <a:srgbClr val="0070C0"/>
                </a:solidFill>
              </a:rPr>
              <a:t>PDD</a:t>
            </a:r>
            <a:r>
              <a:rPr lang="en-US" sz="2400" dirty="0" smtClean="0"/>
              <a:t>) curves for photons,  electrons and protons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5230272" y="3064739"/>
            <a:ext cx="928468" cy="4220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Vostro 2013\KIU\KIU 2022\what we aim what can happ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8157" y="2124001"/>
            <a:ext cx="5772150" cy="3228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1858" y="928467"/>
            <a:ext cx="815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Protons are very sensitive to range and density uncertainties</a:t>
            </a:r>
            <a:endParaRPr lang="en-US" sz="2400" dirty="0"/>
          </a:p>
        </p:txBody>
      </p:sp>
      <p:pic>
        <p:nvPicPr>
          <p:cNvPr id="2" name="Picture 2" descr="D:\Vostro 2013\KIU\KIU 2022\proton photon tum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182" y="1867128"/>
            <a:ext cx="5263628" cy="367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7" y="168812"/>
            <a:ext cx="11127544" cy="6316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Increasing quality of radiation therapy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/>
            <a:r>
              <a:rPr lang="en-US" sz="2600" b="1" dirty="0" smtClean="0"/>
              <a:t> High professional staff </a:t>
            </a:r>
          </a:p>
          <a:p>
            <a:pPr marL="0" indent="0">
              <a:buNone/>
            </a:pPr>
            <a:r>
              <a:rPr lang="en-US" sz="2400" dirty="0" smtClean="0"/>
              <a:t>Dose prescription,  patient clinical management, contour delineation, treatment planning, QA and QC procedures, CT simulation, treatment delivery.</a:t>
            </a:r>
          </a:p>
          <a:p>
            <a:pPr marL="0" indent="0"/>
            <a:r>
              <a:rPr lang="en-US" sz="2600" b="1" dirty="0" smtClean="0"/>
              <a:t>Modern machines</a:t>
            </a:r>
          </a:p>
          <a:p>
            <a:pPr marL="0" indent="0">
              <a:buNone/>
            </a:pPr>
            <a:r>
              <a:rPr lang="en-US" sz="2400" dirty="0" smtClean="0"/>
              <a:t> IGRT, Motion management, </a:t>
            </a:r>
            <a:r>
              <a:rPr lang="en-US" sz="2400" b="1" dirty="0" smtClean="0">
                <a:solidFill>
                  <a:srgbClr val="0070C0"/>
                </a:solidFill>
              </a:rPr>
              <a:t>VMAT/IMRT</a:t>
            </a:r>
            <a:r>
              <a:rPr lang="en-US" sz="2400" dirty="0" smtClean="0"/>
              <a:t>  irradiation techniques </a:t>
            </a:r>
          </a:p>
          <a:p>
            <a:pPr marL="0" indent="0"/>
            <a:r>
              <a:rPr lang="en-US" sz="2600" b="1" dirty="0" smtClean="0"/>
              <a:t>Type of radiation </a:t>
            </a:r>
          </a:p>
          <a:p>
            <a:pPr marL="0" indent="0">
              <a:buNone/>
            </a:pPr>
            <a:r>
              <a:rPr lang="en-US" sz="2400" dirty="0" smtClean="0"/>
              <a:t>In some cases </a:t>
            </a:r>
            <a:r>
              <a:rPr lang="en-US" b="1" dirty="0" smtClean="0">
                <a:solidFill>
                  <a:srgbClr val="0070C0"/>
                </a:solidFill>
              </a:rPr>
              <a:t>protons</a:t>
            </a:r>
            <a:r>
              <a:rPr lang="en-US" sz="2400" dirty="0" smtClean="0"/>
              <a:t> do much better than photons</a:t>
            </a:r>
          </a:p>
          <a:p>
            <a:pPr marL="0" indent="0"/>
            <a:r>
              <a:rPr lang="en-US" sz="2600" b="1" dirty="0" smtClean="0"/>
              <a:t>Adaptive radiation therapy </a:t>
            </a:r>
          </a:p>
          <a:p>
            <a:pPr marL="0" indent="0"/>
            <a:r>
              <a:rPr lang="en-US" sz="2600" b="1" dirty="0" smtClean="0"/>
              <a:t>Biological strategies</a:t>
            </a:r>
          </a:p>
          <a:p>
            <a:pPr marL="0" indent="0">
              <a:buNone/>
            </a:pPr>
            <a:r>
              <a:rPr lang="en-US" sz="2400" dirty="0" smtClean="0"/>
              <a:t>Fractionation, drugs-sensitize tumors and protect healthy tissue, exploiting individual variations in normal tissue toxicity </a:t>
            </a:r>
          </a:p>
          <a:p>
            <a:pPr marL="0" indent="0"/>
            <a:endParaRPr lang="en-US" sz="2500" dirty="0" smtClean="0"/>
          </a:p>
          <a:p>
            <a:pPr marL="0" indent="0"/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163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336431"/>
            <a:ext cx="9684906" cy="508831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/>
          <a:stretch/>
        </p:blipFill>
        <p:spPr>
          <a:xfrm>
            <a:off x="3087309" y="369277"/>
            <a:ext cx="3955330" cy="9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431"/>
            <a:ext cx="10515600" cy="598353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Radiation Oncology Department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Opened in 2014</a:t>
            </a:r>
          </a:p>
          <a:p>
            <a:pPr marL="0" indent="0">
              <a:buNone/>
            </a:pPr>
            <a:r>
              <a:rPr lang="en-US" sz="2400" dirty="0" smtClean="0"/>
              <a:t>Tree linear accelerators of VARIAN - two </a:t>
            </a:r>
            <a:r>
              <a:rPr lang="en-US" sz="2400" b="1" dirty="0" err="1" smtClean="0">
                <a:solidFill>
                  <a:srgbClr val="0070C0"/>
                </a:solidFill>
              </a:rPr>
              <a:t>TrueBeams</a:t>
            </a:r>
            <a:r>
              <a:rPr lang="en-US" sz="2400" dirty="0" smtClean="0"/>
              <a:t> one </a:t>
            </a:r>
            <a:r>
              <a:rPr lang="en-US" sz="2400" b="1" dirty="0" smtClean="0">
                <a:solidFill>
                  <a:srgbClr val="0070C0"/>
                </a:solidFill>
              </a:rPr>
              <a:t>EDGE</a:t>
            </a:r>
          </a:p>
          <a:p>
            <a:pPr marL="0" indent="0">
              <a:buNone/>
            </a:pPr>
            <a:r>
              <a:rPr lang="en-US" sz="2400" dirty="0" smtClean="0"/>
              <a:t>One brachytherapy unit - VARIAN </a:t>
            </a:r>
            <a:r>
              <a:rPr lang="en-US" sz="2400" b="1" dirty="0" err="1" smtClean="0">
                <a:solidFill>
                  <a:srgbClr val="0070C0"/>
                </a:solidFill>
              </a:rPr>
              <a:t>GammaMedplus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iX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Staff</a:t>
            </a:r>
          </a:p>
          <a:p>
            <a:r>
              <a:rPr lang="en-US" sz="2400" dirty="0" smtClean="0"/>
              <a:t>6 radiation therapists</a:t>
            </a:r>
          </a:p>
          <a:p>
            <a:r>
              <a:rPr lang="en-US" sz="2400" dirty="0" smtClean="0"/>
              <a:t>5 medical physicists </a:t>
            </a:r>
          </a:p>
          <a:p>
            <a:r>
              <a:rPr lang="en-US" sz="2400" dirty="0" smtClean="0"/>
              <a:t>13 radiation technologist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Number of patients per year </a:t>
            </a:r>
            <a:r>
              <a:rPr lang="en-US" sz="2400" dirty="0" smtClean="0"/>
              <a:t>is about 2000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30%-40 % patients are treated using </a:t>
            </a:r>
            <a:r>
              <a:rPr lang="en-US" sz="2400" b="1" dirty="0" smtClean="0">
                <a:solidFill>
                  <a:srgbClr val="0070C0"/>
                </a:solidFill>
              </a:rPr>
              <a:t>VMAT</a:t>
            </a:r>
            <a:r>
              <a:rPr lang="en-US" sz="2400" dirty="0" smtClean="0"/>
              <a:t> or</a:t>
            </a:r>
            <a:r>
              <a:rPr lang="en-US" sz="2400" b="1" dirty="0" smtClean="0">
                <a:solidFill>
                  <a:srgbClr val="0070C0"/>
                </a:solidFill>
              </a:rPr>
              <a:t> IMRT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6862"/>
            <a:ext cx="10515600" cy="57901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I wish you never get cancer!</a:t>
            </a:r>
          </a:p>
          <a:p>
            <a:pPr marL="0" indent="0" algn="ctr">
              <a:buNone/>
            </a:pPr>
            <a:endParaRPr lang="en-US" sz="6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8000" b="1" dirty="0" smtClean="0">
                <a:solidFill>
                  <a:srgbClr val="0070C0"/>
                </a:solidFill>
              </a:rPr>
              <a:t>Thank you !</a:t>
            </a:r>
            <a:endParaRPr lang="en-U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0146"/>
            <a:ext cx="10515600" cy="62513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dirty="0" smtClean="0"/>
              <a:t>The rationale of Radiotherapy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Radiotherapy is treating mostly malignant tumors with ionizing radiation (photons, electrons, protons, ions…).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Ionizing radiation destroys cancer cells, but also healthy ones.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Radiotherapy as almost all treatments means has side effects like:</a:t>
            </a:r>
          </a:p>
          <a:p>
            <a:r>
              <a:rPr lang="en-US" sz="2200" dirty="0" smtClean="0"/>
              <a:t>Sore skin</a:t>
            </a:r>
          </a:p>
          <a:p>
            <a:r>
              <a:rPr lang="en-US" sz="2200" dirty="0" smtClean="0"/>
              <a:t>Feeling sick</a:t>
            </a:r>
          </a:p>
          <a:p>
            <a:r>
              <a:rPr lang="en-US" sz="2200" dirty="0" smtClean="0"/>
              <a:t>Problems of eating and drinking</a:t>
            </a:r>
          </a:p>
          <a:p>
            <a:r>
              <a:rPr lang="en-US" sz="2200" dirty="0" smtClean="0"/>
              <a:t>Diarrhea</a:t>
            </a:r>
          </a:p>
          <a:p>
            <a:r>
              <a:rPr lang="en-US" sz="2200" dirty="0" smtClean="0"/>
              <a:t>Stiff joins and muscles</a:t>
            </a:r>
          </a:p>
          <a:p>
            <a:r>
              <a:rPr lang="en-US" sz="2200" dirty="0" smtClean="0"/>
              <a:t>Fertility issues</a:t>
            </a:r>
          </a:p>
          <a:p>
            <a:r>
              <a:rPr lang="en-US" sz="2200" dirty="0" err="1" smtClean="0"/>
              <a:t>Lymphoedema</a:t>
            </a:r>
            <a:endParaRPr lang="en-US" sz="2200" dirty="0" smtClean="0"/>
          </a:p>
          <a:p>
            <a:r>
              <a:rPr lang="en-US" sz="2200" dirty="0" smtClean="0"/>
              <a:t>Getting another cancer</a:t>
            </a:r>
          </a:p>
          <a:p>
            <a:r>
              <a:rPr lang="en-US" sz="2200" dirty="0" smtClean="0"/>
              <a:t>Many others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Ideal radiotherapy: Treating tumor with high (enough) dose without irradiating healthy tissue – unfortunately not possible!!! We have to compromise between these two.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Treating tumor we call  - </a:t>
            </a:r>
            <a:r>
              <a:rPr lang="en-US" sz="2400" b="1" dirty="0" smtClean="0"/>
              <a:t>Tumor Control </a:t>
            </a:r>
          </a:p>
          <a:p>
            <a:pPr marL="0" indent="0">
              <a:buNone/>
            </a:pPr>
            <a:r>
              <a:rPr lang="en-US" sz="2400" dirty="0" smtClean="0"/>
              <a:t>irradiation of healthy tissues we call  - </a:t>
            </a:r>
            <a:r>
              <a:rPr lang="en-US" sz="2400" b="1" dirty="0" smtClean="0"/>
              <a:t>Complications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8" y="3399550"/>
            <a:ext cx="3474102" cy="33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5123"/>
            <a:ext cx="10515600" cy="563184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Radiation therapy general routine workflow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b="1" u="sng" dirty="0" smtClean="0"/>
              <a:t>Main steps are:</a:t>
            </a:r>
          </a:p>
          <a:p>
            <a:pPr marL="0" indent="0"/>
            <a:r>
              <a:rPr lang="en-US" sz="2200" dirty="0" smtClean="0"/>
              <a:t>CT simulation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/>
            <a:r>
              <a:rPr lang="en-US" sz="2200" dirty="0" smtClean="0"/>
              <a:t>Delineating the region witch has to be irradiating and organs at risk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/>
            <a:r>
              <a:rPr lang="en-US" sz="2200" dirty="0" smtClean="0"/>
              <a:t>Treatment planning  (3D conformal, IMRT, WMAT)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/>
            <a:r>
              <a:rPr lang="en-US" sz="2200" dirty="0" smtClean="0"/>
              <a:t>Quality Assurance and Quality Control procedures</a:t>
            </a:r>
          </a:p>
          <a:p>
            <a:pPr marL="0" indent="0"/>
            <a:endParaRPr lang="en-US" sz="2200" dirty="0" smtClean="0"/>
          </a:p>
          <a:p>
            <a:pPr marL="0" indent="0"/>
            <a:r>
              <a:rPr lang="en-US" sz="2200" dirty="0" smtClean="0"/>
              <a:t>Treatment delivery (using image guided RT, respiratory gating)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545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6331"/>
            <a:ext cx="10515600" cy="564063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CT simulation</a:t>
            </a:r>
            <a:endParaRPr lang="en-US" b="1" dirty="0"/>
          </a:p>
        </p:txBody>
      </p:sp>
      <p:pic>
        <p:nvPicPr>
          <p:cNvPr id="1026" name="Picture 2" descr="D:\Vostro 2013\KIU\KIU 2022\CT simul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850" y="1136992"/>
            <a:ext cx="10448622" cy="4912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8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354"/>
            <a:ext cx="10515600" cy="59084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CT simulation with motion management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3" name="Picture 5" descr="D:\Vostro 2013\KIU\KIU 2022\CT simulation motion managment.PNG"/>
          <p:cNvPicPr>
            <a:picLocks noChangeAspect="1" noChangeArrowheads="1"/>
          </p:cNvPicPr>
          <p:nvPr/>
        </p:nvPicPr>
        <p:blipFill>
          <a:blip r:embed="rId2"/>
          <a:srcRect t="11081"/>
          <a:stretch>
            <a:fillRect/>
          </a:stretch>
        </p:blipFill>
        <p:spPr bwMode="auto">
          <a:xfrm>
            <a:off x="546309" y="1097280"/>
            <a:ext cx="10440560" cy="5403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588" y="364003"/>
            <a:ext cx="10663309" cy="831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Accurate delineation of tumor, GTV, CTV, PTV and organs at risk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3074" name="Picture 2" descr="D:\Vostro 2013\KIU\KIU 2022\accurate delini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253" y="1854540"/>
            <a:ext cx="10911168" cy="28159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302" y="5022167"/>
            <a:ext cx="11268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contours must be  delineated according to clinical protocols and contouring guidelines.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0167"/>
            <a:ext cx="10515600" cy="91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Medical linear accelerator (</a:t>
            </a:r>
            <a:r>
              <a:rPr lang="en-US" b="1" dirty="0" err="1" smtClean="0"/>
              <a:t>Linac</a:t>
            </a:r>
            <a:r>
              <a:rPr lang="en-US" b="1" dirty="0" smtClean="0"/>
              <a:t>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1026" name="Picture 2" descr="D:\Vostro 2013\KIU\KIU 2022\linear accelera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819" y="1532426"/>
            <a:ext cx="5682030" cy="47503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85206" y="3176843"/>
            <a:ext cx="54160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Types of radiation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Photons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Electrons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15315" y="4789714"/>
            <a:ext cx="551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will talk about radiotherapy </a:t>
            </a:r>
          </a:p>
          <a:p>
            <a:r>
              <a:rPr lang="en-US" sz="2400" dirty="0" smtClean="0"/>
              <a:t>That uses </a:t>
            </a:r>
            <a:r>
              <a:rPr lang="en-US" sz="2400" b="1" dirty="0" smtClean="0">
                <a:solidFill>
                  <a:srgbClr val="0070C0"/>
                </a:solidFill>
              </a:rPr>
              <a:t>photons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958</Words>
  <Application>Microsoft Office PowerPoint</Application>
  <PresentationFormat>Widescreen</PresentationFormat>
  <Paragraphs>182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Radiotherapy using VMAT and IMRT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Jaws and MLC – Multi-Leaf Collimators</vt:lpstr>
      <vt:lpstr>PowerPoint Presentation</vt:lpstr>
      <vt:lpstr>PowerPoint Presentation</vt:lpstr>
      <vt:lpstr>PowerPoint Presentation</vt:lpstr>
      <vt:lpstr>PowerPoint Presentation</vt:lpstr>
      <vt:lpstr>Which is better?</vt:lpstr>
      <vt:lpstr>PowerPoint Presentation</vt:lpstr>
      <vt:lpstr>PowerPoint Presentation</vt:lpstr>
      <vt:lpstr>PowerPoint Presentation</vt:lpstr>
      <vt:lpstr>Photons and Electrons vs Protons in radiotherapy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Highly conformal irradiation technics IMRT and VMAT </dc:title>
  <dc:creator>Tamar Shukvani</dc:creator>
  <cp:lastModifiedBy>Tamar Shukvani</cp:lastModifiedBy>
  <cp:revision>106</cp:revision>
  <dcterms:created xsi:type="dcterms:W3CDTF">2022-09-07T10:41:40Z</dcterms:created>
  <dcterms:modified xsi:type="dcterms:W3CDTF">2022-09-12T12:28:36Z</dcterms:modified>
</cp:coreProperties>
</file>