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44"/>
  </p:notesMasterIdLst>
  <p:handoutMasterIdLst>
    <p:handoutMasterId r:id="rId45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340" r:id="rId10"/>
    <p:sldId id="342" r:id="rId11"/>
    <p:sldId id="343" r:id="rId12"/>
    <p:sldId id="345" r:id="rId13"/>
    <p:sldId id="359" r:id="rId14"/>
    <p:sldId id="357" r:id="rId15"/>
    <p:sldId id="348" r:id="rId16"/>
    <p:sldId id="350" r:id="rId17"/>
    <p:sldId id="351" r:id="rId18"/>
    <p:sldId id="278" r:id="rId19"/>
    <p:sldId id="277" r:id="rId20"/>
    <p:sldId id="280" r:id="rId21"/>
    <p:sldId id="336" r:id="rId22"/>
    <p:sldId id="338" r:id="rId23"/>
    <p:sldId id="360" r:id="rId24"/>
    <p:sldId id="273" r:id="rId25"/>
    <p:sldId id="331" r:id="rId26"/>
    <p:sldId id="332" r:id="rId27"/>
    <p:sldId id="333" r:id="rId28"/>
    <p:sldId id="334" r:id="rId29"/>
    <p:sldId id="335" r:id="rId30"/>
    <p:sldId id="297" r:id="rId31"/>
    <p:sldId id="303" r:id="rId32"/>
    <p:sldId id="304" r:id="rId33"/>
    <p:sldId id="305" r:id="rId34"/>
    <p:sldId id="306" r:id="rId35"/>
    <p:sldId id="320" r:id="rId36"/>
    <p:sldId id="284" r:id="rId37"/>
    <p:sldId id="324" r:id="rId38"/>
    <p:sldId id="325" r:id="rId39"/>
    <p:sldId id="328" r:id="rId40"/>
    <p:sldId id="327" r:id="rId41"/>
    <p:sldId id="361" r:id="rId42"/>
    <p:sldId id="362" r:id="rId43"/>
  </p:sldIdLst>
  <p:sldSz cx="12192000" cy="6858000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F"/>
    <a:srgbClr val="646567"/>
    <a:srgbClr val="4F81BD"/>
    <a:srgbClr val="4F8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123" y="29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zhv.rwth-aachen.de\dfs\Share\06.0\Abt.%206.3\Informationsmanagement\Foliens&#228;tze\1%20-%20Klassischer%20Foliensatz\2022\Berechnungen_Diagramme_KlassischerFoliensatz_2022%20(english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06184007645001"/>
          <c:y val="6.3414634146341464E-2"/>
          <c:w val="0.86964052252000235"/>
          <c:h val="0.79716213634215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'Utilised Capacity Fac. 1-8'!$A$4</c:f>
              <c:strCache>
                <c:ptCount val="1"/>
                <c:pt idx="0">
                  <c:v>Utilised Capacity</c:v>
                </c:pt>
              </c:strCache>
            </c:strRef>
          </c:tx>
          <c:spPr>
            <a:solidFill>
              <a:srgbClr val="00549F"/>
            </a:solidFill>
          </c:spPr>
          <c:invertIfNegative val="1"/>
          <c:dLbls>
            <c:spPr>
              <a:solidFill>
                <a:srgbClr val="FFFFFF"/>
              </a:solidFill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'Utilised Capacity Fac. 1-8'!$B$3:$I$3</c:f>
              <c:strCache>
                <c:ptCount val="8"/>
                <c:pt idx="0">
                  <c:v>Fac. 1</c:v>
                </c:pt>
                <c:pt idx="1">
                  <c:v>Fac. 2</c:v>
                </c:pt>
                <c:pt idx="2">
                  <c:v>Fac. 3</c:v>
                </c:pt>
                <c:pt idx="3">
                  <c:v>Fac. 4</c:v>
                </c:pt>
                <c:pt idx="4">
                  <c:v>Fac. 5</c:v>
                </c:pt>
                <c:pt idx="5">
                  <c:v>Fac. 6</c:v>
                </c:pt>
                <c:pt idx="6">
                  <c:v>Fac. 7</c:v>
                </c:pt>
                <c:pt idx="7">
                  <c:v>Fac. 8</c:v>
                </c:pt>
              </c:strCache>
            </c:strRef>
          </c:cat>
          <c:val>
            <c:numRef>
              <c:f>'Utilised Capacity Fac. 1-8'!$B$4:$I$4</c:f>
              <c:numCache>
                <c:formatCode>#,##0</c:formatCode>
                <c:ptCount val="8"/>
                <c:pt idx="0">
                  <c:v>128</c:v>
                </c:pt>
                <c:pt idx="1">
                  <c:v>128</c:v>
                </c:pt>
                <c:pt idx="2">
                  <c:v>149</c:v>
                </c:pt>
                <c:pt idx="3">
                  <c:v>140</c:v>
                </c:pt>
                <c:pt idx="4">
                  <c:v>93</c:v>
                </c:pt>
                <c:pt idx="5">
                  <c:v>100</c:v>
                </c:pt>
                <c:pt idx="6">
                  <c:v>101</c:v>
                </c:pt>
                <c:pt idx="7">
                  <c:v>152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37FD-44D4-8646-0FAFD4636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156303744"/>
        <c:axId val="205319552"/>
      </c:barChart>
      <c:lineChart>
        <c:grouping val="stacked"/>
        <c:varyColors val="0"/>
        <c:ser>
          <c:idx val="1"/>
          <c:order val="1"/>
          <c:tx>
            <c:strRef>
              <c:f>'Utilised Capacity Fac. 1-8'!$A$5</c:f>
              <c:strCache>
                <c:ptCount val="1"/>
                <c:pt idx="0">
                  <c:v>Total Utilised Capacity Fac. 1 - 8: 124%</c:v>
                </c:pt>
              </c:strCache>
            </c:strRef>
          </c:tx>
          <c:spPr>
            <a:ln>
              <a:solidFill>
                <a:srgbClr val="8EBAE5"/>
              </a:solidFill>
            </a:ln>
          </c:spPr>
          <c:marker>
            <c:spPr>
              <a:solidFill>
                <a:srgbClr val="8EBAE5"/>
              </a:solidFill>
              <a:ln>
                <a:solidFill>
                  <a:srgbClr val="8EBAE5"/>
                </a:solidFill>
              </a:ln>
            </c:spPr>
          </c:marker>
          <c:cat>
            <c:strRef>
              <c:f>'Utilised Capacity Fac. 1-8'!$B$3:$I$3</c:f>
              <c:strCache>
                <c:ptCount val="8"/>
                <c:pt idx="0">
                  <c:v>Fac. 1</c:v>
                </c:pt>
                <c:pt idx="1">
                  <c:v>Fac. 2</c:v>
                </c:pt>
                <c:pt idx="2">
                  <c:v>Fac. 3</c:v>
                </c:pt>
                <c:pt idx="3">
                  <c:v>Fac. 4</c:v>
                </c:pt>
                <c:pt idx="4">
                  <c:v>Fac. 5</c:v>
                </c:pt>
                <c:pt idx="5">
                  <c:v>Fac. 6</c:v>
                </c:pt>
                <c:pt idx="6">
                  <c:v>Fac. 7</c:v>
                </c:pt>
                <c:pt idx="7">
                  <c:v>Fac. 8</c:v>
                </c:pt>
              </c:strCache>
            </c:strRef>
          </c:cat>
          <c:val>
            <c:numRef>
              <c:f>'Utilised Capacity Fac. 1-8'!$B$5:$I$5</c:f>
              <c:numCache>
                <c:formatCode>#,##0</c:formatCode>
                <c:ptCount val="8"/>
                <c:pt idx="0">
                  <c:v>124</c:v>
                </c:pt>
                <c:pt idx="1">
                  <c:v>124</c:v>
                </c:pt>
                <c:pt idx="2">
                  <c:v>124</c:v>
                </c:pt>
                <c:pt idx="3">
                  <c:v>124</c:v>
                </c:pt>
                <c:pt idx="4">
                  <c:v>124</c:v>
                </c:pt>
                <c:pt idx="5">
                  <c:v>124</c:v>
                </c:pt>
                <c:pt idx="6">
                  <c:v>124</c:v>
                </c:pt>
                <c:pt idx="7">
                  <c:v>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FD-44D4-8646-0FAFD4636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303744"/>
        <c:axId val="205319552"/>
      </c:lineChart>
      <c:catAx>
        <c:axId val="15630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 algn="ctr">
              <a:defRPr/>
            </a:pPr>
            <a:endParaRPr lang="de-DE"/>
          </a:p>
        </c:txPr>
        <c:crossAx val="2053195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5319552"/>
        <c:scaling>
          <c:orientation val="minMax"/>
        </c:scaling>
        <c:delete val="0"/>
        <c:axPos val="l"/>
        <c:majorGridlines>
          <c:spPr>
            <a:ln w="3175">
              <a:solidFill>
                <a:srgbClr val="969696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 algn="ctr" rtl="0">
                  <a:defRPr b="1"/>
                </a:pPr>
                <a:r>
                  <a:rPr lang="en-US" b="1"/>
                  <a:t>Utilised Capacity in %</a:t>
                </a:r>
              </a:p>
            </c:rich>
          </c:tx>
          <c:layout>
            <c:manualLayout>
              <c:xMode val="edge"/>
              <c:yMode val="edge"/>
              <c:x val="8.5763293310463125E-3"/>
              <c:y val="0.3414634854060327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cross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 algn="ctr">
              <a:defRPr/>
            </a:pPr>
            <a:endParaRPr lang="de-DE"/>
          </a:p>
        </c:txPr>
        <c:crossAx val="1563037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>
              <a:solidFill>
                <a:srgbClr val="646567"/>
              </a:solidFill>
            </a:defRPr>
          </a:pPr>
          <a:endParaRPr lang="de-DE"/>
        </a:p>
      </c:txPr>
    </c:legend>
    <c:plotVisOnly val="0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646567"/>
          </a:solidFill>
          <a:latin typeface="Arial" panose="020B0604020202020204" pitchFamily="34" charset="0"/>
          <a:ea typeface="Syntax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83D792CB-A131-4C38-8D8F-A0C21C345013}" type="datetimeFigureOut">
              <a:rPr lang="de-DE" altLang="de-DE"/>
              <a:pPr>
                <a:defRPr/>
              </a:pPr>
              <a:t>11.09.2022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3522EBB-4B09-486D-AA4E-D7C0594CCE0F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F5A387AD-C4D4-4BC4-8834-95B33D9300CC}" type="datetimeFigureOut">
              <a:rPr lang="de-DE" altLang="de-DE"/>
              <a:pPr>
                <a:defRPr/>
              </a:pPr>
              <a:t>11.09.2022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E508BE4-D02E-42BB-A66E-D0ADB4E31E7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ＭＳ Ｐゴシック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62250-57CB-4731-B37F-1D4920A599A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898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Esophagus</a:t>
            </a:r>
            <a:r>
              <a:rPr lang="de-DE" dirty="0"/>
              <a:t> = Speiseröhre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340E-3BDF-4CF2-B289-F311A6BA69D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986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62250-57CB-4731-B37F-1D4920A599A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205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Diagnosis: </a:t>
            </a:r>
            <a:r>
              <a:rPr lang="de-DE" dirty="0" err="1"/>
              <a:t>Krakow</a:t>
            </a:r>
            <a:r>
              <a:rPr lang="de-DE" dirty="0"/>
              <a:t>-Experiment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62250-57CB-4731-B37F-1D4920A599A5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8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ar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12192000" cy="23129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0" rIns="288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1776413" y="479425"/>
            <a:ext cx="1576388" cy="1323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000" b="1"/>
              <a:t>Institutslogo:</a:t>
            </a:r>
          </a:p>
          <a:p>
            <a:pPr eaLnBrk="1" hangingPunct="1">
              <a:buFontTx/>
              <a:buChar char="-"/>
              <a:defRPr/>
            </a:pPr>
            <a:r>
              <a:rPr lang="de-DE" altLang="de-DE" sz="1000"/>
              <a:t>Dateiformat: PNG in RGB</a:t>
            </a:r>
          </a:p>
          <a:p>
            <a:pPr eaLnBrk="1" hangingPunct="1">
              <a:buFontTx/>
              <a:buChar char="-"/>
              <a:defRPr/>
            </a:pPr>
            <a:r>
              <a:rPr lang="de-DE" altLang="de-DE" sz="1000"/>
              <a:t>Skalieren auf</a:t>
            </a:r>
          </a:p>
          <a:p>
            <a:pPr eaLnBrk="1" hangingPunct="1">
              <a:defRPr/>
            </a:pPr>
            <a:r>
              <a:rPr lang="de-DE" altLang="de-DE" sz="1000"/>
              <a:t>     Höhe: 2,26 cm</a:t>
            </a:r>
          </a:p>
          <a:p>
            <a:pPr eaLnBrk="1" hangingPunct="1">
              <a:defRPr/>
            </a:pPr>
            <a:r>
              <a:rPr lang="de-DE" altLang="de-DE" sz="1000"/>
              <a:t>     (Breite variiert je nach   </a:t>
            </a:r>
          </a:p>
          <a:p>
            <a:pPr eaLnBrk="1" hangingPunct="1">
              <a:defRPr/>
            </a:pPr>
            <a:r>
              <a:rPr lang="de-DE" altLang="de-DE" sz="1000"/>
              <a:t>     Schutzraum)</a:t>
            </a:r>
          </a:p>
        </p:txBody>
      </p:sp>
      <p:pic>
        <p:nvPicPr>
          <p:cNvPr id="8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6043613"/>
            <a:ext cx="35607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5200" y="2487600"/>
            <a:ext cx="1148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4000" y="2980800"/>
            <a:ext cx="1148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7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384000" y="1152000"/>
            <a:ext cx="11484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383117" y="1684800"/>
            <a:ext cx="11484000" cy="3632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noProof="0"/>
              <a:t>Diagramm durch Klicken auf Symbol hinzufügen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8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2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2588" y="2487613"/>
            <a:ext cx="11483975" cy="10795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altLang="de-DE" sz="3200" b="1">
                <a:solidFill>
                  <a:schemeClr val="tx2"/>
                </a:solidFill>
              </a:rPr>
              <a:t>Vielen Dank</a:t>
            </a:r>
            <a:br>
              <a:rPr lang="de-DE" altLang="de-DE" sz="3200" b="1">
                <a:solidFill>
                  <a:schemeClr val="tx2"/>
                </a:solidFill>
              </a:rPr>
            </a:br>
            <a:r>
              <a:rPr lang="de-DE" altLang="de-DE" sz="3200" b="1">
                <a:solidFill>
                  <a:schemeClr val="tx2"/>
                </a:solidFill>
              </a:rPr>
              <a:t>für Ihre Aufmerksamkeit</a:t>
            </a:r>
            <a:endParaRPr lang="en-US" altLang="de-DE" sz="3200" b="1">
              <a:solidFill>
                <a:schemeClr val="tx2"/>
              </a:solidFill>
            </a:endParaRPr>
          </a:p>
        </p:txBody>
      </p:sp>
      <p:pic>
        <p:nvPicPr>
          <p:cNvPr id="4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6043613"/>
            <a:ext cx="35607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r Verbinder 11"/>
          <p:cNvCxnSpPr/>
          <p:nvPr/>
        </p:nvCxnSpPr>
        <p:spPr>
          <a:xfrm>
            <a:off x="360363" y="6040438"/>
            <a:ext cx="114839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384000" y="3988800"/>
            <a:ext cx="11484000" cy="16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09092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384001" y="1152000"/>
            <a:ext cx="11425767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83118" y="1684800"/>
            <a:ext cx="11425767" cy="31940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EEAE3B-0878-4711-9B1C-7F4A8D185A9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5946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384001" y="1152000"/>
            <a:ext cx="11425767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83118" y="1684800"/>
            <a:ext cx="11425767" cy="31940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EEAE3B-0878-4711-9B1C-7F4A8D185A9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19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384001" y="1152000"/>
            <a:ext cx="11425767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83118" y="1684800"/>
            <a:ext cx="11425767" cy="31940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EEAE3B-0878-4711-9B1C-7F4A8D185A9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298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384001" y="1152000"/>
            <a:ext cx="11425767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83118" y="1684800"/>
            <a:ext cx="11425767" cy="31940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EEAE3B-0878-4711-9B1C-7F4A8D185A9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702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384001" y="1152000"/>
            <a:ext cx="11425767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83118" y="1684800"/>
            <a:ext cx="11425767" cy="31940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EEAE3B-0878-4711-9B1C-7F4A8D185A9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017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2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384001" y="1152000"/>
            <a:ext cx="11425767" cy="25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Tx/>
              <a:buNone/>
              <a:defRPr sz="2000" b="1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83118" y="1684800"/>
            <a:ext cx="11425767" cy="31940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3118" y="6227764"/>
            <a:ext cx="975783" cy="3968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EEAE3B-0878-4711-9B1C-7F4A8D185A9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2098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0" y="6457304"/>
            <a:ext cx="2844800" cy="365125"/>
          </a:xfrm>
        </p:spPr>
        <p:txBody>
          <a:bodyPr/>
          <a:lstStyle/>
          <a:p>
            <a:r>
              <a:rPr lang="de-DE"/>
              <a:t>Achim Stahl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9347200" y="6457304"/>
            <a:ext cx="2844800" cy="365125"/>
          </a:xfrm>
        </p:spPr>
        <p:txBody>
          <a:bodyPr/>
          <a:lstStyle>
            <a:lvl1pPr>
              <a:defRPr b="1"/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532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Achim Stahl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03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1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6043613"/>
            <a:ext cx="35607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-1703388" y="495300"/>
            <a:ext cx="1439863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  <a:ea typeface="+mn-ea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  <a:ea typeface="+mn-ea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  <a:ea typeface="+mn-ea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latin typeface="+mn-lt"/>
                <a:ea typeface="+mn-ea"/>
              </a:rPr>
              <a:t>Zuschneidewerkzeug</a:t>
            </a:r>
            <a:r>
              <a:rPr lang="de-DE" sz="1000" dirty="0">
                <a:latin typeface="+mn-lt"/>
                <a:ea typeface="+mn-ea"/>
              </a:rPr>
              <a:t> horizontal bis zur ersten oder zweiten Linie ziehen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4000" y="2487600"/>
            <a:ext cx="1148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84000" y="2980800"/>
            <a:ext cx="1148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2/3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-1703388" y="495300"/>
            <a:ext cx="1439863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000" b="1" dirty="0">
                <a:latin typeface="+mn-lt"/>
                <a:ea typeface="+mn-ea"/>
              </a:rPr>
              <a:t>Bild zuschneiden unter: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  <a:ea typeface="+mn-ea"/>
              </a:rPr>
              <a:t>Format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>
                <a:latin typeface="+mn-lt"/>
                <a:ea typeface="+mn-ea"/>
              </a:rPr>
              <a:t>Zuschneiden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sz="1000" dirty="0" err="1">
                <a:latin typeface="+mn-lt"/>
                <a:ea typeface="+mn-ea"/>
              </a:rPr>
              <a:t>Zuschneidewerkzeug</a:t>
            </a:r>
            <a:r>
              <a:rPr lang="de-DE" sz="1000" dirty="0">
                <a:latin typeface="+mn-lt"/>
                <a:ea typeface="+mn-ea"/>
              </a:rPr>
              <a:t> horizontal bis zur ersten oder zweiten Linie ziehen</a:t>
            </a:r>
          </a:p>
        </p:txBody>
      </p:sp>
      <p:pic>
        <p:nvPicPr>
          <p:cNvPr id="5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4000" y="4737600"/>
            <a:ext cx="1148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84000" y="5230801"/>
            <a:ext cx="11484000" cy="8128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3707" y="6043613"/>
            <a:ext cx="1779588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75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/>
          <p:cNvCxnSpPr/>
          <p:nvPr/>
        </p:nvCxnSpPr>
        <p:spPr>
          <a:xfrm>
            <a:off x="360363" y="6040438"/>
            <a:ext cx="114839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8" y="6043613"/>
            <a:ext cx="35607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84000" y="2487600"/>
            <a:ext cx="1148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84000" y="2980800"/>
            <a:ext cx="1148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1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ittig, horizontale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7"/>
          <p:cNvCxnSpPr/>
          <p:nvPr/>
        </p:nvCxnSpPr>
        <p:spPr>
          <a:xfrm>
            <a:off x="392113" y="3036888"/>
            <a:ext cx="114839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000" y="2487600"/>
            <a:ext cx="11484000" cy="54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4000" y="3196800"/>
            <a:ext cx="11484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6" name="Grafik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3707" y="6043613"/>
            <a:ext cx="1779588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343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>
          <a:xfrm>
            <a:off x="373038" y="1684800"/>
            <a:ext cx="11484000" cy="31932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8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4000" y="1152000"/>
            <a:ext cx="11484000" cy="252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/>
            </a:lvl1pPr>
            <a:lvl2pPr marL="216000" indent="180000">
              <a:buClr>
                <a:schemeClr val="tx2"/>
              </a:buClr>
              <a:defRPr sz="1800"/>
            </a:lvl2pPr>
            <a:lvl3pPr marL="432000" indent="180000">
              <a:buClr>
                <a:schemeClr val="tx2"/>
              </a:buClr>
              <a:buFont typeface="Symbol" panose="05050102010706020507" pitchFamily="18" charset="2"/>
              <a:buChar char="-"/>
              <a:defRPr sz="1600"/>
            </a:lvl3pPr>
            <a:lvl4pPr marL="648000" indent="18000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864000" indent="180000">
              <a:buClr>
                <a:schemeClr val="tx2"/>
              </a:buClr>
              <a:buFont typeface="Arial" panose="020B0604020202020204" pitchFamily="34" charset="0"/>
              <a:buChar char="-"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54171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8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00" y="1152000"/>
            <a:ext cx="11484000" cy="252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/>
            </a:lvl1pPr>
            <a:lvl2pPr marL="216000" indent="180000">
              <a:buClr>
                <a:schemeClr val="tx2"/>
              </a:buClr>
              <a:defRPr sz="1800"/>
            </a:lvl2pPr>
            <a:lvl3pPr marL="432000" indent="180000">
              <a:buClr>
                <a:schemeClr val="tx2"/>
              </a:buClr>
              <a:buFont typeface="Symbol" panose="05050102010706020507" pitchFamily="18" charset="2"/>
              <a:buChar char="-"/>
              <a:defRPr sz="1600"/>
            </a:lvl3pPr>
            <a:lvl4pPr marL="648000" indent="18000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864000" indent="180000">
              <a:buClr>
                <a:schemeClr val="tx2"/>
              </a:buClr>
              <a:buFont typeface="Arial" panose="020B0604020202020204" pitchFamily="34" charset="0"/>
              <a:buChar char="-"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83117" y="1684801"/>
            <a:ext cx="11484000" cy="37512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7509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1684338"/>
            <a:ext cx="3635375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83117" y="1684800"/>
            <a:ext cx="7560000" cy="39859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8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4000" y="1152000"/>
            <a:ext cx="11484000" cy="2520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 i="0"/>
            </a:lvl1pPr>
            <a:lvl2pPr marL="216000" indent="180000">
              <a:buClr>
                <a:schemeClr val="tx2"/>
              </a:buClr>
              <a:defRPr sz="1800"/>
            </a:lvl2pPr>
            <a:lvl3pPr marL="432000" indent="180000">
              <a:buClr>
                <a:schemeClr val="tx2"/>
              </a:buClr>
              <a:buFont typeface="Symbol" panose="05050102010706020507" pitchFamily="18" charset="2"/>
              <a:buChar char="-"/>
              <a:defRPr sz="1600"/>
            </a:lvl3pPr>
            <a:lvl4pPr marL="648000" indent="18000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864000" indent="180000">
              <a:buClr>
                <a:schemeClr val="tx2"/>
              </a:buClr>
              <a:buFont typeface="Arial" panose="020B0604020202020204" pitchFamily="34" charset="0"/>
              <a:buChar char="-"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84281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152525"/>
            <a:ext cx="11480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83117" y="5359401"/>
            <a:ext cx="11484000" cy="4995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900" baseline="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4000" y="201600"/>
            <a:ext cx="11484000" cy="543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r Verbinder 10"/>
          <p:cNvCxnSpPr/>
          <p:nvPr/>
        </p:nvCxnSpPr>
        <p:spPr>
          <a:xfrm>
            <a:off x="360363" y="814388"/>
            <a:ext cx="114839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/>
          <p:nvPr/>
        </p:nvCxnSpPr>
        <p:spPr>
          <a:xfrm>
            <a:off x="360363" y="6040438"/>
            <a:ext cx="114839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feld 6"/>
          <p:cNvSpPr txBox="1">
            <a:spLocks noChangeArrowheads="1"/>
          </p:cNvSpPr>
          <p:nvPr/>
        </p:nvSpPr>
        <p:spPr bwMode="auto">
          <a:xfrm>
            <a:off x="-1784350" y="5073650"/>
            <a:ext cx="16684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1000" b="1"/>
              <a:t>Fußzeile anpassen:</a:t>
            </a:r>
            <a:endParaRPr lang="de-DE" altLang="de-DE" sz="1000"/>
          </a:p>
          <a:p>
            <a:pPr eaLnBrk="1" hangingPunct="1">
              <a:defRPr/>
            </a:pPr>
            <a:r>
              <a:rPr lang="de-DE" altLang="de-DE" sz="1000"/>
              <a:t>Zum Anpassen der Fußzeile unter Karteireiter Ansicht &gt; auf Folienmaster klicken. Links in der Übersicht auf die oberste Folie scrollen und dort in die Fußzeile klicken. So wird der Text automatisch auf allen Seiten angepasst.</a:t>
            </a:r>
            <a:endParaRPr lang="de-DE" altLang="de-DE" sz="1000" b="1"/>
          </a:p>
        </p:txBody>
      </p:sp>
      <p:sp>
        <p:nvSpPr>
          <p:cNvPr id="1031" name="Textfeld 13"/>
          <p:cNvSpPr txBox="1">
            <a:spLocks noChangeArrowheads="1"/>
          </p:cNvSpPr>
          <p:nvPr/>
        </p:nvSpPr>
        <p:spPr bwMode="auto">
          <a:xfrm>
            <a:off x="360363" y="6227763"/>
            <a:ext cx="7302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7ADC08-04DD-4693-9B21-F5ACB2050333}" type="slidenum">
              <a:rPr lang="de-DE" altLang="de-DE" sz="1600">
                <a:solidFill>
                  <a:schemeClr val="tx2"/>
                </a:solidFill>
              </a:rPr>
              <a:pPr eaLnBrk="1" hangingPunct="1"/>
              <a:t>‹Nr.›</a:t>
            </a:fld>
            <a:endParaRPr lang="de-DE" altLang="de-DE" sz="1600" dirty="0">
              <a:solidFill>
                <a:schemeClr val="tx2"/>
              </a:solidFill>
            </a:endParaRPr>
          </a:p>
        </p:txBody>
      </p:sp>
      <p:pic>
        <p:nvPicPr>
          <p:cNvPr id="8" name="Grafik 6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354491" y="6043613"/>
            <a:ext cx="1598804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57" r:id="rId6"/>
    <p:sldLayoutId id="2147483858" r:id="rId7"/>
    <p:sldLayoutId id="2147483865" r:id="rId8"/>
    <p:sldLayoutId id="2147483866" r:id="rId9"/>
    <p:sldLayoutId id="2147483859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159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tabLst>
          <a:tab pos="215900" algn="l"/>
        </a:tabLst>
        <a:defRPr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431800" indent="-2159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Symbol" panose="05050102010706020507" pitchFamily="18" charset="2"/>
        <a:buChar char="-"/>
        <a:tabLst>
          <a:tab pos="4318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6477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tabLst>
          <a:tab pos="6477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863600" indent="-215900" algn="l" defTabSz="21590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-"/>
        <a:tabLst>
          <a:tab pos="86360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863600" indent="-215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-"/>
        <a:tabLst>
          <a:tab pos="895350" algn="l"/>
        </a:tabLst>
        <a:defRPr sz="16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ctrTitle"/>
          </p:nvPr>
        </p:nvSpPr>
        <p:spPr bwMode="auto">
          <a:xfrm>
            <a:off x="384175" y="4737100"/>
            <a:ext cx="1148397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>
                <a:ea typeface="ＭＳ Ｐゴシック" panose="020B0600070205080204" pitchFamily="34" charset="-128"/>
              </a:rPr>
              <a:t>The RWTH in </a:t>
            </a:r>
            <a:r>
              <a:rPr lang="de-DE" altLang="de-DE" dirty="0" err="1">
                <a:ea typeface="ＭＳ Ｐゴシック" panose="020B0600070205080204" pitchFamily="34" charset="-128"/>
              </a:rPr>
              <a:t>figures</a:t>
            </a:r>
            <a:r>
              <a:rPr lang="de-DE" altLang="de-DE" dirty="0">
                <a:ea typeface="ＭＳ Ｐゴシック" panose="020B0600070205080204" pitchFamily="34" charset="-128"/>
              </a:rPr>
              <a:t> - 2021</a:t>
            </a:r>
          </a:p>
        </p:txBody>
      </p:sp>
      <p:sp>
        <p:nvSpPr>
          <p:cNvPr id="12291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84175" y="5230813"/>
            <a:ext cx="11483975" cy="812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de-DE" altLang="de-DE" sz="1600" dirty="0">
                <a:ea typeface="ＭＳ Ｐゴシック" panose="020B0600070205080204" pitchFamily="34" charset="-128"/>
              </a:rPr>
              <a:t>May 2022</a:t>
            </a:r>
          </a:p>
          <a:p>
            <a:r>
              <a:rPr lang="de-DE" altLang="de-DE" sz="1600" dirty="0">
                <a:ea typeface="ＭＳ Ｐゴシック" panose="020B0600070205080204" pitchFamily="34" charset="-128"/>
              </a:rPr>
              <a:t>RWTH Aachen University  I  Department 6.0 </a:t>
            </a:r>
            <a:r>
              <a:rPr lang="de-DE" sz="1600" dirty="0" err="1">
                <a:ea typeface="ＭＳ Ｐゴシック" panose="020B0600070205080204" pitchFamily="34" charset="-128"/>
              </a:rPr>
              <a:t>Planning</a:t>
            </a:r>
            <a:r>
              <a:rPr lang="de-DE" sz="1600" dirty="0">
                <a:ea typeface="ＭＳ Ｐゴシック" panose="020B0600070205080204" pitchFamily="34" charset="-128"/>
              </a:rPr>
              <a:t>, Development and Controlling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9"/>
          <p:cNvSpPr>
            <a:spLocks noGrp="1"/>
          </p:cNvSpPr>
          <p:nvPr>
            <p:ph type="title"/>
          </p:nvPr>
        </p:nvSpPr>
        <p:spPr bwMode="auto">
          <a:xfrm>
            <a:off x="384175" y="201613"/>
            <a:ext cx="11483975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de-DE" dirty="0"/>
              <a:t>Students </a:t>
            </a:r>
            <a:r>
              <a:rPr lang="de-DE" dirty="0" err="1"/>
              <a:t>by</a:t>
            </a:r>
            <a:r>
              <a:rPr lang="de-DE" dirty="0"/>
              <a:t> Faculty and </a:t>
            </a:r>
            <a:r>
              <a:rPr lang="de-DE" dirty="0" err="1"/>
              <a:t>students</a:t>
            </a:r>
            <a:r>
              <a:rPr lang="de-DE" dirty="0"/>
              <a:t> in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subject-related</a:t>
            </a:r>
            <a:r>
              <a:rPr lang="de-DE" dirty="0"/>
              <a:t> </a:t>
            </a:r>
            <a:r>
              <a:rPr lang="de-DE" dirty="0" err="1"/>
              <a:t>semester</a:t>
            </a:r>
            <a:r>
              <a:rPr lang="de-DE" dirty="0"/>
              <a:t> WS 2021/22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244244"/>
              </p:ext>
            </p:extLst>
          </p:nvPr>
        </p:nvGraphicFramePr>
        <p:xfrm>
          <a:off x="384175" y="5309649"/>
          <a:ext cx="45294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850">
                  <a:extLst>
                    <a:ext uri="{9D8B030D-6E8A-4147-A177-3AD203B41FA5}">
                      <a16:colId xmlns:a16="http://schemas.microsoft.com/office/drawing/2014/main" val="2159723913"/>
                    </a:ext>
                  </a:extLst>
                </a:gridCol>
                <a:gridCol w="3951619">
                  <a:extLst>
                    <a:ext uri="{9D8B030D-6E8A-4147-A177-3AD203B41FA5}">
                      <a16:colId xmlns:a16="http://schemas.microsoft.com/office/drawing/2014/main" val="496218077"/>
                    </a:ext>
                  </a:extLst>
                </a:gridCol>
              </a:tblGrid>
              <a:tr h="166417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 err="1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of Mathematics</a:t>
                      </a:r>
                      <a:r>
                        <a:rPr lang="de-DE" sz="1000" b="0" baseline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Computer Science a. Natural Sciences</a:t>
                      </a:r>
                      <a:endParaRPr lang="de-DE" sz="1000" b="0" dirty="0">
                        <a:solidFill>
                          <a:srgbClr val="6465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060240"/>
                  </a:ext>
                </a:extLst>
              </a:tr>
              <a:tr h="156213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 err="1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</a:t>
                      </a:r>
                      <a:r>
                        <a:rPr lang="de-DE" sz="1000" b="0" baseline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Architecture</a:t>
                      </a:r>
                      <a:endParaRPr lang="de-DE" sz="1000" b="0" dirty="0">
                        <a:solidFill>
                          <a:srgbClr val="6465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115748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 err="1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</a:t>
                      </a:r>
                      <a:r>
                        <a:rPr lang="de-DE" sz="1000" b="0" baseline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Civil Engineering</a:t>
                      </a:r>
                      <a:endParaRPr lang="de-DE" sz="1000" b="0" dirty="0">
                        <a:solidFill>
                          <a:srgbClr val="6465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551780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578200"/>
              </p:ext>
            </p:extLst>
          </p:nvPr>
        </p:nvGraphicFramePr>
        <p:xfrm>
          <a:off x="8829181" y="5296243"/>
          <a:ext cx="324561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853">
                  <a:extLst>
                    <a:ext uri="{9D8B030D-6E8A-4147-A177-3AD203B41FA5}">
                      <a16:colId xmlns:a16="http://schemas.microsoft.com/office/drawing/2014/main" val="2159723913"/>
                    </a:ext>
                  </a:extLst>
                </a:gridCol>
                <a:gridCol w="2584764">
                  <a:extLst>
                    <a:ext uri="{9D8B030D-6E8A-4147-A177-3AD203B41FA5}">
                      <a16:colId xmlns:a16="http://schemas.microsoft.com/office/drawing/2014/main" val="496218077"/>
                    </a:ext>
                  </a:extLst>
                </a:gridCol>
              </a:tblGrid>
              <a:tr h="23760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 err="1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of Arts and Humanities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551780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 err="1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of Business and</a:t>
                      </a:r>
                      <a:r>
                        <a:rPr lang="de-DE" sz="1000" b="0" baseline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246996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 err="1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</a:t>
                      </a:r>
                      <a:r>
                        <a:rPr lang="de-DE" sz="1000" b="0" baseline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Medicine</a:t>
                      </a:r>
                      <a:endParaRPr lang="de-DE" sz="1000" b="0" dirty="0">
                        <a:solidFill>
                          <a:srgbClr val="6465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747500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990012"/>
              </p:ext>
            </p:extLst>
          </p:nvPr>
        </p:nvGraphicFramePr>
        <p:xfrm>
          <a:off x="4725061" y="5302946"/>
          <a:ext cx="412987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757">
                  <a:extLst>
                    <a:ext uri="{9D8B030D-6E8A-4147-A177-3AD203B41FA5}">
                      <a16:colId xmlns:a16="http://schemas.microsoft.com/office/drawing/2014/main" val="2159723913"/>
                    </a:ext>
                  </a:extLst>
                </a:gridCol>
                <a:gridCol w="3489113">
                  <a:extLst>
                    <a:ext uri="{9D8B030D-6E8A-4147-A177-3AD203B41FA5}">
                      <a16:colId xmlns:a16="http://schemas.microsoft.com/office/drawing/2014/main" val="49621807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 err="1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of Mechanical Engineering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060240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 err="1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of Georesources and Materials</a:t>
                      </a:r>
                      <a:r>
                        <a:rPr lang="de-DE" sz="1000" b="0" baseline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Engineering</a:t>
                      </a:r>
                      <a:endParaRPr lang="de-DE" sz="1000" b="0" dirty="0">
                        <a:solidFill>
                          <a:srgbClr val="6465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115748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 err="1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of Electrical</a:t>
                      </a:r>
                      <a:r>
                        <a:rPr lang="de-DE" sz="1000" b="0" baseline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Engineering a. Information Technology</a:t>
                      </a:r>
                      <a:endParaRPr lang="de-DE" sz="1000" b="0" dirty="0">
                        <a:solidFill>
                          <a:srgbClr val="6465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551780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402209" y="5005752"/>
            <a:ext cx="4074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646567"/>
                </a:solidFill>
                <a:cs typeface="Arial" panose="020B0604020202020204" pitchFamily="34" charset="0"/>
              </a:rPr>
              <a:t>* incl. Business Administration and Engineering: 6.543 </a:t>
            </a:r>
            <a:r>
              <a:rPr lang="de-DE" sz="1000" dirty="0" err="1">
                <a:solidFill>
                  <a:srgbClr val="646567"/>
                </a:solidFill>
                <a:cs typeface="Arial" panose="020B0604020202020204" pitchFamily="34" charset="0"/>
              </a:rPr>
              <a:t>students</a:t>
            </a:r>
            <a:r>
              <a:rPr lang="de-DE" sz="1000" dirty="0">
                <a:solidFill>
                  <a:srgbClr val="646567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75" y="898959"/>
            <a:ext cx="9621593" cy="418510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40C937-ABAE-4451-A7B7-BFD80D52DB89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73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9"/>
          <p:cNvSpPr>
            <a:spLocks noGrp="1"/>
          </p:cNvSpPr>
          <p:nvPr>
            <p:ph type="title"/>
          </p:nvPr>
        </p:nvSpPr>
        <p:spPr bwMode="auto">
          <a:xfrm>
            <a:off x="384175" y="201613"/>
            <a:ext cx="11483975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de-DE" dirty="0"/>
              <a:t>Development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of Students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847" y="906462"/>
            <a:ext cx="9460630" cy="511333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E5E441-FCD9-4D51-98AF-D010A49A085C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0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9"/>
          <p:cNvSpPr>
            <a:spLocks noGrp="1"/>
          </p:cNvSpPr>
          <p:nvPr>
            <p:ph type="title"/>
          </p:nvPr>
        </p:nvSpPr>
        <p:spPr bwMode="auto">
          <a:xfrm>
            <a:off x="384175" y="201613"/>
            <a:ext cx="11483975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de-DE" altLang="de-DE" dirty="0">
                <a:ea typeface="ＭＳ Ｐゴシック" panose="020B0600070205080204" pitchFamily="34" charset="-128"/>
              </a:rPr>
              <a:t>Development of </a:t>
            </a:r>
            <a:r>
              <a:rPr lang="de-DE" altLang="de-DE" dirty="0" err="1"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ea typeface="ＭＳ Ｐゴシック" panose="020B0600070205080204" pitchFamily="34" charset="-128"/>
              </a:rPr>
              <a:t>Number</a:t>
            </a:r>
            <a:r>
              <a:rPr lang="de-DE" altLang="de-DE" dirty="0">
                <a:ea typeface="ＭＳ Ｐゴシック" panose="020B0600070205080204" pitchFamily="34" charset="-128"/>
              </a:rPr>
              <a:t> of Students in </a:t>
            </a:r>
            <a:r>
              <a:rPr lang="de-DE" altLang="de-DE" dirty="0" err="1">
                <a:ea typeface="ＭＳ Ｐゴシック" panose="020B0600070205080204" pitchFamily="34" charset="-128"/>
              </a:rPr>
              <a:t>first</a:t>
            </a:r>
            <a:r>
              <a:rPr lang="de-DE" altLang="de-DE" dirty="0"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ea typeface="ＭＳ Ｐゴシック" panose="020B0600070205080204" pitchFamily="34" charset="-128"/>
              </a:rPr>
              <a:t>subject-related</a:t>
            </a:r>
            <a:r>
              <a:rPr lang="de-DE" altLang="de-DE" dirty="0"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ea typeface="ＭＳ Ｐゴシック" panose="020B0600070205080204" pitchFamily="34" charset="-128"/>
              </a:rPr>
              <a:t>semester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59385" y="5767752"/>
            <a:ext cx="3309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646567"/>
                </a:solidFill>
                <a:cs typeface="Arial" panose="020B0604020202020204" pitchFamily="34" charset="0"/>
              </a:rPr>
              <a:t>Note: Analysis </a:t>
            </a:r>
            <a:r>
              <a:rPr lang="de-DE" sz="1000" dirty="0" err="1">
                <a:solidFill>
                  <a:srgbClr val="646567"/>
                </a:solidFill>
                <a:cs typeface="Arial" panose="020B0604020202020204" pitchFamily="34" charset="0"/>
              </a:rPr>
              <a:t>based</a:t>
            </a:r>
            <a:r>
              <a:rPr lang="de-DE" sz="1000" dirty="0">
                <a:solidFill>
                  <a:srgbClr val="646567"/>
                </a:solidFill>
                <a:cs typeface="Arial" panose="020B0604020202020204" pitchFamily="34" charset="0"/>
              </a:rPr>
              <a:t> on </a:t>
            </a:r>
            <a:r>
              <a:rPr lang="de-DE" sz="1000" dirty="0" err="1">
                <a:solidFill>
                  <a:srgbClr val="646567"/>
                </a:solidFill>
                <a:cs typeface="Arial" panose="020B0604020202020204" pitchFamily="34" charset="0"/>
              </a:rPr>
              <a:t>nationality</a:t>
            </a:r>
            <a:endParaRPr lang="de-DE" sz="1000" dirty="0">
              <a:solidFill>
                <a:srgbClr val="646567"/>
              </a:solidFill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85" y="975202"/>
            <a:ext cx="8924749" cy="47925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8D10F-C4BE-46F0-9A99-0735A9579659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12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9"/>
          <p:cNvSpPr>
            <a:spLocks noGrp="1"/>
          </p:cNvSpPr>
          <p:nvPr>
            <p:ph type="title"/>
          </p:nvPr>
        </p:nvSpPr>
        <p:spPr bwMode="auto">
          <a:xfrm>
            <a:off x="384175" y="201613"/>
            <a:ext cx="11483975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de-DE" altLang="de-DE" dirty="0">
                <a:ea typeface="ＭＳ Ｐゴシック" panose="020B0600070205080204" pitchFamily="34" charset="-128"/>
              </a:rPr>
              <a:t>Origin of </a:t>
            </a:r>
            <a:r>
              <a:rPr lang="de-DE" altLang="de-DE" dirty="0" err="1"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ea typeface="ＭＳ Ｐゴシック" panose="020B0600070205080204" pitchFamily="34" charset="-128"/>
              </a:rPr>
              <a:t> Students WS 2021/22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306918" y="908720"/>
            <a:ext cx="5638488" cy="642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b="1" dirty="0">
                <a:solidFill>
                  <a:srgbClr val="00549F"/>
                </a:solidFill>
                <a:cs typeface="Arial" panose="020B0604020202020204" pitchFamily="34" charset="0"/>
              </a:rPr>
              <a:t>Distribution </a:t>
            </a:r>
            <a:r>
              <a:rPr lang="de-DE" sz="1600" b="1" dirty="0" err="1">
                <a:solidFill>
                  <a:srgbClr val="00549F"/>
                </a:solidFill>
                <a:cs typeface="Arial" panose="020B0604020202020204" pitchFamily="34" charset="0"/>
              </a:rPr>
              <a:t>according</a:t>
            </a:r>
            <a:r>
              <a:rPr lang="de-DE" sz="1600" b="1" dirty="0">
                <a:solidFill>
                  <a:srgbClr val="00549F"/>
                </a:solidFill>
                <a:cs typeface="Arial" panose="020B0604020202020204" pitchFamily="34" charset="0"/>
              </a:rPr>
              <a:t> </a:t>
            </a:r>
            <a:r>
              <a:rPr lang="de-DE" sz="1600" b="1" dirty="0" err="1">
                <a:solidFill>
                  <a:srgbClr val="00549F"/>
                </a:solidFill>
                <a:cs typeface="Arial" panose="020B0604020202020204" pitchFamily="34" charset="0"/>
              </a:rPr>
              <a:t>to</a:t>
            </a:r>
            <a:r>
              <a:rPr lang="de-DE" sz="1600" b="1" dirty="0">
                <a:solidFill>
                  <a:srgbClr val="00549F"/>
                </a:solidFill>
                <a:cs typeface="Arial" panose="020B0604020202020204" pitchFamily="34" charset="0"/>
              </a:rPr>
              <a:t> North Rhine-</a:t>
            </a:r>
            <a:r>
              <a:rPr lang="de-DE" sz="1600" b="1" dirty="0" err="1">
                <a:solidFill>
                  <a:srgbClr val="00549F"/>
                </a:solidFill>
                <a:cs typeface="Arial" panose="020B0604020202020204" pitchFamily="34" charset="0"/>
              </a:rPr>
              <a:t>Westphalia</a:t>
            </a:r>
            <a:r>
              <a:rPr lang="de-DE" sz="1600" b="1" dirty="0">
                <a:solidFill>
                  <a:srgbClr val="00549F"/>
                </a:solidFill>
                <a:cs typeface="Arial" panose="020B0604020202020204" pitchFamily="34" charset="0"/>
              </a:rPr>
              <a:t>, </a:t>
            </a:r>
            <a:r>
              <a:rPr lang="de-DE" sz="1600" b="1" dirty="0" err="1">
                <a:solidFill>
                  <a:srgbClr val="00549F"/>
                </a:solidFill>
                <a:cs typeface="Arial" panose="020B0604020202020204" pitchFamily="34" charset="0"/>
              </a:rPr>
              <a:t>other</a:t>
            </a:r>
            <a:r>
              <a:rPr lang="de-DE" sz="1600" b="1" dirty="0">
                <a:solidFill>
                  <a:srgbClr val="00549F"/>
                </a:solidFill>
                <a:cs typeface="Arial" panose="020B0604020202020204" pitchFamily="34" charset="0"/>
              </a:rPr>
              <a:t> Federal States of Germany and </a:t>
            </a:r>
            <a:r>
              <a:rPr lang="de-DE" sz="1600" b="1" dirty="0" err="1">
                <a:solidFill>
                  <a:srgbClr val="00549F"/>
                </a:solidFill>
                <a:cs typeface="Arial" panose="020B0604020202020204" pitchFamily="34" charset="0"/>
              </a:rPr>
              <a:t>foreign</a:t>
            </a:r>
            <a:r>
              <a:rPr lang="de-DE" sz="1600" b="1" dirty="0">
                <a:solidFill>
                  <a:srgbClr val="00549F"/>
                </a:solidFill>
                <a:cs typeface="Arial" panose="020B0604020202020204" pitchFamily="34" charset="0"/>
              </a:rPr>
              <a:t> countries</a:t>
            </a:r>
            <a:endParaRPr lang="en-US" sz="1600" b="1" dirty="0">
              <a:solidFill>
                <a:srgbClr val="00549F"/>
              </a:solidFill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59385" y="5767752"/>
            <a:ext cx="3309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646567"/>
                </a:solidFill>
                <a:cs typeface="Arial" panose="020B0604020202020204" pitchFamily="34" charset="0"/>
              </a:rPr>
              <a:t>Note: Analysis </a:t>
            </a:r>
            <a:r>
              <a:rPr lang="de-DE" sz="1000" dirty="0" err="1">
                <a:solidFill>
                  <a:srgbClr val="646567"/>
                </a:solidFill>
                <a:cs typeface="Arial" panose="020B0604020202020204" pitchFamily="34" charset="0"/>
              </a:rPr>
              <a:t>based</a:t>
            </a:r>
            <a:r>
              <a:rPr lang="de-DE" sz="1000" dirty="0">
                <a:solidFill>
                  <a:srgbClr val="646567"/>
                </a:solidFill>
                <a:cs typeface="Arial" panose="020B0604020202020204" pitchFamily="34" charset="0"/>
              </a:rPr>
              <a:t> on </a:t>
            </a:r>
            <a:r>
              <a:rPr lang="de-DE" sz="1000" dirty="0" err="1">
                <a:solidFill>
                  <a:srgbClr val="646567"/>
                </a:solidFill>
                <a:cs typeface="Arial" panose="020B0604020202020204" pitchFamily="34" charset="0"/>
              </a:rPr>
              <a:t>nationality</a:t>
            </a:r>
            <a:endParaRPr lang="de-DE" sz="1000" dirty="0">
              <a:solidFill>
                <a:srgbClr val="646567"/>
              </a:solidFill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919" y="1551662"/>
            <a:ext cx="7954485" cy="40582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78E5E8-531C-484A-AA14-75F924F328F8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0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9"/>
          <p:cNvSpPr>
            <a:spLocks noGrp="1"/>
          </p:cNvSpPr>
          <p:nvPr>
            <p:ph type="title"/>
          </p:nvPr>
        </p:nvSpPr>
        <p:spPr bwMode="auto">
          <a:xfrm>
            <a:off x="384175" y="201613"/>
            <a:ext cx="11483975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de-DE" dirty="0" err="1"/>
              <a:t>Catchment</a:t>
            </a:r>
            <a:r>
              <a:rPr lang="de-DE" dirty="0"/>
              <a:t> Area of Students WS 2021/22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441748" y="908720"/>
            <a:ext cx="7315200" cy="642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1600" b="1" dirty="0">
                <a:solidFill>
                  <a:srgbClr val="00549F"/>
                </a:solidFill>
              </a:rPr>
              <a:t>Distribution </a:t>
            </a:r>
            <a:r>
              <a:rPr lang="de-DE" sz="1600" b="1" dirty="0" err="1">
                <a:solidFill>
                  <a:srgbClr val="00549F"/>
                </a:solidFill>
              </a:rPr>
              <a:t>according</a:t>
            </a:r>
            <a:r>
              <a:rPr lang="de-DE" sz="1600" b="1" dirty="0">
                <a:solidFill>
                  <a:srgbClr val="00549F"/>
                </a:solidFill>
              </a:rPr>
              <a:t> </a:t>
            </a:r>
            <a:r>
              <a:rPr lang="de-DE" sz="1600" b="1" dirty="0" err="1">
                <a:solidFill>
                  <a:srgbClr val="00549F"/>
                </a:solidFill>
              </a:rPr>
              <a:t>to</a:t>
            </a:r>
            <a:r>
              <a:rPr lang="de-DE" sz="1600" b="1" dirty="0">
                <a:solidFill>
                  <a:srgbClr val="00549F"/>
                </a:solidFill>
              </a:rPr>
              <a:t> </a:t>
            </a:r>
            <a:r>
              <a:rPr lang="de-DE" sz="1600" b="1" dirty="0" err="1">
                <a:solidFill>
                  <a:srgbClr val="00549F"/>
                </a:solidFill>
              </a:rPr>
              <a:t>foreign</a:t>
            </a:r>
            <a:r>
              <a:rPr lang="de-DE" sz="1600" b="1" dirty="0">
                <a:solidFill>
                  <a:srgbClr val="00549F"/>
                </a:solidFill>
              </a:rPr>
              <a:t> countries </a:t>
            </a:r>
            <a:r>
              <a:rPr lang="de-DE" sz="1600" b="1" dirty="0" err="1">
                <a:solidFill>
                  <a:srgbClr val="00549F"/>
                </a:solidFill>
              </a:rPr>
              <a:t>divided</a:t>
            </a:r>
            <a:r>
              <a:rPr lang="de-DE" sz="1600" b="1" dirty="0">
                <a:solidFill>
                  <a:srgbClr val="00549F"/>
                </a:solidFill>
              </a:rPr>
              <a:t> in European Union, </a:t>
            </a:r>
            <a:r>
              <a:rPr lang="de-DE" sz="1600" b="1" dirty="0" err="1">
                <a:solidFill>
                  <a:srgbClr val="00549F"/>
                </a:solidFill>
              </a:rPr>
              <a:t>other</a:t>
            </a:r>
            <a:r>
              <a:rPr lang="de-DE" sz="1600" b="1" dirty="0">
                <a:solidFill>
                  <a:srgbClr val="00549F"/>
                </a:solidFill>
              </a:rPr>
              <a:t> European countries, </a:t>
            </a:r>
            <a:r>
              <a:rPr lang="de-DE" sz="1600" b="1" dirty="0" err="1">
                <a:solidFill>
                  <a:srgbClr val="00549F"/>
                </a:solidFill>
              </a:rPr>
              <a:t>Asia</a:t>
            </a:r>
            <a:r>
              <a:rPr lang="de-DE" sz="1600" b="1" dirty="0">
                <a:solidFill>
                  <a:srgbClr val="00549F"/>
                </a:solidFill>
              </a:rPr>
              <a:t> and </a:t>
            </a:r>
            <a:r>
              <a:rPr lang="de-DE" sz="1600" b="1" dirty="0" err="1">
                <a:solidFill>
                  <a:srgbClr val="00549F"/>
                </a:solidFill>
              </a:rPr>
              <a:t>Australia</a:t>
            </a:r>
            <a:r>
              <a:rPr lang="de-DE" sz="1600" b="1" dirty="0">
                <a:solidFill>
                  <a:srgbClr val="00549F"/>
                </a:solidFill>
              </a:rPr>
              <a:t>, </a:t>
            </a:r>
            <a:r>
              <a:rPr lang="de-DE" sz="1600" b="1" dirty="0" err="1">
                <a:solidFill>
                  <a:srgbClr val="00549F"/>
                </a:solidFill>
              </a:rPr>
              <a:t>Africa</a:t>
            </a:r>
            <a:r>
              <a:rPr lang="de-DE" sz="1600" b="1" dirty="0">
                <a:solidFill>
                  <a:srgbClr val="00549F"/>
                </a:solidFill>
              </a:rPr>
              <a:t> and </a:t>
            </a:r>
            <a:r>
              <a:rPr lang="de-DE" sz="1600" b="1" dirty="0" err="1">
                <a:solidFill>
                  <a:srgbClr val="00549F"/>
                </a:solidFill>
              </a:rPr>
              <a:t>America</a:t>
            </a:r>
            <a:endParaRPr lang="en-US" sz="1600" b="1" dirty="0">
              <a:solidFill>
                <a:srgbClr val="00549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59385" y="5767752"/>
            <a:ext cx="3309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646567"/>
                </a:solidFill>
                <a:cs typeface="Arial" panose="020B0604020202020204" pitchFamily="34" charset="0"/>
              </a:rPr>
              <a:t>Note: Analysis </a:t>
            </a:r>
            <a:r>
              <a:rPr lang="de-DE" sz="1000" dirty="0" err="1">
                <a:solidFill>
                  <a:srgbClr val="646567"/>
                </a:solidFill>
                <a:cs typeface="Arial" panose="020B0604020202020204" pitchFamily="34" charset="0"/>
              </a:rPr>
              <a:t>based</a:t>
            </a:r>
            <a:r>
              <a:rPr lang="de-DE" sz="1000" dirty="0">
                <a:solidFill>
                  <a:srgbClr val="646567"/>
                </a:solidFill>
                <a:cs typeface="Arial" panose="020B0604020202020204" pitchFamily="34" charset="0"/>
              </a:rPr>
              <a:t> on </a:t>
            </a:r>
            <a:r>
              <a:rPr lang="de-DE" sz="1000" dirty="0" err="1">
                <a:solidFill>
                  <a:srgbClr val="646567"/>
                </a:solidFill>
                <a:cs typeface="Arial" panose="020B0604020202020204" pitchFamily="34" charset="0"/>
              </a:rPr>
              <a:t>nationality</a:t>
            </a:r>
            <a:endParaRPr lang="de-DE" sz="1000" dirty="0">
              <a:solidFill>
                <a:srgbClr val="646567"/>
              </a:solidFill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363" y="1551662"/>
            <a:ext cx="8332324" cy="416616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8B404-A4D6-47AC-ABB3-508034115BD8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72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9"/>
          <p:cNvSpPr>
            <a:spLocks noGrp="1"/>
          </p:cNvSpPr>
          <p:nvPr>
            <p:ph type="title"/>
          </p:nvPr>
        </p:nvSpPr>
        <p:spPr bwMode="auto">
          <a:xfrm>
            <a:off x="384175" y="201613"/>
            <a:ext cx="11483975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en-US" dirty="0"/>
              <a:t>International Students WS 2021/22</a:t>
            </a:r>
            <a:br>
              <a:rPr lang="en-US" dirty="0"/>
            </a:br>
            <a:r>
              <a:rPr lang="en-US" dirty="0"/>
              <a:t>Top 15 Countries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54" y="971916"/>
            <a:ext cx="9919140" cy="479583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59385" y="5767752"/>
            <a:ext cx="3309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646567"/>
                </a:solidFill>
                <a:cs typeface="Arial" panose="020B0604020202020204" pitchFamily="34" charset="0"/>
              </a:rPr>
              <a:t>Note: Analysis </a:t>
            </a:r>
            <a:r>
              <a:rPr lang="de-DE" sz="1000" dirty="0" err="1">
                <a:solidFill>
                  <a:srgbClr val="646567"/>
                </a:solidFill>
                <a:cs typeface="Arial" panose="020B0604020202020204" pitchFamily="34" charset="0"/>
              </a:rPr>
              <a:t>based</a:t>
            </a:r>
            <a:r>
              <a:rPr lang="de-DE" sz="1000" dirty="0">
                <a:solidFill>
                  <a:srgbClr val="646567"/>
                </a:solidFill>
                <a:cs typeface="Arial" panose="020B0604020202020204" pitchFamily="34" charset="0"/>
              </a:rPr>
              <a:t> on </a:t>
            </a:r>
            <a:r>
              <a:rPr lang="de-DE" sz="1000" dirty="0" err="1">
                <a:solidFill>
                  <a:srgbClr val="646567"/>
                </a:solidFill>
                <a:cs typeface="Arial" panose="020B0604020202020204" pitchFamily="34" charset="0"/>
              </a:rPr>
              <a:t>nationality</a:t>
            </a:r>
            <a:endParaRPr lang="de-DE" sz="1000" dirty="0">
              <a:solidFill>
                <a:srgbClr val="646567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7569E6-57DB-46B7-88A8-497FB8CA62B6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08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9"/>
          <p:cNvSpPr>
            <a:spLocks noGrp="1"/>
          </p:cNvSpPr>
          <p:nvPr>
            <p:ph type="title"/>
          </p:nvPr>
        </p:nvSpPr>
        <p:spPr bwMode="auto">
          <a:xfrm>
            <a:off x="384175" y="201613"/>
            <a:ext cx="11483975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en-US" dirty="0"/>
              <a:t>International Students WS 20/21</a:t>
            </a:r>
            <a:br>
              <a:rPr lang="en-US" dirty="0"/>
            </a:br>
            <a:r>
              <a:rPr lang="en-US" dirty="0"/>
              <a:t>Top 15 Subjects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85" y="961064"/>
            <a:ext cx="10743599" cy="487702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59385" y="5767752"/>
            <a:ext cx="3309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646567"/>
                </a:solidFill>
                <a:cs typeface="Arial" panose="020B0604020202020204" pitchFamily="34" charset="0"/>
              </a:rPr>
              <a:t>Note: Analysis </a:t>
            </a:r>
            <a:r>
              <a:rPr lang="de-DE" sz="1000" dirty="0" err="1">
                <a:solidFill>
                  <a:srgbClr val="646567"/>
                </a:solidFill>
                <a:cs typeface="Arial" panose="020B0604020202020204" pitchFamily="34" charset="0"/>
              </a:rPr>
              <a:t>based</a:t>
            </a:r>
            <a:r>
              <a:rPr lang="de-DE" sz="1000" dirty="0">
                <a:solidFill>
                  <a:srgbClr val="646567"/>
                </a:solidFill>
                <a:cs typeface="Arial" panose="020B0604020202020204" pitchFamily="34" charset="0"/>
              </a:rPr>
              <a:t> on </a:t>
            </a:r>
            <a:r>
              <a:rPr lang="de-DE" sz="1000" dirty="0" err="1">
                <a:solidFill>
                  <a:srgbClr val="646567"/>
                </a:solidFill>
                <a:cs typeface="Arial" panose="020B0604020202020204" pitchFamily="34" charset="0"/>
              </a:rPr>
              <a:t>nationality</a:t>
            </a:r>
            <a:endParaRPr lang="de-DE" sz="1000" dirty="0">
              <a:solidFill>
                <a:srgbClr val="646567"/>
              </a:solidFill>
              <a:cs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12FCCE-CF8B-4890-A345-06260DBC3106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9"/>
          <p:cNvSpPr>
            <a:spLocks noGrp="1"/>
          </p:cNvSpPr>
          <p:nvPr>
            <p:ph type="title"/>
          </p:nvPr>
        </p:nvSpPr>
        <p:spPr bwMode="auto">
          <a:xfrm>
            <a:off x="384175" y="201613"/>
            <a:ext cx="11483975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de-DE" altLang="de-DE" dirty="0">
                <a:ea typeface="ＭＳ Ｐゴシック" panose="020B0600070205080204" pitchFamily="34" charset="-128"/>
              </a:rPr>
              <a:t>Development of </a:t>
            </a:r>
            <a:r>
              <a:rPr lang="de-DE" altLang="de-DE" dirty="0" err="1">
                <a:ea typeface="ＭＳ Ｐゴシック" panose="020B0600070205080204" pitchFamily="34" charset="-128"/>
              </a:rPr>
              <a:t>the</a:t>
            </a:r>
            <a:r>
              <a:rPr lang="de-DE" altLang="de-DE" dirty="0"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ea typeface="ＭＳ Ｐゴシック" panose="020B0600070205080204" pitchFamily="34" charset="-128"/>
              </a:rPr>
              <a:t>Number</a:t>
            </a:r>
            <a:r>
              <a:rPr lang="de-DE" altLang="de-DE" dirty="0">
                <a:ea typeface="ＭＳ Ｐゴシック" panose="020B0600070205080204" pitchFamily="34" charset="-128"/>
              </a:rPr>
              <a:t> of International Students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851" y="908369"/>
            <a:ext cx="9738895" cy="50302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18B81B-DDFE-4B96-8348-45C22F0C9B43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4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9"/>
          <p:cNvSpPr>
            <a:spLocks noGrp="1"/>
          </p:cNvSpPr>
          <p:nvPr>
            <p:ph type="title"/>
          </p:nvPr>
        </p:nvSpPr>
        <p:spPr bwMode="auto">
          <a:xfrm>
            <a:off x="384175" y="201613"/>
            <a:ext cx="11483975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de-DE" dirty="0" err="1"/>
              <a:t>Graduates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Discipline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Academic Year 2021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04" y="902111"/>
            <a:ext cx="9345168" cy="508342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AB6E23-B800-43E5-8805-0304B2D70B47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9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9"/>
          <p:cNvSpPr>
            <a:spLocks noGrp="1"/>
          </p:cNvSpPr>
          <p:nvPr>
            <p:ph type="title"/>
          </p:nvPr>
        </p:nvSpPr>
        <p:spPr bwMode="auto">
          <a:xfrm>
            <a:off x="384175" y="201613"/>
            <a:ext cx="11483975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de-DE" dirty="0"/>
              <a:t>Development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of </a:t>
            </a:r>
            <a:r>
              <a:rPr lang="de-DE" dirty="0" err="1"/>
              <a:t>Graduates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Degree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50" y="950976"/>
            <a:ext cx="8602275" cy="506918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BE2979-71A7-48D0-B3F8-FDBDF86286E8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8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 bwMode="auto">
          <a:xfrm>
            <a:off x="384175" y="2487613"/>
            <a:ext cx="1148397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dirty="0" err="1">
                <a:ea typeface="ＭＳ Ｐゴシック" panose="020B0600070205080204" pitchFamily="34" charset="-128"/>
              </a:rPr>
              <a:t>Overview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sp>
        <p:nvSpPr>
          <p:cNvPr id="14339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84175" y="3197225"/>
            <a:ext cx="11483975" cy="165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B89E0B-CD16-42E9-AC9B-65AC5C7E3C16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9"/>
          <p:cNvSpPr>
            <a:spLocks noGrp="1"/>
          </p:cNvSpPr>
          <p:nvPr>
            <p:ph type="title"/>
          </p:nvPr>
        </p:nvSpPr>
        <p:spPr bwMode="auto">
          <a:xfrm>
            <a:off x="384175" y="201613"/>
            <a:ext cx="11483975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de-DE" dirty="0" err="1"/>
              <a:t>Utilised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of </a:t>
            </a:r>
            <a:r>
              <a:rPr lang="de-DE" dirty="0" err="1"/>
              <a:t>Faculties</a:t>
            </a:r>
            <a:r>
              <a:rPr lang="de-DE" dirty="0"/>
              <a:t> 1 - 8 WS 2021/22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02757"/>
              </p:ext>
            </p:extLst>
          </p:nvPr>
        </p:nvGraphicFramePr>
        <p:xfrm>
          <a:off x="384175" y="5309649"/>
          <a:ext cx="45294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850">
                  <a:extLst>
                    <a:ext uri="{9D8B030D-6E8A-4147-A177-3AD203B41FA5}">
                      <a16:colId xmlns:a16="http://schemas.microsoft.com/office/drawing/2014/main" val="2159723913"/>
                    </a:ext>
                  </a:extLst>
                </a:gridCol>
                <a:gridCol w="3951619">
                  <a:extLst>
                    <a:ext uri="{9D8B030D-6E8A-4147-A177-3AD203B41FA5}">
                      <a16:colId xmlns:a16="http://schemas.microsoft.com/office/drawing/2014/main" val="496218077"/>
                    </a:ext>
                  </a:extLst>
                </a:gridCol>
              </a:tblGrid>
              <a:tr h="166417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 err="1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of Mathematics</a:t>
                      </a:r>
                      <a:r>
                        <a:rPr lang="de-DE" sz="1000" b="0" baseline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Computer Science a. Natural Sciences</a:t>
                      </a:r>
                      <a:endParaRPr lang="de-DE" sz="1000" b="0" dirty="0">
                        <a:solidFill>
                          <a:srgbClr val="6465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060240"/>
                  </a:ext>
                </a:extLst>
              </a:tr>
              <a:tr h="156213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 err="1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</a:t>
                      </a:r>
                      <a:r>
                        <a:rPr lang="de-DE" sz="1000" b="0" baseline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Architecture</a:t>
                      </a:r>
                      <a:endParaRPr lang="de-DE" sz="1000" b="0" dirty="0">
                        <a:solidFill>
                          <a:srgbClr val="6465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115748"/>
                  </a:ext>
                </a:extLst>
              </a:tr>
              <a:tr h="128397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 err="1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</a:t>
                      </a:r>
                      <a:r>
                        <a:rPr lang="de-DE" sz="1000" b="0" baseline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Civil Engineering</a:t>
                      </a:r>
                      <a:endParaRPr lang="de-DE" sz="1000" b="0" dirty="0">
                        <a:solidFill>
                          <a:srgbClr val="6465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551780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63518"/>
              </p:ext>
            </p:extLst>
          </p:nvPr>
        </p:nvGraphicFramePr>
        <p:xfrm>
          <a:off x="8829181" y="5296243"/>
          <a:ext cx="3245617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853">
                  <a:extLst>
                    <a:ext uri="{9D8B030D-6E8A-4147-A177-3AD203B41FA5}">
                      <a16:colId xmlns:a16="http://schemas.microsoft.com/office/drawing/2014/main" val="2159723913"/>
                    </a:ext>
                  </a:extLst>
                </a:gridCol>
                <a:gridCol w="2584764">
                  <a:extLst>
                    <a:ext uri="{9D8B030D-6E8A-4147-A177-3AD203B41FA5}">
                      <a16:colId xmlns:a16="http://schemas.microsoft.com/office/drawing/2014/main" val="496218077"/>
                    </a:ext>
                  </a:extLst>
                </a:gridCol>
              </a:tblGrid>
              <a:tr h="23760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 err="1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of Arts and Humanities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551780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 err="1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of Business and</a:t>
                      </a:r>
                      <a:r>
                        <a:rPr lang="de-DE" sz="1000" b="0" baseline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246996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pPr algn="l"/>
                      <a:endParaRPr lang="de-DE" sz="1000" b="0" dirty="0">
                        <a:solidFill>
                          <a:srgbClr val="6465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000" b="0" dirty="0">
                        <a:solidFill>
                          <a:srgbClr val="6465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747500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62819"/>
              </p:ext>
            </p:extLst>
          </p:nvPr>
        </p:nvGraphicFramePr>
        <p:xfrm>
          <a:off x="4725061" y="5302946"/>
          <a:ext cx="412987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757">
                  <a:extLst>
                    <a:ext uri="{9D8B030D-6E8A-4147-A177-3AD203B41FA5}">
                      <a16:colId xmlns:a16="http://schemas.microsoft.com/office/drawing/2014/main" val="2159723913"/>
                    </a:ext>
                  </a:extLst>
                </a:gridCol>
                <a:gridCol w="3489113">
                  <a:extLst>
                    <a:ext uri="{9D8B030D-6E8A-4147-A177-3AD203B41FA5}">
                      <a16:colId xmlns:a16="http://schemas.microsoft.com/office/drawing/2014/main" val="49621807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 err="1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of Mechanical Engineering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060240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 err="1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of Georesources and Materials</a:t>
                      </a:r>
                      <a:r>
                        <a:rPr lang="de-DE" sz="1000" b="0" baseline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Engineering</a:t>
                      </a:r>
                      <a:endParaRPr lang="de-DE" sz="1000" b="0" dirty="0">
                        <a:solidFill>
                          <a:srgbClr val="6465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115748"/>
                  </a:ext>
                </a:extLst>
              </a:tr>
              <a:tr h="237600"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 err="1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</a:t>
                      </a:r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00" b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Faculty of Electrical</a:t>
                      </a:r>
                      <a:r>
                        <a:rPr lang="de-DE" sz="1000" b="0" baseline="0" dirty="0">
                          <a:solidFill>
                            <a:srgbClr val="64656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Engineering a. Information Technology</a:t>
                      </a:r>
                      <a:endParaRPr lang="de-DE" sz="1000" b="0" dirty="0">
                        <a:solidFill>
                          <a:srgbClr val="64656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551780"/>
                  </a:ext>
                </a:extLst>
              </a:tr>
            </a:tbl>
          </a:graphicData>
        </a:graphic>
      </p:graphicFrame>
      <p:graphicFrame>
        <p:nvGraphicFramePr>
          <p:cNvPr id="9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503699"/>
              </p:ext>
            </p:extLst>
          </p:nvPr>
        </p:nvGraphicFramePr>
        <p:xfrm>
          <a:off x="1645920" y="891540"/>
          <a:ext cx="8814816" cy="439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910ADD-5A53-484A-B0FE-3304BBBBB889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4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F7CD52-6513-4C61-99E2-2CF3E7CAD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911" y="4024169"/>
            <a:ext cx="11484000" cy="540000"/>
          </a:xfrm>
        </p:spPr>
        <p:txBody>
          <a:bodyPr/>
          <a:lstStyle/>
          <a:p>
            <a:pPr algn="ctr"/>
            <a:r>
              <a:rPr lang="de-DE" dirty="0"/>
              <a:t>Physics @ RWTH Aachen </a:t>
            </a:r>
            <a:r>
              <a:rPr lang="de-DE" dirty="0" err="1"/>
              <a:t>Univeristy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A03B89-3D2E-4A2E-9BBD-58267EE19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8" y="0"/>
            <a:ext cx="12210178" cy="349734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ABF3F50-C0C4-4543-9B98-43C96C9CE91D}"/>
              </a:ext>
            </a:extLst>
          </p:cNvPr>
          <p:cNvSpPr/>
          <p:nvPr/>
        </p:nvSpPr>
        <p:spPr>
          <a:xfrm>
            <a:off x="8154186" y="5882326"/>
            <a:ext cx="2111604" cy="975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664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8070B5A-79BB-4D8B-AAC2-9EB1C401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Physics @ RWTH Aachen University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19AFFD5-28A6-45BB-83BB-9BCFFDCF8F54}"/>
              </a:ext>
            </a:extLst>
          </p:cNvPr>
          <p:cNvSpPr/>
          <p:nvPr/>
        </p:nvSpPr>
        <p:spPr>
          <a:xfrm>
            <a:off x="1964674" y="1090669"/>
            <a:ext cx="4032174" cy="4483866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b="1" dirty="0">
                <a:solidFill>
                  <a:schemeClr val="tx1"/>
                </a:solidFill>
              </a:rPr>
              <a:t>Experimental Physics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/>
                </a:solidFill>
              </a:rPr>
              <a:t>Institute IA (solid </a:t>
            </a:r>
            <a:r>
              <a:rPr lang="de-DE" sz="1600" dirty="0" err="1">
                <a:solidFill>
                  <a:schemeClr val="tx1"/>
                </a:solidFill>
              </a:rPr>
              <a:t>state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physics</a:t>
            </a:r>
            <a:r>
              <a:rPr lang="de-DE" sz="1600" dirty="0">
                <a:solidFill>
                  <a:schemeClr val="tx1"/>
                </a:solidFill>
              </a:rPr>
              <a:t>,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 	   </a:t>
            </a:r>
            <a:r>
              <a:rPr lang="de-DE" sz="1600" dirty="0" err="1">
                <a:solidFill>
                  <a:schemeClr val="tx1"/>
                </a:solidFill>
              </a:rPr>
              <a:t>nono-opics</a:t>
            </a:r>
            <a:r>
              <a:rPr lang="de-DE" sz="1600" dirty="0">
                <a:solidFill>
                  <a:schemeClr val="tx1"/>
                </a:solidFill>
              </a:rPr>
              <a:t>, </a:t>
            </a:r>
            <a:r>
              <a:rPr lang="de-DE" sz="1600" dirty="0" err="1">
                <a:solidFill>
                  <a:schemeClr val="tx1"/>
                </a:solidFill>
              </a:rPr>
              <a:t>biophysics</a:t>
            </a:r>
            <a:r>
              <a:rPr lang="de-DE" sz="1600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/>
                </a:solidFill>
              </a:rPr>
              <a:t>Institute IB (</a:t>
            </a:r>
            <a:r>
              <a:rPr lang="de-DE" sz="1600" dirty="0" err="1">
                <a:solidFill>
                  <a:schemeClr val="tx1"/>
                </a:solidFill>
              </a:rPr>
              <a:t>particle</a:t>
            </a:r>
            <a:r>
              <a:rPr lang="de-DE" sz="1600" dirty="0">
                <a:solidFill>
                  <a:schemeClr val="tx1"/>
                </a:solidFill>
              </a:rPr>
              <a:t>/</a:t>
            </a:r>
            <a:r>
              <a:rPr lang="de-DE" sz="1600" dirty="0" err="1">
                <a:solidFill>
                  <a:schemeClr val="tx1"/>
                </a:solidFill>
              </a:rPr>
              <a:t>astroparticle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	   CMS, LHC-B, AMS)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/>
                </a:solidFill>
              </a:rPr>
              <a:t>Institute IIA (solid </a:t>
            </a:r>
            <a:r>
              <a:rPr lang="de-DE" sz="1600" dirty="0" err="1">
                <a:solidFill>
                  <a:schemeClr val="tx1"/>
                </a:solidFill>
              </a:rPr>
              <a:t>state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physics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  	    e-systems, </a:t>
            </a:r>
            <a:r>
              <a:rPr lang="de-DE" sz="1600" dirty="0" err="1">
                <a:solidFill>
                  <a:schemeClr val="tx1"/>
                </a:solidFill>
              </a:rPr>
              <a:t>structure</a:t>
            </a:r>
            <a:r>
              <a:rPr lang="de-DE" sz="1600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/>
                </a:solidFill>
              </a:rPr>
              <a:t>Institute IIB (solid </a:t>
            </a:r>
            <a:r>
              <a:rPr lang="de-DE" sz="1600" dirty="0" err="1">
                <a:solidFill>
                  <a:schemeClr val="tx1"/>
                </a:solidFill>
              </a:rPr>
              <a:t>state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physics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	    2-materials)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/>
                </a:solidFill>
              </a:rPr>
              <a:t>Institute IIC (solid </a:t>
            </a:r>
            <a:r>
              <a:rPr lang="de-DE" sz="1600" dirty="0" err="1">
                <a:solidFill>
                  <a:schemeClr val="tx1"/>
                </a:solidFill>
              </a:rPr>
              <a:t>state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phyiscs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	    </a:t>
            </a:r>
            <a:r>
              <a:rPr lang="de-DE" sz="1600" dirty="0" err="1">
                <a:solidFill>
                  <a:schemeClr val="tx1"/>
                </a:solidFill>
              </a:rPr>
              <a:t>quantum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information</a:t>
            </a:r>
            <a:r>
              <a:rPr lang="de-DE" sz="1600" dirty="0">
                <a:solidFill>
                  <a:schemeClr val="tx1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/>
                </a:solidFill>
              </a:rPr>
              <a:t>Institute IIIA (</a:t>
            </a:r>
            <a:r>
              <a:rPr lang="de-DE" sz="1600" dirty="0" err="1">
                <a:solidFill>
                  <a:schemeClr val="tx1"/>
                </a:solidFill>
              </a:rPr>
              <a:t>particle</a:t>
            </a:r>
            <a:r>
              <a:rPr lang="de-DE" sz="1600" dirty="0">
                <a:solidFill>
                  <a:schemeClr val="tx1"/>
                </a:solidFill>
              </a:rPr>
              <a:t>/</a:t>
            </a:r>
            <a:r>
              <a:rPr lang="de-DE" sz="1600" dirty="0" err="1">
                <a:solidFill>
                  <a:schemeClr val="tx1"/>
                </a:solidFill>
              </a:rPr>
              <a:t>astroparticle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	     CMS, Auger, </a:t>
            </a:r>
            <a:r>
              <a:rPr lang="de-DE" sz="1600" dirty="0" err="1">
                <a:solidFill>
                  <a:schemeClr val="tx1"/>
                </a:solidFill>
              </a:rPr>
              <a:t>axions</a:t>
            </a:r>
            <a:r>
              <a:rPr lang="de-DE" sz="1600" dirty="0">
                <a:solidFill>
                  <a:schemeClr val="tx1"/>
                </a:solidFill>
              </a:rPr>
              <a:t>, AI)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/>
                </a:solidFill>
              </a:rPr>
              <a:t>Institute IIIB (</a:t>
            </a:r>
            <a:r>
              <a:rPr lang="de-DE" sz="1600" dirty="0" err="1">
                <a:solidFill>
                  <a:schemeClr val="tx1"/>
                </a:solidFill>
              </a:rPr>
              <a:t>particle</a:t>
            </a:r>
            <a:r>
              <a:rPr lang="de-DE" sz="1600" dirty="0">
                <a:solidFill>
                  <a:schemeClr val="tx1"/>
                </a:solidFill>
              </a:rPr>
              <a:t>/</a:t>
            </a:r>
            <a:r>
              <a:rPr lang="de-DE" sz="1600" dirty="0" err="1">
                <a:solidFill>
                  <a:schemeClr val="tx1"/>
                </a:solidFill>
              </a:rPr>
              <a:t>astroparticle</a:t>
            </a:r>
            <a:br>
              <a:rPr lang="de-DE" sz="1600" dirty="0">
                <a:solidFill>
                  <a:schemeClr val="tx1"/>
                </a:solidFill>
              </a:rPr>
            </a:br>
            <a:r>
              <a:rPr lang="de-DE" sz="1600" dirty="0">
                <a:solidFill>
                  <a:schemeClr val="tx1"/>
                </a:solidFill>
              </a:rPr>
              <a:t>	     Neutrinos, ET, </a:t>
            </a:r>
            <a:r>
              <a:rPr lang="de-DE" sz="1600" dirty="0" err="1">
                <a:solidFill>
                  <a:schemeClr val="tx1"/>
                </a:solidFill>
              </a:rPr>
              <a:t>med.phys</a:t>
            </a:r>
            <a:r>
              <a:rPr lang="de-DE" sz="1600" dirty="0">
                <a:solidFill>
                  <a:schemeClr val="tx1"/>
                </a:solidFill>
              </a:rPr>
              <a:t>., AI)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C37B506-E5F9-4D7F-82B6-6A72DEEC0DEA}"/>
              </a:ext>
            </a:extLst>
          </p:cNvPr>
          <p:cNvSpPr/>
          <p:nvPr/>
        </p:nvSpPr>
        <p:spPr>
          <a:xfrm>
            <a:off x="6347826" y="1090670"/>
            <a:ext cx="4032174" cy="1850835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b="1" dirty="0" err="1">
                <a:solidFill>
                  <a:schemeClr val="tx1"/>
                </a:solidFill>
              </a:rPr>
              <a:t>Theoretical</a:t>
            </a:r>
            <a:r>
              <a:rPr lang="de-DE" b="1" dirty="0">
                <a:solidFill>
                  <a:schemeClr val="tx1"/>
                </a:solidFill>
              </a:rPr>
              <a:t> Physics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/>
                </a:solidFill>
              </a:rPr>
              <a:t>Institute A    Statistical Physics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/>
                </a:solidFill>
              </a:rPr>
              <a:t>Institute C    Solid State Physics</a:t>
            </a: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/>
                </a:solidFill>
              </a:rPr>
              <a:t>Institute E    </a:t>
            </a:r>
            <a:r>
              <a:rPr lang="de-DE" sz="1600" dirty="0" err="1">
                <a:solidFill>
                  <a:schemeClr val="tx1"/>
                </a:solidFill>
              </a:rPr>
              <a:t>Particle</a:t>
            </a:r>
            <a:r>
              <a:rPr lang="de-DE" sz="1600" dirty="0">
                <a:solidFill>
                  <a:schemeClr val="tx1"/>
                </a:solidFill>
              </a:rPr>
              <a:t> Physics &amp; </a:t>
            </a:r>
            <a:r>
              <a:rPr lang="de-DE" sz="1600" dirty="0" err="1">
                <a:solidFill>
                  <a:schemeClr val="tx1"/>
                </a:solidFill>
              </a:rPr>
              <a:t>Cosmology</a:t>
            </a:r>
            <a:endParaRPr lang="de-DE" sz="16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/>
                </a:solidFill>
              </a:rPr>
              <a:t>Institute IQI Quantum Information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468737D-BD97-4D19-B2BD-978DDFD127C2}"/>
              </a:ext>
            </a:extLst>
          </p:cNvPr>
          <p:cNvSpPr/>
          <p:nvPr/>
        </p:nvSpPr>
        <p:spPr>
          <a:xfrm>
            <a:off x="6347826" y="3332603"/>
            <a:ext cx="4032174" cy="1173297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e-DE" b="1" dirty="0" err="1">
                <a:solidFill>
                  <a:schemeClr val="tx1"/>
                </a:solidFill>
              </a:rPr>
              <a:t>Didactics</a:t>
            </a:r>
            <a:endParaRPr lang="de-DE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1600" dirty="0">
                <a:solidFill>
                  <a:schemeClr val="tx1"/>
                </a:solidFill>
              </a:rPr>
              <a:t>Institute IA     </a:t>
            </a:r>
          </a:p>
          <a:p>
            <a:pPr>
              <a:spcAft>
                <a:spcPts val="600"/>
              </a:spcAft>
            </a:pP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389CB6B-43CA-49E5-BFAC-88EC665CE399}"/>
              </a:ext>
            </a:extLst>
          </p:cNvPr>
          <p:cNvSpPr txBox="1"/>
          <p:nvPr/>
        </p:nvSpPr>
        <p:spPr>
          <a:xfrm>
            <a:off x="6429080" y="4817097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	43 </a:t>
            </a:r>
            <a:r>
              <a:rPr lang="de-DE" dirty="0" err="1"/>
              <a:t>professors</a:t>
            </a:r>
            <a:endParaRPr lang="de-DE" dirty="0"/>
          </a:p>
          <a:p>
            <a:r>
              <a:rPr lang="de-DE" dirty="0" err="1"/>
              <a:t>about</a:t>
            </a:r>
            <a:r>
              <a:rPr lang="de-DE" dirty="0"/>
              <a:t> 50 </a:t>
            </a:r>
            <a:r>
              <a:rPr lang="de-DE" dirty="0" err="1"/>
              <a:t>associate</a:t>
            </a:r>
            <a:r>
              <a:rPr lang="de-DE" dirty="0"/>
              <a:t> </a:t>
            </a:r>
            <a:r>
              <a:rPr lang="de-DE" dirty="0" err="1"/>
              <a:t>professors</a:t>
            </a:r>
            <a:r>
              <a:rPr lang="de-DE" dirty="0"/>
              <a:t> (external)</a:t>
            </a:r>
          </a:p>
        </p:txBody>
      </p:sp>
    </p:spTree>
    <p:extLst>
      <p:ext uri="{BB962C8B-B14F-4D97-AF65-F5344CB8AC3E}">
        <p14:creationId xmlns:p14="http://schemas.microsoft.com/office/powerpoint/2010/main" val="3978740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8070B5A-79BB-4D8B-AAC2-9EB1C401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Department </a:t>
            </a:r>
            <a:r>
              <a:rPr lang="de-DE" dirty="0" err="1"/>
              <a:t>of</a:t>
            </a:r>
            <a:r>
              <a:rPr lang="de-DE" dirty="0"/>
              <a:t> Physics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870DD5-70C1-484D-B771-B07E87B38BC5}"/>
              </a:ext>
            </a:extLst>
          </p:cNvPr>
          <p:cNvSpPr txBox="1"/>
          <p:nvPr/>
        </p:nvSpPr>
        <p:spPr>
          <a:xfrm>
            <a:off x="2768906" y="1736229"/>
            <a:ext cx="5756704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Published</a:t>
            </a:r>
            <a:r>
              <a:rPr lang="de-DE" dirty="0"/>
              <a:t> 527 </a:t>
            </a:r>
            <a:r>
              <a:rPr lang="de-DE" dirty="0" err="1"/>
              <a:t>articles</a:t>
            </a:r>
            <a:r>
              <a:rPr lang="de-DE" dirty="0"/>
              <a:t> in peer-</a:t>
            </a:r>
            <a:r>
              <a:rPr lang="de-DE" dirty="0" err="1"/>
              <a:t>reviewd</a:t>
            </a:r>
            <a:r>
              <a:rPr lang="de-DE" dirty="0"/>
              <a:t> </a:t>
            </a:r>
            <a:r>
              <a:rPr lang="de-DE" dirty="0" err="1"/>
              <a:t>journals</a:t>
            </a:r>
            <a:r>
              <a:rPr lang="de-DE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Around</a:t>
            </a:r>
            <a:r>
              <a:rPr lang="de-DE" dirty="0"/>
              <a:t> 20. Mio. € </a:t>
            </a:r>
            <a:r>
              <a:rPr lang="de-DE" dirty="0" err="1"/>
              <a:t>third</a:t>
            </a:r>
            <a:r>
              <a:rPr lang="de-DE" dirty="0"/>
              <a:t>-party </a:t>
            </a:r>
            <a:r>
              <a:rPr lang="de-DE" dirty="0" err="1"/>
              <a:t>funding</a:t>
            </a:r>
            <a:endParaRPr lang="de-DE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191 </a:t>
            </a:r>
            <a:r>
              <a:rPr lang="de-DE" dirty="0" err="1"/>
              <a:t>scientist</a:t>
            </a:r>
            <a:r>
              <a:rPr lang="de-DE" dirty="0"/>
              <a:t> </a:t>
            </a:r>
            <a:r>
              <a:rPr lang="de-DE" dirty="0" err="1"/>
              <a:t>positions</a:t>
            </a:r>
            <a:r>
              <a:rPr lang="de-DE" dirty="0"/>
              <a:t> (3/4 </a:t>
            </a:r>
            <a:r>
              <a:rPr lang="de-DE" dirty="0" err="1"/>
              <a:t>third</a:t>
            </a:r>
            <a:r>
              <a:rPr lang="de-DE" dirty="0"/>
              <a:t>-party </a:t>
            </a:r>
            <a:r>
              <a:rPr lang="de-DE" dirty="0" err="1"/>
              <a:t>funded</a:t>
            </a:r>
            <a:r>
              <a:rPr lang="de-DE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60 </a:t>
            </a:r>
            <a:r>
              <a:rPr lang="de-DE" dirty="0" err="1"/>
              <a:t>PhDs</a:t>
            </a:r>
            <a:r>
              <a:rPr lang="de-DE" dirty="0"/>
              <a:t> </a:t>
            </a:r>
            <a:r>
              <a:rPr lang="de-DE" dirty="0" err="1"/>
              <a:t>completed</a:t>
            </a:r>
            <a:endParaRPr lang="de-DE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123 Master </a:t>
            </a:r>
            <a:r>
              <a:rPr lang="de-DE" dirty="0" err="1"/>
              <a:t>degrees</a:t>
            </a:r>
            <a:r>
              <a:rPr lang="de-DE" dirty="0"/>
              <a:t> (incl. 26 </a:t>
            </a:r>
            <a:r>
              <a:rPr lang="de-DE" dirty="0" err="1"/>
              <a:t>women</a:t>
            </a:r>
            <a:r>
              <a:rPr lang="de-DE" dirty="0"/>
              <a:t>) Ø 5.4 </a:t>
            </a:r>
            <a:r>
              <a:rPr lang="de-DE" dirty="0" err="1"/>
              <a:t>terms</a:t>
            </a:r>
            <a:endParaRPr lang="de-DE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141 Bachelor </a:t>
            </a:r>
            <a:r>
              <a:rPr lang="de-DE" dirty="0" err="1"/>
              <a:t>degrees</a:t>
            </a:r>
            <a:r>
              <a:rPr lang="de-DE" dirty="0"/>
              <a:t> (incl. 33 </a:t>
            </a:r>
            <a:r>
              <a:rPr lang="de-DE" dirty="0" err="1"/>
              <a:t>women</a:t>
            </a:r>
            <a:r>
              <a:rPr lang="de-DE" dirty="0"/>
              <a:t>) Ø 8.3 </a:t>
            </a:r>
            <a:r>
              <a:rPr lang="de-DE" dirty="0" err="1"/>
              <a:t>terms</a:t>
            </a:r>
            <a:endParaRPr lang="de-DE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/>
              <a:t>17 </a:t>
            </a:r>
            <a:r>
              <a:rPr lang="de-DE" dirty="0" err="1"/>
              <a:t>teacher‘s</a:t>
            </a:r>
            <a:r>
              <a:rPr lang="de-DE" dirty="0"/>
              <a:t> </a:t>
            </a:r>
            <a:r>
              <a:rPr lang="de-DE" dirty="0" err="1"/>
              <a:t>degrees</a:t>
            </a:r>
            <a:r>
              <a:rPr lang="de-DE" dirty="0"/>
              <a:t> (incl. 4 </a:t>
            </a:r>
            <a:r>
              <a:rPr lang="de-DE" dirty="0" err="1"/>
              <a:t>women</a:t>
            </a:r>
            <a:r>
              <a:rPr lang="de-DE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Credit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</a:t>
            </a:r>
            <a:r>
              <a:rPr lang="de-DE" dirty="0" err="1"/>
              <a:t>awards</a:t>
            </a:r>
            <a:r>
              <a:rPr lang="de-DE" dirty="0"/>
              <a:t>: 57801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4264E7-758B-4B43-A9AD-C9C5483A2C6D}"/>
              </a:ext>
            </a:extLst>
          </p:cNvPr>
          <p:cNvSpPr txBox="1"/>
          <p:nvPr/>
        </p:nvSpPr>
        <p:spPr>
          <a:xfrm>
            <a:off x="2294960" y="105604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statistical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(2021):</a:t>
            </a:r>
          </a:p>
        </p:txBody>
      </p:sp>
    </p:spTree>
    <p:extLst>
      <p:ext uri="{BB962C8B-B14F-4D97-AF65-F5344CB8AC3E}">
        <p14:creationId xmlns:p14="http://schemas.microsoft.com/office/powerpoint/2010/main" val="486896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Particle</a:t>
            </a:r>
            <a:r>
              <a:rPr lang="de-DE" altLang="de-DE" dirty="0"/>
              <a:t> Physics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399768" y="1429256"/>
            <a:ext cx="11484000" cy="3751263"/>
          </a:xfrm>
        </p:spPr>
        <p:txBody>
          <a:bodyPr>
            <a:normAutofit/>
          </a:bodyPr>
          <a:lstStyle/>
          <a:p>
            <a:r>
              <a:rPr lang="de-DE" dirty="0"/>
              <a:t>RWTH @ CERN</a:t>
            </a:r>
          </a:p>
        </p:txBody>
      </p:sp>
      <p:pic>
        <p:nvPicPr>
          <p:cNvPr id="8" name="Picture 13" descr="Bild1">
            <a:extLst>
              <a:ext uri="{FF2B5EF4-FFF2-40B4-BE49-F238E27FC236}">
                <a16:creationId xmlns:a16="http://schemas.microsoft.com/office/drawing/2014/main" id="{F134154E-44D3-440E-8164-0EB6D8C49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17816" r="14" b="11808"/>
          <a:stretch/>
        </p:blipFill>
        <p:spPr bwMode="auto">
          <a:xfrm>
            <a:off x="603732" y="2541054"/>
            <a:ext cx="5538036" cy="288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Bild2">
            <a:extLst>
              <a:ext uri="{FF2B5EF4-FFF2-40B4-BE49-F238E27FC236}">
                <a16:creationId xmlns:a16="http://schemas.microsoft.com/office/drawing/2014/main" id="{320C00B1-2FFD-48B7-969B-7731D6C27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53" y="1071594"/>
            <a:ext cx="3635895" cy="558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39D73C7-0C1B-4AD1-91B3-B8D39427D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5" y="1"/>
            <a:ext cx="2409824" cy="81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07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Astrophysics</a:t>
            </a:r>
            <a:endParaRPr lang="de-DE" altLang="de-DE" dirty="0"/>
          </a:p>
        </p:txBody>
      </p:sp>
      <p:sp>
        <p:nvSpPr>
          <p:cNvPr id="5" name="Textplatzhalter 4"/>
          <p:cNvSpPr>
            <a:spLocks noGrp="1"/>
          </p:cNvSpPr>
          <p:nvPr>
            <p:ph idx="1"/>
          </p:nvPr>
        </p:nvSpPr>
        <p:spPr>
          <a:xfrm>
            <a:off x="519172" y="1110697"/>
            <a:ext cx="4625322" cy="1219036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defRPr/>
            </a:pPr>
            <a:r>
              <a:rPr lang="de-DE" dirty="0"/>
              <a:t>AMS-Experiment at </a:t>
            </a:r>
            <a:r>
              <a:rPr lang="de-DE" dirty="0" err="1"/>
              <a:t>the</a:t>
            </a:r>
            <a:r>
              <a:rPr lang="de-DE" dirty="0"/>
              <a:t> ISS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de-DE" dirty="0"/>
              <a:t>Search </a:t>
            </a:r>
            <a:r>
              <a:rPr lang="de-DE" dirty="0" err="1"/>
              <a:t>for</a:t>
            </a:r>
            <a:r>
              <a:rPr lang="de-DE" dirty="0"/>
              <a:t> antimatter in </a:t>
            </a:r>
            <a:r>
              <a:rPr lang="de-DE" dirty="0" err="1"/>
              <a:t>space</a:t>
            </a:r>
            <a:endParaRPr lang="de-DE" dirty="0"/>
          </a:p>
        </p:txBody>
      </p:sp>
      <p:pic>
        <p:nvPicPr>
          <p:cNvPr id="7" name="Grafik 6" descr="Ein Bild, das haltend, blau, Schläger, Hand enthält.&#10;&#10;Automatisch generierte Beschreibung">
            <a:extLst>
              <a:ext uri="{FF2B5EF4-FFF2-40B4-BE49-F238E27FC236}">
                <a16:creationId xmlns:a16="http://schemas.microsoft.com/office/drawing/2014/main" id="{B5F5A733-EFF6-4835-8669-5C1796988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25" y="1"/>
            <a:ext cx="1781174" cy="820419"/>
          </a:xfrm>
          <a:prstGeom prst="rect">
            <a:avLst/>
          </a:prstGeom>
        </p:spPr>
      </p:pic>
      <p:pic>
        <p:nvPicPr>
          <p:cNvPr id="11" name="Picture 2" descr="https://farm6.staticflickr.com/5223/5858029600_023479241b_b.jpg">
            <a:extLst>
              <a:ext uri="{FF2B5EF4-FFF2-40B4-BE49-F238E27FC236}">
                <a16:creationId xmlns:a16="http://schemas.microsoft.com/office/drawing/2014/main" id="{5483EAC4-5A23-4A61-9AFF-F3146106B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43" y="946799"/>
            <a:ext cx="3867635" cy="581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farm4.staticflickr.com/3187/5858030178_710289454e_b.jpg">
            <a:extLst>
              <a:ext uri="{FF2B5EF4-FFF2-40B4-BE49-F238E27FC236}">
                <a16:creationId xmlns:a16="http://schemas.microsoft.com/office/drawing/2014/main" id="{B5CDFD94-6485-41E0-852C-3FC2A9949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4" y="2454249"/>
            <a:ext cx="5276365" cy="35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28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Condensed Matter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idx="1"/>
          </p:nvPr>
        </p:nvSpPr>
        <p:spPr>
          <a:xfrm>
            <a:off x="384000" y="1152000"/>
            <a:ext cx="7127143" cy="111604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defRPr/>
            </a:pPr>
            <a:r>
              <a:rPr lang="de-DE" dirty="0" err="1"/>
              <a:t>Sudy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materials</a:t>
            </a:r>
            <a:r>
              <a:rPr lang="de-DE" dirty="0"/>
              <a:t> on </a:t>
            </a:r>
            <a:r>
              <a:rPr lang="de-DE" dirty="0" err="1"/>
              <a:t>atomic</a:t>
            </a:r>
            <a:r>
              <a:rPr lang="de-DE" dirty="0"/>
              <a:t> </a:t>
            </a:r>
            <a:r>
              <a:rPr lang="de-DE" dirty="0" err="1"/>
              <a:t>scales</a:t>
            </a:r>
            <a:endParaRPr lang="de-DE" dirty="0"/>
          </a:p>
          <a:p>
            <a:pPr marL="342900" indent="-342900">
              <a:lnSpc>
                <a:spcPct val="150000"/>
              </a:lnSpc>
              <a:defRPr/>
            </a:pPr>
            <a:r>
              <a:rPr lang="de-DE" dirty="0"/>
              <a:t>Graphen, </a:t>
            </a:r>
            <a:r>
              <a:rPr lang="de-DE" dirty="0" err="1"/>
              <a:t>organic</a:t>
            </a:r>
            <a:r>
              <a:rPr lang="de-DE" dirty="0"/>
              <a:t> </a:t>
            </a:r>
            <a:r>
              <a:rPr lang="de-DE" dirty="0" err="1"/>
              <a:t>layers</a:t>
            </a:r>
            <a:endParaRPr lang="de-DE" dirty="0"/>
          </a:p>
        </p:txBody>
      </p:sp>
      <p:pic>
        <p:nvPicPr>
          <p:cNvPr id="9" name="Picture 3" descr="C:\Users\roth\Desktop\Unbenannt.PNG">
            <a:extLst>
              <a:ext uri="{FF2B5EF4-FFF2-40B4-BE49-F238E27FC236}">
                <a16:creationId xmlns:a16="http://schemas.microsoft.com/office/drawing/2014/main" id="{B703F5DF-CEC0-440F-8C49-351AB387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525" y="-1"/>
            <a:ext cx="1895474" cy="82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E4E1A2EA-70F0-4085-81DF-56BCBBE7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31" y="2268041"/>
            <a:ext cx="4517154" cy="357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A369F1-D30E-4295-8483-05263176A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2" y="2268042"/>
            <a:ext cx="4761045" cy="357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340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Nanoelectronics</a:t>
            </a:r>
            <a:r>
              <a:rPr lang="de-DE" altLang="de-DE" dirty="0"/>
              <a:t> and Quantum Technologies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defRPr/>
            </a:pPr>
            <a:r>
              <a:rPr lang="de-DE" dirty="0"/>
              <a:t>Electronics on </a:t>
            </a:r>
            <a:r>
              <a:rPr lang="de-DE" dirty="0" err="1"/>
              <a:t>atomic</a:t>
            </a:r>
            <a:r>
              <a:rPr lang="de-DE" dirty="0"/>
              <a:t> </a:t>
            </a:r>
            <a:r>
              <a:rPr lang="de-DE" dirty="0" err="1"/>
              <a:t>scales</a:t>
            </a:r>
            <a:endParaRPr lang="de-DE" dirty="0"/>
          </a:p>
          <a:p>
            <a:pPr marL="342900" indent="-342900">
              <a:lnSpc>
                <a:spcPct val="150000"/>
              </a:lnSpc>
              <a:defRPr/>
            </a:pPr>
            <a:r>
              <a:rPr lang="de-DE" dirty="0"/>
              <a:t>Quantum </a:t>
            </a:r>
            <a:r>
              <a:rPr lang="de-DE" dirty="0" err="1"/>
              <a:t>effects</a:t>
            </a:r>
            <a:endParaRPr lang="de-DE" dirty="0"/>
          </a:p>
          <a:p>
            <a:pPr marL="342900" indent="-342900">
              <a:lnSpc>
                <a:spcPct val="150000"/>
              </a:lnSpc>
              <a:defRPr/>
            </a:pPr>
            <a:r>
              <a:rPr lang="de-DE" dirty="0"/>
              <a:t>Quantum </a:t>
            </a:r>
            <a:r>
              <a:rPr lang="de-DE" dirty="0" err="1"/>
              <a:t>computing</a:t>
            </a:r>
            <a:endParaRPr lang="de-D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0E7463F-ED6A-4A45-92C0-0C24DE968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0"/>
            <a:ext cx="2238375" cy="81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Spinqubits">
            <a:extLst>
              <a:ext uri="{FF2B5EF4-FFF2-40B4-BE49-F238E27FC236}">
                <a16:creationId xmlns:a16="http://schemas.microsoft.com/office/drawing/2014/main" id="{B6153994-6305-469E-82A5-81290A70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07" y="871523"/>
            <a:ext cx="4229063" cy="238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E-Nano">
            <a:extLst>
              <a:ext uri="{FF2B5EF4-FFF2-40B4-BE49-F238E27FC236}">
                <a16:creationId xmlns:a16="http://schemas.microsoft.com/office/drawing/2014/main" id="{AC9F24AD-DB3A-46C8-8C2C-ACD6D369E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" b="390"/>
          <a:stretch/>
        </p:blipFill>
        <p:spPr bwMode="auto">
          <a:xfrm>
            <a:off x="4955721" y="3258412"/>
            <a:ext cx="5429250" cy="266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Nanowires.jpg">
            <a:extLst>
              <a:ext uri="{FF2B5EF4-FFF2-40B4-BE49-F238E27FC236}">
                <a16:creationId xmlns:a16="http://schemas.microsoft.com/office/drawing/2014/main" id="{DC65A825-264E-400A-8AB4-06A7A144B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0" y="3258412"/>
            <a:ext cx="4914936" cy="267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45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Biophysics</a:t>
            </a:r>
            <a:r>
              <a:rPr lang="de-DE" altLang="de-DE" dirty="0"/>
              <a:t> and </a:t>
            </a:r>
            <a:r>
              <a:rPr lang="de-DE" altLang="de-DE" dirty="0" err="1"/>
              <a:t>medical</a:t>
            </a:r>
            <a:r>
              <a:rPr lang="de-DE" altLang="de-DE" dirty="0"/>
              <a:t> </a:t>
            </a:r>
            <a:r>
              <a:rPr lang="de-DE" altLang="de-DE" dirty="0" err="1"/>
              <a:t>physics</a:t>
            </a:r>
            <a:endParaRPr lang="de-DE" altLang="de-DE" dirty="0"/>
          </a:p>
        </p:txBody>
      </p:sp>
      <p:sp>
        <p:nvSpPr>
          <p:cNvPr id="5" name="Textplatzhalt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defRPr/>
            </a:pPr>
            <a:r>
              <a:rPr lang="de-DE" dirty="0"/>
              <a:t>Spektroskopische Untersuchung von Proteinen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de-DE" dirty="0"/>
              <a:t>Strahlentherapie mit Teilchenstrahlen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de-DE" dirty="0"/>
              <a:t>Bildgebende Verfahren</a:t>
            </a:r>
          </a:p>
        </p:txBody>
      </p:sp>
      <p:sp>
        <p:nvSpPr>
          <p:cNvPr id="6" name="Fußzeilenplatzhalter 13"/>
          <p:cNvSpPr>
            <a:spLocks noGrp="1"/>
          </p:cNvSpPr>
          <p:nvPr>
            <p:ph type="ftr" sz="quarter" idx="4294967295"/>
          </p:nvPr>
        </p:nvSpPr>
        <p:spPr>
          <a:xfrm>
            <a:off x="0" y="6227763"/>
            <a:ext cx="731838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D83812-4EEB-4B9B-BFC8-5259B334407D}" type="slidenum">
              <a:rPr lang="de-DE" altLang="de-DE" smtClean="0">
                <a:solidFill>
                  <a:schemeClr val="tx2"/>
                </a:solidFill>
              </a:rPr>
              <a:t>28</a:t>
            </a:fld>
            <a:endParaRPr lang="de-DE" altLang="de-DE" dirty="0">
              <a:solidFill>
                <a:schemeClr val="tx2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C852F3D-B930-4587-B81E-69B21F6B0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1"/>
            <a:ext cx="2343149" cy="81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DBF636B4-8894-4BD8-9C6A-1128F2826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0" y="3889485"/>
            <a:ext cx="5915513" cy="18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17859590-57C1-421C-B1C0-317A0945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56" y="946799"/>
            <a:ext cx="3228487" cy="50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09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err="1"/>
              <a:t>Optics</a:t>
            </a:r>
            <a:r>
              <a:rPr lang="de-DE" altLang="de-DE" dirty="0"/>
              <a:t> und </a:t>
            </a:r>
            <a:r>
              <a:rPr lang="de-DE" altLang="de-DE" dirty="0" err="1"/>
              <a:t>laser</a:t>
            </a:r>
            <a:r>
              <a:rPr lang="de-DE" altLang="de-DE" dirty="0"/>
              <a:t> </a:t>
            </a:r>
            <a:r>
              <a:rPr lang="de-DE" altLang="de-DE" dirty="0" err="1"/>
              <a:t>physics</a:t>
            </a:r>
            <a:endParaRPr lang="de-DE" altLang="de-DE" dirty="0"/>
          </a:p>
        </p:txBody>
      </p:sp>
      <p:sp>
        <p:nvSpPr>
          <p:cNvPr id="5" name="Textplatzhalt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defRPr/>
            </a:pPr>
            <a:r>
              <a:rPr lang="de-DE" dirty="0"/>
              <a:t>Neue Laser mit höhere Leistung und kürzeren Pulsen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de-DE" dirty="0"/>
              <a:t>Berechnung und Design komplexer Optiken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de-DE" dirty="0"/>
              <a:t>Nano-Optik und Photonik</a:t>
            </a:r>
          </a:p>
        </p:txBody>
      </p:sp>
      <p:sp>
        <p:nvSpPr>
          <p:cNvPr id="6" name="Fußzeilenplatzhalter 13"/>
          <p:cNvSpPr>
            <a:spLocks noGrp="1"/>
          </p:cNvSpPr>
          <p:nvPr>
            <p:ph type="ftr" sz="quarter" idx="4294967295"/>
          </p:nvPr>
        </p:nvSpPr>
        <p:spPr>
          <a:xfrm>
            <a:off x="0" y="6227763"/>
            <a:ext cx="731838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D83812-4EEB-4B9B-BFC8-5259B334407D}" type="slidenum">
              <a:rPr lang="de-DE" altLang="de-DE" smtClean="0">
                <a:solidFill>
                  <a:schemeClr val="tx2"/>
                </a:solidFill>
              </a:rPr>
              <a:t>29</a:t>
            </a:fld>
            <a:endParaRPr lang="de-DE" altLang="de-DE" dirty="0">
              <a:solidFill>
                <a:schemeClr val="tx2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D77E153-72E3-44E0-AE5E-8559835FD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1"/>
            <a:ext cx="2333624" cy="81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www.ilt.fraunhofer.de/content/dam/ilt/de/images/Publikationen%20und%20Presse/themenbroschueren/faserlaser_2013/TB_Faserlaser_2013-Bild4.jpg">
            <a:extLst>
              <a:ext uri="{FF2B5EF4-FFF2-40B4-BE49-F238E27FC236}">
                <a16:creationId xmlns:a16="http://schemas.microsoft.com/office/drawing/2014/main" id="{FFE68E0A-A5C8-4331-A29B-CB7DF4F0D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27" y="2979945"/>
            <a:ext cx="4069053" cy="28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4BABF72-26FA-4066-AD1F-499A42B71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34" y="1152000"/>
            <a:ext cx="2658065" cy="468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3B96B4B3-CF35-4807-B6F8-91730B5FE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979945"/>
            <a:ext cx="3299614" cy="284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53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erader Verbinder 54"/>
          <p:cNvCxnSpPr>
            <a:endCxn id="52" idx="0"/>
          </p:cNvCxnSpPr>
          <p:nvPr/>
        </p:nvCxnSpPr>
        <p:spPr>
          <a:xfrm flipH="1">
            <a:off x="6115756" y="2168737"/>
            <a:ext cx="7620" cy="2521406"/>
          </a:xfrm>
          <a:prstGeom prst="line">
            <a:avLst/>
          </a:prstGeom>
          <a:ln w="12700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/>
          <p:cNvCxnSpPr>
            <a:endCxn id="61" idx="1"/>
          </p:cNvCxnSpPr>
          <p:nvPr/>
        </p:nvCxnSpPr>
        <p:spPr>
          <a:xfrm>
            <a:off x="5196128" y="2473415"/>
            <a:ext cx="1880016" cy="1873944"/>
          </a:xfrm>
          <a:prstGeom prst="line">
            <a:avLst/>
          </a:prstGeom>
          <a:ln w="12700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>
            <a:stCxn id="59" idx="2"/>
          </p:cNvCxnSpPr>
          <p:nvPr/>
        </p:nvCxnSpPr>
        <p:spPr>
          <a:xfrm flipH="1" flipV="1">
            <a:off x="4857431" y="3405255"/>
            <a:ext cx="2527442" cy="1992"/>
          </a:xfrm>
          <a:prstGeom prst="line">
            <a:avLst/>
          </a:prstGeom>
          <a:ln w="12700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/>
          <p:cNvCxnSpPr/>
          <p:nvPr/>
        </p:nvCxnSpPr>
        <p:spPr>
          <a:xfrm flipV="1">
            <a:off x="5171944" y="2402251"/>
            <a:ext cx="1814486" cy="1954131"/>
          </a:xfrm>
          <a:prstGeom prst="line">
            <a:avLst/>
          </a:prstGeom>
          <a:ln w="12700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Titel 9"/>
          <p:cNvSpPr>
            <a:spLocks noGrp="1"/>
          </p:cNvSpPr>
          <p:nvPr>
            <p:ph type="title"/>
          </p:nvPr>
        </p:nvSpPr>
        <p:spPr bwMode="auto">
          <a:xfrm>
            <a:off x="384175" y="201613"/>
            <a:ext cx="11483975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de-DE" altLang="de-DE" dirty="0">
                <a:ea typeface="ＭＳ Ｐゴシック" panose="020B0600070205080204" pitchFamily="34" charset="-128"/>
              </a:rPr>
              <a:t>The RWTH in WS 2021/22</a:t>
            </a: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162" y="2488582"/>
            <a:ext cx="1872000" cy="1872000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88" y="1246223"/>
            <a:ext cx="828000" cy="828000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64" y="4790620"/>
            <a:ext cx="828000" cy="828000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12" y="1695458"/>
            <a:ext cx="828000" cy="828000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60" y="4292343"/>
            <a:ext cx="828000" cy="828000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316" y="2992703"/>
            <a:ext cx="828000" cy="828000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56" y="4313490"/>
            <a:ext cx="828000" cy="828000"/>
          </a:xfrm>
          <a:prstGeom prst="rect">
            <a:avLst/>
          </a:prstGeom>
        </p:spPr>
      </p:pic>
      <p:sp>
        <p:nvSpPr>
          <p:cNvPr id="45" name="Textfeld 44"/>
          <p:cNvSpPr txBox="1"/>
          <p:nvPr/>
        </p:nvSpPr>
        <p:spPr>
          <a:xfrm>
            <a:off x="4543424" y="5724836"/>
            <a:ext cx="3218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 b="1">
                <a:solidFill>
                  <a:srgbClr val="646567"/>
                </a:solidFill>
              </a:defRPr>
            </a:lvl1pPr>
          </a:lstStyle>
          <a:p>
            <a:r>
              <a:rPr lang="de-DE" dirty="0"/>
              <a:t>10.249 Total </a:t>
            </a:r>
            <a:r>
              <a:rPr lang="de-DE" dirty="0" err="1"/>
              <a:t>number</a:t>
            </a:r>
            <a:r>
              <a:rPr lang="de-DE" dirty="0"/>
              <a:t> of </a:t>
            </a:r>
            <a:r>
              <a:rPr lang="de-DE" dirty="0" err="1"/>
              <a:t>staff</a:t>
            </a:r>
            <a:r>
              <a:rPr lang="de-DE" dirty="0"/>
              <a:t> (FTE)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1943100" y="4566688"/>
            <a:ext cx="2384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 b="1">
                <a:solidFill>
                  <a:srgbClr val="646567"/>
                </a:solidFill>
              </a:defRPr>
            </a:lvl1pPr>
          </a:lstStyle>
          <a:p>
            <a:pPr algn="r"/>
            <a:r>
              <a:rPr lang="de-DE" dirty="0"/>
              <a:t>170 Courses of </a:t>
            </a:r>
            <a:r>
              <a:rPr lang="de-DE" dirty="0" err="1"/>
              <a:t>study</a:t>
            </a:r>
            <a:r>
              <a:rPr lang="de-DE" dirty="0"/>
              <a:t> </a:t>
            </a:r>
          </a:p>
          <a:p>
            <a:pPr algn="r"/>
            <a:r>
              <a:rPr lang="de-DE" dirty="0"/>
              <a:t>(</a:t>
            </a:r>
            <a:r>
              <a:rPr lang="de-DE" dirty="0" err="1"/>
              <a:t>including</a:t>
            </a:r>
            <a:r>
              <a:rPr lang="de-DE" dirty="0"/>
              <a:t> 16 of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privately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offered</a:t>
            </a:r>
            <a:r>
              <a:rPr lang="de-DE" dirty="0"/>
              <a:t>)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194044" y="1654828"/>
            <a:ext cx="2146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>
                <a:solidFill>
                  <a:srgbClr val="646567"/>
                </a:solidFill>
              </a:defRPr>
            </a:lvl1pPr>
          </a:lstStyle>
          <a:p>
            <a:r>
              <a:rPr lang="de-DE" dirty="0"/>
              <a:t>7.344 </a:t>
            </a:r>
            <a:r>
              <a:rPr lang="de-DE" dirty="0" err="1"/>
              <a:t>Graduates</a:t>
            </a:r>
            <a:r>
              <a:rPr lang="de-DE" dirty="0"/>
              <a:t> (Academic Year 2021)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5239712" y="846638"/>
            <a:ext cx="1828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rgbClr val="646567"/>
                </a:solidFill>
              </a:rPr>
              <a:t>47.269 Students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7849136" y="4902877"/>
            <a:ext cx="184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 b="1">
                <a:solidFill>
                  <a:srgbClr val="646567"/>
                </a:solidFill>
              </a:defRPr>
            </a:lvl1pPr>
          </a:lstStyle>
          <a:p>
            <a:pPr algn="l"/>
            <a:r>
              <a:rPr lang="de-DE" dirty="0"/>
              <a:t>1.108 Mio. Euro Budget</a:t>
            </a:r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49" y="2998295"/>
            <a:ext cx="828000" cy="828000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58" y="1648484"/>
            <a:ext cx="828000" cy="828000"/>
          </a:xfrm>
          <a:prstGeom prst="rect">
            <a:avLst/>
          </a:prstGeom>
        </p:spPr>
      </p:pic>
      <p:sp>
        <p:nvSpPr>
          <p:cNvPr id="52" name="Ellipse 51"/>
          <p:cNvSpPr/>
          <p:nvPr/>
        </p:nvSpPr>
        <p:spPr>
          <a:xfrm>
            <a:off x="5611756" y="4690143"/>
            <a:ext cx="1008000" cy="1008000"/>
          </a:xfrm>
          <a:prstGeom prst="ellipse">
            <a:avLst/>
          </a:prstGeom>
          <a:noFill/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5622551" y="1155416"/>
            <a:ext cx="1008000" cy="1008000"/>
          </a:xfrm>
          <a:prstGeom prst="ellipse">
            <a:avLst/>
          </a:prstGeom>
          <a:noFill/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Ellipse 56"/>
          <p:cNvSpPr/>
          <p:nvPr/>
        </p:nvSpPr>
        <p:spPr>
          <a:xfrm>
            <a:off x="3847887" y="2903253"/>
            <a:ext cx="1008000" cy="1008000"/>
          </a:xfrm>
          <a:prstGeom prst="ellipse">
            <a:avLst/>
          </a:prstGeom>
          <a:noFill/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Ellipse 58"/>
          <p:cNvSpPr/>
          <p:nvPr/>
        </p:nvSpPr>
        <p:spPr>
          <a:xfrm>
            <a:off x="7384873" y="2903247"/>
            <a:ext cx="1008000" cy="1008000"/>
          </a:xfrm>
          <a:prstGeom prst="ellipse">
            <a:avLst/>
          </a:prstGeom>
          <a:noFill/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Ellipse 60"/>
          <p:cNvSpPr/>
          <p:nvPr/>
        </p:nvSpPr>
        <p:spPr>
          <a:xfrm>
            <a:off x="6928526" y="4199741"/>
            <a:ext cx="1008000" cy="1008000"/>
          </a:xfrm>
          <a:prstGeom prst="ellipse">
            <a:avLst/>
          </a:prstGeom>
          <a:noFill/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Ellipse 62"/>
          <p:cNvSpPr/>
          <p:nvPr/>
        </p:nvSpPr>
        <p:spPr>
          <a:xfrm>
            <a:off x="4342493" y="1602017"/>
            <a:ext cx="1008000" cy="1008000"/>
          </a:xfrm>
          <a:prstGeom prst="ellipse">
            <a:avLst/>
          </a:prstGeom>
          <a:noFill/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Ellipse 64"/>
          <p:cNvSpPr/>
          <p:nvPr/>
        </p:nvSpPr>
        <p:spPr>
          <a:xfrm>
            <a:off x="4321088" y="4223053"/>
            <a:ext cx="1008000" cy="1008000"/>
          </a:xfrm>
          <a:prstGeom prst="ellipse">
            <a:avLst/>
          </a:prstGeom>
          <a:noFill/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Ellipse 66"/>
          <p:cNvSpPr/>
          <p:nvPr/>
        </p:nvSpPr>
        <p:spPr>
          <a:xfrm>
            <a:off x="6844258" y="1560144"/>
            <a:ext cx="1008000" cy="1008000"/>
          </a:xfrm>
          <a:prstGeom prst="ellipse">
            <a:avLst/>
          </a:prstGeom>
          <a:noFill/>
          <a:ln>
            <a:solidFill>
              <a:srgbClr val="005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feld 67"/>
          <p:cNvSpPr txBox="1"/>
          <p:nvPr/>
        </p:nvSpPr>
        <p:spPr>
          <a:xfrm>
            <a:off x="1817252" y="3141260"/>
            <a:ext cx="203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>
                <a:solidFill>
                  <a:srgbClr val="646567"/>
                </a:solidFill>
              </a:defRPr>
            </a:lvl1pPr>
          </a:lstStyle>
          <a:p>
            <a:r>
              <a:rPr lang="de-DE" dirty="0"/>
              <a:t>13.354 International </a:t>
            </a:r>
            <a:r>
              <a:rPr lang="de-DE" dirty="0" err="1"/>
              <a:t>students</a:t>
            </a:r>
            <a:endParaRPr lang="de-DE" dirty="0"/>
          </a:p>
        </p:txBody>
      </p:sp>
      <p:sp>
        <p:nvSpPr>
          <p:cNvPr id="69" name="Textfeld 68"/>
          <p:cNvSpPr txBox="1"/>
          <p:nvPr/>
        </p:nvSpPr>
        <p:spPr>
          <a:xfrm>
            <a:off x="7862884" y="1408606"/>
            <a:ext cx="245831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646567"/>
                </a:solidFill>
              </a:rPr>
              <a:t>3 Clusters of Excellence</a:t>
            </a:r>
          </a:p>
          <a:p>
            <a:pPr>
              <a:spcAft>
                <a:spcPts val="600"/>
              </a:spcAft>
            </a:pPr>
            <a:r>
              <a:rPr lang="de-DE" sz="1400" b="1" dirty="0">
                <a:solidFill>
                  <a:srgbClr val="646567"/>
                </a:solidFill>
              </a:rPr>
              <a:t>(1st </a:t>
            </a:r>
            <a:r>
              <a:rPr lang="de-DE" sz="1400" b="1" dirty="0" err="1">
                <a:solidFill>
                  <a:srgbClr val="646567"/>
                </a:solidFill>
              </a:rPr>
              <a:t>funding</a:t>
            </a:r>
            <a:r>
              <a:rPr lang="de-DE" sz="1400" b="1" dirty="0">
                <a:solidFill>
                  <a:srgbClr val="646567"/>
                </a:solidFill>
              </a:rPr>
              <a:t> </a:t>
            </a:r>
            <a:r>
              <a:rPr lang="de-DE" sz="1400" b="1" dirty="0" err="1">
                <a:solidFill>
                  <a:srgbClr val="646567"/>
                </a:solidFill>
              </a:rPr>
              <a:t>line</a:t>
            </a:r>
            <a:r>
              <a:rPr lang="de-DE" sz="1400" b="1" dirty="0">
                <a:solidFill>
                  <a:srgbClr val="646567"/>
                </a:solidFill>
              </a:rPr>
              <a:t>)</a:t>
            </a:r>
          </a:p>
          <a:p>
            <a:r>
              <a:rPr lang="de-DE" sz="1400" b="1" dirty="0">
                <a:solidFill>
                  <a:srgbClr val="646567"/>
                </a:solidFill>
              </a:rPr>
              <a:t>University of Excellence</a:t>
            </a:r>
          </a:p>
          <a:p>
            <a:r>
              <a:rPr lang="de-DE" sz="1400" b="1" dirty="0">
                <a:solidFill>
                  <a:srgbClr val="646567"/>
                </a:solidFill>
              </a:rPr>
              <a:t>(2nd </a:t>
            </a:r>
            <a:r>
              <a:rPr lang="de-DE" sz="1400" b="1" dirty="0" err="1">
                <a:solidFill>
                  <a:srgbClr val="646567"/>
                </a:solidFill>
              </a:rPr>
              <a:t>funding</a:t>
            </a:r>
            <a:r>
              <a:rPr lang="de-DE" sz="1400" b="1" dirty="0">
                <a:solidFill>
                  <a:srgbClr val="646567"/>
                </a:solidFill>
              </a:rPr>
              <a:t> </a:t>
            </a:r>
            <a:r>
              <a:rPr lang="de-DE" sz="1400" b="1" dirty="0" err="1">
                <a:solidFill>
                  <a:srgbClr val="646567"/>
                </a:solidFill>
              </a:rPr>
              <a:t>line</a:t>
            </a:r>
            <a:r>
              <a:rPr lang="de-DE" sz="1400" b="1" dirty="0">
                <a:solidFill>
                  <a:srgbClr val="646567"/>
                </a:solidFill>
              </a:rPr>
              <a:t>)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8406729" y="2916032"/>
            <a:ext cx="21049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>
                <a:solidFill>
                  <a:srgbClr val="646567"/>
                </a:solidFill>
              </a:rPr>
              <a:t>22 Collaborative Research Centers and (Transregional) CRCs</a:t>
            </a:r>
          </a:p>
          <a:p>
            <a:r>
              <a:rPr lang="de-DE" sz="1400" b="1" dirty="0">
                <a:solidFill>
                  <a:srgbClr val="646567"/>
                </a:solidFill>
              </a:rPr>
              <a:t>39 Research Training Programmes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F41E2443-C735-4F53-A498-01AFF2D75465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375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083"/>
            <a:ext cx="13008768" cy="734708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385083" y="116632"/>
            <a:ext cx="5436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Radiation Therapy</a:t>
            </a:r>
            <a:endParaRPr lang="de-DE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524001" y="6486336"/>
            <a:ext cx="373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ea typeface="+mn-ea"/>
              </a:rPr>
              <a:t>Achim Stahl, RWTH Aachen University</a:t>
            </a:r>
          </a:p>
        </p:txBody>
      </p:sp>
      <p:sp>
        <p:nvSpPr>
          <p:cNvPr id="8" name="Rechteck 7"/>
          <p:cNvSpPr/>
          <p:nvPr/>
        </p:nvSpPr>
        <p:spPr>
          <a:xfrm>
            <a:off x="5863799" y="5563006"/>
            <a:ext cx="4735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MC-</a:t>
            </a:r>
            <a:r>
              <a:rPr lang="de-DE" sz="54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Simulations</a:t>
            </a:r>
            <a:endParaRPr lang="de-DE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42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345" y="1322695"/>
            <a:ext cx="6890400" cy="422723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22152" y="-99392"/>
            <a:ext cx="6587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GEANT4: Real Patient</a:t>
            </a:r>
          </a:p>
        </p:txBody>
      </p:sp>
    </p:spTree>
    <p:extLst>
      <p:ext uri="{BB962C8B-B14F-4D97-AF65-F5344CB8AC3E}">
        <p14:creationId xmlns:p14="http://schemas.microsoft.com/office/powerpoint/2010/main" val="22555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409" y="1319315"/>
            <a:ext cx="6891337" cy="423061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622152" y="-99392"/>
            <a:ext cx="6587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GEANT4: Real Patient</a:t>
            </a:r>
          </a:p>
        </p:txBody>
      </p:sp>
    </p:spTree>
    <p:extLst>
      <p:ext uri="{BB962C8B-B14F-4D97-AF65-F5344CB8AC3E}">
        <p14:creationId xmlns:p14="http://schemas.microsoft.com/office/powerpoint/2010/main" val="20369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22152" y="-99392"/>
            <a:ext cx="6587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GEANT4: Real Patient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728" y="1029929"/>
            <a:ext cx="8478275" cy="442819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71867" y="5675443"/>
            <a:ext cx="71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Comparison</a:t>
            </a:r>
            <a:r>
              <a:rPr lang="de-DE" dirty="0"/>
              <a:t>: GEANT4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commercial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software (Pinnacle)</a:t>
            </a:r>
          </a:p>
        </p:txBody>
      </p:sp>
    </p:spTree>
    <p:extLst>
      <p:ext uri="{BB962C8B-B14F-4D97-AF65-F5344CB8AC3E}">
        <p14:creationId xmlns:p14="http://schemas.microsoft.com/office/powerpoint/2010/main" val="188043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22152" y="-99392"/>
            <a:ext cx="6587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GEANT4: Real Patient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728" y="1029929"/>
            <a:ext cx="8478275" cy="442819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71867" y="5675443"/>
            <a:ext cx="71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Comparison</a:t>
            </a:r>
            <a:r>
              <a:rPr lang="de-DE" dirty="0"/>
              <a:t>: GEANT4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commercial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software (Pinnacle)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910" y="1029929"/>
            <a:ext cx="8483532" cy="438775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660571" y="2217906"/>
            <a:ext cx="2001582" cy="12256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C00000"/>
                </a:solidFill>
              </a:rPr>
              <a:t>PTV</a:t>
            </a:r>
          </a:p>
          <a:p>
            <a:pPr algn="ctr"/>
            <a:r>
              <a:rPr lang="de-DE" sz="1600" dirty="0" err="1">
                <a:solidFill>
                  <a:srgbClr val="C00000"/>
                </a:solidFill>
              </a:rPr>
              <a:t>Prescribed</a:t>
            </a:r>
            <a:r>
              <a:rPr lang="de-DE" sz="1600" dirty="0">
                <a:solidFill>
                  <a:srgbClr val="C00000"/>
                </a:solidFill>
              </a:rPr>
              <a:t>: 20. Gy</a:t>
            </a:r>
          </a:p>
          <a:p>
            <a:pPr algn="ctr"/>
            <a:r>
              <a:rPr lang="de-DE" sz="1600" dirty="0">
                <a:solidFill>
                  <a:srgbClr val="C00000"/>
                </a:solidFill>
              </a:rPr>
              <a:t>Pinnacle: 21.07 Gy</a:t>
            </a:r>
          </a:p>
          <a:p>
            <a:pPr algn="ctr"/>
            <a:r>
              <a:rPr lang="de-DE" sz="1600" dirty="0">
                <a:solidFill>
                  <a:srgbClr val="C00000"/>
                </a:solidFill>
              </a:rPr>
              <a:t>GEANT4: 20.39 Gy</a:t>
            </a:r>
          </a:p>
        </p:txBody>
      </p:sp>
      <p:sp>
        <p:nvSpPr>
          <p:cNvPr id="10" name="Rechteck 9"/>
          <p:cNvSpPr/>
          <p:nvPr/>
        </p:nvSpPr>
        <p:spPr>
          <a:xfrm>
            <a:off x="3232825" y="3608962"/>
            <a:ext cx="1926076" cy="8802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7030A0"/>
                </a:solidFill>
              </a:rPr>
              <a:t>Spinal Cord</a:t>
            </a:r>
          </a:p>
          <a:p>
            <a:pPr algn="ctr"/>
            <a:r>
              <a:rPr lang="de-DE" sz="1600" dirty="0">
                <a:solidFill>
                  <a:srgbClr val="7030A0"/>
                </a:solidFill>
              </a:rPr>
              <a:t>Pinnacle: 2.45 Gy</a:t>
            </a:r>
          </a:p>
          <a:p>
            <a:pPr algn="ctr"/>
            <a:r>
              <a:rPr lang="de-DE" sz="1600" dirty="0">
                <a:solidFill>
                  <a:srgbClr val="7030A0"/>
                </a:solidFill>
              </a:rPr>
              <a:t>GEANT4: 2.61 </a:t>
            </a:r>
            <a:r>
              <a:rPr lang="de-DE" dirty="0">
                <a:solidFill>
                  <a:srgbClr val="7030A0"/>
                </a:solidFill>
              </a:rPr>
              <a:t>Gy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32826" y="877457"/>
            <a:ext cx="311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Dose-</a:t>
            </a:r>
            <a:r>
              <a:rPr lang="de-DE" b="1" dirty="0" err="1"/>
              <a:t>to</a:t>
            </a:r>
            <a:r>
              <a:rPr lang="de-DE" b="1" dirty="0"/>
              <a:t>-Volume </a:t>
            </a:r>
            <a:r>
              <a:rPr lang="de-DE" b="1" dirty="0" err="1"/>
              <a:t>histogram</a:t>
            </a:r>
            <a:endParaRPr lang="de-DE" b="1" dirty="0"/>
          </a:p>
        </p:txBody>
      </p:sp>
      <p:cxnSp>
        <p:nvCxnSpPr>
          <p:cNvPr id="12" name="Gerader Verbinder 11"/>
          <p:cNvCxnSpPr/>
          <p:nvPr/>
        </p:nvCxnSpPr>
        <p:spPr>
          <a:xfrm>
            <a:off x="8137237" y="369455"/>
            <a:ext cx="618837" cy="923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8137236" y="667779"/>
            <a:ext cx="618837" cy="9236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8801916" y="19402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Pinnacle</a:t>
            </a:r>
          </a:p>
          <a:p>
            <a:r>
              <a:rPr lang="de-DE" dirty="0"/>
              <a:t>GEANT4</a:t>
            </a:r>
          </a:p>
        </p:txBody>
      </p:sp>
    </p:spTree>
    <p:extLst>
      <p:ext uri="{BB962C8B-B14F-4D97-AF65-F5344CB8AC3E}">
        <p14:creationId xmlns:p14="http://schemas.microsoft.com/office/powerpoint/2010/main" val="153370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083"/>
            <a:ext cx="13008768" cy="734708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19094" y="116632"/>
            <a:ext cx="5436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Radiation Therapy</a:t>
            </a:r>
            <a:endParaRPr lang="de-DE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524001" y="6486336"/>
            <a:ext cx="373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Calibri"/>
                <a:ea typeface="+mn-ea"/>
              </a:rPr>
              <a:t>Achim Stahl, RWTH Aachen University</a:t>
            </a:r>
          </a:p>
        </p:txBody>
      </p:sp>
      <p:sp>
        <p:nvSpPr>
          <p:cNvPr id="8" name="Rechteck 7"/>
          <p:cNvSpPr/>
          <p:nvPr/>
        </p:nvSpPr>
        <p:spPr>
          <a:xfrm>
            <a:off x="5137961" y="5563006"/>
            <a:ext cx="5461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In-Situ Monitoring</a:t>
            </a:r>
            <a:endParaRPr lang="de-DE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2730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3" y="1992034"/>
            <a:ext cx="6997500" cy="455016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622152" y="-99392"/>
            <a:ext cx="6040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</a:t>
            </a:r>
            <a:r>
              <a:rPr lang="de-D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Dose </a:t>
            </a:r>
            <a:r>
              <a:rPr lang="de-DE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Profiles</a:t>
            </a:r>
            <a:endParaRPr lang="de-DE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75720" y="786169"/>
            <a:ext cx="586250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beams</a:t>
            </a:r>
            <a:r>
              <a:rPr lang="de-DE" dirty="0"/>
              <a:t> </a:t>
            </a:r>
            <a:r>
              <a:rPr lang="de-DE" dirty="0" err="1"/>
              <a:t>destroy</a:t>
            </a:r>
            <a:r>
              <a:rPr lang="de-DE" dirty="0"/>
              <a:t> </a:t>
            </a:r>
            <a:r>
              <a:rPr lang="de-DE" dirty="0" err="1"/>
              <a:t>tumor</a:t>
            </a:r>
            <a:r>
              <a:rPr lang="de-DE" dirty="0"/>
              <a:t> </a:t>
            </a:r>
            <a:r>
              <a:rPr lang="de-DE" dirty="0" err="1"/>
              <a:t>cells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ionization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charged</a:t>
            </a:r>
            <a:r>
              <a:rPr lang="de-DE" dirty="0"/>
              <a:t> </a:t>
            </a:r>
            <a:r>
              <a:rPr lang="de-DE" dirty="0" err="1"/>
              <a:t>particles</a:t>
            </a:r>
            <a:r>
              <a:rPr lang="de-DE" dirty="0"/>
              <a:t> (e</a:t>
            </a:r>
            <a:r>
              <a:rPr lang="de-DE" baseline="30000" dirty="0"/>
              <a:t>-</a:t>
            </a:r>
            <a:r>
              <a:rPr lang="de-DE" dirty="0"/>
              <a:t>, p, </a:t>
            </a:r>
            <a:r>
              <a:rPr lang="de-DE" baseline="30000" dirty="0"/>
              <a:t>12</a:t>
            </a:r>
            <a:r>
              <a:rPr lang="de-DE" dirty="0"/>
              <a:t>C): </a:t>
            </a:r>
            <a:r>
              <a:rPr lang="de-DE" dirty="0" err="1"/>
              <a:t>dE</a:t>
            </a:r>
            <a:r>
              <a:rPr lang="de-DE" dirty="0"/>
              <a:t>/dx, Bethe-Bloch </a:t>
            </a:r>
            <a:r>
              <a:rPr lang="de-DE" dirty="0" err="1"/>
              <a:t>Eq</a:t>
            </a:r>
            <a:r>
              <a:rPr lang="de-DE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photons</a:t>
            </a:r>
            <a:r>
              <a:rPr lang="de-DE" dirty="0"/>
              <a:t>: </a:t>
            </a:r>
            <a:r>
              <a:rPr lang="de-DE" dirty="0" err="1"/>
              <a:t>photo-effect</a:t>
            </a:r>
            <a:r>
              <a:rPr lang="de-DE" dirty="0"/>
              <a:t>, Compton-</a:t>
            </a:r>
            <a:r>
              <a:rPr lang="de-DE" dirty="0" err="1"/>
              <a:t>Scattering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88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27978" y="-25643"/>
            <a:ext cx="10401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In-Situ Diagnosis: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Compton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Camera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31504" y="980729"/>
            <a:ext cx="45833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Look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>
                <a:sym typeface="Symbol"/>
              </a:rPr>
              <a:t>-radiation </a:t>
            </a:r>
            <a:r>
              <a:rPr lang="de-DE" sz="1600" dirty="0" err="1">
                <a:sym typeface="Symbol"/>
              </a:rPr>
              <a:t>emitted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near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the</a:t>
            </a:r>
            <a:r>
              <a:rPr lang="de-DE" sz="1600" dirty="0">
                <a:sym typeface="Symbol"/>
              </a:rPr>
              <a:t> Bragg-peak</a:t>
            </a:r>
          </a:p>
          <a:p>
            <a:endParaRPr lang="de-DE" sz="1600" dirty="0">
              <a:sym typeface="Symbol"/>
            </a:endParaRPr>
          </a:p>
          <a:p>
            <a:r>
              <a:rPr lang="de-DE" sz="1600" dirty="0">
                <a:sym typeface="Symbol"/>
              </a:rPr>
              <a:t>Joint </a:t>
            </a:r>
            <a:r>
              <a:rPr lang="de-DE" sz="1600" dirty="0" err="1">
                <a:sym typeface="Symbol"/>
              </a:rPr>
              <a:t>project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with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groups</a:t>
            </a:r>
            <a:r>
              <a:rPr lang="de-DE" sz="1600" dirty="0">
                <a:sym typeface="Symbol"/>
              </a:rPr>
              <a:t> in </a:t>
            </a:r>
            <a:r>
              <a:rPr lang="de-DE" sz="1600" dirty="0" err="1">
                <a:sym typeface="Symbol"/>
              </a:rPr>
              <a:t>Cracow</a:t>
            </a:r>
            <a:endParaRPr lang="de-DE" sz="1600" dirty="0">
              <a:sym typeface="Symbol"/>
            </a:endParaRPr>
          </a:p>
          <a:p>
            <a:r>
              <a:rPr lang="de-DE" sz="1600" dirty="0">
                <a:sym typeface="Symbol"/>
              </a:rPr>
              <a:t>(</a:t>
            </a:r>
            <a:r>
              <a:rPr lang="de-DE" sz="1600" dirty="0" err="1">
                <a:sym typeface="Symbol"/>
              </a:rPr>
              <a:t>new</a:t>
            </a:r>
            <a:r>
              <a:rPr lang="de-DE" sz="1600" dirty="0">
                <a:sym typeface="Symbol"/>
              </a:rPr>
              <a:t> proton-center in </a:t>
            </a:r>
            <a:r>
              <a:rPr lang="de-DE" sz="1600" dirty="0" err="1">
                <a:sym typeface="Symbol"/>
              </a:rPr>
              <a:t>Cracow</a:t>
            </a:r>
            <a:r>
              <a:rPr lang="de-DE" sz="1600" dirty="0">
                <a:sym typeface="Symbol"/>
              </a:rPr>
              <a:t> </a:t>
            </a:r>
          </a:p>
          <a:p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with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beamline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for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experiments</a:t>
            </a:r>
            <a:r>
              <a:rPr lang="de-DE" sz="1600" dirty="0">
                <a:sym typeface="Symbol"/>
              </a:rPr>
              <a:t>.)</a:t>
            </a: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06" y="809442"/>
            <a:ext cx="3120075" cy="2508295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74" y="2770754"/>
            <a:ext cx="4034323" cy="346160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35049" y="4425397"/>
            <a:ext cx="4061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Phase 1: </a:t>
            </a:r>
            <a:r>
              <a:rPr lang="de-DE" b="1" dirty="0" err="1"/>
              <a:t>Identify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measure</a:t>
            </a:r>
            <a:r>
              <a:rPr lang="de-DE" b="1" dirty="0"/>
              <a:t> </a:t>
            </a:r>
            <a:r>
              <a:rPr lang="el-GR" b="1" dirty="0">
                <a:latin typeface="OpenSymbol" panose="05010000000000000000" pitchFamily="2" charset="0"/>
                <a:ea typeface="OpenSymbol" panose="05010000000000000000" pitchFamily="2" charset="0"/>
              </a:rPr>
              <a:t>γ</a:t>
            </a:r>
            <a:r>
              <a:rPr lang="de-DE" b="1" dirty="0"/>
              <a:t>-</a:t>
            </a:r>
            <a:r>
              <a:rPr lang="de-DE" b="1" dirty="0" err="1"/>
              <a:t>lines</a:t>
            </a:r>
            <a:endParaRPr lang="de-DE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Phase 2: Test </a:t>
            </a:r>
            <a:r>
              <a:rPr lang="de-DE" dirty="0" err="1"/>
              <a:t>detection</a:t>
            </a:r>
            <a:r>
              <a:rPr lang="de-DE" dirty="0"/>
              <a:t> </a:t>
            </a:r>
            <a:r>
              <a:rPr lang="de-DE" dirty="0" err="1"/>
              <a:t>technology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Phase 3: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-size prototype</a:t>
            </a:r>
          </a:p>
        </p:txBody>
      </p:sp>
    </p:spTree>
    <p:extLst>
      <p:ext uri="{BB962C8B-B14F-4D97-AF65-F5344CB8AC3E}">
        <p14:creationId xmlns:p14="http://schemas.microsoft.com/office/powerpoint/2010/main" val="48483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nstitut3b.physik.rwth-aachen.de/global/show_picture.asp?id=aaaaaaaaaajlsm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-398" r="-198" b="40266"/>
          <a:stretch/>
        </p:blipFill>
        <p:spPr bwMode="auto">
          <a:xfrm>
            <a:off x="721393" y="936171"/>
            <a:ext cx="10966927" cy="494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23D393C-9228-46B4-96E1-F2B94AB93D6D}"/>
              </a:ext>
            </a:extLst>
          </p:cNvPr>
          <p:cNvSpPr txBox="1"/>
          <p:nvPr/>
        </p:nvSpPr>
        <p:spPr>
          <a:xfrm>
            <a:off x="1527978" y="-25643"/>
            <a:ext cx="6633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In-Situ Diagnosis: 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-Emission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54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026" y="1255852"/>
            <a:ext cx="7586764" cy="452227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80426" y="6149527"/>
            <a:ext cx="6871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K. Rusiecka et al., </a:t>
            </a:r>
            <a:r>
              <a:rPr lang="en-US" sz="1400" dirty="0"/>
              <a:t>World Journal of Nuclear Science and Technology, 2016, 6, 63-70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1527978" y="-25643"/>
            <a:ext cx="6633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In-Situ Diagnosis: 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-Emission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77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9"/>
          <p:cNvSpPr>
            <a:spLocks noGrp="1"/>
          </p:cNvSpPr>
          <p:nvPr>
            <p:ph type="title"/>
          </p:nvPr>
        </p:nvSpPr>
        <p:spPr bwMode="auto">
          <a:xfrm>
            <a:off x="384175" y="201613"/>
            <a:ext cx="11483975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en-GB" dirty="0"/>
              <a:t>Development of RWTH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511" y="942051"/>
            <a:ext cx="8711920" cy="5006622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6C0B34-3B6D-4F35-910D-9D3CCEBF6D12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023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527978" y="-25643"/>
            <a:ext cx="6633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In-Situ Diagnosis: 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-Emission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53" y="970374"/>
            <a:ext cx="5585156" cy="526245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677892" y="74590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Bragg-Peak</a:t>
            </a:r>
          </a:p>
        </p:txBody>
      </p:sp>
      <p:sp>
        <p:nvSpPr>
          <p:cNvPr id="6" name="Rechteck 5"/>
          <p:cNvSpPr/>
          <p:nvPr/>
        </p:nvSpPr>
        <p:spPr>
          <a:xfrm>
            <a:off x="1817897" y="4518953"/>
            <a:ext cx="1773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PMMA: C</a:t>
            </a:r>
            <a:r>
              <a:rPr lang="de-DE" baseline="-25000" dirty="0"/>
              <a:t>5</a:t>
            </a:r>
            <a:r>
              <a:rPr lang="de-DE" dirty="0"/>
              <a:t>H</a:t>
            </a:r>
            <a:r>
              <a:rPr lang="de-DE" baseline="-25000" dirty="0"/>
              <a:t>8</a:t>
            </a:r>
            <a:r>
              <a:rPr lang="de-DE" dirty="0"/>
              <a:t>O</a:t>
            </a:r>
            <a:r>
              <a:rPr lang="de-DE" baseline="-25000" dirty="0"/>
              <a:t>2</a:t>
            </a:r>
          </a:p>
          <a:p>
            <a:r>
              <a:rPr lang="de-DE" dirty="0"/>
              <a:t>Graphite: C</a:t>
            </a:r>
          </a:p>
          <a:p>
            <a:r>
              <a:rPr lang="de-DE" dirty="0"/>
              <a:t>POM: (CH</a:t>
            </a:r>
            <a:r>
              <a:rPr lang="de-DE" baseline="-25000" dirty="0"/>
              <a:t>2</a:t>
            </a:r>
            <a:r>
              <a:rPr lang="de-DE" dirty="0"/>
              <a:t>O)</a:t>
            </a:r>
            <a:r>
              <a:rPr lang="de-DE" baseline="-25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01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527978" y="-25643"/>
            <a:ext cx="10401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In-Situ Diagnosis: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Compton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Camera</a:t>
            </a:r>
            <a:endParaRPr lang="de-D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31504" y="980729"/>
            <a:ext cx="45833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Look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>
                <a:sym typeface="Symbol"/>
              </a:rPr>
              <a:t>-radiation </a:t>
            </a:r>
            <a:r>
              <a:rPr lang="de-DE" sz="1600" dirty="0" err="1">
                <a:sym typeface="Symbol"/>
              </a:rPr>
              <a:t>emitted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near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the</a:t>
            </a:r>
            <a:r>
              <a:rPr lang="de-DE" sz="1600" dirty="0">
                <a:sym typeface="Symbol"/>
              </a:rPr>
              <a:t> Bragg-peak</a:t>
            </a:r>
          </a:p>
          <a:p>
            <a:endParaRPr lang="de-DE" sz="1600" dirty="0">
              <a:sym typeface="Symbol"/>
            </a:endParaRPr>
          </a:p>
          <a:p>
            <a:r>
              <a:rPr lang="de-DE" sz="1600" dirty="0">
                <a:sym typeface="Symbol"/>
              </a:rPr>
              <a:t>Joint </a:t>
            </a:r>
            <a:r>
              <a:rPr lang="de-DE" sz="1600" dirty="0" err="1">
                <a:sym typeface="Symbol"/>
              </a:rPr>
              <a:t>project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with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groups</a:t>
            </a:r>
            <a:r>
              <a:rPr lang="de-DE" sz="1600" dirty="0">
                <a:sym typeface="Symbol"/>
              </a:rPr>
              <a:t> in </a:t>
            </a:r>
            <a:r>
              <a:rPr lang="de-DE" sz="1600" dirty="0" err="1">
                <a:sym typeface="Symbol"/>
              </a:rPr>
              <a:t>Cracow</a:t>
            </a:r>
            <a:endParaRPr lang="de-DE" sz="1600" dirty="0">
              <a:sym typeface="Symbol"/>
            </a:endParaRPr>
          </a:p>
          <a:p>
            <a:r>
              <a:rPr lang="de-DE" sz="1600" dirty="0">
                <a:sym typeface="Symbol"/>
              </a:rPr>
              <a:t>(</a:t>
            </a:r>
            <a:r>
              <a:rPr lang="de-DE" sz="1600" dirty="0" err="1">
                <a:sym typeface="Symbol"/>
              </a:rPr>
              <a:t>new</a:t>
            </a:r>
            <a:r>
              <a:rPr lang="de-DE" sz="1600" dirty="0">
                <a:sym typeface="Symbol"/>
              </a:rPr>
              <a:t> proton-center in </a:t>
            </a:r>
            <a:r>
              <a:rPr lang="de-DE" sz="1600" dirty="0" err="1">
                <a:sym typeface="Symbol"/>
              </a:rPr>
              <a:t>Cracow</a:t>
            </a:r>
            <a:r>
              <a:rPr lang="de-DE" sz="1600" dirty="0">
                <a:sym typeface="Symbol"/>
              </a:rPr>
              <a:t> </a:t>
            </a:r>
          </a:p>
          <a:p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with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beamline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for</a:t>
            </a:r>
            <a:r>
              <a:rPr lang="de-DE" sz="1600" dirty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experiments</a:t>
            </a:r>
            <a:r>
              <a:rPr lang="de-DE" sz="1600" dirty="0">
                <a:sym typeface="Symbol"/>
              </a:rPr>
              <a:t>.)</a:t>
            </a: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06" y="809442"/>
            <a:ext cx="3120075" cy="2508295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74" y="2770754"/>
            <a:ext cx="4034323" cy="346160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35049" y="4185910"/>
            <a:ext cx="4061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Phase 1: </a:t>
            </a: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el-GR" dirty="0">
                <a:latin typeface="OpenSymbol" panose="05010000000000000000" pitchFamily="2" charset="0"/>
                <a:ea typeface="OpenSymbol" panose="05010000000000000000" pitchFamily="2" charset="0"/>
              </a:rPr>
              <a:t>γ</a:t>
            </a:r>
            <a:r>
              <a:rPr lang="de-DE" dirty="0"/>
              <a:t>-</a:t>
            </a:r>
            <a:r>
              <a:rPr lang="de-DE" dirty="0" err="1"/>
              <a:t>lines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/>
              <a:t>Phase 2: Test </a:t>
            </a:r>
            <a:r>
              <a:rPr lang="de-DE" b="1" dirty="0" err="1"/>
              <a:t>detection</a:t>
            </a:r>
            <a:r>
              <a:rPr lang="de-DE" b="1" dirty="0"/>
              <a:t> </a:t>
            </a:r>
            <a:r>
              <a:rPr lang="de-DE" b="1" dirty="0" err="1"/>
              <a:t>technology</a:t>
            </a:r>
            <a:endParaRPr lang="de-DE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Phase 3: </a:t>
            </a:r>
            <a:r>
              <a:rPr lang="de-DE" dirty="0" err="1"/>
              <a:t>Build</a:t>
            </a:r>
            <a:r>
              <a:rPr lang="de-DE" dirty="0"/>
              <a:t> </a:t>
            </a:r>
            <a:r>
              <a:rPr lang="de-DE" dirty="0" err="1"/>
              <a:t>full</a:t>
            </a:r>
            <a:r>
              <a:rPr lang="de-DE" dirty="0"/>
              <a:t>-size prototype</a:t>
            </a:r>
          </a:p>
        </p:txBody>
      </p:sp>
    </p:spTree>
    <p:extLst>
      <p:ext uri="{BB962C8B-B14F-4D97-AF65-F5344CB8AC3E}">
        <p14:creationId xmlns:p14="http://schemas.microsoft.com/office/powerpoint/2010/main" val="279988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F7CD52-6513-4C61-99E2-2CF3E7CAD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911" y="4024169"/>
            <a:ext cx="11484000" cy="540000"/>
          </a:xfrm>
        </p:spPr>
        <p:txBody>
          <a:bodyPr/>
          <a:lstStyle/>
          <a:p>
            <a:pPr algn="ctr"/>
            <a:r>
              <a:rPr lang="de-DE" dirty="0"/>
              <a:t>Physics @ RWTH Aachen </a:t>
            </a:r>
            <a:r>
              <a:rPr lang="de-DE" dirty="0" err="1"/>
              <a:t>Univeristy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A03B89-3D2E-4A2E-9BBD-58267EE19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78" y="0"/>
            <a:ext cx="12210178" cy="349734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ABF3F50-C0C4-4543-9B98-43C96C9CE91D}"/>
              </a:ext>
            </a:extLst>
          </p:cNvPr>
          <p:cNvSpPr/>
          <p:nvPr/>
        </p:nvSpPr>
        <p:spPr>
          <a:xfrm>
            <a:off x="8154186" y="5882326"/>
            <a:ext cx="2111604" cy="975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651AD04-1653-4011-B71D-0D4D51270EFD}"/>
              </a:ext>
            </a:extLst>
          </p:cNvPr>
          <p:cNvGrpSpPr/>
          <p:nvPr/>
        </p:nvGrpSpPr>
        <p:grpSpPr>
          <a:xfrm>
            <a:off x="744595" y="4222272"/>
            <a:ext cx="1410442" cy="2001951"/>
            <a:chOff x="6793883" y="1872448"/>
            <a:chExt cx="1930400" cy="2496589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F4E8E72-E789-4498-BE20-A0902E03C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3883" y="1872448"/>
              <a:ext cx="1930400" cy="2438400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E59A901-5024-40ED-88F2-B04C90EC38A6}"/>
                </a:ext>
              </a:extLst>
            </p:cNvPr>
            <p:cNvSpPr txBox="1"/>
            <p:nvPr/>
          </p:nvSpPr>
          <p:spPr>
            <a:xfrm>
              <a:off x="7225373" y="3793305"/>
              <a:ext cx="1455467" cy="575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/>
                <a:t>Thanks</a:t>
              </a:r>
              <a:endParaRPr lang="de-D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3488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 bwMode="auto">
          <a:xfrm>
            <a:off x="384175" y="2487613"/>
            <a:ext cx="1148397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de-DE" kern="0" dirty="0" err="1"/>
              <a:t>Structure</a:t>
            </a:r>
            <a:r>
              <a:rPr lang="de-DE" kern="0" dirty="0"/>
              <a:t> and Organisation</a:t>
            </a:r>
            <a:endParaRPr lang="de-DE" sz="7200" kern="0" dirty="0"/>
          </a:p>
        </p:txBody>
      </p:sp>
      <p:sp>
        <p:nvSpPr>
          <p:cNvPr id="14339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84175" y="3197225"/>
            <a:ext cx="11483975" cy="165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37DAA7-2738-46AC-A7CF-8C11CA8289C9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9"/>
          <p:cNvSpPr>
            <a:spLocks noGrp="1"/>
          </p:cNvSpPr>
          <p:nvPr>
            <p:ph type="title"/>
          </p:nvPr>
        </p:nvSpPr>
        <p:spPr bwMode="auto">
          <a:xfrm>
            <a:off x="384175" y="201613"/>
            <a:ext cx="11483975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de-DE" dirty="0"/>
              <a:t>Organisation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45" y="900341"/>
            <a:ext cx="7527565" cy="5058332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AC31CF-2E73-4A9E-BA3B-A19E68A28E8E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010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9"/>
          <p:cNvSpPr>
            <a:spLocks noGrp="1"/>
          </p:cNvSpPr>
          <p:nvPr>
            <p:ph type="title"/>
          </p:nvPr>
        </p:nvSpPr>
        <p:spPr bwMode="auto">
          <a:xfrm>
            <a:off x="384175" y="201613"/>
            <a:ext cx="11483975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de-DE" altLang="de-DE" dirty="0">
                <a:ea typeface="ＭＳ Ｐゴシック" panose="020B0600070205080204" pitchFamily="34" charset="-128"/>
              </a:rPr>
              <a:t>Scientific and </a:t>
            </a:r>
            <a:r>
              <a:rPr lang="de-DE" altLang="de-DE" dirty="0" err="1">
                <a:ea typeface="ＭＳ Ｐゴシック" panose="020B0600070205080204" pitchFamily="34" charset="-128"/>
              </a:rPr>
              <a:t>industrial</a:t>
            </a:r>
            <a:r>
              <a:rPr lang="de-DE" altLang="de-DE" dirty="0">
                <a:ea typeface="ＭＳ Ｐゴシック" panose="020B0600070205080204" pitchFamily="34" charset="-128"/>
              </a:rPr>
              <a:t> </a:t>
            </a:r>
            <a:r>
              <a:rPr lang="de-DE" altLang="de-DE" dirty="0" err="1">
                <a:ea typeface="ＭＳ Ｐゴシック" panose="020B0600070205080204" pitchFamily="34" charset="-128"/>
              </a:rPr>
              <a:t>connections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913900" y="1193352"/>
            <a:ext cx="2520000" cy="86400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Working </a:t>
            </a:r>
            <a:r>
              <a:rPr lang="de-DE" sz="1600" dirty="0" err="1">
                <a:solidFill>
                  <a:schemeClr val="bg1"/>
                </a:solidFill>
              </a:rPr>
              <a:t>groups</a:t>
            </a:r>
            <a:r>
              <a:rPr lang="de-DE" sz="1600" dirty="0">
                <a:solidFill>
                  <a:schemeClr val="bg1"/>
                </a:solidFill>
              </a:rPr>
              <a:t>, </a:t>
            </a:r>
            <a:r>
              <a:rPr lang="de-DE" sz="1600" dirty="0" err="1">
                <a:solidFill>
                  <a:schemeClr val="bg1"/>
                </a:solidFill>
              </a:rPr>
              <a:t>research</a:t>
            </a:r>
            <a:r>
              <a:rPr lang="de-DE" sz="1600" dirty="0">
                <a:solidFill>
                  <a:schemeClr val="bg1"/>
                </a:solidFill>
              </a:rPr>
              <a:t> and </a:t>
            </a:r>
            <a:r>
              <a:rPr lang="de-DE" sz="1600" dirty="0" err="1">
                <a:solidFill>
                  <a:schemeClr val="bg1"/>
                </a:solidFill>
              </a:rPr>
              <a:t>competence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centers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752055" y="1201552"/>
            <a:ext cx="2520000" cy="86400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bg1"/>
                </a:solidFill>
              </a:rPr>
              <a:t>Affiliated</a:t>
            </a:r>
            <a:r>
              <a:rPr lang="de-DE" sz="1600" dirty="0">
                <a:solidFill>
                  <a:schemeClr val="bg1"/>
                </a:solidFill>
              </a:rPr>
              <a:t> Institutes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752055" y="2407701"/>
            <a:ext cx="2520000" cy="86400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970088" algn="l"/>
              </a:tabLst>
            </a:pPr>
            <a:r>
              <a:rPr lang="de-DE" sz="1600" dirty="0">
                <a:solidFill>
                  <a:schemeClr val="bg1"/>
                </a:solidFill>
              </a:rPr>
              <a:t>Transregional Collaborative Research Centers</a:t>
            </a:r>
          </a:p>
        </p:txBody>
      </p:sp>
      <p:sp>
        <p:nvSpPr>
          <p:cNvPr id="15" name="Rechteck 14"/>
          <p:cNvSpPr/>
          <p:nvPr/>
        </p:nvSpPr>
        <p:spPr>
          <a:xfrm>
            <a:off x="2075744" y="4820000"/>
            <a:ext cx="2520000" cy="86400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bg1"/>
                </a:solidFill>
              </a:rPr>
              <a:t>Cooperation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agreements</a:t>
            </a:r>
            <a:r>
              <a:rPr lang="de-DE" sz="1600" dirty="0">
                <a:solidFill>
                  <a:schemeClr val="bg1"/>
                </a:solidFill>
              </a:rPr>
              <a:t> RWTH – </a:t>
            </a:r>
            <a:r>
              <a:rPr lang="de-DE" sz="1600" dirty="0" err="1">
                <a:solidFill>
                  <a:schemeClr val="bg1"/>
                </a:solidFill>
              </a:rPr>
              <a:t>industry</a:t>
            </a:r>
            <a:r>
              <a:rPr lang="de-DE" sz="1600" dirty="0">
                <a:solidFill>
                  <a:schemeClr val="bg1"/>
                </a:solidFill>
              </a:rPr>
              <a:t> and </a:t>
            </a:r>
            <a:r>
              <a:rPr lang="de-DE" sz="1600" dirty="0" err="1">
                <a:solidFill>
                  <a:schemeClr val="bg1"/>
                </a:solidFill>
              </a:rPr>
              <a:t>associations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752055" y="4820000"/>
            <a:ext cx="2520000" cy="86400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 err="1">
                <a:solidFill>
                  <a:schemeClr val="bg1"/>
                </a:solidFill>
              </a:rPr>
              <a:t>Endowed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professorship</a:t>
            </a:r>
            <a:r>
              <a:rPr lang="de-DE" sz="1600" dirty="0">
                <a:solidFill>
                  <a:schemeClr val="bg1"/>
                </a:solidFill>
              </a:rPr>
              <a:t>, Guest </a:t>
            </a:r>
            <a:r>
              <a:rPr lang="de-DE" sz="1600" dirty="0" err="1">
                <a:solidFill>
                  <a:schemeClr val="bg1"/>
                </a:solidFill>
              </a:rPr>
              <a:t>scientists</a:t>
            </a:r>
            <a:r>
              <a:rPr lang="de-DE" sz="1600" dirty="0">
                <a:solidFill>
                  <a:schemeClr val="bg1"/>
                </a:solidFill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bg1"/>
                </a:solidFill>
              </a:rPr>
              <a:t>Alumni</a:t>
            </a:r>
          </a:p>
        </p:txBody>
      </p:sp>
      <p:sp>
        <p:nvSpPr>
          <p:cNvPr id="17" name="Rechteck 16"/>
          <p:cNvSpPr/>
          <p:nvPr/>
        </p:nvSpPr>
        <p:spPr>
          <a:xfrm>
            <a:off x="2075744" y="3606234"/>
            <a:ext cx="2520000" cy="86400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bg1"/>
                </a:solidFill>
              </a:rPr>
              <a:t>German Research </a:t>
            </a:r>
            <a:r>
              <a:rPr lang="de-DE" sz="1600" dirty="0" err="1">
                <a:solidFill>
                  <a:schemeClr val="bg1"/>
                </a:solidFill>
              </a:rPr>
              <a:t>Foundation</a:t>
            </a:r>
            <a:r>
              <a:rPr lang="de-DE" sz="1600" dirty="0">
                <a:solidFill>
                  <a:schemeClr val="bg1"/>
                </a:solidFill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bg1"/>
                </a:solidFill>
              </a:rPr>
              <a:t>European Union</a:t>
            </a:r>
          </a:p>
        </p:txBody>
      </p:sp>
      <p:sp>
        <p:nvSpPr>
          <p:cNvPr id="18" name="Rechteck 17"/>
          <p:cNvSpPr/>
          <p:nvPr/>
        </p:nvSpPr>
        <p:spPr>
          <a:xfrm>
            <a:off x="2075744" y="1178702"/>
            <a:ext cx="2520000" cy="86400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>
                <a:solidFill>
                  <a:schemeClr val="bg1"/>
                </a:solidFill>
              </a:rPr>
              <a:t>Institutional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1600" dirty="0" err="1">
                <a:solidFill>
                  <a:schemeClr val="bg1"/>
                </a:solidFill>
              </a:rPr>
              <a:t>collaborations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075744" y="2392468"/>
            <a:ext cx="2520000" cy="86400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bg1"/>
                </a:solidFill>
              </a:rPr>
              <a:t>Federal </a:t>
            </a:r>
            <a:r>
              <a:rPr lang="de-DE" sz="1600" dirty="0" err="1">
                <a:solidFill>
                  <a:schemeClr val="bg1"/>
                </a:solidFill>
              </a:rPr>
              <a:t>ministries</a:t>
            </a:r>
            <a:r>
              <a:rPr lang="de-DE" sz="1600" dirty="0">
                <a:solidFill>
                  <a:schemeClr val="bg1"/>
                </a:solidFill>
              </a:rPr>
              <a:t>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dirty="0">
                <a:solidFill>
                  <a:schemeClr val="bg1"/>
                </a:solidFill>
              </a:rPr>
              <a:t>BMBF and </a:t>
            </a:r>
            <a:r>
              <a:rPr lang="de-DE" sz="1600" dirty="0" err="1">
                <a:solidFill>
                  <a:schemeClr val="bg1"/>
                </a:solidFill>
              </a:rPr>
              <a:t>others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7752055" y="3613850"/>
            <a:ext cx="2520000" cy="86400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International </a:t>
            </a:r>
            <a:r>
              <a:rPr lang="de-DE" sz="1600" dirty="0" err="1">
                <a:solidFill>
                  <a:schemeClr val="bg1"/>
                </a:solidFill>
              </a:rPr>
              <a:t>networks</a:t>
            </a:r>
            <a:r>
              <a:rPr lang="de-DE" sz="1600" dirty="0">
                <a:solidFill>
                  <a:schemeClr val="bg1"/>
                </a:solidFill>
              </a:rPr>
              <a:t> and </a:t>
            </a:r>
            <a:r>
              <a:rPr lang="de-DE" sz="1600" dirty="0" err="1">
                <a:solidFill>
                  <a:schemeClr val="bg1"/>
                </a:solidFill>
              </a:rPr>
              <a:t>cooperation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913900" y="4810463"/>
            <a:ext cx="2520000" cy="86400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bg1"/>
                </a:solidFill>
              </a:rPr>
              <a:t>Excellence </a:t>
            </a:r>
            <a:r>
              <a:rPr lang="de-DE" sz="1600" dirty="0" err="1">
                <a:solidFill>
                  <a:schemeClr val="bg1"/>
                </a:solidFill>
              </a:rPr>
              <a:t>Strategy</a:t>
            </a:r>
            <a:r>
              <a:rPr lang="de-DE" sz="1600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Clusters of Excellence,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University of Excellence</a:t>
            </a:r>
          </a:p>
        </p:txBody>
      </p:sp>
      <p:cxnSp>
        <p:nvCxnSpPr>
          <p:cNvPr id="25" name="Gerader Verbinder 24"/>
          <p:cNvCxnSpPr/>
          <p:nvPr/>
        </p:nvCxnSpPr>
        <p:spPr>
          <a:xfrm>
            <a:off x="6153912" y="1984248"/>
            <a:ext cx="7564" cy="2852199"/>
          </a:xfrm>
          <a:prstGeom prst="line">
            <a:avLst/>
          </a:prstGeom>
          <a:ln w="19050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/>
          <p:cNvCxnSpPr>
            <a:stCxn id="20" idx="1"/>
          </p:cNvCxnSpPr>
          <p:nvPr/>
        </p:nvCxnSpPr>
        <p:spPr>
          <a:xfrm flipH="1" flipV="1">
            <a:off x="4474724" y="2824468"/>
            <a:ext cx="3277331" cy="1221382"/>
          </a:xfrm>
          <a:prstGeom prst="line">
            <a:avLst/>
          </a:prstGeom>
          <a:ln w="19050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>
            <a:endCxn id="17" idx="3"/>
          </p:cNvCxnSpPr>
          <p:nvPr/>
        </p:nvCxnSpPr>
        <p:spPr>
          <a:xfrm flipH="1">
            <a:off x="4595744" y="2697480"/>
            <a:ext cx="3551560" cy="1340754"/>
          </a:xfrm>
          <a:prstGeom prst="line">
            <a:avLst/>
          </a:prstGeom>
          <a:ln w="19050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 flipH="1" flipV="1">
            <a:off x="4471417" y="1938093"/>
            <a:ext cx="3419855" cy="3015744"/>
          </a:xfrm>
          <a:prstGeom prst="line">
            <a:avLst/>
          </a:prstGeom>
          <a:ln w="19050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 flipH="1">
            <a:off x="4471417" y="1938091"/>
            <a:ext cx="3419855" cy="3015746"/>
          </a:xfrm>
          <a:prstGeom prst="line">
            <a:avLst/>
          </a:prstGeom>
          <a:ln w="19050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936" y="2458636"/>
            <a:ext cx="1901946" cy="1901946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C435A82-B1CA-435D-AFB1-07DCCDFB8DC2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5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ctrTitle"/>
          </p:nvPr>
        </p:nvSpPr>
        <p:spPr bwMode="auto">
          <a:xfrm>
            <a:off x="384175" y="2125876"/>
            <a:ext cx="11483975" cy="53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de-DE" kern="0" dirty="0">
                <a:latin typeface="Arial"/>
              </a:rPr>
              <a:t>Students WS 2021/22</a:t>
            </a:r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de-DE" kern="0" dirty="0" err="1">
                <a:solidFill>
                  <a:srgbClr val="00549F"/>
                </a:solidFill>
                <a:latin typeface="Arial"/>
              </a:rPr>
              <a:t>Graduates</a:t>
            </a:r>
            <a:r>
              <a:rPr lang="de-DE" kern="0" dirty="0">
                <a:solidFill>
                  <a:srgbClr val="00549F"/>
                </a:solidFill>
                <a:latin typeface="Arial"/>
              </a:rPr>
              <a:t> in 2021 (Academic Year)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sp>
        <p:nvSpPr>
          <p:cNvPr id="14339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84175" y="3197225"/>
            <a:ext cx="11483975" cy="165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altLang="de-DE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0E65A2-CA9E-4685-95B7-840347BE0E28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2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9"/>
          <p:cNvSpPr>
            <a:spLocks noGrp="1"/>
          </p:cNvSpPr>
          <p:nvPr>
            <p:ph type="title"/>
          </p:nvPr>
        </p:nvSpPr>
        <p:spPr bwMode="auto">
          <a:xfrm>
            <a:off x="384175" y="201613"/>
            <a:ext cx="11483975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br>
              <a:rPr lang="de-DE" altLang="de-DE" dirty="0">
                <a:ea typeface="ＭＳ Ｐゴシック" panose="020B0600070205080204" pitchFamily="34" charset="-128"/>
              </a:rPr>
            </a:br>
            <a:r>
              <a:rPr lang="en-US" dirty="0"/>
              <a:t>Students by Discipline WS 2021/22</a:t>
            </a:r>
            <a:endParaRPr lang="de-DE" altLang="de-DE" dirty="0">
              <a:ea typeface="ＭＳ Ｐゴシック" panose="020B0600070205080204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390" y="1087613"/>
            <a:ext cx="9227543" cy="4713111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37AEC8-0708-4C7D-8F00-4324BDBB272E}"/>
              </a:ext>
            </a:extLst>
          </p:cNvPr>
          <p:cNvSpPr txBox="1">
            <a:spLocks/>
          </p:cNvSpPr>
          <p:nvPr/>
        </p:nvSpPr>
        <p:spPr>
          <a:xfrm>
            <a:off x="1195388" y="6227763"/>
            <a:ext cx="7002462" cy="63023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The RWTH in </a:t>
            </a:r>
            <a:r>
              <a:rPr lang="de-DE" altLang="de-DE" sz="900" dirty="0" err="1">
                <a:solidFill>
                  <a:schemeClr val="tx2"/>
                </a:solidFill>
              </a:rPr>
              <a:t>figures</a:t>
            </a:r>
            <a:r>
              <a:rPr lang="de-DE" altLang="de-DE" sz="900" dirty="0">
                <a:solidFill>
                  <a:schemeClr val="tx2"/>
                </a:solidFill>
              </a:rPr>
              <a:t> </a:t>
            </a:r>
            <a:r>
              <a:rPr lang="de-DE" altLang="de-DE" sz="900" baseline="0" dirty="0">
                <a:solidFill>
                  <a:schemeClr val="tx2"/>
                </a:solidFill>
              </a:rPr>
              <a:t>- 2021</a:t>
            </a:r>
            <a:endParaRPr lang="de-DE" altLang="de-DE" sz="900" dirty="0">
              <a:solidFill>
                <a:schemeClr val="tx2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900" dirty="0">
                <a:solidFill>
                  <a:schemeClr val="tx2"/>
                </a:solidFill>
              </a:rPr>
              <a:t>RWTH Aachen University  |  Department 6.0  |  Division 6.3  | </a:t>
            </a:r>
            <a:r>
              <a:rPr lang="de-DE" altLang="de-DE" sz="900" baseline="0" dirty="0">
                <a:solidFill>
                  <a:schemeClr val="tx2"/>
                </a:solidFill>
              </a:rPr>
              <a:t> May 2022</a:t>
            </a:r>
            <a:endParaRPr lang="de-DE" altLang="de-DE" sz="90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de-DE" altLang="de-DE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90780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_Master_RWTH_Institute_16zu9">
  <a:themeElements>
    <a:clrScheme name="RWTH Farben">
      <a:dk1>
        <a:sysClr val="windowText" lastClr="000000"/>
      </a:dk1>
      <a:lt1>
        <a:sysClr val="window" lastClr="FFFFFF"/>
      </a:lt1>
      <a:dk2>
        <a:srgbClr val="00549F"/>
      </a:dk2>
      <a:lt2>
        <a:srgbClr val="8EBAE5"/>
      </a:lt2>
      <a:accent1>
        <a:srgbClr val="006165"/>
      </a:accent1>
      <a:accent2>
        <a:srgbClr val="0098A1"/>
      </a:accent2>
      <a:accent3>
        <a:srgbClr val="57AB27"/>
      </a:accent3>
      <a:accent4>
        <a:srgbClr val="BDCD00"/>
      </a:accent4>
      <a:accent5>
        <a:srgbClr val="F6A800"/>
      </a:accent5>
      <a:accent6>
        <a:srgbClr val="CC071E"/>
      </a:accent6>
      <a:hlink>
        <a:srgbClr val="612158"/>
      </a:hlink>
      <a:folHlink>
        <a:srgbClr val="7A6FA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Master_RWTH_Verwaltung_ohne_addin_16zu9.pot [Kompatibilitätsmodus]" id="{12157BE7-C41B-4251-A630-7876F5189DEC}" vid="{D5CAF79C-9B5F-40C2-AC3C-45C714C492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Präsentation_Master_RWTH_Institute_16zu9</Template>
  <TotalTime>0</TotalTime>
  <Words>1426</Words>
  <Application>Microsoft Office PowerPoint</Application>
  <PresentationFormat>Breitbild</PresentationFormat>
  <Paragraphs>246</Paragraphs>
  <Slides>42</Slides>
  <Notes>4</Notes>
  <HiddenSlides>14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50" baseType="lpstr">
      <vt:lpstr>ＭＳ Ｐゴシック</vt:lpstr>
      <vt:lpstr>Arial</vt:lpstr>
      <vt:lpstr>Calibri</vt:lpstr>
      <vt:lpstr>OpenSymbol</vt:lpstr>
      <vt:lpstr>Symbol</vt:lpstr>
      <vt:lpstr>Syntax</vt:lpstr>
      <vt:lpstr>Wingdings</vt:lpstr>
      <vt:lpstr>Präsentation_Master_RWTH_Institute_16zu9</vt:lpstr>
      <vt:lpstr>The RWTH in figures - 2021</vt:lpstr>
      <vt:lpstr>Overview</vt:lpstr>
      <vt:lpstr> The RWTH in WS 2021/22</vt:lpstr>
      <vt:lpstr> Development of RWTH</vt:lpstr>
      <vt:lpstr>Structure and Organisation</vt:lpstr>
      <vt:lpstr> Organisation</vt:lpstr>
      <vt:lpstr> Scientific and industrial connections</vt:lpstr>
      <vt:lpstr>Students WS 2021/22 Graduates in 2021 (Academic Year)</vt:lpstr>
      <vt:lpstr> Students by Discipline WS 2021/22</vt:lpstr>
      <vt:lpstr>Students by Faculty and students in first subject-related semester WS 2021/22</vt:lpstr>
      <vt:lpstr> Development of the Number of Students</vt:lpstr>
      <vt:lpstr> Development of the Number of Students in first subject-related semester</vt:lpstr>
      <vt:lpstr> Origin of the Students WS 2021/22 </vt:lpstr>
      <vt:lpstr> Catchment Area of Students WS 2021/22</vt:lpstr>
      <vt:lpstr> International Students WS 2021/22 Top 15 Countries</vt:lpstr>
      <vt:lpstr> International Students WS 20/21 Top 15 Subjects</vt:lpstr>
      <vt:lpstr> Development of the Number of International Students</vt:lpstr>
      <vt:lpstr> Graduates by Discipline in the Academic Year 2021</vt:lpstr>
      <vt:lpstr> Development of the Number of Graduates by Degree</vt:lpstr>
      <vt:lpstr> Utilised Capacity of Faculties 1 - 8 WS 2021/22</vt:lpstr>
      <vt:lpstr>Physics @ RWTH Aachen Univeristy</vt:lpstr>
      <vt:lpstr>Physics @ RWTH Aachen University</vt:lpstr>
      <vt:lpstr>Department of Physics</vt:lpstr>
      <vt:lpstr>Particle Physics</vt:lpstr>
      <vt:lpstr>Astrophysics</vt:lpstr>
      <vt:lpstr>Condensed Matter</vt:lpstr>
      <vt:lpstr>Nanoelectronics and Quantum Technologies</vt:lpstr>
      <vt:lpstr>Biophysics and medical physics</vt:lpstr>
      <vt:lpstr>Optics und laser physics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Physics @ RWTH Aachen Univeristy</vt:lpstr>
    </vt:vector>
  </TitlesOfParts>
  <Company>ZHV RWTH Aachen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Paschert, Sandra</dc:creator>
  <cp:lastModifiedBy>achim.stahl</cp:lastModifiedBy>
  <cp:revision>260</cp:revision>
  <dcterms:created xsi:type="dcterms:W3CDTF">2022-04-13T11:23:08Z</dcterms:created>
  <dcterms:modified xsi:type="dcterms:W3CDTF">2022-09-12T04:28:17Z</dcterms:modified>
</cp:coreProperties>
</file>