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9" r:id="rId2"/>
    <p:sldId id="325" r:id="rId3"/>
    <p:sldId id="326" r:id="rId4"/>
    <p:sldId id="292" r:id="rId5"/>
    <p:sldId id="315" r:id="rId6"/>
    <p:sldId id="312" r:id="rId7"/>
    <p:sldId id="300" r:id="rId8"/>
    <p:sldId id="316" r:id="rId9"/>
    <p:sldId id="317" r:id="rId10"/>
    <p:sldId id="306" r:id="rId11"/>
    <p:sldId id="319" r:id="rId12"/>
    <p:sldId id="321" r:id="rId13"/>
    <p:sldId id="320" r:id="rId14"/>
    <p:sldId id="329" r:id="rId15"/>
    <p:sldId id="322" r:id="rId16"/>
    <p:sldId id="297" r:id="rId17"/>
    <p:sldId id="323" r:id="rId18"/>
    <p:sldId id="313" r:id="rId19"/>
    <p:sldId id="304" r:id="rId20"/>
    <p:sldId id="324" r:id="rId21"/>
    <p:sldId id="310" r:id="rId22"/>
    <p:sldId id="311" r:id="rId23"/>
    <p:sldId id="327" r:id="rId24"/>
    <p:sldId id="298" r:id="rId25"/>
    <p:sldId id="328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29" autoAdjust="0"/>
    <p:restoredTop sz="94660"/>
  </p:normalViewPr>
  <p:slideViewPr>
    <p:cSldViewPr showGuides="1">
      <p:cViewPr varScale="1">
        <p:scale>
          <a:sx n="92" d="100"/>
          <a:sy n="92" d="100"/>
        </p:scale>
        <p:origin x="-1110" y="-102"/>
      </p:cViewPr>
      <p:guideLst>
        <p:guide orient="horz" pos="1026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15.08.2018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15.08.2018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xmlns="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8F9C05EC-278F-48BF-80BE-EDD0FE4E35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10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35" y="3633688"/>
            <a:ext cx="8173343" cy="623404"/>
          </a:xfrm>
        </p:spPr>
        <p:txBody>
          <a:bodyPr/>
          <a:lstStyle/>
          <a:p>
            <a:r>
              <a:rPr lang="de-DE" dirty="0" smtClean="0"/>
              <a:t>Frontiers </a:t>
            </a:r>
            <a:r>
              <a:rPr lang="de-DE" dirty="0" err="1" smtClean="0"/>
              <a:t>of</a:t>
            </a:r>
            <a:r>
              <a:rPr lang="de-DE" dirty="0" smtClean="0"/>
              <a:t> fundamental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4970822"/>
            <a:ext cx="7705725" cy="360000"/>
          </a:xfrm>
        </p:spPr>
        <p:txBody>
          <a:bodyPr/>
          <a:lstStyle/>
          <a:p>
            <a:r>
              <a:rPr lang="de-DE" dirty="0" err="1" smtClean="0"/>
              <a:t>august</a:t>
            </a:r>
            <a:r>
              <a:rPr lang="de-DE" dirty="0" smtClean="0"/>
              <a:t> 20-25, 2018  </a:t>
            </a:r>
            <a:r>
              <a:rPr lang="de-DE" dirty="0"/>
              <a:t>I  </a:t>
            </a:r>
            <a:r>
              <a:rPr lang="de-DE" dirty="0" err="1" smtClean="0"/>
              <a:t>hans</a:t>
            </a:r>
            <a:r>
              <a:rPr lang="de-DE" dirty="0" smtClean="0"/>
              <a:t> </a:t>
            </a:r>
            <a:r>
              <a:rPr lang="de-DE" dirty="0" err="1" smtClean="0"/>
              <a:t>ströher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4185084"/>
            <a:ext cx="8245351" cy="727162"/>
          </a:xfrm>
        </p:spPr>
        <p:txBody>
          <a:bodyPr/>
          <a:lstStyle/>
          <a:p>
            <a:r>
              <a:rPr lang="de-DE" dirty="0" smtClean="0"/>
              <a:t>GGSB – 8</a:t>
            </a:r>
            <a:r>
              <a:rPr lang="de-DE" baseline="30000" dirty="0" smtClean="0"/>
              <a:t>th</a:t>
            </a:r>
            <a:r>
              <a:rPr lang="de-DE" dirty="0" smtClean="0"/>
              <a:t> GGSWBS, </a:t>
            </a:r>
            <a:r>
              <a:rPr lang="de-DE" dirty="0" err="1" smtClean="0"/>
              <a:t>Tbilisi</a:t>
            </a:r>
            <a:r>
              <a:rPr lang="de-DE" dirty="0" smtClean="0"/>
              <a:t>, </a:t>
            </a:r>
            <a:r>
              <a:rPr lang="de-DE" dirty="0" err="1" smtClean="0"/>
              <a:t>georgia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6ADB9AB2-F1DB-421F-8416-AD5CDB324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STRHER~1\AppData\Local\Temp\GGSBFlagg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9" r="3695" b="20259"/>
          <a:stretch/>
        </p:blipFill>
        <p:spPr bwMode="auto">
          <a:xfrm>
            <a:off x="139464" y="181154"/>
            <a:ext cx="8806128" cy="32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Neutrinos</a:t>
            </a:r>
            <a:r>
              <a:rPr lang="de-DE" dirty="0" smtClean="0"/>
              <a:t> –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46762" y="3356992"/>
            <a:ext cx="8222947" cy="2211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12" name="Picture 2" descr="https://d2r55xnwy6nx47.cloudfront.net/uploads/2016/07/Neutrino_2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t="38397" r="33155" b="2246"/>
          <a:stretch/>
        </p:blipFill>
        <p:spPr bwMode="auto">
          <a:xfrm>
            <a:off x="457984" y="2276872"/>
            <a:ext cx="8208000" cy="23116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6" name="Textfeld 5"/>
          <p:cNvSpPr txBox="1"/>
          <p:nvPr/>
        </p:nvSpPr>
        <p:spPr>
          <a:xfrm>
            <a:off x="1424430" y="1484784"/>
            <a:ext cx="6291338" cy="395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err="1" smtClean="0">
                <a:solidFill>
                  <a:srgbClr val="002060"/>
                </a:solidFill>
              </a:rPr>
              <a:t>Difference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between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b="1" dirty="0" smtClean="0">
                <a:solidFill>
                  <a:srgbClr val="002060"/>
                </a:solidFill>
              </a:rPr>
              <a:t>matte</a:t>
            </a:r>
            <a:r>
              <a:rPr lang="de-DE" sz="2400" dirty="0" smtClean="0">
                <a:solidFill>
                  <a:srgbClr val="002060"/>
                </a:solidFill>
              </a:rPr>
              <a:t>r </a:t>
            </a:r>
            <a:r>
              <a:rPr lang="de-DE" sz="2400" dirty="0" err="1" smtClean="0">
                <a:solidFill>
                  <a:srgbClr val="002060"/>
                </a:solidFill>
              </a:rPr>
              <a:t>and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b="1" dirty="0" smtClean="0">
                <a:solidFill>
                  <a:srgbClr val="002060"/>
                </a:solidFill>
              </a:rPr>
              <a:t>anti-matter</a:t>
            </a:r>
            <a:r>
              <a:rPr lang="de-DE" sz="2400" dirty="0" smtClean="0">
                <a:solidFill>
                  <a:srgbClr val="002060"/>
                </a:solidFill>
              </a:rPr>
              <a:t>?</a:t>
            </a:r>
          </a:p>
          <a:p>
            <a:pPr algn="l">
              <a:lnSpc>
                <a:spcPct val="95000"/>
              </a:lnSpc>
            </a:pPr>
            <a:endParaRPr lang="de-DE" sz="24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4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4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4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4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4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4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4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2400" dirty="0">
              <a:solidFill>
                <a:srgbClr val="00206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sz="2400" b="1" dirty="0" err="1" smtClean="0">
                <a:solidFill>
                  <a:srgbClr val="C00000"/>
                </a:solidFill>
              </a:rPr>
              <a:t>Don´t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know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yet</a:t>
            </a:r>
            <a:r>
              <a:rPr lang="de-DE" sz="2400" b="1" dirty="0" smtClean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19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antimatter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5199" y="2924944"/>
            <a:ext cx="4281257" cy="12695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feld 15"/>
          <p:cNvSpPr txBox="1"/>
          <p:nvPr/>
        </p:nvSpPr>
        <p:spPr>
          <a:xfrm>
            <a:off x="683568" y="2559036"/>
            <a:ext cx="3711631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002060"/>
                </a:solidFill>
              </a:rPr>
              <a:t>N</a:t>
            </a:r>
            <a:r>
              <a:rPr lang="en-US" b="1" dirty="0" smtClean="0">
                <a:solidFill>
                  <a:srgbClr val="002060"/>
                </a:solidFill>
              </a:rPr>
              <a:t>ormal matter </a:t>
            </a:r>
            <a:r>
              <a:rPr lang="en-US" dirty="0" smtClean="0">
                <a:solidFill>
                  <a:srgbClr val="002060"/>
                </a:solidFill>
              </a:rPr>
              <a:t>– is all abundant</a:t>
            </a: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Anti-matter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– </a:t>
            </a:r>
            <a:r>
              <a:rPr lang="en-US" i="1" dirty="0" smtClean="0">
                <a:solidFill>
                  <a:srgbClr val="002060"/>
                </a:solidFill>
              </a:rPr>
              <a:t>a priori </a:t>
            </a:r>
            <a:r>
              <a:rPr lang="en-US" dirty="0" smtClean="0">
                <a:solidFill>
                  <a:srgbClr val="002060"/>
                </a:solidFill>
              </a:rPr>
              <a:t>no reason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060"/>
                </a:solidFill>
              </a:rPr>
              <a:t>w</a:t>
            </a:r>
            <a:r>
              <a:rPr lang="en-US" dirty="0" smtClean="0">
                <a:solidFill>
                  <a:srgbClr val="002060"/>
                </a:solidFill>
              </a:rPr>
              <a:t>hy not as abundant</a:t>
            </a:r>
          </a:p>
          <a:p>
            <a:pPr>
              <a:lnSpc>
                <a:spcPct val="95000"/>
              </a:lnSpc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Matter – anti-matter annihilation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esults in an empty universe</a:t>
            </a:r>
          </a:p>
          <a:p>
            <a:pPr>
              <a:lnSpc>
                <a:spcPct val="95000"/>
              </a:lnSpc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Puzzle of our existence!</a:t>
            </a:r>
          </a:p>
        </p:txBody>
      </p:sp>
    </p:spTree>
    <p:extLst>
      <p:ext uri="{BB962C8B-B14F-4D97-AF65-F5344CB8AC3E}">
        <p14:creationId xmlns:p14="http://schemas.microsoft.com/office/powerpoint/2010/main" val="41771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>
            <a:stCxn id="30" idx="2"/>
          </p:cNvCxnSpPr>
          <p:nvPr/>
        </p:nvCxnSpPr>
        <p:spPr>
          <a:xfrm>
            <a:off x="7106896" y="2504289"/>
            <a:ext cx="0" cy="756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Ähnliches F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07"/>
          <a:stretch/>
        </p:blipFill>
        <p:spPr bwMode="auto">
          <a:xfrm>
            <a:off x="2576558" y="1219166"/>
            <a:ext cx="3958361" cy="18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antimatter</a:t>
            </a:r>
            <a:r>
              <a:rPr lang="de-DE" dirty="0" smtClean="0"/>
              <a:t> –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9" name="Textfeld 28"/>
          <p:cNvSpPr txBox="1"/>
          <p:nvPr/>
        </p:nvSpPr>
        <p:spPr>
          <a:xfrm>
            <a:off x="467544" y="1886388"/>
            <a:ext cx="285108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Our world </a:t>
            </a:r>
          </a:p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(Universe)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681352" y="1885659"/>
            <a:ext cx="285108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Hardly anything:</a:t>
            </a:r>
          </a:p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 where is it?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Bildergebnis für asymmetry matter antima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56" y="3263396"/>
            <a:ext cx="4009029" cy="20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nasa.gov/images/content/530501main_01_ting_AMS%20intr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t="10225" r="14929" b="10173"/>
          <a:stretch/>
        </p:blipFill>
        <p:spPr bwMode="auto">
          <a:xfrm>
            <a:off x="4668156" y="3056613"/>
            <a:ext cx="4009029" cy="251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940152" y="4949827"/>
            <a:ext cx="1939954" cy="6186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smtClean="0">
                <a:solidFill>
                  <a:schemeClr val="bg1"/>
                </a:solidFill>
              </a:rPr>
              <a:t>AMS </a:t>
            </a:r>
            <a:r>
              <a:rPr lang="de-DE" sz="1200" dirty="0" err="1" smtClean="0">
                <a:solidFill>
                  <a:schemeClr val="bg1"/>
                </a:solidFill>
              </a:rPr>
              <a:t>recently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detected</a:t>
            </a:r>
            <a:endParaRPr lang="de-DE" sz="1200" dirty="0" smtClean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sz="1200" dirty="0" smtClean="0">
                <a:solidFill>
                  <a:schemeClr val="bg1"/>
                </a:solidFill>
              </a:rPr>
              <a:t>6 </a:t>
            </a:r>
            <a:r>
              <a:rPr lang="de-DE" sz="1200" b="1" dirty="0" smtClean="0">
                <a:solidFill>
                  <a:schemeClr val="bg1"/>
                </a:solidFill>
              </a:rPr>
              <a:t>anti-</a:t>
            </a:r>
            <a:r>
              <a:rPr lang="de-DE" sz="1200" b="1" baseline="30000" dirty="0" smtClean="0">
                <a:solidFill>
                  <a:schemeClr val="bg1"/>
                </a:solidFill>
              </a:rPr>
              <a:t>3</a:t>
            </a:r>
            <a:r>
              <a:rPr lang="de-DE" sz="1200" b="1" dirty="0" smtClean="0">
                <a:solidFill>
                  <a:schemeClr val="bg1"/>
                </a:solidFill>
              </a:rPr>
              <a:t>He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and</a:t>
            </a:r>
            <a:r>
              <a:rPr lang="de-DE" sz="1200" dirty="0" smtClean="0">
                <a:solidFill>
                  <a:schemeClr val="bg1"/>
                </a:solidFill>
              </a:rPr>
              <a:t> 2 </a:t>
            </a:r>
            <a:r>
              <a:rPr lang="de-DE" sz="1200" b="1" dirty="0" smtClean="0">
                <a:solidFill>
                  <a:schemeClr val="bg1"/>
                </a:solidFill>
              </a:rPr>
              <a:t>anti-</a:t>
            </a:r>
            <a:r>
              <a:rPr lang="de-DE" sz="1200" b="1" baseline="30000" dirty="0" smtClean="0">
                <a:solidFill>
                  <a:schemeClr val="bg1"/>
                </a:solidFill>
              </a:rPr>
              <a:t>4</a:t>
            </a:r>
            <a:r>
              <a:rPr lang="de-DE" sz="1200" b="1" dirty="0" smtClean="0">
                <a:solidFill>
                  <a:schemeClr val="bg1"/>
                </a:solidFill>
              </a:rPr>
              <a:t>He</a:t>
            </a:r>
          </a:p>
          <a:p>
            <a:pPr algn="ctr">
              <a:lnSpc>
                <a:spcPct val="95000"/>
              </a:lnSpc>
            </a:pPr>
            <a:r>
              <a:rPr lang="de-DE" sz="1200" dirty="0" err="1">
                <a:solidFill>
                  <a:schemeClr val="bg1"/>
                </a:solidFill>
              </a:rPr>
              <a:t>c</a:t>
            </a:r>
            <a:r>
              <a:rPr lang="de-DE" sz="1200" dirty="0" err="1" smtClean="0">
                <a:solidFill>
                  <a:schemeClr val="bg1"/>
                </a:solidFill>
              </a:rPr>
              <a:t>andidate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</a:rPr>
              <a:t>events</a:t>
            </a:r>
            <a:endParaRPr lang="de-DE" sz="1200" dirty="0" smtClean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7" r="-10773"/>
          <a:stretch/>
        </p:blipFill>
        <p:spPr bwMode="auto">
          <a:xfrm>
            <a:off x="467545" y="3058880"/>
            <a:ext cx="3960440" cy="2509187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921621" y="4321485"/>
            <a:ext cx="2956259" cy="4431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002060"/>
                </a:solidFill>
              </a:rPr>
              <a:t>New </a:t>
            </a:r>
            <a:r>
              <a:rPr lang="de-DE" sz="1200" b="1" dirty="0" err="1" smtClean="0">
                <a:solidFill>
                  <a:srgbClr val="002060"/>
                </a:solidFill>
              </a:rPr>
              <a:t>Physics</a:t>
            </a:r>
            <a:endParaRPr lang="de-DE" sz="12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002060"/>
                </a:solidFill>
              </a:rPr>
              <a:t>(e.g. </a:t>
            </a:r>
            <a:r>
              <a:rPr lang="de-DE" sz="1200" b="1" dirty="0" err="1" smtClean="0">
                <a:solidFill>
                  <a:srgbClr val="002060"/>
                </a:solidFill>
              </a:rPr>
              <a:t>Electric</a:t>
            </a:r>
            <a:r>
              <a:rPr lang="de-DE" sz="1200" b="1" dirty="0" smtClean="0">
                <a:solidFill>
                  <a:srgbClr val="002060"/>
                </a:solidFill>
              </a:rPr>
              <a:t> Dipole Moments (EDMs))</a:t>
            </a:r>
          </a:p>
        </p:txBody>
      </p:sp>
      <p:sp>
        <p:nvSpPr>
          <p:cNvPr id="18" name="Rechteck 17"/>
          <p:cNvSpPr/>
          <p:nvPr/>
        </p:nvSpPr>
        <p:spPr>
          <a:xfrm>
            <a:off x="4588262" y="1628800"/>
            <a:ext cx="3584138" cy="14278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0" name="Rechteck 19"/>
          <p:cNvSpPr/>
          <p:nvPr/>
        </p:nvSpPr>
        <p:spPr>
          <a:xfrm>
            <a:off x="961209" y="1628800"/>
            <a:ext cx="3584138" cy="14278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7852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6157" name="Picture 13" descr="Bildergebnis für origin of ma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28382"/>
          <a:stretch/>
        </p:blipFill>
        <p:spPr bwMode="auto">
          <a:xfrm>
            <a:off x="4395200" y="3859107"/>
            <a:ext cx="1714500" cy="171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563888" y="1870373"/>
            <a:ext cx="3456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Quarks</a:t>
            </a:r>
            <a:r>
              <a:rPr lang="en-US" dirty="0" smtClean="0">
                <a:solidFill>
                  <a:srgbClr val="002060"/>
                </a:solidFill>
              </a:rPr>
              <a:t> (up, down, strange, …) and </a:t>
            </a:r>
            <a:r>
              <a:rPr lang="en-US" b="1" dirty="0" smtClean="0">
                <a:solidFill>
                  <a:srgbClr val="002060"/>
                </a:solidFill>
              </a:rPr>
              <a:t>leptons</a:t>
            </a:r>
            <a:r>
              <a:rPr lang="en-US" dirty="0" smtClean="0">
                <a:solidFill>
                  <a:srgbClr val="002060"/>
                </a:solidFill>
              </a:rPr>
              <a:t> (electrons, muons, neutrinos) have vastly different mass</a:t>
            </a:r>
          </a:p>
          <a:p>
            <a:pPr>
              <a:lnSpc>
                <a:spcPct val="95000"/>
              </a:lnSpc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How do particles </a:t>
            </a:r>
            <a:r>
              <a:rPr lang="en-US" b="1" dirty="0" err="1" smtClean="0">
                <a:solidFill>
                  <a:srgbClr val="C00000"/>
                </a:solidFill>
              </a:rPr>
              <a:t>aquire</a:t>
            </a:r>
            <a:r>
              <a:rPr lang="en-US" b="1" dirty="0" smtClean="0">
                <a:solidFill>
                  <a:srgbClr val="C00000"/>
                </a:solidFill>
              </a:rPr>
              <a:t> different mass?</a:t>
            </a:r>
          </a:p>
        </p:txBody>
      </p:sp>
      <p:pic>
        <p:nvPicPr>
          <p:cNvPr id="11" name="Picture 7" descr="Bildergebnis für multiple higgs bos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15987" r="42038" b="32150"/>
          <a:stretch/>
        </p:blipFill>
        <p:spPr bwMode="auto">
          <a:xfrm>
            <a:off x="446762" y="1268761"/>
            <a:ext cx="2441863" cy="17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Mass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particles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–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Higgs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2"/>
          <a:srcRect l="3317" b="61311"/>
          <a:stretch/>
        </p:blipFill>
        <p:spPr bwMode="auto">
          <a:xfrm>
            <a:off x="2570712" y="1273159"/>
            <a:ext cx="3996730" cy="153238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55576" y="1526348"/>
            <a:ext cx="2123950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Mass by inter-</a:t>
            </a: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action with</a:t>
            </a: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Higgs-field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542115" y="1268760"/>
            <a:ext cx="212395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 photon (Mass = 0)</a:t>
            </a: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 electron (M = 0.5)</a:t>
            </a: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 muon (M = 200)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" b="13805"/>
          <a:stretch/>
        </p:blipFill>
        <p:spPr bwMode="auto">
          <a:xfrm>
            <a:off x="2576558" y="2882562"/>
            <a:ext cx="4005098" cy="268550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755576" y="3818481"/>
            <a:ext cx="2123950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Not so </a:t>
            </a:r>
            <a:r>
              <a:rPr lang="en-US" b="1" dirty="0" smtClean="0">
                <a:solidFill>
                  <a:srgbClr val="002060"/>
                </a:solidFill>
              </a:rPr>
              <a:t>for</a:t>
            </a: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light quarks</a:t>
            </a:r>
          </a:p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en-US" b="1" dirty="0" smtClean="0">
                <a:solidFill>
                  <a:srgbClr val="002060"/>
                </a:solidFill>
              </a:rPr>
              <a:t>nd nucleons: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624514" y="3222816"/>
            <a:ext cx="2123950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Most </a:t>
            </a:r>
            <a:r>
              <a:rPr lang="en-US" dirty="0" smtClean="0">
                <a:solidFill>
                  <a:srgbClr val="002060"/>
                </a:solidFill>
              </a:rPr>
              <a:t>of nucleon               mass contained </a:t>
            </a:r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 smtClean="0">
                <a:solidFill>
                  <a:srgbClr val="002060"/>
                </a:solidFill>
              </a:rPr>
              <a:t>interaction of </a:t>
            </a:r>
            <a:r>
              <a:rPr lang="en-US" dirty="0" err="1" smtClean="0">
                <a:solidFill>
                  <a:srgbClr val="002060"/>
                </a:solidFill>
              </a:rPr>
              <a:t>qq</a:t>
            </a:r>
            <a:r>
              <a:rPr lang="en-US" dirty="0" smtClean="0">
                <a:solidFill>
                  <a:srgbClr val="002060"/>
                </a:solidFill>
              </a:rPr>
              <a:t>-pairs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and</a:t>
            </a:r>
            <a:r>
              <a:rPr lang="en-US" dirty="0" smtClean="0">
                <a:solidFill>
                  <a:srgbClr val="002060"/>
                </a:solidFill>
              </a:rPr>
              <a:t> gluons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how</a:t>
            </a:r>
            <a:r>
              <a:rPr lang="en-US" sz="1000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950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u="sng" dirty="0" smtClean="0">
                <a:solidFill>
                  <a:srgbClr val="002060"/>
                </a:solidFill>
              </a:rPr>
              <a:t>Note</a:t>
            </a:r>
            <a:r>
              <a:rPr lang="en-US" dirty="0" smtClean="0">
                <a:solidFill>
                  <a:srgbClr val="002060"/>
                </a:solidFill>
              </a:rPr>
              <a:t>: US plans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ew accelerator)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8202844" y="3830604"/>
            <a:ext cx="14401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24" r="30713" b="-12617"/>
          <a:stretch/>
        </p:blipFill>
        <p:spPr bwMode="auto">
          <a:xfrm>
            <a:off x="2573587" y="2872989"/>
            <a:ext cx="4005101" cy="270163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5128712" y="3859072"/>
            <a:ext cx="811440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~ 55%</a:t>
            </a:r>
          </a:p>
          <a:p>
            <a:pPr algn="ctr">
              <a:lnSpc>
                <a:spcPct val="95000"/>
              </a:lnSpc>
            </a:pPr>
            <a:r>
              <a:rPr lang="de-DE" sz="1600" b="1" dirty="0" err="1">
                <a:solidFill>
                  <a:schemeClr val="bg1"/>
                </a:solidFill>
              </a:rPr>
              <a:t>g</a:t>
            </a:r>
            <a:r>
              <a:rPr lang="de-DE" sz="1600" b="1" dirty="0" err="1" smtClean="0">
                <a:solidFill>
                  <a:schemeClr val="bg1"/>
                </a:solidFill>
              </a:rPr>
              <a:t>luon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sz="1600" dirty="0" err="1" smtClean="0">
                <a:solidFill>
                  <a:schemeClr val="bg1"/>
                </a:solidFill>
              </a:rPr>
              <a:t>energy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203848" y="3859072"/>
            <a:ext cx="811440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~ 44</a:t>
            </a:r>
            <a:r>
              <a:rPr lang="de-DE" sz="1600" dirty="0" smtClean="0">
                <a:solidFill>
                  <a:schemeClr val="bg1"/>
                </a:solidFill>
              </a:rPr>
              <a:t>%</a:t>
            </a:r>
          </a:p>
          <a:p>
            <a:pPr algn="ctr">
              <a:lnSpc>
                <a:spcPct val="95000"/>
              </a:lnSpc>
            </a:pPr>
            <a:r>
              <a:rPr lang="de-DE" sz="1600" b="1" dirty="0" err="1" smtClean="0">
                <a:solidFill>
                  <a:schemeClr val="bg1"/>
                </a:solidFill>
              </a:rPr>
              <a:t>quark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sz="1600" dirty="0" err="1" smtClean="0">
                <a:solidFill>
                  <a:schemeClr val="bg1"/>
                </a:solidFill>
              </a:rPr>
              <a:t>energy</a:t>
            </a: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190694" y="3212976"/>
            <a:ext cx="742511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~ 1</a:t>
            </a:r>
            <a:r>
              <a:rPr lang="de-DE" sz="1600" dirty="0" smtClean="0">
                <a:solidFill>
                  <a:schemeClr val="bg1"/>
                </a:solidFill>
              </a:rPr>
              <a:t>%</a:t>
            </a:r>
          </a:p>
          <a:p>
            <a:pPr algn="ctr">
              <a:lnSpc>
                <a:spcPct val="95000"/>
              </a:lnSpc>
            </a:pPr>
            <a:r>
              <a:rPr lang="de-DE" sz="1600" b="1" dirty="0" err="1" smtClean="0">
                <a:solidFill>
                  <a:schemeClr val="bg1"/>
                </a:solidFill>
              </a:rPr>
              <a:t>quark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sz="1600" b="1" dirty="0" err="1" smtClean="0">
                <a:solidFill>
                  <a:schemeClr val="bg1"/>
                </a:solidFill>
              </a:rPr>
              <a:t>mass</a:t>
            </a:r>
            <a:endParaRPr lang="de-DE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Forces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nature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3" b="16114"/>
          <a:stretch/>
        </p:blipFill>
        <p:spPr bwMode="auto">
          <a:xfrm>
            <a:off x="6095757" y="4077072"/>
            <a:ext cx="2580699" cy="77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707904" y="3573016"/>
            <a:ext cx="23042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Forces of Nature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electric, magnetic, weak</a:t>
            </a:r>
            <a:r>
              <a:rPr lang="en-US" dirty="0">
                <a:solidFill>
                  <a:srgbClr val="002060"/>
                </a:solidFill>
              </a:rPr>
              <a:t>, strong</a:t>
            </a:r>
            <a:r>
              <a:rPr lang="en-US" dirty="0" smtClean="0">
                <a:solidFill>
                  <a:srgbClr val="002060"/>
                </a:solidFill>
              </a:rPr>
              <a:t> and gravitation</a:t>
            </a:r>
          </a:p>
          <a:p>
            <a:pPr>
              <a:lnSpc>
                <a:spcPct val="95000"/>
              </a:lnSpc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Do they originate  from 1 basic force?</a:t>
            </a:r>
          </a:p>
        </p:txBody>
      </p:sp>
    </p:spTree>
    <p:extLst>
      <p:ext uri="{BB962C8B-B14F-4D97-AF65-F5344CB8AC3E}">
        <p14:creationId xmlns:p14="http://schemas.microsoft.com/office/powerpoint/2010/main" val="207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Forces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nature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– </a:t>
            </a:r>
            <a:r>
              <a:rPr lang="de-DE" dirty="0" err="1" smtClean="0"/>
              <a:t>unification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7" name="Picture 9" descr="Bildergebnis für electroweak intera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29943" r="13973" b="11346"/>
          <a:stretch/>
        </p:blipFill>
        <p:spPr bwMode="auto">
          <a:xfrm>
            <a:off x="1918396" y="2060848"/>
            <a:ext cx="5297847" cy="246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50121" y="1412776"/>
            <a:ext cx="267893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 smtClean="0">
                <a:solidFill>
                  <a:srgbClr val="002060"/>
                </a:solidFill>
              </a:rPr>
              <a:t>Electroweak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sz="1600" dirty="0" smtClean="0">
                <a:solidFill>
                  <a:srgbClr val="C00000"/>
                </a:solidFill>
              </a:rPr>
              <a:t>(</a:t>
            </a:r>
            <a:r>
              <a:rPr lang="de-DE" sz="1600" dirty="0" err="1" smtClean="0">
                <a:solidFill>
                  <a:srgbClr val="C00000"/>
                </a:solidFill>
              </a:rPr>
              <a:t>established</a:t>
            </a:r>
            <a:r>
              <a:rPr lang="de-DE" sz="1600" dirty="0" smtClean="0">
                <a:solidFill>
                  <a:srgbClr val="C00000"/>
                </a:solidFill>
              </a:rPr>
              <a:t>)</a:t>
            </a:r>
            <a:endParaRPr lang="de-DE" sz="1600" dirty="0" smtClean="0">
              <a:solidFill>
                <a:srgbClr val="00206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6428" y="4713994"/>
            <a:ext cx="7972568" cy="735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smtClean="0">
                <a:solidFill>
                  <a:srgbClr val="002060"/>
                </a:solidFill>
              </a:rPr>
              <a:t>Grand Unified </a:t>
            </a:r>
            <a:r>
              <a:rPr lang="de-DE" dirty="0" err="1" smtClean="0">
                <a:solidFill>
                  <a:srgbClr val="002060"/>
                </a:solidFill>
              </a:rPr>
              <a:t>Theory</a:t>
            </a:r>
            <a:r>
              <a:rPr lang="de-DE" dirty="0" smtClean="0">
                <a:solidFill>
                  <a:srgbClr val="002060"/>
                </a:solidFill>
              </a:rPr>
              <a:t> (</a:t>
            </a:r>
            <a:r>
              <a:rPr lang="de-DE" b="1" dirty="0" smtClean="0">
                <a:solidFill>
                  <a:srgbClr val="002060"/>
                </a:solidFill>
              </a:rPr>
              <a:t>GUT</a:t>
            </a:r>
            <a:r>
              <a:rPr lang="de-DE" dirty="0" smtClean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dirty="0" smtClean="0">
                <a:solidFill>
                  <a:srgbClr val="C00000"/>
                </a:solidFill>
              </a:rPr>
              <a:t>(</a:t>
            </a:r>
            <a:r>
              <a:rPr lang="de-DE" dirty="0" err="1" smtClean="0">
                <a:solidFill>
                  <a:srgbClr val="C00000"/>
                </a:solidFill>
              </a:rPr>
              <a:t>predicts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free</a:t>
            </a:r>
            <a:r>
              <a:rPr lang="de-DE" dirty="0" smtClean="0">
                <a:solidFill>
                  <a:srgbClr val="C00000"/>
                </a:solidFill>
              </a:rPr>
              <a:t> proton-</a:t>
            </a:r>
            <a:r>
              <a:rPr lang="de-DE" dirty="0" err="1" smtClean="0">
                <a:solidFill>
                  <a:srgbClr val="C00000"/>
                </a:solidFill>
              </a:rPr>
              <a:t>decay</a:t>
            </a:r>
            <a:r>
              <a:rPr lang="de-DE" dirty="0">
                <a:solidFill>
                  <a:srgbClr val="C00000"/>
                </a:solidFill>
              </a:rPr>
              <a:t>,</a:t>
            </a:r>
            <a:r>
              <a:rPr lang="de-DE" dirty="0" smtClean="0">
                <a:solidFill>
                  <a:srgbClr val="C00000"/>
                </a:solidFill>
              </a:rPr>
              <a:t> e.g.: </a:t>
            </a:r>
            <a:r>
              <a:rPr lang="de-DE" b="1" dirty="0" smtClean="0">
                <a:solidFill>
                  <a:srgbClr val="C00000"/>
                </a:solidFill>
              </a:rPr>
              <a:t>p </a:t>
            </a:r>
            <a:r>
              <a:rPr lang="de-DE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e</a:t>
            </a:r>
            <a:r>
              <a:rPr lang="de-DE" b="1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+</a:t>
            </a:r>
            <a:r>
              <a:rPr lang="de-DE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smtClean="0">
                <a:solidFill>
                  <a:srgbClr val="C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de-DE" b="1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</a:rPr>
              <a:t>– </a:t>
            </a:r>
            <a:r>
              <a:rPr lang="de-DE" b="1" dirty="0" smtClean="0">
                <a:solidFill>
                  <a:srgbClr val="C00000"/>
                </a:solidFill>
              </a:rPr>
              <a:t>not </a:t>
            </a:r>
            <a:r>
              <a:rPr lang="de-DE" b="1" dirty="0" err="1" smtClean="0">
                <a:solidFill>
                  <a:srgbClr val="C00000"/>
                </a:solidFill>
              </a:rPr>
              <a:t>yet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observed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</a:rPr>
              <a:t>(</a:t>
            </a:r>
            <a:r>
              <a:rPr lang="de-DE" dirty="0" smtClean="0">
                <a:solidFill>
                  <a:srgbClr val="C00000"/>
                </a:solidFill>
                <a:latin typeface="Symbol" panose="05050102010706020507" pitchFamily="18" charset="2"/>
              </a:rPr>
              <a:t>t</a:t>
            </a:r>
            <a:r>
              <a:rPr lang="de-DE" dirty="0" smtClean="0">
                <a:solidFill>
                  <a:srgbClr val="C00000"/>
                </a:solidFill>
              </a:rPr>
              <a:t> &gt;10</a:t>
            </a:r>
            <a:r>
              <a:rPr lang="de-DE" baseline="30000" dirty="0" smtClean="0">
                <a:solidFill>
                  <a:srgbClr val="C00000"/>
                </a:solidFill>
              </a:rPr>
              <a:t>34</a:t>
            </a:r>
            <a:r>
              <a:rPr lang="de-DE" sz="1050" dirty="0" smtClean="0">
                <a:solidFill>
                  <a:srgbClr val="C00000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</a:rPr>
              <a:t>y))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5272048" y="2060848"/>
            <a:ext cx="0" cy="780938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4344391" y="3212976"/>
            <a:ext cx="4242" cy="1501018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268808" y="1768258"/>
            <a:ext cx="0" cy="29259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345585" y="4520270"/>
            <a:ext cx="0" cy="2048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1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Unknown</a:t>
            </a:r>
            <a:r>
              <a:rPr lang="de-DE" dirty="0" smtClean="0"/>
              <a:t> </a:t>
            </a:r>
            <a:r>
              <a:rPr lang="de-DE" dirty="0" err="1" smtClean="0"/>
              <a:t>symmetries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8" name="Picture 4" descr="Bildergebnis für symmetry brea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18711" r="5369" b="63578"/>
          <a:stretch/>
        </p:blipFill>
        <p:spPr bwMode="auto">
          <a:xfrm>
            <a:off x="6095757" y="4802155"/>
            <a:ext cx="2580699" cy="7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r="8931" b="61773"/>
          <a:stretch/>
        </p:blipFill>
        <p:spPr bwMode="auto">
          <a:xfrm>
            <a:off x="459871" y="4590705"/>
            <a:ext cx="3960000" cy="97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563887" y="2637578"/>
            <a:ext cx="2736305" cy="158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Physics </a:t>
            </a:r>
            <a:r>
              <a:rPr lang="en-US" dirty="0" smtClean="0">
                <a:solidFill>
                  <a:srgbClr val="002060"/>
                </a:solidFill>
              </a:rPr>
              <a:t>is the </a:t>
            </a:r>
            <a:r>
              <a:rPr lang="en-US" b="1" dirty="0" smtClean="0">
                <a:solidFill>
                  <a:srgbClr val="002060"/>
                </a:solidFill>
              </a:rPr>
              <a:t>study of symmetries</a:t>
            </a:r>
            <a:r>
              <a:rPr lang="en-US" dirty="0" smtClean="0">
                <a:solidFill>
                  <a:srgbClr val="002060"/>
                </a:solidFill>
              </a:rPr>
              <a:t> and symmetry breaking:</a:t>
            </a:r>
          </a:p>
          <a:p>
            <a:pPr>
              <a:lnSpc>
                <a:spcPct val="95000"/>
              </a:lnSpc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Are there yet unknown symmetries?</a:t>
            </a:r>
          </a:p>
        </p:txBody>
      </p:sp>
      <p:pic>
        <p:nvPicPr>
          <p:cNvPr id="12" name="Picture 2" descr="Bildergebnis für supersymmetr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t="11091" b="64079"/>
          <a:stretch/>
        </p:blipFill>
        <p:spPr bwMode="auto">
          <a:xfrm>
            <a:off x="6619009" y="1270369"/>
            <a:ext cx="2052000" cy="8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2" y="322022"/>
            <a:ext cx="8532817" cy="1126758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Supersymmetry</a:t>
            </a:r>
            <a:r>
              <a:rPr lang="de-DE" dirty="0" smtClean="0"/>
              <a:t> – </a:t>
            </a:r>
            <a:r>
              <a:rPr lang="de-DE" dirty="0" err="1" smtClean="0"/>
              <a:t>hope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dead</a:t>
            </a:r>
            <a:r>
              <a:rPr lang="de-DE" dirty="0" smtClean="0"/>
              <a:t> end? </a:t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1026" name="Picture 2" descr="http://www.hephy.at/fileadmin/user_upload/Theorie_SUS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1" y="1279151"/>
            <a:ext cx="8208000" cy="32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446761" y="4635452"/>
            <a:ext cx="5349375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If nature is </a:t>
            </a:r>
            <a:r>
              <a:rPr lang="en-US" dirty="0" smtClean="0">
                <a:solidFill>
                  <a:srgbClr val="002060"/>
                </a:solidFill>
              </a:rPr>
              <a:t>supersymmetric: a </a:t>
            </a:r>
            <a:r>
              <a:rPr lang="en-US" b="1" dirty="0" smtClean="0">
                <a:solidFill>
                  <a:srgbClr val="C00000"/>
                </a:solidFill>
              </a:rPr>
              <a:t>"</a:t>
            </a:r>
            <a:r>
              <a:rPr lang="en-US" b="1" dirty="0">
                <a:solidFill>
                  <a:srgbClr val="C00000"/>
                </a:solidFill>
              </a:rPr>
              <a:t>doppelgänger" </a:t>
            </a:r>
            <a:r>
              <a:rPr lang="en-US" dirty="0">
                <a:solidFill>
                  <a:srgbClr val="002060"/>
                </a:solidFill>
              </a:rPr>
              <a:t>state to every presently </a:t>
            </a:r>
            <a:r>
              <a:rPr lang="en-US" dirty="0" smtClean="0">
                <a:solidFill>
                  <a:srgbClr val="002060"/>
                </a:solidFill>
              </a:rPr>
              <a:t>known elementary particle (lightest one … stable; </a:t>
            </a:r>
            <a:r>
              <a:rPr lang="en-US" b="1" dirty="0" smtClean="0">
                <a:solidFill>
                  <a:srgbClr val="002060"/>
                </a:solidFill>
              </a:rPr>
              <a:t>Dark Matter</a:t>
            </a:r>
            <a:r>
              <a:rPr lang="en-US" dirty="0" smtClean="0">
                <a:solidFill>
                  <a:srgbClr val="002060"/>
                </a:solidFill>
              </a:rPr>
              <a:t>?)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336482" y="4635452"/>
            <a:ext cx="2123950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None</a:t>
            </a:r>
          </a:p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observed</a:t>
            </a:r>
          </a:p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yet</a:t>
            </a:r>
            <a:r>
              <a:rPr lang="en-US" sz="1050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3" name="Rechteck 2"/>
          <p:cNvSpPr/>
          <p:nvPr/>
        </p:nvSpPr>
        <p:spPr>
          <a:xfrm>
            <a:off x="477933" y="1299933"/>
            <a:ext cx="2962721" cy="1501777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1" name="Rechteck 10"/>
          <p:cNvSpPr/>
          <p:nvPr/>
        </p:nvSpPr>
        <p:spPr>
          <a:xfrm>
            <a:off x="3511931" y="2935334"/>
            <a:ext cx="5111655" cy="1501777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12" name="Picture 2" descr="http://www.hephy.at/fileadmin/user_upload/Theorie_SUSY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8" t="75825" b="9500"/>
          <a:stretch/>
        </p:blipFill>
        <p:spPr bwMode="auto">
          <a:xfrm>
            <a:off x="4564142" y="3861048"/>
            <a:ext cx="2240106" cy="4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3440654" y="2801710"/>
            <a:ext cx="71277" cy="13362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050128" y="2411916"/>
            <a:ext cx="72167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 smtClean="0">
                <a:solidFill>
                  <a:srgbClr val="002060"/>
                </a:solidFill>
              </a:rPr>
              <a:t>Matter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787295" y="3924084"/>
            <a:ext cx="1410964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 smtClean="0">
                <a:solidFill>
                  <a:srgbClr val="002060"/>
                </a:solidFill>
              </a:rPr>
              <a:t>Force Carriers</a:t>
            </a:r>
          </a:p>
        </p:txBody>
      </p:sp>
      <p:sp>
        <p:nvSpPr>
          <p:cNvPr id="7" name="Geschweifte Klammer rechts 6"/>
          <p:cNvSpPr/>
          <p:nvPr/>
        </p:nvSpPr>
        <p:spPr>
          <a:xfrm rot="5400000">
            <a:off x="5337157" y="1943762"/>
            <a:ext cx="288032" cy="3690553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827584" y="2348880"/>
            <a:ext cx="0" cy="1003502"/>
          </a:xfrm>
          <a:prstGeom prst="straightConnector1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Our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contributions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7" name="Textfeld 6"/>
          <p:cNvSpPr txBox="1"/>
          <p:nvPr/>
        </p:nvSpPr>
        <p:spPr>
          <a:xfrm>
            <a:off x="446762" y="1526348"/>
            <a:ext cx="2829094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Search for CP-Violation</a:t>
            </a:r>
          </a:p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Electric Dipole Moments (</a:t>
            </a:r>
            <a:r>
              <a:rPr lang="en-US" b="1" dirty="0" smtClean="0">
                <a:solidFill>
                  <a:srgbClr val="C00000"/>
                </a:solidFill>
              </a:rPr>
              <a:t>EDM</a:t>
            </a:r>
            <a:r>
              <a:rPr lang="en-US" b="1" dirty="0" smtClean="0">
                <a:solidFill>
                  <a:srgbClr val="002060"/>
                </a:solidFill>
              </a:rPr>
              <a:t>):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7544" y="2979268"/>
            <a:ext cx="2123950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Search for</a:t>
            </a:r>
          </a:p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Dark Matter (</a:t>
            </a:r>
            <a:r>
              <a:rPr lang="en-US" b="1" dirty="0" err="1" smtClean="0">
                <a:solidFill>
                  <a:srgbClr val="C00000"/>
                </a:solidFill>
              </a:rPr>
              <a:t>Axions</a:t>
            </a:r>
            <a:r>
              <a:rPr lang="en-US" b="1" dirty="0" smtClean="0">
                <a:solidFill>
                  <a:srgbClr val="002060"/>
                </a:solidFill>
              </a:rPr>
              <a:t>):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7544" y="4347420"/>
            <a:ext cx="2123950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Investigate </a:t>
            </a:r>
            <a:r>
              <a:rPr lang="en-US" b="1" dirty="0" smtClean="0">
                <a:solidFill>
                  <a:srgbClr val="C00000"/>
                </a:solidFill>
              </a:rPr>
              <a:t>neutrino</a:t>
            </a:r>
            <a:r>
              <a:rPr lang="en-US" b="1" dirty="0" smtClean="0">
                <a:solidFill>
                  <a:srgbClr val="002060"/>
                </a:solidFill>
              </a:rPr>
              <a:t> properties:</a:t>
            </a:r>
          </a:p>
        </p:txBody>
      </p:sp>
      <p:pic>
        <p:nvPicPr>
          <p:cNvPr id="10242" name="Picture 2" descr="Bildergebnis für jedi jüli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 b="3342"/>
          <a:stretch/>
        </p:blipFill>
        <p:spPr bwMode="auto">
          <a:xfrm>
            <a:off x="3655950" y="1289240"/>
            <a:ext cx="1813224" cy="16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ildergebnis für sredm jül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37902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Bildergebnis für neutrino mass hierarch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49" y="4128220"/>
            <a:ext cx="1813224" cy="14275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Bildergebnis für juno neutrino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16" y="4138611"/>
            <a:ext cx="1504563" cy="139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Bildergebnis für axion ed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17892" r="5564" b="9379"/>
          <a:stretch/>
        </p:blipFill>
        <p:spPr bwMode="auto">
          <a:xfrm>
            <a:off x="3651920" y="2975939"/>
            <a:ext cx="1817253" cy="11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http://collaborations.fz-juelich.de/ikp/jedi/images/jedi_logo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5547"/>
            <a:ext cx="2037792" cy="11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1"/>
          <p:cNvSpPr>
            <a:spLocks noChangeArrowheads="1"/>
          </p:cNvSpPr>
          <p:nvPr/>
        </p:nvSpPr>
        <p:spPr bwMode="auto">
          <a:xfrm>
            <a:off x="755576" y="1268760"/>
            <a:ext cx="7560000" cy="4309609"/>
          </a:xfrm>
          <a:prstGeom prst="rect">
            <a:avLst/>
          </a:prstGeom>
          <a:solidFill>
            <a:schemeClr val="tx1">
              <a:lumMod val="95000"/>
              <a:lumOff val="5000"/>
              <a:alpha val="76077"/>
            </a:scheme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endParaRPr lang="de-DE" altLang="de-DE" sz="3200" smtClean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Science –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endless</a:t>
            </a:r>
            <a:r>
              <a:rPr lang="de-DE" dirty="0" smtClean="0"/>
              <a:t> </a:t>
            </a:r>
            <a:r>
              <a:rPr lang="de-DE" dirty="0" err="1" smtClean="0"/>
              <a:t>Frontier</a:t>
            </a:r>
            <a:r>
              <a:rPr lang="de-DE" sz="600" dirty="0" smtClean="0"/>
              <a:t> 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8" name="Explosion 1 17"/>
          <p:cNvSpPr/>
          <p:nvPr/>
        </p:nvSpPr>
        <p:spPr bwMode="auto">
          <a:xfrm>
            <a:off x="1580253" y="1484784"/>
            <a:ext cx="5760640" cy="4320480"/>
          </a:xfrm>
          <a:prstGeom prst="irregularSeal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71306" y="4941168"/>
            <a:ext cx="327294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de-DE" sz="2800" b="1" dirty="0">
                <a:ln/>
                <a:solidFill>
                  <a:schemeClr val="bg1">
                    <a:lumMod val="50000"/>
                  </a:schemeClr>
                </a:solidFill>
                <a:cs typeface="Arial" charset="0"/>
              </a:rPr>
              <a:t>U n k n o w n</a:t>
            </a:r>
            <a:endParaRPr lang="de-DE" sz="3200" b="1" dirty="0">
              <a:ln/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0" name="Explosion 1 29"/>
          <p:cNvSpPr/>
          <p:nvPr/>
        </p:nvSpPr>
        <p:spPr bwMode="auto">
          <a:xfrm>
            <a:off x="1691680" y="1484784"/>
            <a:ext cx="5760640" cy="4320480"/>
          </a:xfrm>
          <a:prstGeom prst="irregularSeal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1" name="Textfeld 4"/>
          <p:cNvSpPr txBox="1">
            <a:spLocks noChangeArrowheads="1"/>
          </p:cNvSpPr>
          <p:nvPr/>
        </p:nvSpPr>
        <p:spPr bwMode="auto">
          <a:xfrm>
            <a:off x="3109913" y="3000375"/>
            <a:ext cx="28971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3200" b="1" dirty="0" err="1" smtClean="0">
                <a:solidFill>
                  <a:schemeClr val="accent3"/>
                </a:solidFill>
              </a:rPr>
              <a:t>Current</a:t>
            </a:r>
            <a:endParaRPr lang="de-DE" altLang="de-DE" sz="3200" b="1" dirty="0">
              <a:solidFill>
                <a:schemeClr val="accent3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3200" b="1" dirty="0">
                <a:solidFill>
                  <a:schemeClr val="accent3"/>
                </a:solidFill>
              </a:rPr>
              <a:t>KNOWLEDGE</a:t>
            </a:r>
          </a:p>
        </p:txBody>
      </p:sp>
      <p:pic>
        <p:nvPicPr>
          <p:cNvPr id="21" name="Picture 2" descr="Bildergebnis für end of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1" y="1275764"/>
            <a:ext cx="2203576" cy="330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5532" b="12138"/>
          <a:stretch/>
        </p:blipFill>
        <p:spPr bwMode="auto">
          <a:xfrm>
            <a:off x="4044643" y="1268760"/>
            <a:ext cx="4261048" cy="107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Bildergebnis für nothing new to be discover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0" t="19311" b="22545"/>
          <a:stretch/>
        </p:blipFill>
        <p:spPr bwMode="auto">
          <a:xfrm>
            <a:off x="5857753" y="3727255"/>
            <a:ext cx="2447432" cy="15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857754" y="5242215"/>
            <a:ext cx="2448272" cy="3262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dirty="0" smtClean="0"/>
              <a:t>    Lord Kelvin (1900)    </a:t>
            </a:r>
          </a:p>
        </p:txBody>
      </p:sp>
    </p:spTree>
    <p:extLst>
      <p:ext uri="{BB962C8B-B14F-4D97-AF65-F5344CB8AC3E}">
        <p14:creationId xmlns:p14="http://schemas.microsoft.com/office/powerpoint/2010/main" val="40037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Big </a:t>
            </a:r>
            <a:r>
              <a:rPr lang="de-DE" dirty="0" err="1" smtClean="0"/>
              <a:t>questions</a:t>
            </a:r>
            <a:r>
              <a:rPr lang="de-DE" dirty="0" smtClean="0"/>
              <a:t> – </a:t>
            </a:r>
            <a:r>
              <a:rPr lang="de-DE" dirty="0" err="1" smtClean="0">
                <a:solidFill>
                  <a:srgbClr val="C00000"/>
                </a:solidFill>
              </a:rPr>
              <a:t>who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cares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028" name="Picture 4" descr="Bildergebnis für symmetry brea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18711" r="5369" b="63578"/>
          <a:stretch/>
        </p:blipFill>
        <p:spPr bwMode="auto">
          <a:xfrm>
            <a:off x="6095757" y="4802155"/>
            <a:ext cx="2580699" cy="7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ildergebnis für neutrino fundament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27"/>
          <a:stretch/>
        </p:blipFill>
        <p:spPr bwMode="auto">
          <a:xfrm>
            <a:off x="2699792" y="1268760"/>
            <a:ext cx="4363721" cy="16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5" name="Picture 7" descr="Bildergebnis für multiple higgs bos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15987" r="42038" b="32150"/>
          <a:stretch/>
        </p:blipFill>
        <p:spPr bwMode="auto">
          <a:xfrm>
            <a:off x="446762" y="1268761"/>
            <a:ext cx="2441863" cy="17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5199" y="2924944"/>
            <a:ext cx="4281257" cy="12695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3" b="16114"/>
          <a:stretch/>
        </p:blipFill>
        <p:spPr bwMode="auto">
          <a:xfrm>
            <a:off x="6095757" y="4077072"/>
            <a:ext cx="2580699" cy="77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Bildergebnis für origin of mas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28382"/>
          <a:stretch/>
        </p:blipFill>
        <p:spPr bwMode="auto">
          <a:xfrm>
            <a:off x="4395200" y="3859107"/>
            <a:ext cx="1714500" cy="171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1" y="2765129"/>
            <a:ext cx="3960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r="8931" b="61773"/>
          <a:stretch/>
        </p:blipFill>
        <p:spPr bwMode="auto">
          <a:xfrm>
            <a:off x="459871" y="4590705"/>
            <a:ext cx="3960000" cy="97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Bildergebnis für dark matter cern courie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13276" r="3142" b="60554"/>
          <a:stretch/>
        </p:blipFill>
        <p:spPr bwMode="auto">
          <a:xfrm>
            <a:off x="6450312" y="2070371"/>
            <a:ext cx="2217680" cy="8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ildergebnis für supersymmetry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t="11091" b="64079"/>
          <a:stretch/>
        </p:blipFill>
        <p:spPr bwMode="auto">
          <a:xfrm>
            <a:off x="6619009" y="1270369"/>
            <a:ext cx="2052000" cy="8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3" name="AutoShape 10" descr="Bildergebnis für juno neutrino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611560" y="1333649"/>
            <a:ext cx="8177239" cy="2489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>
                <a:solidFill>
                  <a:srgbClr val="002060"/>
                </a:solidFill>
              </a:rPr>
              <a:t>Do </a:t>
            </a:r>
            <a:r>
              <a:rPr lang="de-DE" sz="2400" dirty="0" err="1" smtClean="0">
                <a:solidFill>
                  <a:srgbClr val="002060"/>
                </a:solidFill>
              </a:rPr>
              <a:t>we</a:t>
            </a:r>
            <a:r>
              <a:rPr lang="de-DE" sz="2400" dirty="0" smtClean="0">
                <a:solidFill>
                  <a:srgbClr val="002060"/>
                </a:solidFill>
              </a:rPr>
              <a:t> (</a:t>
            </a:r>
            <a:r>
              <a:rPr lang="de-DE" sz="2400" dirty="0" err="1" smtClean="0">
                <a:solidFill>
                  <a:srgbClr val="002060"/>
                </a:solidFill>
              </a:rPr>
              <a:t>really</a:t>
            </a:r>
            <a:r>
              <a:rPr lang="de-DE" sz="2400" dirty="0" smtClean="0">
                <a:solidFill>
                  <a:srgbClr val="002060"/>
                </a:solidFill>
              </a:rPr>
              <a:t>) </a:t>
            </a:r>
            <a:r>
              <a:rPr lang="de-DE" sz="2400" dirty="0" err="1" smtClean="0">
                <a:solidFill>
                  <a:srgbClr val="002060"/>
                </a:solidFill>
              </a:rPr>
              <a:t>need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to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know</a:t>
            </a:r>
            <a:r>
              <a:rPr lang="de-DE" sz="2400" dirty="0" smtClean="0">
                <a:solidFill>
                  <a:srgbClr val="002060"/>
                </a:solidFill>
              </a:rPr>
              <a:t>: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2060"/>
                </a:solidFill>
              </a:rPr>
              <a:t>i</a:t>
            </a:r>
            <a:r>
              <a:rPr lang="de-DE" sz="2400" dirty="0" err="1" smtClean="0">
                <a:solidFill>
                  <a:srgbClr val="002060"/>
                </a:solidFill>
              </a:rPr>
              <a:t>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neutrinos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have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mass</a:t>
            </a:r>
            <a:r>
              <a:rPr lang="de-DE" sz="2400" dirty="0" smtClean="0">
                <a:solidFill>
                  <a:srgbClr val="002060"/>
                </a:solidFill>
              </a:rPr>
              <a:t>?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2060"/>
                </a:solidFill>
              </a:rPr>
              <a:t>w</a:t>
            </a:r>
            <a:r>
              <a:rPr lang="de-DE" sz="2400" dirty="0" err="1" smtClean="0">
                <a:solidFill>
                  <a:srgbClr val="002060"/>
                </a:solidFill>
              </a:rPr>
              <a:t>hy</a:t>
            </a:r>
            <a:r>
              <a:rPr lang="de-DE" sz="2400" dirty="0" smtClean="0">
                <a:solidFill>
                  <a:srgbClr val="002060"/>
                </a:solidFill>
              </a:rPr>
              <a:t> matter </a:t>
            </a:r>
            <a:r>
              <a:rPr lang="de-DE" sz="2400" dirty="0" err="1" smtClean="0">
                <a:solidFill>
                  <a:srgbClr val="002060"/>
                </a:solidFill>
              </a:rPr>
              <a:t>has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won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over</a:t>
            </a:r>
            <a:r>
              <a:rPr lang="de-DE" sz="2400" dirty="0" smtClean="0">
                <a:solidFill>
                  <a:srgbClr val="002060"/>
                </a:solidFill>
              </a:rPr>
              <a:t> antimatter?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2060"/>
                </a:solidFill>
              </a:rPr>
              <a:t>w</a:t>
            </a:r>
            <a:r>
              <a:rPr lang="de-DE" sz="2400" dirty="0" err="1" smtClean="0">
                <a:solidFill>
                  <a:srgbClr val="002060"/>
                </a:solidFill>
              </a:rPr>
              <a:t>hat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fate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Universe</a:t>
            </a:r>
            <a:r>
              <a:rPr lang="de-DE" sz="2400" dirty="0" smtClean="0">
                <a:solidFill>
                  <a:srgbClr val="002060"/>
                </a:solidFill>
              </a:rPr>
              <a:t>?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2060"/>
                </a:solidFill>
              </a:rPr>
              <a:t>…</a:t>
            </a:r>
          </a:p>
          <a:p>
            <a:pPr>
              <a:lnSpc>
                <a:spcPct val="95000"/>
              </a:lnSpc>
            </a:pPr>
            <a:endParaRPr lang="de-DE" sz="10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de-DE" sz="2400" b="1" dirty="0" err="1" smtClean="0">
                <a:solidFill>
                  <a:srgbClr val="C00000"/>
                </a:solidFill>
              </a:rPr>
              <a:t>Use-inspired</a:t>
            </a:r>
            <a:r>
              <a:rPr lang="de-DE" sz="2400" dirty="0" smtClean="0">
                <a:solidFill>
                  <a:srgbClr val="002060"/>
                </a:solidFill>
              </a:rPr>
              <a:t> (</a:t>
            </a:r>
            <a:r>
              <a:rPr lang="de-DE" sz="2400" dirty="0" err="1" smtClean="0">
                <a:solidFill>
                  <a:srgbClr val="002060"/>
                </a:solidFill>
              </a:rPr>
              <a:t>instead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curiosity-driven</a:t>
            </a:r>
            <a:r>
              <a:rPr lang="de-DE" sz="2400" dirty="0" smtClean="0">
                <a:solidFill>
                  <a:srgbClr val="002060"/>
                </a:solidFill>
              </a:rPr>
              <a:t>) </a:t>
            </a:r>
            <a:r>
              <a:rPr lang="de-DE" sz="2400" dirty="0" err="1" smtClean="0">
                <a:solidFill>
                  <a:srgbClr val="002060"/>
                </a:solidFill>
              </a:rPr>
              <a:t>basic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research</a:t>
            </a:r>
            <a:r>
              <a:rPr lang="de-DE" sz="2400" dirty="0" smtClean="0">
                <a:solidFill>
                  <a:srgbClr val="002060"/>
                </a:solidFill>
              </a:rPr>
              <a:t>?!</a:t>
            </a:r>
          </a:p>
          <a:p>
            <a:pPr>
              <a:lnSpc>
                <a:spcPct val="95000"/>
              </a:lnSpc>
            </a:pPr>
            <a:endParaRPr lang="de-DE" sz="1000" dirty="0">
              <a:solidFill>
                <a:srgbClr val="00206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</p:spPr>
        <p:txBody>
          <a:bodyPr/>
          <a:lstStyle/>
          <a:p>
            <a:r>
              <a:rPr lang="de-DE" dirty="0" smtClean="0"/>
              <a:t>Big </a:t>
            </a:r>
            <a:r>
              <a:rPr lang="de-DE" dirty="0" err="1" smtClean="0"/>
              <a:t>questions</a:t>
            </a:r>
            <a:r>
              <a:rPr lang="de-DE" dirty="0" smtClean="0"/>
              <a:t> – </a:t>
            </a:r>
            <a:r>
              <a:rPr lang="de-DE" dirty="0" err="1" smtClean="0">
                <a:solidFill>
                  <a:srgbClr val="C00000"/>
                </a:solidFill>
              </a:rPr>
              <a:t>who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cares</a:t>
            </a:r>
            <a:r>
              <a:rPr lang="de-DE" dirty="0" smtClean="0"/>
              <a:t>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1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3" name="AutoShape 10" descr="Bildergebnis für juno neutrino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11560" y="1333649"/>
            <a:ext cx="8177239" cy="424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>
                <a:solidFill>
                  <a:srgbClr val="002060"/>
                </a:solidFill>
              </a:rPr>
              <a:t>Do </a:t>
            </a:r>
            <a:r>
              <a:rPr lang="de-DE" sz="2400" dirty="0" err="1" smtClean="0">
                <a:solidFill>
                  <a:srgbClr val="002060"/>
                </a:solidFill>
              </a:rPr>
              <a:t>we</a:t>
            </a:r>
            <a:r>
              <a:rPr lang="de-DE" sz="2400" dirty="0" smtClean="0">
                <a:solidFill>
                  <a:srgbClr val="002060"/>
                </a:solidFill>
              </a:rPr>
              <a:t> (</a:t>
            </a:r>
            <a:r>
              <a:rPr lang="de-DE" sz="2400" dirty="0" err="1" smtClean="0">
                <a:solidFill>
                  <a:srgbClr val="002060"/>
                </a:solidFill>
              </a:rPr>
              <a:t>really</a:t>
            </a:r>
            <a:r>
              <a:rPr lang="de-DE" sz="2400" dirty="0" smtClean="0">
                <a:solidFill>
                  <a:srgbClr val="002060"/>
                </a:solidFill>
              </a:rPr>
              <a:t>) </a:t>
            </a:r>
            <a:r>
              <a:rPr lang="de-DE" sz="2400" dirty="0" err="1" smtClean="0">
                <a:solidFill>
                  <a:srgbClr val="002060"/>
                </a:solidFill>
              </a:rPr>
              <a:t>need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to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know</a:t>
            </a:r>
            <a:r>
              <a:rPr lang="de-DE" sz="2400" dirty="0" smtClean="0">
                <a:solidFill>
                  <a:srgbClr val="002060"/>
                </a:solidFill>
              </a:rPr>
              <a:t>: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2060"/>
                </a:solidFill>
              </a:rPr>
              <a:t>i</a:t>
            </a:r>
            <a:r>
              <a:rPr lang="de-DE" sz="2400" dirty="0" err="1" smtClean="0">
                <a:solidFill>
                  <a:srgbClr val="002060"/>
                </a:solidFill>
              </a:rPr>
              <a:t>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neutrinos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have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mass</a:t>
            </a:r>
            <a:r>
              <a:rPr lang="de-DE" sz="2400" dirty="0" smtClean="0">
                <a:solidFill>
                  <a:srgbClr val="002060"/>
                </a:solidFill>
              </a:rPr>
              <a:t>?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2060"/>
                </a:solidFill>
              </a:rPr>
              <a:t>w</a:t>
            </a:r>
            <a:r>
              <a:rPr lang="de-DE" sz="2400" dirty="0" err="1" smtClean="0">
                <a:solidFill>
                  <a:srgbClr val="002060"/>
                </a:solidFill>
              </a:rPr>
              <a:t>hy</a:t>
            </a:r>
            <a:r>
              <a:rPr lang="de-DE" sz="2400" dirty="0" smtClean="0">
                <a:solidFill>
                  <a:srgbClr val="002060"/>
                </a:solidFill>
              </a:rPr>
              <a:t> matter </a:t>
            </a:r>
            <a:r>
              <a:rPr lang="de-DE" sz="2400" dirty="0" err="1" smtClean="0">
                <a:solidFill>
                  <a:srgbClr val="002060"/>
                </a:solidFill>
              </a:rPr>
              <a:t>has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won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over</a:t>
            </a:r>
            <a:r>
              <a:rPr lang="de-DE" sz="2400" dirty="0" smtClean="0">
                <a:solidFill>
                  <a:srgbClr val="002060"/>
                </a:solidFill>
              </a:rPr>
              <a:t> antimatter?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2060"/>
                </a:solidFill>
              </a:rPr>
              <a:t>w</a:t>
            </a:r>
            <a:r>
              <a:rPr lang="de-DE" sz="2400" dirty="0" err="1" smtClean="0">
                <a:solidFill>
                  <a:srgbClr val="002060"/>
                </a:solidFill>
              </a:rPr>
              <a:t>hat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fate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Universe</a:t>
            </a:r>
            <a:r>
              <a:rPr lang="de-DE" sz="2400" dirty="0" smtClean="0">
                <a:solidFill>
                  <a:srgbClr val="002060"/>
                </a:solidFill>
              </a:rPr>
              <a:t>?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2060"/>
                </a:solidFill>
              </a:rPr>
              <a:t>…</a:t>
            </a:r>
          </a:p>
          <a:p>
            <a:pPr>
              <a:lnSpc>
                <a:spcPct val="95000"/>
              </a:lnSpc>
            </a:pPr>
            <a:endParaRPr lang="de-DE" sz="10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de-DE" sz="2400" b="1" dirty="0" err="1" smtClean="0">
                <a:solidFill>
                  <a:srgbClr val="C00000"/>
                </a:solidFill>
              </a:rPr>
              <a:t>Use-inspired</a:t>
            </a:r>
            <a:r>
              <a:rPr lang="de-DE" sz="2400" dirty="0" smtClean="0">
                <a:solidFill>
                  <a:srgbClr val="002060"/>
                </a:solidFill>
              </a:rPr>
              <a:t> (</a:t>
            </a:r>
            <a:r>
              <a:rPr lang="de-DE" sz="2400" dirty="0" err="1" smtClean="0">
                <a:solidFill>
                  <a:srgbClr val="002060"/>
                </a:solidFill>
              </a:rPr>
              <a:t>instead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curiosity-driven</a:t>
            </a:r>
            <a:r>
              <a:rPr lang="de-DE" sz="2400" dirty="0" smtClean="0">
                <a:solidFill>
                  <a:srgbClr val="002060"/>
                </a:solidFill>
              </a:rPr>
              <a:t>) </a:t>
            </a:r>
            <a:r>
              <a:rPr lang="de-DE" sz="2400" dirty="0" err="1" smtClean="0">
                <a:solidFill>
                  <a:srgbClr val="002060"/>
                </a:solidFill>
              </a:rPr>
              <a:t>basic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research</a:t>
            </a:r>
            <a:r>
              <a:rPr lang="de-DE" sz="2400" dirty="0" smtClean="0">
                <a:solidFill>
                  <a:srgbClr val="002060"/>
                </a:solidFill>
              </a:rPr>
              <a:t>?!</a:t>
            </a:r>
          </a:p>
          <a:p>
            <a:pPr>
              <a:lnSpc>
                <a:spcPct val="95000"/>
              </a:lnSpc>
            </a:pPr>
            <a:endParaRPr lang="de-DE" sz="10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de-DE" sz="2400" dirty="0" err="1" smtClean="0">
                <a:solidFill>
                  <a:srgbClr val="002060"/>
                </a:solidFill>
              </a:rPr>
              <a:t>Similar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questions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may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have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been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asked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by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our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ancestors</a:t>
            </a:r>
            <a:r>
              <a:rPr lang="de-DE" sz="2400" dirty="0" smtClean="0">
                <a:solidFill>
                  <a:srgbClr val="002060"/>
                </a:solidFill>
              </a:rPr>
              <a:t>: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2060"/>
                </a:solidFill>
              </a:rPr>
              <a:t>GR: </a:t>
            </a:r>
            <a:r>
              <a:rPr lang="de-DE" sz="2400" dirty="0" err="1" smtClean="0">
                <a:solidFill>
                  <a:srgbClr val="002060"/>
                </a:solidFill>
              </a:rPr>
              <a:t>tiny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influence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mass</a:t>
            </a:r>
            <a:r>
              <a:rPr lang="de-DE" sz="2400" dirty="0" smtClean="0">
                <a:solidFill>
                  <a:srgbClr val="002060"/>
                </a:solidFill>
              </a:rPr>
              <a:t> on time 	</a:t>
            </a:r>
            <a:r>
              <a:rPr lang="de-DE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GPS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Spin: </a:t>
            </a:r>
            <a:r>
              <a:rPr lang="de-DE" sz="24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magnetic</a:t>
            </a:r>
            <a:r>
              <a:rPr lang="de-DE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moment</a:t>
            </a:r>
            <a:r>
              <a:rPr lang="de-DE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of</a:t>
            </a:r>
            <a:r>
              <a:rPr lang="de-DE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protons</a:t>
            </a:r>
            <a:r>
              <a:rPr lang="de-DE" sz="2400" dirty="0" smtClean="0">
                <a:solidFill>
                  <a:srgbClr val="002060"/>
                </a:solidFill>
              </a:rPr>
              <a:t> 	</a:t>
            </a:r>
            <a:r>
              <a:rPr lang="de-DE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NMR/MRI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2060"/>
                </a:solidFill>
              </a:rPr>
              <a:t>QM: </a:t>
            </a:r>
            <a:r>
              <a:rPr lang="de-DE" sz="2400" dirty="0" err="1" smtClean="0">
                <a:solidFill>
                  <a:srgbClr val="002060"/>
                </a:solidFill>
              </a:rPr>
              <a:t>stimulated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emission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light 		</a:t>
            </a:r>
            <a:r>
              <a:rPr lang="de-DE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LASER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…</a:t>
            </a:r>
            <a:endParaRPr lang="de-DE" sz="2400" dirty="0" smtClean="0">
              <a:solidFill>
                <a:srgbClr val="002060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</p:spPr>
        <p:txBody>
          <a:bodyPr/>
          <a:lstStyle/>
          <a:p>
            <a:r>
              <a:rPr lang="de-DE" dirty="0" smtClean="0"/>
              <a:t>Big </a:t>
            </a:r>
            <a:r>
              <a:rPr lang="de-DE" dirty="0" err="1" smtClean="0"/>
              <a:t>questions</a:t>
            </a:r>
            <a:r>
              <a:rPr lang="de-DE" dirty="0" smtClean="0"/>
              <a:t> – </a:t>
            </a:r>
            <a:r>
              <a:rPr lang="de-DE" dirty="0" err="1" smtClean="0">
                <a:solidFill>
                  <a:srgbClr val="C00000"/>
                </a:solidFill>
              </a:rPr>
              <a:t>who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cares</a:t>
            </a:r>
            <a:r>
              <a:rPr lang="de-DE" dirty="0" smtClean="0"/>
              <a:t>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6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3" name="AutoShape 10" descr="Bildergebnis für juno neutrino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</p:spPr>
        <p:txBody>
          <a:bodyPr/>
          <a:lstStyle/>
          <a:p>
            <a:r>
              <a:rPr lang="de-DE" dirty="0" smtClean="0"/>
              <a:t>Take </a:t>
            </a:r>
            <a:r>
              <a:rPr lang="de-DE" dirty="0" err="1" smtClean="0"/>
              <a:t>home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C00000"/>
                </a:solidFill>
              </a:rPr>
              <a:t>Science </a:t>
            </a:r>
            <a:r>
              <a:rPr lang="de-DE" dirty="0" err="1" smtClean="0">
                <a:solidFill>
                  <a:srgbClr val="C00000"/>
                </a:solidFill>
              </a:rPr>
              <a:t>comprises</a:t>
            </a:r>
            <a:r>
              <a:rPr lang="de-DE" dirty="0" smtClean="0">
                <a:solidFill>
                  <a:srgbClr val="C00000"/>
                </a:solidFill>
              </a:rPr>
              <a:t> all! 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17" name="Picture 2" descr="https://curryja.files.wordpress.com/2013/05/pasteu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4" t="1155" r="-19835" b="7723"/>
          <a:stretch/>
        </p:blipFill>
        <p:spPr bwMode="auto">
          <a:xfrm>
            <a:off x="611561" y="1333649"/>
            <a:ext cx="8058148" cy="415275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Textfeld 17"/>
          <p:cNvSpPr txBox="1"/>
          <p:nvPr/>
        </p:nvSpPr>
        <p:spPr>
          <a:xfrm>
            <a:off x="3177006" y="4471660"/>
            <a:ext cx="1888659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50" b="1" dirty="0">
                <a:solidFill>
                  <a:schemeClr val="bg1">
                    <a:lumMod val="65000"/>
                  </a:schemeClr>
                </a:solidFill>
              </a:rPr>
              <a:t>(BRAHE QUADRANT)</a:t>
            </a:r>
          </a:p>
        </p:txBody>
      </p:sp>
      <p:pic>
        <p:nvPicPr>
          <p:cNvPr id="19" name="Picture 2" descr="https://www.cpp.edu/~pbsiegel/phy303/TychoBra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7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88" r="21715"/>
          <a:stretch>
            <a:fillRect/>
          </a:stretch>
        </p:blipFill>
        <p:spPr bwMode="auto">
          <a:xfrm>
            <a:off x="3140075" y="3311053"/>
            <a:ext cx="8905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8"/>
          <p:cNvSpPr txBox="1">
            <a:spLocks noChangeArrowheads="1"/>
          </p:cNvSpPr>
          <p:nvPr/>
        </p:nvSpPr>
        <p:spPr bwMode="auto">
          <a:xfrm>
            <a:off x="3995738" y="3372966"/>
            <a:ext cx="1049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de-DE" altLang="de-DE" sz="1400" b="1" dirty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de-DE" altLang="de-DE" sz="1400" b="1" dirty="0">
                <a:solidFill>
                  <a:schemeClr val="bg1">
                    <a:lumMod val="65000"/>
                  </a:schemeClr>
                </a:solidFill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22516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41450"/>
            <a:ext cx="787717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8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026" name="Picture 2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2" y="148130"/>
            <a:ext cx="5076000" cy="31368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supersymmetry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72" y="145965"/>
            <a:ext cx="3456000" cy="31317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1"/>
          <p:cNvSpPr>
            <a:spLocks noChangeArrowheads="1"/>
          </p:cNvSpPr>
          <p:nvPr/>
        </p:nvSpPr>
        <p:spPr bwMode="auto">
          <a:xfrm>
            <a:off x="755576" y="1268760"/>
            <a:ext cx="7560000" cy="4309609"/>
          </a:xfrm>
          <a:prstGeom prst="rect">
            <a:avLst/>
          </a:prstGeom>
          <a:solidFill>
            <a:schemeClr val="tx1">
              <a:lumMod val="95000"/>
              <a:lumOff val="5000"/>
              <a:alpha val="76077"/>
            </a:scheme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endParaRPr lang="de-DE" altLang="de-DE" sz="3200" smtClean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Science –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endless</a:t>
            </a:r>
            <a:r>
              <a:rPr lang="de-DE" dirty="0" smtClean="0"/>
              <a:t> </a:t>
            </a:r>
            <a:r>
              <a:rPr lang="de-DE" dirty="0" err="1" smtClean="0"/>
              <a:t>Frontier</a:t>
            </a:r>
            <a:r>
              <a:rPr lang="de-DE" sz="600" dirty="0" smtClean="0"/>
              <a:t> </a:t>
            </a:r>
            <a:r>
              <a:rPr lang="de-DE" dirty="0" smtClean="0"/>
              <a:t>!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8" name="Explosion 1 17"/>
          <p:cNvSpPr/>
          <p:nvPr/>
        </p:nvSpPr>
        <p:spPr bwMode="auto">
          <a:xfrm>
            <a:off x="1580253" y="1484784"/>
            <a:ext cx="5760640" cy="4320480"/>
          </a:xfrm>
          <a:prstGeom prst="irregularSeal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71306" y="4941168"/>
            <a:ext cx="327294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de-DE" sz="2800" b="1" dirty="0">
                <a:ln/>
                <a:solidFill>
                  <a:schemeClr val="bg1">
                    <a:lumMod val="50000"/>
                  </a:schemeClr>
                </a:solidFill>
                <a:cs typeface="Arial" charset="0"/>
              </a:rPr>
              <a:t>U n k n o w n</a:t>
            </a:r>
            <a:endParaRPr lang="de-DE" sz="3200" b="1" dirty="0">
              <a:ln/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0" name="Explosion 1 29"/>
          <p:cNvSpPr/>
          <p:nvPr/>
        </p:nvSpPr>
        <p:spPr bwMode="auto">
          <a:xfrm>
            <a:off x="1691680" y="1484784"/>
            <a:ext cx="5760640" cy="4320480"/>
          </a:xfrm>
          <a:prstGeom prst="irregularSeal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1" name="Textfeld 4"/>
          <p:cNvSpPr txBox="1">
            <a:spLocks noChangeArrowheads="1"/>
          </p:cNvSpPr>
          <p:nvPr/>
        </p:nvSpPr>
        <p:spPr bwMode="auto">
          <a:xfrm>
            <a:off x="3465101" y="2780928"/>
            <a:ext cx="21868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3200" b="1" dirty="0" err="1">
                <a:solidFill>
                  <a:srgbClr val="C00000"/>
                </a:solidFill>
              </a:rPr>
              <a:t>Q</a:t>
            </a:r>
            <a:r>
              <a:rPr lang="de-DE" altLang="de-DE" sz="3200" b="1" dirty="0" err="1" smtClean="0">
                <a:solidFill>
                  <a:srgbClr val="C00000"/>
                </a:solidFill>
              </a:rPr>
              <a:t>uestions</a:t>
            </a:r>
            <a:endParaRPr lang="de-DE" altLang="de-DE" sz="3200" b="1" dirty="0" smtClean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3200" b="1" dirty="0" smtClean="0">
                <a:solidFill>
                  <a:srgbClr val="C00000"/>
                </a:solidFill>
              </a:rPr>
              <a:t>Puzzles </a:t>
            </a:r>
          </a:p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3200" b="1" dirty="0" err="1" smtClean="0">
                <a:solidFill>
                  <a:srgbClr val="C00000"/>
                </a:solidFill>
              </a:rPr>
              <a:t>Mysteries</a:t>
            </a:r>
            <a:endParaRPr lang="de-DE" altLang="de-DE" sz="3200" b="1" dirty="0">
              <a:solidFill>
                <a:srgbClr val="C00000"/>
              </a:solidFill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5651918" y="2420888"/>
            <a:ext cx="1800402" cy="648072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31" idx="1"/>
            <a:endCxn id="18" idx="1"/>
          </p:cNvCxnSpPr>
          <p:nvPr/>
        </p:nvCxnSpPr>
        <p:spPr>
          <a:xfrm flipH="1" flipV="1">
            <a:off x="1580253" y="3207975"/>
            <a:ext cx="1884848" cy="357783"/>
          </a:xfrm>
          <a:prstGeom prst="straightConnector1">
            <a:avLst/>
          </a:prstGeom>
          <a:ln w="1047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4464408" y="4350588"/>
            <a:ext cx="0" cy="662588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755575" y="1268760"/>
            <a:ext cx="3938899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 err="1" smtClean="0">
                <a:solidFill>
                  <a:schemeClr val="bg1"/>
                </a:solidFill>
              </a:rPr>
              <a:t>There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are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things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we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know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that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we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know</a:t>
            </a:r>
            <a:r>
              <a:rPr lang="de-DE" sz="1200" b="1" dirty="0" smtClean="0">
                <a:solidFill>
                  <a:schemeClr val="bg1"/>
                </a:solidFill>
              </a:rPr>
              <a:t>;</a:t>
            </a:r>
          </a:p>
          <a:p>
            <a:pPr algn="l">
              <a:lnSpc>
                <a:spcPct val="95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t</a:t>
            </a:r>
            <a:r>
              <a:rPr lang="de-DE" sz="1200" b="1" dirty="0" err="1" smtClean="0">
                <a:solidFill>
                  <a:schemeClr val="bg1"/>
                </a:solidFill>
              </a:rPr>
              <a:t>here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are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things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we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know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that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we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don´t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know</a:t>
            </a:r>
            <a:r>
              <a:rPr lang="de-DE" sz="1200" b="1" dirty="0" smtClean="0">
                <a:solidFill>
                  <a:schemeClr val="bg1"/>
                </a:solidFill>
              </a:rPr>
              <a:t>, </a:t>
            </a:r>
            <a:r>
              <a:rPr lang="de-DE" sz="1200" b="1" dirty="0" err="1" smtClean="0">
                <a:solidFill>
                  <a:schemeClr val="bg1"/>
                </a:solidFill>
              </a:rPr>
              <a:t>and</a:t>
            </a:r>
            <a:endParaRPr lang="de-DE" sz="1200" b="1" dirty="0" smtClean="0">
              <a:solidFill>
                <a:schemeClr val="bg1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200" b="1" dirty="0" err="1">
                <a:solidFill>
                  <a:schemeClr val="bg1"/>
                </a:solidFill>
              </a:rPr>
              <a:t>t</a:t>
            </a:r>
            <a:r>
              <a:rPr lang="de-DE" sz="1200" b="1" dirty="0" err="1" smtClean="0">
                <a:solidFill>
                  <a:schemeClr val="bg1"/>
                </a:solidFill>
              </a:rPr>
              <a:t>here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are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chemeClr val="bg1"/>
                </a:solidFill>
              </a:rPr>
              <a:t>things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r>
              <a:rPr lang="de-DE" sz="1200" b="1" dirty="0" err="1" smtClean="0">
                <a:solidFill>
                  <a:srgbClr val="FF6600"/>
                </a:solidFill>
              </a:rPr>
              <a:t>we</a:t>
            </a:r>
            <a:r>
              <a:rPr lang="de-DE" sz="1200" b="1" dirty="0" smtClean="0">
                <a:solidFill>
                  <a:srgbClr val="FF6600"/>
                </a:solidFill>
              </a:rPr>
              <a:t> </a:t>
            </a:r>
            <a:r>
              <a:rPr lang="de-DE" sz="1200" b="1" dirty="0" err="1" smtClean="0">
                <a:solidFill>
                  <a:srgbClr val="FF6600"/>
                </a:solidFill>
              </a:rPr>
              <a:t>don´t</a:t>
            </a:r>
            <a:r>
              <a:rPr lang="de-DE" sz="1200" b="1" dirty="0" smtClean="0">
                <a:solidFill>
                  <a:srgbClr val="FF6600"/>
                </a:solidFill>
              </a:rPr>
              <a:t> </a:t>
            </a:r>
            <a:r>
              <a:rPr lang="de-DE" sz="1200" b="1" dirty="0" err="1" smtClean="0">
                <a:solidFill>
                  <a:srgbClr val="FF6600"/>
                </a:solidFill>
              </a:rPr>
              <a:t>know</a:t>
            </a:r>
            <a:r>
              <a:rPr lang="de-DE" sz="1200" b="1" dirty="0" smtClean="0">
                <a:solidFill>
                  <a:srgbClr val="FF6600"/>
                </a:solidFill>
              </a:rPr>
              <a:t> </a:t>
            </a:r>
            <a:r>
              <a:rPr lang="de-DE" sz="1200" b="1" dirty="0" err="1" smtClean="0">
                <a:solidFill>
                  <a:srgbClr val="FF6600"/>
                </a:solidFill>
              </a:rPr>
              <a:t>that</a:t>
            </a:r>
            <a:r>
              <a:rPr lang="de-DE" sz="1200" b="1" dirty="0" smtClean="0">
                <a:solidFill>
                  <a:srgbClr val="FF6600"/>
                </a:solidFill>
              </a:rPr>
              <a:t> </a:t>
            </a:r>
            <a:r>
              <a:rPr lang="de-DE" sz="1200" b="1" dirty="0" err="1" smtClean="0">
                <a:solidFill>
                  <a:srgbClr val="FF6600"/>
                </a:solidFill>
              </a:rPr>
              <a:t>we</a:t>
            </a:r>
            <a:r>
              <a:rPr lang="de-DE" sz="1200" b="1" dirty="0" smtClean="0">
                <a:solidFill>
                  <a:srgbClr val="FF6600"/>
                </a:solidFill>
              </a:rPr>
              <a:t> </a:t>
            </a:r>
            <a:r>
              <a:rPr lang="de-DE" sz="1200" b="1" dirty="0" err="1" smtClean="0">
                <a:solidFill>
                  <a:srgbClr val="FF6600"/>
                </a:solidFill>
              </a:rPr>
              <a:t>don´t</a:t>
            </a:r>
            <a:r>
              <a:rPr lang="de-DE" sz="1200" b="1" dirty="0" smtClean="0">
                <a:solidFill>
                  <a:srgbClr val="FF6600"/>
                </a:solidFill>
              </a:rPr>
              <a:t> </a:t>
            </a:r>
            <a:r>
              <a:rPr lang="de-DE" sz="1200" b="1" dirty="0" err="1" smtClean="0">
                <a:solidFill>
                  <a:srgbClr val="FF6600"/>
                </a:solidFill>
              </a:rPr>
              <a:t>know</a:t>
            </a:r>
            <a:endParaRPr lang="de-DE" sz="1200" b="1" dirty="0" smtClean="0">
              <a:solidFill>
                <a:srgbClr val="FF660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050" dirty="0" smtClean="0">
                <a:solidFill>
                  <a:schemeClr val="bg1"/>
                </a:solidFill>
              </a:rPr>
              <a:t>(after D. Rumsfeld)</a:t>
            </a:r>
          </a:p>
        </p:txBody>
      </p:sp>
    </p:spTree>
    <p:extLst>
      <p:ext uri="{BB962C8B-B14F-4D97-AF65-F5344CB8AC3E}">
        <p14:creationId xmlns:p14="http://schemas.microsoft.com/office/powerpoint/2010/main" val="29603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Big </a:t>
            </a:r>
            <a:r>
              <a:rPr lang="de-DE" dirty="0" err="1" smtClean="0"/>
              <a:t>questions</a:t>
            </a:r>
            <a:r>
              <a:rPr lang="de-DE" dirty="0" smtClean="0"/>
              <a:t> (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)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8" name="Picture 4" descr="Bildergebnis für symmetry brea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18711" r="5369" b="63578"/>
          <a:stretch/>
        </p:blipFill>
        <p:spPr bwMode="auto">
          <a:xfrm>
            <a:off x="6095757" y="4802155"/>
            <a:ext cx="2580699" cy="7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ildergebnis für neutrino fundament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27"/>
          <a:stretch/>
        </p:blipFill>
        <p:spPr bwMode="auto">
          <a:xfrm>
            <a:off x="2699792" y="1268760"/>
            <a:ext cx="4363721" cy="16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ldergebnis für dark matter cern couri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13276" r="3142" b="60554"/>
          <a:stretch/>
        </p:blipFill>
        <p:spPr bwMode="auto">
          <a:xfrm>
            <a:off x="6450312" y="2070371"/>
            <a:ext cx="2217680" cy="8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5" name="Picture 7" descr="Bildergebnis für multiple higgs bos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15987" r="42038" b="32150"/>
          <a:stretch/>
        </p:blipFill>
        <p:spPr bwMode="auto">
          <a:xfrm>
            <a:off x="446762" y="1268761"/>
            <a:ext cx="2441863" cy="17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5199" y="2924944"/>
            <a:ext cx="4281257" cy="12695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73" b="16114"/>
          <a:stretch/>
        </p:blipFill>
        <p:spPr bwMode="auto">
          <a:xfrm>
            <a:off x="6095757" y="4077072"/>
            <a:ext cx="2580699" cy="77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Bildergebnis für origin of mas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b="28382"/>
          <a:stretch/>
        </p:blipFill>
        <p:spPr bwMode="auto">
          <a:xfrm>
            <a:off x="4395200" y="3859107"/>
            <a:ext cx="1714500" cy="171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1" y="2765129"/>
            <a:ext cx="3960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r="8931" b="61773"/>
          <a:stretch/>
        </p:blipFill>
        <p:spPr bwMode="auto">
          <a:xfrm>
            <a:off x="459871" y="4590705"/>
            <a:ext cx="3960000" cy="97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Bildergebnis für supersymmetry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t="11091" b="64079"/>
          <a:stretch/>
        </p:blipFill>
        <p:spPr bwMode="auto">
          <a:xfrm>
            <a:off x="6619009" y="1270369"/>
            <a:ext cx="2052000" cy="8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7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Dark matter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dark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1" y="2765129"/>
            <a:ext cx="3960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4644008" y="2997305"/>
            <a:ext cx="3312368" cy="2087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Only about 4% of the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nergy content of the Universe – </a:t>
            </a:r>
            <a:r>
              <a:rPr lang="en-US" b="1" dirty="0" smtClean="0">
                <a:solidFill>
                  <a:srgbClr val="002060"/>
                </a:solidFill>
              </a:rPr>
              <a:t>normal matter </a:t>
            </a:r>
            <a:r>
              <a:rPr lang="en-US" dirty="0" smtClean="0">
                <a:solidFill>
                  <a:srgbClr val="002060"/>
                </a:solidFill>
              </a:rPr>
              <a:t>–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s currently understood</a:t>
            </a:r>
          </a:p>
          <a:p>
            <a:pPr>
              <a:lnSpc>
                <a:spcPct val="95000"/>
              </a:lnSpc>
            </a:pPr>
            <a:endParaRPr lang="en-US" sz="105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Rest (96%) – nature of    dark matter and dark energy – is unknown!</a:t>
            </a:r>
          </a:p>
        </p:txBody>
      </p:sp>
      <p:pic>
        <p:nvPicPr>
          <p:cNvPr id="8" name="Picture 4" descr="Bildergebnis für dark matter cern couri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13276" r="3142" b="60554"/>
          <a:stretch/>
        </p:blipFill>
        <p:spPr bwMode="auto">
          <a:xfrm>
            <a:off x="6450312" y="2070371"/>
            <a:ext cx="2217680" cy="8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15616" y="1344700"/>
            <a:ext cx="7488832" cy="136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Normal matter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en-US" dirty="0" smtClean="0">
                <a:solidFill>
                  <a:srgbClr val="002060"/>
                </a:solidFill>
              </a:rPr>
              <a:t>brightly </a:t>
            </a:r>
            <a:r>
              <a:rPr lang="en-US" dirty="0">
                <a:solidFill>
                  <a:srgbClr val="002060"/>
                </a:solidFill>
              </a:rPr>
              <a:t>shining stars, </a:t>
            </a:r>
            <a:r>
              <a:rPr lang="en-US" dirty="0" smtClean="0">
                <a:solidFill>
                  <a:srgbClr val="002060"/>
                </a:solidFill>
              </a:rPr>
              <a:t>glowing </a:t>
            </a:r>
            <a:r>
              <a:rPr lang="en-US" dirty="0">
                <a:solidFill>
                  <a:srgbClr val="002060"/>
                </a:solidFill>
              </a:rPr>
              <a:t>gas </a:t>
            </a:r>
            <a:r>
              <a:rPr lang="en-US" dirty="0" smtClean="0">
                <a:solidFill>
                  <a:srgbClr val="002060"/>
                </a:solidFill>
              </a:rPr>
              <a:t>and clouds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dust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ark matter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rgbClr val="002060"/>
                </a:solidFill>
              </a:rPr>
              <a:t> does </a:t>
            </a:r>
            <a:r>
              <a:rPr lang="en-US" dirty="0">
                <a:solidFill>
                  <a:srgbClr val="002060"/>
                </a:solidFill>
              </a:rPr>
              <a:t>not emit, absorb or reflect </a:t>
            </a:r>
            <a:r>
              <a:rPr lang="en-US" dirty="0" smtClean="0">
                <a:solidFill>
                  <a:srgbClr val="002060"/>
                </a:solidFill>
              </a:rPr>
              <a:t>light</a:t>
            </a:r>
          </a:p>
          <a:p>
            <a:pPr>
              <a:lnSpc>
                <a:spcPct val="95000"/>
              </a:lnSpc>
            </a:pPr>
            <a:endParaRPr lang="en-US" sz="5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endParaRPr lang="en-US" sz="5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endParaRPr lang="en-US" sz="5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002060"/>
                </a:solidFill>
              </a:rPr>
              <a:t>bserved </a:t>
            </a:r>
            <a:r>
              <a:rPr lang="en-US" dirty="0">
                <a:solidFill>
                  <a:srgbClr val="002060"/>
                </a:solidFill>
              </a:rPr>
              <a:t>via its </a:t>
            </a:r>
            <a:r>
              <a:rPr lang="en-US" b="1" dirty="0" smtClean="0">
                <a:solidFill>
                  <a:srgbClr val="C00000"/>
                </a:solidFill>
              </a:rPr>
              <a:t>gravitational effects</a:t>
            </a:r>
            <a:r>
              <a:rPr lang="en-US" dirty="0" smtClean="0">
                <a:solidFill>
                  <a:srgbClr val="002060"/>
                </a:solidFill>
              </a:rPr>
              <a:t>, e.g.: 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>
                <a:solidFill>
                  <a:srgbClr val="002060"/>
                </a:solidFill>
              </a:rPr>
              <a:t>higher speed </a:t>
            </a:r>
            <a:r>
              <a:rPr lang="en-US" dirty="0" smtClean="0">
                <a:solidFill>
                  <a:srgbClr val="002060"/>
                </a:solidFill>
              </a:rPr>
              <a:t>of </a:t>
            </a:r>
            <a:r>
              <a:rPr lang="en-US" dirty="0">
                <a:solidFill>
                  <a:srgbClr val="002060"/>
                </a:solidFill>
              </a:rPr>
              <a:t>rotation in the outer parts of spiral </a:t>
            </a:r>
            <a:r>
              <a:rPr lang="en-US" dirty="0" smtClean="0">
                <a:solidFill>
                  <a:srgbClr val="002060"/>
                </a:solidFill>
              </a:rPr>
              <a:t>galaxies </a:t>
            </a:r>
            <a:endParaRPr lang="de-DE" dirty="0" err="1" smtClean="0">
              <a:solidFill>
                <a:srgbClr val="00206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Dark matter </a:t>
            </a:r>
            <a:r>
              <a:rPr lang="de-DE" dirty="0" smtClean="0"/>
              <a:t>–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" name="Picture 2" descr="Rotating disc galax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51" y="2852936"/>
            <a:ext cx="4821957" cy="25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2" name="Rechteck 11"/>
          <p:cNvSpPr/>
          <p:nvPr/>
        </p:nvSpPr>
        <p:spPr>
          <a:xfrm>
            <a:off x="755576" y="1344700"/>
            <a:ext cx="7704856" cy="4172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15" name="Picture 2" descr="Illustration of dark matter, visible matter, dark neutron, WIMP, dark electrons, neutrino, axion, grint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36" y="1262769"/>
            <a:ext cx="633412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/>
          <p:cNvSpPr/>
          <p:nvPr/>
        </p:nvSpPr>
        <p:spPr>
          <a:xfrm>
            <a:off x="5579383" y="2780929"/>
            <a:ext cx="1944216" cy="129614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075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Dark </a:t>
            </a:r>
            <a:r>
              <a:rPr lang="de-DE" dirty="0" err="1" smtClean="0">
                <a:solidFill>
                  <a:srgbClr val="C00000"/>
                </a:solidFill>
              </a:rPr>
              <a:t>Energy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/>
              <a:t>–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2" name="Picture 6" descr="http://deskarati.com/wp-content/uploads/2012/01/Dark-Matter-Dark-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24" y="1273159"/>
            <a:ext cx="3483037" cy="43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187624" y="1371941"/>
            <a:ext cx="2851088" cy="3981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Dark energy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exotic form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of energy;</a:t>
            </a:r>
          </a:p>
          <a:p>
            <a:pPr>
              <a:lnSpc>
                <a:spcPct val="95000"/>
              </a:lnSpc>
            </a:pPr>
            <a:r>
              <a:rPr lang="en-US" sz="10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causes the </a:t>
            </a:r>
            <a:r>
              <a:rPr lang="en-US" b="1" dirty="0" smtClean="0">
                <a:solidFill>
                  <a:srgbClr val="C00000"/>
                </a:solidFill>
              </a:rPr>
              <a:t>universe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expansion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to accelerate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ct val="95000"/>
              </a:lnSpc>
            </a:pPr>
            <a:endParaRPr lang="en-US" sz="10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060"/>
                </a:solidFill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ost abundant form of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nergy in the universe;</a:t>
            </a:r>
          </a:p>
          <a:p>
            <a:pPr>
              <a:lnSpc>
                <a:spcPct val="95000"/>
              </a:lnSpc>
            </a:pPr>
            <a:endParaRPr lang="en-US" sz="10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may be Einstein´s </a:t>
            </a:r>
            <a:r>
              <a:rPr lang="en-US" b="1" dirty="0" smtClean="0">
                <a:solidFill>
                  <a:srgbClr val="002060"/>
                </a:solidFill>
              </a:rPr>
              <a:t>cosmological constant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ct val="95000"/>
              </a:lnSpc>
            </a:pPr>
            <a:endParaRPr lang="en-US" sz="10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u="sng" dirty="0" smtClean="0">
                <a:solidFill>
                  <a:srgbClr val="002060"/>
                </a:solidFill>
              </a:rPr>
              <a:t>But:</a:t>
            </a:r>
            <a:r>
              <a:rPr lang="en-US" dirty="0" smtClean="0">
                <a:solidFill>
                  <a:srgbClr val="002060"/>
                </a:solidFill>
              </a:rPr>
              <a:t> possibility </a:t>
            </a:r>
            <a:r>
              <a:rPr lang="en-US" dirty="0">
                <a:solidFill>
                  <a:srgbClr val="002060"/>
                </a:solidFill>
              </a:rPr>
              <a:t>that dark energy </a:t>
            </a:r>
            <a:r>
              <a:rPr lang="en-US" b="1" dirty="0">
                <a:solidFill>
                  <a:srgbClr val="002060"/>
                </a:solidFill>
              </a:rPr>
              <a:t>doesn’t </a:t>
            </a:r>
            <a:r>
              <a:rPr lang="en-US" b="1" dirty="0" smtClean="0">
                <a:solidFill>
                  <a:srgbClr val="002060"/>
                </a:solidFill>
              </a:rPr>
              <a:t>exist</a:t>
            </a:r>
            <a:r>
              <a:rPr lang="en-US" dirty="0" smtClean="0">
                <a:solidFill>
                  <a:srgbClr val="002060"/>
                </a:solidFill>
              </a:rPr>
              <a:t>; </a:t>
            </a:r>
          </a:p>
          <a:p>
            <a:pPr>
              <a:lnSpc>
                <a:spcPct val="95000"/>
              </a:lnSpc>
            </a:pPr>
            <a:endParaRPr lang="en-US" sz="1000" dirty="0" smtClean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i.e. </a:t>
            </a:r>
            <a:r>
              <a:rPr lang="en-US" b="1" dirty="0" smtClean="0">
                <a:solidFill>
                  <a:srgbClr val="002060"/>
                </a:solidFill>
              </a:rPr>
              <a:t>something strange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going 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with </a:t>
            </a:r>
            <a:r>
              <a:rPr lang="en-US" b="1" dirty="0" smtClean="0">
                <a:solidFill>
                  <a:srgbClr val="002060"/>
                </a:solidFill>
              </a:rPr>
              <a:t>gravity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27162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neutrinos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31" name="Picture 7" descr="Bildergebnis für neutrino fundament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27"/>
          <a:stretch/>
        </p:blipFill>
        <p:spPr bwMode="auto">
          <a:xfrm>
            <a:off x="2699792" y="1268760"/>
            <a:ext cx="4363721" cy="16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6" name="Textfeld 15"/>
          <p:cNvSpPr txBox="1"/>
          <p:nvPr/>
        </p:nvSpPr>
        <p:spPr>
          <a:xfrm>
            <a:off x="3131840" y="3069313"/>
            <a:ext cx="3744416" cy="246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Neutrinos: </a:t>
            </a:r>
            <a:r>
              <a:rPr lang="en-US" b="1" dirty="0" smtClean="0">
                <a:solidFill>
                  <a:srgbClr val="002060"/>
                </a:solidFill>
              </a:rPr>
              <a:t>most abundant</a:t>
            </a:r>
          </a:p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002060"/>
                </a:solidFill>
              </a:rPr>
              <a:t>p</a:t>
            </a:r>
            <a:r>
              <a:rPr lang="en-US" b="1" dirty="0" smtClean="0">
                <a:solidFill>
                  <a:srgbClr val="002060"/>
                </a:solidFill>
              </a:rPr>
              <a:t>article species </a:t>
            </a:r>
            <a:r>
              <a:rPr lang="en-US" dirty="0" smtClean="0">
                <a:solidFill>
                  <a:srgbClr val="002060"/>
                </a:solidFill>
              </a:rPr>
              <a:t>in the Universe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2060"/>
                </a:solidFill>
              </a:rPr>
              <a:t>(~ 100/cm</a:t>
            </a:r>
            <a:r>
              <a:rPr lang="en-US" baseline="30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); almost </a:t>
            </a:r>
            <a:r>
              <a:rPr lang="en-US" b="1" dirty="0" smtClean="0">
                <a:solidFill>
                  <a:srgbClr val="002060"/>
                </a:solidFill>
              </a:rPr>
              <a:t>no interaction </a:t>
            </a:r>
            <a:r>
              <a:rPr lang="en-US" dirty="0" smtClean="0">
                <a:solidFill>
                  <a:srgbClr val="002060"/>
                </a:solidFill>
              </a:rPr>
              <a:t>with matter (billions pass us every second)</a:t>
            </a:r>
          </a:p>
          <a:p>
            <a:pPr>
              <a:lnSpc>
                <a:spcPct val="95000"/>
              </a:lnSpc>
            </a:pPr>
            <a:endParaRPr lang="en-US" sz="1200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Neutrinos (and anti-neutrinos): unconventional and mysterious particles  </a:t>
            </a:r>
          </a:p>
        </p:txBody>
      </p:sp>
    </p:spTree>
    <p:extLst>
      <p:ext uri="{BB962C8B-B14F-4D97-AF65-F5344CB8AC3E}">
        <p14:creationId xmlns:p14="http://schemas.microsoft.com/office/powerpoint/2010/main" val="6814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Neutrinos</a:t>
            </a:r>
            <a:r>
              <a:rPr lang="de-DE" dirty="0" smtClean="0"/>
              <a:t> –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xmlns="" id="{248C3CF1-D129-42B5-A812-C0947D6D82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August 2018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Picture 2" descr="https://www.nature.com/polopoly_fs/7.28738.1439301658!/image/An-unconventional-particleNEW.jpg_gen/derivatives/lightbox/An-unconventional-particleN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3" b="26273"/>
          <a:stretch/>
        </p:blipFill>
        <p:spPr bwMode="auto">
          <a:xfrm>
            <a:off x="446762" y="4165686"/>
            <a:ext cx="8222947" cy="141316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446762" y="1262768"/>
            <a:ext cx="8222947" cy="43053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6" name="Textfeld 5"/>
          <p:cNvSpPr txBox="1"/>
          <p:nvPr/>
        </p:nvSpPr>
        <p:spPr>
          <a:xfrm>
            <a:off x="971600" y="2162297"/>
            <a:ext cx="1095172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b="1" dirty="0" err="1" smtClean="0">
                <a:solidFill>
                  <a:srgbClr val="002060"/>
                </a:solidFill>
              </a:rPr>
              <a:t>Species</a:t>
            </a:r>
            <a:endParaRPr lang="de-DE" b="1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b="1" dirty="0" smtClean="0">
                <a:solidFill>
                  <a:srgbClr val="002060"/>
                </a:solidFill>
              </a:rPr>
              <a:t>(</a:t>
            </a:r>
            <a:r>
              <a:rPr lang="de-DE" b="1" dirty="0" err="1" smtClean="0">
                <a:solidFill>
                  <a:srgbClr val="002060"/>
                </a:solidFill>
              </a:rPr>
              <a:t>flavors</a:t>
            </a:r>
            <a:r>
              <a:rPr lang="de-DE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082165" y="2229054"/>
            <a:ext cx="101822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b="1" dirty="0" err="1" smtClean="0">
                <a:solidFill>
                  <a:srgbClr val="002060"/>
                </a:solidFill>
              </a:rPr>
              <a:t>Masses</a:t>
            </a:r>
            <a:endParaRPr lang="de-DE" b="1" dirty="0" smtClean="0">
              <a:solidFill>
                <a:srgbClr val="00206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370196" y="3429000"/>
            <a:ext cx="439248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err="1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de-DE" baseline="-25000" dirty="0" err="1" smtClean="0">
                <a:solidFill>
                  <a:srgbClr val="C00000"/>
                </a:solidFill>
              </a:rPr>
              <a:t>e,</a:t>
            </a:r>
            <a:r>
              <a:rPr lang="de-DE" baseline="-250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de-DE" baseline="-25000" dirty="0" err="1" smtClean="0">
                <a:solidFill>
                  <a:srgbClr val="C00000"/>
                </a:solidFill>
              </a:rPr>
              <a:t>,</a:t>
            </a:r>
            <a:r>
              <a:rPr lang="de-DE" baseline="-250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are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combinations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de-DE" baseline="-25000" dirty="0" smtClean="0">
                <a:solidFill>
                  <a:srgbClr val="C00000"/>
                </a:solidFill>
              </a:rPr>
              <a:t>1,2,3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297894" y="4153638"/>
            <a:ext cx="254428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b="1" dirty="0" smtClean="0">
                <a:solidFill>
                  <a:srgbClr val="002060"/>
                </a:solidFill>
              </a:rPr>
              <a:t>Neutrino </a:t>
            </a:r>
            <a:r>
              <a:rPr lang="de-DE" b="1" dirty="0" err="1" smtClean="0">
                <a:solidFill>
                  <a:srgbClr val="002060"/>
                </a:solidFill>
              </a:rPr>
              <a:t>oscillations</a:t>
            </a:r>
            <a:r>
              <a:rPr lang="de-DE" b="1" dirty="0" smtClean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1030" name="Picture 6" descr="Bildergebnis für neutrino oscill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2" t="63646" r="5419"/>
          <a:stretch/>
        </p:blipFill>
        <p:spPr bwMode="auto">
          <a:xfrm>
            <a:off x="2627784" y="1412776"/>
            <a:ext cx="3907369" cy="1988039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Juelich_PowerPoint_4x3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0</TotalTime>
  <Words>872</Words>
  <Application>Microsoft Office PowerPoint</Application>
  <PresentationFormat>Bildschirmpräsentation (4:3)</PresentationFormat>
  <Paragraphs>232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Juelich_PowerPoint_4x3</vt:lpstr>
      <vt:lpstr>Frontiers of fundamental physics</vt:lpstr>
      <vt:lpstr>Science – the endless Frontier ? </vt:lpstr>
      <vt:lpstr>Science – the endless Frontier ! </vt:lpstr>
      <vt:lpstr>Big questions (of particle physics) </vt:lpstr>
      <vt:lpstr>Dark matter and dark energy </vt:lpstr>
      <vt:lpstr>Dark matter – What is it? </vt:lpstr>
      <vt:lpstr>Dark Energy – What is it? </vt:lpstr>
      <vt:lpstr>neutrinos </vt:lpstr>
      <vt:lpstr>Neutrinos – what are they? </vt:lpstr>
      <vt:lpstr>Neutrinos – what are they? </vt:lpstr>
      <vt:lpstr>antimatter </vt:lpstr>
      <vt:lpstr>antimatter – Where is it?</vt:lpstr>
      <vt:lpstr>Mass of particles </vt:lpstr>
      <vt:lpstr>Mass of particles – Only Higgs? </vt:lpstr>
      <vt:lpstr>Forces of nature </vt:lpstr>
      <vt:lpstr>Forces of nature – unification? </vt:lpstr>
      <vt:lpstr>Unknown symmetries </vt:lpstr>
      <vt:lpstr>Supersymmetry – hope or dead end?   </vt:lpstr>
      <vt:lpstr>Our contributions </vt:lpstr>
      <vt:lpstr>Big questions – who cares? </vt:lpstr>
      <vt:lpstr>Big questions – who cares? </vt:lpstr>
      <vt:lpstr>Big questions – who cares? </vt:lpstr>
      <vt:lpstr>Take home: Science comprises all!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Ströher</dc:creator>
  <cp:lastModifiedBy>Ströher</cp:lastModifiedBy>
  <cp:revision>172</cp:revision>
  <cp:lastPrinted>2018-05-28T06:24:52Z</cp:lastPrinted>
  <dcterms:created xsi:type="dcterms:W3CDTF">2018-01-02T14:27:08Z</dcterms:created>
  <dcterms:modified xsi:type="dcterms:W3CDTF">2018-08-15T14:10:04Z</dcterms:modified>
</cp:coreProperties>
</file>