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7"/>
  </p:notesMasterIdLst>
  <p:handoutMasterIdLst>
    <p:handoutMasterId r:id="rId28"/>
  </p:handoutMasterIdLst>
  <p:sldIdLst>
    <p:sldId id="267" r:id="rId3"/>
    <p:sldId id="293" r:id="rId4"/>
    <p:sldId id="288" r:id="rId5"/>
    <p:sldId id="289" r:id="rId6"/>
    <p:sldId id="266" r:id="rId7"/>
    <p:sldId id="270" r:id="rId8"/>
    <p:sldId id="271" r:id="rId9"/>
    <p:sldId id="287" r:id="rId10"/>
    <p:sldId id="272" r:id="rId11"/>
    <p:sldId id="276" r:id="rId12"/>
    <p:sldId id="277" r:id="rId13"/>
    <p:sldId id="279" r:id="rId14"/>
    <p:sldId id="268" r:id="rId15"/>
    <p:sldId id="278" r:id="rId16"/>
    <p:sldId id="281" r:id="rId17"/>
    <p:sldId id="280" r:id="rId18"/>
    <p:sldId id="283" r:id="rId19"/>
    <p:sldId id="286" r:id="rId20"/>
    <p:sldId id="284" r:id="rId21"/>
    <p:sldId id="285" r:id="rId22"/>
    <p:sldId id="294" r:id="rId23"/>
    <p:sldId id="292" r:id="rId24"/>
    <p:sldId id="295" r:id="rId25"/>
    <p:sldId id="2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A0235A"/>
    <a:srgbClr val="023D6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1" autoAdjust="0"/>
    <p:restoredTop sz="83874" autoAdjust="0"/>
  </p:normalViewPr>
  <p:slideViewPr>
    <p:cSldViewPr showGuides="1">
      <p:cViewPr varScale="1">
        <p:scale>
          <a:sx n="57" d="100"/>
          <a:sy n="57" d="100"/>
        </p:scale>
        <p:origin x="1023" y="27"/>
      </p:cViewPr>
      <p:guideLst>
        <p:guide orient="horz" pos="3702"/>
        <p:guide pos="2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.krapf\AppData\Local\Microsoft\Windows\Temporary%20Internet%20Files\Content.Outlook\RQ2WYYB2\Kopie%20von%202und4Methoxy-Nikotin%20-PSM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83726213809298E-2"/>
          <c:y val="9.5803119785432905E-2"/>
          <c:w val="0.96761627378619097"/>
          <c:h val="0.87104256934414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'C:\Users\Mehrab\Documents\dr.rer.medic\Doktorarbeit\statistic\daten\[Traceruptakevon  .xlsx]Tabelle1'!$N$4</c:f>
              <c:strCache>
                <c:ptCount val="1"/>
                <c:pt idx="0">
                  <c:v>1h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('C:\Users\Mehrab\Documents\dr.rer.medic\Doktorarbeit\statistic\daten\[Traceruptakevon  .xlsx]Tabelle1'!$B$10:$E$10,'C:\Users\Mehrab\Documents\dr.rer.medic\Doktorarbeit\statistic\daten\[Traceruptakevon  .xlsx]Tabelle1'!$B$30,'C:\Users\Mehrab\Documents\dr.rer.medic\Doktorarbeit\statistic\daten\[Traceruptakevon  .xlsx]Tabelle1'!$C$30)</c:f>
                <c:numCache>
                  <c:formatCode>General</c:formatCode>
                  <c:ptCount val="6"/>
                  <c:pt idx="0">
                    <c:v>6.0277137733417002E-2</c:v>
                  </c:pt>
                  <c:pt idx="1">
                    <c:v>5.50757054728611E-2</c:v>
                  </c:pt>
                  <c:pt idx="2">
                    <c:v>7.3711147958319999E-3</c:v>
                  </c:pt>
                  <c:pt idx="3">
                    <c:v>1.2124355652982101E-2</c:v>
                  </c:pt>
                  <c:pt idx="4">
                    <c:v>8.1445278152470699E-3</c:v>
                  </c:pt>
                  <c:pt idx="5">
                    <c:v>5.6862407030773198E-3</c:v>
                  </c:pt>
                </c:numCache>
              </c:numRef>
            </c:plus>
            <c:minus>
              <c:numRef>
                <c:f>('C:\Users\Mehrab\Documents\dr.rer.medic\Doktorarbeit\statistic\daten\[Traceruptakevon  .xlsx]Tabelle1'!$B$10:$E$10,'C:\Users\Mehrab\Documents\dr.rer.medic\Doktorarbeit\statistic\daten\[Traceruptakevon  .xlsx]Tabelle1'!$B$30,'C:\Users\Mehrab\Documents\dr.rer.medic\Doktorarbeit\statistic\daten\[Traceruptakevon  .xlsx]Tabelle1'!$C$30)</c:f>
                <c:numCache>
                  <c:formatCode>General</c:formatCode>
                  <c:ptCount val="6"/>
                  <c:pt idx="0">
                    <c:v>6.0277137733417002E-2</c:v>
                  </c:pt>
                  <c:pt idx="1">
                    <c:v>5.50757054728611E-2</c:v>
                  </c:pt>
                  <c:pt idx="2">
                    <c:v>7.3711147958319999E-3</c:v>
                  </c:pt>
                  <c:pt idx="3">
                    <c:v>1.2124355652982101E-2</c:v>
                  </c:pt>
                  <c:pt idx="4">
                    <c:v>8.1445278152470699E-3</c:v>
                  </c:pt>
                  <c:pt idx="5">
                    <c:v>5.6862407030773198E-3</c:v>
                  </c:pt>
                </c:numCache>
              </c:numRef>
            </c:minus>
            <c:spPr>
              <a:noFill/>
              <a:ln w="9525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'C:\Users\Mehrab\Documents\dr.rer.medic\Doktorarbeit\statistic\daten\[Traceruptakevon  .xlsx]Tabelle1'!$O$3:$V$3</c:f>
              <c:strCache>
                <c:ptCount val="8"/>
                <c:pt idx="0">
                  <c:v>LNCaP C4-2 Zelllinie /2methoxy-Nikotin-PSMA</c:v>
                </c:pt>
                <c:pt idx="1">
                  <c:v>LNCaP  C4-2 Zelllinie/ PSMA-6</c:v>
                </c:pt>
                <c:pt idx="2">
                  <c:v>PC-3 Zelllinie + 2methoxy-Nikotin PSMA</c:v>
                </c:pt>
                <c:pt idx="3">
                  <c:v>PC-3 Zelllinie/ PSMA-6</c:v>
                </c:pt>
                <c:pt idx="4">
                  <c:v>NCaP C4-2Zelllinie +2PMPA/ 2methoxy-Nikotin-PSMA</c:v>
                </c:pt>
                <c:pt idx="5">
                  <c:v>NCaP C4-2 Zellinie +2PMPAPSMA-6</c:v>
                </c:pt>
              </c:strCache>
            </c:strRef>
          </c:cat>
          <c:val>
            <c:numRef>
              <c:f>('C:\Users\Mehrab\Documents\dr.rer.medic\Doktorarbeit\statistic\daten\[Traceruptakevon  .xlsx]Tabelle1'!$B$9,'C:\Users\Mehrab\Documents\dr.rer.medic\Doktorarbeit\statistic\daten\[Traceruptakevon  .xlsx]Tabelle1'!$C$9,'C:\Users\Mehrab\Documents\dr.rer.medic\Doktorarbeit\statistic\daten\[Traceruptakevon  .xlsx]Tabelle1'!$D$9,'C:\Users\Mehrab\Documents\dr.rer.medic\Doktorarbeit\statistic\daten\[Traceruptakevon  .xlsx]Tabelle1'!$E$9,'C:\Users\Mehrab\Documents\dr.rer.medic\Doktorarbeit\statistic\daten\[Traceruptakevon  .xlsx]Tabelle1'!$B$29,'C:\Users\Mehrab\Documents\dr.rer.medic\Doktorarbeit\statistic\daten\[Traceruptakevon  .xlsx]Tabelle1'!$C$29)</c:f>
              <c:numCache>
                <c:formatCode>General</c:formatCode>
                <c:ptCount val="6"/>
                <c:pt idx="0">
                  <c:v>1.6733333333333329</c:v>
                </c:pt>
                <c:pt idx="1">
                  <c:v>1.486666666666667</c:v>
                </c:pt>
                <c:pt idx="2">
                  <c:v>7.4666666666666701E-2</c:v>
                </c:pt>
                <c:pt idx="3">
                  <c:v>7.0999999999999994E-2</c:v>
                </c:pt>
                <c:pt idx="4">
                  <c:v>9.4333333333333297E-2</c:v>
                </c:pt>
                <c:pt idx="5">
                  <c:v>9.1333333333333294E-2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20-4171-9F60-9A106809E41A}"/>
            </c:ext>
          </c:extLst>
        </c:ser>
        <c:ser>
          <c:idx val="1"/>
          <c:order val="1"/>
          <c:tx>
            <c:strRef>
              <c:f>'C:\Users\Mehrab\Documents\dr.rer.medic\Doktorarbeit\statistic\daten\[Traceruptakevon  .xlsx]Tabelle1'!$N$5</c:f>
              <c:strCache>
                <c:ptCount val="1"/>
                <c:pt idx="0">
                  <c:v>2h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('C:\Users\Mehrab\Documents\dr.rer.medic\Doktorarbeit\statistic\daten\[Traceruptakevon  .xlsx]Tabelle1'!$F$10:$I$10,'C:\Users\Mehrab\Documents\dr.rer.medic\Doktorarbeit\statistic\daten\[Traceruptakevon  .xlsx]Tabelle1'!$F$30,'C:\Users\Mehrab\Documents\dr.rer.medic\Doktorarbeit\statistic\daten\[Traceruptakevon  .xlsx]Tabelle1'!$G$30)</c:f>
                <c:numCache>
                  <c:formatCode>General</c:formatCode>
                  <c:ptCount val="6"/>
                  <c:pt idx="0">
                    <c:v>0.13228756555322899</c:v>
                  </c:pt>
                  <c:pt idx="1">
                    <c:v>6.0827625302982302E-2</c:v>
                  </c:pt>
                  <c:pt idx="2">
                    <c:v>3.78593889720018E-3</c:v>
                  </c:pt>
                  <c:pt idx="3">
                    <c:v>7.3711147958319904E-3</c:v>
                  </c:pt>
                  <c:pt idx="4">
                    <c:v>2.29128784747792E-2</c:v>
                  </c:pt>
                  <c:pt idx="5">
                    <c:v>3.5118845842842502E-3</c:v>
                  </c:pt>
                </c:numCache>
              </c:numRef>
            </c:plus>
            <c:minus>
              <c:numRef>
                <c:f>('C:\Users\Mehrab\Documents\dr.rer.medic\Doktorarbeit\statistic\daten\[Traceruptakevon  .xlsx]Tabelle1'!$F$10,'C:\Users\Mehrab\Documents\dr.rer.medic\Doktorarbeit\statistic\daten\[Traceruptakevon  .xlsx]Tabelle1'!$G$10,'C:\Users\Mehrab\Documents\dr.rer.medic\Doktorarbeit\statistic\daten\[Traceruptakevon  .xlsx]Tabelle1'!$H$10,'C:\Users\Mehrab\Documents\dr.rer.medic\Doktorarbeit\statistic\daten\[Traceruptakevon  .xlsx]Tabelle1'!$I$10,'C:\Users\Mehrab\Documents\dr.rer.medic\Doktorarbeit\statistic\daten\[Traceruptakevon  .xlsx]Tabelle1'!$F$30,'C:\Users\Mehrab\Documents\dr.rer.medic\Doktorarbeit\statistic\daten\[Traceruptakevon  .xlsx]Tabelle1'!$G$30)</c:f>
                <c:numCache>
                  <c:formatCode>General</c:formatCode>
                  <c:ptCount val="6"/>
                  <c:pt idx="0">
                    <c:v>0.13228756555322899</c:v>
                  </c:pt>
                  <c:pt idx="1">
                    <c:v>6.0827625302982302E-2</c:v>
                  </c:pt>
                  <c:pt idx="2">
                    <c:v>3.78593889720018E-3</c:v>
                  </c:pt>
                  <c:pt idx="3">
                    <c:v>7.3711147958319904E-3</c:v>
                  </c:pt>
                  <c:pt idx="4">
                    <c:v>2.29128784747792E-2</c:v>
                  </c:pt>
                  <c:pt idx="5">
                    <c:v>3.5118845842842502E-3</c:v>
                  </c:pt>
                </c:numCache>
              </c:numRef>
            </c:minus>
            <c:spPr>
              <a:noFill/>
              <a:ln w="9525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'C:\Users\Mehrab\Documents\dr.rer.medic\Doktorarbeit\statistic\daten\[Traceruptakevon  .xlsx]Tabelle1'!$O$3:$V$3</c:f>
              <c:strCache>
                <c:ptCount val="8"/>
                <c:pt idx="0">
                  <c:v>LNCaP C4-2 Zelllinie /2methoxy-Nikotin-PSMA</c:v>
                </c:pt>
                <c:pt idx="1">
                  <c:v>LNCaP  C4-2 Zelllinie/ PSMA-6</c:v>
                </c:pt>
                <c:pt idx="2">
                  <c:v>PC-3 Zelllinie + 2methoxy-Nikotin PSMA</c:v>
                </c:pt>
                <c:pt idx="3">
                  <c:v>PC-3 Zelllinie/ PSMA-6</c:v>
                </c:pt>
                <c:pt idx="4">
                  <c:v>NCaP C4-2Zelllinie +2PMPA/ 2methoxy-Nikotin-PSMA</c:v>
                </c:pt>
                <c:pt idx="5">
                  <c:v>NCaP C4-2 Zellinie +2PMPAPSMA-6</c:v>
                </c:pt>
              </c:strCache>
            </c:strRef>
          </c:cat>
          <c:val>
            <c:numRef>
              <c:f>('C:\Users\Mehrab\Documents\dr.rer.medic\Doktorarbeit\statistic\daten\[Traceruptakevon  .xlsx]Tabelle1'!$F$9,'C:\Users\Mehrab\Documents\dr.rer.medic\Doktorarbeit\statistic\daten\[Traceruptakevon  .xlsx]Tabelle1'!$G$9,'C:\Users\Mehrab\Documents\dr.rer.medic\Doktorarbeit\statistic\daten\[Traceruptakevon  .xlsx]Tabelle1'!$H$9,'C:\Users\Mehrab\Documents\dr.rer.medic\Doktorarbeit\statistic\daten\[Traceruptakevon  .xlsx]Tabelle1'!$I$9,'C:\Users\Mehrab\Documents\dr.rer.medic\Doktorarbeit\statistic\daten\[Traceruptakevon  .xlsx]Tabelle1'!$F$29,'C:\Users\Mehrab\Documents\dr.rer.medic\Doktorarbeit\statistic\daten\[Traceruptakevon  .xlsx]Tabelle1'!$G$29)</c:f>
              <c:numCache>
                <c:formatCode>General</c:formatCode>
                <c:ptCount val="6"/>
                <c:pt idx="0">
                  <c:v>2.15</c:v>
                </c:pt>
                <c:pt idx="1">
                  <c:v>1.82</c:v>
                </c:pt>
                <c:pt idx="2">
                  <c:v>7.0666666666666697E-2</c:v>
                </c:pt>
                <c:pt idx="3">
                  <c:v>7.5333333333333405E-2</c:v>
                </c:pt>
                <c:pt idx="4">
                  <c:v>0.105</c:v>
                </c:pt>
                <c:pt idx="5">
                  <c:v>9.6333333333333299E-2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20-4171-9F60-9A106809E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1593600"/>
        <c:axId val="163453416"/>
      </c:barChart>
      <c:dateAx>
        <c:axId val="161593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453416"/>
        <c:crosses val="autoZero"/>
        <c:auto val="0"/>
        <c:lblOffset val="100"/>
        <c:baseTimeUnit val="days"/>
      </c:dateAx>
      <c:valAx>
        <c:axId val="163453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159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5552923045406"/>
          <c:y val="0.37971465182178599"/>
          <c:w val="0.23170838634205099"/>
          <c:h val="2.40750661627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Relationship Id="rId4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image" Target="../media/image86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12" Type="http://schemas.openxmlformats.org/officeDocument/2006/relationships/image" Target="../media/image85.emf"/><Relationship Id="rId2" Type="http://schemas.openxmlformats.org/officeDocument/2006/relationships/image" Target="../media/image75.emf"/><Relationship Id="rId1" Type="http://schemas.openxmlformats.org/officeDocument/2006/relationships/image" Target="../media/image74.emf"/><Relationship Id="rId6" Type="http://schemas.openxmlformats.org/officeDocument/2006/relationships/image" Target="../media/image79.emf"/><Relationship Id="rId11" Type="http://schemas.openxmlformats.org/officeDocument/2006/relationships/image" Target="../media/image84.emf"/><Relationship Id="rId5" Type="http://schemas.openxmlformats.org/officeDocument/2006/relationships/image" Target="../media/image78.emf"/><Relationship Id="rId10" Type="http://schemas.openxmlformats.org/officeDocument/2006/relationships/image" Target="../media/image83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=""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20.08.2018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20.08.2018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Sectioned</a:t>
            </a:r>
            <a:r>
              <a:rPr lang="de-DE" dirty="0" smtClean="0"/>
              <a:t> </a:t>
            </a:r>
            <a:r>
              <a:rPr lang="de-DE" dirty="0" err="1" smtClean="0"/>
              <a:t>drawing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an upgrade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413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7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16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developmental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steps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radiopharmaceuticals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shwon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First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clinical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diagnostic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tools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diseases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disorders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cancer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neurodegenerative </a:t>
            </a:r>
            <a:r>
              <a:rPr lang="de-DE" baseline="0" dirty="0" err="1" smtClean="0"/>
              <a:t>diseases</a:t>
            </a:r>
            <a:r>
              <a:rPr lang="de-DE" baseline="0" dirty="0" smtClean="0"/>
              <a:t>. E.g.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diagnostic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tumors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adenocarcinoma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cancer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neurological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appropiate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preclinical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, like a </a:t>
            </a:r>
            <a:r>
              <a:rPr lang="de-DE" baseline="0" dirty="0" err="1" smtClean="0"/>
              <a:t>tumor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xenograft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N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probe in a </a:t>
            </a:r>
            <a:r>
              <a:rPr lang="de-DE" baseline="0" dirty="0" err="1" smtClean="0"/>
              <a:t>clinical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setting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in man </a:t>
            </a:r>
            <a:r>
              <a:rPr lang="de-DE" baseline="0" dirty="0" err="1" smtClean="0"/>
              <a:t>study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Subsequently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existing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examinations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90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cancer</a:t>
            </a:r>
            <a:r>
              <a:rPr lang="de-DE" dirty="0" smtClean="0"/>
              <a:t> in </a:t>
            </a:r>
            <a:r>
              <a:rPr lang="de-DE" dirty="0" err="1" smtClean="0"/>
              <a:t>men</a:t>
            </a:r>
            <a:r>
              <a:rPr lang="de-DE" dirty="0" smtClean="0"/>
              <a:t>. 1.1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million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worldwide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diagnosed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PCa</a:t>
            </a:r>
            <a:r>
              <a:rPr lang="de-DE" baseline="0" dirty="0" smtClean="0"/>
              <a:t> in 2012.</a:t>
            </a:r>
          </a:p>
          <a:p>
            <a:r>
              <a:rPr lang="de-DE" baseline="0" dirty="0" smtClean="0"/>
              <a:t>70%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occured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countries</a:t>
            </a:r>
          </a:p>
          <a:p>
            <a:r>
              <a:rPr lang="de-DE" baseline="0" dirty="0" err="1" smtClean="0"/>
              <a:t>PCa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incidence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highest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Australia</a:t>
            </a:r>
            <a:r>
              <a:rPr lang="de-DE" baseline="0" dirty="0" smtClean="0"/>
              <a:t>/New </a:t>
            </a:r>
            <a:r>
              <a:rPr lang="de-DE" baseline="0" dirty="0" err="1" smtClean="0"/>
              <a:t>Zealand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Northern </a:t>
            </a:r>
            <a:r>
              <a:rPr lang="de-DE" baseline="0" dirty="0" err="1" smtClean="0"/>
              <a:t>America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Western </a:t>
            </a:r>
            <a:r>
              <a:rPr lang="de-DE" baseline="0" dirty="0" err="1" smtClean="0"/>
              <a:t>nad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Nothern</a:t>
            </a:r>
            <a:r>
              <a:rPr lang="de-DE" baseline="0" dirty="0" smtClean="0"/>
              <a:t> Europe </a:t>
            </a:r>
            <a:r>
              <a:rPr lang="de-DE" baseline="0" dirty="0" err="1" smtClean="0"/>
              <a:t>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practice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PSA </a:t>
            </a:r>
            <a:r>
              <a:rPr lang="de-DE" baseline="0" dirty="0" err="1" smtClean="0"/>
              <a:t>antigen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subsequent </a:t>
            </a:r>
            <a:r>
              <a:rPr lang="de-DE" baseline="0" dirty="0" err="1" smtClean="0"/>
              <a:t>biopsy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widespread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countries.</a:t>
            </a:r>
          </a:p>
          <a:p>
            <a:r>
              <a:rPr lang="de-DE" baseline="0" dirty="0" err="1" smtClean="0"/>
              <a:t>Incidence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relatively</a:t>
            </a:r>
            <a:r>
              <a:rPr lang="de-DE" baseline="0" dirty="0" smtClean="0"/>
              <a:t> high in </a:t>
            </a:r>
            <a:r>
              <a:rPr lang="de-DE" baseline="0" dirty="0" err="1" smtClean="0"/>
              <a:t>less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 such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Carribean</a:t>
            </a:r>
            <a:r>
              <a:rPr lang="de-DE" baseline="0" dirty="0" smtClean="0"/>
              <a:t>, Southern </a:t>
            </a:r>
            <a:r>
              <a:rPr lang="de-DE" baseline="0" dirty="0" err="1" smtClean="0"/>
              <a:t>Africa</a:t>
            </a:r>
            <a:r>
              <a:rPr lang="de-DE" baseline="0" dirty="0" smtClean="0"/>
              <a:t> an South </a:t>
            </a:r>
            <a:r>
              <a:rPr lang="de-DE" baseline="0" dirty="0" err="1" smtClean="0"/>
              <a:t>America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remains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in Asian </a:t>
            </a:r>
            <a:r>
              <a:rPr lang="de-DE" baseline="0" dirty="0" err="1" smtClean="0"/>
              <a:t>population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Therefore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PCa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PCa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recurrence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sought</a:t>
            </a:r>
            <a:r>
              <a:rPr lang="de-DE" baseline="0" dirty="0" smtClean="0"/>
              <a:t> after.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6FFD-C24A-4888-97FC-AA38B7FA025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64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novel</a:t>
            </a:r>
            <a:r>
              <a:rPr lang="de-DE" baseline="0" dirty="0" smtClean="0"/>
              <a:t> probe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tested</a:t>
            </a:r>
            <a:r>
              <a:rPr lang="de-DE" baseline="0" dirty="0" smtClean="0"/>
              <a:t> in vitro in </a:t>
            </a:r>
            <a:r>
              <a:rPr lang="de-DE" baseline="0" dirty="0" err="1" smtClean="0"/>
              <a:t>cell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culture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.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cellular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uptake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radiolabeled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probes</a:t>
            </a:r>
            <a:r>
              <a:rPr lang="de-DE" baseline="0" dirty="0" smtClean="0"/>
              <a:t> in different </a:t>
            </a:r>
            <a:r>
              <a:rPr lang="de-DE" baseline="0" dirty="0" err="1" smtClean="0"/>
              <a:t>cell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chick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embryo</a:t>
            </a:r>
            <a:r>
              <a:rPr lang="de-DE" baseline="0" dirty="0" smtClean="0"/>
              <a:t> CAM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tumor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biology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metastasis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naturally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immunodeficient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chick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embryo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transplantations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tissues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Chick`s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immunocompetent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41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Dose </a:t>
            </a:r>
            <a:r>
              <a:rPr lang="de-DE" dirty="0" err="1" smtClean="0"/>
              <a:t>uptake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limit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29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Bone</a:t>
            </a:r>
            <a:r>
              <a:rPr lang="de-DE" dirty="0" smtClean="0"/>
              <a:t> </a:t>
            </a:r>
            <a:r>
              <a:rPr lang="de-DE" dirty="0" err="1" smtClean="0"/>
              <a:t>metastasis</a:t>
            </a:r>
            <a:r>
              <a:rPr lang="de-DE" dirty="0" smtClean="0"/>
              <a:t> in </a:t>
            </a:r>
            <a:r>
              <a:rPr lang="de-DE" dirty="0" err="1" smtClean="0"/>
              <a:t>pelvic</a:t>
            </a:r>
            <a:r>
              <a:rPr lang="de-DE" dirty="0" smtClean="0"/>
              <a:t> </a:t>
            </a:r>
            <a:r>
              <a:rPr lang="de-DE" dirty="0" err="1" smtClean="0"/>
              <a:t>bone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250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with a rising PSA level. Usually in the clinical practice [68Ga]Ga-PSMA-HBED-CC is used to detect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recurrence. However, using the 18F-labeled compound [18F]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DCFPyL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revealed several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additional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supradiaphragmatic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PSMA-positive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lesions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whereas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PET/CT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[68Ga]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-PSMA-HBED-CC PET/CT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showed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supradiaphragmal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lesion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sternum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731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Approaches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identification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broadly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divided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distinct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complementary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classes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proteomic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approaches</a:t>
            </a:r>
            <a:r>
              <a:rPr lang="de-DE" baseline="0" dirty="0" smtClean="0"/>
              <a:t>, e.g. </a:t>
            </a:r>
            <a:r>
              <a:rPr lang="de-DE" baseline="0" dirty="0" err="1" smtClean="0"/>
              <a:t>direct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affinity-based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biochemical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methods</a:t>
            </a:r>
            <a:r>
              <a:rPr lang="de-DE" baseline="0" dirty="0" smtClean="0"/>
              <a:t> (i.e. </a:t>
            </a:r>
            <a:r>
              <a:rPr lang="de-DE" baseline="0" dirty="0" err="1" smtClean="0"/>
              <a:t>affinity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purification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interacting</a:t>
            </a:r>
            <a:r>
              <a:rPr lang="de-DE" baseline="0" dirty="0" smtClean="0"/>
              <a:t>/</a:t>
            </a:r>
            <a:r>
              <a:rPr lang="de-DE" baseline="0" dirty="0" err="1" smtClean="0"/>
              <a:t>binding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chemically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modified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small-molecule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follwowed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specrometry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chemical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proteomics</a:t>
            </a:r>
            <a:endParaRPr lang="de-DE" baseline="0" dirty="0" smtClean="0"/>
          </a:p>
          <a:p>
            <a:r>
              <a:rPr lang="de-DE" baseline="0" dirty="0" err="1" smtClean="0"/>
              <a:t>Genetic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approaches</a:t>
            </a:r>
            <a:r>
              <a:rPr lang="de-DE" baseline="0" dirty="0" smtClean="0"/>
              <a:t>, e. g. </a:t>
            </a:r>
            <a:r>
              <a:rPr lang="de-DE" baseline="0" dirty="0" err="1" smtClean="0"/>
              <a:t>transcriptional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chemically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genetically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manipulared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cellular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compound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investigation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altered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chemical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sensitivity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identifying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drug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resistant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mutations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putative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encoding</a:t>
            </a:r>
            <a:r>
              <a:rPr lang="de-DE" baseline="0" dirty="0" smtClean="0"/>
              <a:t> genes</a:t>
            </a:r>
          </a:p>
          <a:p>
            <a:r>
              <a:rPr lang="de-DE" baseline="0" dirty="0" err="1" smtClean="0"/>
              <a:t>Computational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methods</a:t>
            </a:r>
            <a:r>
              <a:rPr lang="de-DE" baseline="0" dirty="0" smtClean="0"/>
              <a:t> e.g. in </a:t>
            </a:r>
            <a:r>
              <a:rPr lang="de-DE" baseline="0" dirty="0" err="1" smtClean="0"/>
              <a:t>silico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chemical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similarities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molecular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docking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bioactivity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spectra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62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06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360" y="6327825"/>
            <a:ext cx="2376264" cy="22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>
              <a:solidFill>
                <a:srgbClr val="023D6B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09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xmlns="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>
              <a:biLevel thresh="25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80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43890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50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3967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2426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17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60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=""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=""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=""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992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=""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52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70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360" y="6327825"/>
            <a:ext cx="2376264" cy="22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90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=""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=""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=""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=""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=""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=""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=""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=""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=""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=""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=""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86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96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5" pos="3659">
          <p15:clr>
            <a:srgbClr val="F26B43"/>
          </p15:clr>
        </p15:guide>
        <p15:guide id="6" pos="4021">
          <p15:clr>
            <a:srgbClr val="F26B43"/>
          </p15:clr>
        </p15:guide>
        <p15:guide id="7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gi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8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0.jpe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3.jpeg"/><Relationship Id="rId4" Type="http://schemas.openxmlformats.org/officeDocument/2006/relationships/image" Target="../media/image59.pn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69.emf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68.emf"/><Relationship Id="rId5" Type="http://schemas.openxmlformats.org/officeDocument/2006/relationships/image" Target="../media/image65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7.emf"/><Relationship Id="rId18" Type="http://schemas.openxmlformats.org/officeDocument/2006/relationships/oleObject" Target="../embeddings/oleObject18.bin"/><Relationship Id="rId26" Type="http://schemas.openxmlformats.org/officeDocument/2006/relationships/oleObject" Target="../embeddings/oleObject22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81.emf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79.emf"/><Relationship Id="rId25" Type="http://schemas.openxmlformats.org/officeDocument/2006/relationships/image" Target="../media/image83.e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29" Type="http://schemas.openxmlformats.org/officeDocument/2006/relationships/image" Target="../media/image85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87.jpeg"/><Relationship Id="rId11" Type="http://schemas.openxmlformats.org/officeDocument/2006/relationships/image" Target="../media/image88.jpeg"/><Relationship Id="rId24" Type="http://schemas.openxmlformats.org/officeDocument/2006/relationships/oleObject" Target="../embeddings/oleObject21.bin"/><Relationship Id="rId5" Type="http://schemas.openxmlformats.org/officeDocument/2006/relationships/image" Target="../media/image74.emf"/><Relationship Id="rId15" Type="http://schemas.openxmlformats.org/officeDocument/2006/relationships/image" Target="../media/image78.emf"/><Relationship Id="rId23" Type="http://schemas.openxmlformats.org/officeDocument/2006/relationships/image" Target="../media/image82.emf"/><Relationship Id="rId28" Type="http://schemas.openxmlformats.org/officeDocument/2006/relationships/oleObject" Target="../embeddings/oleObject23.bin"/><Relationship Id="rId10" Type="http://schemas.openxmlformats.org/officeDocument/2006/relationships/image" Target="../media/image76.emf"/><Relationship Id="rId19" Type="http://schemas.openxmlformats.org/officeDocument/2006/relationships/image" Target="../media/image80.emf"/><Relationship Id="rId31" Type="http://schemas.openxmlformats.org/officeDocument/2006/relationships/image" Target="../media/image86.e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Relationship Id="rId27" Type="http://schemas.openxmlformats.org/officeDocument/2006/relationships/image" Target="../media/image84.emf"/><Relationship Id="rId30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cid:image003.jpg@01D42360.AFB4A0B0" TargetMode="External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e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7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72.png"/><Relationship Id="rId5" Type="http://schemas.openxmlformats.org/officeDocument/2006/relationships/image" Target="../media/image62.jpeg"/><Relationship Id="rId10" Type="http://schemas.openxmlformats.org/officeDocument/2006/relationships/image" Target="../media/image110.emf"/><Relationship Id="rId4" Type="http://schemas.openxmlformats.org/officeDocument/2006/relationships/image" Target="../media/image61.png"/><Relationship Id="rId9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8TH GEORGIAN – GERMAN SCHOOL AND WORKSHOP</a:t>
            </a:r>
            <a:br>
              <a:rPr lang="en-US" dirty="0"/>
            </a:br>
            <a:r>
              <a:rPr lang="en-US" dirty="0"/>
              <a:t>IN BASIC SCIENCE (</a:t>
            </a:r>
            <a:r>
              <a:rPr lang="en-US" dirty="0" smtClean="0"/>
              <a:t>GGSWBS ‘18</a:t>
            </a:r>
            <a:r>
              <a:rPr lang="en-US" dirty="0"/>
              <a:t>)</a:t>
            </a:r>
            <a:br>
              <a:rPr lang="en-US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7726" y="4149080"/>
            <a:ext cx="10728325" cy="516756"/>
          </a:xfrm>
        </p:spPr>
        <p:txBody>
          <a:bodyPr/>
          <a:lstStyle/>
          <a:p>
            <a:r>
              <a:rPr lang="de-DE" dirty="0" err="1" smtClean="0"/>
              <a:t>Tbilisi</a:t>
            </a:r>
            <a:r>
              <a:rPr lang="de-DE" dirty="0" smtClean="0"/>
              <a:t> I 20.08.2018 B. Neumaier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731837" y="1837742"/>
            <a:ext cx="10728325" cy="727162"/>
          </a:xfrm>
        </p:spPr>
        <p:txBody>
          <a:bodyPr/>
          <a:lstStyle/>
          <a:p>
            <a:r>
              <a:rPr lang="de-DE" dirty="0"/>
              <a:t>SCIENCE </a:t>
            </a:r>
            <a:r>
              <a:rPr lang="de-DE" dirty="0" smtClean="0"/>
              <a:t>AT </a:t>
            </a:r>
            <a:r>
              <a:rPr lang="de-DE" dirty="0"/>
              <a:t>MULTIDISCIPLINARY</a:t>
            </a:r>
          </a:p>
          <a:p>
            <a:r>
              <a:rPr lang="de-DE" dirty="0"/>
              <a:t>SMART | LABS IN GEORGIA</a:t>
            </a:r>
          </a:p>
          <a:p>
            <a:r>
              <a:rPr lang="en-US" dirty="0"/>
              <a:t>August 20 – 25, 2018 • Tbilisi, Georgia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568" y="4407458"/>
            <a:ext cx="880466" cy="97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0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273393" y="6551789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Calibri Light" panose="020F0302020204030204" pitchFamily="34" charset="0"/>
              </a:rPr>
              <a:t>Courtesy</a:t>
            </a:r>
            <a:r>
              <a:rPr lang="de-DE" sz="1100" dirty="0">
                <a:latin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</a:rPr>
              <a:t>of</a:t>
            </a:r>
            <a:r>
              <a:rPr lang="de-DE" sz="1100" dirty="0">
                <a:latin typeface="Calibri Light" panose="020F0302020204030204" pitchFamily="34" charset="0"/>
              </a:rPr>
              <a:t> C. Kobe, M. </a:t>
            </a:r>
            <a:r>
              <a:rPr lang="de-DE" sz="1100" dirty="0" err="1">
                <a:latin typeface="Calibri Light" panose="020F0302020204030204" pitchFamily="34" charset="0"/>
              </a:rPr>
              <a:t>Dietlein</a:t>
            </a:r>
            <a:r>
              <a:rPr lang="de-DE" sz="1100" dirty="0">
                <a:latin typeface="Calibri Light" panose="020F0302020204030204" pitchFamily="34" charset="0"/>
              </a:rPr>
              <a:t>, Nuklearmedizin UKK</a:t>
            </a:r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/>
              <a:t>Comparison</a:t>
            </a:r>
            <a:r>
              <a:rPr lang="de-DE" sz="2800" dirty="0" smtClean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existing</a:t>
            </a:r>
            <a:r>
              <a:rPr lang="de-DE" sz="2800" dirty="0"/>
              <a:t> </a:t>
            </a:r>
            <a:r>
              <a:rPr lang="de-DE" sz="2800" dirty="0" err="1"/>
              <a:t>standards</a:t>
            </a:r>
            <a:endParaRPr lang="de-DE" sz="2800" dirty="0"/>
          </a:p>
          <a:p>
            <a:endParaRPr lang="de-DE" sz="28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975408" y="1052736"/>
            <a:ext cx="7632848" cy="4923247"/>
            <a:chOff x="806213" y="1268760"/>
            <a:chExt cx="6591454" cy="4251540"/>
          </a:xfrm>
        </p:grpSpPr>
        <p:pic>
          <p:nvPicPr>
            <p:cNvPr id="9" name="Bild 4" descr="Fig1new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213" y="1268760"/>
              <a:ext cx="6591454" cy="4251540"/>
            </a:xfrm>
            <a:prstGeom prst="rect">
              <a:avLst/>
            </a:prstGeom>
          </p:spPr>
        </p:pic>
        <p:cxnSp>
          <p:nvCxnSpPr>
            <p:cNvPr id="10" name="Gerade Verbindung mit Pfeil 9"/>
            <p:cNvCxnSpPr/>
            <p:nvPr/>
          </p:nvCxnSpPr>
          <p:spPr>
            <a:xfrm flipH="1">
              <a:off x="2702746" y="1878012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H="1">
              <a:off x="3176615" y="2240756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flipH="1">
              <a:off x="2645597" y="2316956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H="1">
              <a:off x="2542025" y="2805880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H="1">
              <a:off x="2539644" y="3610818"/>
              <a:ext cx="326204" cy="115142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>
              <a:off x="2440014" y="3488532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H="1">
              <a:off x="5846713" y="2793206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H="1">
              <a:off x="5696695" y="3474244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989414"/>
              </p:ext>
            </p:extLst>
          </p:nvPr>
        </p:nvGraphicFramePr>
        <p:xfrm>
          <a:off x="8760296" y="3280771"/>
          <a:ext cx="3156184" cy="2501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CS ChemDraw Drawing" r:id="rId5" imgW="3606791" imgH="2858736" progId="ChemDraw.Document.6.0">
                  <p:embed/>
                </p:oleObj>
              </mc:Choice>
              <mc:Fallback>
                <p:oleObj name="CS ChemDraw Drawing" r:id="rId5" imgW="3606791" imgH="28587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60296" y="3280771"/>
                        <a:ext cx="3156184" cy="2501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2656"/>
              </p:ext>
            </p:extLst>
          </p:nvPr>
        </p:nvGraphicFramePr>
        <p:xfrm>
          <a:off x="845661" y="3280771"/>
          <a:ext cx="1849551" cy="2909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CS ChemDraw Drawing" r:id="rId7" imgW="1752394" imgH="2756561" progId="ChemDraw.Document.6.0">
                  <p:embed/>
                </p:oleObj>
              </mc:Choice>
              <mc:Fallback>
                <p:oleObj name="CS ChemDraw Drawing" r:id="rId7" imgW="1752394" imgH="27565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5661" y="3280771"/>
                        <a:ext cx="1849551" cy="2909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20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Wienand_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513" y="2636912"/>
            <a:ext cx="460851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9" descr="Wienand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715" y="2638500"/>
            <a:ext cx="4541346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ntertitel 2"/>
          <p:cNvSpPr txBox="1">
            <a:spLocks/>
          </p:cNvSpPr>
          <p:nvPr/>
        </p:nvSpPr>
        <p:spPr bwMode="auto">
          <a:xfrm>
            <a:off x="6957878" y="5446399"/>
            <a:ext cx="3240088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[</a:t>
            </a:r>
            <a:r>
              <a:rPr lang="de-DE" sz="2000" b="1" baseline="30000" dirty="0">
                <a:solidFill>
                  <a:schemeClr val="bg1"/>
                </a:solidFill>
                <a:latin typeface="Calibri Light" panose="020F0302020204030204" pitchFamily="34" charset="0"/>
              </a:rPr>
              <a:t>18</a:t>
            </a:r>
            <a:r>
              <a:rPr lang="de-DE" sz="2000" dirty="0">
                <a:solidFill>
                  <a:srgbClr val="FFFFFF"/>
                </a:solidFill>
                <a:latin typeface="Calibri Light" panose="020F0302020204030204" pitchFamily="34" charset="0"/>
              </a:rPr>
              <a:t>F</a:t>
            </a: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]PSMA-6-PET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de-DE" sz="2200" dirty="0">
              <a:solidFill>
                <a:srgbClr val="FFFFFF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de-DE" sz="2200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 bwMode="auto">
          <a:xfrm>
            <a:off x="2424237" y="5570612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[</a:t>
            </a:r>
            <a:r>
              <a:rPr lang="de-DE" sz="2200" baseline="30000" dirty="0">
                <a:solidFill>
                  <a:srgbClr val="FFFFFF"/>
                </a:solidFill>
                <a:latin typeface="Calibri Light" panose="020F0302020204030204" pitchFamily="34" charset="0"/>
              </a:rPr>
              <a:t>68</a:t>
            </a: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Ga]PSMA-PET</a:t>
            </a:r>
          </a:p>
        </p:txBody>
      </p:sp>
      <p:pic>
        <p:nvPicPr>
          <p:cNvPr id="7" name="Picture 23" descr="Wienand_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4067" y="1356002"/>
            <a:ext cx="4114108" cy="23617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Line 24"/>
          <p:cNvSpPr>
            <a:spLocks noChangeShapeType="1"/>
          </p:cNvSpPr>
          <p:nvPr/>
        </p:nvSpPr>
        <p:spPr bwMode="auto">
          <a:xfrm flipH="1" flipV="1">
            <a:off x="8966693" y="4778450"/>
            <a:ext cx="256830" cy="66794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>
              <a:latin typeface="Calibri Light" panose="020F0302020204030204" pitchFamily="34" charset="0"/>
            </a:endParaRPr>
          </a:p>
        </p:txBody>
      </p:sp>
      <p:sp>
        <p:nvSpPr>
          <p:cNvPr id="13" name="Untertitel 2"/>
          <p:cNvSpPr txBox="1">
            <a:spLocks/>
          </p:cNvSpPr>
          <p:nvPr/>
        </p:nvSpPr>
        <p:spPr bwMode="auto">
          <a:xfrm>
            <a:off x="4233882" y="2996952"/>
            <a:ext cx="207814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3200" dirty="0">
                <a:solidFill>
                  <a:srgbClr val="FFFFFF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4" name="Untertitel 2"/>
          <p:cNvSpPr txBox="1">
            <a:spLocks/>
          </p:cNvSpPr>
          <p:nvPr/>
        </p:nvSpPr>
        <p:spPr bwMode="auto">
          <a:xfrm>
            <a:off x="3682486" y="4914769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3200" dirty="0">
                <a:solidFill>
                  <a:srgbClr val="FFFFFF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Textplatzhalter 1"/>
          <p:cNvSpPr txBox="1">
            <a:spLocks/>
          </p:cNvSpPr>
          <p:nvPr/>
        </p:nvSpPr>
        <p:spPr bwMode="auto">
          <a:xfrm>
            <a:off x="6157161" y="1679168"/>
            <a:ext cx="4681767" cy="227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eaLnBrk="0" hangingPunct="0">
              <a:lnSpc>
                <a:spcPct val="120000"/>
              </a:lnSpc>
              <a:buClr>
                <a:srgbClr val="00B050"/>
              </a:buClr>
            </a:pPr>
            <a:r>
              <a:rPr lang="de-DE" sz="2000" dirty="0" err="1">
                <a:latin typeface="Calibri Light" panose="020F0302020204030204" pitchFamily="34" charset="0"/>
              </a:rPr>
              <a:t>Detection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of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even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very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small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lesions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392144" y="6596390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Calibri Light" panose="020F0302020204030204" pitchFamily="34" charset="0"/>
              </a:rPr>
              <a:t>Courtesy</a:t>
            </a:r>
            <a:r>
              <a:rPr lang="de-DE" sz="1100" dirty="0">
                <a:latin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</a:rPr>
              <a:t>of</a:t>
            </a:r>
            <a:r>
              <a:rPr lang="de-DE" sz="1100" dirty="0">
                <a:latin typeface="Calibri Light" panose="020F0302020204030204" pitchFamily="34" charset="0"/>
              </a:rPr>
              <a:t> C. Kobe, M. </a:t>
            </a:r>
            <a:r>
              <a:rPr lang="de-DE" sz="1100" dirty="0" err="1">
                <a:latin typeface="Calibri Light" panose="020F0302020204030204" pitchFamily="34" charset="0"/>
              </a:rPr>
              <a:t>Dietlein</a:t>
            </a:r>
            <a:r>
              <a:rPr lang="de-DE" sz="1100" dirty="0">
                <a:latin typeface="Calibri Light" panose="020F0302020204030204" pitchFamily="34" charset="0"/>
              </a:rPr>
              <a:t>, Nuklearmedizin UKK</a:t>
            </a:r>
          </a:p>
        </p:txBody>
      </p:sp>
      <p:sp>
        <p:nvSpPr>
          <p:cNvPr id="16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/>
              <a:t>Comparison</a:t>
            </a:r>
            <a:r>
              <a:rPr lang="de-DE" sz="2800" dirty="0" smtClean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existing</a:t>
            </a:r>
            <a:r>
              <a:rPr lang="de-DE" sz="2800" dirty="0"/>
              <a:t> </a:t>
            </a:r>
            <a:r>
              <a:rPr lang="de-DE" sz="2800" dirty="0" err="1"/>
              <a:t>standards</a:t>
            </a:r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996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 txBox="1">
            <a:spLocks/>
          </p:cNvSpPr>
          <p:nvPr/>
        </p:nvSpPr>
        <p:spPr bwMode="auto">
          <a:xfrm>
            <a:off x="2424237" y="5570612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[</a:t>
            </a:r>
            <a:r>
              <a:rPr lang="de-DE" sz="2200" baseline="30000" dirty="0">
                <a:solidFill>
                  <a:srgbClr val="FFFFFF"/>
                </a:solidFill>
                <a:latin typeface="Calibri Light" panose="020F0302020204030204" pitchFamily="34" charset="0"/>
              </a:rPr>
              <a:t>68</a:t>
            </a: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Ga]PSMA-PET</a:t>
            </a:r>
          </a:p>
        </p:txBody>
      </p:sp>
      <p:sp>
        <p:nvSpPr>
          <p:cNvPr id="16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Documentation </a:t>
            </a:r>
            <a:r>
              <a:rPr lang="en-US" sz="2800" dirty="0"/>
              <a:t>of safety and efficacy</a:t>
            </a:r>
            <a:endParaRPr lang="de-DE" sz="2800" dirty="0"/>
          </a:p>
          <a:p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9" y="1352945"/>
            <a:ext cx="3176394" cy="4541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8097">
            <a:off x="1762047" y="1418876"/>
            <a:ext cx="3316019" cy="4742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8489">
            <a:off x="2582186" y="1676933"/>
            <a:ext cx="3320415" cy="4474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-1899592"/>
            <a:ext cx="2364996" cy="16397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249" y="740389"/>
            <a:ext cx="3776091" cy="54082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5999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6391">
            <a:off x="6868216" y="911624"/>
            <a:ext cx="3746532" cy="52425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5998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5965">
            <a:off x="7999494" y="983726"/>
            <a:ext cx="3808476" cy="53759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5999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1261" y="4922541"/>
            <a:ext cx="2196871" cy="1577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2931368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946" y="3131592"/>
            <a:ext cx="1730808" cy="162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27" y="2797455"/>
            <a:ext cx="2280224" cy="1517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66" y="1917449"/>
            <a:ext cx="2224748" cy="143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15" y="1427177"/>
            <a:ext cx="11449050" cy="4214255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 </a:t>
            </a:r>
            <a:r>
              <a:rPr lang="en-US" sz="2400" dirty="0"/>
              <a:t>Identification of an appropriate target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/>
              <a:t>Selection of </a:t>
            </a:r>
            <a:r>
              <a:rPr lang="en-US" sz="2400" dirty="0" smtClean="0"/>
              <a:t>lead structure with high affinity for molecular target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 Precursor synthesis</a:t>
            </a:r>
            <a:endParaRPr lang="en-US" sz="2400" dirty="0"/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 Development </a:t>
            </a:r>
            <a:r>
              <a:rPr lang="en-US" sz="2400" dirty="0"/>
              <a:t>of </a:t>
            </a:r>
            <a:r>
              <a:rPr lang="en-US" sz="2400" dirty="0" smtClean="0"/>
              <a:t>labeling </a:t>
            </a:r>
            <a:r>
              <a:rPr lang="en-US" sz="2400" dirty="0"/>
              <a:t>strategies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err="1" smtClean="0"/>
              <a:t>Optimisation</a:t>
            </a:r>
            <a:r>
              <a:rPr lang="en-US" sz="2400" dirty="0" smtClean="0"/>
              <a:t> </a:t>
            </a:r>
            <a:r>
              <a:rPr lang="en-US" sz="2400"/>
              <a:t>of </a:t>
            </a:r>
            <a:r>
              <a:rPr lang="en-US" sz="2400" smtClean="0"/>
              <a:t>labeling </a:t>
            </a:r>
            <a:r>
              <a:rPr lang="en-US" sz="2400" dirty="0"/>
              <a:t>and QC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2400" dirty="0" smtClean="0"/>
              <a:t> </a:t>
            </a:r>
            <a:r>
              <a:rPr lang="de-DE" sz="2400" dirty="0" err="1" smtClean="0"/>
              <a:t>Documentation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drug</a:t>
            </a:r>
            <a:r>
              <a:rPr lang="de-DE" sz="2400" dirty="0"/>
              <a:t> </a:t>
            </a:r>
            <a:r>
              <a:rPr lang="de-DE" sz="2400" dirty="0" err="1"/>
              <a:t>master</a:t>
            </a:r>
            <a:r>
              <a:rPr lang="de-DE" sz="2400" dirty="0"/>
              <a:t> </a:t>
            </a:r>
            <a:r>
              <a:rPr lang="de-DE" sz="2400" dirty="0" err="1" smtClean="0"/>
              <a:t>file</a:t>
            </a:r>
            <a:r>
              <a:rPr lang="de-DE" sz="2400" dirty="0" smtClean="0"/>
              <a:t> (</a:t>
            </a:r>
            <a:r>
              <a:rPr lang="de-DE" sz="2400" dirty="0" err="1" smtClean="0"/>
              <a:t>dosimetry</a:t>
            </a:r>
            <a:r>
              <a:rPr lang="de-DE" sz="2400" dirty="0" smtClean="0"/>
              <a:t>, </a:t>
            </a:r>
            <a:r>
              <a:rPr lang="de-DE" sz="2400" dirty="0" err="1" smtClean="0"/>
              <a:t>toxicity</a:t>
            </a:r>
            <a:r>
              <a:rPr lang="de-DE" sz="2400" dirty="0" smtClean="0"/>
              <a:t> </a:t>
            </a:r>
            <a:r>
              <a:rPr lang="de-DE" sz="2400" dirty="0"/>
              <a:t>etc</a:t>
            </a:r>
            <a:r>
              <a:rPr lang="de-DE" sz="2400" dirty="0" smtClean="0"/>
              <a:t>.)</a:t>
            </a:r>
            <a:endParaRPr lang="de-DE" sz="2400" dirty="0"/>
          </a:p>
        </p:txBody>
      </p:sp>
      <p:sp>
        <p:nvSpPr>
          <p:cNvPr id="6" name="Titel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design and production of new tracers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312" y="817680"/>
            <a:ext cx="2118380" cy="163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312" y="4387155"/>
            <a:ext cx="2523108" cy="1744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303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production of new tracers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 Identification of an appropriate target</a:t>
            </a: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063566"/>
            <a:ext cx="7303061" cy="29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9795315" y="5878075"/>
            <a:ext cx="2160240" cy="727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034" t="12491" r="46440" b="42372"/>
          <a:stretch/>
        </p:blipFill>
        <p:spPr>
          <a:xfrm>
            <a:off x="5940562" y="1026456"/>
            <a:ext cx="2891743" cy="341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7" name="Objekt 26"/>
          <p:cNvGraphicFramePr>
            <a:graphicFrameLocks noChangeAspect="1"/>
          </p:cNvGraphicFramePr>
          <p:nvPr>
            <p:extLst/>
          </p:nvPr>
        </p:nvGraphicFramePr>
        <p:xfrm>
          <a:off x="7547608" y="3591686"/>
          <a:ext cx="2822248" cy="2147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CS ChemDraw Drawing" r:id="rId5" imgW="5204023" imgH="3960495" progId="ChemDraw.Document.6.0">
                  <p:embed/>
                </p:oleObj>
              </mc:Choice>
              <mc:Fallback>
                <p:oleObj name="CS ChemDraw Drawing" r:id="rId5" imgW="5204023" imgH="39604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7608" y="3591686"/>
                        <a:ext cx="2822248" cy="2147794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5000"/>
                          <a:lumOff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3" name="Picture 9" descr="http://www.pathologyoutlines.com/imgau/prostategleasonfig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22" y="1212943"/>
            <a:ext cx="1913316" cy="143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47017" y="4553693"/>
            <a:ext cx="5539178" cy="1972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P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rostate-</a:t>
            </a: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S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pecific-</a:t>
            </a: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M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embrane-</a:t>
            </a: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A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ntigen:</a:t>
            </a:r>
          </a:p>
          <a:p>
            <a:pPr marL="285750" indent="-28575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Calibri Light" panose="020F0302020204030204" pitchFamily="34" charset="0"/>
              </a:rPr>
              <a:t>Membrane-</a:t>
            </a:r>
            <a:r>
              <a:rPr lang="de-DE" dirty="0" err="1">
                <a:latin typeface="Calibri Light" panose="020F0302020204030204" pitchFamily="34" charset="0"/>
              </a:rPr>
              <a:t>bound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zinc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metallopeptidase</a:t>
            </a:r>
            <a:endParaRPr lang="de-DE" dirty="0"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 Light" panose="020F0302020204030204" pitchFamily="34" charset="0"/>
                <a:ea typeface="MS PGothic" panose="020B0600070205080204" pitchFamily="34" charset="-128"/>
              </a:rPr>
              <a:t>in vivo: Hydrolysis of </a:t>
            </a:r>
            <a:r>
              <a:rPr lang="en-US" i="1" dirty="0">
                <a:latin typeface="Calibri Light" panose="020F0302020204030204" pitchFamily="34" charset="0"/>
                <a:ea typeface="MS PGothic" panose="020B0600070205080204" pitchFamily="34" charset="-128"/>
              </a:rPr>
              <a:t>N</a:t>
            </a:r>
            <a:r>
              <a:rPr lang="en-US" dirty="0">
                <a:latin typeface="Calibri Light" panose="020F0302020204030204" pitchFamily="34" charset="0"/>
                <a:ea typeface="MS PGothic" panose="020B0600070205080204" pitchFamily="34" charset="-128"/>
              </a:rPr>
              <a:t>-</a:t>
            </a:r>
            <a:r>
              <a:rPr lang="en-US" dirty="0" err="1">
                <a:latin typeface="Calibri Light" panose="020F0302020204030204" pitchFamily="34" charset="0"/>
                <a:ea typeface="MS PGothic" panose="020B0600070205080204" pitchFamily="34" charset="-128"/>
              </a:rPr>
              <a:t>acetylaspartylglutamate</a:t>
            </a:r>
            <a:r>
              <a:rPr lang="en-US" dirty="0">
                <a:latin typeface="Calibri Light" panose="020F0302020204030204" pitchFamily="34" charset="0"/>
                <a:ea typeface="MS PGothic" panose="020B0600070205080204" pitchFamily="34" charset="-128"/>
              </a:rPr>
              <a:t> (NAAG) into glutamate and N-</a:t>
            </a:r>
            <a:r>
              <a:rPr lang="en-US" dirty="0" err="1">
                <a:latin typeface="Calibri Light" panose="020F0302020204030204" pitchFamily="34" charset="0"/>
                <a:ea typeface="MS PGothic" panose="020B0600070205080204" pitchFamily="34" charset="-128"/>
              </a:rPr>
              <a:t>acetylaspartate</a:t>
            </a:r>
            <a:endParaRPr lang="de-DE" dirty="0"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Calibri Light" panose="020F0302020204030204" pitchFamily="34" charset="0"/>
              </a:rPr>
              <a:t>High </a:t>
            </a:r>
            <a:r>
              <a:rPr lang="de-DE" dirty="0" err="1">
                <a:latin typeface="Calibri Light" panose="020F0302020204030204" pitchFamily="34" charset="0"/>
              </a:rPr>
              <a:t>expression</a:t>
            </a:r>
            <a:r>
              <a:rPr lang="de-DE" dirty="0">
                <a:latin typeface="Calibri Light" panose="020F0302020204030204" pitchFamily="34" charset="0"/>
              </a:rPr>
              <a:t> in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ephithel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cells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of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most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PCa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tumors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322321" y="2412391"/>
            <a:ext cx="2552118" cy="1705232"/>
            <a:chOff x="2660970" y="2974904"/>
            <a:chExt cx="1551054" cy="1083255"/>
          </a:xfrm>
        </p:grpSpPr>
        <p:sp>
          <p:nvSpPr>
            <p:cNvPr id="21" name="Text Box 44"/>
            <p:cNvSpPr txBox="1">
              <a:spLocks noChangeArrowheads="1"/>
            </p:cNvSpPr>
            <p:nvPr/>
          </p:nvSpPr>
          <p:spPr bwMode="auto">
            <a:xfrm>
              <a:off x="2660970" y="3881787"/>
              <a:ext cx="1469861" cy="176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660970" y="2974904"/>
              <a:ext cx="1551054" cy="895494"/>
              <a:chOff x="899592" y="2765677"/>
              <a:chExt cx="1551054" cy="895494"/>
            </a:xfrm>
          </p:grpSpPr>
          <p:pic>
            <p:nvPicPr>
              <p:cNvPr id="23" name="Picture 4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2830484"/>
                <a:ext cx="1470060" cy="762823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71842" dir="18900000" algn="ctr" rotWithShape="0">
                  <a:schemeClr val="bg2">
                    <a:alpha val="50000"/>
                  </a:schemeClr>
                </a:outerShdw>
              </a:effectLst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077" y="2765677"/>
                <a:ext cx="1342569" cy="89549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30" name="Gerade Verbindung mit Pfeil 29"/>
          <p:cNvCxnSpPr>
            <a:stCxn id="6153" idx="3"/>
          </p:cNvCxnSpPr>
          <p:nvPr/>
        </p:nvCxnSpPr>
        <p:spPr>
          <a:xfrm>
            <a:off x="6552538" y="1932828"/>
            <a:ext cx="600188" cy="233776"/>
          </a:xfrm>
          <a:prstGeom prst="straightConnector1">
            <a:avLst/>
          </a:prstGeom>
          <a:ln w="762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7386432" y="3381456"/>
            <a:ext cx="271200" cy="514298"/>
          </a:xfrm>
          <a:prstGeom prst="straightConnector1">
            <a:avLst/>
          </a:prstGeom>
          <a:ln w="762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6672064" y="5625546"/>
            <a:ext cx="1944216" cy="1232454"/>
          </a:xfrm>
          <a:prstGeom prst="ellipse">
            <a:avLst/>
          </a:prstGeom>
          <a:noFill/>
          <a:ln>
            <a:solidFill>
              <a:srgbClr val="A0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1642081" y="-1338089"/>
            <a:ext cx="7488000" cy="576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3432534" y="3679403"/>
            <a:ext cx="2303765" cy="46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 Light" panose="020F0302020204030204" pitchFamily="34" charset="0"/>
              </a:rPr>
              <a:t>Selection of key processes and target identification</a:t>
            </a:r>
          </a:p>
        </p:txBody>
      </p:sp>
      <p:pic>
        <p:nvPicPr>
          <p:cNvPr id="16" name="Picture 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610" y="1013817"/>
            <a:ext cx="1925638" cy="1790700"/>
          </a:xfrm>
          <a:prstGeom prst="rect">
            <a:avLst/>
          </a:prstGeom>
          <a:solidFill>
            <a:srgbClr val="000066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1647018" y="2382255"/>
            <a:ext cx="1933347" cy="46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latin typeface="Calibri Light" panose="020F0302020204030204" pitchFamily="34" charset="0"/>
              </a:rPr>
              <a:t>Molecular</a:t>
            </a:r>
            <a:r>
              <a:rPr lang="de-DE" sz="1200" dirty="0">
                <a:latin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</a:rPr>
              <a:t>biological</a:t>
            </a:r>
            <a:endParaRPr lang="de-DE" sz="1200" dirty="0">
              <a:latin typeface="Calibri Light" panose="020F03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latin typeface="Calibri Light" panose="020F0302020204030204" pitchFamily="34" charset="0"/>
              </a:rPr>
              <a:t>screening</a:t>
            </a:r>
            <a:endParaRPr lang="de-DE" sz="1200" dirty="0">
              <a:latin typeface="Calibri Light" panose="020F0302020204030204" pitchFamily="34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3427831" y="2092739"/>
            <a:ext cx="464835" cy="684304"/>
          </a:xfrm>
          <a:prstGeom prst="straightConnector1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Abgerundete rechteckige Legende 35"/>
          <p:cNvSpPr/>
          <p:nvPr/>
        </p:nvSpPr>
        <p:spPr>
          <a:xfrm>
            <a:off x="8790310" y="1233190"/>
            <a:ext cx="1548974" cy="1301254"/>
          </a:xfrm>
          <a:prstGeom prst="wedgeRoundRectCallout">
            <a:avLst>
              <a:gd name="adj1" fmla="val -126368"/>
              <a:gd name="adj2" fmla="val 65669"/>
              <a:gd name="adj3" fmla="val 16667"/>
            </a:avLst>
          </a:prstGeom>
          <a:solidFill>
            <a:schemeClr val="bg1"/>
          </a:solidFill>
          <a:ln w="0">
            <a:solidFill>
              <a:schemeClr val="tx1">
                <a:alpha val="51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1"/>
          <a:srcRect b="13980"/>
          <a:stretch/>
        </p:blipFill>
        <p:spPr>
          <a:xfrm>
            <a:off x="8878583" y="1375796"/>
            <a:ext cx="1395068" cy="1059306"/>
          </a:xfrm>
          <a:prstGeom prst="rect">
            <a:avLst/>
          </a:prstGeom>
        </p:spPr>
      </p:pic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397233"/>
              </p:ext>
            </p:extLst>
          </p:nvPr>
        </p:nvGraphicFramePr>
        <p:xfrm>
          <a:off x="6881813" y="5902325"/>
          <a:ext cx="366236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CS ChemDraw Drawing" r:id="rId12" imgW="5786086" imgH="1226369" progId="ChemDraw.Document.6.0">
                  <p:embed/>
                </p:oleObj>
              </mc:Choice>
              <mc:Fallback>
                <p:oleObj name="CS ChemDraw Drawing" r:id="rId12" imgW="5786086" imgH="12263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81813" y="5902325"/>
                        <a:ext cx="3662362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31" name="Rechteck 30"/>
          <p:cNvSpPr/>
          <p:nvPr/>
        </p:nvSpPr>
        <p:spPr>
          <a:xfrm>
            <a:off x="1732425" y="6410964"/>
            <a:ext cx="2491367" cy="356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8" name="Titel 1"/>
          <p:cNvSpPr txBox="1">
            <a:spLocks/>
          </p:cNvSpPr>
          <p:nvPr/>
        </p:nvSpPr>
        <p:spPr>
          <a:xfrm>
            <a:off x="523875" y="4764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39" name="Titel 6"/>
          <p:cNvSpPr txBox="1">
            <a:spLocks/>
          </p:cNvSpPr>
          <p:nvPr/>
        </p:nvSpPr>
        <p:spPr>
          <a:xfrm>
            <a:off x="407368" y="34628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design and production of new tracers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302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1" grpId="0" animBg="1"/>
      <p:bldP spid="36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 Selection of lead structures with high affinity for molecular target</a:t>
            </a: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375645"/>
            <a:ext cx="7647751" cy="4589250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825101"/>
              </p:ext>
            </p:extLst>
          </p:nvPr>
        </p:nvGraphicFramePr>
        <p:xfrm>
          <a:off x="47328" y="4725144"/>
          <a:ext cx="2073349" cy="707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CS ChemDraw Drawing" r:id="rId4" imgW="2864923" imgH="978250" progId="ChemDraw.Document.6.0">
                  <p:embed/>
                </p:oleObj>
              </mc:Choice>
              <mc:Fallback>
                <p:oleObj name="CS ChemDraw Drawing" r:id="rId4" imgW="2864923" imgH="9782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28" y="4725144"/>
                        <a:ext cx="2073349" cy="707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281907"/>
              </p:ext>
            </p:extLst>
          </p:nvPr>
        </p:nvGraphicFramePr>
        <p:xfrm>
          <a:off x="-12869" y="2204864"/>
          <a:ext cx="1952059" cy="6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S ChemDraw Drawing" r:id="rId6" imgW="2864923" imgH="1020817" progId="ChemDraw.Document.6.0">
                  <p:embed/>
                </p:oleObj>
              </mc:Choice>
              <mc:Fallback>
                <p:oleObj name="CS ChemDraw Drawing" r:id="rId6" imgW="2864923" imgH="10208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2869" y="2204864"/>
                        <a:ext cx="1952059" cy="695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19336" y="5733256"/>
            <a:ext cx="21368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K</a:t>
            </a:r>
            <a:r>
              <a:rPr lang="de-DE" sz="2400" baseline="-25000" dirty="0" err="1" smtClean="0"/>
              <a:t>i</a:t>
            </a:r>
            <a:r>
              <a:rPr lang="de-DE" sz="2400" dirty="0" smtClean="0"/>
              <a:t> = 0,049 </a:t>
            </a:r>
            <a:r>
              <a:rPr lang="de-DE" sz="2400" dirty="0" err="1" smtClean="0"/>
              <a:t>nM</a:t>
            </a:r>
            <a:endParaRPr lang="de-DE" sz="24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-47542" y="2979184"/>
            <a:ext cx="21368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K</a:t>
            </a:r>
            <a:r>
              <a:rPr lang="de-DE" sz="2400" baseline="-25000" dirty="0" err="1" smtClean="0"/>
              <a:t>i</a:t>
            </a:r>
            <a:r>
              <a:rPr lang="de-DE" sz="2400" dirty="0" smtClean="0"/>
              <a:t> = 1,57 </a:t>
            </a:r>
            <a:r>
              <a:rPr lang="de-DE" sz="2400" dirty="0" err="1" smtClean="0"/>
              <a:t>nM</a:t>
            </a:r>
            <a:endParaRPr lang="de-DE" sz="24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9700253" y="2979184"/>
            <a:ext cx="21368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K</a:t>
            </a:r>
            <a:r>
              <a:rPr lang="de-DE" sz="2400" baseline="-25000" dirty="0" err="1" smtClean="0"/>
              <a:t>i</a:t>
            </a:r>
            <a:r>
              <a:rPr lang="de-DE" sz="2400" dirty="0" smtClean="0"/>
              <a:t> = 10,97 </a:t>
            </a:r>
            <a:r>
              <a:rPr lang="de-DE" sz="2400" dirty="0" err="1" smtClean="0"/>
              <a:t>nM</a:t>
            </a:r>
            <a:endParaRPr lang="de-DE" sz="240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9768408" y="5211126"/>
            <a:ext cx="21368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K</a:t>
            </a:r>
            <a:r>
              <a:rPr lang="de-DE" sz="2400" baseline="-25000" dirty="0" err="1" smtClean="0"/>
              <a:t>i</a:t>
            </a:r>
            <a:r>
              <a:rPr lang="de-DE" sz="2400" dirty="0" smtClean="0"/>
              <a:t> = 3,88 </a:t>
            </a:r>
            <a:r>
              <a:rPr lang="de-DE" sz="2400" dirty="0" err="1" smtClean="0"/>
              <a:t>nM</a:t>
            </a:r>
            <a:endParaRPr lang="de-DE" sz="2400" dirty="0" smtClean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877965"/>
              </p:ext>
            </p:extLst>
          </p:nvPr>
        </p:nvGraphicFramePr>
        <p:xfrm>
          <a:off x="9466263" y="1631950"/>
          <a:ext cx="2603500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CS ChemDraw Drawing" r:id="rId8" imgW="2604117" imgH="1322727" progId="ChemDraw.Document.6.0">
                  <p:embed/>
                </p:oleObj>
              </mc:Choice>
              <mc:Fallback>
                <p:oleObj name="CS ChemDraw Drawing" r:id="rId8" imgW="2604117" imgH="13227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66263" y="1631950"/>
                        <a:ext cx="2603500" cy="1322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059816"/>
              </p:ext>
            </p:extLst>
          </p:nvPr>
        </p:nvGraphicFramePr>
        <p:xfrm>
          <a:off x="9829800" y="3925888"/>
          <a:ext cx="2360613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CS ChemDraw Drawing" r:id="rId10" imgW="3027877" imgH="1362141" progId="ChemDraw.Document.6.0">
                  <p:embed/>
                </p:oleObj>
              </mc:Choice>
              <mc:Fallback>
                <p:oleObj name="CS ChemDraw Drawing" r:id="rId10" imgW="3027877" imgH="13621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29800" y="3925888"/>
                        <a:ext cx="2360613" cy="106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8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>
          <a:xfrm>
            <a:off x="7176120" y="4481558"/>
            <a:ext cx="363263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Development </a:t>
            </a:r>
            <a:r>
              <a:rPr lang="de-DE" sz="1500" dirty="0" err="1">
                <a:latin typeface="Calibri Light" panose="020F0302020204030204" pitchFamily="34" charset="0"/>
              </a:rPr>
              <a:t>of</a:t>
            </a:r>
            <a:r>
              <a:rPr lang="de-DE" sz="1500" dirty="0">
                <a:latin typeface="Calibri Light" panose="020F0302020204030204" pitchFamily="34" charset="0"/>
              </a:rPr>
              <a:t> PSMA </a:t>
            </a:r>
            <a:r>
              <a:rPr lang="de-DE" sz="1500" dirty="0" err="1">
                <a:latin typeface="Calibri Light" panose="020F0302020204030204" pitchFamily="34" charset="0"/>
              </a:rPr>
              <a:t>inhibitor</a:t>
            </a:r>
            <a:endParaRPr lang="de-DE" sz="1500" dirty="0">
              <a:latin typeface="Calibri Light" panose="020F0302020204030204" pitchFamily="34" charset="0"/>
            </a:endParaRP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High </a:t>
            </a:r>
            <a:r>
              <a:rPr lang="de-DE" sz="1500" dirty="0" err="1">
                <a:latin typeface="Calibri Light" panose="020F0302020204030204" pitchFamily="34" charset="0"/>
              </a:rPr>
              <a:t>affinity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for</a:t>
            </a:r>
            <a:r>
              <a:rPr lang="de-DE" sz="1500" dirty="0">
                <a:latin typeface="Calibri Light" panose="020F0302020204030204" pitchFamily="34" charset="0"/>
              </a:rPr>
              <a:t> PSMA</a:t>
            </a: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High </a:t>
            </a:r>
            <a:r>
              <a:rPr lang="de-DE" sz="1500" dirty="0" err="1">
                <a:latin typeface="Calibri Light" panose="020F0302020204030204" pitchFamily="34" charset="0"/>
              </a:rPr>
              <a:t>metabolic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stability</a:t>
            </a:r>
            <a:endParaRPr lang="de-DE" sz="1500" dirty="0">
              <a:latin typeface="Calibri Light" panose="020F0302020204030204" pitchFamily="34" charset="0"/>
            </a:endParaRP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 err="1">
                <a:latin typeface="Calibri Light" panose="020F0302020204030204" pitchFamily="34" charset="0"/>
              </a:rPr>
              <a:t>Suitable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for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radiolabeling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by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prosthetic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groups</a:t>
            </a:r>
            <a:endParaRPr lang="de-DE" sz="1500" dirty="0">
              <a:latin typeface="Calibri Light" panose="020F0302020204030204" pitchFamily="34" charset="0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1866583" y="4481558"/>
            <a:ext cx="34593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 err="1">
                <a:latin typeface="Calibri Light" panose="020F0302020204030204" pitchFamily="34" charset="0"/>
              </a:rPr>
              <a:t>Endogenous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ligand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of</a:t>
            </a:r>
            <a:r>
              <a:rPr lang="de-DE" sz="1500" dirty="0">
                <a:latin typeface="Calibri Light" panose="020F0302020204030204" pitchFamily="34" charset="0"/>
              </a:rPr>
              <a:t> PSMA</a:t>
            </a: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i="1" dirty="0">
                <a:latin typeface="Calibri Light" panose="020F0302020204030204" pitchFamily="34" charset="0"/>
              </a:rPr>
              <a:t>in-vivo</a:t>
            </a:r>
            <a:r>
              <a:rPr lang="de-DE" sz="1500" dirty="0">
                <a:latin typeface="Calibri Light" panose="020F0302020204030204" pitchFamily="34" charset="0"/>
              </a:rPr>
              <a:t>: </a:t>
            </a:r>
            <a:r>
              <a:rPr lang="de-DE" sz="1500" dirty="0" err="1">
                <a:latin typeface="Calibri Light" panose="020F0302020204030204" pitchFamily="34" charset="0"/>
              </a:rPr>
              <a:t>Cleavage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to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i="1" dirty="0">
                <a:latin typeface="Calibri Light" panose="020F0302020204030204" pitchFamily="34" charset="0"/>
              </a:rPr>
              <a:t>N</a:t>
            </a:r>
            <a:r>
              <a:rPr lang="de-DE" sz="1500" dirty="0">
                <a:latin typeface="Calibri Light" panose="020F0302020204030204" pitchFamily="34" charset="0"/>
              </a:rPr>
              <a:t>-</a:t>
            </a:r>
            <a:r>
              <a:rPr lang="de-DE" sz="1500" dirty="0" err="1">
                <a:latin typeface="Calibri Light" panose="020F0302020204030204" pitchFamily="34" charset="0"/>
              </a:rPr>
              <a:t>acetylaspartate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and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glutamate</a:t>
            </a:r>
            <a:r>
              <a:rPr lang="de-DE" sz="1500" dirty="0">
                <a:latin typeface="Calibri Light" panose="020F0302020204030204" pitchFamily="34" charset="0"/>
              </a:rPr>
              <a:t> =&gt; </a:t>
            </a:r>
            <a:r>
              <a:rPr lang="de-DE" sz="1500" dirty="0" err="1">
                <a:latin typeface="Calibri Light" panose="020F0302020204030204" pitchFamily="34" charset="0"/>
              </a:rPr>
              <a:t>short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plasma</a:t>
            </a:r>
            <a:r>
              <a:rPr lang="de-DE" sz="1500" dirty="0">
                <a:latin typeface="Calibri Light" panose="020F0302020204030204" pitchFamily="34" charset="0"/>
              </a:rPr>
              <a:t> half </a:t>
            </a:r>
            <a:r>
              <a:rPr lang="de-DE" sz="1500" dirty="0" err="1">
                <a:latin typeface="Calibri Light" panose="020F0302020204030204" pitchFamily="34" charset="0"/>
              </a:rPr>
              <a:t>life</a:t>
            </a:r>
            <a:endParaRPr lang="de-DE" sz="1500" dirty="0">
              <a:latin typeface="Calibri Light" panose="020F0302020204030204" pitchFamily="34" charset="0"/>
            </a:endParaRP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Not </a:t>
            </a:r>
            <a:r>
              <a:rPr lang="de-DE" sz="1500" dirty="0" err="1">
                <a:latin typeface="Calibri Light" panose="020F0302020204030204" pitchFamily="34" charset="0"/>
              </a:rPr>
              <a:t>suitable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as</a:t>
            </a:r>
            <a:r>
              <a:rPr lang="de-DE" sz="1500" dirty="0">
                <a:latin typeface="Calibri Light" panose="020F0302020204030204" pitchFamily="34" charset="0"/>
              </a:rPr>
              <a:t> PET probe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1930989" y="2132856"/>
          <a:ext cx="3330575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CS ChemDraw Drawing" r:id="rId3" imgW="2619417" imgH="1554248" progId="ChemDraw.Document.6.0">
                  <p:embed/>
                </p:oleObj>
              </mc:Choice>
              <mc:Fallback>
                <p:oleObj name="CS ChemDraw Drawing" r:id="rId3" imgW="2619417" imgH="15542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0989" y="2132856"/>
                        <a:ext cx="3330575" cy="197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7941443" y="1644243"/>
            <a:ext cx="18377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Kozikowski</a:t>
            </a:r>
            <a:r>
              <a:rPr lang="en-US" sz="13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3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  <a:endParaRPr lang="de-DE" sz="1350" dirty="0">
              <a:latin typeface="Calibri Light" panose="020F0302020204030204" pitchFamily="34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7887453" y="1972518"/>
          <a:ext cx="2543175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CS ChemDraw Drawing" r:id="rId5" imgW="1872991" imgH="1575369" progId="ChemDraw.Document.6.0">
                  <p:embed/>
                </p:oleObj>
              </mc:Choice>
              <mc:Fallback>
                <p:oleObj name="CS ChemDraw Drawing" r:id="rId5" imgW="1872991" imgH="15753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87453" y="1972518"/>
                        <a:ext cx="2543175" cy="213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Kreis 11"/>
          <p:cNvSpPr/>
          <p:nvPr/>
        </p:nvSpPr>
        <p:spPr>
          <a:xfrm rot="6423175">
            <a:off x="1578929" y="1458267"/>
            <a:ext cx="1368152" cy="1368152"/>
          </a:xfrm>
          <a:prstGeom prst="pie">
            <a:avLst>
              <a:gd name="adj1" fmla="val 0"/>
              <a:gd name="adj2" fmla="val 13650427"/>
            </a:avLst>
          </a:prstGeom>
          <a:solidFill>
            <a:srgbClr val="A0235A"/>
          </a:solidFill>
          <a:ln>
            <a:solidFill>
              <a:srgbClr val="A0235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Kreis 12"/>
          <p:cNvSpPr/>
          <p:nvPr/>
        </p:nvSpPr>
        <p:spPr>
          <a:xfrm rot="11267907">
            <a:off x="4032334" y="1614313"/>
            <a:ext cx="1368152" cy="1368152"/>
          </a:xfrm>
          <a:prstGeom prst="pie">
            <a:avLst>
              <a:gd name="adj1" fmla="val 0"/>
              <a:gd name="adj2" fmla="val 1365042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27028" y="1904934"/>
            <a:ext cx="1446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err="1">
                <a:solidFill>
                  <a:schemeClr val="bg1"/>
                </a:solidFill>
              </a:rPr>
              <a:t>Glutarat</a:t>
            </a:r>
            <a:r>
              <a:rPr lang="de-DE" sz="1350" dirty="0">
                <a:solidFill>
                  <a:schemeClr val="bg1"/>
                </a:solidFill>
              </a:rPr>
              <a:t> Sensor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633112" y="1628801"/>
            <a:ext cx="1446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Arginine-</a:t>
            </a:r>
            <a:r>
              <a:rPr lang="de-DE" sz="1350" dirty="0" err="1">
                <a:solidFill>
                  <a:schemeClr val="bg1"/>
                </a:solidFill>
              </a:rPr>
              <a:t>rich</a:t>
            </a:r>
            <a:r>
              <a:rPr lang="de-DE" sz="1350" dirty="0">
                <a:solidFill>
                  <a:schemeClr val="bg1"/>
                </a:solidFill>
              </a:rPr>
              <a:t/>
            </a:r>
            <a:br>
              <a:rPr lang="de-DE" sz="1350" dirty="0">
                <a:solidFill>
                  <a:schemeClr val="bg1"/>
                </a:solidFill>
              </a:rPr>
            </a:br>
            <a:r>
              <a:rPr lang="de-DE" sz="1350" dirty="0">
                <a:solidFill>
                  <a:schemeClr val="bg1"/>
                </a:solidFill>
              </a:rPr>
              <a:t>Patch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6034191" y="3667132"/>
            <a:ext cx="966644" cy="573804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7" name="Bild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114" y="1681074"/>
            <a:ext cx="1658798" cy="131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5689415" y="2964205"/>
            <a:ext cx="1657465" cy="46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 Light" panose="020F0302020204030204" pitchFamily="34" charset="0"/>
              </a:rPr>
              <a:t>Tracer design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 Light" panose="020F0302020204030204" pitchFamily="34" charset="0"/>
              </a:rPr>
              <a:t>development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Tracer design </a:t>
            </a:r>
          </a:p>
          <a:p>
            <a:endParaRPr lang="de-DE" dirty="0"/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Development of labeling strategies </a:t>
            </a:r>
          </a:p>
          <a:p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002597"/>
              </p:ext>
            </p:extLst>
          </p:nvPr>
        </p:nvGraphicFramePr>
        <p:xfrm>
          <a:off x="2196107" y="1315864"/>
          <a:ext cx="6780213" cy="549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CS ChemDraw Drawing" r:id="rId3" imgW="6214763" imgH="5038265" progId="ChemDraw.Document.6.0">
                  <p:embed/>
                </p:oleObj>
              </mc:Choice>
              <mc:Fallback>
                <p:oleObj name="CS ChemDraw Drawing" r:id="rId3" imgW="6214763" imgH="50382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6107" y="1315864"/>
                        <a:ext cx="6780213" cy="549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design </a:t>
            </a:r>
            <a:r>
              <a:rPr lang="en-US" sz="2800" dirty="0"/>
              <a:t>and production of new tracers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274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Objek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34214"/>
              </p:ext>
            </p:extLst>
          </p:nvPr>
        </p:nvGraphicFramePr>
        <p:xfrm>
          <a:off x="6165092" y="1815705"/>
          <a:ext cx="969963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" name="CS ChemDraw Drawing" r:id="rId4" imgW="970644" imgH="1019317" progId="ChemDraw.Document.6.0">
                  <p:embed/>
                </p:oleObj>
              </mc:Choice>
              <mc:Fallback>
                <p:oleObj name="CS ChemDraw Drawing" r:id="rId4" imgW="970644" imgH="10193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65092" y="1815705"/>
                        <a:ext cx="969963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Mechanism</a:t>
            </a:r>
            <a:endParaRPr lang="en-US" dirty="0"/>
          </a:p>
          <a:p>
            <a:endParaRPr lang="de-DE" dirty="0"/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0" name="Picture 13" descr="http://www3.gehealthcare.com.sg/~/media/images/product/product-categories/pet-radiopharmacy/tracer-center-equipment/tracerlab-fx-c-pro-chemisty-synthesizers/tracerlab_fx_c_pro-thumb.jpg?w=64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564" y="543428"/>
            <a:ext cx="5396385" cy="303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576840"/>
              </p:ext>
            </p:extLst>
          </p:nvPr>
        </p:nvGraphicFramePr>
        <p:xfrm>
          <a:off x="4812542" y="2989489"/>
          <a:ext cx="191293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0" name="CS ChemDraw Drawing" r:id="rId7" imgW="1912145" imgH="1127438" progId="ChemDraw.Document.6.0">
                  <p:embed/>
                </p:oleObj>
              </mc:Choice>
              <mc:Fallback>
                <p:oleObj name="CS ChemDraw Drawing" r:id="rId7" imgW="1912145" imgH="11274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12542" y="2989489"/>
                        <a:ext cx="1912937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882865"/>
              </p:ext>
            </p:extLst>
          </p:nvPr>
        </p:nvGraphicFramePr>
        <p:xfrm>
          <a:off x="1650242" y="2884714"/>
          <a:ext cx="3000375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1" name="CS ChemDraw Drawing" r:id="rId9" imgW="3000442" imgH="1412339" progId="ChemDraw.Document.6.0">
                  <p:embed/>
                </p:oleObj>
              </mc:Choice>
              <mc:Fallback>
                <p:oleObj name="CS ChemDraw Drawing" r:id="rId9" imgW="3000442" imgH="14123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50242" y="2884714"/>
                        <a:ext cx="3000375" cy="141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5301208"/>
            <a:ext cx="936104" cy="894892"/>
          </a:xfrm>
          <a:prstGeom prst="rect">
            <a:avLst/>
          </a:prstGeom>
        </p:spPr>
      </p:pic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185451"/>
              </p:ext>
            </p:extLst>
          </p:nvPr>
        </p:nvGraphicFramePr>
        <p:xfrm>
          <a:off x="4799616" y="1831202"/>
          <a:ext cx="191293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" name="CS ChemDraw Drawing" r:id="rId12" imgW="1912145" imgH="1127438" progId="ChemDraw.Document.6.0">
                  <p:embed/>
                </p:oleObj>
              </mc:Choice>
              <mc:Fallback>
                <p:oleObj name="CS ChemDraw Drawing" r:id="rId12" imgW="1912145" imgH="11274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616" y="1831202"/>
                        <a:ext cx="1912937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911881"/>
              </p:ext>
            </p:extLst>
          </p:nvPr>
        </p:nvGraphicFramePr>
        <p:xfrm>
          <a:off x="7120767" y="2814864"/>
          <a:ext cx="1751012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3" name="CS ChemDraw Drawing" r:id="rId14" imgW="1750505" imgH="1349898" progId="ChemDraw.Document.6.0">
                  <p:embed/>
                </p:oleObj>
              </mc:Choice>
              <mc:Fallback>
                <p:oleObj name="CS ChemDraw Drawing" r:id="rId14" imgW="1750505" imgH="13498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20767" y="2814864"/>
                        <a:ext cx="1751012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570545"/>
              </p:ext>
            </p:extLst>
          </p:nvPr>
        </p:nvGraphicFramePr>
        <p:xfrm>
          <a:off x="4857668" y="1654013"/>
          <a:ext cx="175260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4" name="CS ChemDraw Drawing" r:id="rId16" imgW="1752394" imgH="2256769" progId="ChemDraw.Document.6.0">
                  <p:embed/>
                </p:oleObj>
              </mc:Choice>
              <mc:Fallback>
                <p:oleObj name="CS ChemDraw Drawing" r:id="rId16" imgW="1752394" imgH="22567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57668" y="1654013"/>
                        <a:ext cx="1752600" cy="225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hteck 37"/>
          <p:cNvSpPr/>
          <p:nvPr/>
        </p:nvSpPr>
        <p:spPr>
          <a:xfrm>
            <a:off x="5128042" y="4128019"/>
            <a:ext cx="981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</a:rPr>
              <a:t>[</a:t>
            </a:r>
            <a:r>
              <a:rPr lang="de-DE" sz="1200" baseline="30000" dirty="0">
                <a:latin typeface="Calibri Light" panose="020F0302020204030204" pitchFamily="34" charset="0"/>
              </a:rPr>
              <a:t>18</a:t>
            </a:r>
            <a:r>
              <a:rPr lang="de-DE" sz="1200" dirty="0">
                <a:latin typeface="Calibri Light" panose="020F0302020204030204" pitchFamily="34" charset="0"/>
              </a:rPr>
              <a:t>F]F-</a:t>
            </a:r>
            <a:r>
              <a:rPr lang="de-DE" sz="1200" dirty="0" err="1">
                <a:latin typeface="Calibri Light" panose="020F0302020204030204" pitchFamily="34" charset="0"/>
              </a:rPr>
              <a:t>Py</a:t>
            </a:r>
            <a:r>
              <a:rPr lang="de-DE" sz="1200" dirty="0">
                <a:latin typeface="Calibri Light" panose="020F0302020204030204" pitchFamily="34" charset="0"/>
              </a:rPr>
              <a:t>-TFP</a:t>
            </a:r>
          </a:p>
        </p:txBody>
      </p:sp>
      <p:sp>
        <p:nvSpPr>
          <p:cNvPr id="39" name="Rechteck 38"/>
          <p:cNvSpPr/>
          <p:nvPr/>
        </p:nvSpPr>
        <p:spPr>
          <a:xfrm>
            <a:off x="6889756" y="3489584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Calibri Light" panose="020F0302020204030204" pitchFamily="34" charset="0"/>
              </a:rPr>
              <a:t>+</a:t>
            </a:r>
            <a:endParaRPr lang="de-DE" sz="1200" dirty="0">
              <a:latin typeface="Calibri Light" panose="020F0302020204030204" pitchFamily="34" charset="0"/>
            </a:endParaRPr>
          </a:p>
        </p:txBody>
      </p:sp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73094"/>
              </p:ext>
            </p:extLst>
          </p:nvPr>
        </p:nvGraphicFramePr>
        <p:xfrm>
          <a:off x="4896679" y="2881539"/>
          <a:ext cx="175101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" name="CS ChemDraw Drawing" r:id="rId18" imgW="1750775" imgH="1349898" progId="ChemDraw.Document.6.0">
                  <p:embed/>
                </p:oleObj>
              </mc:Choice>
              <mc:Fallback>
                <p:oleObj name="CS ChemDraw Drawing" r:id="rId18" imgW="1750775" imgH="13498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96679" y="2881539"/>
                        <a:ext cx="1751013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783687"/>
              </p:ext>
            </p:extLst>
          </p:nvPr>
        </p:nvGraphicFramePr>
        <p:xfrm>
          <a:off x="5711067" y="2495777"/>
          <a:ext cx="1238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6" name="CS ChemDraw Drawing" r:id="rId20" imgW="123051" imgH="461409" progId="ChemDraw.Document.6.0">
                  <p:embed/>
                </p:oleObj>
              </mc:Choice>
              <mc:Fallback>
                <p:oleObj name="CS ChemDraw Drawing" r:id="rId20" imgW="123051" imgH="4614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711067" y="2495777"/>
                        <a:ext cx="1238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259686"/>
              </p:ext>
            </p:extLst>
          </p:nvPr>
        </p:nvGraphicFramePr>
        <p:xfrm>
          <a:off x="5448256" y="2085316"/>
          <a:ext cx="2635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7" name="CS ChemDraw Drawing" r:id="rId22" imgW="263372" imgH="310579" progId="ChemDraw.Document.6.0">
                  <p:embed/>
                </p:oleObj>
              </mc:Choice>
              <mc:Fallback>
                <p:oleObj name="CS ChemDraw Drawing" r:id="rId22" imgW="263372" imgH="3105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448256" y="2085316"/>
                        <a:ext cx="263525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494207"/>
              </p:ext>
            </p:extLst>
          </p:nvPr>
        </p:nvGraphicFramePr>
        <p:xfrm>
          <a:off x="4799842" y="1825852"/>
          <a:ext cx="1911350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" name="CS ChemDraw Drawing" r:id="rId24" imgW="1910795" imgH="2081612" progId="ChemDraw.Document.6.0">
                  <p:embed/>
                </p:oleObj>
              </mc:Choice>
              <mc:Fallback>
                <p:oleObj name="CS ChemDraw Drawing" r:id="rId24" imgW="1910795" imgH="20816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799842" y="1825852"/>
                        <a:ext cx="1911350" cy="208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175698"/>
              </p:ext>
            </p:extLst>
          </p:nvPr>
        </p:nvGraphicFramePr>
        <p:xfrm>
          <a:off x="5774567" y="2173514"/>
          <a:ext cx="20955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" name="CS ChemDraw Drawing" r:id="rId26" imgW="209942" imgH="251112" progId="ChemDraw.Document.6.0">
                  <p:embed/>
                </p:oleObj>
              </mc:Choice>
              <mc:Fallback>
                <p:oleObj name="CS ChemDraw Drawing" r:id="rId26" imgW="209942" imgH="2511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774567" y="2173514"/>
                        <a:ext cx="20955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145031"/>
              </p:ext>
            </p:extLst>
          </p:nvPr>
        </p:nvGraphicFramePr>
        <p:xfrm>
          <a:off x="5752440" y="2389414"/>
          <a:ext cx="200025" cy="11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" name="CS ChemDraw Drawing" r:id="rId28" imgW="200767" imgH="110825" progId="ChemDraw.Document.6.0">
                  <p:embed/>
                </p:oleObj>
              </mc:Choice>
              <mc:Fallback>
                <p:oleObj name="CS ChemDraw Drawing" r:id="rId28" imgW="200767" imgH="1108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752440" y="2389414"/>
                        <a:ext cx="200025" cy="11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k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842157"/>
              </p:ext>
            </p:extLst>
          </p:nvPr>
        </p:nvGraphicFramePr>
        <p:xfrm>
          <a:off x="5944429" y="2552927"/>
          <a:ext cx="2206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1" name="CS ChemDraw Drawing" r:id="rId30" imgW="220466" imgH="337880" progId="ChemDraw.Document.6.0">
                  <p:embed/>
                </p:oleObj>
              </mc:Choice>
              <mc:Fallback>
                <p:oleObj name="CS ChemDraw Drawing" r:id="rId30" imgW="220466" imgH="337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44429" y="2552927"/>
                        <a:ext cx="220663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hteck 47"/>
          <p:cNvSpPr/>
          <p:nvPr/>
        </p:nvSpPr>
        <p:spPr>
          <a:xfrm>
            <a:off x="5258887" y="3940403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</a:rPr>
              <a:t>[</a:t>
            </a:r>
            <a:r>
              <a:rPr lang="de-DE" sz="1200" baseline="30000" dirty="0" smtClean="0">
                <a:latin typeface="Calibri Light" panose="020F0302020204030204" pitchFamily="34" charset="0"/>
              </a:rPr>
              <a:t>18</a:t>
            </a:r>
            <a:r>
              <a:rPr lang="de-DE" sz="1200" dirty="0" smtClean="0">
                <a:latin typeface="Calibri Light" panose="020F0302020204030204" pitchFamily="34" charset="0"/>
              </a:rPr>
              <a:t>F]FPSMA</a:t>
            </a:r>
            <a:endParaRPr lang="de-DE" sz="1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00208 -0.169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49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926 L -0.04935 0.04213 C -0.05964 0.04954 -0.075 0.05371 -0.09102 0.05371 C -0.10924 0.05371 -0.12383 0.04954 -0.13411 0.04213 L -0.18268 0.0092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68" y="-25511"/>
            <a:ext cx="14482464" cy="144824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Imaging Core Facility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xmlns="" id="{D9A45DC4-1F08-4D94-9B1D-CF530DF4BB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9532" y="6423285"/>
            <a:ext cx="2304000" cy="118800"/>
          </a:xfrm>
          <a:prstGeom prst="rect">
            <a:avLst/>
          </a:prstGeom>
          <a:blipFill>
            <a:blip r:embed="rId4">
              <a:biLevel thresh="25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88" y="1134073"/>
            <a:ext cx="9721080" cy="5535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hteck 11"/>
          <p:cNvSpPr/>
          <p:nvPr/>
        </p:nvSpPr>
        <p:spPr bwMode="auto">
          <a:xfrm>
            <a:off x="3159239" y="3716811"/>
            <a:ext cx="1710105" cy="648512"/>
          </a:xfrm>
          <a:prstGeom prst="rect">
            <a:avLst/>
          </a:prstGeom>
          <a:solidFill>
            <a:srgbClr val="37609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New Building </a:t>
            </a:r>
            <a:r>
              <a:rPr lang="de-D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for</a:t>
            </a:r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de-D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Radiochemistry</a:t>
            </a:r>
            <a:endParaRPr lang="de-DE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>
            <a:off x="4856474" y="3699116"/>
            <a:ext cx="375430" cy="737996"/>
          </a:xfrm>
          <a:prstGeom prst="rightArrow">
            <a:avLst/>
          </a:prstGeom>
          <a:solidFill>
            <a:srgbClr val="37609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>
              <a:ln w="0">
                <a:solidFill>
                  <a:sysClr val="windowText" lastClr="000000"/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libri Light" panose="020F0302020204030204" pitchFamily="34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 rot="16200000">
            <a:off x="6499257" y="4301722"/>
            <a:ext cx="396000" cy="737996"/>
          </a:xfrm>
          <a:prstGeom prst="rightArrow">
            <a:avLst/>
          </a:prstGeom>
          <a:solidFill>
            <a:srgbClr val="376092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>
              <a:ln w="0">
                <a:solidFill>
                  <a:sysClr val="windowText" lastClr="000000"/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libri Light" panose="020F03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5015880" y="4868720"/>
            <a:ext cx="2138638" cy="648512"/>
          </a:xfrm>
          <a:prstGeom prst="rect">
            <a:avLst/>
          </a:prstGeom>
          <a:solidFill>
            <a:srgbClr val="376092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New PET Center </a:t>
            </a:r>
            <a:r>
              <a:rPr lang="de-D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with</a:t>
            </a:r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 30 </a:t>
            </a:r>
            <a:r>
              <a:rPr lang="de-D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MeV</a:t>
            </a:r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de-D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Cyclotron</a:t>
            </a:r>
            <a:endParaRPr lang="de-DE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 rot="10800000">
            <a:off x="7680177" y="4397445"/>
            <a:ext cx="396000" cy="737996"/>
          </a:xfrm>
          <a:prstGeom prst="rightArrow">
            <a:avLst/>
          </a:prstGeom>
          <a:solidFill>
            <a:srgbClr val="37609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>
              <a:ln w="0">
                <a:solidFill>
                  <a:sysClr val="windowText" lastClr="000000"/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libri Light" panose="020F03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8065121" y="4303689"/>
            <a:ext cx="1487768" cy="925511"/>
          </a:xfrm>
          <a:prstGeom prst="rect">
            <a:avLst/>
          </a:prstGeom>
          <a:solidFill>
            <a:srgbClr val="37609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High-</a:t>
            </a:r>
            <a:r>
              <a:rPr lang="de-DE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field</a:t>
            </a:r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 </a:t>
            </a:r>
          </a:p>
          <a:p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MRT 4 T (7 T)</a:t>
            </a:r>
          </a:p>
          <a:p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MRT 9.4 T</a:t>
            </a:r>
          </a:p>
        </p:txBody>
      </p:sp>
      <p:sp>
        <p:nvSpPr>
          <p:cNvPr id="18" name="Pfeil nach rechts 17"/>
          <p:cNvSpPr/>
          <p:nvPr/>
        </p:nvSpPr>
        <p:spPr bwMode="auto">
          <a:xfrm rot="5400000">
            <a:off x="7158140" y="2285938"/>
            <a:ext cx="396000" cy="737996"/>
          </a:xfrm>
          <a:prstGeom prst="rightArrow">
            <a:avLst/>
          </a:prstGeom>
          <a:solidFill>
            <a:srgbClr val="37609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6384032" y="2097371"/>
            <a:ext cx="1944216" cy="371513"/>
          </a:xfrm>
          <a:prstGeom prst="rect">
            <a:avLst/>
          </a:prstGeom>
          <a:solidFill>
            <a:srgbClr val="37609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„Old“ PET Center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523875" y="4764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smtClean="0">
                <a:solidFill>
                  <a:srgbClr val="023D6B"/>
                </a:solidFill>
              </a:rPr>
              <a:t/>
            </a:r>
            <a:br>
              <a:rPr lang="de-DE" sz="2800" smtClean="0">
                <a:solidFill>
                  <a:srgbClr val="023D6B"/>
                </a:solidFill>
              </a:rPr>
            </a:br>
            <a:endParaRPr lang="de-DE" sz="2800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Disposable </a:t>
            </a:r>
            <a:r>
              <a:rPr lang="en-US" dirty="0"/>
              <a:t>cassette system</a:t>
            </a:r>
            <a:endParaRPr lang="de-DE" dirty="0"/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462"/>
          <a:stretch/>
        </p:blipFill>
        <p:spPr>
          <a:xfrm>
            <a:off x="-436376" y="1653342"/>
            <a:ext cx="10730390" cy="549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384039" y="1792972"/>
            <a:ext cx="100610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171" name="Picture 2" descr="cid:image003.jpg@01D42360.AFB4A0B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487298"/>
            <a:ext cx="8500712" cy="583013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9854218" y="5930814"/>
            <a:ext cx="3260816" cy="70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8" name="Rechteck 17"/>
          <p:cNvSpPr/>
          <p:nvPr/>
        </p:nvSpPr>
        <p:spPr>
          <a:xfrm>
            <a:off x="-240704" y="6237312"/>
            <a:ext cx="3096344" cy="486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38" y="3583106"/>
            <a:ext cx="4760066" cy="3002504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" y="2783505"/>
            <a:ext cx="1793338" cy="396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pieren 10"/>
          <p:cNvGrpSpPr/>
          <p:nvPr/>
        </p:nvGrpSpPr>
        <p:grpSpPr>
          <a:xfrm>
            <a:off x="8507171" y="3760621"/>
            <a:ext cx="3674851" cy="1665126"/>
            <a:chOff x="2195736" y="3356992"/>
            <a:chExt cx="4972050" cy="2262188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8604" y="3573016"/>
              <a:ext cx="4786313" cy="1519238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2195736" y="3356992"/>
              <a:ext cx="4972050" cy="2262188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306" y="3650149"/>
            <a:ext cx="2771800" cy="322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production of new tracers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Quality </a:t>
            </a:r>
            <a:r>
              <a:rPr lang="de-DE" dirty="0" err="1"/>
              <a:t>control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12192000" cy="264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feld 14"/>
          <p:cNvSpPr txBox="1"/>
          <p:nvPr/>
        </p:nvSpPr>
        <p:spPr>
          <a:xfrm>
            <a:off x="8484653" y="3899212"/>
            <a:ext cx="661720" cy="369332"/>
          </a:xfrm>
          <a:prstGeom prst="rect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HPLC</a:t>
            </a:r>
            <a:endParaRPr lang="de-D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38639" y="3899212"/>
            <a:ext cx="452368" cy="369332"/>
          </a:xfrm>
          <a:prstGeom prst="rect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GC</a:t>
            </a:r>
            <a:endParaRPr lang="de-D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524058" y="5674810"/>
            <a:ext cx="1203856" cy="923330"/>
          </a:xfrm>
          <a:prstGeom prst="rect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libri Light" panose="020F0302020204030204" pitchFamily="34" charset="0"/>
              </a:rPr>
              <a:t>a</a:t>
            </a:r>
            <a:r>
              <a:rPr lang="de-D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lso:</a:t>
            </a:r>
          </a:p>
          <a:p>
            <a:r>
              <a:rPr lang="de-D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Endotoxins</a:t>
            </a:r>
            <a:endParaRPr lang="de-DE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pH…</a:t>
            </a:r>
            <a:endParaRPr lang="de-D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922" y="5524765"/>
            <a:ext cx="974130" cy="115921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25" y="5385249"/>
            <a:ext cx="1209401" cy="13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r>
              <a:rPr lang="en-US" smtClean="0"/>
              <a:t>of Tracer discovery</a:t>
            </a:r>
            <a:endParaRPr lang="de-DE" dirty="0"/>
          </a:p>
        </p:txBody>
      </p:sp>
      <p:grpSp>
        <p:nvGrpSpPr>
          <p:cNvPr id="49" name="Gruppieren 48"/>
          <p:cNvGrpSpPr/>
          <p:nvPr/>
        </p:nvGrpSpPr>
        <p:grpSpPr>
          <a:xfrm>
            <a:off x="446217" y="1413900"/>
            <a:ext cx="1866518" cy="4533234"/>
            <a:chOff x="446217" y="1413900"/>
            <a:chExt cx="1866518" cy="4533234"/>
          </a:xfrm>
        </p:grpSpPr>
        <p:sp>
          <p:nvSpPr>
            <p:cNvPr id="3" name="Sechseck 2"/>
            <p:cNvSpPr/>
            <p:nvPr/>
          </p:nvSpPr>
          <p:spPr>
            <a:xfrm>
              <a:off x="479376" y="436295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50800" dist="38100" dir="5400000" algn="t" rotWithShape="0">
                <a:srgbClr val="A0235A">
                  <a:alpha val="39000"/>
                </a:srgb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4" name="Rechteck 3"/>
            <p:cNvSpPr/>
            <p:nvPr/>
          </p:nvSpPr>
          <p:spPr>
            <a:xfrm>
              <a:off x="737604" y="1413900"/>
              <a:ext cx="1224136" cy="251701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5" name="Rechteck 4"/>
            <p:cNvSpPr/>
            <p:nvPr/>
          </p:nvSpPr>
          <p:spPr>
            <a:xfrm>
              <a:off x="766775" y="3713357"/>
              <a:ext cx="11657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3D6B"/>
                  </a:solidFill>
                </a:rPr>
                <a:t>Target selection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23392" y="1414770"/>
              <a:ext cx="139795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Cellular &amp; Genetic Targets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Genomics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Proteomics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err="1" smtClean="0"/>
                <a:t>Bioinformation</a:t>
              </a:r>
              <a:endParaRPr lang="de-DE" sz="1200" dirty="0"/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45"/>
            <a:stretch/>
          </p:blipFill>
          <p:spPr>
            <a:xfrm>
              <a:off x="446217" y="4388755"/>
              <a:ext cx="1866518" cy="1526041"/>
            </a:xfrm>
            <a:prstGeom prst="hexagon">
              <a:avLst/>
            </a:prstGeom>
            <a:noFill/>
            <a:effectLst>
              <a:softEdge rad="127000"/>
            </a:effectLst>
          </p:spPr>
        </p:pic>
      </p:grpSp>
      <p:grpSp>
        <p:nvGrpSpPr>
          <p:cNvPr id="48" name="Gruppieren 47"/>
          <p:cNvGrpSpPr/>
          <p:nvPr/>
        </p:nvGrpSpPr>
        <p:grpSpPr>
          <a:xfrm>
            <a:off x="2423592" y="1413900"/>
            <a:ext cx="1800200" cy="4576868"/>
            <a:chOff x="2423592" y="1413900"/>
            <a:chExt cx="1800200" cy="4576868"/>
          </a:xfrm>
        </p:grpSpPr>
        <p:sp>
          <p:nvSpPr>
            <p:cNvPr id="14" name="Sechseck 13"/>
            <p:cNvSpPr/>
            <p:nvPr/>
          </p:nvSpPr>
          <p:spPr>
            <a:xfrm>
              <a:off x="2423592" y="436295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2681820" y="1413900"/>
              <a:ext cx="1224136" cy="251701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676492" y="3713356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3D6B"/>
                  </a:solidFill>
                </a:rPr>
                <a:t>Lead Discovery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2595744" y="1414348"/>
              <a:ext cx="13979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Synthesis &amp; Isolation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Combinatorial Chemistry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Assay Development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High-throughput </a:t>
              </a:r>
              <a:r>
                <a:rPr lang="en-US" sz="1200" dirty="0" err="1" smtClean="0"/>
                <a:t>Screnning</a:t>
              </a:r>
              <a:endParaRPr lang="de-DE" sz="1200" dirty="0"/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759" y="4312781"/>
              <a:ext cx="1764783" cy="1677987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7" name="Gruppieren 46"/>
          <p:cNvGrpSpPr/>
          <p:nvPr/>
        </p:nvGrpSpPr>
        <p:grpSpPr>
          <a:xfrm>
            <a:off x="4322258" y="1410630"/>
            <a:ext cx="1886392" cy="4610658"/>
            <a:chOff x="4322258" y="1410630"/>
            <a:chExt cx="1886392" cy="4610658"/>
          </a:xfrm>
        </p:grpSpPr>
        <p:sp>
          <p:nvSpPr>
            <p:cNvPr id="16" name="Sechseck 15"/>
            <p:cNvSpPr/>
            <p:nvPr/>
          </p:nvSpPr>
          <p:spPr>
            <a:xfrm>
              <a:off x="4367808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4626036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4644551" y="3709216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3D6B"/>
                  </a:solidFill>
                </a:rPr>
                <a:t>Medicinal Chemistry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4554028" y="1422097"/>
              <a:ext cx="13979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Library Development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Structure Activity Studies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In Silico Screening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Chemical Synthesis</a:t>
              </a:r>
              <a:endParaRPr lang="de-DE" sz="1200" dirty="0"/>
            </a:p>
          </p:txBody>
        </p:sp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58" y="4353234"/>
              <a:ext cx="1886392" cy="1668054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6" name="Gruppieren 45"/>
          <p:cNvGrpSpPr/>
          <p:nvPr/>
        </p:nvGrpSpPr>
        <p:grpSpPr>
          <a:xfrm>
            <a:off x="6266055" y="1410630"/>
            <a:ext cx="1915513" cy="4601209"/>
            <a:chOff x="6266055" y="1410630"/>
            <a:chExt cx="1915513" cy="4601209"/>
          </a:xfrm>
        </p:grpSpPr>
        <p:sp>
          <p:nvSpPr>
            <p:cNvPr id="18" name="Sechseck 17"/>
            <p:cNvSpPr/>
            <p:nvPr/>
          </p:nvSpPr>
          <p:spPr>
            <a:xfrm>
              <a:off x="6306696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6564924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6628007" y="3716627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3D6B"/>
                  </a:solidFill>
                </a:rPr>
                <a:t>In Vitro Studies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6498244" y="1419170"/>
              <a:ext cx="13979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Drug Affinity &amp; Selectivity</a:t>
              </a:r>
            </a:p>
            <a:p>
              <a:pPr algn="ctr"/>
              <a:endParaRPr lang="en-US" sz="1200" dirty="0" smtClean="0"/>
            </a:p>
            <a:p>
              <a:pPr algn="ctr"/>
              <a:r>
                <a:rPr lang="en-US" sz="1200" dirty="0" smtClean="0"/>
                <a:t>Cellular Disease Models</a:t>
              </a:r>
            </a:p>
            <a:p>
              <a:pPr algn="ctr"/>
              <a:endParaRPr lang="en-US" sz="1200" dirty="0" smtClean="0"/>
            </a:p>
            <a:p>
              <a:pPr algn="ctr"/>
              <a:r>
                <a:rPr lang="en-US" sz="1200" dirty="0" smtClean="0"/>
                <a:t>Mechanism of Action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Lead Candidate Refinement</a:t>
              </a:r>
              <a:endParaRPr lang="de-DE" sz="1200" dirty="0"/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055" y="4323383"/>
              <a:ext cx="1915513" cy="1688456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5" name="Gruppieren 44"/>
          <p:cNvGrpSpPr/>
          <p:nvPr/>
        </p:nvGrpSpPr>
        <p:grpSpPr>
          <a:xfrm>
            <a:off x="8233001" y="1410630"/>
            <a:ext cx="1841282" cy="4533234"/>
            <a:chOff x="8233001" y="1410630"/>
            <a:chExt cx="1841282" cy="4533234"/>
          </a:xfrm>
        </p:grpSpPr>
        <p:sp>
          <p:nvSpPr>
            <p:cNvPr id="20" name="Sechseck 19"/>
            <p:cNvSpPr/>
            <p:nvPr/>
          </p:nvSpPr>
          <p:spPr>
            <a:xfrm>
              <a:off x="8256240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8514468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8541574" y="3709215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3D6B"/>
                  </a:solidFill>
                </a:rPr>
                <a:t>In Vivo Studies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8428392" y="1414938"/>
              <a:ext cx="136272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Animal Models of Disease States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err="1" smtClean="0"/>
                <a:t>Behavioural</a:t>
              </a:r>
              <a:r>
                <a:rPr lang="en-US" sz="1200" dirty="0" smtClean="0"/>
                <a:t> Studies</a:t>
              </a:r>
            </a:p>
            <a:p>
              <a:pPr algn="ctr"/>
              <a:endParaRPr lang="de-DE" sz="1200" dirty="0" smtClean="0"/>
            </a:p>
            <a:p>
              <a:pPr algn="ctr"/>
              <a:r>
                <a:rPr lang="de-DE" sz="1200" dirty="0" err="1" smtClean="0"/>
                <a:t>Functional</a:t>
              </a:r>
              <a:r>
                <a:rPr lang="de-DE" sz="1200" dirty="0" smtClean="0"/>
                <a:t> Imaging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 smtClean="0"/>
                <a:t>Ex Vivo Studies</a:t>
              </a:r>
              <a:endParaRPr lang="de-DE" sz="1200" dirty="0"/>
            </a:p>
          </p:txBody>
        </p:sp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001" y="4373538"/>
              <a:ext cx="1841282" cy="1570326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4" name="Gruppieren 43"/>
          <p:cNvGrpSpPr/>
          <p:nvPr/>
        </p:nvGrpSpPr>
        <p:grpSpPr>
          <a:xfrm>
            <a:off x="10148955" y="1396486"/>
            <a:ext cx="1875025" cy="4547378"/>
            <a:chOff x="10148955" y="1396486"/>
            <a:chExt cx="1875025" cy="4547378"/>
          </a:xfrm>
        </p:grpSpPr>
        <p:sp>
          <p:nvSpPr>
            <p:cNvPr id="22" name="Sechseck 21"/>
            <p:cNvSpPr/>
            <p:nvPr/>
          </p:nvSpPr>
          <p:spPr>
            <a:xfrm>
              <a:off x="10202866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10461094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0488488" y="3720282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3D6B"/>
                  </a:solidFill>
                </a:rPr>
                <a:t>Clinical Trials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10406174" y="1396486"/>
              <a:ext cx="136272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smtClean="0"/>
                <a:t>Studies in </a:t>
              </a:r>
              <a:r>
                <a:rPr lang="de-DE" sz="1200" dirty="0" err="1" smtClean="0"/>
                <a:t>Healthy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Humans</a:t>
              </a:r>
              <a:r>
                <a:rPr lang="de-DE" sz="1200" dirty="0" smtClean="0"/>
                <a:t> (Phase I)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 smtClean="0"/>
                <a:t>Student in </a:t>
              </a:r>
              <a:r>
                <a:rPr lang="de-DE" sz="1200" dirty="0" err="1" smtClean="0"/>
                <a:t>patients</a:t>
              </a:r>
              <a:r>
                <a:rPr lang="de-DE" sz="1200" dirty="0"/>
                <a:t/>
              </a:r>
              <a:br>
                <a:rPr lang="de-DE" sz="1200" dirty="0"/>
              </a:br>
              <a:r>
                <a:rPr lang="de-DE" sz="1200" dirty="0" smtClean="0"/>
                <a:t>(Phase II)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 smtClean="0"/>
                <a:t>Large Clinical Trials in </a:t>
              </a:r>
              <a:r>
                <a:rPr lang="de-DE" sz="1200" dirty="0" err="1" smtClean="0"/>
                <a:t>many</a:t>
              </a:r>
              <a:r>
                <a:rPr lang="de-DE" sz="1200" dirty="0" smtClean="0"/>
                <a:t> </a:t>
              </a:r>
              <a:r>
                <a:rPr lang="de-DE" sz="1200" dirty="0" err="1"/>
                <a:t>P</a:t>
              </a:r>
              <a:r>
                <a:rPr lang="de-DE" sz="1200" dirty="0" err="1" smtClean="0"/>
                <a:t>atients</a:t>
              </a:r>
              <a:r>
                <a:rPr lang="de-DE" sz="1200" dirty="0"/>
                <a:t/>
              </a:r>
              <a:br>
                <a:rPr lang="de-DE" sz="1200" dirty="0"/>
              </a:br>
              <a:r>
                <a:rPr lang="de-DE" sz="1200" dirty="0" smtClean="0"/>
                <a:t>(Phase III)</a:t>
              </a:r>
            </a:p>
          </p:txBody>
        </p:sp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955" y="4398091"/>
              <a:ext cx="1875025" cy="1516705"/>
            </a:xfrm>
            <a:prstGeom prst="hexagon">
              <a:avLst/>
            </a:prstGeom>
            <a:effectLst>
              <a:softEdge rad="127000"/>
            </a:effectLst>
          </p:spPr>
        </p:pic>
      </p:grp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4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988918" y="908720"/>
            <a:ext cx="104823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a-GE" sz="9600" cap="all" spc="600" dirty="0">
                <a:ln w="0">
                  <a:noFill/>
                </a:ln>
                <a:solidFill>
                  <a:schemeClr val="bg1"/>
                </a:solidFill>
                <a:effectLst>
                  <a:reflection blurRad="12700" stA="22000" endPos="92000" dist="12700" dir="5400000" sy="-100000" rotWithShape="0"/>
                </a:effectLst>
                <a:latin typeface="Microsoft Yi Baiti" panose="03000500000000000000" pitchFamily="66" charset="0"/>
                <a:ea typeface="Microsoft Yi Baiti" panose="03000500000000000000" pitchFamily="66" charset="0"/>
              </a:rPr>
              <a:t>დიდი მადლობა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744" y="2623627"/>
            <a:ext cx="692565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3633956" y="1328188"/>
            <a:ext cx="10080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EDAB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200">
              <a:solidFill>
                <a:prstClr val="black"/>
              </a:solidFill>
              <a:latin typeface="Calibri Light" panose="020F0302020204030204" pitchFamily="34" charset="0"/>
              <a:ea typeface="MS PGothic" charset="0"/>
              <a:cs typeface="MS PGothic" charset="0"/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1199456" y="1185862"/>
            <a:ext cx="1925638" cy="2253878"/>
            <a:chOff x="91039" y="4446018"/>
            <a:chExt cx="1925638" cy="2253878"/>
          </a:xfrm>
        </p:grpSpPr>
        <p:pic>
          <p:nvPicPr>
            <p:cNvPr id="11" name="Picture 4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9747" y="4446018"/>
              <a:ext cx="1684274" cy="1566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 Box 38"/>
            <p:cNvSpPr txBox="1">
              <a:spLocks noChangeArrowheads="1"/>
            </p:cNvSpPr>
            <p:nvPr/>
          </p:nvSpPr>
          <p:spPr bwMode="auto">
            <a:xfrm>
              <a:off x="91039" y="6102202"/>
              <a:ext cx="1925638" cy="597694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b="0" dirty="0">
                  <a:latin typeface="Calibri Light" panose="020F0302020204030204" pitchFamily="34" charset="0"/>
                  <a:cs typeface="MS PGothic" charset="0"/>
                </a:rPr>
                <a:t>Molekularbiologisches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b="0" dirty="0">
                  <a:latin typeface="Calibri Light" panose="020F0302020204030204" pitchFamily="34" charset="0"/>
                  <a:cs typeface="MS PGothic" charset="0"/>
                </a:rPr>
                <a:t>Screening</a:t>
              </a:r>
            </a:p>
          </p:txBody>
        </p:sp>
      </p:grpSp>
      <p:sp>
        <p:nvSpPr>
          <p:cNvPr id="23" name="Line 80"/>
          <p:cNvSpPr>
            <a:spLocks noChangeShapeType="1"/>
          </p:cNvSpPr>
          <p:nvPr/>
        </p:nvSpPr>
        <p:spPr bwMode="auto">
          <a:xfrm>
            <a:off x="5867816" y="620688"/>
            <a:ext cx="0" cy="142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black"/>
              </a:solidFill>
              <a:latin typeface="Calibri Light" panose="020F0302020204030204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4" name="Line 81"/>
          <p:cNvSpPr>
            <a:spLocks noChangeShapeType="1"/>
          </p:cNvSpPr>
          <p:nvPr/>
        </p:nvSpPr>
        <p:spPr bwMode="auto">
          <a:xfrm>
            <a:off x="7595016" y="620688"/>
            <a:ext cx="0" cy="142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black"/>
              </a:solidFill>
              <a:latin typeface="Calibri Light" panose="020F0302020204030204" pitchFamily="34" charset="0"/>
              <a:ea typeface="MS PGothic" charset="0"/>
              <a:cs typeface="MS PGothic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898092" y="1224701"/>
            <a:ext cx="2413423" cy="2249349"/>
            <a:chOff x="2997563" y="1667638"/>
            <a:chExt cx="2413423" cy="2249349"/>
          </a:xfrm>
        </p:grpSpPr>
        <p:sp>
          <p:nvSpPr>
            <p:cNvPr id="15" name="Text Box 44"/>
            <p:cNvSpPr txBox="1">
              <a:spLocks noChangeArrowheads="1"/>
            </p:cNvSpPr>
            <p:nvPr/>
          </p:nvSpPr>
          <p:spPr bwMode="auto">
            <a:xfrm>
              <a:off x="3297382" y="3270014"/>
              <a:ext cx="1933346" cy="6469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latin typeface="Calibri Light" panose="020F0302020204030204" pitchFamily="34" charset="0"/>
                </a:rPr>
                <a:t>Auswahl von Schlüsselprozessen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latin typeface="Calibri Light" panose="020F0302020204030204" pitchFamily="34" charset="0"/>
                </a:rPr>
                <a:t>Target-Identifikation</a:t>
              </a:r>
            </a:p>
          </p:txBody>
        </p:sp>
        <p:grpSp>
          <p:nvGrpSpPr>
            <p:cNvPr id="18" name="Gruppieren 17"/>
            <p:cNvGrpSpPr/>
            <p:nvPr/>
          </p:nvGrpSpPr>
          <p:grpSpPr>
            <a:xfrm>
              <a:off x="2997563" y="1667638"/>
              <a:ext cx="2413423" cy="1451604"/>
              <a:chOff x="760944" y="2772510"/>
              <a:chExt cx="1834848" cy="1153548"/>
            </a:xfrm>
          </p:grpSpPr>
          <p:pic>
            <p:nvPicPr>
              <p:cNvPr id="12" name="Picture 4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944" y="2973944"/>
                <a:ext cx="1834848" cy="95211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71842" dir="18900000" algn="ctr" rotWithShape="0">
                  <a:schemeClr val="bg2">
                    <a:alpha val="50000"/>
                  </a:schemeClr>
                </a:outerShdw>
              </a:effectLst>
            </p:spPr>
          </p:pic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747">
                <a:off x="1124287" y="2772510"/>
                <a:ext cx="1342569" cy="89549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2" name="Gruppieren 31"/>
          <p:cNvGrpSpPr/>
          <p:nvPr/>
        </p:nvGrpSpPr>
        <p:grpSpPr>
          <a:xfrm>
            <a:off x="1408796" y="4039645"/>
            <a:ext cx="3431210" cy="1637936"/>
            <a:chOff x="4201052" y="1974851"/>
            <a:chExt cx="3431210" cy="1637936"/>
          </a:xfrm>
        </p:grpSpPr>
        <p:graphicFrame>
          <p:nvGraphicFramePr>
            <p:cNvPr id="72710" name="Object 87"/>
            <p:cNvGraphicFramePr>
              <a:graphicFrameLocks noChangeAspect="1"/>
            </p:cNvGraphicFramePr>
            <p:nvPr>
              <p:extLst/>
            </p:nvPr>
          </p:nvGraphicFramePr>
          <p:xfrm>
            <a:off x="4201052" y="2042526"/>
            <a:ext cx="1149969" cy="9295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Photo Editor-Foto" r:id="rId6" imgW="2381582" imgH="1924319" progId="MSPhotoEd.3">
                    <p:embed/>
                  </p:oleObj>
                </mc:Choice>
                <mc:Fallback>
                  <p:oleObj name="Photo Editor-Foto" r:id="rId6" imgW="2381582" imgH="192431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1052" y="2042526"/>
                          <a:ext cx="1149969" cy="929558"/>
                        </a:xfrm>
                        <a:prstGeom prst="rect">
                          <a:avLst/>
                        </a:prstGeom>
                        <a:solidFill>
                          <a:srgbClr val="000066"/>
                        </a:solidFill>
                        <a:ln w="9525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71842" dir="189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" name="Picture 8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920" y="1979594"/>
              <a:ext cx="719137" cy="1006037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189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3" name="Text Box 85"/>
            <p:cNvSpPr txBox="1">
              <a:spLocks noChangeArrowheads="1"/>
            </p:cNvSpPr>
            <p:nvPr/>
          </p:nvSpPr>
          <p:spPr bwMode="auto">
            <a:xfrm>
              <a:off x="4271684" y="3150480"/>
              <a:ext cx="3343234" cy="462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 dirty="0">
                  <a:latin typeface="Calibri Light" panose="020F0302020204030204" pitchFamily="34" charset="0"/>
                </a:rPr>
                <a:t>Präklinische Evaluation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latin typeface="Calibri Light" panose="020F0302020204030204" pitchFamily="34" charset="0"/>
                </a:rPr>
                <a:t>Toxizität, Stabilität, Spezifität, Synthese</a:t>
              </a: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057" y="1974851"/>
              <a:ext cx="1495205" cy="1013234"/>
            </a:xfrm>
            <a:prstGeom prst="rect">
              <a:avLst/>
            </a:prstGeom>
          </p:spPr>
        </p:pic>
        <p:pic>
          <p:nvPicPr>
            <p:cNvPr id="30" name="Picture 88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7"/>
            <a:stretch>
              <a:fillRect/>
            </a:stretch>
          </p:blipFill>
          <p:spPr bwMode="auto">
            <a:xfrm>
              <a:off x="6426211" y="2249938"/>
              <a:ext cx="536554" cy="1567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18900000" algn="ctr" rotWithShape="0">
                <a:schemeClr val="bg2">
                  <a:alpha val="50000"/>
                </a:schemeClr>
              </a:outerShdw>
            </a:effectLst>
          </p:spPr>
        </p:pic>
      </p:grpSp>
      <p:cxnSp>
        <p:nvCxnSpPr>
          <p:cNvPr id="48" name="Gerade Verbindung mit Pfeil 47"/>
          <p:cNvCxnSpPr/>
          <p:nvPr/>
        </p:nvCxnSpPr>
        <p:spPr>
          <a:xfrm>
            <a:off x="3355158" y="2179371"/>
            <a:ext cx="589055" cy="9674"/>
          </a:xfrm>
          <a:prstGeom prst="straightConnector1">
            <a:avLst/>
          </a:prstGeom>
          <a:ln w="76200">
            <a:gradFill flip="none" rotWithShape="1">
              <a:gsLst>
                <a:gs pos="9000">
                  <a:srgbClr val="3B0B0F"/>
                </a:gs>
                <a:gs pos="51000">
                  <a:srgbClr val="790200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 flipV="1">
            <a:off x="6357161" y="2144557"/>
            <a:ext cx="1222200" cy="4109"/>
          </a:xfrm>
          <a:prstGeom prst="straightConnector1">
            <a:avLst/>
          </a:prstGeom>
          <a:ln w="76200">
            <a:gradFill>
              <a:gsLst>
                <a:gs pos="18000">
                  <a:srgbClr val="790200"/>
                </a:gs>
                <a:gs pos="61000">
                  <a:srgbClr val="B20839"/>
                </a:gs>
              </a:gsLst>
            </a:gra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 flipH="1">
            <a:off x="5133625" y="3245858"/>
            <a:ext cx="1808939" cy="830305"/>
          </a:xfrm>
          <a:prstGeom prst="straightConnector1">
            <a:avLst/>
          </a:prstGeom>
          <a:ln w="76200">
            <a:gradFill>
              <a:gsLst>
                <a:gs pos="21000">
                  <a:srgbClr val="B20839"/>
                </a:gs>
                <a:gs pos="61000">
                  <a:srgbClr val="FF7F01"/>
                </a:gs>
              </a:gsLst>
            </a:gra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5125711" y="5118585"/>
            <a:ext cx="1394979" cy="1487"/>
          </a:xfrm>
          <a:prstGeom prst="straightConnector1">
            <a:avLst/>
          </a:prstGeom>
          <a:ln w="76200">
            <a:gradFill>
              <a:gsLst>
                <a:gs pos="11000">
                  <a:srgbClr val="FF7F01"/>
                </a:gs>
                <a:gs pos="65000">
                  <a:srgbClr val="D2D003"/>
                </a:gs>
              </a:gsLst>
            </a:gra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2" name="Titel 4"/>
          <p:cNvSpPr txBox="1">
            <a:spLocks/>
          </p:cNvSpPr>
          <p:nvPr/>
        </p:nvSpPr>
        <p:spPr>
          <a:xfrm>
            <a:off x="2496432" y="47673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dirty="0">
              <a:latin typeface="Calibri Light" panose="020F030202020403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7469873" y="1176332"/>
            <a:ext cx="2267689" cy="2241778"/>
            <a:chOff x="6569344" y="1619270"/>
            <a:chExt cx="2267689" cy="2241778"/>
          </a:xfrm>
        </p:grpSpPr>
        <p:pic>
          <p:nvPicPr>
            <p:cNvPr id="61" name="Bild 6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10379" y="1619270"/>
              <a:ext cx="1800200" cy="1467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 Box 37"/>
            <p:cNvSpPr txBox="1">
              <a:spLocks noChangeArrowheads="1"/>
            </p:cNvSpPr>
            <p:nvPr/>
          </p:nvSpPr>
          <p:spPr bwMode="auto">
            <a:xfrm>
              <a:off x="6569344" y="3310248"/>
              <a:ext cx="2267689" cy="550800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7620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de-DE" sz="1200" b="0" dirty="0">
                  <a:solidFill>
                    <a:prstClr val="black"/>
                  </a:solidFill>
                  <a:latin typeface="Calibri Light" panose="020F0302020204030204" pitchFamily="34" charset="0"/>
                  <a:cs typeface="MS PGothic" charset="0"/>
                </a:rPr>
                <a:t>Tracer-Design </a:t>
              </a:r>
              <a:r>
                <a:rPr lang="de-DE" sz="1200" b="0" dirty="0" err="1">
                  <a:solidFill>
                    <a:prstClr val="black"/>
                  </a:solidFill>
                  <a:latin typeface="Calibri Light" panose="020F0302020204030204" pitchFamily="34" charset="0"/>
                  <a:cs typeface="MS PGothic" charset="0"/>
                </a:rPr>
                <a:t>and</a:t>
              </a:r>
              <a:r>
                <a:rPr lang="de-DE" sz="1200" b="0" dirty="0">
                  <a:solidFill>
                    <a:prstClr val="black"/>
                  </a:solidFill>
                  <a:latin typeface="Calibri Light" panose="020F0302020204030204" pitchFamily="34" charset="0"/>
                  <a:cs typeface="MS PGothic" charset="0"/>
                </a:rPr>
                <a:t> </a:t>
              </a:r>
              <a:r>
                <a:rPr lang="de-DE" sz="1200" b="0" dirty="0" err="1">
                  <a:solidFill>
                    <a:prstClr val="black"/>
                  </a:solidFill>
                  <a:latin typeface="Calibri Light" panose="020F0302020204030204" pitchFamily="34" charset="0"/>
                  <a:cs typeface="MS PGothic" charset="0"/>
                </a:rPr>
                <a:t>Radiolabeling</a:t>
              </a:r>
              <a:endParaRPr lang="de-DE" sz="1200" b="0" dirty="0">
                <a:solidFill>
                  <a:prstClr val="black"/>
                </a:solidFill>
                <a:latin typeface="Calibri Light" panose="020F0302020204030204" pitchFamily="34" charset="0"/>
                <a:cs typeface="MS PGothic" charset="0"/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528048" y="3826608"/>
            <a:ext cx="3469030" cy="2320417"/>
            <a:chOff x="4246861" y="4328699"/>
            <a:chExt cx="3917499" cy="2620396"/>
          </a:xfrm>
        </p:grpSpPr>
        <p:grpSp>
          <p:nvGrpSpPr>
            <p:cNvPr id="57" name="Gruppierung 28"/>
            <p:cNvGrpSpPr>
              <a:grpSpLocks/>
            </p:cNvGrpSpPr>
            <p:nvPr/>
          </p:nvGrpSpPr>
          <p:grpSpPr bwMode="auto">
            <a:xfrm>
              <a:off x="4336364" y="4328699"/>
              <a:ext cx="3704396" cy="1619250"/>
              <a:chOff x="3178211" y="4222676"/>
              <a:chExt cx="3704396" cy="1619249"/>
            </a:xfrm>
          </p:grpSpPr>
          <p:grpSp>
            <p:nvGrpSpPr>
              <p:cNvPr id="63" name="Group 187"/>
              <p:cNvGrpSpPr>
                <a:grpSpLocks/>
              </p:cNvGrpSpPr>
              <p:nvPr/>
            </p:nvGrpSpPr>
            <p:grpSpPr bwMode="auto">
              <a:xfrm>
                <a:off x="3212307" y="4222676"/>
                <a:ext cx="3670300" cy="1619249"/>
                <a:chOff x="2430" y="3231"/>
                <a:chExt cx="2312" cy="1020"/>
              </a:xfrm>
            </p:grpSpPr>
            <p:sp>
              <p:nvSpPr>
                <p:cNvPr id="79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4036" y="3539"/>
                  <a:ext cx="34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200">
                    <a:solidFill>
                      <a:prstClr val="black"/>
                    </a:solidFill>
                    <a:latin typeface="Calibri Light" panose="020F0302020204030204" pitchFamily="34" charset="0"/>
                    <a:ea typeface="MS PGothic" charset="0"/>
                    <a:cs typeface="MS PGothic" charset="0"/>
                  </a:endParaRPr>
                </a:p>
              </p:txBody>
            </p:sp>
            <p:pic>
              <p:nvPicPr>
                <p:cNvPr id="80" name="Picture 98" descr="nrd1130-f8"/>
                <p:cNvPicPr>
                  <a:picLocks noChangeAspect="1" noChangeArrowheads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26" t="3662" r="1826" b="16653"/>
                <a:stretch>
                  <a:fillRect/>
                </a:stretch>
              </p:blipFill>
              <p:spPr bwMode="auto">
                <a:xfrm>
                  <a:off x="2430" y="3231"/>
                  <a:ext cx="2312" cy="10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grpSp>
            <p:nvGrpSpPr>
              <p:cNvPr id="64" name="Gruppierung 20"/>
              <p:cNvGrpSpPr>
                <a:grpSpLocks/>
              </p:cNvGrpSpPr>
              <p:nvPr/>
            </p:nvGrpSpPr>
            <p:grpSpPr bwMode="auto">
              <a:xfrm>
                <a:off x="3178211" y="4725144"/>
                <a:ext cx="864096" cy="312809"/>
                <a:chOff x="9442907" y="1412776"/>
                <a:chExt cx="864096" cy="312809"/>
              </a:xfrm>
            </p:grpSpPr>
            <p:sp>
              <p:nvSpPr>
                <p:cNvPr id="76" name="Rechteck 75"/>
                <p:cNvSpPr/>
                <p:nvPr/>
              </p:nvSpPr>
              <p:spPr>
                <a:xfrm>
                  <a:off x="9540552" y="1484784"/>
                  <a:ext cx="360040" cy="1440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20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8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9442907" y="1412776"/>
                  <a:ext cx="864096" cy="312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200" dirty="0" err="1">
                      <a:solidFill>
                        <a:schemeClr val="bg1"/>
                      </a:solidFill>
                      <a:latin typeface="Calibri Light" panose="020F0302020204030204" pitchFamily="34" charset="0"/>
                    </a:rPr>
                    <a:t>Mice</a:t>
                  </a:r>
                  <a:endParaRPr lang="de-DE" sz="1200" dirty="0">
                    <a:solidFill>
                      <a:schemeClr val="bg1"/>
                    </a:solidFill>
                    <a:latin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65" name="Gruppierung 24"/>
              <p:cNvGrpSpPr>
                <a:grpSpLocks/>
              </p:cNvGrpSpPr>
              <p:nvPr/>
            </p:nvGrpSpPr>
            <p:grpSpPr bwMode="auto">
              <a:xfrm>
                <a:off x="3707904" y="4653136"/>
                <a:ext cx="864096" cy="312809"/>
                <a:chOff x="8875546" y="2941878"/>
                <a:chExt cx="864096" cy="312809"/>
              </a:xfrm>
            </p:grpSpPr>
            <p:sp>
              <p:nvSpPr>
                <p:cNvPr id="73" name="Rechteck 72"/>
                <p:cNvSpPr/>
                <p:nvPr/>
              </p:nvSpPr>
              <p:spPr>
                <a:xfrm>
                  <a:off x="8936360" y="3005336"/>
                  <a:ext cx="360040" cy="1440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20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5" name="Textfeld 55"/>
                <p:cNvSpPr txBox="1">
                  <a:spLocks noChangeArrowheads="1"/>
                </p:cNvSpPr>
                <p:nvPr/>
              </p:nvSpPr>
              <p:spPr bwMode="auto">
                <a:xfrm>
                  <a:off x="8875546" y="2941878"/>
                  <a:ext cx="864096" cy="312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200" dirty="0">
                      <a:solidFill>
                        <a:schemeClr val="bg1"/>
                      </a:solidFill>
                      <a:latin typeface="Calibri Light" panose="020F0302020204030204" pitchFamily="34" charset="0"/>
                    </a:rPr>
                    <a:t>Rat</a:t>
                  </a:r>
                </a:p>
              </p:txBody>
            </p:sp>
          </p:grpSp>
          <p:grpSp>
            <p:nvGrpSpPr>
              <p:cNvPr id="66" name="Gruppierung 26"/>
              <p:cNvGrpSpPr>
                <a:grpSpLocks/>
              </p:cNvGrpSpPr>
              <p:nvPr/>
            </p:nvGrpSpPr>
            <p:grpSpPr bwMode="auto">
              <a:xfrm>
                <a:off x="4480248" y="4511096"/>
                <a:ext cx="999289" cy="312809"/>
                <a:chOff x="7890025" y="3519918"/>
                <a:chExt cx="999289" cy="312809"/>
              </a:xfrm>
            </p:grpSpPr>
            <p:sp>
              <p:nvSpPr>
                <p:cNvPr id="70" name="Rechteck 69"/>
                <p:cNvSpPr/>
                <p:nvPr/>
              </p:nvSpPr>
              <p:spPr>
                <a:xfrm>
                  <a:off x="7890025" y="3581317"/>
                  <a:ext cx="360040" cy="1440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20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1" name="Textfeld 56"/>
                <p:cNvSpPr txBox="1">
                  <a:spLocks noChangeArrowheads="1"/>
                </p:cNvSpPr>
                <p:nvPr/>
              </p:nvSpPr>
              <p:spPr bwMode="auto">
                <a:xfrm>
                  <a:off x="8025218" y="3519918"/>
                  <a:ext cx="864096" cy="312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200" dirty="0">
                      <a:solidFill>
                        <a:schemeClr val="bg1"/>
                      </a:solidFill>
                      <a:latin typeface="Calibri Light" panose="020F0302020204030204" pitchFamily="34" charset="0"/>
                    </a:rPr>
                    <a:t>Primate</a:t>
                  </a:r>
                </a:p>
              </p:txBody>
            </p:sp>
          </p:grpSp>
          <p:grpSp>
            <p:nvGrpSpPr>
              <p:cNvPr id="67" name="Gruppierung 25"/>
              <p:cNvGrpSpPr>
                <a:grpSpLocks/>
              </p:cNvGrpSpPr>
              <p:nvPr/>
            </p:nvGrpSpPr>
            <p:grpSpPr bwMode="auto">
              <a:xfrm>
                <a:off x="5525038" y="4237839"/>
                <a:ext cx="1168763" cy="312809"/>
                <a:chOff x="8981422" y="3776118"/>
                <a:chExt cx="1168763" cy="312809"/>
              </a:xfrm>
            </p:grpSpPr>
            <p:sp>
              <p:nvSpPr>
                <p:cNvPr id="68" name="Rechteck 67"/>
                <p:cNvSpPr/>
                <p:nvPr/>
              </p:nvSpPr>
              <p:spPr>
                <a:xfrm>
                  <a:off x="8981422" y="3835647"/>
                  <a:ext cx="587424" cy="1691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20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69" name="Textfeld 57"/>
                <p:cNvSpPr txBox="1">
                  <a:spLocks noChangeArrowheads="1"/>
                </p:cNvSpPr>
                <p:nvPr/>
              </p:nvSpPr>
              <p:spPr bwMode="auto">
                <a:xfrm>
                  <a:off x="9286089" y="3776118"/>
                  <a:ext cx="864096" cy="312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200" dirty="0">
                      <a:solidFill>
                        <a:schemeClr val="bg1"/>
                      </a:solidFill>
                      <a:latin typeface="Calibri Light" panose="020F0302020204030204" pitchFamily="34" charset="0"/>
                    </a:rPr>
                    <a:t>Human</a:t>
                  </a:r>
                </a:p>
              </p:txBody>
            </p:sp>
          </p:grpSp>
        </p:grpSp>
        <p:sp>
          <p:nvSpPr>
            <p:cNvPr id="58" name="Textfeld 57"/>
            <p:cNvSpPr txBox="1"/>
            <p:nvPr/>
          </p:nvSpPr>
          <p:spPr>
            <a:xfrm>
              <a:off x="4822617" y="4752430"/>
              <a:ext cx="208613" cy="31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Calibri Light" panose="020F03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4319082" y="5947160"/>
              <a:ext cx="3672409" cy="1001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0" name="Text Box 55"/>
            <p:cNvSpPr txBox="1">
              <a:spLocks noChangeArrowheads="1"/>
            </p:cNvSpPr>
            <p:nvPr/>
          </p:nvSpPr>
          <p:spPr bwMode="auto">
            <a:xfrm>
              <a:off x="4246861" y="5974575"/>
              <a:ext cx="3917499" cy="73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latin typeface="Calibri Light" panose="020F0302020204030204" pitchFamily="34" charset="0"/>
                </a:rPr>
                <a:t>Translation in die </a:t>
              </a:r>
              <a:r>
                <a:rPr lang="de-DE" sz="1200" dirty="0" err="1">
                  <a:latin typeface="Calibri Light" panose="020F0302020204030204" pitchFamily="34" charset="0"/>
                </a:rPr>
                <a:t>KLinik</a:t>
              </a:r>
              <a:endParaRPr lang="de-DE" sz="1200" dirty="0">
                <a:latin typeface="Calibri Light" panose="020F030202020403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latin typeface="Calibri Light" panose="020F0302020204030204" pitchFamily="34" charset="0"/>
                </a:rPr>
                <a:t>Pharmakokinetik, Bioverteilung, Dosimetrie, Nachweis der Wirksamkeit im Menschen</a:t>
              </a:r>
            </a:p>
          </p:txBody>
        </p:sp>
      </p:grp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molekularer Sonden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9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9016" y="-2503040"/>
            <a:ext cx="17312418" cy="93610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7802" y="2348210"/>
            <a:ext cx="7815708" cy="148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6606" y="2368807"/>
            <a:ext cx="8040216" cy="241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563" y="2508055"/>
            <a:ext cx="9505056" cy="200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918" y="1052736"/>
            <a:ext cx="9259658" cy="459201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335582" y="323850"/>
            <a:ext cx="11449050" cy="1125538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>
                <a:solidFill>
                  <a:schemeClr val="bg1"/>
                </a:solidFill>
              </a:rPr>
              <a:t>new</a:t>
            </a:r>
            <a:r>
              <a:rPr lang="de-DE" dirty="0" smtClean="0">
                <a:solidFill>
                  <a:schemeClr val="bg1"/>
                </a:solidFill>
              </a:rPr>
              <a:t> PET-Center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13010" y="155679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</a:rPr>
              <a:t>CLINICAL LEVEL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79376" y="3429000"/>
            <a:ext cx="196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 Light" panose="020F0302020204030204" pitchFamily="34" charset="0"/>
              </a:rPr>
              <a:t>PRECLINICAL </a:t>
            </a:r>
            <a:r>
              <a:rPr lang="de-DE" dirty="0">
                <a:latin typeface="Calibri Light" panose="020F0302020204030204" pitchFamily="34" charset="0"/>
              </a:rPr>
              <a:t>LEVEL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13010" y="5795972"/>
            <a:ext cx="18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 Light" panose="020F0302020204030204" pitchFamily="34" charset="0"/>
              </a:rPr>
              <a:t>RADIOCHEMISTRY</a:t>
            </a:r>
            <a:endParaRPr lang="de-DE" dirty="0">
              <a:latin typeface="Calibri Light" panose="020F03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1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0157 0.272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363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00703 -0.169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/>
              <a:t>Radiopharmaceutical</a:t>
            </a:r>
            <a:r>
              <a:rPr lang="de-DE" sz="2800" dirty="0" smtClean="0"/>
              <a:t> </a:t>
            </a:r>
            <a:r>
              <a:rPr lang="de-DE" sz="2800" dirty="0" err="1" smtClean="0"/>
              <a:t>production</a:t>
            </a:r>
            <a:r>
              <a:rPr lang="de-DE" sz="2800" dirty="0" smtClean="0"/>
              <a:t> Area </a:t>
            </a:r>
            <a:r>
              <a:rPr lang="de-DE" sz="2800" dirty="0" err="1"/>
              <a:t>of</a:t>
            </a:r>
            <a:r>
              <a:rPr lang="de-DE" sz="2800" dirty="0"/>
              <a:t> INM-5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9165" y="1484784"/>
            <a:ext cx="11025507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Gerader Verbinder 7"/>
          <p:cNvCxnSpPr/>
          <p:nvPr/>
        </p:nvCxnSpPr>
        <p:spPr>
          <a:xfrm flipV="1">
            <a:off x="3135389" y="1237402"/>
            <a:ext cx="0" cy="134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2559325" y="1237402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1528168" y="1052736"/>
            <a:ext cx="3695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Cyclotron</a:t>
            </a:r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V="1">
            <a:off x="3855469" y="1644205"/>
            <a:ext cx="0" cy="1520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855469" y="1644205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4390729" y="1475498"/>
            <a:ext cx="2849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Cyclotron control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room</a:t>
            </a:r>
            <a:endParaRPr lang="de-DE" dirty="0">
              <a:latin typeface="Calibri Light" panose="020F0302020204030204" pitchFamily="34" charset="0"/>
            </a:endParaRPr>
          </a:p>
        </p:txBody>
      </p:sp>
      <p:cxnSp>
        <p:nvCxnSpPr>
          <p:cNvPr id="14" name="Gerader Verbinder 13"/>
          <p:cNvCxnSpPr/>
          <p:nvPr/>
        </p:nvCxnSpPr>
        <p:spPr>
          <a:xfrm flipH="1" flipV="1">
            <a:off x="6591773" y="1348900"/>
            <a:ext cx="24408" cy="2986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6591773" y="1348900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7266038" y="1164234"/>
            <a:ext cx="2849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Hot </a:t>
            </a:r>
            <a:r>
              <a:rPr lang="en-US" dirty="0">
                <a:latin typeface="Calibri Light" panose="020F0302020204030204" pitchFamily="34" charset="0"/>
              </a:rPr>
              <a:t>cells for production of radiopharmaceuticals</a:t>
            </a:r>
          </a:p>
          <a:p>
            <a:endParaRPr lang="de-DE" dirty="0">
              <a:latin typeface="Calibri Light" panose="020F0302020204030204" pitchFamily="34" charset="0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4390729" y="3733588"/>
            <a:ext cx="0" cy="1520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3814665" y="5254395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2271293" y="5055988"/>
            <a:ext cx="2849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Quality control</a:t>
            </a:r>
            <a:endParaRPr lang="de-DE" dirty="0">
              <a:latin typeface="Calibri Light" panose="020F0302020204030204" pitchFamily="34" charset="0"/>
            </a:endParaRPr>
          </a:p>
        </p:txBody>
      </p:sp>
      <p:pic>
        <p:nvPicPr>
          <p:cNvPr id="20" name="Bild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1" b="29771"/>
          <a:stretch>
            <a:fillRect/>
          </a:stretch>
        </p:blipFill>
        <p:spPr>
          <a:xfrm>
            <a:off x="-1464840" y="1017660"/>
            <a:ext cx="15692758" cy="555461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21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9954">
            <a:off x="4725289" y="937342"/>
            <a:ext cx="6104003" cy="5715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3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98" y="1628800"/>
            <a:ext cx="2890202" cy="19422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2" y="3890921"/>
            <a:ext cx="3611837" cy="20090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83" y="2815111"/>
            <a:ext cx="3322278" cy="17958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7"/>
          <a:stretch/>
        </p:blipFill>
        <p:spPr>
          <a:xfrm>
            <a:off x="6845574" y="764461"/>
            <a:ext cx="3266873" cy="18034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84720"/>
          </a:xfrm>
        </p:spPr>
        <p:txBody>
          <a:bodyPr/>
          <a:lstStyle/>
          <a:p>
            <a:r>
              <a:rPr lang="de-DE" sz="2800" dirty="0" err="1">
                <a:solidFill>
                  <a:srgbClr val="023D6B"/>
                </a:solidFill>
              </a:rPr>
              <a:t>Steps</a:t>
            </a:r>
            <a:r>
              <a:rPr lang="de-DE" sz="2800" dirty="0">
                <a:solidFill>
                  <a:srgbClr val="023D6B"/>
                </a:solidFill>
              </a:rPr>
              <a:t> </a:t>
            </a:r>
            <a:r>
              <a:rPr lang="de-DE" sz="2800" dirty="0" err="1">
                <a:solidFill>
                  <a:srgbClr val="023D6B"/>
                </a:solidFill>
              </a:rPr>
              <a:t>of</a:t>
            </a:r>
            <a:r>
              <a:rPr lang="de-DE" sz="2800" dirty="0">
                <a:solidFill>
                  <a:srgbClr val="023D6B"/>
                </a:solidFill>
              </a:rPr>
              <a:t> </a:t>
            </a:r>
            <a:r>
              <a:rPr lang="de-DE" sz="2800" dirty="0" err="1">
                <a:solidFill>
                  <a:srgbClr val="023D6B"/>
                </a:solidFill>
              </a:rPr>
              <a:t>tracer</a:t>
            </a:r>
            <a:r>
              <a:rPr lang="de-DE" sz="2800" dirty="0">
                <a:solidFill>
                  <a:srgbClr val="023D6B"/>
                </a:solidFill>
              </a:rPr>
              <a:t> </a:t>
            </a:r>
            <a:r>
              <a:rPr lang="de-DE" sz="2800" dirty="0" err="1">
                <a:solidFill>
                  <a:srgbClr val="023D6B"/>
                </a:solidFill>
              </a:rPr>
              <a:t>development</a:t>
            </a: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8" name="Rechteck 7"/>
          <p:cNvSpPr/>
          <p:nvPr/>
        </p:nvSpPr>
        <p:spPr>
          <a:xfrm>
            <a:off x="767408" y="7533456"/>
            <a:ext cx="18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A0235A"/>
              </a:buClr>
            </a:pPr>
            <a:endParaRPr lang="en-US" sz="2800" dirty="0" smtClean="0">
              <a:solidFill>
                <a:srgbClr val="023D6B"/>
              </a:solidFill>
            </a:endParaRPr>
          </a:p>
          <a:p>
            <a:pPr>
              <a:buClr>
                <a:srgbClr val="A0235A"/>
              </a:buClr>
            </a:pPr>
            <a:endParaRPr lang="de-DE" sz="2800" dirty="0">
              <a:solidFill>
                <a:srgbClr val="023D6B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48718" y="1122958"/>
            <a:ext cx="4055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2400" dirty="0" smtClean="0"/>
              <a:t>Definition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clinical</a:t>
            </a:r>
            <a:r>
              <a:rPr lang="de-DE" sz="2400" dirty="0" smtClean="0"/>
              <a:t> </a:t>
            </a:r>
            <a:r>
              <a:rPr lang="de-DE" sz="2400" dirty="0" err="1"/>
              <a:t>need</a:t>
            </a:r>
            <a:endParaRPr lang="de-DE" sz="2400" dirty="0"/>
          </a:p>
        </p:txBody>
      </p:sp>
      <p:sp>
        <p:nvSpPr>
          <p:cNvPr id="18" name="Rechteck 17"/>
          <p:cNvSpPr/>
          <p:nvPr/>
        </p:nvSpPr>
        <p:spPr>
          <a:xfrm>
            <a:off x="648718" y="198884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Establishment of an appropriate</a:t>
            </a:r>
            <a:br>
              <a:rPr lang="en-US" sz="2400" dirty="0"/>
            </a:br>
            <a:r>
              <a:rPr lang="en-US" sz="2400" dirty="0" smtClean="0"/>
              <a:t>preclinical </a:t>
            </a:r>
            <a:r>
              <a:rPr lang="en-US" sz="2400" dirty="0"/>
              <a:t>model for testing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648718" y="3140968"/>
            <a:ext cx="648767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Evaluation in an appropriate clinical setting</a:t>
            </a:r>
          </a:p>
        </p:txBody>
      </p:sp>
      <p:sp>
        <p:nvSpPr>
          <p:cNvPr id="20" name="Rechteck 19"/>
          <p:cNvSpPr/>
          <p:nvPr/>
        </p:nvSpPr>
        <p:spPr>
          <a:xfrm>
            <a:off x="607917" y="4149080"/>
            <a:ext cx="55098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Comparison with existing standards</a:t>
            </a:r>
          </a:p>
        </p:txBody>
      </p:sp>
      <p:sp>
        <p:nvSpPr>
          <p:cNvPr id="21" name="Rechteck 20"/>
          <p:cNvSpPr/>
          <p:nvPr/>
        </p:nvSpPr>
        <p:spPr>
          <a:xfrm>
            <a:off x="587479" y="5229200"/>
            <a:ext cx="5213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Documentation of </a:t>
            </a:r>
            <a:r>
              <a:rPr lang="en-US" sz="2400" dirty="0" smtClean="0"/>
              <a:t>safety, efficacy,</a:t>
            </a:r>
            <a:br>
              <a:rPr lang="en-US" sz="2400" dirty="0" smtClean="0"/>
            </a:br>
            <a:r>
              <a:rPr lang="de-DE" sz="2400" dirty="0" err="1" smtClean="0"/>
              <a:t>dosimetry</a:t>
            </a:r>
            <a:r>
              <a:rPr lang="de-DE" sz="2400" dirty="0" smtClean="0"/>
              <a:t> &amp; </a:t>
            </a:r>
            <a:r>
              <a:rPr lang="de-DE" sz="2400" dirty="0" err="1" smtClean="0"/>
              <a:t>toxicity</a:t>
            </a:r>
            <a:endParaRPr lang="en-US" sz="240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77" y="5028739"/>
            <a:ext cx="3273539" cy="2064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globocan.iarc.fr/old/FactSheets/cancers/prostate-map-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8"/>
          <a:stretch/>
        </p:blipFill>
        <p:spPr bwMode="auto">
          <a:xfrm>
            <a:off x="1555650" y="1988841"/>
            <a:ext cx="9100891" cy="390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r Verbinder 4"/>
          <p:cNvCxnSpPr/>
          <p:nvPr/>
        </p:nvCxnSpPr>
        <p:spPr>
          <a:xfrm flipV="1">
            <a:off x="7104112" y="1813466"/>
            <a:ext cx="0" cy="3528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7104112" y="1813466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5663952" y="1083274"/>
            <a:ext cx="0" cy="2993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5087888" y="1084564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2135561" y="894951"/>
            <a:ext cx="3340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second most frequently diagnosed cancer worldwide</a:t>
            </a:r>
          </a:p>
        </p:txBody>
      </p:sp>
      <p:sp>
        <p:nvSpPr>
          <p:cNvPr id="16" name="Rechteck 15"/>
          <p:cNvSpPr/>
          <p:nvPr/>
        </p:nvSpPr>
        <p:spPr>
          <a:xfrm>
            <a:off x="7680176" y="1628801"/>
            <a:ext cx="2849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sixth leading cause of cancer death in males</a:t>
            </a:r>
            <a:endParaRPr lang="de-DE" sz="1600" dirty="0">
              <a:latin typeface="Calibri Light" panose="020F03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657822" y="5842408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A0235A"/>
                </a:solidFill>
                <a:latin typeface="Calibri Light" panose="020F0302020204030204" pitchFamily="34" charset="0"/>
              </a:rPr>
              <a:t>…early </a:t>
            </a:r>
            <a:r>
              <a:rPr lang="en-US" sz="1600" b="1" dirty="0">
                <a:solidFill>
                  <a:srgbClr val="A0235A"/>
                </a:solidFill>
                <a:latin typeface="Calibri Light" panose="020F0302020204030204" pitchFamily="34" charset="0"/>
              </a:rPr>
              <a:t>detection of  </a:t>
            </a:r>
            <a:r>
              <a:rPr lang="en-US" sz="1600" b="1" dirty="0" err="1" smtClean="0">
                <a:solidFill>
                  <a:srgbClr val="A0235A"/>
                </a:solidFill>
                <a:latin typeface="Calibri Light" panose="020F0302020204030204" pitchFamily="34" charset="0"/>
              </a:rPr>
              <a:t>PCa</a:t>
            </a:r>
            <a:r>
              <a:rPr lang="en-US" sz="1600" b="1" dirty="0" smtClean="0">
                <a:solidFill>
                  <a:srgbClr val="A0235A"/>
                </a:solidFill>
                <a:latin typeface="Calibri Light" panose="020F0302020204030204" pitchFamily="34" charset="0"/>
              </a:rPr>
              <a:t> </a:t>
            </a:r>
            <a:r>
              <a:rPr lang="en-US" sz="1600" b="1" dirty="0">
                <a:solidFill>
                  <a:srgbClr val="A0235A"/>
                </a:solidFill>
                <a:latin typeface="Calibri Light" panose="020F0302020204030204" pitchFamily="34" charset="0"/>
              </a:rPr>
              <a:t>and recurrent prostate cancer and/or metastases </a:t>
            </a:r>
            <a:r>
              <a:rPr lang="en-US" sz="1600" b="1" dirty="0" smtClean="0">
                <a:solidFill>
                  <a:srgbClr val="A0235A"/>
                </a:solidFill>
                <a:latin typeface="Calibri Light" panose="020F0302020204030204" pitchFamily="34" charset="0"/>
              </a:rPr>
              <a:t>enables best treatment opportunities</a:t>
            </a:r>
            <a:endParaRPr lang="de-DE" sz="1600" b="1" dirty="0">
              <a:solidFill>
                <a:srgbClr val="A0235A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631504" y="5802772"/>
            <a:ext cx="17281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 Light" panose="020F0302020204030204" pitchFamily="34" charset="0"/>
              </a:rPr>
              <a:t>Estimated age-</a:t>
            </a:r>
            <a:r>
              <a:rPr lang="en-US" sz="1050" dirty="0" err="1">
                <a:latin typeface="Calibri Light" panose="020F0302020204030204" pitchFamily="34" charset="0"/>
              </a:rPr>
              <a:t>standardised</a:t>
            </a:r>
            <a:r>
              <a:rPr lang="en-US" sz="1050" dirty="0">
                <a:latin typeface="Calibri Light" panose="020F0302020204030204" pitchFamily="34" charset="0"/>
              </a:rPr>
              <a:t> rates (World) per 100,000</a:t>
            </a:r>
            <a:endParaRPr lang="de-DE" sz="1050" dirty="0">
              <a:latin typeface="Calibri Light" panose="020F0302020204030204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Clinical Need: </a:t>
            </a:r>
            <a:r>
              <a:rPr lang="de-DE" sz="2800" dirty="0" err="1" smtClean="0"/>
              <a:t>Prostate</a:t>
            </a:r>
            <a:r>
              <a:rPr lang="de-DE" sz="2800" dirty="0" smtClean="0"/>
              <a:t> </a:t>
            </a:r>
            <a:r>
              <a:rPr lang="de-DE" sz="2800" dirty="0" err="1"/>
              <a:t>carcinoma</a:t>
            </a:r>
            <a:r>
              <a:rPr lang="de-DE" sz="2800" dirty="0"/>
              <a:t> (</a:t>
            </a:r>
            <a:r>
              <a:rPr lang="de-DE" sz="2800" dirty="0" err="1"/>
              <a:t>PC</a:t>
            </a:r>
            <a:r>
              <a:rPr lang="de-DE" sz="2800" cap="none" dirty="0" err="1"/>
              <a:t>a</a:t>
            </a:r>
            <a:r>
              <a:rPr lang="de-DE" sz="2800" dirty="0"/>
              <a:t>)</a:t>
            </a:r>
            <a:br>
              <a:rPr lang="de-DE" sz="2800" dirty="0"/>
            </a:br>
            <a:endParaRPr lang="de-DE" sz="2800" dirty="0"/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4942944" y="1875380"/>
            <a:ext cx="1" cy="3578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V="1">
            <a:off x="4397375" y="1875971"/>
            <a:ext cx="545568" cy="4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2279576" y="1700809"/>
            <a:ext cx="2650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1,1 million men with </a:t>
            </a:r>
            <a:r>
              <a:rPr lang="en-US" sz="1600" dirty="0" err="1" smtClean="0">
                <a:latin typeface="Calibri Light" panose="020F0302020204030204" pitchFamily="34" charset="0"/>
              </a:rPr>
              <a:t>PCa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(2012)</a:t>
            </a:r>
            <a:endParaRPr lang="de-DE" sz="1600" dirty="0">
              <a:latin typeface="Calibri Light" panose="020F0302020204030204" pitchFamily="34" charset="0"/>
            </a:endParaRPr>
          </a:p>
        </p:txBody>
      </p:sp>
      <p:cxnSp>
        <p:nvCxnSpPr>
          <p:cNvPr id="28" name="Gerader Verbinder 27"/>
          <p:cNvCxnSpPr/>
          <p:nvPr/>
        </p:nvCxnSpPr>
        <p:spPr>
          <a:xfrm flipV="1">
            <a:off x="6072015" y="1195389"/>
            <a:ext cx="9698" cy="38593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6079158" y="1196752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6614729" y="1018474"/>
            <a:ext cx="3428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incidence rates highest in developed countries</a:t>
            </a:r>
            <a:endParaRPr lang="de-DE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" grpId="0"/>
      <p:bldP spid="1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Establishment of an appropriate preclinical model for testing</a:t>
            </a:r>
            <a:endParaRPr lang="de-DE" sz="2800" dirty="0"/>
          </a:p>
        </p:txBody>
      </p:sp>
      <p:grpSp>
        <p:nvGrpSpPr>
          <p:cNvPr id="8" name="Gruppierung 9"/>
          <p:cNvGrpSpPr/>
          <p:nvPr/>
        </p:nvGrpSpPr>
        <p:grpSpPr>
          <a:xfrm>
            <a:off x="8575198" y="3457976"/>
            <a:ext cx="1623933" cy="2182873"/>
            <a:chOff x="1716690" y="765175"/>
            <a:chExt cx="3628061" cy="487680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/>
            <a:srcRect l="30058" r="26172"/>
            <a:stretch>
              <a:fillRect/>
            </a:stretch>
          </p:blipFill>
          <p:spPr bwMode="auto">
            <a:xfrm>
              <a:off x="1716690" y="765175"/>
              <a:ext cx="2134585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4"/>
            <a:srcRect l="33097" r="35114"/>
            <a:stretch>
              <a:fillRect/>
            </a:stretch>
          </p:blipFill>
          <p:spPr bwMode="auto">
            <a:xfrm>
              <a:off x="3794475" y="765175"/>
              <a:ext cx="1550276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uppierung 13"/>
          <p:cNvGrpSpPr/>
          <p:nvPr/>
        </p:nvGrpSpPr>
        <p:grpSpPr>
          <a:xfrm>
            <a:off x="10255417" y="3457976"/>
            <a:ext cx="1629326" cy="2182873"/>
            <a:chOff x="4948614" y="765175"/>
            <a:chExt cx="3640109" cy="487680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/>
            <a:srcRect l="31111" r="22265"/>
            <a:stretch>
              <a:fillRect/>
            </a:stretch>
          </p:blipFill>
          <p:spPr bwMode="auto">
            <a:xfrm>
              <a:off x="4948614" y="765175"/>
              <a:ext cx="2273761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/>
            <a:srcRect l="34829" r="34934"/>
            <a:stretch>
              <a:fillRect/>
            </a:stretch>
          </p:blipFill>
          <p:spPr bwMode="auto">
            <a:xfrm>
              <a:off x="7114132" y="765175"/>
              <a:ext cx="1474591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Pfeil nach oben 25"/>
          <p:cNvSpPr/>
          <p:nvPr/>
        </p:nvSpPr>
        <p:spPr>
          <a:xfrm rot="12714319">
            <a:off x="11100971" y="4055611"/>
            <a:ext cx="141770" cy="368632"/>
          </a:xfrm>
          <a:prstGeom prst="upArrow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245072" y="3125895"/>
            <a:ext cx="440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PC-3 (PSMA-)     </a:t>
            </a:r>
            <a:r>
              <a:rPr lang="de-DE" sz="1400" dirty="0" err="1" smtClean="0"/>
              <a:t>LNCap</a:t>
            </a:r>
            <a:r>
              <a:rPr lang="de-DE" sz="1400" dirty="0" smtClean="0"/>
              <a:t> C4-2 (PSMA+)</a:t>
            </a:r>
            <a:endParaRPr lang="en-US" sz="1400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899" y="3483992"/>
            <a:ext cx="1698927" cy="215917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691" y="3483993"/>
            <a:ext cx="1675823" cy="2159171"/>
          </a:xfrm>
          <a:prstGeom prst="rect">
            <a:avLst/>
          </a:prstGeom>
        </p:spPr>
      </p:pic>
      <p:grpSp>
        <p:nvGrpSpPr>
          <p:cNvPr id="36" name="Gruppierung 14"/>
          <p:cNvGrpSpPr/>
          <p:nvPr/>
        </p:nvGrpSpPr>
        <p:grpSpPr>
          <a:xfrm>
            <a:off x="6328899" y="5666250"/>
            <a:ext cx="1698927" cy="308431"/>
            <a:chOff x="2443594" y="5835436"/>
            <a:chExt cx="1991369" cy="373201"/>
          </a:xfrm>
        </p:grpSpPr>
        <p:pic>
          <p:nvPicPr>
            <p:cNvPr id="37" name="Bild 15"/>
            <p:cNvPicPr>
              <a:picLocks noChangeAspect="1"/>
            </p:cNvPicPr>
            <p:nvPr/>
          </p:nvPicPr>
          <p:blipFill>
            <a:blip r:embed="rId9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1229" y="1711832"/>
            <a:ext cx="2111748" cy="164306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143778" y="1196752"/>
            <a:ext cx="2608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latin typeface="Arial Unicode MS" panose="020B0604020202020204" pitchFamily="34" charset="-128"/>
              </a:rPr>
              <a:t>Chicken</a:t>
            </a:r>
            <a:r>
              <a:rPr lang="de-DE" altLang="de-DE" dirty="0" smtClean="0">
                <a:latin typeface="Arial Unicode MS" panose="020B0604020202020204" pitchFamily="34" charset="-128"/>
              </a:rPr>
              <a:t> </a:t>
            </a:r>
            <a:r>
              <a:rPr lang="de-DE" altLang="de-DE" dirty="0" err="1" smtClean="0">
                <a:latin typeface="Arial Unicode MS" panose="020B0604020202020204" pitchFamily="34" charset="-128"/>
              </a:rPr>
              <a:t>Chorioallantoic</a:t>
            </a:r>
            <a:r>
              <a:rPr lang="de-DE" altLang="de-DE" dirty="0" smtClean="0">
                <a:latin typeface="Arial Unicode MS" panose="020B0604020202020204" pitchFamily="34" charset="-128"/>
              </a:rPr>
              <a:t/>
            </a:r>
            <a:br>
              <a:rPr lang="de-DE" altLang="de-DE" dirty="0" smtClean="0">
                <a:latin typeface="Arial Unicode MS" panose="020B0604020202020204" pitchFamily="34" charset="-128"/>
              </a:rPr>
            </a:br>
            <a:r>
              <a:rPr lang="de-DE" altLang="de-DE" dirty="0" smtClean="0">
                <a:latin typeface="Arial Unicode MS" panose="020B0604020202020204" pitchFamily="34" charset="-128"/>
              </a:rPr>
              <a:t>    Membrane </a:t>
            </a:r>
            <a:r>
              <a:rPr lang="de-DE" altLang="de-DE" dirty="0">
                <a:latin typeface="Arial Unicode MS" panose="020B0604020202020204" pitchFamily="34" charset="-128"/>
              </a:rPr>
              <a:t>M</a:t>
            </a:r>
            <a:r>
              <a:rPr lang="de-DE" altLang="de-DE" dirty="0" smtClean="0">
                <a:latin typeface="Arial Unicode MS" panose="020B0604020202020204" pitchFamily="34" charset="-128"/>
              </a:rPr>
              <a:t>odel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584833" y="1438547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latin typeface="Arial Unicode MS" panose="020B0604020202020204" pitchFamily="34" charset="-128"/>
              </a:rPr>
              <a:t>Human Tumor </a:t>
            </a:r>
            <a:r>
              <a:rPr lang="de-DE" altLang="de-DE" dirty="0" err="1">
                <a:latin typeface="Arial Unicode MS" panose="020B0604020202020204" pitchFamily="34" charset="-128"/>
              </a:rPr>
              <a:t>Xenograft</a:t>
            </a:r>
            <a:r>
              <a:rPr lang="de-DE" altLang="de-DE" dirty="0">
                <a:latin typeface="Arial Unicode MS" panose="020B0604020202020204" pitchFamily="34" charset="-128"/>
              </a:rPr>
              <a:t> Model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  <p:grpSp>
        <p:nvGrpSpPr>
          <p:cNvPr id="43" name="Gruppierung 14"/>
          <p:cNvGrpSpPr/>
          <p:nvPr/>
        </p:nvGrpSpPr>
        <p:grpSpPr>
          <a:xfrm>
            <a:off x="4562940" y="5668673"/>
            <a:ext cx="1698927" cy="308431"/>
            <a:chOff x="2443594" y="5835436"/>
            <a:chExt cx="1991369" cy="373201"/>
          </a:xfrm>
        </p:grpSpPr>
        <p:pic>
          <p:nvPicPr>
            <p:cNvPr id="44" name="Bild 15"/>
            <p:cNvPicPr>
              <a:picLocks noChangeAspect="1"/>
            </p:cNvPicPr>
            <p:nvPr/>
          </p:nvPicPr>
          <p:blipFill>
            <a:blip r:embed="rId9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grpSp>
        <p:nvGrpSpPr>
          <p:cNvPr id="49" name="Gruppierung 14"/>
          <p:cNvGrpSpPr/>
          <p:nvPr/>
        </p:nvGrpSpPr>
        <p:grpSpPr>
          <a:xfrm>
            <a:off x="10226086" y="5682912"/>
            <a:ext cx="1698927" cy="308431"/>
            <a:chOff x="2443594" y="5835436"/>
            <a:chExt cx="1991369" cy="373201"/>
          </a:xfrm>
        </p:grpSpPr>
        <p:pic>
          <p:nvPicPr>
            <p:cNvPr id="50" name="Bild 15"/>
            <p:cNvPicPr>
              <a:picLocks noChangeAspect="1"/>
            </p:cNvPicPr>
            <p:nvPr/>
          </p:nvPicPr>
          <p:blipFill>
            <a:blip r:embed="rId9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51" name="Rechteck 50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grpSp>
        <p:nvGrpSpPr>
          <p:cNvPr id="55" name="Gruppierung 14"/>
          <p:cNvGrpSpPr/>
          <p:nvPr/>
        </p:nvGrpSpPr>
        <p:grpSpPr>
          <a:xfrm>
            <a:off x="8529588" y="5685335"/>
            <a:ext cx="1698927" cy="308431"/>
            <a:chOff x="2443594" y="5835436"/>
            <a:chExt cx="1991369" cy="373201"/>
          </a:xfrm>
        </p:grpSpPr>
        <p:pic>
          <p:nvPicPr>
            <p:cNvPr id="56" name="Bild 15"/>
            <p:cNvPicPr>
              <a:picLocks noChangeAspect="1"/>
            </p:cNvPicPr>
            <p:nvPr/>
          </p:nvPicPr>
          <p:blipFill>
            <a:blip r:embed="rId9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57" name="Rechteck 56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883" y="1818866"/>
            <a:ext cx="3009524" cy="1390476"/>
          </a:xfrm>
          <a:prstGeom prst="rect">
            <a:avLst/>
          </a:prstGeom>
        </p:spPr>
      </p:pic>
      <p:sp>
        <p:nvSpPr>
          <p:cNvPr id="61" name="Textfeld 60"/>
          <p:cNvSpPr txBox="1"/>
          <p:nvPr/>
        </p:nvSpPr>
        <p:spPr>
          <a:xfrm>
            <a:off x="4229516" y="3156334"/>
            <a:ext cx="440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PC-3 (PSMA-)     </a:t>
            </a:r>
            <a:r>
              <a:rPr lang="de-DE" sz="1400" dirty="0" err="1" smtClean="0"/>
              <a:t>LNCap</a:t>
            </a:r>
            <a:r>
              <a:rPr lang="de-DE" sz="1400" dirty="0" smtClean="0"/>
              <a:t> C4-2 (PSMA+)</a:t>
            </a:r>
            <a:endParaRPr lang="en-US" sz="1400" dirty="0"/>
          </a:p>
        </p:txBody>
      </p:sp>
      <p:sp>
        <p:nvSpPr>
          <p:cNvPr id="68" name="Textfeld 67"/>
          <p:cNvSpPr txBox="1"/>
          <p:nvPr/>
        </p:nvSpPr>
        <p:spPr>
          <a:xfrm>
            <a:off x="1216348" y="3145006"/>
            <a:ext cx="234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Cellular</a:t>
            </a:r>
            <a:r>
              <a:rPr lang="de-DE" sz="1400" dirty="0" smtClean="0"/>
              <a:t> </a:t>
            </a:r>
            <a:r>
              <a:rPr lang="de-DE" sz="1400" dirty="0" err="1"/>
              <a:t>uptake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smtClean="0"/>
              <a:t>PSMA-7</a:t>
            </a:r>
            <a:endParaRPr lang="de-DE" sz="1400" dirty="0"/>
          </a:p>
        </p:txBody>
      </p:sp>
      <p:graphicFrame>
        <p:nvGraphicFramePr>
          <p:cNvPr id="69" name="Diagramm 68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2B864319-574C-4F43-B1EF-0279ABC95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121121"/>
              </p:ext>
            </p:extLst>
          </p:nvPr>
        </p:nvGraphicFramePr>
        <p:xfrm>
          <a:off x="543985" y="3278085"/>
          <a:ext cx="3535582" cy="254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0" name="Ellipse 69"/>
          <p:cNvSpPr/>
          <p:nvPr/>
        </p:nvSpPr>
        <p:spPr>
          <a:xfrm>
            <a:off x="4842725" y="4611610"/>
            <a:ext cx="298549" cy="420355"/>
          </a:xfrm>
          <a:prstGeom prst="ellipse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29" y="1879918"/>
            <a:ext cx="2068860" cy="1330942"/>
          </a:xfrm>
          <a:prstGeom prst="rect">
            <a:avLst/>
          </a:prstGeom>
        </p:spPr>
      </p:pic>
      <p:sp>
        <p:nvSpPr>
          <p:cNvPr id="73" name="Rechteck 72"/>
          <p:cNvSpPr/>
          <p:nvPr/>
        </p:nvSpPr>
        <p:spPr>
          <a:xfrm>
            <a:off x="2732326" y="1891677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healthy</a:t>
            </a:r>
            <a:r>
              <a:rPr lang="de-DE" sz="1200" dirty="0"/>
              <a:t> </a:t>
            </a:r>
            <a:r>
              <a:rPr lang="de-DE" sz="1200" dirty="0" err="1"/>
              <a:t>cell</a:t>
            </a:r>
            <a:endParaRPr lang="de-DE" sz="1200" dirty="0"/>
          </a:p>
        </p:txBody>
      </p:sp>
      <p:sp>
        <p:nvSpPr>
          <p:cNvPr id="74" name="Rechteck 73"/>
          <p:cNvSpPr/>
          <p:nvPr/>
        </p:nvSpPr>
        <p:spPr>
          <a:xfrm>
            <a:off x="865374" y="2096964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/>
              <a:t>tumor</a:t>
            </a:r>
            <a:r>
              <a:rPr lang="de-DE" sz="1200" dirty="0" smtClean="0"/>
              <a:t> </a:t>
            </a:r>
            <a:r>
              <a:rPr lang="de-DE" sz="1200" dirty="0" err="1"/>
              <a:t>cell</a:t>
            </a:r>
            <a:endParaRPr lang="de-DE" sz="1200" dirty="0"/>
          </a:p>
        </p:txBody>
      </p:sp>
      <p:sp>
        <p:nvSpPr>
          <p:cNvPr id="75" name="Rechteck 74"/>
          <p:cNvSpPr/>
          <p:nvPr/>
        </p:nvSpPr>
        <p:spPr>
          <a:xfrm>
            <a:off x="1182355" y="1452906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latin typeface="Arial Unicode MS" panose="020B0604020202020204" pitchFamily="34" charset="-128"/>
              </a:rPr>
              <a:t>In Vitro </a:t>
            </a:r>
            <a:r>
              <a:rPr lang="de-DE" altLang="de-DE" dirty="0">
                <a:latin typeface="Arial Unicode MS" panose="020B0604020202020204" pitchFamily="34" charset="-128"/>
              </a:rPr>
              <a:t>E</a:t>
            </a:r>
            <a:r>
              <a:rPr lang="de-DE" altLang="de-DE" dirty="0" smtClean="0">
                <a:latin typeface="Arial Unicode MS" panose="020B0604020202020204" pitchFamily="34" charset="-128"/>
              </a:rPr>
              <a:t>valuation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 rot="20518609">
            <a:off x="247618" y="5708743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 smtClean="0"/>
              <a:t>LNCaP</a:t>
            </a:r>
            <a:r>
              <a:rPr lang="de-DE" sz="600" dirty="0" smtClean="0"/>
              <a:t> C4-2 PSMA-7</a:t>
            </a:r>
            <a:endParaRPr lang="de-DE" sz="600" dirty="0"/>
          </a:p>
        </p:txBody>
      </p:sp>
      <p:sp>
        <p:nvSpPr>
          <p:cNvPr id="77" name="Textfeld 76"/>
          <p:cNvSpPr txBox="1"/>
          <p:nvPr/>
        </p:nvSpPr>
        <p:spPr>
          <a:xfrm rot="20518609">
            <a:off x="816724" y="5695594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 smtClean="0"/>
              <a:t>LNCaP</a:t>
            </a:r>
            <a:r>
              <a:rPr lang="de-DE" sz="600" dirty="0" smtClean="0"/>
              <a:t> C4-2 PSMA-6</a:t>
            </a:r>
            <a:endParaRPr lang="de-DE" sz="600" dirty="0"/>
          </a:p>
        </p:txBody>
      </p:sp>
      <p:sp>
        <p:nvSpPr>
          <p:cNvPr id="78" name="Textfeld 77"/>
          <p:cNvSpPr txBox="1"/>
          <p:nvPr/>
        </p:nvSpPr>
        <p:spPr>
          <a:xfrm rot="20518609">
            <a:off x="2688146" y="5632625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/>
              <a:t>PC-3 PSMA-7</a:t>
            </a:r>
            <a:endParaRPr lang="de-DE" sz="600" dirty="0"/>
          </a:p>
        </p:txBody>
      </p:sp>
      <p:sp>
        <p:nvSpPr>
          <p:cNvPr id="79" name="Textfeld 78"/>
          <p:cNvSpPr txBox="1"/>
          <p:nvPr/>
        </p:nvSpPr>
        <p:spPr>
          <a:xfrm rot="20518609">
            <a:off x="3224367" y="5626049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/>
              <a:t>PC-3 PSMA-6</a:t>
            </a:r>
            <a:endParaRPr lang="de-DE" sz="600" dirty="0"/>
          </a:p>
        </p:txBody>
      </p:sp>
      <p:sp>
        <p:nvSpPr>
          <p:cNvPr id="80" name="Textfeld 79"/>
          <p:cNvSpPr txBox="1"/>
          <p:nvPr/>
        </p:nvSpPr>
        <p:spPr>
          <a:xfrm rot="20518609">
            <a:off x="1069540" y="5800746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LNCaP</a:t>
            </a:r>
            <a:r>
              <a:rPr lang="de-DE" sz="600" dirty="0"/>
              <a:t> C4-2 </a:t>
            </a:r>
            <a:r>
              <a:rPr lang="de-DE" sz="600" dirty="0" smtClean="0"/>
              <a:t>PSMA-7 + PMPA</a:t>
            </a:r>
            <a:endParaRPr lang="de-DE" sz="600" dirty="0"/>
          </a:p>
        </p:txBody>
      </p:sp>
      <p:sp>
        <p:nvSpPr>
          <p:cNvPr id="81" name="Textfeld 80"/>
          <p:cNvSpPr txBox="1"/>
          <p:nvPr/>
        </p:nvSpPr>
        <p:spPr>
          <a:xfrm rot="20518609">
            <a:off x="1643526" y="5800746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LNCaP</a:t>
            </a:r>
            <a:r>
              <a:rPr lang="de-DE" sz="600" dirty="0"/>
              <a:t> C4-2 </a:t>
            </a:r>
            <a:r>
              <a:rPr lang="de-DE" sz="600" dirty="0" smtClean="0"/>
              <a:t>PSMA-6 + PMPA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14596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Preparation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drug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(</a:t>
            </a:r>
            <a:r>
              <a:rPr lang="de-DE" dirty="0" err="1"/>
              <a:t>dosimetry</a:t>
            </a:r>
            <a:r>
              <a:rPr lang="de-DE" dirty="0"/>
              <a:t>, </a:t>
            </a:r>
            <a:r>
              <a:rPr lang="de-DE" dirty="0" err="1"/>
              <a:t>toxicity</a:t>
            </a:r>
            <a:r>
              <a:rPr lang="de-DE" dirty="0"/>
              <a:t> etc.)</a:t>
            </a:r>
            <a:endParaRPr lang="en-US" dirty="0"/>
          </a:p>
          <a:p>
            <a:endParaRPr lang="de-DE" dirty="0"/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Grafik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2" b="-1"/>
          <a:stretch/>
        </p:blipFill>
        <p:spPr>
          <a:xfrm>
            <a:off x="6087414" y="3297348"/>
            <a:ext cx="5607074" cy="2651932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4"/>
          <a:stretch/>
        </p:blipFill>
        <p:spPr>
          <a:xfrm>
            <a:off x="372737" y="1612442"/>
            <a:ext cx="5607073" cy="2733852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75520" y="4359661"/>
            <a:ext cx="2304256" cy="1871372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763090"/>
              </p:ext>
            </p:extLst>
          </p:nvPr>
        </p:nvGraphicFramePr>
        <p:xfrm>
          <a:off x="7104112" y="938786"/>
          <a:ext cx="3888432" cy="2211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088"/>
                <a:gridCol w="1912344"/>
              </a:tblGrid>
              <a:tr h="36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Organ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Mean absorbed dose [</a:t>
                      </a:r>
                      <a:r>
                        <a:rPr lang="en-US" sz="1000" dirty="0" err="1" smtClean="0">
                          <a:effectLst/>
                        </a:rPr>
                        <a:t>mGy</a:t>
                      </a:r>
                      <a:r>
                        <a:rPr lang="en-US" sz="1000" dirty="0" smtClean="0">
                          <a:effectLst/>
                        </a:rPr>
                        <a:t>/</a:t>
                      </a:r>
                      <a:r>
                        <a:rPr lang="en-US" sz="1000" dirty="0" err="1" smtClean="0">
                          <a:effectLst/>
                        </a:rPr>
                        <a:t>MBq</a:t>
                      </a:r>
                      <a:r>
                        <a:rPr lang="en-US" sz="1000" dirty="0" smtClean="0">
                          <a:effectLst/>
                        </a:rPr>
                        <a:t>]</a:t>
                      </a:r>
                      <a:endParaRPr lang="de-DE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36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Kidneys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0.172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Liver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0.0740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Spleen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0.0181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Salivary Glands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0.0468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Effective Dose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0.0099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7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Evaluation </a:t>
            </a:r>
            <a:r>
              <a:rPr lang="en-US" sz="2800" dirty="0"/>
              <a:t>in an appropriate clinical setting</a:t>
            </a:r>
            <a:endParaRPr lang="de-DE" sz="2800" dirty="0"/>
          </a:p>
        </p:txBody>
      </p:sp>
      <p:pic>
        <p:nvPicPr>
          <p:cNvPr id="6" name="Bild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97" y="980728"/>
            <a:ext cx="5759450" cy="487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84" y="1556792"/>
            <a:ext cx="542786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elich_PowerPoint_16x9-1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1_Juelich_PowerPoint_16x9-1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Juelich_PowerPoint_16x9-1</Template>
  <TotalTime>0</TotalTime>
  <Words>1178</Words>
  <Application>Microsoft Office PowerPoint</Application>
  <PresentationFormat>Breitbild</PresentationFormat>
  <Paragraphs>234</Paragraphs>
  <Slides>24</Slides>
  <Notes>11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7" baseType="lpstr">
      <vt:lpstr>Arial Unicode MS</vt:lpstr>
      <vt:lpstr>MS PGothic</vt:lpstr>
      <vt:lpstr>MS PGothic</vt:lpstr>
      <vt:lpstr>Arial</vt:lpstr>
      <vt:lpstr>Calibri</vt:lpstr>
      <vt:lpstr>Calibri Light</vt:lpstr>
      <vt:lpstr>Microsoft Yi Baiti</vt:lpstr>
      <vt:lpstr>Times New Roman</vt:lpstr>
      <vt:lpstr>Wingdings</vt:lpstr>
      <vt:lpstr>Juelich_PowerPoint_16x9-1</vt:lpstr>
      <vt:lpstr>1_Juelich_PowerPoint_16x9-1</vt:lpstr>
      <vt:lpstr>CS ChemDraw Drawing</vt:lpstr>
      <vt:lpstr>Photo Editor-Foto</vt:lpstr>
      <vt:lpstr>8TH GEORGIAN – GERMAN SCHOOL AND WORKSHOP IN BASIC SCIENCE (GGSWBS ‘18) </vt:lpstr>
      <vt:lpstr>Imaging Core Facility </vt:lpstr>
      <vt:lpstr>The new PET-Center</vt:lpstr>
      <vt:lpstr>Radiopharmaceutical production Area of INM-5</vt:lpstr>
      <vt:lpstr>Steps of tracer development </vt:lpstr>
      <vt:lpstr>Clinical Need: Prostate carcinoma (PCa) </vt:lpstr>
      <vt:lpstr>PowerPoint-Präsentation</vt:lpstr>
      <vt:lpstr>design and production of new tracers</vt:lpstr>
      <vt:lpstr>PowerPoint-Präsentation</vt:lpstr>
      <vt:lpstr>PowerPoint-Präsentation</vt:lpstr>
      <vt:lpstr>PowerPoint-Präsentation</vt:lpstr>
      <vt:lpstr>PowerPoint-Präsentation</vt:lpstr>
      <vt:lpstr>design and production of new tracers</vt:lpstr>
      <vt:lpstr>design and production of new tracers</vt:lpstr>
      <vt:lpstr> </vt:lpstr>
      <vt:lpstr>design and production of new tracers</vt:lpstr>
      <vt:lpstr>design and production of new tracers</vt:lpstr>
      <vt:lpstr>design and production of new tracers</vt:lpstr>
      <vt:lpstr>design and production of new tracers</vt:lpstr>
      <vt:lpstr>design and production of new tracers</vt:lpstr>
      <vt:lpstr>design and production of new tracers</vt:lpstr>
      <vt:lpstr>Summary of Tracer discovery</vt:lpstr>
      <vt:lpstr>PowerPoint-Präsentation</vt:lpstr>
      <vt:lpstr>Entwicklung molekularer Sonden </vt:lpstr>
    </vt:vector>
  </TitlesOfParts>
  <Company>Forschungszentrum Jülich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verstehen Sie in Ihrem Bereich unter  „Data Science“?</dc:title>
  <dc:creator>Perov, Julia</dc:creator>
  <cp:lastModifiedBy>Bernd Neumaier</cp:lastModifiedBy>
  <cp:revision>160</cp:revision>
  <dcterms:created xsi:type="dcterms:W3CDTF">2018-05-24T09:06:27Z</dcterms:created>
  <dcterms:modified xsi:type="dcterms:W3CDTF">2018-08-20T03:57:05Z</dcterms:modified>
</cp:coreProperties>
</file>