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8"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7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7/20/2018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7/20/2018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7/20/2018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7/20/2018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7/20/2018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7/20/2018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7/20/2018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7/20/2018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7/20/2018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7/20/2018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7/20/2018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7/20/2018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806511"/>
            <a:ext cx="8825658" cy="2677648"/>
          </a:xfrm>
        </p:spPr>
        <p:txBody>
          <a:bodyPr/>
          <a:lstStyle/>
          <a:p>
            <a:r>
              <a:rPr lang="en-US" dirty="0"/>
              <a:t>Advanced radiotherapy for lung cancer</a:t>
            </a:r>
          </a:p>
        </p:txBody>
      </p:sp>
      <p:sp>
        <p:nvSpPr>
          <p:cNvPr id="3" name="Subtitle 2"/>
          <p:cNvSpPr>
            <a:spLocks noGrp="1"/>
          </p:cNvSpPr>
          <p:nvPr>
            <p:ph type="subTitle" idx="1"/>
          </p:nvPr>
        </p:nvSpPr>
        <p:spPr>
          <a:xfrm>
            <a:off x="1390087" y="5312957"/>
            <a:ext cx="8825658" cy="861420"/>
          </a:xfrm>
        </p:spPr>
        <p:txBody>
          <a:bodyPr/>
          <a:lstStyle/>
          <a:p>
            <a:r>
              <a:rPr lang="en-US" dirty="0" err="1"/>
              <a:t>DaviD</a:t>
            </a:r>
            <a:r>
              <a:rPr lang="en-US" dirty="0"/>
              <a:t> </a:t>
            </a:r>
            <a:r>
              <a:rPr lang="en-US" dirty="0" err="1"/>
              <a:t>sebua</a:t>
            </a:r>
            <a:r>
              <a:rPr lang="en-US" dirty="0"/>
              <a:t>                                                                      </a:t>
            </a:r>
            <a:r>
              <a:rPr lang="en-US" dirty="0" err="1"/>
              <a:t>Elene</a:t>
            </a:r>
            <a:r>
              <a:rPr lang="en-US" dirty="0"/>
              <a:t> </a:t>
            </a:r>
            <a:r>
              <a:rPr lang="en-US" dirty="0" err="1"/>
              <a:t>Lortkipanidze</a:t>
            </a:r>
            <a:endParaRPr lang="en-US" dirty="0"/>
          </a:p>
        </p:txBody>
      </p:sp>
    </p:spTree>
    <p:extLst>
      <p:ext uri="{BB962C8B-B14F-4D97-AF65-F5344CB8AC3E}">
        <p14:creationId xmlns:p14="http://schemas.microsoft.com/office/powerpoint/2010/main" val="209347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428"/>
          <a:stretch/>
        </p:blipFill>
        <p:spPr>
          <a:xfrm>
            <a:off x="4519750" y="2275978"/>
            <a:ext cx="3357259" cy="45328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933" r="266"/>
          <a:stretch/>
        </p:blipFill>
        <p:spPr>
          <a:xfrm>
            <a:off x="117565" y="2325188"/>
            <a:ext cx="4113560" cy="410173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6122"/>
          <a:stretch/>
        </p:blipFill>
        <p:spPr>
          <a:xfrm>
            <a:off x="8165634" y="2325188"/>
            <a:ext cx="3974114" cy="4101738"/>
          </a:xfrm>
          <a:prstGeom prst="rect">
            <a:avLst/>
          </a:prstGeom>
        </p:spPr>
      </p:pic>
    </p:spTree>
    <p:extLst>
      <p:ext uri="{BB962C8B-B14F-4D97-AF65-F5344CB8AC3E}">
        <p14:creationId xmlns:p14="http://schemas.microsoft.com/office/powerpoint/2010/main" val="76505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Radiotherapy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277" y="2459808"/>
            <a:ext cx="2620052" cy="3416300"/>
          </a:xfrm>
        </p:spPr>
      </p:pic>
      <p:sp>
        <p:nvSpPr>
          <p:cNvPr id="6" name="TextBox 5"/>
          <p:cNvSpPr txBox="1"/>
          <p:nvPr/>
        </p:nvSpPr>
        <p:spPr>
          <a:xfrm>
            <a:off x="3461656" y="2459808"/>
            <a:ext cx="7289075" cy="92333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a:latin typeface="Arial" panose="020B0604020202020204" pitchFamily="34" charset="0"/>
                <a:cs typeface="Arial" panose="020B0604020202020204" pitchFamily="34" charset="0"/>
              </a:rPr>
              <a:t>The history of radiotherapy starts from  the discovery of X-rays in 1895 by Wilhelm Conrad Rontgen. It was not intended for treatment rather than for imaging.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698" y="3526972"/>
            <a:ext cx="2391344" cy="2822802"/>
          </a:xfrm>
          <a:prstGeom prst="rect">
            <a:avLst/>
          </a:prstGeom>
        </p:spPr>
      </p:pic>
      <p:sp>
        <p:nvSpPr>
          <p:cNvPr id="8" name="TextBox 7"/>
          <p:cNvSpPr txBox="1"/>
          <p:nvPr/>
        </p:nvSpPr>
        <p:spPr>
          <a:xfrm>
            <a:off x="3735977" y="4872446"/>
            <a:ext cx="5760721"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a:latin typeface="Arial" panose="020B0604020202020204" pitchFamily="34" charset="0"/>
                <a:cs typeface="Arial" panose="020B0604020202020204" pitchFamily="34" charset="0"/>
              </a:rPr>
              <a:t>Before understanding the physical properties of X-rays and their biological effects, one year later their discovery, X-rays were used by Emil Herman </a:t>
            </a:r>
            <a:r>
              <a:rPr lang="en-US" dirty="0" err="1">
                <a:latin typeface="Arial" panose="020B0604020202020204" pitchFamily="34" charset="0"/>
                <a:cs typeface="Arial" panose="020B0604020202020204" pitchFamily="34" charset="0"/>
              </a:rPr>
              <a:t>Grubbe</a:t>
            </a:r>
            <a:r>
              <a:rPr lang="en-US" dirty="0">
                <a:latin typeface="Arial" panose="020B0604020202020204" pitchFamily="34" charset="0"/>
                <a:cs typeface="Arial" panose="020B0604020202020204" pitchFamily="34" charset="0"/>
              </a:rPr>
              <a:t> to treat a patient with breast cancer. </a:t>
            </a:r>
          </a:p>
          <a:p>
            <a:endParaRPr lang="en-US" dirty="0"/>
          </a:p>
        </p:txBody>
      </p:sp>
    </p:spTree>
    <p:extLst>
      <p:ext uri="{BB962C8B-B14F-4D97-AF65-F5344CB8AC3E}">
        <p14:creationId xmlns:p14="http://schemas.microsoft.com/office/powerpoint/2010/main" val="105641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67" y="686285"/>
            <a:ext cx="8761413" cy="1181703"/>
          </a:xfrm>
        </p:spPr>
        <p:txBody>
          <a:bodyPr/>
          <a:lstStyle/>
          <a:p>
            <a:r>
              <a:rPr lang="en-US" dirty="0"/>
              <a:t>CBCT - Cone Beam Computed Tomography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3" y="2403565"/>
            <a:ext cx="7434218" cy="4181748"/>
          </a:xfrm>
          <a:prstGeom prst="rect">
            <a:avLst/>
          </a:prstGeom>
        </p:spPr>
      </p:pic>
      <p:sp>
        <p:nvSpPr>
          <p:cNvPr id="5" name="TextBox 4"/>
          <p:cNvSpPr txBox="1"/>
          <p:nvPr/>
        </p:nvSpPr>
        <p:spPr>
          <a:xfrm>
            <a:off x="7682410" y="3497924"/>
            <a:ext cx="4509589" cy="178510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Cone beam computed tomography is a medical imaging technique consisting of X-ray computed tomography where the X-rays are divergent, forming a cone.</a:t>
            </a:r>
          </a:p>
        </p:txBody>
      </p:sp>
    </p:spTree>
    <p:extLst>
      <p:ext uri="{BB962C8B-B14F-4D97-AF65-F5344CB8AC3E}">
        <p14:creationId xmlns:p14="http://schemas.microsoft.com/office/powerpoint/2010/main" val="367851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64" y="829977"/>
            <a:ext cx="8761413" cy="706964"/>
          </a:xfrm>
        </p:spPr>
        <p:txBody>
          <a:bodyPr/>
          <a:lstStyle/>
          <a:p>
            <a:r>
              <a:rPr lang="en-US" dirty="0"/>
              <a:t>CT - Computed Tomography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835" y="2501305"/>
            <a:ext cx="6589123" cy="4129184"/>
          </a:xfrm>
          <a:prstGeom prst="rect">
            <a:avLst/>
          </a:prstGeom>
        </p:spPr>
      </p:pic>
      <p:sp>
        <p:nvSpPr>
          <p:cNvPr id="5" name="TextBox 4"/>
          <p:cNvSpPr txBox="1"/>
          <p:nvPr/>
        </p:nvSpPr>
        <p:spPr>
          <a:xfrm>
            <a:off x="182880" y="2952207"/>
            <a:ext cx="5185955" cy="280076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200" dirty="0">
                <a:latin typeface="Arial" panose="020B0604020202020204" pitchFamily="34" charset="0"/>
                <a:cs typeface="Arial" panose="020B0604020202020204" pitchFamily="34" charset="0"/>
              </a:rPr>
              <a:t>A CT scan, also known as computed tomography scan, makes use of computer-processed combinations of many X-ray measurements taken from different angles to produce tomographic images of specific areas of a scanned object, allowing the user to see inside the object without cutting.</a:t>
            </a:r>
          </a:p>
        </p:txBody>
      </p:sp>
    </p:spTree>
    <p:extLst>
      <p:ext uri="{BB962C8B-B14F-4D97-AF65-F5344CB8AC3E}">
        <p14:creationId xmlns:p14="http://schemas.microsoft.com/office/powerpoint/2010/main" val="407714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CBCT &amp; CT</a:t>
            </a:r>
          </a:p>
        </p:txBody>
      </p:sp>
      <p:pic>
        <p:nvPicPr>
          <p:cNvPr id="1026" name="Picture 2" descr="Image result for cbct vs ct"/>
          <p:cNvPicPr>
            <a:picLocks noChangeAspect="1" noChangeArrowheads="1"/>
          </p:cNvPicPr>
          <p:nvPr/>
        </p:nvPicPr>
        <p:blipFill rotWithShape="1">
          <a:blip r:embed="rId2">
            <a:extLst>
              <a:ext uri="{28A0092B-C50C-407E-A947-70E740481C1C}">
                <a14:useLocalDpi xmlns:a14="http://schemas.microsoft.com/office/drawing/2010/main" val="0"/>
              </a:ext>
            </a:extLst>
          </a:blip>
          <a:srcRect r="49703"/>
          <a:stretch/>
        </p:blipFill>
        <p:spPr bwMode="auto">
          <a:xfrm>
            <a:off x="115946" y="3007587"/>
            <a:ext cx="3737598" cy="3693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bct vs ct"/>
          <p:cNvPicPr>
            <a:picLocks noChangeAspect="1" noChangeArrowheads="1"/>
          </p:cNvPicPr>
          <p:nvPr/>
        </p:nvPicPr>
        <p:blipFill rotWithShape="1">
          <a:blip r:embed="rId2">
            <a:extLst>
              <a:ext uri="{28A0092B-C50C-407E-A947-70E740481C1C}">
                <a14:useLocalDpi xmlns:a14="http://schemas.microsoft.com/office/drawing/2010/main" val="0"/>
              </a:ext>
            </a:extLst>
          </a:blip>
          <a:srcRect l="51043"/>
          <a:stretch/>
        </p:blipFill>
        <p:spPr bwMode="auto">
          <a:xfrm>
            <a:off x="8522994" y="3007587"/>
            <a:ext cx="3631475" cy="3693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1696" y="3146257"/>
            <a:ext cx="4513145" cy="34163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a:t>
            </a:r>
            <a:r>
              <a:rPr lang="en-US" sz="2200" dirty="0">
                <a:latin typeface="Arial" panose="020B0604020202020204" pitchFamily="34" charset="0"/>
                <a:cs typeface="Arial" panose="020B0604020202020204" pitchFamily="34" charset="0"/>
              </a:rPr>
              <a:t>main difference between CT and CBT is the shape of the beams—CT scans use fan-shaped x-ray beams that rotate while the patient advances (think of a CAT scan) to capture limited thickness slices, while CBCT uses a cone-shaped area detector that does not require patient movement.</a:t>
            </a:r>
          </a:p>
          <a:p>
            <a:endParaRPr lang="en-US" dirty="0"/>
          </a:p>
        </p:txBody>
      </p:sp>
    </p:spTree>
    <p:extLst>
      <p:ext uri="{BB962C8B-B14F-4D97-AF65-F5344CB8AC3E}">
        <p14:creationId xmlns:p14="http://schemas.microsoft.com/office/powerpoint/2010/main" val="98119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47" y="934480"/>
            <a:ext cx="8761413" cy="706964"/>
          </a:xfrm>
        </p:spPr>
        <p:txBody>
          <a:bodyPr/>
          <a:lstStyle/>
          <a:p>
            <a:r>
              <a:rPr lang="en-US" dirty="0"/>
              <a:t>Difficulties and Solutions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1" t="26970" r="288" b="-25946"/>
          <a:stretch/>
        </p:blipFill>
        <p:spPr>
          <a:xfrm>
            <a:off x="6217920" y="2603170"/>
            <a:ext cx="4898603" cy="5486397"/>
          </a:xfrm>
          <a:prstGeom prst="rect">
            <a:avLst/>
          </a:prstGeom>
        </p:spPr>
      </p:pic>
      <p:sp>
        <p:nvSpPr>
          <p:cNvPr id="5" name="TextBox 4"/>
          <p:cNvSpPr txBox="1"/>
          <p:nvPr/>
        </p:nvSpPr>
        <p:spPr>
          <a:xfrm>
            <a:off x="404948" y="3722914"/>
            <a:ext cx="5277393" cy="178510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200" dirty="0">
                <a:latin typeface="Arial" panose="020B0604020202020204" pitchFamily="34" charset="0"/>
                <a:cs typeface="Arial" panose="020B0604020202020204" pitchFamily="34" charset="0"/>
              </a:rPr>
              <a:t>CBCT images acquired in the small field of view gave us suffered images from truncation of the anatomy so the missing anatomy in the CBCT images was added from the CT.</a:t>
            </a:r>
          </a:p>
        </p:txBody>
      </p:sp>
    </p:spTree>
    <p:extLst>
      <p:ext uri="{BB962C8B-B14F-4D97-AF65-F5344CB8AC3E}">
        <p14:creationId xmlns:p14="http://schemas.microsoft.com/office/powerpoint/2010/main" val="341291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410" r="40627" b="7594"/>
          <a:stretch/>
        </p:blipFill>
        <p:spPr>
          <a:xfrm>
            <a:off x="0" y="2795453"/>
            <a:ext cx="4846320" cy="3775166"/>
          </a:xfrm>
        </p:spPr>
      </p:pic>
      <p:sp>
        <p:nvSpPr>
          <p:cNvPr id="5" name="Rounded Rectangle 4"/>
          <p:cNvSpPr/>
          <p:nvPr/>
        </p:nvSpPr>
        <p:spPr>
          <a:xfrm>
            <a:off x="2821578" y="2995687"/>
            <a:ext cx="600892" cy="235131"/>
          </a:xfrm>
          <a:prstGeom prst="roundRect">
            <a:avLst/>
          </a:prstGeom>
          <a:ln>
            <a:solidFill>
              <a:schemeClr val="bg1">
                <a:lumMod val="65000"/>
              </a:schemeClr>
            </a:solidFill>
          </a:ln>
        </p:spPr>
        <p:style>
          <a:lnRef idx="2">
            <a:schemeClr val="dk1"/>
          </a:lnRef>
          <a:fillRef idx="1003">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5778138" y="2516313"/>
            <a:ext cx="6309360" cy="144655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200" dirty="0">
                <a:latin typeface="Arial" panose="020B0604020202020204" pitchFamily="34" charset="0"/>
                <a:cs typeface="Arial" panose="020B0604020202020204" pitchFamily="34" charset="0"/>
              </a:rPr>
              <a:t>The present study showed that comprehensive artefact corrections in chest CBCT allows for accurate dose calculations to be performed directly on the CBCT images. </a:t>
            </a:r>
          </a:p>
        </p:txBody>
      </p:sp>
      <p:sp>
        <p:nvSpPr>
          <p:cNvPr id="8" name="TextBox 7"/>
          <p:cNvSpPr txBox="1"/>
          <p:nvPr/>
        </p:nvSpPr>
        <p:spPr>
          <a:xfrm>
            <a:off x="5120640" y="4432786"/>
            <a:ext cx="6966858" cy="144655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200" dirty="0">
                <a:latin typeface="Arial" panose="020B0604020202020204" pitchFamily="34" charset="0"/>
                <a:cs typeface="Arial" panose="020B0604020202020204" pitchFamily="34" charset="0"/>
              </a:rPr>
              <a:t>Deformable registration between CT and CBCT images acquired on the same day was used to emphasize the accuracy of dose calculations based on the artefact general corrected CBCT images. </a:t>
            </a:r>
          </a:p>
        </p:txBody>
      </p:sp>
    </p:spTree>
    <p:extLst>
      <p:ext uri="{BB962C8B-B14F-4D97-AF65-F5344CB8AC3E}">
        <p14:creationId xmlns:p14="http://schemas.microsoft.com/office/powerpoint/2010/main" val="102565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9142" y="3892731"/>
            <a:ext cx="5891349"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4000" dirty="0">
                <a:latin typeface="Arial" panose="020B0604020202020204" pitchFamily="34" charset="0"/>
                <a:cs typeface="Arial" panose="020B0604020202020204" pitchFamily="34" charset="0"/>
              </a:rPr>
              <a:t>Thanks for your attention</a:t>
            </a:r>
          </a:p>
        </p:txBody>
      </p:sp>
    </p:spTree>
    <p:extLst>
      <p:ext uri="{BB962C8B-B14F-4D97-AF65-F5344CB8AC3E}">
        <p14:creationId xmlns:p14="http://schemas.microsoft.com/office/powerpoint/2010/main" val="12945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121</TotalTime>
  <Words>304</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Advanced radiotherapy for lung cancer</vt:lpstr>
      <vt:lpstr>Introduction</vt:lpstr>
      <vt:lpstr>History of Radiotherapy</vt:lpstr>
      <vt:lpstr>CBCT - Cone Beam Computed Tomography</vt:lpstr>
      <vt:lpstr>CT - Computed Tomography </vt:lpstr>
      <vt:lpstr>CBCT &amp; CT</vt:lpstr>
      <vt:lpstr>Difficulties and Solutions</vt:lpstr>
      <vt:lpstr>Results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radiotherapy for lung cancer</dc:title>
  <dc:creator>Windows User</dc:creator>
  <cp:lastModifiedBy>Keti Kotetishvili</cp:lastModifiedBy>
  <cp:revision>14</cp:revision>
  <dcterms:created xsi:type="dcterms:W3CDTF">2018-05-26T10:15:42Z</dcterms:created>
  <dcterms:modified xsi:type="dcterms:W3CDTF">2018-07-20T04:06:03Z</dcterms:modified>
</cp:coreProperties>
</file>