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7" r:id="rId4"/>
    <p:sldId id="262" r:id="rId5"/>
    <p:sldId id="259" r:id="rId6"/>
    <p:sldId id="260" r:id="rId7"/>
    <p:sldId id="261" r:id="rId8"/>
    <p:sldId id="268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F07B5-5A37-48A7-83CB-57C24C9889EA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98063-B246-47B6-8C5F-0E8CFAD0A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98063-B246-47B6-8C5F-0E8CFAD0AF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7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r="12505"/>
          <a:stretch>
            <a:fillRect/>
          </a:stretch>
        </p:blipFill>
        <p:spPr>
          <a:xfrm>
            <a:off x="0" y="8622"/>
            <a:ext cx="9144000" cy="68493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65692" y="4221088"/>
            <a:ext cx="5486400" cy="1452934"/>
          </a:xfrm>
        </p:spPr>
        <p:txBody>
          <a:bodyPr>
            <a:normAutofit fontScale="25000" lnSpcReduction="20000"/>
          </a:bodyPr>
          <a:lstStyle/>
          <a:p>
            <a:r>
              <a:rPr lang="en-US" sz="5100" dirty="0" smtClean="0">
                <a:solidFill>
                  <a:srgbClr val="00B0F0"/>
                </a:solidFill>
              </a:rPr>
              <a:t>                    </a:t>
            </a:r>
            <a:r>
              <a:rPr lang="en-US" sz="11200" dirty="0" smtClean="0">
                <a:solidFill>
                  <a:srgbClr val="00B0F0"/>
                </a:solidFill>
              </a:rPr>
              <a:t>Speaker: </a:t>
            </a:r>
            <a:r>
              <a:rPr lang="en-US" sz="11200" dirty="0" err="1" smtClean="0">
                <a:solidFill>
                  <a:srgbClr val="00B0F0"/>
                </a:solidFill>
              </a:rPr>
              <a:t>Goga</a:t>
            </a:r>
            <a:r>
              <a:rPr lang="en-US" sz="11200" dirty="0" smtClean="0">
                <a:solidFill>
                  <a:srgbClr val="00B0F0"/>
                </a:solidFill>
              </a:rPr>
              <a:t> </a:t>
            </a:r>
            <a:r>
              <a:rPr lang="en-US" sz="11200" dirty="0" err="1" smtClean="0">
                <a:solidFill>
                  <a:srgbClr val="00B0F0"/>
                </a:solidFill>
              </a:rPr>
              <a:t>Suknidze</a:t>
            </a:r>
            <a:r>
              <a:rPr lang="en-US" sz="11200" dirty="0" smtClean="0">
                <a:solidFill>
                  <a:srgbClr val="00B0F0"/>
                </a:solidFill>
              </a:rPr>
              <a:t/>
            </a:r>
            <a:br>
              <a:rPr lang="en-US" sz="11200" dirty="0" smtClean="0">
                <a:solidFill>
                  <a:srgbClr val="00B0F0"/>
                </a:solidFill>
              </a:rPr>
            </a:br>
            <a:r>
              <a:rPr lang="en-US" sz="11200" dirty="0" smtClean="0">
                <a:solidFill>
                  <a:srgbClr val="00B0F0"/>
                </a:solidFill>
              </a:rPr>
              <a:t>          TSU, Physics Faculty, I</a:t>
            </a:r>
            <a:r>
              <a:rPr lang="en-US" sz="11200" dirty="0" smtClean="0">
                <a:solidFill>
                  <a:srgbClr val="00B0F0"/>
                </a:solidFill>
                <a:latin typeface="Cambria Math"/>
                <a:ea typeface="Cambria Math"/>
              </a:rPr>
              <a:t>⋁</a:t>
            </a:r>
            <a:r>
              <a:rPr lang="en-US" sz="11200" dirty="0" smtClean="0">
                <a:solidFill>
                  <a:srgbClr val="00B0F0"/>
                </a:solidFill>
              </a:rPr>
              <a:t> Course</a:t>
            </a:r>
            <a:br>
              <a:rPr lang="en-US" sz="11200" dirty="0" smtClean="0">
                <a:solidFill>
                  <a:srgbClr val="00B0F0"/>
                </a:solidFill>
              </a:rPr>
            </a:br>
            <a:r>
              <a:rPr lang="en-US" sz="11200" dirty="0" smtClean="0">
                <a:solidFill>
                  <a:srgbClr val="00B0F0"/>
                </a:solidFill>
              </a:rPr>
              <a:t>          </a:t>
            </a:r>
          </a:p>
          <a:p>
            <a:r>
              <a:rPr lang="en-US" sz="11200" dirty="0" smtClean="0">
                <a:solidFill>
                  <a:srgbClr val="00B0F0"/>
                </a:solidFill>
              </a:rPr>
              <a:t>          Supervisor: </a:t>
            </a:r>
            <a:r>
              <a:rPr lang="en-US" sz="11200" dirty="0" err="1" smtClean="0">
                <a:solidFill>
                  <a:srgbClr val="00B0F0"/>
                </a:solidFill>
              </a:rPr>
              <a:t>Mirian</a:t>
            </a:r>
            <a:r>
              <a:rPr lang="en-US" sz="11200" dirty="0" smtClean="0">
                <a:solidFill>
                  <a:srgbClr val="00B0F0"/>
                </a:solidFill>
              </a:rPr>
              <a:t> </a:t>
            </a:r>
            <a:r>
              <a:rPr lang="en-US" sz="11200" dirty="0" err="1" smtClean="0">
                <a:solidFill>
                  <a:srgbClr val="00B0F0"/>
                </a:solidFill>
              </a:rPr>
              <a:t>Tabidze</a:t>
            </a:r>
            <a:r>
              <a:rPr lang="en-US" sz="11200" dirty="0" smtClean="0">
                <a:solidFill>
                  <a:srgbClr val="00B0F0"/>
                </a:solidFill>
              </a:rPr>
              <a:t>  </a:t>
            </a:r>
            <a:endParaRPr lang="en-US" sz="11200" dirty="0">
              <a:solidFill>
                <a:srgbClr val="00B0F0"/>
              </a:solidFill>
            </a:endParaRP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`    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5486400" cy="1296144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B0F0"/>
                </a:solidFill>
              </a:rPr>
              <a:t>Axions</a:t>
            </a:r>
            <a:r>
              <a:rPr lang="en-US" sz="7200" dirty="0" smtClean="0">
                <a:solidFill>
                  <a:srgbClr val="00B0F0"/>
                </a:solidFill>
              </a:rPr>
              <a:t> Search Experiment</a:t>
            </a:r>
            <a:endParaRPr lang="ru-RU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User\Desktop\fig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5499"/>
            <a:ext cx="9144000" cy="745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1772816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</a:t>
            </a:r>
            <a:r>
              <a:rPr lang="en-US" sz="6600" dirty="0" smtClean="0">
                <a:solidFill>
                  <a:srgbClr val="00B0F0"/>
                </a:solidFill>
              </a:rPr>
              <a:t>Thank </a:t>
            </a:r>
            <a:r>
              <a:rPr lang="en-US" sz="6600" dirty="0">
                <a:solidFill>
                  <a:srgbClr val="00B0F0"/>
                </a:solidFill>
              </a:rPr>
              <a:t>you for your</a:t>
            </a:r>
            <a:r>
              <a:rPr lang="en-US" sz="5400" dirty="0">
                <a:solidFill>
                  <a:srgbClr val="00B0F0"/>
                </a:solidFill>
              </a:rPr>
              <a:t/>
            </a:r>
            <a:br>
              <a:rPr lang="en-US" sz="5400" dirty="0">
                <a:solidFill>
                  <a:srgbClr val="00B0F0"/>
                </a:solidFill>
              </a:rPr>
            </a:br>
            <a:r>
              <a:rPr lang="en-US" sz="5400" dirty="0">
                <a:solidFill>
                  <a:srgbClr val="00B0F0"/>
                </a:solidFill>
              </a:rPr>
              <a:t>           </a:t>
            </a:r>
            <a:r>
              <a:rPr lang="en-US" sz="5400" dirty="0" smtClean="0">
                <a:solidFill>
                  <a:srgbClr val="00B0F0"/>
                </a:solidFill>
              </a:rPr>
              <a:t>      </a:t>
            </a:r>
            <a:r>
              <a:rPr lang="en-US" sz="6600" dirty="0" smtClean="0">
                <a:solidFill>
                  <a:srgbClr val="00B0F0"/>
                </a:solidFill>
              </a:rPr>
              <a:t>attention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endParaRPr lang="en-US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12948" cy="43204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Theoretical motivation for searching </a:t>
            </a:r>
            <a:r>
              <a:rPr lang="en-US" sz="2800" dirty="0" err="1" smtClean="0"/>
              <a:t>Axions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476672"/>
                <a:ext cx="9144000" cy="60932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b="0" dirty="0" smtClean="0"/>
                  <a:t>The gauge invariant QCD  </a:t>
                </a:r>
                <a:r>
                  <a:rPr lang="en-US" sz="2200" b="0" dirty="0" err="1" smtClean="0"/>
                  <a:t>lagrangian</a:t>
                </a:r>
                <a:r>
                  <a:rPr lang="en-US" sz="2200" b="0" dirty="0" smtClean="0"/>
                  <a:t> is</a:t>
                </a:r>
                <a:br>
                  <a:rPr lang="en-US" sz="2200" b="0" dirty="0" smtClean="0"/>
                </a:br>
                <a:endParaRPr lang="en-US" sz="2200" b="0" dirty="0" smtClean="0"/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ℒ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𝑄𝐶𝐷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і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(і(</m:t>
                        </m:r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𝜇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іȷ</m:t>
                        </m:r>
                      </m:sub>
                    </m:sSub>
                  </m:oMath>
                </a14:m>
                <a:r>
                  <a:rPr lang="en-US" sz="2200" dirty="0"/>
                  <a:t> -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2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іȷ</m:t>
                        </m:r>
                      </m:sub>
                    </m:sSub>
                  </m:oMath>
                </a14:m>
                <a:r>
                  <a:rPr lang="en-US" sz="2200" dirty="0"/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ј</m:t>
                        </m:r>
                      </m:sub>
                    </m:sSub>
                  </m:oMath>
                </a14:m>
                <a:r>
                  <a:rPr lang="en-US" sz="22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4</m:t>
                        </m:r>
                      </m:den>
                    </m:f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𝜇𝜈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𝑎</m:t>
                        </m:r>
                      </m:sup>
                    </m:sSubSup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𝜇𝜈</m:t>
                        </m:r>
                      </m:sup>
                    </m:sSubSup>
                  </m:oMath>
                </a14:m>
                <a:r>
                  <a:rPr lang="en-US" sz="2200" dirty="0" smtClean="0"/>
                  <a:t>                       (1)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 smtClean="0"/>
                  <a:t>We can write the term in QCD </a:t>
                </a:r>
                <a:r>
                  <a:rPr lang="en-US" sz="2200" dirty="0" err="1" smtClean="0"/>
                  <a:t>lagrangian</a:t>
                </a:r>
                <a:r>
                  <a:rPr lang="en-US" sz="2200" dirty="0" smtClean="0"/>
                  <a:t>  which violates P and T invariance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                  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ℒ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𝜃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=−</m:t>
                    </m:r>
                    <m:r>
                      <a:rPr lang="en-US" sz="2200" i="1">
                        <a:latin typeface="Cambria Math"/>
                      </a:rPr>
                      <m:t>𝜃</m:t>
                    </m:r>
                    <m:r>
                      <a:rPr lang="en-US" sz="2200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8</m:t>
                        </m:r>
                        <m:r>
                          <a:rPr lang="en-US" sz="2200" i="1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)</m:t>
                    </m:r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𝜇𝜈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𝑎</m:t>
                        </m:r>
                      </m:sup>
                    </m:sSubSup>
                    <m:acc>
                      <m:accPr>
                        <m:chr m:val="̃"/>
                        <m:ctrlPr>
                          <a:rPr lang="en-US" sz="2200" i="1"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𝜇𝜈</m:t>
                            </m:r>
                          </m:sub>
                          <m:sup>
                            <m:r>
                              <a:rPr lang="en-US" sz="2200" i="1">
                                <a:latin typeface="Cambria Math"/>
                              </a:rPr>
                              <m:t>𝛼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sz="2200" dirty="0" smtClean="0"/>
                  <a:t>        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𝜇𝜈</m:t>
                            </m:r>
                          </m:sub>
                          <m:sup>
                            <m:r>
                              <a:rPr lang="en-US" sz="2200" i="1">
                                <a:latin typeface="Cambria Math"/>
                              </a:rPr>
                              <m:t>𝛼</m:t>
                            </m:r>
                          </m:sup>
                        </m:sSubSup>
                      </m:e>
                    </m:acc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𝜇𝜈𝛽𝜎</m:t>
                        </m:r>
                      </m:sub>
                    </m:sSub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𝛽𝜎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𝛼</m:t>
                        </m:r>
                      </m:sup>
                    </m:sSubSup>
                  </m:oMath>
                </a14:m>
                <a:r>
                  <a:rPr lang="en-US" sz="2200" dirty="0" smtClean="0"/>
                  <a:t>                      (2)             </a:t>
                </a: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r>
                  <a:rPr lang="en-US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most </a:t>
                </a:r>
                <a:r>
                  <a:rPr lang="en-US" sz="2200" dirty="0"/>
                  <a:t>famously, the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𝜃</m:t>
                    </m:r>
                  </m:oMath>
                </a14:m>
                <a:r>
                  <a:rPr lang="en-US" sz="2200" dirty="0"/>
                  <a:t> term provides a contribution to the neutron electric dipole moment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r>
                  <a:rPr lang="en-US" sz="2200" dirty="0" smtClean="0"/>
                  <a:t>                                     </a:t>
                </a:r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=−3.3×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−16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𝜃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[</m:t>
                    </m:r>
                    <m:r>
                      <a:rPr lang="en-US" sz="2200" i="1">
                        <a:latin typeface="Cambria Math"/>
                      </a:rPr>
                      <m:t>𝑒</m:t>
                    </m:r>
                    <m:r>
                      <a:rPr lang="en-US" sz="2200" i="1">
                        <a:latin typeface="Cambria Math"/>
                      </a:rPr>
                      <m:t>∙</m:t>
                    </m:r>
                    <m:r>
                      <a:rPr lang="en-US" sz="2200" i="1">
                        <a:latin typeface="Cambria Math"/>
                      </a:rPr>
                      <m:t>𝑐𝑚</m:t>
                    </m:r>
                    <m:r>
                      <a:rPr lang="en-US" sz="22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200" dirty="0" smtClean="0"/>
                  <a:t>                                 (3)</a:t>
                </a: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000" dirty="0" smtClean="0"/>
                  <a:t>                                       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                     </m:t>
                    </m:r>
                  </m:oMath>
                </a14:m>
                <a:r>
                  <a:rPr lang="en-US" sz="1900" dirty="0" smtClean="0"/>
                  <a:t>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                                                           </a:t>
                </a:r>
                <a:br>
                  <a:rPr lang="en-US" sz="1800" dirty="0" smtClean="0"/>
                </a:br>
                <a:endParaRPr lang="ru-RU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76672"/>
                <a:ext cx="9144000" cy="6093296"/>
              </a:xfrm>
              <a:blipFill rotWithShape="1">
                <a:blip r:embed="rId2"/>
                <a:stretch>
                  <a:fillRect l="-800" t="-600" r="-2800" b="-9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0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idx="1"/>
              </p:nvPr>
            </p:nvSpPr>
            <p:spPr>
              <a:xfrm>
                <a:off x="0" y="-10822"/>
                <a:ext cx="9144000" cy="67421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Experimental </a:t>
                </a:r>
                <a:r>
                  <a:rPr lang="en-US" sz="2200" dirty="0"/>
                  <a:t>upper limit on neutron EDM </a:t>
                </a:r>
                <a:r>
                  <a:rPr lang="en-US" sz="2200" dirty="0" smtClean="0"/>
                  <a:t>is</a:t>
                </a:r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=2.9×</m:t>
                    </m:r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−26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𝑒</m:t>
                    </m:r>
                    <m:r>
                      <a:rPr lang="en-US" sz="2200" i="1">
                        <a:latin typeface="Cambria Math"/>
                      </a:rPr>
                      <m:t>∙</m:t>
                    </m:r>
                    <m:r>
                      <a:rPr lang="en-US" sz="2200" i="1">
                        <a:latin typeface="Cambria Math"/>
                      </a:rPr>
                      <m:t>𝑐𝑚</m:t>
                    </m:r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Therefore </a:t>
                </a:r>
                <a:r>
                  <a:rPr lang="en-US" sz="2200" dirty="0"/>
                  <a:t>this implies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𝜃</m:t>
                    </m:r>
                  </m:oMath>
                </a14:m>
                <a:r>
                  <a:rPr lang="en-US" sz="2200" dirty="0"/>
                  <a:t> has to be really small number</a:t>
                </a:r>
                <a:br>
                  <a:rPr lang="en-US" sz="2200" dirty="0"/>
                </a:br>
                <a:r>
                  <a:rPr lang="en-US" sz="2200" dirty="0"/>
                  <a:t>                                                  </a:t>
                </a: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&lt;9×</m:t>
                    </m:r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sz="2200" dirty="0"/>
                  <a:t>                                               </a:t>
                </a:r>
                <a:r>
                  <a:rPr lang="en-US" sz="2200" dirty="0" smtClean="0"/>
                  <a:t>(4)                              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 smtClean="0"/>
                  <a:t>This </a:t>
                </a:r>
                <a:r>
                  <a:rPr lang="en-US" sz="2200" dirty="0"/>
                  <a:t>is the strong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𝐶𝑃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problem.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/>
                  <a:t>A solution to the strong CP  is to leave the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𝜃</m:t>
                    </m:r>
                  </m:oMath>
                </a14:m>
                <a:r>
                  <a:rPr lang="en-US" sz="2200" dirty="0"/>
                  <a:t> term as it is, but to somehow make it irrelevant</a:t>
                </a:r>
                <a:r>
                  <a:rPr lang="en-US" sz="2200" dirty="0" smtClean="0"/>
                  <a:t>. </a:t>
                </a:r>
                <a:r>
                  <a:rPr lang="en-US" sz="2200" dirty="0" err="1" smtClean="0"/>
                  <a:t>Peccei</a:t>
                </a:r>
                <a:r>
                  <a:rPr lang="en-US" sz="2200" dirty="0" smtClean="0"/>
                  <a:t>-Quinn </a:t>
                </a:r>
                <a:r>
                  <a:rPr lang="en-US" sz="2200" dirty="0"/>
                  <a:t>achieved this by </a:t>
                </a:r>
                <a:r>
                  <a:rPr lang="en-US" sz="2200" dirty="0" err="1"/>
                  <a:t>by</a:t>
                </a:r>
                <a:r>
                  <a:rPr lang="en-US" sz="2200" dirty="0"/>
                  <a:t> introducing an extra global symmetry into the </a:t>
                </a:r>
                <a:r>
                  <a:rPr lang="en-US" sz="2200" dirty="0" smtClean="0"/>
                  <a:t>theory. </a:t>
                </a:r>
                <a:r>
                  <a:rPr lang="en-US" sz="2200" dirty="0"/>
                  <a:t>They considered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𝜃</m:t>
                    </m:r>
                  </m:oMath>
                </a14:m>
                <a:r>
                  <a:rPr lang="en-US" sz="2200" dirty="0"/>
                  <a:t> as a ﬁeld, not a ﬁxed parameter. Such a symmetry leads in turn to the prediction of a new light </a:t>
                </a:r>
                <a:r>
                  <a:rPr lang="en-US" sz="2200" dirty="0" err="1"/>
                  <a:t>pseudoscalar</a:t>
                </a:r>
                <a:r>
                  <a:rPr lang="en-US" sz="2200" dirty="0"/>
                  <a:t> particle, the </a:t>
                </a:r>
                <a:r>
                  <a:rPr lang="en-US" sz="2200" dirty="0" err="1"/>
                  <a:t>axion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err="1" smtClean="0"/>
                  <a:t>Axions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are sub-</a:t>
                </a:r>
                <a:r>
                  <a:rPr lang="en-US" sz="2200" dirty="0" err="1"/>
                  <a:t>eV</a:t>
                </a:r>
                <a:r>
                  <a:rPr lang="en-US" sz="2200" dirty="0"/>
                  <a:t> mass, spin 0 and charge 0 </a:t>
                </a:r>
                <a:r>
                  <a:rPr lang="en-US" sz="2200" dirty="0" smtClean="0"/>
                  <a:t>particles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endParaRPr lang="en-US" sz="2200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0822"/>
                <a:ext cx="9144000" cy="6742113"/>
              </a:xfrm>
              <a:blipFill rotWithShape="1">
                <a:blip r:embed="rId2"/>
                <a:stretch>
                  <a:fillRect l="-800" r="-13000" b="-2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2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67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     </a:t>
            </a:r>
            <a:r>
              <a:rPr lang="en-US" sz="3600" dirty="0" err="1" smtClean="0"/>
              <a:t>Axion</a:t>
            </a:r>
            <a:r>
              <a:rPr lang="en-US" sz="3600" dirty="0" smtClean="0"/>
              <a:t> searches </a:t>
            </a:r>
            <a:r>
              <a:rPr lang="en-US" sz="3600" dirty="0"/>
              <a:t>o</a:t>
            </a:r>
            <a:r>
              <a:rPr lang="en-US" sz="3600" dirty="0" smtClean="0"/>
              <a:t>verview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292"/>
            <a:ext cx="9144000" cy="5949280"/>
          </a:xfrm>
        </p:spPr>
      </p:pic>
    </p:spTree>
    <p:extLst>
      <p:ext uri="{BB962C8B-B14F-4D97-AF65-F5344CB8AC3E}">
        <p14:creationId xmlns:p14="http://schemas.microsoft.com/office/powerpoint/2010/main" val="34137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3008313" cy="116205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Axion</a:t>
            </a:r>
            <a:r>
              <a:rPr lang="en-US" sz="2800" dirty="0" smtClean="0"/>
              <a:t> Dark Matter Experiment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328"/>
            <a:ext cx="3779912" cy="330676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903530" y="-15755"/>
                <a:ext cx="4283405" cy="6840117"/>
              </a:xfrm>
            </p:spPr>
            <p:txBody>
              <a:bodyPr>
                <a:normAutofit/>
              </a:bodyPr>
              <a:lstStyle/>
              <a:p>
                <a:endParaRPr lang="en-US" sz="1800" dirty="0" smtClean="0"/>
              </a:p>
              <a:p>
                <a:r>
                  <a:rPr lang="en-US" sz="1800" dirty="0" smtClean="0"/>
                  <a:t>The experiment </a:t>
                </a:r>
                <a:r>
                  <a:rPr lang="en-US" sz="1800" dirty="0"/>
                  <a:t>is designed to detect the very weak conversion of dark matter </a:t>
                </a:r>
                <a:r>
                  <a:rPr lang="en-US" sz="1800" dirty="0" err="1"/>
                  <a:t>axions</a:t>
                </a:r>
                <a:r>
                  <a:rPr lang="en-US" sz="1800" dirty="0"/>
                  <a:t> into microwave photons in the presence of a strong magnetic </a:t>
                </a:r>
                <a:r>
                  <a:rPr lang="en-US" sz="1800" dirty="0" smtClean="0"/>
                  <a:t>field.</a:t>
                </a:r>
                <a:br>
                  <a:rPr lang="en-US" sz="1800" dirty="0" smtClean="0"/>
                </a:br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 smtClean="0"/>
                  <a:t>Mass: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1</m:t>
                    </m:r>
                    <m:f>
                      <m:fPr>
                        <m:type m:val="lin"/>
                        <m:ctrlPr>
                          <a:rPr lang="ru-RU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  <m:r>
                          <a:rPr lang="en-US" sz="1800" i="1">
                            <a:latin typeface="Cambria Math"/>
                          </a:rPr>
                          <m:t>𝑒𝑉</m:t>
                        </m:r>
                      </m:num>
                      <m:den>
                        <m:sSup>
                          <m:sSup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i="1">
                        <a:latin typeface="Cambria Math"/>
                      </a:rPr>
                      <m:t>−40</m:t>
                    </m:r>
                    <m:f>
                      <m:fPr>
                        <m:type m:val="lin"/>
                        <m:ctrlPr>
                          <a:rPr lang="ru-RU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  <m:r>
                          <a:rPr lang="en-US" sz="1800" i="1">
                            <a:latin typeface="Cambria Math"/>
                          </a:rPr>
                          <m:t>𝑒𝑉</m:t>
                        </m:r>
                      </m:num>
                      <m:den>
                        <m:sSup>
                          <m:sSup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 </a:t>
                </a:r>
              </a:p>
              <a:p>
                <a:r>
                  <a:rPr lang="en-US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𝑃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−23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𝑊𝑎𝑡𝑡𝑠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n-US" sz="1800" i="1" dirty="0" smtClean="0">
                  <a:latin typeface="Cambria Math"/>
                </a:endParaRPr>
              </a:p>
              <a:p>
                <a:endParaRPr lang="en-US" sz="18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𝑃</m:t>
                    </m:r>
                    <m:r>
                      <a:rPr lang="en-US" sz="1800" i="1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ru-RU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𝑐𝑎𝑣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ru-RU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1800" dirty="0" smtClean="0"/>
                  <a:t>                             (3)</a:t>
                </a:r>
                <a:br>
                  <a:rPr lang="en-US" sz="1800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n-US" sz="1800" dirty="0" smtClean="0"/>
              </a:p>
              <a:p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𝑆𝑁𝑅</m:t>
                    </m:r>
                    <m:r>
                      <a:rPr lang="en-US" sz="1800" i="1">
                        <a:latin typeface="Cambria Math"/>
                      </a:rPr>
                      <m:t>∝</m:t>
                    </m:r>
                    <m:f>
                      <m:fPr>
                        <m:ctrlPr>
                          <a:rPr lang="ru-RU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𝑠𝑦𝑠𝑡𝑒𝑚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ru-RU" sz="18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𝐵𝑊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800" dirty="0" smtClean="0"/>
                  <a:t>                              (4) </a:t>
                </a:r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err="1" smtClean="0"/>
                  <a:t>Axion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photon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production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~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>
                        <a:latin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</a:rPr>
                      <m:t>𝑩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903530" y="-15755"/>
                <a:ext cx="4283405" cy="6840117"/>
              </a:xfrm>
              <a:blipFill rotWithShape="1">
                <a:blip r:embed="rId3"/>
                <a:stretch>
                  <a:fillRect l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n.ugulava\Desktop\goga\Axion-photon_vert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6" y="4937518"/>
            <a:ext cx="2127336" cy="130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692680"/>
            <a:ext cx="93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Figure 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3877346"/>
            <a:ext cx="93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71418" y="5871630"/>
            <a:ext cx="93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3</a:t>
            </a:r>
            <a:endParaRPr lang="ru-RU" dirty="0"/>
          </a:p>
        </p:txBody>
      </p:sp>
      <p:pic>
        <p:nvPicPr>
          <p:cNvPr id="1027" name="Picture 3" descr="C:\Users\User\Desktop\Cap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62138"/>
            <a:ext cx="2376827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  ADMX insert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4744"/>
            <a:ext cx="9144000" cy="5733256"/>
          </a:xfrm>
        </p:spPr>
      </p:pic>
    </p:spTree>
    <p:extLst>
      <p:ext uri="{BB962C8B-B14F-4D97-AF65-F5344CB8AC3E}">
        <p14:creationId xmlns:p14="http://schemas.microsoft.com/office/powerpoint/2010/main" val="11867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dirty="0" smtClean="0"/>
              <a:t>SEARCH FOR SOLAR AXIONS: THE CAST EXPERIMENT AT CERN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49888"/>
            <a:ext cx="9130129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Telescope (CAST) is an experiment to search for </a:t>
            </a:r>
            <a:r>
              <a:rPr lang="en-US" sz="2100" dirty="0" err="1"/>
              <a:t>axions</a:t>
            </a:r>
            <a:r>
              <a:rPr lang="en-US" sz="2100" dirty="0"/>
              <a:t>  originating from the sun</a:t>
            </a:r>
            <a:endParaRPr lang="ru-RU" sz="2000" dirty="0"/>
          </a:p>
          <a:p>
            <a:pPr marL="0" indent="0">
              <a:buNone/>
            </a:pPr>
            <a:endParaRPr lang="en-US" sz="2100" dirty="0" smtClean="0"/>
          </a:p>
        </p:txBody>
      </p:sp>
      <p:pic>
        <p:nvPicPr>
          <p:cNvPr id="3074" name="Picture 2" descr="C:\Users\n.ugulava\Desktop\goga\1-s2.0-S014664101830036X-gr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38"/>
            <a:ext cx="9144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08304" y="4874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Figure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1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647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01" y="0"/>
            <a:ext cx="4427984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17" y="0"/>
            <a:ext cx="3477963" cy="6858000"/>
          </a:xfrm>
        </p:spPr>
        <p:txBody>
          <a:bodyPr/>
          <a:lstStyle/>
          <a:p>
            <a:r>
              <a:rPr lang="en-US" sz="2000" dirty="0"/>
              <a:t>In  </a:t>
            </a:r>
            <a:r>
              <a:rPr lang="en-US" sz="2000" dirty="0" err="1" smtClean="0"/>
              <a:t>Jülich</a:t>
            </a:r>
            <a:r>
              <a:rPr lang="en-US" sz="2000" dirty="0" smtClean="0"/>
              <a:t> Research Center physicists propose </a:t>
            </a:r>
            <a:r>
              <a:rPr lang="en-US" sz="2000" dirty="0"/>
              <a:t>to develop and demonstrate a method of using COSY with an in-plane </a:t>
            </a:r>
            <a:r>
              <a:rPr lang="en-US" sz="2000" dirty="0" smtClean="0"/>
              <a:t>polarized deuteron </a:t>
            </a:r>
            <a:r>
              <a:rPr lang="en-US" sz="2000" dirty="0"/>
              <a:t>beam to search frequency space for a resonance associated with a hypothetical </a:t>
            </a:r>
            <a:r>
              <a:rPr lang="en-US" sz="2000" dirty="0" err="1"/>
              <a:t>axion</a:t>
            </a:r>
            <a:r>
              <a:rPr lang="en-US" sz="2000" dirty="0"/>
              <a:t> field </a:t>
            </a:r>
            <a:r>
              <a:rPr lang="en-US" sz="2000" dirty="0" smtClean="0"/>
              <a:t>that induces </a:t>
            </a:r>
            <a:r>
              <a:rPr lang="en-US" sz="2000" dirty="0"/>
              <a:t>an oscillating electric dipole moment (EDM) on the deuteron</a:t>
            </a:r>
            <a:r>
              <a:rPr lang="en-US" dirty="0"/>
              <a:t>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1" name="Picture 3" descr="C:\Users\User\Desktop\Jüli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209"/>
            <a:ext cx="429695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169</Words>
  <Application>Microsoft Office PowerPoint</Application>
  <PresentationFormat>On-screen Show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Axions Search Experiment</vt:lpstr>
      <vt:lpstr>Theoretical motivation for searching Axions</vt:lpstr>
      <vt:lpstr>PowerPoint Presentation</vt:lpstr>
      <vt:lpstr>      Axion searches overview</vt:lpstr>
      <vt:lpstr>Axion Dark Matter Experiment</vt:lpstr>
      <vt:lpstr>   ADMX insert</vt:lpstr>
      <vt:lpstr> SEARCH FOR SOLAR AXIONS: THE CAST EXPERIMENT AT CERN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Nana Ugulava</dc:creator>
  <cp:lastModifiedBy>User</cp:lastModifiedBy>
  <cp:revision>52</cp:revision>
  <dcterms:created xsi:type="dcterms:W3CDTF">2018-08-07T21:47:32Z</dcterms:created>
  <dcterms:modified xsi:type="dcterms:W3CDTF">2018-08-19T20:57:07Z</dcterms:modified>
</cp:coreProperties>
</file>