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0" r:id="rId5"/>
    <p:sldId id="271" r:id="rId6"/>
    <p:sldId id="263" r:id="rId7"/>
    <p:sldId id="259" r:id="rId8"/>
    <p:sldId id="264" r:id="rId9"/>
    <p:sldId id="265" r:id="rId10"/>
    <p:sldId id="266" r:id="rId11"/>
    <p:sldId id="268" r:id="rId12"/>
    <p:sldId id="269" r:id="rId13"/>
    <p:sldId id="27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19" autoAdjust="0"/>
  </p:normalViewPr>
  <p:slideViewPr>
    <p:cSldViewPr snapToGrid="0">
      <p:cViewPr>
        <p:scale>
          <a:sx n="90" d="100"/>
          <a:sy n="90" d="100"/>
        </p:scale>
        <p:origin x="-14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306680-646A-43F9-8A5B-55310D807A3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F1DD00-D5A5-428D-9694-0506F415CE59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1</a:t>
          </a:r>
          <a:endParaRPr lang="en-GB" dirty="0"/>
        </a:p>
      </dgm:t>
    </dgm:pt>
    <dgm:pt modelId="{221E0B4F-2FD5-48CF-9715-B51D5054D1DC}" type="parTrans" cxnId="{389113B7-13EE-4A33-9F2F-4C6E1483953B}">
      <dgm:prSet/>
      <dgm:spPr/>
      <dgm:t>
        <a:bodyPr/>
        <a:lstStyle/>
        <a:p>
          <a:endParaRPr lang="en-GB"/>
        </a:p>
      </dgm:t>
    </dgm:pt>
    <dgm:pt modelId="{63E41BD7-7D45-4B1A-90F0-74FEEFD65B31}" type="sibTrans" cxnId="{389113B7-13EE-4A33-9F2F-4C6E1483953B}">
      <dgm:prSet/>
      <dgm:spPr/>
      <dgm:t>
        <a:bodyPr/>
        <a:lstStyle/>
        <a:p>
          <a:endParaRPr lang="en-GB"/>
        </a:p>
      </dgm:t>
    </dgm:pt>
    <dgm:pt modelId="{E5BA8F8F-0594-4AE6-9493-700A539CFEBA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Aim of the research</a:t>
          </a:r>
          <a:endParaRPr lang="en-GB" dirty="0"/>
        </a:p>
      </dgm:t>
    </dgm:pt>
    <dgm:pt modelId="{AA743FCF-7B76-48D5-B010-8118DFF286AF}" type="parTrans" cxnId="{3680D690-FA3A-4643-99BA-8DE21728D678}">
      <dgm:prSet/>
      <dgm:spPr/>
      <dgm:t>
        <a:bodyPr/>
        <a:lstStyle/>
        <a:p>
          <a:endParaRPr lang="en-GB"/>
        </a:p>
      </dgm:t>
    </dgm:pt>
    <dgm:pt modelId="{A70A13E9-0E5A-4169-8D75-FE3AF641F562}" type="sibTrans" cxnId="{3680D690-FA3A-4643-99BA-8DE21728D678}">
      <dgm:prSet/>
      <dgm:spPr/>
      <dgm:t>
        <a:bodyPr/>
        <a:lstStyle/>
        <a:p>
          <a:endParaRPr lang="en-GB"/>
        </a:p>
      </dgm:t>
    </dgm:pt>
    <dgm:pt modelId="{C59BC189-E35F-4D8C-9DB1-7FDA0964DF91}">
      <dgm:prSet phldrT="[Text]"/>
      <dgm:spPr>
        <a:solidFill>
          <a:srgbClr val="002060"/>
        </a:solidFill>
      </dgm:spPr>
      <dgm:t>
        <a:bodyPr/>
        <a:lstStyle/>
        <a:p>
          <a:r>
            <a:rPr lang="en-GB" dirty="0" smtClean="0"/>
            <a:t>2</a:t>
          </a:r>
          <a:endParaRPr lang="en-GB" dirty="0"/>
        </a:p>
      </dgm:t>
    </dgm:pt>
    <dgm:pt modelId="{63FADA8E-77F8-4233-9822-F63154F3509A}" type="parTrans" cxnId="{B12143AC-D1F1-4EE2-AB58-8C0E6BD865CB}">
      <dgm:prSet/>
      <dgm:spPr/>
      <dgm:t>
        <a:bodyPr/>
        <a:lstStyle/>
        <a:p>
          <a:endParaRPr lang="en-GB"/>
        </a:p>
      </dgm:t>
    </dgm:pt>
    <dgm:pt modelId="{14EE7F18-E87E-4136-BB1F-92B220A0ED14}" type="sibTrans" cxnId="{B12143AC-D1F1-4EE2-AB58-8C0E6BD865CB}">
      <dgm:prSet/>
      <dgm:spPr/>
      <dgm:t>
        <a:bodyPr/>
        <a:lstStyle/>
        <a:p>
          <a:endParaRPr lang="en-GB"/>
        </a:p>
      </dgm:t>
    </dgm:pt>
    <dgm:pt modelId="{82712066-4303-4D08-84B8-2A4238AFDF93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Overview </a:t>
          </a:r>
          <a:endParaRPr lang="en-GB" dirty="0"/>
        </a:p>
      </dgm:t>
    </dgm:pt>
    <dgm:pt modelId="{518BD09E-A5FE-4B35-9EF0-B51E38301AD7}" type="parTrans" cxnId="{DD1F4796-CF66-4C50-B85F-66D2C4A67F74}">
      <dgm:prSet/>
      <dgm:spPr/>
      <dgm:t>
        <a:bodyPr/>
        <a:lstStyle/>
        <a:p>
          <a:endParaRPr lang="en-GB"/>
        </a:p>
      </dgm:t>
    </dgm:pt>
    <dgm:pt modelId="{A1A3DB03-0318-41A3-B375-BF8023C01DFB}" type="sibTrans" cxnId="{DD1F4796-CF66-4C50-B85F-66D2C4A67F74}">
      <dgm:prSet/>
      <dgm:spPr/>
      <dgm:t>
        <a:bodyPr/>
        <a:lstStyle/>
        <a:p>
          <a:endParaRPr lang="en-GB"/>
        </a:p>
      </dgm:t>
    </dgm:pt>
    <dgm:pt modelId="{953D92BF-2D2D-44F8-991D-EA5A3741F235}">
      <dgm:prSet phldrT="[Text]"/>
      <dgm:spPr>
        <a:solidFill>
          <a:srgbClr val="C00000"/>
        </a:solidFill>
      </dgm:spPr>
      <dgm:t>
        <a:bodyPr/>
        <a:lstStyle/>
        <a:p>
          <a:r>
            <a:rPr lang="en-GB" dirty="0" smtClean="0"/>
            <a:t>3</a:t>
          </a:r>
          <a:endParaRPr lang="en-GB" dirty="0"/>
        </a:p>
      </dgm:t>
    </dgm:pt>
    <dgm:pt modelId="{51943A19-6AF0-4F9B-84A6-61EF5D54F9D7}" type="parTrans" cxnId="{C424729E-BC11-4657-B501-2AD055555939}">
      <dgm:prSet/>
      <dgm:spPr/>
      <dgm:t>
        <a:bodyPr/>
        <a:lstStyle/>
        <a:p>
          <a:endParaRPr lang="en-GB"/>
        </a:p>
      </dgm:t>
    </dgm:pt>
    <dgm:pt modelId="{213881AE-67ED-4C45-A2CD-D7C2B39C3AA9}" type="sibTrans" cxnId="{C424729E-BC11-4657-B501-2AD055555939}">
      <dgm:prSet/>
      <dgm:spPr/>
      <dgm:t>
        <a:bodyPr/>
        <a:lstStyle/>
        <a:p>
          <a:endParaRPr lang="en-GB"/>
        </a:p>
      </dgm:t>
    </dgm:pt>
    <dgm:pt modelId="{CDC5A3DD-6C6A-4EF8-97B8-68A24CFB5374}">
      <dgm:prSet phldrT="[Text]"/>
      <dgm:spPr/>
      <dgm:t>
        <a:bodyPr/>
        <a:lstStyle/>
        <a:p>
          <a:r>
            <a:rPr lang="en-US" dirty="0" smtClean="0">
              <a:latin typeface="Sylfaen" panose="010A0502050306030303" pitchFamily="18" charset="0"/>
            </a:rPr>
            <a:t>Materials and Methods </a:t>
          </a:r>
          <a:endParaRPr lang="en-GB" dirty="0"/>
        </a:p>
      </dgm:t>
    </dgm:pt>
    <dgm:pt modelId="{29DCA0A5-A583-4027-8535-005112D8ED87}" type="parTrans" cxnId="{85B50A85-E77D-43EB-8E47-119520E30FCF}">
      <dgm:prSet/>
      <dgm:spPr/>
      <dgm:t>
        <a:bodyPr/>
        <a:lstStyle/>
        <a:p>
          <a:endParaRPr lang="en-GB"/>
        </a:p>
      </dgm:t>
    </dgm:pt>
    <dgm:pt modelId="{C77B9FCF-C158-42F0-8FBB-FFD562FCC674}" type="sibTrans" cxnId="{85B50A85-E77D-43EB-8E47-119520E30FCF}">
      <dgm:prSet/>
      <dgm:spPr/>
      <dgm:t>
        <a:bodyPr/>
        <a:lstStyle/>
        <a:p>
          <a:endParaRPr lang="en-GB"/>
        </a:p>
      </dgm:t>
    </dgm:pt>
    <dgm:pt modelId="{B5BA5EC8-2F8A-4F28-8DE1-77729E09CE5D}" type="pres">
      <dgm:prSet presAssocID="{54306680-646A-43F9-8A5B-55310D807A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F33DB-F721-45E0-9845-FD7E133840EF}" type="pres">
      <dgm:prSet presAssocID="{06F1DD00-D5A5-428D-9694-0506F415CE59}" presName="composite" presStyleCnt="0"/>
      <dgm:spPr/>
    </dgm:pt>
    <dgm:pt modelId="{31806B40-F8C3-45A3-B8FD-2AEE59BDC420}" type="pres">
      <dgm:prSet presAssocID="{06F1DD00-D5A5-428D-9694-0506F415CE59}" presName="parentText" presStyleLbl="alignNode1" presStyleIdx="0" presStyleCnt="3" custLinFactNeighborX="-1616" custLinFactNeighborY="-68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C90BE-628D-4058-B75A-231DA359AA72}" type="pres">
      <dgm:prSet presAssocID="{06F1DD00-D5A5-428D-9694-0506F415CE59}" presName="descendantText" presStyleLbl="alignAcc1" presStyleIdx="0" presStyleCnt="3" custLinFactNeighborX="-504" custLinFactNeighborY="50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A60479-286F-4B85-9B0C-D184F770283D}" type="pres">
      <dgm:prSet presAssocID="{63E41BD7-7D45-4B1A-90F0-74FEEFD65B31}" presName="sp" presStyleCnt="0"/>
      <dgm:spPr/>
    </dgm:pt>
    <dgm:pt modelId="{CD539639-9392-4B6B-806E-3C4A626C58EF}" type="pres">
      <dgm:prSet presAssocID="{C59BC189-E35F-4D8C-9DB1-7FDA0964DF91}" presName="composite" presStyleCnt="0"/>
      <dgm:spPr/>
    </dgm:pt>
    <dgm:pt modelId="{8A01018D-9AE3-43FC-996A-6F8669E36ECC}" type="pres">
      <dgm:prSet presAssocID="{C59BC189-E35F-4D8C-9DB1-7FDA0964DF91}" presName="parentText" presStyleLbl="alignNode1" presStyleIdx="1" presStyleCnt="3" custLinFactNeighborX="4365" custLinFactNeighborY="372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546F2-BA61-4F1E-B8FB-E59B46E2BEFB}" type="pres">
      <dgm:prSet presAssocID="{C59BC189-E35F-4D8C-9DB1-7FDA0964DF9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9E856E-D06A-40FE-A5DA-29A3024D5B33}" type="pres">
      <dgm:prSet presAssocID="{14EE7F18-E87E-4136-BB1F-92B220A0ED14}" presName="sp" presStyleCnt="0"/>
      <dgm:spPr/>
    </dgm:pt>
    <dgm:pt modelId="{04B9E39B-5626-45DF-9C4B-40F440850FA9}" type="pres">
      <dgm:prSet presAssocID="{953D92BF-2D2D-44F8-991D-EA5A3741F235}" presName="composite" presStyleCnt="0"/>
      <dgm:spPr/>
    </dgm:pt>
    <dgm:pt modelId="{C2977DA9-5A55-4CF7-A0A8-BE5DD81099AA}" type="pres">
      <dgm:prSet presAssocID="{953D92BF-2D2D-44F8-991D-EA5A3741F23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B3EB3-86D0-40C1-8308-5A6846F94242}" type="pres">
      <dgm:prSet presAssocID="{953D92BF-2D2D-44F8-991D-EA5A3741F235}" presName="descendantText" presStyleLbl="alignAcc1" presStyleIdx="2" presStyleCnt="3" custLinFactNeighborX="133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B50A85-E77D-43EB-8E47-119520E30FCF}" srcId="{953D92BF-2D2D-44F8-991D-EA5A3741F235}" destId="{CDC5A3DD-6C6A-4EF8-97B8-68A24CFB5374}" srcOrd="0" destOrd="0" parTransId="{29DCA0A5-A583-4027-8535-005112D8ED87}" sibTransId="{C77B9FCF-C158-42F0-8FBB-FFD562FCC674}"/>
    <dgm:cxn modelId="{FAC9219E-3E57-4806-969F-B84EEDEA7FBB}" type="presOf" srcId="{06F1DD00-D5A5-428D-9694-0506F415CE59}" destId="{31806B40-F8C3-45A3-B8FD-2AEE59BDC420}" srcOrd="0" destOrd="0" presId="urn:microsoft.com/office/officeart/2005/8/layout/chevron2"/>
    <dgm:cxn modelId="{DD1F4796-CF66-4C50-B85F-66D2C4A67F74}" srcId="{C59BC189-E35F-4D8C-9DB1-7FDA0964DF91}" destId="{82712066-4303-4D08-84B8-2A4238AFDF93}" srcOrd="0" destOrd="0" parTransId="{518BD09E-A5FE-4B35-9EF0-B51E38301AD7}" sibTransId="{A1A3DB03-0318-41A3-B375-BF8023C01DFB}"/>
    <dgm:cxn modelId="{C148B922-D2B1-4117-885D-548A7EE44C7C}" type="presOf" srcId="{CDC5A3DD-6C6A-4EF8-97B8-68A24CFB5374}" destId="{61AB3EB3-86D0-40C1-8308-5A6846F94242}" srcOrd="0" destOrd="0" presId="urn:microsoft.com/office/officeart/2005/8/layout/chevron2"/>
    <dgm:cxn modelId="{AB3FBEBD-8081-49EF-8AE3-6BF315AA2744}" type="presOf" srcId="{953D92BF-2D2D-44F8-991D-EA5A3741F235}" destId="{C2977DA9-5A55-4CF7-A0A8-BE5DD81099AA}" srcOrd="0" destOrd="0" presId="urn:microsoft.com/office/officeart/2005/8/layout/chevron2"/>
    <dgm:cxn modelId="{B51D23FF-A60C-48CD-AD73-2F55F5D5BD96}" type="presOf" srcId="{54306680-646A-43F9-8A5B-55310D807A32}" destId="{B5BA5EC8-2F8A-4F28-8DE1-77729E09CE5D}" srcOrd="0" destOrd="0" presId="urn:microsoft.com/office/officeart/2005/8/layout/chevron2"/>
    <dgm:cxn modelId="{3680D690-FA3A-4643-99BA-8DE21728D678}" srcId="{06F1DD00-D5A5-428D-9694-0506F415CE59}" destId="{E5BA8F8F-0594-4AE6-9493-700A539CFEBA}" srcOrd="0" destOrd="0" parTransId="{AA743FCF-7B76-48D5-B010-8118DFF286AF}" sibTransId="{A70A13E9-0E5A-4169-8D75-FE3AF641F562}"/>
    <dgm:cxn modelId="{2D4C2535-E63C-4BDC-ACF0-EFA75136A6C3}" type="presOf" srcId="{E5BA8F8F-0594-4AE6-9493-700A539CFEBA}" destId="{8D2C90BE-628D-4058-B75A-231DA359AA72}" srcOrd="0" destOrd="0" presId="urn:microsoft.com/office/officeart/2005/8/layout/chevron2"/>
    <dgm:cxn modelId="{9735F9D5-BA1D-4EBE-AD2C-479E6C2A33DC}" type="presOf" srcId="{82712066-4303-4D08-84B8-2A4238AFDF93}" destId="{426546F2-BA61-4F1E-B8FB-E59B46E2BEFB}" srcOrd="0" destOrd="0" presId="urn:microsoft.com/office/officeart/2005/8/layout/chevron2"/>
    <dgm:cxn modelId="{C424729E-BC11-4657-B501-2AD055555939}" srcId="{54306680-646A-43F9-8A5B-55310D807A32}" destId="{953D92BF-2D2D-44F8-991D-EA5A3741F235}" srcOrd="2" destOrd="0" parTransId="{51943A19-6AF0-4F9B-84A6-61EF5D54F9D7}" sibTransId="{213881AE-67ED-4C45-A2CD-D7C2B39C3AA9}"/>
    <dgm:cxn modelId="{89DC0913-23A4-4BC8-B483-C495BEB0D578}" type="presOf" srcId="{C59BC189-E35F-4D8C-9DB1-7FDA0964DF91}" destId="{8A01018D-9AE3-43FC-996A-6F8669E36ECC}" srcOrd="0" destOrd="0" presId="urn:microsoft.com/office/officeart/2005/8/layout/chevron2"/>
    <dgm:cxn modelId="{389113B7-13EE-4A33-9F2F-4C6E1483953B}" srcId="{54306680-646A-43F9-8A5B-55310D807A32}" destId="{06F1DD00-D5A5-428D-9694-0506F415CE59}" srcOrd="0" destOrd="0" parTransId="{221E0B4F-2FD5-48CF-9715-B51D5054D1DC}" sibTransId="{63E41BD7-7D45-4B1A-90F0-74FEEFD65B31}"/>
    <dgm:cxn modelId="{B12143AC-D1F1-4EE2-AB58-8C0E6BD865CB}" srcId="{54306680-646A-43F9-8A5B-55310D807A32}" destId="{C59BC189-E35F-4D8C-9DB1-7FDA0964DF91}" srcOrd="1" destOrd="0" parTransId="{63FADA8E-77F8-4233-9822-F63154F3509A}" sibTransId="{14EE7F18-E87E-4136-BB1F-92B220A0ED14}"/>
    <dgm:cxn modelId="{4B7E8F0A-2B8A-406C-8390-BFE0AF86D710}" type="presParOf" srcId="{B5BA5EC8-2F8A-4F28-8DE1-77729E09CE5D}" destId="{869F33DB-F721-45E0-9845-FD7E133840EF}" srcOrd="0" destOrd="0" presId="urn:microsoft.com/office/officeart/2005/8/layout/chevron2"/>
    <dgm:cxn modelId="{A73A43A7-8CEE-4765-A50D-A0F2A0255AA8}" type="presParOf" srcId="{869F33DB-F721-45E0-9845-FD7E133840EF}" destId="{31806B40-F8C3-45A3-B8FD-2AEE59BDC420}" srcOrd="0" destOrd="0" presId="urn:microsoft.com/office/officeart/2005/8/layout/chevron2"/>
    <dgm:cxn modelId="{66E4F292-7152-45FC-84DB-2CA386E6CCCE}" type="presParOf" srcId="{869F33DB-F721-45E0-9845-FD7E133840EF}" destId="{8D2C90BE-628D-4058-B75A-231DA359AA72}" srcOrd="1" destOrd="0" presId="urn:microsoft.com/office/officeart/2005/8/layout/chevron2"/>
    <dgm:cxn modelId="{A5F9A55D-1F98-4DBD-ADC5-26675EC68AEC}" type="presParOf" srcId="{B5BA5EC8-2F8A-4F28-8DE1-77729E09CE5D}" destId="{16A60479-286F-4B85-9B0C-D184F770283D}" srcOrd="1" destOrd="0" presId="urn:microsoft.com/office/officeart/2005/8/layout/chevron2"/>
    <dgm:cxn modelId="{1EAB6375-DF70-4520-8131-D779B829501A}" type="presParOf" srcId="{B5BA5EC8-2F8A-4F28-8DE1-77729E09CE5D}" destId="{CD539639-9392-4B6B-806E-3C4A626C58EF}" srcOrd="2" destOrd="0" presId="urn:microsoft.com/office/officeart/2005/8/layout/chevron2"/>
    <dgm:cxn modelId="{B8597B69-1DEE-491D-86C6-817CA2D11E83}" type="presParOf" srcId="{CD539639-9392-4B6B-806E-3C4A626C58EF}" destId="{8A01018D-9AE3-43FC-996A-6F8669E36ECC}" srcOrd="0" destOrd="0" presId="urn:microsoft.com/office/officeart/2005/8/layout/chevron2"/>
    <dgm:cxn modelId="{D9D19313-70F7-41D2-98CF-6FB2181B0097}" type="presParOf" srcId="{CD539639-9392-4B6B-806E-3C4A626C58EF}" destId="{426546F2-BA61-4F1E-B8FB-E59B46E2BEFB}" srcOrd="1" destOrd="0" presId="urn:microsoft.com/office/officeart/2005/8/layout/chevron2"/>
    <dgm:cxn modelId="{D3BAEA10-5351-4243-9DA3-9ED767B8643C}" type="presParOf" srcId="{B5BA5EC8-2F8A-4F28-8DE1-77729E09CE5D}" destId="{459E856E-D06A-40FE-A5DA-29A3024D5B33}" srcOrd="3" destOrd="0" presId="urn:microsoft.com/office/officeart/2005/8/layout/chevron2"/>
    <dgm:cxn modelId="{E543D2C0-ABB7-4224-903E-201DE3970F6A}" type="presParOf" srcId="{B5BA5EC8-2F8A-4F28-8DE1-77729E09CE5D}" destId="{04B9E39B-5626-45DF-9C4B-40F440850FA9}" srcOrd="4" destOrd="0" presId="urn:microsoft.com/office/officeart/2005/8/layout/chevron2"/>
    <dgm:cxn modelId="{914C4B7C-0F9D-4EA0-8A21-A9A4A2291440}" type="presParOf" srcId="{04B9E39B-5626-45DF-9C4B-40F440850FA9}" destId="{C2977DA9-5A55-4CF7-A0A8-BE5DD81099AA}" srcOrd="0" destOrd="0" presId="urn:microsoft.com/office/officeart/2005/8/layout/chevron2"/>
    <dgm:cxn modelId="{78919995-AC86-40E1-A345-2E3DA312B06E}" type="presParOf" srcId="{04B9E39B-5626-45DF-9C4B-40F440850FA9}" destId="{61AB3EB3-86D0-40C1-8308-5A6846F9424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806B40-F8C3-45A3-B8FD-2AEE59BDC420}">
      <dsp:nvSpPr>
        <dsp:cNvPr id="0" name=""/>
        <dsp:cNvSpPr/>
      </dsp:nvSpPr>
      <dsp:spPr>
        <a:xfrm rot="5400000">
          <a:off x="-164769" y="164769"/>
          <a:ext cx="1098464" cy="768925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1</a:t>
          </a:r>
          <a:endParaRPr lang="en-GB" sz="2100" kern="1200" dirty="0"/>
        </a:p>
      </dsp:txBody>
      <dsp:txXfrm rot="5400000">
        <a:off x="-164769" y="164769"/>
        <a:ext cx="1098464" cy="768925"/>
      </dsp:txXfrm>
    </dsp:sp>
    <dsp:sp modelId="{8D2C90BE-628D-4058-B75A-231DA359AA72}">
      <dsp:nvSpPr>
        <dsp:cNvPr id="0" name=""/>
        <dsp:cNvSpPr/>
      </dsp:nvSpPr>
      <dsp:spPr>
        <a:xfrm rot="5400000">
          <a:off x="4893461" y="-4132855"/>
          <a:ext cx="714002" cy="9054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>
              <a:latin typeface="Sylfaen" panose="010A0502050306030303" pitchFamily="18" charset="0"/>
            </a:rPr>
            <a:t>Aim of the research</a:t>
          </a:r>
          <a:endParaRPr lang="en-GB" sz="3900" kern="1200" dirty="0"/>
        </a:p>
      </dsp:txBody>
      <dsp:txXfrm rot="5400000">
        <a:off x="4893461" y="-4132855"/>
        <a:ext cx="714002" cy="9054341"/>
      </dsp:txXfrm>
    </dsp:sp>
    <dsp:sp modelId="{8A01018D-9AE3-43FC-996A-6F8669E36ECC}">
      <dsp:nvSpPr>
        <dsp:cNvPr id="0" name=""/>
        <dsp:cNvSpPr/>
      </dsp:nvSpPr>
      <dsp:spPr>
        <a:xfrm rot="5400000">
          <a:off x="-131206" y="1102205"/>
          <a:ext cx="1098464" cy="768925"/>
        </a:xfrm>
        <a:prstGeom prst="chevron">
          <a:avLst/>
        </a:prstGeom>
        <a:solidFill>
          <a:srgbClr val="00206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2</a:t>
          </a:r>
          <a:endParaRPr lang="en-GB" sz="2100" kern="1200" dirty="0"/>
        </a:p>
      </dsp:txBody>
      <dsp:txXfrm rot="5400000">
        <a:off x="-131206" y="1102205"/>
        <a:ext cx="1098464" cy="768925"/>
      </dsp:txXfrm>
    </dsp:sp>
    <dsp:sp modelId="{426546F2-BA61-4F1E-B8FB-E59B46E2BEFB}">
      <dsp:nvSpPr>
        <dsp:cNvPr id="0" name=""/>
        <dsp:cNvSpPr/>
      </dsp:nvSpPr>
      <dsp:spPr>
        <a:xfrm rot="5400000">
          <a:off x="4939095" y="-3273607"/>
          <a:ext cx="714002" cy="9054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>
              <a:latin typeface="Sylfaen" panose="010A0502050306030303" pitchFamily="18" charset="0"/>
            </a:rPr>
            <a:t>Overview </a:t>
          </a:r>
          <a:endParaRPr lang="en-GB" sz="3900" kern="1200" dirty="0"/>
        </a:p>
      </dsp:txBody>
      <dsp:txXfrm rot="5400000">
        <a:off x="4939095" y="-3273607"/>
        <a:ext cx="714002" cy="9054341"/>
      </dsp:txXfrm>
    </dsp:sp>
    <dsp:sp modelId="{C2977DA9-5A55-4CF7-A0A8-BE5DD81099AA}">
      <dsp:nvSpPr>
        <dsp:cNvPr id="0" name=""/>
        <dsp:cNvSpPr/>
      </dsp:nvSpPr>
      <dsp:spPr>
        <a:xfrm rot="5400000">
          <a:off x="-164769" y="1956301"/>
          <a:ext cx="1098464" cy="768925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3</a:t>
          </a:r>
          <a:endParaRPr lang="en-GB" sz="2100" kern="1200" dirty="0"/>
        </a:p>
      </dsp:txBody>
      <dsp:txXfrm rot="5400000">
        <a:off x="-164769" y="1956301"/>
        <a:ext cx="1098464" cy="768925"/>
      </dsp:txXfrm>
    </dsp:sp>
    <dsp:sp modelId="{61AB3EB3-86D0-40C1-8308-5A6846F94242}">
      <dsp:nvSpPr>
        <dsp:cNvPr id="0" name=""/>
        <dsp:cNvSpPr/>
      </dsp:nvSpPr>
      <dsp:spPr>
        <a:xfrm rot="5400000">
          <a:off x="4939095" y="-2378638"/>
          <a:ext cx="714002" cy="90543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368" tIns="24765" rIns="24765" bIns="24765" numCol="1" spcCol="1270" anchor="ctr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900" kern="1200" dirty="0" smtClean="0">
              <a:latin typeface="Sylfaen" panose="010A0502050306030303" pitchFamily="18" charset="0"/>
            </a:rPr>
            <a:t>Materials and Methods </a:t>
          </a:r>
          <a:endParaRPr lang="en-GB" sz="3900" kern="1200" dirty="0"/>
        </a:p>
      </dsp:txBody>
      <dsp:txXfrm rot="5400000">
        <a:off x="4939095" y="-2378638"/>
        <a:ext cx="714002" cy="9054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0143E-DC90-452D-88D0-859DE175EA75}" type="datetimeFigureOut">
              <a:rPr lang="en-GB" smtClean="0"/>
              <a:pPr/>
              <a:t>23/08/2018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1FA74-AE5A-4406-AAAD-178018BC8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4242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FA74-AE5A-4406-AAAD-178018BC89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954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Darevsky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1967) 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გამოთქვა მოსაზრება რომ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D.mixta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არის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ორი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სხვა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სახეობის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D.derjugini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D.parvula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-ს,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ჰიბრიდი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მასთან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რომ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D.derjugini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ეჯვარება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D.mixta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-ს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წარმოქმნის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სიცოცხლისუნარიან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ჰიბრიდებ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Darevsky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1967; Murphy et al. 2000)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რომელიც შეიძლება შეეჯვაროს მშობლი სახეობის წარმომადგენელს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Murphy et al. 2000).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D.mixta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D.derjugini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-ს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შორის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წარსულში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ერთჯერადად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მომხდარ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ინტროგრესიაზე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ან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მუდმივად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მიმდინარე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გენთა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მიმოცვლზე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შესაძლოა, ასევე,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გაბელაი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 (Gabelaia 2013)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კვლევ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ის შედეგები მიუთითებს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კერძოდ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დიდგორზე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თრიალეთის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ქედი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გავრცელებულ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D.derjugini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ებს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აღმოაჩნდათ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D.mixta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-ს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იდენტური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დნმ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ასევე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ლებარდეში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შეგ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რ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ოვებული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D.mixta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D.derjugini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ფილოგენეტიკური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ხის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აგებისას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ერთად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დაჯგუფდა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ამასთანავე სხვა არაერთი კვლევა არსებობს სახეობათაშორისი ჰიბრიდიზაციის არსებობის დამადასტურებლად, მაგალითად თარხნიშვილისა და თანაავტორების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Tarkhnishvili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2013) 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კვლების მიხედვით მიტოქონდრიული და აუტოსომური ალელების ინტროგრესია მიმდინარეობს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D.rudis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ს, </a:t>
            </a:r>
            <a:r>
              <a:rPr lang="ka-G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portschinskii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 და </a:t>
            </a:r>
            <a:r>
              <a:rPr lang="ka-GE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 valentini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-ს შორის. ხოლო ფუსა და თანაავტორების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 et al. 1995) 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მიხედვით კი, სახეობათაშორისი ჰიბრიდიზაცია არაა გამორიცხული, როგორც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D.alpina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-სა და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D.caucasica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-ს, ასევე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D.caucasica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სა და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D.daghestanica</a:t>
            </a:r>
            <a:r>
              <a:rPr lang="ka-G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-ს შორის.</a:t>
            </a:r>
            <a:r>
              <a:rPr lang="ka-GE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FA74-AE5A-4406-AAAD-178018BC89BE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FA74-AE5A-4406-AAAD-178018BC89BE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FA74-AE5A-4406-AAAD-178018BC89BE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1FA74-AE5A-4406-AAAD-178018BC89BE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2CCC-7FDC-449F-A302-32A417D5E854}" type="datetime1">
              <a:rPr lang="en-US" smtClean="0"/>
              <a:t>8/23/2018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3420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A3B55-1647-44F5-8349-30169BB4A071}" type="datetime1">
              <a:rPr lang="en-US" smtClean="0"/>
              <a:t>8/23/2018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529464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2BB9-6971-45B1-BA3A-E2B0344BE52D}" type="datetime1">
              <a:rPr lang="en-US" smtClean="0"/>
              <a:t>8/23/2018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5678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5337-D979-4195-AA02-6F8CBA9ECCD2}" type="datetime1">
              <a:rPr lang="en-US" smtClean="0"/>
              <a:t>8/23/2018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4209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B86C6-1262-42BC-97FB-AF691280A56D}" type="datetime1">
              <a:rPr lang="en-US" smtClean="0"/>
              <a:t>8/23/2018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92386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A3FF-45F2-45B2-90FE-B2FC6D7F6763}" type="datetime1">
              <a:rPr lang="en-US" smtClean="0"/>
              <a:t>8/23/2018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8396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FEF5-06A8-4B24-AA61-42B658BBB788}" type="datetime1">
              <a:rPr lang="en-US" smtClean="0"/>
              <a:t>8/23/2018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8650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9BADC-E1FC-4C70-8AA7-D9C2867211CD}" type="datetime1">
              <a:rPr lang="en-US" smtClean="0"/>
              <a:t>8/23/2018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6219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0E704-922D-436D-89A1-7C877531A714}" type="datetime1">
              <a:rPr lang="en-US" smtClean="0"/>
              <a:t>8/23/2018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076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D306F-7A02-4611-BEC2-3A3BF5248DEA}" type="datetime1">
              <a:rPr lang="en-US" smtClean="0"/>
              <a:t>8/23/2018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42533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3AE26-A005-4E78-8C19-C649FC2CC74E}" type="datetime1">
              <a:rPr lang="en-US" smtClean="0"/>
              <a:t>8/23/2018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9974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526C9-100B-4F51-B958-897CC9AC3E46}" type="datetime1">
              <a:rPr lang="en-US" smtClean="0"/>
              <a:t>8/23/2018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Sopiko Kurdadze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DE59C-3A21-4F78-B873-0FEAFDDF2E3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88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423" y="357051"/>
            <a:ext cx="116172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Sylfaen" panose="010A0502050306030303" pitchFamily="18" charset="0"/>
              </a:rPr>
              <a:t>Rock lizards - Gene flow and hybridization within species of </a:t>
            </a:r>
            <a:r>
              <a:rPr lang="en-GB" sz="4000" i="1" dirty="0">
                <a:latin typeface="Sylfaen" panose="010A0502050306030303" pitchFamily="18" charset="0"/>
              </a:rPr>
              <a:t>"mixta"</a:t>
            </a:r>
            <a:r>
              <a:rPr lang="en-GB" sz="4000" dirty="0">
                <a:latin typeface="Sylfaen" panose="010A0502050306030303" pitchFamily="18" charset="0"/>
              </a:rPr>
              <a:t> clade</a:t>
            </a:r>
          </a:p>
        </p:txBody>
      </p:sp>
      <p:pic>
        <p:nvPicPr>
          <p:cNvPr id="1026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1" y="4435069"/>
            <a:ext cx="2610853" cy="17852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4799" y="2275317"/>
            <a:ext cx="6994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Sylfaen" panose="010A0502050306030303" pitchFamily="18" charset="0"/>
              </a:rPr>
              <a:t>Sopiko Kurdadze</a:t>
            </a:r>
          </a:p>
          <a:p>
            <a:pPr algn="r"/>
            <a:endParaRPr lang="en-US" sz="2200" dirty="0" smtClean="0">
              <a:latin typeface="Sylfaen" panose="010A0502050306030303" pitchFamily="18" charset="0"/>
            </a:endParaRPr>
          </a:p>
          <a:p>
            <a:pPr algn="r"/>
            <a:endParaRPr lang="en-US" sz="2200" dirty="0" smtClean="0">
              <a:latin typeface="Sylfaen" panose="010A0502050306030303" pitchFamily="18" charset="0"/>
            </a:endParaRPr>
          </a:p>
          <a:p>
            <a:pPr algn="r"/>
            <a:r>
              <a:rPr lang="en-US" sz="2200" dirty="0" smtClean="0">
                <a:latin typeface="Sylfaen" panose="010A0502050306030303" pitchFamily="18" charset="0"/>
              </a:rPr>
              <a:t>Supervisor: Professor David Tarkhnishvili</a:t>
            </a:r>
            <a:endParaRPr lang="ka-GE" sz="2200" dirty="0">
              <a:latin typeface="Sylfaen" panose="010A0502050306030303" pitchFamily="18" charset="0"/>
            </a:endParaRPr>
          </a:p>
          <a:p>
            <a:pPr algn="r"/>
            <a:r>
              <a:rPr lang="en-US" sz="2200" dirty="0" smtClean="0">
                <a:latin typeface="Sylfaen" panose="010A0502050306030303" pitchFamily="18" charset="0"/>
              </a:rPr>
              <a:t> </a:t>
            </a:r>
          </a:p>
          <a:p>
            <a:endParaRPr lang="en-US" sz="2200" dirty="0" smtClean="0">
              <a:latin typeface="Sylfaen" panose="010A0502050306030303" pitchFamily="18" charset="0"/>
            </a:endParaRPr>
          </a:p>
          <a:p>
            <a:pPr algn="r"/>
            <a:r>
              <a:rPr lang="en-US" sz="2200" dirty="0" smtClean="0">
                <a:latin typeface="Sylfaen" panose="010A0502050306030303" pitchFamily="18" charset="0"/>
              </a:rPr>
              <a:t> Master’s Program of Applied Genetics </a:t>
            </a:r>
          </a:p>
          <a:p>
            <a:pPr algn="r"/>
            <a:r>
              <a:rPr lang="en-US" sz="2200" dirty="0" smtClean="0">
                <a:latin typeface="Sylfaen" panose="010A0502050306030303" pitchFamily="18" charset="0"/>
              </a:rPr>
              <a:t>Ilia State University</a:t>
            </a:r>
          </a:p>
          <a:p>
            <a:endParaRPr lang="en-GB" sz="2200" dirty="0">
              <a:latin typeface="Sylfaen" panose="010A0502050306030303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7AFE4-3F2D-46FA-B615-BAC16191517A}" type="datetime1">
              <a:rPr lang="en-US" smtClean="0"/>
              <a:t>8/23/2018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944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47DF9-32DA-4891-AFEB-24A8D6A245C8}" type="datetime1">
              <a:rPr lang="en-US" smtClean="0"/>
              <a:t>8/23/2018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70016" y="225631"/>
            <a:ext cx="10865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ylfaen" pitchFamily="18" charset="0"/>
              </a:rPr>
              <a:t>Structure results and interpretation</a:t>
            </a:r>
            <a:endParaRPr lang="en-US" sz="4000" dirty="0">
              <a:latin typeface="Sylfaen" pitchFamily="18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3937784" y="2315690"/>
            <a:ext cx="634215" cy="403760"/>
          </a:xfrm>
          <a:prstGeom prst="rightArrow">
            <a:avLst>
              <a:gd name="adj1" fmla="val 50000"/>
              <a:gd name="adj2" fmla="val 430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450776" y="3811982"/>
            <a:ext cx="570014" cy="391883"/>
          </a:xfrm>
          <a:prstGeom prst="leftArrow">
            <a:avLst>
              <a:gd name="adj1" fmla="val 50000"/>
              <a:gd name="adj2" fmla="val 4413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69899" y="1080656"/>
            <a:ext cx="10577913" cy="5106388"/>
            <a:chOff x="869899" y="1080656"/>
            <a:chExt cx="10577913" cy="5106388"/>
          </a:xfrm>
        </p:grpSpPr>
        <p:grpSp>
          <p:nvGrpSpPr>
            <p:cNvPr id="16" name="Group 15"/>
            <p:cNvGrpSpPr/>
            <p:nvPr/>
          </p:nvGrpSpPr>
          <p:grpSpPr>
            <a:xfrm>
              <a:off x="869899" y="1080656"/>
              <a:ext cx="10577913" cy="5106388"/>
              <a:chOff x="869900" y="1080656"/>
              <a:chExt cx="10471036" cy="4785755"/>
            </a:xfrm>
          </p:grpSpPr>
          <p:pic>
            <p:nvPicPr>
              <p:cNvPr id="5" name="Picture 4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  </a:ext>
                </a:extLst>
              </a:blip>
              <a:stretch>
                <a:fillRect/>
              </a:stretch>
            </p:blipFill>
            <p:spPr>
              <a:xfrm>
                <a:off x="869900" y="1923802"/>
                <a:ext cx="10471036" cy="3194463"/>
              </a:xfrm>
              <a:prstGeom prst="rect">
                <a:avLst/>
              </a:prstGeom>
            </p:spPr>
          </p:pic>
          <p:sp>
            <p:nvSpPr>
              <p:cNvPr id="1028" name="AutoShape 4"/>
              <p:cNvSpPr>
                <a:spLocks noChangeArrowheads="1"/>
              </p:cNvSpPr>
              <p:nvPr/>
            </p:nvSpPr>
            <p:spPr bwMode="auto">
              <a:xfrm>
                <a:off x="1151906" y="1080656"/>
                <a:ext cx="4405745" cy="819396"/>
              </a:xfrm>
              <a:prstGeom prst="downArrowCallout">
                <a:avLst>
                  <a:gd name="adj1" fmla="val 99528"/>
                  <a:gd name="adj2" fmla="val 99528"/>
                  <a:gd name="adj3" fmla="val 16667"/>
                  <a:gd name="adj4" fmla="val 68191"/>
                </a:avLst>
              </a:prstGeom>
              <a:solidFill>
                <a:srgbClr val="FFFFFF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i="1" dirty="0" smtClean="0">
                    <a:solidFill>
                      <a:schemeClr val="accent6"/>
                    </a:solidFill>
                    <a:latin typeface="Sylfaen" pitchFamily="18" charset="0"/>
                  </a:rPr>
                  <a:t>D.mixta</a:t>
                </a:r>
                <a:r>
                  <a:rPr lang="en-US" sz="2000" b="1" dirty="0" smtClean="0">
                    <a:solidFill>
                      <a:schemeClr val="accent6"/>
                    </a:solidFill>
                    <a:latin typeface="Sylfaen" pitchFamily="18" charset="0"/>
                  </a:rPr>
                  <a:t> from Lesser Caucasus</a:t>
                </a:r>
                <a:endParaRPr lang="en-US" sz="2000" b="1" dirty="0">
                  <a:solidFill>
                    <a:schemeClr val="accent6"/>
                  </a:solidFill>
                  <a:latin typeface="Sylfaen" pitchFamily="18" charset="0"/>
                </a:endParaRPr>
              </a:p>
            </p:txBody>
          </p:sp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5745677" y="1102428"/>
                <a:ext cx="4405745" cy="819396"/>
              </a:xfrm>
              <a:prstGeom prst="downArrowCallout">
                <a:avLst>
                  <a:gd name="adj1" fmla="val 99528"/>
                  <a:gd name="adj2" fmla="val 99528"/>
                  <a:gd name="adj3" fmla="val 16667"/>
                  <a:gd name="adj4" fmla="val 68191"/>
                </a:avLst>
              </a:prstGeom>
              <a:solidFill>
                <a:srgbClr val="FFFFFF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0070C0"/>
                    </a:solidFill>
                    <a:latin typeface="Sylfaen" pitchFamily="18" charset="0"/>
                  </a:rPr>
                  <a:t>D.mixta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 from Greater Caucasus</a:t>
                </a:r>
                <a:endParaRPr lang="en-US" sz="20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1029" name="AutoShape 5"/>
              <p:cNvSpPr>
                <a:spLocks noChangeArrowheads="1"/>
              </p:cNvSpPr>
              <p:nvPr/>
            </p:nvSpPr>
            <p:spPr bwMode="auto">
              <a:xfrm>
                <a:off x="1038225" y="4963886"/>
                <a:ext cx="4198793" cy="902525"/>
              </a:xfrm>
              <a:prstGeom prst="upArrowCallout">
                <a:avLst>
                  <a:gd name="adj1" fmla="val 96770"/>
                  <a:gd name="adj2" fmla="val 96770"/>
                  <a:gd name="adj3" fmla="val 16667"/>
                  <a:gd name="adj4" fmla="val 66667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FF0000"/>
                    </a:solidFill>
                    <a:latin typeface="Sylfaen" pitchFamily="18" charset="0"/>
                  </a:rPr>
                  <a:t>D.derjugini</a:t>
                </a:r>
                <a:endParaRPr lang="en-US" sz="2000" b="1" i="1" dirty="0">
                  <a:solidFill>
                    <a:srgbClr val="FF000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17" name="Right Arrow 16"/>
            <p:cNvSpPr/>
            <p:nvPr/>
          </p:nvSpPr>
          <p:spPr>
            <a:xfrm>
              <a:off x="3764478" y="2470068"/>
              <a:ext cx="831272" cy="35626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Arrow 17"/>
            <p:cNvSpPr/>
            <p:nvPr/>
          </p:nvSpPr>
          <p:spPr>
            <a:xfrm>
              <a:off x="5379522" y="4013860"/>
              <a:ext cx="795646" cy="368135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43305" y="3823855"/>
            <a:ext cx="54032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Sylfaen" pitchFamily="18" charset="0"/>
              </a:rPr>
              <a:t>K(number of populations)=3</a:t>
            </a:r>
            <a:endParaRPr lang="en-US" sz="3000" dirty="0">
              <a:latin typeface="Sylfaen" pitchFamily="18" charset="0"/>
            </a:endParaRPr>
          </a:p>
        </p:txBody>
      </p:sp>
      <p:pic>
        <p:nvPicPr>
          <p:cNvPr id="15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2360-BC46-4D11-9D01-C1D51FE692B9}" type="datetime1">
              <a:rPr lang="en-US" smtClean="0"/>
              <a:t>8/23/2018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0016" y="225631"/>
            <a:ext cx="10865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ylfaen" pitchFamily="18" charset="0"/>
              </a:rPr>
              <a:t>Structure results and interpretation</a:t>
            </a:r>
            <a:endParaRPr lang="en-US" sz="4000" dirty="0">
              <a:latin typeface="Sylfae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28155" y="1151908"/>
            <a:ext cx="10200905" cy="5153890"/>
            <a:chOff x="1128155" y="1151908"/>
            <a:chExt cx="10200905" cy="5153890"/>
          </a:xfrm>
        </p:grpSpPr>
        <p:grpSp>
          <p:nvGrpSpPr>
            <p:cNvPr id="7" name="Group 6"/>
            <p:cNvGrpSpPr/>
            <p:nvPr/>
          </p:nvGrpSpPr>
          <p:grpSpPr>
            <a:xfrm>
              <a:off x="1128155" y="1151908"/>
              <a:ext cx="10200905" cy="5153890"/>
              <a:chOff x="914399" y="795648"/>
              <a:chExt cx="10200905" cy="5153890"/>
            </a:xfrm>
          </p:grpSpPr>
          <p:pic>
            <p:nvPicPr>
              <p:cNvPr id="3" name="Picture 2"/>
              <p:cNvPicPr/>
              <p:nvPr/>
            </p:nvPicPr>
            <p:blipFill>
              <a:blip r:embed="rId2" cstate="print">
                <a:extLst>
                  <a:ext uri="{28A0092B-C50C-407E-A947-70E740481C1C}">
    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    </a:ext>
                </a:extLst>
              </a:blip>
              <a:stretch>
                <a:fillRect/>
              </a:stretch>
            </p:blipFill>
            <p:spPr>
              <a:xfrm>
                <a:off x="914399" y="1508166"/>
                <a:ext cx="10200905" cy="3420094"/>
              </a:xfrm>
              <a:prstGeom prst="rect">
                <a:avLst/>
              </a:prstGeom>
            </p:spPr>
          </p:pic>
          <p:sp>
            <p:nvSpPr>
              <p:cNvPr id="4" name="AutoShape 4"/>
              <p:cNvSpPr>
                <a:spLocks noChangeArrowheads="1"/>
              </p:cNvSpPr>
              <p:nvPr/>
            </p:nvSpPr>
            <p:spPr bwMode="auto">
              <a:xfrm>
                <a:off x="1199407" y="795648"/>
                <a:ext cx="4405745" cy="819396"/>
              </a:xfrm>
              <a:prstGeom prst="downArrowCallout">
                <a:avLst>
                  <a:gd name="adj1" fmla="val 99528"/>
                  <a:gd name="adj2" fmla="val 99528"/>
                  <a:gd name="adj3" fmla="val 16667"/>
                  <a:gd name="adj4" fmla="val 68191"/>
                </a:avLst>
              </a:prstGeom>
              <a:solidFill>
                <a:srgbClr val="FFFFFF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i="1" dirty="0" smtClean="0">
                    <a:solidFill>
                      <a:schemeClr val="accent6"/>
                    </a:solidFill>
                    <a:latin typeface="Sylfaen" pitchFamily="18" charset="0"/>
                  </a:rPr>
                  <a:t>D.mixta</a:t>
                </a:r>
                <a:r>
                  <a:rPr lang="en-US" sz="2000" b="1" dirty="0" smtClean="0">
                    <a:solidFill>
                      <a:schemeClr val="accent6"/>
                    </a:solidFill>
                    <a:latin typeface="Sylfaen" pitchFamily="18" charset="0"/>
                  </a:rPr>
                  <a:t> from Lesser Caucasus</a:t>
                </a:r>
                <a:endParaRPr lang="en-US" sz="2000" b="1" dirty="0">
                  <a:solidFill>
                    <a:schemeClr val="accent6"/>
                  </a:solidFill>
                  <a:latin typeface="Sylfaen" pitchFamily="18" charset="0"/>
                </a:endParaRPr>
              </a:p>
            </p:txBody>
          </p:sp>
          <p:sp>
            <p:nvSpPr>
              <p:cNvPr id="5" name="AutoShape 4"/>
              <p:cNvSpPr>
                <a:spLocks noChangeArrowheads="1"/>
              </p:cNvSpPr>
              <p:nvPr/>
            </p:nvSpPr>
            <p:spPr bwMode="auto">
              <a:xfrm>
                <a:off x="5781303" y="805545"/>
                <a:ext cx="4405745" cy="819396"/>
              </a:xfrm>
              <a:prstGeom prst="downArrowCallout">
                <a:avLst>
                  <a:gd name="adj1" fmla="val 99528"/>
                  <a:gd name="adj2" fmla="val 99528"/>
                  <a:gd name="adj3" fmla="val 16667"/>
                  <a:gd name="adj4" fmla="val 68191"/>
                </a:avLst>
              </a:prstGeom>
              <a:solidFill>
                <a:srgbClr val="FFFFFF"/>
              </a:solidFill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0070C0"/>
                    </a:solidFill>
                    <a:latin typeface="Sylfaen" pitchFamily="18" charset="0"/>
                  </a:rPr>
                  <a:t>D.mixta</a:t>
                </a:r>
                <a:r>
                  <a:rPr lang="en-US" sz="2000" b="1" dirty="0" smtClean="0">
                    <a:solidFill>
                      <a:srgbClr val="0070C0"/>
                    </a:solidFill>
                    <a:latin typeface="Sylfaen" pitchFamily="18" charset="0"/>
                  </a:rPr>
                  <a:t> from Greater Caucasus</a:t>
                </a:r>
                <a:endParaRPr lang="en-US" sz="2000" b="1" dirty="0">
                  <a:solidFill>
                    <a:srgbClr val="0070C0"/>
                  </a:solidFill>
                  <a:latin typeface="Sylfaen" pitchFamily="18" charset="0"/>
                </a:endParaRPr>
              </a:p>
            </p:txBody>
          </p:sp>
          <p:sp>
            <p:nvSpPr>
              <p:cNvPr id="6" name="AutoShape 5"/>
              <p:cNvSpPr>
                <a:spLocks noChangeArrowheads="1"/>
              </p:cNvSpPr>
              <p:nvPr/>
            </p:nvSpPr>
            <p:spPr bwMode="auto">
              <a:xfrm>
                <a:off x="1133227" y="5047013"/>
                <a:ext cx="4198793" cy="902525"/>
              </a:xfrm>
              <a:prstGeom prst="upArrowCallout">
                <a:avLst>
                  <a:gd name="adj1" fmla="val 96770"/>
                  <a:gd name="adj2" fmla="val 96770"/>
                  <a:gd name="adj3" fmla="val 16667"/>
                  <a:gd name="adj4" fmla="val 66667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i="1" dirty="0" smtClean="0">
                    <a:solidFill>
                      <a:srgbClr val="FF0000"/>
                    </a:solidFill>
                    <a:latin typeface="Sylfaen" pitchFamily="18" charset="0"/>
                  </a:rPr>
                  <a:t>D.derjugini</a:t>
                </a:r>
                <a:endParaRPr lang="en-US" sz="2000" b="1" i="1" dirty="0">
                  <a:solidFill>
                    <a:srgbClr val="FF0000"/>
                  </a:solidFill>
                  <a:latin typeface="Sylfaen" pitchFamily="18" charset="0"/>
                </a:endParaRPr>
              </a:p>
            </p:txBody>
          </p:sp>
        </p:grpSp>
        <p:sp>
          <p:nvSpPr>
            <p:cNvPr id="9" name="Right Arrow 8"/>
            <p:cNvSpPr/>
            <p:nvPr/>
          </p:nvSpPr>
          <p:spPr>
            <a:xfrm>
              <a:off x="4037610" y="2398816"/>
              <a:ext cx="831272" cy="356260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Arrow 9"/>
            <p:cNvSpPr/>
            <p:nvPr/>
          </p:nvSpPr>
          <p:spPr>
            <a:xfrm>
              <a:off x="5605153" y="4132613"/>
              <a:ext cx="795646" cy="368135"/>
            </a:xfrm>
            <a:prstGeom prst="lef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43045" y="3529341"/>
            <a:ext cx="5294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Sylfaen" pitchFamily="18" charset="0"/>
              </a:rPr>
              <a:t>K(number of populations)=4</a:t>
            </a:r>
          </a:p>
          <a:p>
            <a:endParaRPr lang="en-US" sz="3000" dirty="0">
              <a:latin typeface="Sylfaen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374577" y="4073237"/>
            <a:ext cx="3990109" cy="2784764"/>
          </a:xfrm>
          <a:prstGeom prst="rect">
            <a:avLst/>
          </a:prstGeom>
        </p:spPr>
      </p:pic>
      <p:pic>
        <p:nvPicPr>
          <p:cNvPr id="14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AA020-F1C7-4B41-9301-CBB42BF4C8BB}" type="datetime1">
              <a:rPr lang="en-US" smtClean="0"/>
              <a:t>8/23/2018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51262" y="308758"/>
            <a:ext cx="1134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ylfaen" pitchFamily="18" charset="0"/>
              </a:rPr>
              <a:t>Conclusion</a:t>
            </a:r>
            <a:endParaRPr lang="en-US" sz="4000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769" y="1805049"/>
            <a:ext cx="111628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dirty="0" smtClean="0">
                <a:latin typeface="Sylfaen" pitchFamily="18" charset="0"/>
              </a:rPr>
              <a:t>  There is a gene flow between Lesser Caucasus </a:t>
            </a:r>
            <a:r>
              <a:rPr lang="en-US" sz="2500" i="1" dirty="0" smtClean="0">
                <a:latin typeface="Sylfaen" pitchFamily="18" charset="0"/>
              </a:rPr>
              <a:t>D.mixta</a:t>
            </a:r>
            <a:r>
              <a:rPr lang="en-US" sz="2500" dirty="0" smtClean="0">
                <a:latin typeface="Sylfaen" pitchFamily="18" charset="0"/>
              </a:rPr>
              <a:t> and </a:t>
            </a:r>
            <a:r>
              <a:rPr lang="en-US" sz="2500" i="1" dirty="0" smtClean="0">
                <a:latin typeface="Sylfaen" pitchFamily="18" charset="0"/>
              </a:rPr>
              <a:t>D.derjugini</a:t>
            </a:r>
            <a:r>
              <a:rPr lang="en-US" sz="2500" dirty="0" smtClean="0">
                <a:latin typeface="Sylfaen" pitchFamily="18" charset="0"/>
              </a:rPr>
              <a:t> where they overlap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500" dirty="0" smtClean="0">
                <a:latin typeface="Sylfaen" pitchFamily="18" charset="0"/>
              </a:rPr>
              <a:t> </a:t>
            </a:r>
            <a:r>
              <a:rPr lang="en-US" sz="2500" i="1" dirty="0" smtClean="0">
                <a:latin typeface="Sylfaen" pitchFamily="18" charset="0"/>
              </a:rPr>
              <a:t>D.mixta</a:t>
            </a:r>
            <a:r>
              <a:rPr lang="en-US" sz="2500" dirty="0" smtClean="0">
                <a:latin typeface="Sylfaen" pitchFamily="18" charset="0"/>
              </a:rPr>
              <a:t> population of Lesser Caucasus is more diverse than the population of Greater Caucasus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500" dirty="0" smtClean="0">
                <a:latin typeface="Sylfaen" pitchFamily="18" charset="0"/>
              </a:rPr>
              <a:t> Population of </a:t>
            </a:r>
            <a:r>
              <a:rPr lang="en-US" sz="2500" i="1" dirty="0" smtClean="0">
                <a:latin typeface="Sylfaen" pitchFamily="18" charset="0"/>
              </a:rPr>
              <a:t>D.derjugini</a:t>
            </a:r>
            <a:r>
              <a:rPr lang="en-US" sz="2500" dirty="0" smtClean="0">
                <a:latin typeface="Sylfaen" pitchFamily="18" charset="0"/>
              </a:rPr>
              <a:t> more likely tend to Hardy-Weinberg equilibrium than population of </a:t>
            </a:r>
            <a:r>
              <a:rPr lang="en-US" sz="2500" i="1" dirty="0" smtClean="0">
                <a:latin typeface="Sylfaen" pitchFamily="18" charset="0"/>
              </a:rPr>
              <a:t>D.mixta</a:t>
            </a:r>
            <a:endParaRPr lang="en-US" sz="2500" dirty="0">
              <a:latin typeface="Sylfaen" pitchFamily="18" charset="0"/>
            </a:endParaRPr>
          </a:p>
        </p:txBody>
      </p:sp>
      <p:pic>
        <p:nvPicPr>
          <p:cNvPr id="5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B254-F1DD-47D5-97D3-01B9D51CD3DA}" type="datetime1">
              <a:rPr lang="en-US" smtClean="0"/>
              <a:t>8/23/2018</a:t>
            </a:fld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93766" y="2244436"/>
            <a:ext cx="11067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070C0"/>
                </a:solidFill>
                <a:latin typeface="Sylfaen" pitchFamily="18" charset="0"/>
              </a:rPr>
              <a:t>Questions? </a:t>
            </a:r>
            <a:endParaRPr lang="en-US" sz="88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pic>
        <p:nvPicPr>
          <p:cNvPr id="5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6750A-62D2-4B64-889E-BE61734CB9B5}" type="datetime1">
              <a:rPr lang="en-US" smtClean="0"/>
              <a:t>8/23/2018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365661" y="2291938"/>
            <a:ext cx="10450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  <a:latin typeface="Sylfaen" pitchFamily="18" charset="0"/>
              </a:rPr>
              <a:t>Thank you for your attention!</a:t>
            </a:r>
            <a:endParaRPr lang="en-US" sz="6000" b="1" dirty="0">
              <a:solidFill>
                <a:srgbClr val="0070C0"/>
              </a:solidFill>
              <a:latin typeface="Sylfaen" pitchFamily="18" charset="0"/>
            </a:endParaRPr>
          </a:p>
        </p:txBody>
      </p:sp>
      <p:pic>
        <p:nvPicPr>
          <p:cNvPr id="4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5DAF1-119C-4303-A9F8-0167E041BA99}" type="datetime1">
              <a:rPr lang="en-US" smtClean="0"/>
              <a:t>8/23/2018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1420" y="1179094"/>
            <a:ext cx="109006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Sylfaen" panose="010A05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Sylfaen" panose="010A05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Sylfaen" panose="010A05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Sylfaen" panose="010A05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1035033" y="522514"/>
            <a:ext cx="9863970" cy="4823070"/>
            <a:chOff x="1035033" y="522514"/>
            <a:chExt cx="9863970" cy="4823070"/>
          </a:xfrm>
        </p:grpSpPr>
        <p:graphicFrame>
          <p:nvGraphicFramePr>
            <p:cNvPr id="8" name="Diagram 7"/>
            <p:cNvGraphicFramePr/>
            <p:nvPr>
              <p:extLst>
                <p:ext uri="{D42A27DB-BD31-4B8C-83A1-F6EECF244321}">
                  <p14:modId xmlns="" xmlns:p14="http://schemas.microsoft.com/office/powerpoint/2010/main" val="4119611292"/>
                </p:ext>
              </p:extLst>
            </p:nvPr>
          </p:nvGraphicFramePr>
          <p:xfrm>
            <a:off x="1075736" y="522514"/>
            <a:ext cx="9823267" cy="289158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24" name="Group 23"/>
            <p:cNvGrpSpPr/>
            <p:nvPr/>
          </p:nvGrpSpPr>
          <p:grpSpPr>
            <a:xfrm>
              <a:off x="1035033" y="3313424"/>
              <a:ext cx="9823267" cy="2032160"/>
              <a:chOff x="1035033" y="3313424"/>
              <a:chExt cx="9823267" cy="203216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035033" y="4247120"/>
                <a:ext cx="768926" cy="1098464"/>
                <a:chOff x="0" y="0"/>
                <a:chExt cx="768926" cy="1098464"/>
              </a:xfrm>
            </p:grpSpPr>
            <p:sp>
              <p:nvSpPr>
                <p:cNvPr id="13" name="Chevron 12"/>
                <p:cNvSpPr/>
                <p:nvPr/>
              </p:nvSpPr>
              <p:spPr>
                <a:xfrm rot="5400000">
                  <a:off x="-164769" y="164769"/>
                  <a:ext cx="1098464" cy="768925"/>
                </a:xfrm>
                <a:prstGeom prst="chevron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" name="Chevron 4"/>
                <p:cNvSpPr/>
                <p:nvPr/>
              </p:nvSpPr>
              <p:spPr>
                <a:xfrm>
                  <a:off x="1" y="384463"/>
                  <a:ext cx="768925" cy="32953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335" tIns="13335" rIns="13335" bIns="13335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2100" dirty="0"/>
                    <a:t>5</a:t>
                  </a:r>
                  <a:endParaRPr lang="en-GB" sz="2100" kern="1200" dirty="0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1035034" y="3313424"/>
                <a:ext cx="768926" cy="1098464"/>
                <a:chOff x="33563" y="937436"/>
                <a:chExt cx="768926" cy="1098464"/>
              </a:xfrm>
            </p:grpSpPr>
            <p:sp>
              <p:nvSpPr>
                <p:cNvPr id="16" name="Chevron 15"/>
                <p:cNvSpPr/>
                <p:nvPr/>
              </p:nvSpPr>
              <p:spPr>
                <a:xfrm rot="5400000">
                  <a:off x="-131206" y="1102205"/>
                  <a:ext cx="1098464" cy="768925"/>
                </a:xfrm>
                <a:prstGeom prst="chevron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Chevron 4"/>
                <p:cNvSpPr/>
                <p:nvPr/>
              </p:nvSpPr>
              <p:spPr>
                <a:xfrm>
                  <a:off x="33564" y="1321899"/>
                  <a:ext cx="768925" cy="32953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335" tIns="13335" rIns="13335" bIns="13335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GB" sz="2100" kern="1200" dirty="0" smtClean="0"/>
                    <a:t>4</a:t>
                  </a:r>
                  <a:endParaRPr lang="en-GB" sz="2100" kern="1200" dirty="0"/>
                </a:p>
              </p:txBody>
            </p:sp>
          </p:grpSp>
          <p:grpSp>
            <p:nvGrpSpPr>
              <p:cNvPr id="18" name="Group 17"/>
              <p:cNvGrpSpPr/>
              <p:nvPr/>
            </p:nvGrpSpPr>
            <p:grpSpPr>
              <a:xfrm>
                <a:off x="1803959" y="3323703"/>
                <a:ext cx="9054341" cy="714002"/>
                <a:chOff x="768925" y="896563"/>
                <a:chExt cx="9054341" cy="714002"/>
              </a:xfrm>
            </p:grpSpPr>
            <p:sp>
              <p:nvSpPr>
                <p:cNvPr id="19" name="Round Same Side Corner Rectangle 18"/>
                <p:cNvSpPr/>
                <p:nvPr/>
              </p:nvSpPr>
              <p:spPr>
                <a:xfrm rot="5400000">
                  <a:off x="4939095" y="-3273607"/>
                  <a:ext cx="714002" cy="9054341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0" name="Round Same Side Corner Rectangle 4"/>
                <p:cNvSpPr/>
                <p:nvPr/>
              </p:nvSpPr>
              <p:spPr>
                <a:xfrm>
                  <a:off x="768926" y="931417"/>
                  <a:ext cx="9019486" cy="64429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7368" tIns="24765" rIns="24765" bIns="24765" numCol="1" spcCol="1270" anchor="ctr" anchorCtr="0">
                  <a:noAutofit/>
                </a:bodyPr>
                <a:lstStyle/>
                <a:p>
                  <a:pPr marL="285750" lvl="1" indent="-285750" algn="l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n-US" sz="3900" kern="1200" dirty="0" smtClean="0">
                      <a:latin typeface="Sylfaen" panose="010A0502050306030303" pitchFamily="18" charset="0"/>
                    </a:rPr>
                    <a:t>Results and interpretation</a:t>
                  </a:r>
                  <a:endParaRPr lang="en-GB" sz="3900" kern="1200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786532" y="4221140"/>
                <a:ext cx="9054341" cy="714002"/>
                <a:chOff x="768925" y="896563"/>
                <a:chExt cx="9054341" cy="714002"/>
              </a:xfrm>
            </p:grpSpPr>
            <p:sp>
              <p:nvSpPr>
                <p:cNvPr id="22" name="Round Same Side Corner Rectangle 21"/>
                <p:cNvSpPr/>
                <p:nvPr/>
              </p:nvSpPr>
              <p:spPr>
                <a:xfrm rot="5400000">
                  <a:off x="4939095" y="-3273607"/>
                  <a:ext cx="714002" cy="9054341"/>
                </a:xfrm>
                <a:prstGeom prst="round2SameRect">
                  <a:avLst/>
                </a:prstGeom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3" name="Round Same Side Corner Rectangle 4"/>
                <p:cNvSpPr/>
                <p:nvPr/>
              </p:nvSpPr>
              <p:spPr>
                <a:xfrm>
                  <a:off x="768926" y="931417"/>
                  <a:ext cx="9019486" cy="64429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277368" tIns="24765" rIns="24765" bIns="24765" numCol="1" spcCol="1270" anchor="ctr" anchorCtr="0">
                  <a:noAutofit/>
                </a:bodyPr>
                <a:lstStyle/>
                <a:p>
                  <a:pPr marL="285750" lvl="1" indent="-285750" algn="l" defTabSz="1733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r>
                    <a:rPr lang="en-US" sz="3900" kern="1200" dirty="0" smtClean="0">
                      <a:latin typeface="Sylfaen" panose="010A0502050306030303" pitchFamily="18" charset="0"/>
                    </a:rPr>
                    <a:t>Conclusion</a:t>
                  </a:r>
                  <a:endParaRPr lang="en-GB" sz="3900" kern="1200" dirty="0"/>
                </a:p>
              </p:txBody>
            </p:sp>
          </p:grpSp>
        </p:grpSp>
      </p:grpSp>
      <p:pic>
        <p:nvPicPr>
          <p:cNvPr id="27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604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BA012-B8B8-494D-AC5E-33F7AEB792EF}" type="datetime1">
              <a:rPr lang="en-US" smtClean="0"/>
              <a:t>8/23/2018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75657" y="261257"/>
            <a:ext cx="989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ylfaen" pitchFamily="18" charset="0"/>
              </a:rPr>
              <a:t>Aim of the research</a:t>
            </a:r>
            <a:endParaRPr lang="en-US" sz="4000" dirty="0">
              <a:latin typeface="Sylfae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4380" y="1701695"/>
            <a:ext cx="1138843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3000" dirty="0" smtClean="0">
                <a:latin typeface="Sylfaen" pitchFamily="18" charset="0"/>
                <a:ea typeface="Times New Roman;Times New Roman"/>
                <a:cs typeface="Times New Roman;Times New Roman"/>
              </a:rPr>
              <a:t> To check a gene flow between </a:t>
            </a:r>
            <a:r>
              <a:rPr lang="en-US" sz="3000" i="1" dirty="0" smtClean="0">
                <a:latin typeface="Sylfaen" pitchFamily="18" charset="0"/>
                <a:ea typeface="Times New Roman;Times New Roman"/>
                <a:cs typeface="Times New Roman;Times New Roman"/>
              </a:rPr>
              <a:t>Darevskia </a:t>
            </a:r>
            <a:r>
              <a:rPr lang="en-US" sz="3000" i="1" dirty="0" err="1" smtClean="0">
                <a:latin typeface="Sylfaen" pitchFamily="18" charset="0"/>
                <a:ea typeface="Times New Roman;Times New Roman"/>
                <a:cs typeface="Times New Roman;Times New Roman"/>
              </a:rPr>
              <a:t>mixta</a:t>
            </a:r>
            <a:r>
              <a:rPr lang="en-US" sz="3000" dirty="0" smtClean="0">
                <a:latin typeface="Sylfaen" pitchFamily="18" charset="0"/>
                <a:ea typeface="Times New Roman;Times New Roman"/>
                <a:cs typeface="Times New Roman;Times New Roman"/>
              </a:rPr>
              <a:t> and </a:t>
            </a:r>
            <a:r>
              <a:rPr lang="en-US" sz="3000" i="1" dirty="0" err="1" smtClean="0">
                <a:latin typeface="Sylfaen" pitchFamily="18" charset="0"/>
                <a:ea typeface="Times New Roman;Times New Roman"/>
                <a:cs typeface="Times New Roman;Times New Roman"/>
              </a:rPr>
              <a:t>Darevkia</a:t>
            </a:r>
            <a:r>
              <a:rPr lang="en-US" sz="3000" i="1" dirty="0" smtClean="0">
                <a:latin typeface="Sylfaen" pitchFamily="18" charset="0"/>
                <a:ea typeface="Times New Roman;Times New Roman"/>
                <a:cs typeface="Times New Roman;Times New Roman"/>
              </a:rPr>
              <a:t> </a:t>
            </a:r>
            <a:r>
              <a:rPr lang="en-US" sz="3000" i="1" dirty="0" err="1" smtClean="0">
                <a:latin typeface="Sylfaen" pitchFamily="18" charset="0"/>
                <a:ea typeface="Times New Roman;Times New Roman"/>
                <a:cs typeface="Times New Roman;Times New Roman"/>
              </a:rPr>
              <a:t>derjugini</a:t>
            </a:r>
            <a:r>
              <a:rPr lang="en-US" sz="3000" dirty="0" smtClean="0">
                <a:latin typeface="Sylfaen" pitchFamily="18" charset="0"/>
                <a:ea typeface="Times New Roman;Times New Roman"/>
                <a:cs typeface="Times New Roman;Times New Roman"/>
              </a:rPr>
              <a:t> where their areas overlap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3000" dirty="0" smtClean="0">
              <a:latin typeface="Sylfaen" pitchFamily="18" charset="0"/>
              <a:ea typeface="Times New Roman;Times New Roman"/>
              <a:cs typeface="Times New Roman;Times New Roman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en-US" sz="3000" dirty="0" smtClean="0">
                <a:latin typeface="Sylfaen" pitchFamily="18" charset="0"/>
                <a:ea typeface="Times New Roman;Times New Roman"/>
                <a:cs typeface="Times New Roman;Times New Roman"/>
              </a:rPr>
              <a:t> To study population structure and genetic diversity of both species by using microsatellite loci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ea typeface="Times New Roman;Times New Roman"/>
              <a:cs typeface="Times New Roman;Times New Roman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dirty="0" smtClean="0">
              <a:latin typeface="Sylfaen" pitchFamily="18" charset="0"/>
              <a:ea typeface="Times New Roman;Times New Roman"/>
              <a:cs typeface="Times New Roman;Times New Roman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212653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A67EE-97A5-460E-941A-6CE401603C73}" type="datetime1">
              <a:rPr lang="en-US" smtClean="0"/>
              <a:t>8/23/2018</a:t>
            </a:fld>
            <a:endParaRPr lang="en-GB"/>
          </a:p>
        </p:txBody>
      </p:sp>
      <p:pic>
        <p:nvPicPr>
          <p:cNvPr id="3" name="Picture 2" descr="დარევსკის ფილოგენეტიკური ხეე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824" y="1612264"/>
            <a:ext cx="5814267" cy="2981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575" y="523875"/>
            <a:ext cx="11563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Sylfaen" panose="010A0502050306030303" pitchFamily="18" charset="0"/>
              </a:rPr>
              <a:t>Phylogenetic relationships of rock lizards</a:t>
            </a:r>
            <a:endParaRPr lang="en-GB" sz="4000" dirty="0">
              <a:latin typeface="Sylfaen" panose="010A0502050306030303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620867" y="2560024"/>
            <a:ext cx="592138" cy="423862"/>
            <a:chOff x="5334" y="9487"/>
            <a:chExt cx="933" cy="668"/>
          </a:xfrm>
        </p:grpSpPr>
        <p:sp>
          <p:nvSpPr>
            <p:cNvPr id="6" name="Oval 3"/>
            <p:cNvSpPr>
              <a:spLocks noChangeArrowheads="1"/>
            </p:cNvSpPr>
            <p:nvPr/>
          </p:nvSpPr>
          <p:spPr bwMode="auto">
            <a:xfrm>
              <a:off x="5484" y="9487"/>
              <a:ext cx="645" cy="33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5334" y="9821"/>
              <a:ext cx="933" cy="334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Rectangle 7"/>
          <p:cNvSpPr/>
          <p:nvPr/>
        </p:nvSpPr>
        <p:spPr>
          <a:xfrm>
            <a:off x="315817" y="5068258"/>
            <a:ext cx="52482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14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Phylogenetic tree based on m</a:t>
            </a:r>
            <a:r>
              <a:rPr lang="en-US" sz="1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orphological traits </a:t>
            </a:r>
            <a:r>
              <a:rPr lang="en-US" sz="14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Darevsky</a:t>
            </a:r>
            <a:r>
              <a:rPr lang="en-US" sz="14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1967); </a:t>
            </a:r>
            <a:r>
              <a:rPr lang="en-GB" sz="1400" dirty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ka-GE" sz="1400" dirty="0" smtClean="0"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Tree based on mitochondrial DNA analyze (Murphy et al. 2000); </a:t>
            </a:r>
            <a:r>
              <a:rPr lang="en-US" sz="14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Sylfaen" panose="010A0502050306030303" pitchFamily="18" charset="0"/>
              </a:rPr>
              <a:t>Numbers</a:t>
            </a:r>
            <a:r>
              <a:rPr lang="en-US" sz="14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bootstrap values (Gabelaia 2017)</a:t>
            </a:r>
            <a:endParaRPr lang="en-GB" sz="1400" dirty="0">
              <a:latin typeface="Sylfaen" panose="010A050205030603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5" y="171946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lfaen" pitchFamily="18" charset="0"/>
              </a:rPr>
              <a:t>A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855314" y="17300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ylfaen" pitchFamily="18" charset="0"/>
              </a:rPr>
              <a:t>B.</a:t>
            </a:r>
            <a:endParaRPr lang="en-GB" dirty="0">
              <a:latin typeface="Sylfae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7074" y="5089792"/>
            <a:ext cx="5662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Sylfaen" pitchFamily="18" charset="0"/>
                <a:cs typeface="Arial" pitchFamily="34" charset="0"/>
              </a:rPr>
              <a:t>C. </a:t>
            </a:r>
            <a:r>
              <a:rPr lang="en-US" sz="1400" dirty="0" err="1" smtClean="0">
                <a:latin typeface="Sylfaen" pitchFamily="18" charset="0"/>
                <a:cs typeface="Arial" pitchFamily="34" charset="0"/>
              </a:rPr>
              <a:t>Phylogenetic</a:t>
            </a:r>
            <a:r>
              <a:rPr lang="en-US" sz="1400" dirty="0" smtClean="0">
                <a:latin typeface="Sylfaen" pitchFamily="18" charset="0"/>
                <a:cs typeface="Arial" pitchFamily="34" charset="0"/>
              </a:rPr>
              <a:t> tree based on mitochondrial DNA analyze; D. </a:t>
            </a:r>
            <a:r>
              <a:rPr lang="en-US" sz="1400" dirty="0" err="1" smtClean="0">
                <a:latin typeface="Sylfaen" pitchFamily="18" charset="0"/>
                <a:cs typeface="Arial" pitchFamily="34" charset="0"/>
              </a:rPr>
              <a:t>Phylogenetic</a:t>
            </a:r>
            <a:r>
              <a:rPr lang="en-US" sz="1400" dirty="0" smtClean="0">
                <a:latin typeface="Sylfaen" pitchFamily="18" charset="0"/>
                <a:cs typeface="Arial" pitchFamily="34" charset="0"/>
              </a:rPr>
              <a:t> tree based on </a:t>
            </a:r>
            <a:r>
              <a:rPr lang="en-US" sz="1400" dirty="0" err="1" smtClean="0">
                <a:latin typeface="Sylfaen" pitchFamily="18" charset="0"/>
                <a:cs typeface="Arial" pitchFamily="34" charset="0"/>
              </a:rPr>
              <a:t>allozyme</a:t>
            </a:r>
            <a:r>
              <a:rPr lang="en-US" sz="1400" dirty="0" smtClean="0">
                <a:latin typeface="Sylfaen" pitchFamily="18" charset="0"/>
                <a:cs typeface="Arial" pitchFamily="34" charset="0"/>
              </a:rPr>
              <a:t> data analyze</a:t>
            </a:r>
            <a:r>
              <a:rPr lang="en-US" sz="1400" dirty="0" smtClean="0">
                <a:latin typeface="Sylfaen" pitchFamily="18" charset="0"/>
                <a:ea typeface="BaskervilleMT" charset="0"/>
                <a:cs typeface="BaskervilleMT" charset="0"/>
              </a:rPr>
              <a:t> (Murphy et al. 2000)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400800" y="1233377"/>
            <a:ext cx="4612459" cy="3797894"/>
            <a:chOff x="3655007" y="1316616"/>
            <a:chExt cx="4859601" cy="3884776"/>
          </a:xfrm>
        </p:grpSpPr>
        <p:pic>
          <p:nvPicPr>
            <p:cNvPr id="24" name="Picture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5007" y="1316616"/>
              <a:ext cx="4859601" cy="38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Oval 24"/>
            <p:cNvSpPr/>
            <p:nvPr/>
          </p:nvSpPr>
          <p:spPr>
            <a:xfrm>
              <a:off x="5688281" y="1935678"/>
              <a:ext cx="950025" cy="332509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443330" y="1233377"/>
            <a:ext cx="4678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Sylfae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98642" y="1180214"/>
            <a:ext cx="5209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177517" y="1754371"/>
            <a:ext cx="65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C.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70019" y="1757915"/>
            <a:ext cx="659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lfaen" pitchFamily="18" charset="0"/>
              </a:rPr>
              <a:t>D.</a:t>
            </a:r>
            <a:endParaRPr lang="en-US" dirty="0">
              <a:latin typeface="Sylfaen" pitchFamily="18" charset="0"/>
            </a:endParaRPr>
          </a:p>
        </p:txBody>
      </p:sp>
      <p:pic>
        <p:nvPicPr>
          <p:cNvPr id="19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665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D1A0-69C5-456D-A7C7-E8D34245A40C}" type="datetime1">
              <a:rPr lang="en-US" smtClean="0"/>
              <a:t>8/23/2018</a:t>
            </a:fld>
            <a:endParaRPr lang="en-GB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09508" y="2228551"/>
            <a:ext cx="1111134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en-US" sz="25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Arial" pitchFamily="34" charset="0"/>
              </a:rPr>
              <a:t>D.derjugini</a:t>
            </a:r>
            <a:r>
              <a:rPr kumimoji="0" 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r>
              <a:rPr kumimoji="0" 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Arial" pitchFamily="34" charset="0"/>
              </a:rPr>
              <a:t>+ </a:t>
            </a:r>
            <a:r>
              <a:rPr kumimoji="0" lang="en-US" sz="25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Arial" pitchFamily="34" charset="0"/>
              </a:rPr>
              <a:t>D.parvula</a:t>
            </a:r>
            <a:r>
              <a:rPr kumimoji="0" lang="en-US" sz="2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Arial" pitchFamily="34" charset="0"/>
              </a:rPr>
              <a:t> = </a:t>
            </a:r>
            <a:r>
              <a:rPr kumimoji="0" lang="en-US" sz="25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Arial" pitchFamily="34" charset="0"/>
              </a:rPr>
              <a:t>D.mixta</a:t>
            </a:r>
            <a:r>
              <a:rPr kumimoji="0" lang="en-US" sz="25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Arial" pitchFamily="34" charset="0"/>
              </a:rPr>
              <a:t> </a:t>
            </a:r>
            <a:r>
              <a:rPr kumimoji="0" lang="en-US" sz="2500" b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  <a:cs typeface="Arial" pitchFamily="34" charset="0"/>
              </a:rPr>
              <a:t>(</a:t>
            </a:r>
            <a:r>
              <a:rPr lang="en-US" sz="2500" dirty="0" err="1" smtClean="0">
                <a:latin typeface="Sylfaen" pitchFamily="18" charset="0"/>
                <a:cs typeface="Arial" pitchFamily="34" charset="0"/>
              </a:rPr>
              <a:t>Darevky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 1967)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500" i="1" dirty="0" err="1" smtClean="0">
                <a:latin typeface="Sylfaen" pitchFamily="18" charset="0"/>
                <a:cs typeface="Arial" pitchFamily="34" charset="0"/>
              </a:rPr>
              <a:t>D.mixta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 + </a:t>
            </a:r>
            <a:r>
              <a:rPr lang="en-US" sz="2500" i="1" dirty="0" err="1" smtClean="0">
                <a:latin typeface="Sylfaen" pitchFamily="18" charset="0"/>
                <a:cs typeface="Arial" pitchFamily="34" charset="0"/>
              </a:rPr>
              <a:t>D.derjugini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=??? (Murphy et al. 2000)</a:t>
            </a:r>
            <a:endParaRPr kumimoji="0" lang="en-US" sz="2500" b="0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500" i="1" dirty="0" err="1" smtClean="0">
                <a:latin typeface="Sylfaen" pitchFamily="18" charset="0"/>
                <a:cs typeface="Arial" pitchFamily="34" charset="0"/>
              </a:rPr>
              <a:t>D.derjugini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  and </a:t>
            </a:r>
            <a:r>
              <a:rPr lang="en-US" sz="2500" i="1" dirty="0" err="1" smtClean="0">
                <a:latin typeface="Sylfaen" pitchFamily="18" charset="0"/>
                <a:cs typeface="Arial" pitchFamily="34" charset="0"/>
              </a:rPr>
              <a:t>D.mixta</a:t>
            </a:r>
            <a:r>
              <a:rPr lang="en-US" sz="2500" i="1" dirty="0" smtClean="0">
                <a:latin typeface="Sylfaen" pitchFamily="18" charset="0"/>
                <a:cs typeface="Arial" pitchFamily="34" charset="0"/>
              </a:rPr>
              <a:t> 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had an 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identical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 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mitochondrial </a:t>
            </a:r>
            <a:r>
              <a:rPr lang="en-US" sz="2500" dirty="0" err="1" smtClean="0">
                <a:latin typeface="Sylfaen" pitchFamily="18" charset="0"/>
                <a:cs typeface="Arial" pitchFamily="34" charset="0"/>
              </a:rPr>
              <a:t>haplogroups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 </a:t>
            </a:r>
            <a:r>
              <a:rPr lang="en-US" sz="2500" dirty="0" err="1" smtClean="0">
                <a:latin typeface="Sylfaen" pitchFamily="18" charset="0"/>
                <a:cs typeface="Arial" pitchFamily="34" charset="0"/>
              </a:rPr>
              <a:t>Gabelaia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 </a:t>
            </a:r>
            <a:r>
              <a:rPr lang="en-US" sz="2500" dirty="0" smtClean="0">
                <a:latin typeface="Sylfaen" pitchFamily="18" charset="0"/>
                <a:cs typeface="Arial" pitchFamily="34" charset="0"/>
              </a:rPr>
              <a:t>(2013) </a:t>
            </a:r>
            <a:endParaRPr lang="en-US" sz="2500" i="1" dirty="0" smtClean="0">
              <a:latin typeface="Sylfaen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004" y="261257"/>
            <a:ext cx="1200199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Sylfaen" pitchFamily="18" charset="0"/>
              </a:rPr>
              <a:t>Hypothesis about hybridization between different species</a:t>
            </a:r>
            <a:endParaRPr lang="en-US" sz="3500" dirty="0">
              <a:latin typeface="Sylfaen" pitchFamily="18" charset="0"/>
            </a:endParaRPr>
          </a:p>
        </p:txBody>
      </p:sp>
      <p:pic>
        <p:nvPicPr>
          <p:cNvPr id="7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CF93-3ACE-4B24-9D68-0BBDEBB09DBD}" type="datetime1">
              <a:rPr lang="en-US" smtClean="0"/>
              <a:t>8/23/2018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0634" y="237506"/>
            <a:ext cx="11210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ylfaen" pitchFamily="18" charset="0"/>
              </a:rPr>
              <a:t>Sample collection</a:t>
            </a:r>
            <a:endParaRPr lang="en-US" sz="4000" dirty="0">
              <a:latin typeface="Sylfaen" pitchFamily="18" charset="0"/>
            </a:endParaRPr>
          </a:p>
        </p:txBody>
      </p:sp>
      <p:pic>
        <p:nvPicPr>
          <p:cNvPr id="4" name="Picture 3" descr="l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0004" y="1050138"/>
            <a:ext cx="5628904" cy="5628904"/>
          </a:xfrm>
          <a:prstGeom prst="rect">
            <a:avLst/>
          </a:prstGeom>
        </p:spPr>
      </p:pic>
      <p:pic>
        <p:nvPicPr>
          <p:cNvPr id="6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38223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4271-3D3C-4802-91E3-0A17E81A8D00}" type="datetime1">
              <a:rPr lang="en-US" smtClean="0"/>
              <a:t>8/23/2018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7175" y="285750"/>
            <a:ext cx="109918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latin typeface="Sylfaen" panose="010A0502050306030303" pitchFamily="18" charset="0"/>
              </a:rPr>
              <a:t>Distribution of </a:t>
            </a:r>
            <a:r>
              <a:rPr lang="en-GB" sz="2500" i="1" dirty="0" err="1" smtClean="0">
                <a:latin typeface="Sylfaen" panose="010A0502050306030303" pitchFamily="18" charset="0"/>
              </a:rPr>
              <a:t>D.derjugini</a:t>
            </a:r>
            <a:r>
              <a:rPr lang="en-GB" sz="2500" i="1" dirty="0" smtClean="0">
                <a:latin typeface="Sylfaen" panose="010A0502050306030303" pitchFamily="18" charset="0"/>
              </a:rPr>
              <a:t> </a:t>
            </a:r>
            <a:r>
              <a:rPr lang="en-GB" sz="2500" dirty="0" smtClean="0">
                <a:latin typeface="Sylfaen" panose="010A0502050306030303" pitchFamily="18" charset="0"/>
              </a:rPr>
              <a:t>and </a:t>
            </a:r>
            <a:r>
              <a:rPr lang="en-GB" sz="2500" i="1" dirty="0" smtClean="0">
                <a:latin typeface="Sylfaen" panose="010A0502050306030303" pitchFamily="18" charset="0"/>
              </a:rPr>
              <a:t>D.mixta</a:t>
            </a:r>
            <a:r>
              <a:rPr lang="en-GB" sz="2500" dirty="0" smtClean="0">
                <a:latin typeface="Sylfaen" panose="010A0502050306030303" pitchFamily="18" charset="0"/>
              </a:rPr>
              <a:t> lizards</a:t>
            </a:r>
            <a:endParaRPr lang="en-GB" sz="2500" dirty="0">
              <a:latin typeface="Sylfaen" panose="010A0502050306030303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09550" y="1014412"/>
            <a:ext cx="5648325" cy="4630023"/>
            <a:chOff x="-209550" y="1014412"/>
            <a:chExt cx="5648325" cy="4630023"/>
          </a:xfrm>
        </p:grpSpPr>
        <p:pic>
          <p:nvPicPr>
            <p:cNvPr id="5" name="Picture 4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014412"/>
              <a:ext cx="5438775" cy="349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-209550" y="4510086"/>
              <a:ext cx="5543550" cy="11343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algn="just">
                <a:lnSpc>
                  <a:spcPct val="150000"/>
                </a:lnSpc>
                <a:spcAft>
                  <a:spcPts val="800"/>
                </a:spcAft>
                <a:tabLst>
                  <a:tab pos="153670" algn="l"/>
                </a:tabLst>
              </a:pPr>
              <a:r>
                <a:rPr lang="en-US" sz="1400" i="1" dirty="0" smtClean="0">
                  <a:effectLst/>
                  <a:latin typeface="Sylfaen" panose="010A0502050306030303" pitchFamily="18" charset="0"/>
                  <a:ea typeface="BaskervilleMT"/>
                  <a:cs typeface="BaskervilleMT"/>
                </a:rPr>
                <a:t>D.derjugini</a:t>
              </a:r>
              <a:r>
                <a:rPr lang="ka-GE" sz="1400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 </a:t>
              </a:r>
              <a:r>
                <a:rPr lang="en-US" sz="1400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 distribution </a:t>
              </a:r>
              <a:r>
                <a:rPr lang="en-US" sz="1400" dirty="0" smtClean="0">
                  <a:effectLst/>
                  <a:latin typeface="Sylfaen" panose="010A0502050306030303" pitchFamily="18" charset="0"/>
                  <a:ea typeface="BaskervilleMT"/>
                  <a:cs typeface="BaskervilleMT"/>
                </a:rPr>
                <a:t>(Tarkhnishvili 2012) </a:t>
              </a:r>
            </a:p>
            <a:p>
              <a:pPr marL="342900" algn="just">
                <a:lnSpc>
                  <a:spcPct val="150000"/>
                </a:lnSpc>
                <a:spcAft>
                  <a:spcPts val="800"/>
                </a:spcAft>
                <a:tabLst>
                  <a:tab pos="153670" algn="l"/>
                </a:tabLst>
              </a:pPr>
              <a:r>
                <a:rPr lang="en-US" sz="1400" dirty="0" smtClean="0"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The </a:t>
              </a:r>
              <a:r>
                <a:rPr lang="en-US" sz="1400" b="1" dirty="0" smtClean="0">
                  <a:solidFill>
                    <a:schemeClr val="accent1">
                      <a:lumMod val="75000"/>
                    </a:schemeClr>
                  </a:solidFill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blue marks </a:t>
              </a:r>
              <a:r>
                <a:rPr lang="en-US" sz="1400" dirty="0" smtClean="0">
                  <a:latin typeface="Sylfaen" panose="010A0502050306030303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show the location of the samples which was used in my research</a:t>
              </a:r>
              <a:endParaRPr lang="en-GB" sz="1400" dirty="0">
                <a:effectLst/>
                <a:latin typeface="Sylfaen" panose="010A0502050306030303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7362" y="1014411"/>
            <a:ext cx="6096000" cy="4630024"/>
            <a:chOff x="5567362" y="1014411"/>
            <a:chExt cx="6096000" cy="4630024"/>
          </a:xfrm>
        </p:grpSpPr>
        <p:pic>
          <p:nvPicPr>
            <p:cNvPr id="6" name="Picture 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7362" y="1014411"/>
              <a:ext cx="5967413" cy="3495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5567362" y="4510086"/>
              <a:ext cx="6096000" cy="113434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400" i="1" dirty="0" smtClean="0">
                  <a:effectLst/>
                  <a:latin typeface="Sylfaen" panose="010A0502050306030303" pitchFamily="18" charset="0"/>
                  <a:ea typeface="BaskervilleMT"/>
                  <a:cs typeface="BaskervilleMT"/>
                </a:rPr>
                <a:t>D.mixta</a:t>
              </a:r>
              <a:r>
                <a:rPr lang="en-US" sz="1400" dirty="0" smtClean="0">
                  <a:effectLst/>
                  <a:latin typeface="Sylfaen" panose="010A0502050306030303" pitchFamily="18" charset="0"/>
                  <a:ea typeface="BaskervilleMT"/>
                  <a:cs typeface="BaskervilleMT"/>
                </a:rPr>
                <a:t>  distribution (Gabelaia et al.2015)</a:t>
              </a:r>
            </a:p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1400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The </a:t>
              </a:r>
              <a:r>
                <a:rPr lang="en-US" sz="1400" b="1" dirty="0" smtClean="0">
                  <a:solidFill>
                    <a:schemeClr val="accent4"/>
                  </a:solidFill>
                  <a:latin typeface="Sylfaen" panose="010A0502050306030303" pitchFamily="18" charset="0"/>
                  <a:ea typeface="BaskervilleMT"/>
                  <a:cs typeface="BaskervilleMT"/>
                </a:rPr>
                <a:t>yellow marks </a:t>
              </a:r>
              <a:r>
                <a:rPr lang="en-US" sz="1400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show the location of the samples of </a:t>
              </a:r>
              <a:r>
                <a:rPr lang="en-US" sz="1400" i="1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D.mixta</a:t>
              </a:r>
              <a:r>
                <a:rPr lang="en-US" sz="1400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 and the </a:t>
              </a:r>
              <a:r>
                <a:rPr lang="en-US" sz="1400" b="1" dirty="0" smtClean="0">
                  <a:solidFill>
                    <a:srgbClr val="00B050"/>
                  </a:solidFill>
                  <a:latin typeface="Sylfaen" panose="010A0502050306030303" pitchFamily="18" charset="0"/>
                  <a:ea typeface="BaskervilleMT"/>
                  <a:cs typeface="BaskervilleMT"/>
                </a:rPr>
                <a:t>green marks </a:t>
              </a:r>
              <a:r>
                <a:rPr lang="en-US" sz="1400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show the location where </a:t>
              </a:r>
              <a:r>
                <a:rPr lang="en-US" sz="1400" i="1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D.derjugini</a:t>
              </a:r>
              <a:r>
                <a:rPr lang="en-US" sz="1400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 and </a:t>
              </a:r>
              <a:r>
                <a:rPr lang="en-US" sz="1400" i="1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D.mixta</a:t>
              </a:r>
              <a:r>
                <a:rPr lang="en-US" sz="1400" dirty="0" smtClean="0">
                  <a:latin typeface="Sylfaen" panose="010A0502050306030303" pitchFamily="18" charset="0"/>
                  <a:ea typeface="BaskervilleMT"/>
                  <a:cs typeface="BaskervilleMT"/>
                </a:rPr>
                <a:t> overlap</a:t>
              </a:r>
              <a:endParaRPr lang="en-GB" sz="1400" dirty="0">
                <a:effectLst/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1315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E2F0-55C1-4A65-8D35-BD0734FA2A81}" type="datetime1">
              <a:rPr lang="en-US" smtClean="0"/>
              <a:t>8/23/2018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56260" y="391886"/>
            <a:ext cx="10284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ylfaen" pitchFamily="18" charset="0"/>
              </a:rPr>
              <a:t>Methods</a:t>
            </a:r>
            <a:endParaRPr lang="en-US" sz="4000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764" y="1520041"/>
            <a:ext cx="1147156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500" dirty="0" smtClean="0">
                <a:latin typeface="Sylfaen" pitchFamily="18" charset="0"/>
              </a:rPr>
              <a:t> DNA extraction </a:t>
            </a:r>
            <a:r>
              <a:rPr lang="es-ES" sz="2500" dirty="0" smtClean="0">
                <a:latin typeface="Sylfaen" pitchFamily="18" charset="0"/>
              </a:rPr>
              <a:t>(QIAGEN®, 2007)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500" dirty="0" smtClean="0">
                <a:latin typeface="Sylfaen" pitchFamily="18" charset="0"/>
              </a:rPr>
              <a:t> PCR (Polymerase Chain Reaction) of nuclear microsatellite loci:</a:t>
            </a:r>
          </a:p>
          <a:p>
            <a:r>
              <a:rPr lang="en-US" sz="2500" dirty="0" smtClean="0">
                <a:latin typeface="Sylfaen" pitchFamily="18" charset="0"/>
              </a:rPr>
              <a:t>Du161, Du183, Du255,Du231, Du363, Du47, Du215, Du418,  Du281 andDu323 (Korchagin et al. 2003; 2007; Malysheva 2012) </a:t>
            </a:r>
          </a:p>
          <a:p>
            <a:endParaRPr lang="en-US" sz="25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500" dirty="0" smtClean="0">
                <a:latin typeface="Sylfaen" pitchFamily="18" charset="0"/>
              </a:rPr>
              <a:t> Electrophoresis (ABI 3130 Genetic Analyzer)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500" dirty="0" smtClean="0">
                <a:latin typeface="Sylfaen" pitchFamily="18" charset="0"/>
              </a:rPr>
              <a:t> Visualization of Alleles GeneMapper</a:t>
            </a:r>
            <a:r>
              <a:rPr lang="en-US" sz="2500" baseline="30000" dirty="0" smtClean="0">
                <a:latin typeface="Sylfaen" pitchFamily="18" charset="0"/>
              </a:rPr>
              <a:t>TM </a:t>
            </a:r>
            <a:r>
              <a:rPr lang="en-US" sz="2500" dirty="0" smtClean="0">
                <a:latin typeface="Sylfaen" pitchFamily="18" charset="0"/>
              </a:rPr>
              <a:t>V5 (Applied Biosystems)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>
              <a:latin typeface="Sylfae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500" dirty="0" smtClean="0">
                <a:latin typeface="Sylfaen" pitchFamily="18" charset="0"/>
              </a:rPr>
              <a:t> Statistical methods Arlequin V3.5.2.2 (Excoffier &amp; Lischer 2010) and Structure V2.3.4  (Pritchard et al. 2000) </a:t>
            </a:r>
          </a:p>
          <a:p>
            <a:pPr>
              <a:buFont typeface="Wingdings" pitchFamily="2" charset="2"/>
              <a:buChar char="q"/>
            </a:pPr>
            <a:endParaRPr lang="en-US" sz="2500" dirty="0">
              <a:latin typeface="Sylfaen" pitchFamily="18" charset="0"/>
            </a:endParaRPr>
          </a:p>
        </p:txBody>
      </p:sp>
      <p:pic>
        <p:nvPicPr>
          <p:cNvPr id="6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5078" y="6492875"/>
            <a:ext cx="2743200" cy="365125"/>
          </a:xfrm>
        </p:spPr>
        <p:txBody>
          <a:bodyPr/>
          <a:lstStyle/>
          <a:p>
            <a:fld id="{2B3F884E-E0AF-4EEF-A306-F26F21B3D8E8}" type="datetime1">
              <a:rPr lang="en-US" smtClean="0"/>
              <a:t>8/23/2018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95562" y="233184"/>
            <a:ext cx="107946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Sylfaen" pitchFamily="18" charset="0"/>
              </a:rPr>
              <a:t>Arlequin results and interpretation</a:t>
            </a:r>
            <a:endParaRPr lang="en-US" sz="4000" dirty="0">
              <a:latin typeface="Sylfae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9734" y="999465"/>
          <a:ext cx="11398099" cy="233089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2174060"/>
                <a:gridCol w="2098656"/>
                <a:gridCol w="2236893"/>
                <a:gridCol w="2375127"/>
                <a:gridCol w="2513363"/>
              </a:tblGrid>
              <a:tr h="246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 dirty="0"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D.mixta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smtClean="0"/>
                        <a:t>Borjomi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D.mixta </a:t>
                      </a:r>
                      <a:r>
                        <a:rPr lang="en-US" sz="1600" dirty="0" smtClean="0"/>
                        <a:t>Samegrelo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D.derjugini </a:t>
                      </a:r>
                      <a:r>
                        <a:rPr lang="en-US" sz="1600" dirty="0" smtClean="0"/>
                        <a:t>Borjomi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D.derjugini </a:t>
                      </a:r>
                      <a:r>
                        <a:rPr lang="en-US" sz="1600" dirty="0" smtClean="0"/>
                        <a:t>Samegrelo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/>
                        <a:t>No</a:t>
                      </a:r>
                      <a:r>
                        <a:rPr lang="en-US" sz="1600" baseline="0" dirty="0" smtClean="0"/>
                        <a:t> of Alleles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9.60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8.90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4.10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5.78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1600" baseline="-25000" dirty="0">
                          <a:solidFill>
                            <a:srgbClr val="FF0000"/>
                          </a:solidFill>
                        </a:rPr>
                        <a:t>O</a:t>
                      </a:r>
                      <a:endParaRPr lang="en-US" sz="1600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0.36</a:t>
                      </a:r>
                      <a:endParaRPr lang="en-US" sz="1600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0.43</a:t>
                      </a:r>
                      <a:endParaRPr lang="en-US" sz="1600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0.46</a:t>
                      </a:r>
                      <a:endParaRPr lang="en-US" sz="1600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0.40</a:t>
                      </a:r>
                      <a:endParaRPr lang="en-US" sz="1600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US" sz="1600" baseline="-25000" dirty="0">
                          <a:solidFill>
                            <a:srgbClr val="FF0000"/>
                          </a:solidFill>
                        </a:rPr>
                        <a:t>E</a:t>
                      </a:r>
                      <a:endParaRPr lang="en-US" sz="1600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</a:rPr>
                        <a:t>0.78</a:t>
                      </a:r>
                      <a:endParaRPr lang="en-US" sz="160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0.73</a:t>
                      </a:r>
                      <a:endParaRPr lang="en-US" sz="1600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0.65</a:t>
                      </a:r>
                      <a:endParaRPr lang="en-US" sz="1600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0.78</a:t>
                      </a:r>
                      <a:endParaRPr lang="en-US" sz="1600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/>
                        <a:t>Theta H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2.37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2.03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1.50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1.89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/>
                        <a:t>G-W </a:t>
                      </a:r>
                      <a:r>
                        <a:rPr lang="en-US" sz="1600" dirty="0" smtClean="0"/>
                        <a:t>index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0.30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0.32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0.30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0.21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/>
                        <a:t>No of loci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10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10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10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/>
                        <a:t>Useful loci</a:t>
                      </a:r>
                      <a:r>
                        <a:rPr lang="en-US" sz="1600" baseline="0" dirty="0" smtClean="0"/>
                        <a:t> number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6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6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5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9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 smtClean="0"/>
                        <a:t>Polymorphic</a:t>
                      </a:r>
                      <a:r>
                        <a:rPr lang="en-US" sz="1600" baseline="0" dirty="0" smtClean="0"/>
                        <a:t> loci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6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6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/>
                        <a:t>7</a:t>
                      </a:r>
                      <a:endParaRPr lang="en-US" sz="160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5</a:t>
                      </a:r>
                      <a:endParaRPr lang="en-US" sz="1600" dirty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6069" y="3402418"/>
            <a:ext cx="11020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No of loci - Average number for all loci; H</a:t>
            </a:r>
            <a:r>
              <a:rPr lang="en-US" sz="1600" baseline="-25000" dirty="0" smtClean="0"/>
              <a:t>O</a:t>
            </a:r>
            <a:r>
              <a:rPr lang="en-US" sz="1600" dirty="0" smtClean="0"/>
              <a:t> – Observed heterozygosity; H</a:t>
            </a:r>
            <a:r>
              <a:rPr lang="en-US" sz="1600" baseline="-25000" dirty="0" smtClean="0"/>
              <a:t>E – </a:t>
            </a:r>
            <a:r>
              <a:rPr lang="en-US" sz="1600" dirty="0" smtClean="0"/>
              <a:t>Expected heterozygosity; </a:t>
            </a:r>
          </a:p>
          <a:p>
            <a:endParaRPr lang="en-US" sz="2000" dirty="0"/>
          </a:p>
        </p:txBody>
      </p:sp>
      <p:pic>
        <p:nvPicPr>
          <p:cNvPr id="6" name="Picture 2" descr="Image result for ááááá£á áááá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371" y="191387"/>
            <a:ext cx="1166629" cy="797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0505" y="4021456"/>
          <a:ext cx="10644435" cy="1426453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489262"/>
                <a:gridCol w="1754373"/>
                <a:gridCol w="1807534"/>
                <a:gridCol w="1871331"/>
                <a:gridCol w="2721935"/>
              </a:tblGrid>
              <a:tr h="3827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D.mixta Borjomi</a:t>
                      </a:r>
                      <a:endParaRPr lang="en-US" sz="1600" dirty="0" smtClean="0"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/>
                        <a:t>D.Mixta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Samegrelo</a:t>
                      </a: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D.derjugini Borjomi</a:t>
                      </a: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D.derjugini Samegrelo</a:t>
                      </a: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D.mixta Borjomi</a:t>
                      </a: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/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/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D.mixta Samegrelo</a:t>
                      </a: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accent4"/>
                          </a:solidFill>
                        </a:rPr>
                        <a:t>0.2 (+)</a:t>
                      </a:r>
                      <a:endParaRPr lang="en-US" sz="1600" b="1" i="1" dirty="0">
                        <a:solidFill>
                          <a:schemeClr val="accent4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smtClean="0">
                          <a:solidFill>
                            <a:schemeClr val="accent4"/>
                          </a:solidFill>
                        </a:rPr>
                        <a:t>-</a:t>
                      </a:r>
                      <a:endParaRPr lang="en-US" sz="1600" b="1" i="1">
                        <a:solidFill>
                          <a:schemeClr val="accent4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smtClean="0">
                          <a:solidFill>
                            <a:schemeClr val="accent4"/>
                          </a:solidFill>
                        </a:rPr>
                        <a:t>-</a:t>
                      </a:r>
                      <a:endParaRPr lang="en-US" sz="1600" b="1" i="1">
                        <a:solidFill>
                          <a:schemeClr val="accent4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/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D.derjugini Borjomi</a:t>
                      </a: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rgbClr val="FF0000"/>
                          </a:solidFill>
                        </a:rPr>
                        <a:t>0.3(+)</a:t>
                      </a:r>
                      <a:endParaRPr lang="en-US" sz="1600" b="1" i="1" dirty="0">
                        <a:solidFill>
                          <a:srgbClr val="FF0000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accent4"/>
                          </a:solidFill>
                        </a:rPr>
                        <a:t>0.8 (+)</a:t>
                      </a:r>
                      <a:endParaRPr lang="en-US" sz="1600" b="1" i="1" dirty="0">
                        <a:solidFill>
                          <a:schemeClr val="accent4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accent4"/>
                          </a:solidFill>
                        </a:rPr>
                        <a:t>-</a:t>
                      </a:r>
                      <a:endParaRPr lang="en-US" sz="1600" b="1" i="1" dirty="0">
                        <a:solidFill>
                          <a:schemeClr val="accent4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smtClean="0"/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1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D.derjugini Samegrelo</a:t>
                      </a: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accent4"/>
                          </a:solidFill>
                        </a:rPr>
                        <a:t>0.5 (+)</a:t>
                      </a:r>
                      <a:endParaRPr lang="en-US" sz="1600" b="1" i="1" dirty="0">
                        <a:solidFill>
                          <a:schemeClr val="accent4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accent4"/>
                          </a:solidFill>
                        </a:rPr>
                        <a:t>0.8 (+)</a:t>
                      </a:r>
                      <a:endParaRPr lang="en-US" sz="1600" b="1" i="1" dirty="0">
                        <a:solidFill>
                          <a:schemeClr val="accent4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i="1" dirty="0" smtClean="0">
                          <a:solidFill>
                            <a:schemeClr val="accent4"/>
                          </a:solidFill>
                        </a:rPr>
                        <a:t>0.3 (+)</a:t>
                      </a:r>
                      <a:endParaRPr lang="en-US" sz="1600" b="1" i="1" dirty="0">
                        <a:solidFill>
                          <a:schemeClr val="accent4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Sylfaen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99143" y="5668282"/>
            <a:ext cx="69572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Numbers above show RST value and “+” indicates a significance of the RST value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773</Words>
  <Application>Microsoft Office PowerPoint</Application>
  <PresentationFormat>Custom</PresentationFormat>
  <Paragraphs>163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userpc</dc:creator>
  <cp:lastModifiedBy>nika qurdadze</cp:lastModifiedBy>
  <cp:revision>64</cp:revision>
  <dcterms:created xsi:type="dcterms:W3CDTF">2018-06-27T09:15:41Z</dcterms:created>
  <dcterms:modified xsi:type="dcterms:W3CDTF">2018-08-23T18:49:25Z</dcterms:modified>
</cp:coreProperties>
</file>