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70" r:id="rId2"/>
    <p:sldId id="271" r:id="rId3"/>
    <p:sldId id="335" r:id="rId4"/>
    <p:sldId id="336" r:id="rId5"/>
    <p:sldId id="324" r:id="rId6"/>
    <p:sldId id="307" r:id="rId7"/>
    <p:sldId id="344" r:id="rId8"/>
    <p:sldId id="273" r:id="rId9"/>
    <p:sldId id="274" r:id="rId10"/>
    <p:sldId id="275" r:id="rId11"/>
    <p:sldId id="294" r:id="rId12"/>
    <p:sldId id="337" r:id="rId13"/>
    <p:sldId id="278" r:id="rId14"/>
    <p:sldId id="317" r:id="rId15"/>
    <p:sldId id="326" r:id="rId16"/>
    <p:sldId id="318" r:id="rId17"/>
    <p:sldId id="319" r:id="rId18"/>
    <p:sldId id="321" r:id="rId19"/>
    <p:sldId id="320" r:id="rId20"/>
    <p:sldId id="339" r:id="rId21"/>
    <p:sldId id="338" r:id="rId22"/>
    <p:sldId id="310" r:id="rId23"/>
    <p:sldId id="327" r:id="rId24"/>
    <p:sldId id="341" r:id="rId25"/>
    <p:sldId id="322" r:id="rId26"/>
    <p:sldId id="340" r:id="rId27"/>
    <p:sldId id="312" r:id="rId28"/>
    <p:sldId id="313" r:id="rId29"/>
    <p:sldId id="316" r:id="rId30"/>
    <p:sldId id="349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2" autoAdjust="0"/>
    <p:restoredTop sz="96009" autoAdjust="0"/>
  </p:normalViewPr>
  <p:slideViewPr>
    <p:cSldViewPr showGuides="1">
      <p:cViewPr>
        <p:scale>
          <a:sx n="100" d="100"/>
          <a:sy n="100" d="100"/>
        </p:scale>
        <p:origin x="-1980" y="-510"/>
      </p:cViewPr>
      <p:guideLst>
        <p:guide orient="horz" pos="102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pPr/>
              <a:t>14.09.2018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pPr/>
              <a:t>14.09.2018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2130" eaLnBrk="0" hangingPunct="0"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3960" indent="-263061" defTabSz="412130" eaLnBrk="0" hangingPunct="0"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52246" indent="-210449" defTabSz="412130" eaLnBrk="0" hangingPunct="0"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73144" indent="-210449" defTabSz="412130" eaLnBrk="0" hangingPunct="0"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94042" indent="-210449" defTabSz="412130" eaLnBrk="0" hangingPunct="0"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14941" indent="-210449" defTabSz="412130" eaLnBrk="0" fontAlgn="base" hangingPunct="0">
              <a:spcBef>
                <a:spcPct val="0"/>
              </a:spcBef>
              <a:spcAft>
                <a:spcPct val="0"/>
              </a:spcAft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735839" indent="-210449" defTabSz="412130" eaLnBrk="0" fontAlgn="base" hangingPunct="0">
              <a:spcBef>
                <a:spcPct val="0"/>
              </a:spcBef>
              <a:spcAft>
                <a:spcPct val="0"/>
              </a:spcAft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156737" indent="-210449" defTabSz="412130" eaLnBrk="0" fontAlgn="base" hangingPunct="0">
              <a:spcBef>
                <a:spcPct val="0"/>
              </a:spcBef>
              <a:spcAft>
                <a:spcPct val="0"/>
              </a:spcAft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577636" indent="-210449" defTabSz="412130" eaLnBrk="0" fontAlgn="base" hangingPunct="0">
              <a:spcBef>
                <a:spcPct val="0"/>
              </a:spcBef>
              <a:spcAft>
                <a:spcPct val="0"/>
              </a:spcAft>
              <a:tabLst>
                <a:tab pos="666422" algn="l"/>
                <a:tab pos="1332845" algn="l"/>
                <a:tab pos="1999267" algn="l"/>
                <a:tab pos="2665689" algn="l"/>
              </a:tabLst>
              <a:defRPr sz="2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EAE94-6419-BB49-AF69-2E3A080297C3}" type="slidenum">
              <a:rPr lang="de-DE" sz="1200">
                <a:solidFill>
                  <a:srgbClr val="000000"/>
                </a:solidFill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4588"/>
            <a:ext cx="5029008" cy="411378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3975" y="747713"/>
            <a:ext cx="4911725" cy="3684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CD8536E-E71F-4FD6-A5D6-376B744527B6}" type="slidenum">
              <a:rPr lang="en-US" sz="1400" b="0" strike="noStrike" spc="-1" smtClean="0">
                <a:latin typeface="Times New Roman"/>
              </a:rPr>
              <a:pPr algn="r"/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F70A4A-EEFD-4334-891E-9DEFD22F270C}" type="datetime1">
              <a:rPr lang="de-DE">
                <a:solidFill>
                  <a:prstClr val="black"/>
                </a:solidFill>
              </a:rPr>
              <a:pPr/>
              <a:t>14.09.2018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37F6-9A5E-4D6F-9E5B-C38898AA3085}" type="slidenum">
              <a:rPr lang="de-DE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4850"/>
            <a:ext cx="4508500" cy="33813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508" y="4368004"/>
            <a:ext cx="5036165" cy="408284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279" tIns="46141" rIns="92279" bIns="46141"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6AE6E-B4F5-4740-8ED1-1DDE581297D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636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6AE6E-B4F5-4740-8ED1-1DDE581297D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36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 defTabSz="901700">
              <a:tabLst>
                <a:tab pos="657225" algn="l"/>
                <a:tab pos="1316038" algn="l"/>
                <a:tab pos="1973263" algn="l"/>
                <a:tab pos="2632075" algn="l"/>
              </a:tabLst>
            </a:pPr>
            <a:fld id="{2BC4FDC0-0A67-4B93-9E72-CA74B916C259}" type="slidenum">
              <a:rPr lang="de-DE">
                <a:solidFill>
                  <a:srgbClr val="000000"/>
                </a:solidFill>
              </a:rPr>
              <a:pPr defTabSz="901700">
                <a:tabLst>
                  <a:tab pos="657225" algn="l"/>
                  <a:tab pos="1316038" algn="l"/>
                  <a:tab pos="1973263" algn="l"/>
                  <a:tab pos="2632075" algn="l"/>
                </a:tabLst>
              </a:pPr>
              <a:t>31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6069"/>
            <a:ext cx="5486727" cy="4110633"/>
          </a:xfrm>
          <a:noFill/>
          <a:ln/>
        </p:spPr>
        <p:txBody>
          <a:bodyPr/>
          <a:lstStyle/>
          <a:p>
            <a:pPr>
              <a:buNone/>
            </a:pPr>
            <a:endParaRPr lang="de-DE" dirty="0" smtClean="0">
              <a:latin typeface="Times New Roman" pitchFamily="18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4715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=""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0025" y="136525"/>
            <a:ext cx="8255000" cy="598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24480" y="6405792"/>
            <a:ext cx="2134080" cy="381641"/>
          </a:xfrm>
          <a:prstGeom prst="rect">
            <a:avLst/>
          </a:prstGeom>
        </p:spPr>
        <p:txBody>
          <a:bodyPr lIns="82945" tIns="41473" rIns="82945" bIns="41473"/>
          <a:lstStyle>
            <a:lvl1pPr defTabSz="397405"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5F7C620-396D-E845-A847-9372A4A852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530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3" y="1981200"/>
            <a:ext cx="3818467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737" y="1981200"/>
            <a:ext cx="381846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=""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 cstate="print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=""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=""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 cstate="print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=""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=""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 cstate="print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28135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=""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0D015E3-1500-4467-838A-D43DFB399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2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=""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=""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=""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=""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=""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=""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28A205A-812B-4C2C-A158-F2D3E2D155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70165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=""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6118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631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629400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Microsoft_Office_Word_97_-_2003_Document2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4.png"/><Relationship Id="rId2" Type="http://schemas.openxmlformats.org/officeDocument/2006/relationships/video" Target="\Users\tstoecker\Documents\MATLAB\suppression.gif" TargetMode="Externa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media" Target="\Users\tstoecker\Documents\MATLAB\suppression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11" Type="http://schemas.openxmlformats.org/officeDocument/2006/relationships/image" Target="../media/image74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6.png"/><Relationship Id="rId18" Type="http://schemas.openxmlformats.org/officeDocument/2006/relationships/image" Target="../media/image97.png"/><Relationship Id="rId26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8.png"/><Relationship Id="rId7" Type="http://schemas.openxmlformats.org/officeDocument/2006/relationships/image" Target="../media/image94.png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101.png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83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png"/><Relationship Id="rId11" Type="http://schemas.openxmlformats.org/officeDocument/2006/relationships/image" Target="../media/image80.png"/><Relationship Id="rId24" Type="http://schemas.openxmlformats.org/officeDocument/2006/relationships/image" Target="../media/image100.png"/><Relationship Id="rId5" Type="http://schemas.openxmlformats.org/officeDocument/2006/relationships/image" Target="../media/image92.png"/><Relationship Id="rId15" Type="http://schemas.openxmlformats.org/officeDocument/2006/relationships/image" Target="../media/image82.png"/><Relationship Id="rId23" Type="http://schemas.openxmlformats.org/officeDocument/2006/relationships/image" Target="../media/image99.png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91.png"/><Relationship Id="rId9" Type="http://schemas.openxmlformats.org/officeDocument/2006/relationships/image" Target="../media/image81.png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.png"/><Relationship Id="rId2" Type="http://schemas.openxmlformats.org/officeDocument/2006/relationships/video" Target="file:///\\VBOXSVR\efarrher\Documents\presentations\Lecture_170907\OneSpinPressessing.avi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5.png"/><Relationship Id="rId3" Type="http://schemas.openxmlformats.org/officeDocument/2006/relationships/video" Target="file:///\\VBOXSVR\efarrher\Documents\presentations\Lecture_170907\MagnetisationPresessing.avi" TargetMode="Externa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video" Target="file:///\\VBOXSVR\deuterium\symlinks\mr_user\working_copy\rstirnberg\MRILecture\WS1011\MagnetisationPresessing.mpg" TargetMode="Externa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12.bin"/><Relationship Id="rId4" Type="http://schemas.openxmlformats.org/officeDocument/2006/relationships/video" Target="file:///\\VBOXSVR\efarrher\Documents\presentations\DiffusionMRILectures\WS1011\Excitation.avi" TargetMode="Externa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16.bin"/><Relationship Id="rId2" Type="http://schemas.openxmlformats.org/officeDocument/2006/relationships/video" Target="file:///\\VBOXSVR\efarrher\Documents\presentations\Lecture_170907\Relaxation.avi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>
            <a:extLst>
              <a:ext uri="{FF2B5EF4-FFF2-40B4-BE49-F238E27FC236}">
                <a16:creationId xmlns="" xmlns:a16="http://schemas.microsoft.com/office/drawing/2014/main" id="{6B4689A9-3950-4861-B366-4A6A4C810F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" b="59"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7A503998-A297-4BCD-A479-FF485AE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Shape 1"/>
          <p:cNvSpPr txBox="1"/>
          <p:nvPr/>
        </p:nvSpPr>
        <p:spPr>
          <a:xfrm>
            <a:off x="685800" y="3294360"/>
            <a:ext cx="7772040" cy="1277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100" b="0" strike="noStrike" spc="-1" dirty="0" smtClean="0">
                <a:solidFill>
                  <a:srgbClr val="FFFFFF"/>
                </a:solidFill>
                <a:latin typeface="Arial"/>
              </a:rPr>
              <a:t>Quantitative </a:t>
            </a:r>
          </a:p>
          <a:p>
            <a:pPr algn="ctr">
              <a:lnSpc>
                <a:spcPct val="100000"/>
              </a:lnSpc>
            </a:pPr>
            <a:r>
              <a:rPr lang="de-DE" sz="3100" b="0" strike="noStrike" spc="-1" dirty="0" smtClean="0">
                <a:solidFill>
                  <a:srgbClr val="FFFFFF"/>
                </a:solidFill>
                <a:latin typeface="Arial"/>
              </a:rPr>
              <a:t>Magnetic Resonance Imaging</a:t>
            </a:r>
            <a:endParaRPr lang="de-DE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38280" y="5029200"/>
            <a:ext cx="17143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00"/>
              </a:spcBef>
            </a:pPr>
            <a:fld id="{0AEEE791-CD3C-434A-8007-B488FBA04850}" type="datetime3">
              <a:rPr lang="en-US" sz="1400" b="0" strike="noStrike" spc="-1">
                <a:solidFill>
                  <a:srgbClr val="F4F4F4"/>
                </a:solidFill>
                <a:latin typeface="Arial"/>
              </a:rPr>
              <a:pPr>
                <a:lnSpc>
                  <a:spcPct val="100000"/>
                </a:lnSpc>
                <a:spcBef>
                  <a:spcPts val="700"/>
                </a:spcBef>
              </a:pPr>
              <a:t>14 September 2018</a:t>
            </a:fld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4" name="TextShape 2"/>
          <p:cNvSpPr txBox="1"/>
          <p:nvPr/>
        </p:nvSpPr>
        <p:spPr>
          <a:xfrm>
            <a:off x="3200400" y="4944000"/>
            <a:ext cx="2819400" cy="466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en-US" sz="1700" b="0" strike="noStrike" spc="-1" dirty="0" err="1">
                <a:solidFill>
                  <a:srgbClr val="FFFFFF"/>
                </a:solidFill>
                <a:latin typeface="Arial"/>
              </a:rPr>
              <a:t>Ezequiel</a:t>
            </a:r>
            <a:r>
              <a:rPr lang="en-US" sz="17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700" b="0" strike="noStrike" spc="-1" dirty="0" smtClean="0">
                <a:solidFill>
                  <a:srgbClr val="FFFFFF"/>
                </a:solidFill>
                <a:latin typeface="Arial"/>
              </a:rPr>
              <a:t>Alejandro </a:t>
            </a:r>
            <a:r>
              <a:rPr lang="en-US" sz="1700" b="0" strike="noStrike" spc="-1" dirty="0" err="1">
                <a:solidFill>
                  <a:srgbClr val="FFFFFF"/>
                </a:solidFill>
                <a:latin typeface="Arial"/>
              </a:rPr>
              <a:t>Farrher</a:t>
            </a:r>
            <a:endParaRPr lang="en-US" sz="17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b="31776"/>
          <a:stretch>
            <a:fillRect/>
          </a:stretch>
        </p:blipFill>
        <p:spPr bwMode="auto">
          <a:xfrm>
            <a:off x="533400" y="1447800"/>
            <a:ext cx="8171719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600" b="1" kern="0" dirty="0" smtClean="0">
                <a:solidFill>
                  <a:srgbClr val="005B82"/>
                </a:solidFill>
                <a:ea typeface="+mj-ea"/>
                <a:cs typeface="+mj-cs"/>
              </a:rPr>
              <a:t>Relax, a bit of toilette humour ;)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700" i="1" dirty="0" smtClean="0"/>
              <a:t>T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(longitudinal relaxation time)</a:t>
            </a:r>
            <a:br>
              <a:rPr lang="en-US" sz="1700" dirty="0" smtClean="0"/>
            </a:br>
            <a:r>
              <a:rPr lang="en-US" sz="1700" dirty="0" smtClean="0"/>
              <a:t> </a:t>
            </a:r>
          </a:p>
          <a:p>
            <a:pPr lvl="1"/>
            <a:r>
              <a:rPr lang="en-US" sz="1700" i="1" dirty="0" smtClean="0"/>
              <a:t>T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(transverse relaxation time)</a:t>
            </a:r>
            <a:endParaRPr lang="en-GB" sz="17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886200" y="6520190"/>
            <a:ext cx="4740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err="1" smtClean="0"/>
              <a:t>McRobbie</a:t>
            </a:r>
            <a:r>
              <a:rPr lang="en-GB" sz="1100" dirty="0" smtClean="0"/>
              <a:t>, MRI from Picture to Proton, Cambridge University Press, 2007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828800" y="1676400"/>
            <a:ext cx="586740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1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-weighted images </a:t>
            </a:r>
            <a:r>
              <a:rPr lang="de-DE" sz="2600" b="1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and mapping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4" descr="T1relax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2439987" cy="189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55017" b="31776"/>
          <a:stretch>
            <a:fillRect/>
          </a:stretch>
        </p:blipFill>
        <p:spPr bwMode="auto">
          <a:xfrm>
            <a:off x="4724400" y="2743200"/>
            <a:ext cx="3124200" cy="23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/>
          <p:cNvSpPr/>
          <p:nvPr/>
        </p:nvSpPr>
        <p:spPr>
          <a:xfrm>
            <a:off x="4419600" y="2667000"/>
            <a:ext cx="3505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09960" y="76200"/>
            <a:ext cx="80006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1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-weighted contrast images – saturation recovery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113 Imagen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685800" y="2196256"/>
            <a:ext cx="7729644" cy="3747344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613116" y="2266950"/>
            <a:ext cx="1783080" cy="17830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911817" y="3981451"/>
            <a:ext cx="2667001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7166" y="4133850"/>
            <a:ext cx="1783080" cy="1783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635718" y="3898900"/>
            <a:ext cx="2819398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13116" y="4133850"/>
            <a:ext cx="1783080" cy="1783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6595401" y="3873141"/>
            <a:ext cx="2862656" cy="58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33516" y="2266950"/>
            <a:ext cx="1783080" cy="1785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4523411" y="4316945"/>
            <a:ext cx="198330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1219200"/>
            <a:ext cx="5791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Contrast generated by changing the repetition time (TR)</a:t>
            </a:r>
            <a:endParaRPr lang="en-US" sz="1700" dirty="0"/>
          </a:p>
        </p:txBody>
      </p:sp>
      <p:sp>
        <p:nvSpPr>
          <p:cNvPr id="25" name="Rectangle 24"/>
          <p:cNvSpPr/>
          <p:nvPr/>
        </p:nvSpPr>
        <p:spPr>
          <a:xfrm>
            <a:off x="704850" y="224155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84450" y="222885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8500" y="410210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90800" y="410845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038600" y="6520190"/>
            <a:ext cx="4740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err="1" smtClean="0"/>
              <a:t>McRobbie</a:t>
            </a:r>
            <a:r>
              <a:rPr lang="en-GB" sz="1100" dirty="0" smtClean="0"/>
              <a:t>, MRI from Picture to Proton, Cambridge University Press, 2007</a:t>
            </a:r>
            <a:endParaRPr lang="en-US" sz="1100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52400" y="2667000"/>
          <a:ext cx="4306008" cy="2057400"/>
        </p:xfrm>
        <a:graphic>
          <a:graphicData uri="http://schemas.openxmlformats.org/presentationml/2006/ole">
            <p:oleObj spid="_x0000_s137218" name="Document" r:id="rId4" imgW="17333333" imgH="8241270" progId="Word.Document.8">
              <p:embed/>
            </p:oleObj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28600" y="4953000"/>
            <a:ext cx="42819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0070C0"/>
                </a:solidFill>
              </a:rPr>
              <a:t>Different tissue have different </a:t>
            </a:r>
            <a:r>
              <a:rPr lang="en-GB" sz="1700" b="1" i="1" dirty="0" smtClean="0">
                <a:solidFill>
                  <a:srgbClr val="0070C0"/>
                </a:solidFill>
              </a:rPr>
              <a:t>T</a:t>
            </a:r>
            <a:r>
              <a:rPr lang="en-GB" sz="1700" b="1" baseline="-25000" dirty="0" smtClean="0">
                <a:solidFill>
                  <a:srgbClr val="0070C0"/>
                </a:solidFill>
              </a:rPr>
              <a:t>1</a:t>
            </a:r>
            <a:r>
              <a:rPr lang="en-GB" sz="1700" b="1" dirty="0" smtClean="0">
                <a:solidFill>
                  <a:srgbClr val="0070C0"/>
                </a:solidFill>
              </a:rPr>
              <a:t> values</a:t>
            </a:r>
            <a:endParaRPr lang="en-US" sz="17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2"/>
          <p:cNvSpPr txBox="1"/>
          <p:nvPr/>
        </p:nvSpPr>
        <p:spPr>
          <a:xfrm>
            <a:off x="719280" y="2133720"/>
            <a:ext cx="7510320" cy="40384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65839"/>
            <a:ext cx="7315200" cy="37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Shape 1"/>
          <p:cNvSpPr txBox="1"/>
          <p:nvPr/>
        </p:nvSpPr>
        <p:spPr>
          <a:xfrm>
            <a:off x="609960" y="7620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1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-weighted contrast images – inversion recovery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1219200"/>
            <a:ext cx="5791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Contrast generated by changing the inversion time (TI)</a:t>
            </a:r>
            <a:endParaRPr lang="en-US" sz="1700" dirty="0"/>
          </a:p>
        </p:txBody>
      </p:sp>
      <p:sp>
        <p:nvSpPr>
          <p:cNvPr id="20" name="Rectangle 19"/>
          <p:cNvSpPr/>
          <p:nvPr/>
        </p:nvSpPr>
        <p:spPr>
          <a:xfrm>
            <a:off x="2613116" y="2254250"/>
            <a:ext cx="1792224" cy="179222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045710" y="4334509"/>
            <a:ext cx="2011680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2566" y="4133850"/>
            <a:ext cx="1783080" cy="1783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396231" y="4151629"/>
            <a:ext cx="2377440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13116" y="4133850"/>
            <a:ext cx="1792224" cy="1783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6270863" y="3974703"/>
            <a:ext cx="2743200" cy="58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2566" y="2254250"/>
            <a:ext cx="1783080" cy="179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319995" y="4160520"/>
            <a:ext cx="237744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3400" y="1627257"/>
            <a:ext cx="5791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Allows for suppression of a given tissue</a:t>
            </a:r>
            <a:endParaRPr lang="en-US" sz="1700" dirty="0"/>
          </a:p>
        </p:txBody>
      </p:sp>
      <p:sp>
        <p:nvSpPr>
          <p:cNvPr id="29" name="Rectangle 28"/>
          <p:cNvSpPr/>
          <p:nvPr/>
        </p:nvSpPr>
        <p:spPr>
          <a:xfrm>
            <a:off x="717550" y="222885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84450" y="222885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3900" y="411480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90800" y="410210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4038600" y="6520190"/>
            <a:ext cx="4740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err="1" smtClean="0"/>
              <a:t>McRobbie</a:t>
            </a:r>
            <a:r>
              <a:rPr lang="en-GB" sz="1100" dirty="0" smtClean="0"/>
              <a:t>, MRI from Picture to Proton, Cambridge University Press, 2007</a:t>
            </a:r>
            <a:endParaRPr lang="en-US" sz="1100" dirty="0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12700" y="2540000"/>
          <a:ext cx="4582014" cy="2816368"/>
        </p:xfrm>
        <a:graphic>
          <a:graphicData uri="http://schemas.openxmlformats.org/presentationml/2006/ole">
            <p:oleObj spid="_x0000_s102401" name="Document" r:id="rId4" imgW="17853968" imgH="11022222" progId="Word.Document.8">
              <p:embed/>
            </p:oleObj>
          </a:graphicData>
        </a:graphic>
      </p:graphicFrame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663773" y="6046857"/>
            <a:ext cx="17652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dirty="0" smtClean="0">
                <a:solidFill>
                  <a:srgbClr val="C00000"/>
                </a:solidFill>
              </a:rPr>
              <a:t>Not quantitative!</a:t>
            </a: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286000" y="5418292"/>
            <a:ext cx="8034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dirty="0" smtClean="0">
                <a:solidFill>
                  <a:srgbClr val="C00000"/>
                </a:solidFill>
              </a:rPr>
              <a:t>Why?!</a:t>
            </a:r>
            <a:endParaRPr lang="en-US" sz="1700" dirty="0">
              <a:solidFill>
                <a:srgbClr val="C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39271" y="4758117"/>
            <a:ext cx="4618529" cy="804483"/>
            <a:chOff x="639271" y="4758117"/>
            <a:chExt cx="4618529" cy="804483"/>
          </a:xfrm>
        </p:grpSpPr>
        <p:sp>
          <p:nvSpPr>
            <p:cNvPr id="36" name="Freeform 35"/>
            <p:cNvSpPr/>
            <p:nvPr/>
          </p:nvSpPr>
          <p:spPr>
            <a:xfrm>
              <a:off x="639271" y="4758117"/>
              <a:ext cx="1418129" cy="804483"/>
            </a:xfrm>
            <a:custGeom>
              <a:avLst/>
              <a:gdLst>
                <a:gd name="connsiteX0" fmla="*/ 1642683 w 1642683"/>
                <a:gd name="connsiteY0" fmla="*/ 833479 h 833479"/>
                <a:gd name="connsiteX1" fmla="*/ 0 w 1642683"/>
                <a:gd name="connsiteY1" fmla="*/ 0 h 833479"/>
                <a:gd name="connsiteX2" fmla="*/ 0 w 1642683"/>
                <a:gd name="connsiteY2" fmla="*/ 0 h 8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683" h="833479">
                  <a:moveTo>
                    <a:pt x="1642683" y="83347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3352799" y="4953001"/>
              <a:ext cx="1905001" cy="609599"/>
            </a:xfrm>
            <a:custGeom>
              <a:avLst/>
              <a:gdLst>
                <a:gd name="connsiteX0" fmla="*/ 1642683 w 1642683"/>
                <a:gd name="connsiteY0" fmla="*/ 833479 h 833479"/>
                <a:gd name="connsiteX1" fmla="*/ 0 w 1642683"/>
                <a:gd name="connsiteY1" fmla="*/ 0 h 833479"/>
                <a:gd name="connsiteX2" fmla="*/ 0 w 1642683"/>
                <a:gd name="connsiteY2" fmla="*/ 0 h 8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683" h="833479">
                  <a:moveTo>
                    <a:pt x="1642683" y="83347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2093140" y="5410200"/>
          <a:ext cx="1271588" cy="361950"/>
        </p:xfrm>
        <a:graphic>
          <a:graphicData uri="http://schemas.openxmlformats.org/presentationml/2006/ole">
            <p:oleObj spid="_x0000_s102402" name="Equation" r:id="rId5" imgW="850680" imgH="241200" progId="Equation.3">
              <p:embed/>
            </p:oleObj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257800" y="5181600"/>
            <a:ext cx="1676400" cy="304800"/>
            <a:chOff x="5257800" y="5181600"/>
            <a:chExt cx="1676400" cy="304800"/>
          </a:xfrm>
        </p:grpSpPr>
        <p:sp>
          <p:nvSpPr>
            <p:cNvPr id="42" name="Oval 41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737860" y="5181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629400" y="5181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14"/>
          <p:cNvSpPr>
            <a:spLocks noChangeArrowheads="1"/>
          </p:cNvSpPr>
          <p:nvPr/>
        </p:nvSpPr>
        <p:spPr bwMode="auto">
          <a:xfrm>
            <a:off x="506402" y="1219200"/>
            <a:ext cx="4126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/>
              <a:t>Acquire several images at different TI</a:t>
            </a:r>
            <a:endParaRPr lang="en-US" dirty="0"/>
          </a:p>
        </p:txBody>
      </p:sp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1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 mapping - inversion recovery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057400"/>
            <a:ext cx="449963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Group 64"/>
          <p:cNvGrpSpPr/>
          <p:nvPr/>
        </p:nvGrpSpPr>
        <p:grpSpPr>
          <a:xfrm>
            <a:off x="5486400" y="2099846"/>
            <a:ext cx="2362200" cy="1274726"/>
            <a:chOff x="5181600" y="1871246"/>
            <a:chExt cx="2362200" cy="1274726"/>
          </a:xfrm>
        </p:grpSpPr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5257800" y="2362200"/>
            <a:ext cx="2286000" cy="783772"/>
          </p:xfrm>
          <a:graphic>
            <a:graphicData uri="http://schemas.openxmlformats.org/presentationml/2006/ole">
              <p:oleObj spid="_x0000_s98309" name="Equation" r:id="rId4" imgW="1562040" imgH="533160" progId="Equation.3">
                <p:embed/>
              </p:oleObj>
            </a:graphicData>
          </a:graphic>
        </p:graphicFrame>
        <p:sp>
          <p:nvSpPr>
            <p:cNvPr id="62" name="Textfeld 6"/>
            <p:cNvSpPr txBox="1">
              <a:spLocks noChangeArrowheads="1"/>
            </p:cNvSpPr>
            <p:nvPr/>
          </p:nvSpPr>
          <p:spPr bwMode="auto">
            <a:xfrm>
              <a:off x="5181600" y="1871246"/>
              <a:ext cx="175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3A6F8A"/>
                  </a:solidFill>
                </a:rPr>
                <a:t>Signal </a:t>
              </a:r>
              <a:r>
                <a:rPr lang="en-GB" sz="1600" dirty="0" smtClean="0">
                  <a:solidFill>
                    <a:srgbClr val="3A6F8A"/>
                  </a:solidFill>
                  <a:sym typeface="Wingdings" pitchFamily="2" charset="2"/>
                </a:rPr>
                <a:t></a:t>
              </a:r>
              <a:r>
                <a:rPr lang="en-GB" sz="1600" dirty="0" smtClean="0">
                  <a:solidFill>
                    <a:srgbClr val="3A6F8A"/>
                  </a:solidFill>
                </a:rPr>
                <a:t> general</a:t>
              </a:r>
              <a:endParaRPr lang="en-GB" sz="1600" dirty="0">
                <a:solidFill>
                  <a:srgbClr val="3A6F8A"/>
                </a:solidFill>
              </a:endParaRPr>
            </a:p>
          </p:txBody>
        </p:sp>
      </p:grp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3238500" y="6391275"/>
            <a:ext cx="586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100" dirty="0" err="1" smtClean="0"/>
              <a:t>McRobbie</a:t>
            </a:r>
            <a:r>
              <a:rPr lang="en-GB" sz="1100" dirty="0" smtClean="0"/>
              <a:t>, MRI from Picture to Proton, Cambridge University Press, </a:t>
            </a:r>
            <a:r>
              <a:rPr lang="en-GB" sz="1100" dirty="0" smtClean="0"/>
              <a:t>2007</a:t>
            </a:r>
          </a:p>
          <a:p>
            <a:r>
              <a:rPr lang="en-GB" sz="1100" dirty="0" smtClean="0"/>
              <a:t>P. Tofts, Quantitative MRI of the brain: measuring changes caused by disease, Wiley </a:t>
            </a:r>
            <a:r>
              <a:rPr lang="en-GB" sz="1100" dirty="0" smtClean="0"/>
              <a:t>2003</a:t>
            </a:r>
            <a:endParaRPr lang="en-US" sz="1100" dirty="0" smtClean="0"/>
          </a:p>
        </p:txBody>
      </p:sp>
      <p:grpSp>
        <p:nvGrpSpPr>
          <p:cNvPr id="66" name="Group 65"/>
          <p:cNvGrpSpPr/>
          <p:nvPr/>
        </p:nvGrpSpPr>
        <p:grpSpPr>
          <a:xfrm>
            <a:off x="5486400" y="3962400"/>
            <a:ext cx="2057400" cy="1219200"/>
            <a:chOff x="5181600" y="3733800"/>
            <a:chExt cx="2057400" cy="1219200"/>
          </a:xfrm>
        </p:grpSpPr>
        <p:graphicFrame>
          <p:nvGraphicFramePr>
            <p:cNvPr id="98311" name="Object 7"/>
            <p:cNvGraphicFramePr>
              <a:graphicFrameLocks noChangeAspect="1"/>
            </p:cNvGraphicFramePr>
            <p:nvPr/>
          </p:nvGraphicFramePr>
          <p:xfrm>
            <a:off x="5257800" y="4152900"/>
            <a:ext cx="1631950" cy="800100"/>
          </p:xfrm>
          <a:graphic>
            <a:graphicData uri="http://schemas.openxmlformats.org/presentationml/2006/ole">
              <p:oleObj spid="_x0000_s98311" name="Equation" r:id="rId5" imgW="1091880" imgH="533160" progId="Equation.3">
                <p:embed/>
              </p:oleObj>
            </a:graphicData>
          </a:graphic>
        </p:graphicFrame>
        <p:sp>
          <p:nvSpPr>
            <p:cNvPr id="64" name="Textfeld 6"/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057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3A6F8A"/>
                  </a:solidFill>
                </a:rPr>
                <a:t>Signal </a:t>
              </a:r>
              <a:r>
                <a:rPr lang="en-GB" sz="1600" dirty="0" smtClean="0">
                  <a:solidFill>
                    <a:srgbClr val="3A6F8A"/>
                  </a:solidFill>
                  <a:sym typeface="Wingdings" pitchFamily="2" charset="2"/>
                </a:rPr>
                <a:t></a:t>
              </a:r>
              <a:r>
                <a:rPr lang="en-GB" sz="1600" dirty="0" smtClean="0">
                  <a:solidFill>
                    <a:srgbClr val="3A6F8A"/>
                  </a:solidFill>
                </a:rPr>
                <a:t> TR &gt;&gt; </a:t>
              </a:r>
              <a:r>
                <a:rPr lang="en-GB" sz="1600" i="1" dirty="0" smtClean="0">
                  <a:solidFill>
                    <a:srgbClr val="3A6F8A"/>
                  </a:solidFill>
                </a:rPr>
                <a:t>T</a:t>
              </a:r>
              <a:r>
                <a:rPr lang="en-GB" sz="1600" baseline="-25000" dirty="0" smtClean="0">
                  <a:solidFill>
                    <a:srgbClr val="3A6F8A"/>
                  </a:solidFill>
                </a:rPr>
                <a:t>1</a:t>
              </a:r>
              <a:endParaRPr lang="en-GB" sz="1600" baseline="-25000" dirty="0">
                <a:solidFill>
                  <a:srgbClr val="3A6F8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1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 mapping - inversion recovery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49675" y="3461007"/>
            <a:ext cx="5089525" cy="2286000"/>
            <a:chOff x="4036515" y="4114800"/>
            <a:chExt cx="5089525" cy="2286000"/>
          </a:xfrm>
        </p:grpSpPr>
        <p:grpSp>
          <p:nvGrpSpPr>
            <p:cNvPr id="11" name="Group 10"/>
            <p:cNvGrpSpPr/>
            <p:nvPr/>
          </p:nvGrpSpPr>
          <p:grpSpPr>
            <a:xfrm>
              <a:off x="6268253" y="4114800"/>
              <a:ext cx="2857787" cy="2286000"/>
              <a:chOff x="4858840" y="2286000"/>
              <a:chExt cx="2857787" cy="2286000"/>
            </a:xfrm>
          </p:grpSpPr>
          <p:pic>
            <p:nvPicPr>
              <p:cNvPr id="56324" name="Picture 8" descr="32sli1sli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840" y="2286000"/>
                <a:ext cx="2857787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26" name="Rectangle 10"/>
              <p:cNvSpPr>
                <a:spLocks noChangeArrowheads="1"/>
              </p:cNvSpPr>
              <p:nvPr/>
            </p:nvSpPr>
            <p:spPr bwMode="auto">
              <a:xfrm>
                <a:off x="6679908" y="4186050"/>
                <a:ext cx="918841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sz="1700" b="1" dirty="0">
                    <a:solidFill>
                      <a:srgbClr val="D9D9D9"/>
                    </a:solidFill>
                  </a:rPr>
                  <a:t>T</a:t>
                </a:r>
                <a:r>
                  <a:rPr lang="en-GB" sz="1700" b="1" baseline="-25000" dirty="0">
                    <a:solidFill>
                      <a:srgbClr val="D9D9D9"/>
                    </a:solidFill>
                  </a:rPr>
                  <a:t>1</a:t>
                </a:r>
                <a:r>
                  <a:rPr lang="en-GB" sz="1700" b="1" dirty="0">
                    <a:solidFill>
                      <a:srgbClr val="D9D9D9"/>
                    </a:solidFill>
                  </a:rPr>
                  <a:t> [ms]</a:t>
                </a:r>
                <a:endParaRPr lang="en-US" sz="1700" b="1" dirty="0">
                  <a:solidFill>
                    <a:srgbClr val="D9D9D9"/>
                  </a:solidFill>
                </a:endParaRPr>
              </a:p>
            </p:txBody>
          </p:sp>
        </p:grpSp>
        <p:graphicFrame>
          <p:nvGraphicFramePr>
            <p:cNvPr id="98306" name="Object 2"/>
            <p:cNvGraphicFramePr>
              <a:graphicFrameLocks noChangeAspect="1"/>
            </p:cNvGraphicFramePr>
            <p:nvPr/>
          </p:nvGraphicFramePr>
          <p:xfrm>
            <a:off x="4036515" y="4705093"/>
            <a:ext cx="1631950" cy="800100"/>
          </p:xfrm>
          <a:graphic>
            <a:graphicData uri="http://schemas.openxmlformats.org/presentationml/2006/ole">
              <p:oleObj spid="_x0000_s130050" name="Equation" r:id="rId5" imgW="1091880" imgH="533160" progId="Equation.3">
                <p:embed/>
              </p:oleObj>
            </a:graphicData>
          </a:graphic>
        </p:graphicFrame>
      </p:grpSp>
      <p:pic>
        <p:nvPicPr>
          <p:cNvPr id="130051" name="Picture 3" descr="E:\Documents\presentations\Georgia_2018\Inversion-recovery_attenuation_fram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220629"/>
            <a:ext cx="2684960" cy="2646771"/>
          </a:xfrm>
          <a:prstGeom prst="rect">
            <a:avLst/>
          </a:prstGeom>
          <a:noFill/>
        </p:spPr>
      </p:pic>
      <p:pic>
        <p:nvPicPr>
          <p:cNvPr id="130052" name="Picture 4" descr="E:\Documents\presentations\Georgia_2018\Inversion-recovery_attenu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960" y="3232407"/>
            <a:ext cx="2326573" cy="2188506"/>
          </a:xfrm>
          <a:prstGeom prst="rect">
            <a:avLst/>
          </a:prstGeom>
          <a:noFill/>
        </p:spPr>
      </p:pic>
      <p:pic>
        <p:nvPicPr>
          <p:cNvPr id="12" name="Picture 11" descr="supp_e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" r="67814"/>
          <a:stretch>
            <a:fillRect/>
          </a:stretch>
        </p:blipFill>
        <p:spPr bwMode="auto">
          <a:xfrm>
            <a:off x="2458968" y="1251207"/>
            <a:ext cx="1618809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upp_e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10" r="34234"/>
          <a:stretch>
            <a:fillRect/>
          </a:stretch>
        </p:blipFill>
        <p:spPr bwMode="auto">
          <a:xfrm>
            <a:off x="4265917" y="1251207"/>
            <a:ext cx="1668516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upp_ex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30" r="1827"/>
          <a:stretch>
            <a:fillRect/>
          </a:stretch>
        </p:blipFill>
        <p:spPr bwMode="auto">
          <a:xfrm>
            <a:off x="6112184" y="1251207"/>
            <a:ext cx="1619443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uppression.gif" descr="/Users/tstoecker/Documents/MATLAB/suppression.gif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2" r="2436"/>
          <a:stretch>
            <a:fillRect/>
          </a:stretch>
        </p:blipFill>
        <p:spPr bwMode="auto">
          <a:xfrm>
            <a:off x="608317" y="1251207"/>
            <a:ext cx="16764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56160" y="4223007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7" name="Oval 16"/>
          <p:cNvSpPr/>
          <p:nvPr/>
        </p:nvSpPr>
        <p:spPr>
          <a:xfrm>
            <a:off x="1113335" y="5137407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8" name="Oval 17"/>
          <p:cNvSpPr/>
          <p:nvPr/>
        </p:nvSpPr>
        <p:spPr>
          <a:xfrm>
            <a:off x="1465760" y="4070607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9" name="Oval 18"/>
          <p:cNvSpPr/>
          <p:nvPr/>
        </p:nvSpPr>
        <p:spPr>
          <a:xfrm>
            <a:off x="2380160" y="3384807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352800" y="4814242"/>
            <a:ext cx="2514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500" dirty="0" err="1" smtClean="0"/>
              <a:t>Voxel</a:t>
            </a:r>
            <a:r>
              <a:rPr lang="en-GB" sz="1500" dirty="0" smtClean="0"/>
              <a:t>-by-</a:t>
            </a:r>
            <a:r>
              <a:rPr lang="en-GB" sz="1500" dirty="0" err="1" smtClean="0"/>
              <a:t>voxel</a:t>
            </a:r>
            <a:r>
              <a:rPr lang="en-GB" sz="1500" dirty="0" smtClean="0"/>
              <a:t> model fitting</a:t>
            </a:r>
            <a:endParaRPr lang="en-US" sz="15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37801" y="6019800"/>
            <a:ext cx="13915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C00000"/>
                </a:solidFill>
              </a:rPr>
              <a:t>Too slow !!!</a:t>
            </a:r>
            <a:endParaRPr lang="en-US" sz="1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Fig2.tif                                                       000EBFFEMacintosh HD                   BE7BD96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651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4800" y="5010150"/>
            <a:ext cx="4114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Shah et al., US Patent No.: 6,803,762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Shah et al., </a:t>
            </a:r>
            <a:r>
              <a:rPr lang="en-GB" sz="1200" dirty="0" err="1" smtClean="0">
                <a:solidFill>
                  <a:srgbClr val="000000"/>
                </a:solidFill>
              </a:rPr>
              <a:t>NeuroImage</a:t>
            </a:r>
            <a:r>
              <a:rPr lang="en-GB" sz="1200" dirty="0" smtClean="0">
                <a:solidFill>
                  <a:srgbClr val="000000"/>
                </a:solidFill>
              </a:rPr>
              <a:t>: 2001 14(5): 1175-85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Steinhoff et al., </a:t>
            </a:r>
            <a:r>
              <a:rPr lang="en-GB" sz="1200" dirty="0" err="1" smtClean="0">
                <a:solidFill>
                  <a:srgbClr val="000000"/>
                </a:solidFill>
              </a:rPr>
              <a:t>Magn</a:t>
            </a:r>
            <a:r>
              <a:rPr lang="en-GB" sz="1200" dirty="0" smtClean="0">
                <a:solidFill>
                  <a:srgbClr val="000000"/>
                </a:solidFill>
              </a:rPr>
              <a:t>. </a:t>
            </a:r>
            <a:r>
              <a:rPr lang="en-GB" sz="1200" dirty="0" err="1" smtClean="0">
                <a:solidFill>
                  <a:srgbClr val="000000"/>
                </a:solidFill>
              </a:rPr>
              <a:t>Reson</a:t>
            </a:r>
            <a:r>
              <a:rPr lang="en-GB" sz="1200" dirty="0" smtClean="0">
                <a:solidFill>
                  <a:srgbClr val="000000"/>
                </a:solidFill>
              </a:rPr>
              <a:t>. Med.:</a:t>
            </a:r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 46(1) 131-140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 2001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err="1" smtClean="0">
                <a:solidFill>
                  <a:srgbClr val="000000"/>
                </a:solidFill>
              </a:rPr>
              <a:t>Zaitsev</a:t>
            </a:r>
            <a:r>
              <a:rPr lang="en-GB" sz="1200" dirty="0" smtClean="0">
                <a:solidFill>
                  <a:srgbClr val="000000"/>
                </a:solidFill>
              </a:rPr>
              <a:t>, et al; </a:t>
            </a:r>
            <a:r>
              <a:rPr lang="en-GB" sz="1200" dirty="0" err="1" smtClean="0">
                <a:solidFill>
                  <a:srgbClr val="000000"/>
                </a:solidFill>
              </a:rPr>
              <a:t>Magn</a:t>
            </a:r>
            <a:r>
              <a:rPr lang="en-GB" sz="1200" dirty="0" smtClean="0">
                <a:solidFill>
                  <a:srgbClr val="000000"/>
                </a:solidFill>
              </a:rPr>
              <a:t>. </a:t>
            </a:r>
            <a:r>
              <a:rPr lang="en-GB" sz="1200" dirty="0" err="1" smtClean="0">
                <a:solidFill>
                  <a:srgbClr val="000000"/>
                </a:solidFill>
              </a:rPr>
              <a:t>Reson</a:t>
            </a:r>
            <a:r>
              <a:rPr lang="en-GB" sz="1200" dirty="0" smtClean="0">
                <a:solidFill>
                  <a:srgbClr val="000000"/>
                </a:solidFill>
              </a:rPr>
              <a:t>. Med.: 49(1) 1121-1132 2003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Shah et al., </a:t>
            </a:r>
            <a:r>
              <a:rPr lang="en-GB" sz="1200" dirty="0" err="1" smtClean="0">
                <a:solidFill>
                  <a:srgbClr val="000000"/>
                </a:solidFill>
              </a:rPr>
              <a:t>Hepatology</a:t>
            </a:r>
            <a:r>
              <a:rPr lang="en-GB" sz="1200" dirty="0" smtClean="0">
                <a:solidFill>
                  <a:srgbClr val="000000"/>
                </a:solidFill>
              </a:rPr>
              <a:t>: 2003 38: 1219-26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609960" y="76200"/>
            <a:ext cx="8153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 lvl="0"/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TAPIR (T1 </a:t>
            </a:r>
            <a:r>
              <a:rPr lang="en-US" sz="2600" b="1" spc="-1" dirty="0" err="1" smtClean="0">
                <a:solidFill>
                  <a:srgbClr val="005B82"/>
                </a:solidFill>
                <a:ea typeface="ＭＳ Ｐゴシック"/>
              </a:rPr>
              <a:t>mApping</a:t>
            </a:r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 of Partial Inversion Recovery)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094927" y="6520190"/>
            <a:ext cx="189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Prof. N.J. Shah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2971800" cy="761999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1600" dirty="0" smtClean="0">
                <a:ea typeface="ＭＳ Ｐゴシック" pitchFamily="-107" charset="-128"/>
              </a:rPr>
              <a:t>  Look-Locker method results in an effective T</a:t>
            </a:r>
            <a:r>
              <a:rPr lang="en-GB" sz="1600" baseline="-25000" dirty="0" smtClean="0">
                <a:ea typeface="ＭＳ Ｐゴシック" pitchFamily="-107" charset="-128"/>
              </a:rPr>
              <a:t>1</a:t>
            </a:r>
            <a:r>
              <a:rPr lang="en-GB" sz="1600" baseline="30000" dirty="0" smtClean="0">
                <a:ea typeface="ＭＳ Ｐゴシック" pitchFamily="-107" charset="-128"/>
              </a:rPr>
              <a:t>*</a:t>
            </a:r>
            <a:r>
              <a:rPr lang="en-GB" sz="1600" dirty="0" smtClean="0">
                <a:ea typeface="ＭＳ Ｐゴシック" pitchFamily="-107" charset="-128"/>
              </a:rPr>
              <a:t> which is smaller than T</a:t>
            </a:r>
            <a:r>
              <a:rPr lang="en-GB" sz="1600" baseline="-25000" dirty="0" smtClean="0">
                <a:ea typeface="ＭＳ Ｐゴシック" pitchFamily="-107" charset="-128"/>
              </a:rPr>
              <a:t>1</a:t>
            </a:r>
            <a:r>
              <a:rPr lang="en-GB" sz="1600" dirty="0" smtClean="0">
                <a:ea typeface="ＭＳ Ｐゴシック" pitchFamily="-107" charset="-128"/>
              </a:rPr>
              <a:t> and is given by: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5339" y="1411286"/>
            <a:ext cx="5656261" cy="4075113"/>
            <a:chOff x="2256" y="618"/>
            <a:chExt cx="4008" cy="256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56" y="624"/>
              <a:ext cx="4004" cy="2561"/>
              <a:chOff x="2073" y="2039"/>
              <a:chExt cx="3399" cy="2041"/>
            </a:xfrm>
          </p:grpSpPr>
          <p:pic>
            <p:nvPicPr>
              <p:cNvPr id="48143" name="Picture 7" descr="T1-c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1" y="2719"/>
                <a:ext cx="1361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4" name="Picture 8" descr="raw-sl1-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91" y="2039"/>
                <a:ext cx="68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5" name="Picture 9" descr="raw-sl1-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11" y="2039"/>
                <a:ext cx="68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6" name="Picture 10" descr="raw-sl1-0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31" y="2039"/>
                <a:ext cx="680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7" name="Picture 11" descr="raw-sl1-0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50" y="2039"/>
                <a:ext cx="68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8" name="Picture 12" descr="raw-sl1-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73" y="2039"/>
                <a:ext cx="680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49" name="Picture 13" descr="WM+GM-vs-tim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73" y="2719"/>
                <a:ext cx="2038" cy="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0" name="Text Box 14"/>
              <p:cNvSpPr txBox="1">
                <a:spLocks noChangeArrowheads="1"/>
              </p:cNvSpPr>
              <p:nvPr/>
            </p:nvSpPr>
            <p:spPr bwMode="auto">
              <a:xfrm>
                <a:off x="2073" y="2039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48151" name="Text Box 15"/>
              <p:cNvSpPr txBox="1">
                <a:spLocks noChangeArrowheads="1"/>
              </p:cNvSpPr>
              <p:nvPr/>
            </p:nvSpPr>
            <p:spPr bwMode="auto">
              <a:xfrm>
                <a:off x="2752" y="2039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48152" name="Text Box 16"/>
              <p:cNvSpPr txBox="1">
                <a:spLocks noChangeArrowheads="1"/>
              </p:cNvSpPr>
              <p:nvPr/>
            </p:nvSpPr>
            <p:spPr bwMode="auto">
              <a:xfrm>
                <a:off x="3432" y="2039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48153" name="Text Box 17"/>
              <p:cNvSpPr txBox="1">
                <a:spLocks noChangeArrowheads="1"/>
              </p:cNvSpPr>
              <p:nvPr/>
            </p:nvSpPr>
            <p:spPr bwMode="auto">
              <a:xfrm>
                <a:off x="4111" y="2039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48154" name="Text Box 18"/>
              <p:cNvSpPr txBox="1">
                <a:spLocks noChangeArrowheads="1"/>
              </p:cNvSpPr>
              <p:nvPr/>
            </p:nvSpPr>
            <p:spPr bwMode="auto">
              <a:xfrm>
                <a:off x="4791" y="2039"/>
                <a:ext cx="25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00" b="1" smtClean="0">
                    <a:solidFill>
                      <a:srgbClr val="000000"/>
                    </a:solidFill>
                    <a:latin typeface="Times New Roman" pitchFamily="18" charset="0"/>
                  </a:rPr>
                  <a:t>35</a:t>
                </a:r>
              </a:p>
            </p:txBody>
          </p:sp>
        </p:grpSp>
        <p:sp>
          <p:nvSpPr>
            <p:cNvPr id="48134" name="Rectangle 19"/>
            <p:cNvSpPr>
              <a:spLocks noChangeArrowheads="1"/>
            </p:cNvSpPr>
            <p:nvPr/>
          </p:nvSpPr>
          <p:spPr bwMode="auto">
            <a:xfrm>
              <a:off x="4652" y="1471"/>
              <a:ext cx="1612" cy="1708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35" name="Rectangle 20"/>
            <p:cNvSpPr>
              <a:spLocks noChangeArrowheads="1"/>
            </p:cNvSpPr>
            <p:nvPr/>
          </p:nvSpPr>
          <p:spPr bwMode="auto">
            <a:xfrm>
              <a:off x="2257" y="618"/>
              <a:ext cx="4007" cy="853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36" name="Rectangle 21"/>
            <p:cNvSpPr>
              <a:spLocks noChangeArrowheads="1"/>
            </p:cNvSpPr>
            <p:nvPr/>
          </p:nvSpPr>
          <p:spPr bwMode="auto">
            <a:xfrm>
              <a:off x="2257" y="1471"/>
              <a:ext cx="2395" cy="1708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651" y="799"/>
              <a:ext cx="3231" cy="11"/>
              <a:chOff x="2650" y="799"/>
              <a:chExt cx="3232" cy="11"/>
            </a:xfrm>
          </p:grpSpPr>
          <p:sp>
            <p:nvSpPr>
              <p:cNvPr id="48138" name="Rectangle 23"/>
              <p:cNvSpPr>
                <a:spLocks noChangeArrowheads="1"/>
              </p:cNvSpPr>
              <p:nvPr/>
            </p:nvSpPr>
            <p:spPr bwMode="auto">
              <a:xfrm>
                <a:off x="2650" y="799"/>
                <a:ext cx="11" cy="1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39" name="Rectangle 24"/>
              <p:cNvSpPr>
                <a:spLocks noChangeArrowheads="1"/>
              </p:cNvSpPr>
              <p:nvPr/>
            </p:nvSpPr>
            <p:spPr bwMode="auto">
              <a:xfrm>
                <a:off x="3467" y="799"/>
                <a:ext cx="11" cy="1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0" name="Rectangle 25"/>
              <p:cNvSpPr>
                <a:spLocks noChangeArrowheads="1"/>
              </p:cNvSpPr>
              <p:nvPr/>
            </p:nvSpPr>
            <p:spPr bwMode="auto">
              <a:xfrm>
                <a:off x="4238" y="799"/>
                <a:ext cx="11" cy="1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1" name="Rectangle 26"/>
              <p:cNvSpPr>
                <a:spLocks noChangeArrowheads="1"/>
              </p:cNvSpPr>
              <p:nvPr/>
            </p:nvSpPr>
            <p:spPr bwMode="auto">
              <a:xfrm>
                <a:off x="5054" y="799"/>
                <a:ext cx="11" cy="1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2" name="Rectangle 27"/>
              <p:cNvSpPr>
                <a:spLocks noChangeArrowheads="1"/>
              </p:cNvSpPr>
              <p:nvPr/>
            </p:nvSpPr>
            <p:spPr bwMode="auto">
              <a:xfrm>
                <a:off x="5871" y="799"/>
                <a:ext cx="11" cy="1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" name="TextShape 1"/>
          <p:cNvSpPr txBox="1"/>
          <p:nvPr/>
        </p:nvSpPr>
        <p:spPr>
          <a:xfrm>
            <a:off x="609960" y="76200"/>
            <a:ext cx="8153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 lvl="0"/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TAPIR: </a:t>
            </a:r>
            <a:r>
              <a:rPr lang="en-US" sz="2600" b="1" i="1" spc="-1" dirty="0" smtClean="0">
                <a:solidFill>
                  <a:srgbClr val="005B82"/>
                </a:solidFill>
                <a:ea typeface="ＭＳ Ｐゴシック"/>
              </a:rPr>
              <a:t>in vivo</a:t>
            </a:r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 </a:t>
            </a:r>
            <a:r>
              <a:rPr lang="en-US" sz="2600" b="1" i="1" spc="-1" dirty="0" smtClean="0">
                <a:solidFill>
                  <a:srgbClr val="005B82"/>
                </a:solidFill>
                <a:ea typeface="ＭＳ Ｐゴシック"/>
              </a:rPr>
              <a:t>T</a:t>
            </a:r>
            <a:r>
              <a:rPr lang="en-US" sz="2600" b="1" spc="-1" baseline="-25000" dirty="0" smtClean="0">
                <a:solidFill>
                  <a:srgbClr val="005B82"/>
                </a:solidFill>
                <a:ea typeface="ＭＳ Ｐゴシック"/>
              </a:rPr>
              <a:t>1</a:t>
            </a:r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 mapping</a:t>
            </a:r>
          </a:p>
        </p:txBody>
      </p:sp>
      <p:pic>
        <p:nvPicPr>
          <p:cNvPr id="36" name="Picture 29" descr="Snapshot1.tiff                                                 0007DC8EMacintosh HD                   BE7BD964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2122577"/>
            <a:ext cx="3124200" cy="84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1" descr="Snapshot 2006-09-22#1667B7.tiff                                0007DC8EMacintosh HD                   BE7BD964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5607187"/>
            <a:ext cx="3124200" cy="4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52400" y="3321187"/>
            <a:ext cx="2971800" cy="1219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+mn-cs"/>
              </a:rPr>
              <a:t> </a:t>
            </a:r>
            <a:r>
              <a:rPr lang="en-GB" sz="1600" dirty="0" smtClean="0">
                <a:ea typeface="ＭＳ Ｐゴシック" pitchFamily="-107" charset="-128"/>
              </a:rPr>
              <a:t>A precise knowledge of the flip angle is requires time. If multiple measurements have been made, then T</a:t>
            </a:r>
            <a:r>
              <a:rPr lang="en-GB" sz="1600" baseline="-25000" dirty="0" smtClean="0">
                <a:ea typeface="ＭＳ Ｐゴシック" pitchFamily="-107" charset="-128"/>
              </a:rPr>
              <a:t>1</a:t>
            </a:r>
            <a:r>
              <a:rPr lang="en-GB" sz="1600" dirty="0" smtClean="0">
                <a:ea typeface="ＭＳ Ｐゴシック" pitchFamily="-107" charset="-128"/>
              </a:rPr>
              <a:t> can be obtained from a 3-parameter fit: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  <a:cs typeface="+mn-cs"/>
            </a:endParaRP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075" y="4628059"/>
            <a:ext cx="2301925" cy="3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152400" y="5257799"/>
            <a:ext cx="29718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  <a:cs typeface="+mn-cs"/>
              </a:rPr>
              <a:t> And then solve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094927" y="6520190"/>
            <a:ext cx="189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Prof. N.J. Shah</a:t>
            </a:r>
            <a:endParaRPr lang="en-US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09800" y="1219200"/>
            <a:ext cx="4808538" cy="5006975"/>
            <a:chOff x="-2895600" y="990600"/>
            <a:chExt cx="4809067" cy="5006975"/>
          </a:xfrm>
        </p:grpSpPr>
        <p:pic>
          <p:nvPicPr>
            <p:cNvPr id="34830" name="Picture 12" descr="T1phan-phot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895600" y="990600"/>
              <a:ext cx="4809067" cy="500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 Box 13"/>
            <p:cNvSpPr txBox="1">
              <a:spLocks noChangeArrowheads="1"/>
            </p:cNvSpPr>
            <p:nvPr/>
          </p:nvSpPr>
          <p:spPr bwMode="auto">
            <a:xfrm>
              <a:off x="-2895600" y="5619100"/>
              <a:ext cx="2734451" cy="32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  <a:latin typeface="Times New Roman" pitchFamily="18" charset="0"/>
                </a:rPr>
                <a:t>500ms</a:t>
              </a:r>
              <a:r>
                <a:rPr lang="en-US" sz="1500">
                  <a:solidFill>
                    <a:schemeClr val="bg1"/>
                  </a:solidFill>
                  <a:latin typeface="Times New Roman" pitchFamily="18" charset="0"/>
                  <a:sym typeface="Math3" pitchFamily="2" charset="2"/>
                </a:rPr>
                <a:t>&lt;</a:t>
              </a:r>
              <a:r>
                <a:rPr lang="en-US" sz="15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1500" baseline="-25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500">
                  <a:solidFill>
                    <a:schemeClr val="bg1"/>
                  </a:solidFill>
                  <a:latin typeface="Times New Roman" pitchFamily="18" charset="0"/>
                  <a:sym typeface="Math3" pitchFamily="2" charset="2"/>
                </a:rPr>
                <a:t>&lt;</a:t>
              </a:r>
              <a:r>
                <a:rPr lang="en-US" sz="1500">
                  <a:solidFill>
                    <a:schemeClr val="bg1"/>
                  </a:solidFill>
                  <a:latin typeface="Times New Roman" pitchFamily="18" charset="0"/>
                </a:rPr>
                <a:t>3s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3400" y="1219200"/>
            <a:ext cx="8077200" cy="5164765"/>
            <a:chOff x="685800" y="1236035"/>
            <a:chExt cx="8077200" cy="5164765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685800" y="1236035"/>
              <a:ext cx="7322860" cy="5164765"/>
              <a:chOff x="192" y="144"/>
              <a:chExt cx="5904" cy="4176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192" y="144"/>
                <a:ext cx="2027" cy="2087"/>
                <a:chOff x="298" y="1582"/>
                <a:chExt cx="1571" cy="1571"/>
              </a:xfrm>
            </p:grpSpPr>
            <p:pic>
              <p:nvPicPr>
                <p:cNvPr id="34828" name="Picture 5" descr="T1_phan_flash79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8" y="1582"/>
                  <a:ext cx="1571" cy="1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29" name="Text Box 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5" y="2968"/>
                  <a:ext cx="420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FLASH</a:t>
                  </a:r>
                </a:p>
              </p:txBody>
            </p:sp>
          </p:grpSp>
          <p:sp>
            <p:nvSpPr>
              <p:cNvPr id="34824" name="Text Box 7"/>
              <p:cNvSpPr txBox="1">
                <a:spLocks noChangeArrowheads="1"/>
              </p:cNvSpPr>
              <p:nvPr/>
            </p:nvSpPr>
            <p:spPr bwMode="auto">
              <a:xfrm>
                <a:off x="2352" y="3600"/>
                <a:ext cx="3744" cy="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/>
                  <a:t>Acquisition parameters:</a:t>
                </a:r>
                <a:endParaRPr lang="en-GB" sz="2000"/>
              </a:p>
              <a:p>
                <a:pPr>
                  <a:spcBef>
                    <a:spcPct val="50000"/>
                  </a:spcBef>
                </a:pPr>
                <a:r>
                  <a:rPr lang="en-GB" sz="1200"/>
                  <a:t>T</a:t>
                </a:r>
                <a:r>
                  <a:rPr lang="en-GB" sz="1200" baseline="-25000"/>
                  <a:t>R</a:t>
                </a:r>
                <a:r>
                  <a:rPr lang="en-GB" sz="1200"/>
                  <a:t>=13ms; T</a:t>
                </a:r>
                <a:r>
                  <a:rPr lang="en-GB" sz="1200" baseline="-25000"/>
                  <a:t>E=</a:t>
                </a:r>
                <a:r>
                  <a:rPr lang="en-GB" sz="1200"/>
                  <a:t>1.9ms; TI=30ms; TD=3s; α=6°; 4 slices;  48 time points; 256</a:t>
                </a:r>
                <a:r>
                  <a:rPr lang="en-GB" sz="1200" baseline="30000"/>
                  <a:t>2</a:t>
                </a:r>
                <a:r>
                  <a:rPr lang="en-GB" sz="1200"/>
                  <a:t>; FoV=250mm; slice-thickness = 8mm; interleaved </a:t>
                </a:r>
                <a:endParaRPr lang="en-GB" sz="2000"/>
              </a:p>
            </p:txBody>
          </p:sp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192" y="2280"/>
                <a:ext cx="2040" cy="2040"/>
                <a:chOff x="1967" y="1618"/>
                <a:chExt cx="1535" cy="1535"/>
              </a:xfrm>
            </p:grpSpPr>
            <p:pic>
              <p:nvPicPr>
                <p:cNvPr id="34826" name="Picture 9" descr="T1phanto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67" y="1618"/>
                  <a:ext cx="1535" cy="1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27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67" y="2980"/>
                  <a:ext cx="410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T1 Map</a:t>
                  </a:r>
                </a:p>
              </p:txBody>
            </p:sp>
          </p:grpSp>
        </p:grpSp>
        <p:pic>
          <p:nvPicPr>
            <p:cNvPr id="34822" name="Picture 16" descr="Untitled cop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2413" y="1676400"/>
              <a:ext cx="5340587" cy="385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Shape 1"/>
          <p:cNvSpPr txBox="1"/>
          <p:nvPr/>
        </p:nvSpPr>
        <p:spPr>
          <a:xfrm>
            <a:off x="609960" y="76200"/>
            <a:ext cx="8153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 lvl="0"/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TAPIR: validation using phantoms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094927" y="6520190"/>
            <a:ext cx="189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Prof. N.J. Shah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152400" y="51054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Acquisition parameters:</a:t>
            </a:r>
            <a:endParaRPr lang="en-GB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</a:t>
            </a:r>
            <a:r>
              <a:rPr lang="en-GB" sz="1200" baseline="-25000" dirty="0" smtClean="0">
                <a:solidFill>
                  <a:srgbClr val="000000"/>
                </a:solidFill>
              </a:rPr>
              <a:t>R</a:t>
            </a:r>
            <a:r>
              <a:rPr lang="en-GB" sz="1200" dirty="0" smtClean="0">
                <a:solidFill>
                  <a:srgbClr val="000000"/>
                </a:solidFill>
              </a:rPr>
              <a:t>=13ms; T</a:t>
            </a:r>
            <a:r>
              <a:rPr lang="en-GB" sz="1200" baseline="-25000" dirty="0" smtClean="0">
                <a:solidFill>
                  <a:srgbClr val="000000"/>
                </a:solidFill>
              </a:rPr>
              <a:t>E</a:t>
            </a:r>
            <a:r>
              <a:rPr lang="en-GB" sz="1200" dirty="0" smtClean="0">
                <a:solidFill>
                  <a:srgbClr val="000000"/>
                </a:solidFill>
              </a:rPr>
              <a:t>=1.9 / 2.7 / 3.5ms; TI=30ms; TD=3s; α=8°; 4 slices;                 48 time points; 256</a:t>
            </a:r>
            <a:r>
              <a:rPr lang="en-GB" sz="1200" baseline="30000" dirty="0" smtClean="0">
                <a:solidFill>
                  <a:srgbClr val="000000"/>
                </a:solidFill>
              </a:rPr>
              <a:t>2</a:t>
            </a:r>
            <a:r>
              <a:rPr lang="en-GB" sz="1200" dirty="0" smtClean="0">
                <a:solidFill>
                  <a:srgbClr val="000000"/>
                </a:solidFill>
              </a:rPr>
              <a:t>, </a:t>
            </a:r>
            <a:r>
              <a:rPr lang="en-GB" sz="1200" dirty="0" err="1" smtClean="0">
                <a:solidFill>
                  <a:srgbClr val="000000"/>
                </a:solidFill>
              </a:rPr>
              <a:t>FoV</a:t>
            </a:r>
            <a:r>
              <a:rPr lang="en-GB" sz="1200" dirty="0" smtClean="0">
                <a:solidFill>
                  <a:srgbClr val="000000"/>
                </a:solidFill>
              </a:rPr>
              <a:t>=230mm, slice-thickness = 5mm; interleaved 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28600" y="3124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Typical T</a:t>
            </a:r>
            <a:r>
              <a:rPr lang="en-GB" sz="1200" baseline="-25000" dirty="0" smtClean="0">
                <a:solidFill>
                  <a:srgbClr val="000000"/>
                </a:solidFill>
              </a:rPr>
              <a:t>1</a:t>
            </a:r>
            <a:r>
              <a:rPr lang="en-GB" sz="1200" dirty="0" smtClean="0">
                <a:solidFill>
                  <a:srgbClr val="000000"/>
                </a:solidFill>
              </a:rPr>
              <a:t> WM: 600 ± 90ms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1905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Typical T</a:t>
            </a:r>
            <a:r>
              <a:rPr lang="en-GB" sz="1200" baseline="-25000" dirty="0" smtClean="0">
                <a:solidFill>
                  <a:srgbClr val="000000"/>
                </a:solidFill>
              </a:rPr>
              <a:t>1</a:t>
            </a:r>
            <a:r>
              <a:rPr lang="en-GB" sz="1200" dirty="0" smtClean="0">
                <a:solidFill>
                  <a:srgbClr val="000000"/>
                </a:solidFill>
              </a:rPr>
              <a:t> GM: 1000 ± 25ms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/>
        </p:nvGraphicFramePr>
        <p:xfrm>
          <a:off x="2590800" y="1066800"/>
          <a:ext cx="5418138" cy="4324350"/>
        </p:xfrm>
        <a:graphic>
          <a:graphicData uri="http://schemas.openxmlformats.org/presentationml/2006/ole">
            <p:oleObj spid="_x0000_s97282" name="Picture" r:id="rId3" imgW="7295760" imgH="5174640" progId="Word.Picture.8">
              <p:embed/>
            </p:oleObj>
          </a:graphicData>
        </a:graphic>
      </p:graphicFrame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276600" y="5638800"/>
            <a:ext cx="51371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Shah, Steinhoff, and </a:t>
            </a:r>
            <a:r>
              <a:rPr lang="en-GB" sz="1200" dirty="0" err="1" smtClean="0">
                <a:solidFill>
                  <a:srgbClr val="000000"/>
                </a:solidFill>
              </a:rPr>
              <a:t>Zaitsev</a:t>
            </a:r>
            <a:r>
              <a:rPr lang="en-GB" sz="1200" dirty="0" smtClean="0">
                <a:solidFill>
                  <a:srgbClr val="000000"/>
                </a:solidFill>
              </a:rPr>
              <a:t>; US Patent No: </a:t>
            </a:r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6,8,762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Shah et al., </a:t>
            </a:r>
            <a:r>
              <a:rPr lang="en-GB" sz="1200" dirty="0" err="1" smtClean="0">
                <a:solidFill>
                  <a:srgbClr val="000000"/>
                </a:solidFill>
              </a:rPr>
              <a:t>NeuroImage</a:t>
            </a:r>
            <a:r>
              <a:rPr lang="en-GB" sz="1200" dirty="0" smtClean="0">
                <a:solidFill>
                  <a:srgbClr val="000000"/>
                </a:solidFill>
              </a:rPr>
              <a:t>: 2001 14(5): 1175-85 </a:t>
            </a: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Steinhoff et al., </a:t>
            </a:r>
            <a:r>
              <a:rPr lang="en-GB" sz="1200" dirty="0" err="1" smtClean="0">
                <a:solidFill>
                  <a:srgbClr val="000000"/>
                </a:solidFill>
              </a:rPr>
              <a:t>Magn</a:t>
            </a:r>
            <a:r>
              <a:rPr lang="en-GB" sz="1200" dirty="0" smtClean="0">
                <a:solidFill>
                  <a:srgbClr val="000000"/>
                </a:solidFill>
              </a:rPr>
              <a:t>. </a:t>
            </a:r>
            <a:r>
              <a:rPr lang="en-GB" sz="1200" dirty="0" err="1" smtClean="0">
                <a:solidFill>
                  <a:srgbClr val="000000"/>
                </a:solidFill>
              </a:rPr>
              <a:t>Reson</a:t>
            </a:r>
            <a:r>
              <a:rPr lang="en-GB" sz="1200" dirty="0" smtClean="0">
                <a:solidFill>
                  <a:srgbClr val="000000"/>
                </a:solidFill>
              </a:rPr>
              <a:t>. Med.:</a:t>
            </a:r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 46(1) 131-140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 2001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dirty="0" err="1" smtClean="0">
                <a:solidFill>
                  <a:srgbClr val="000000"/>
                </a:solidFill>
              </a:rPr>
              <a:t>Zaitsev</a:t>
            </a:r>
            <a:r>
              <a:rPr lang="en-GB" sz="1200" dirty="0" smtClean="0">
                <a:solidFill>
                  <a:srgbClr val="000000"/>
                </a:solidFill>
              </a:rPr>
              <a:t> et al., </a:t>
            </a:r>
            <a:r>
              <a:rPr lang="en-GB" sz="1200" dirty="0" err="1" smtClean="0">
                <a:solidFill>
                  <a:srgbClr val="000000"/>
                </a:solidFill>
              </a:rPr>
              <a:t>Magn</a:t>
            </a:r>
            <a:r>
              <a:rPr lang="en-GB" sz="1200" dirty="0" smtClean="0">
                <a:solidFill>
                  <a:srgbClr val="000000"/>
                </a:solidFill>
              </a:rPr>
              <a:t>. </a:t>
            </a:r>
            <a:r>
              <a:rPr lang="en-GB" sz="1200" dirty="0" err="1" smtClean="0">
                <a:solidFill>
                  <a:srgbClr val="000000"/>
                </a:solidFill>
              </a:rPr>
              <a:t>Reson</a:t>
            </a:r>
            <a:r>
              <a:rPr lang="en-GB" sz="1200" dirty="0" smtClean="0">
                <a:solidFill>
                  <a:srgbClr val="000000"/>
                </a:solidFill>
              </a:rPr>
              <a:t>. Med.: 49(6) 1121-32 2003 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609960" y="76560"/>
            <a:ext cx="8153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 lvl="0"/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TAPIR: </a:t>
            </a:r>
            <a:r>
              <a:rPr lang="en-US" sz="2600" b="1" i="1" spc="-1" dirty="0" smtClean="0">
                <a:solidFill>
                  <a:srgbClr val="005B82"/>
                </a:solidFill>
                <a:ea typeface="ＭＳ Ｐゴシック"/>
              </a:rPr>
              <a:t>in vivo</a:t>
            </a:r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 </a:t>
            </a:r>
            <a:r>
              <a:rPr lang="en-US" sz="2600" b="1" i="1" spc="-1" dirty="0" smtClean="0">
                <a:solidFill>
                  <a:srgbClr val="005B82"/>
                </a:solidFill>
                <a:ea typeface="ＭＳ Ｐゴシック"/>
              </a:rPr>
              <a:t>T</a:t>
            </a:r>
            <a:r>
              <a:rPr lang="en-US" sz="2600" b="1" spc="-1" baseline="-25000" dirty="0" smtClean="0">
                <a:solidFill>
                  <a:srgbClr val="005B82"/>
                </a:solidFill>
                <a:ea typeface="ＭＳ Ｐゴシック"/>
              </a:rPr>
              <a:t>1</a:t>
            </a:r>
            <a:r>
              <a:rPr lang="en-US" sz="2600" b="1" spc="-1" dirty="0" smtClean="0">
                <a:solidFill>
                  <a:srgbClr val="005B82"/>
                </a:solidFill>
                <a:ea typeface="ＭＳ Ｐゴシック"/>
              </a:rPr>
              <a:t> mapping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94927" y="6520190"/>
            <a:ext cx="189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Prof. N.J. Shah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2608" y="347328"/>
            <a:ext cx="7772400" cy="7493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de-DE" dirty="0" smtClean="0">
                <a:latin typeface="Arial" charset="0"/>
                <a:ea typeface="MS PGothic" charset="0"/>
              </a:rPr>
              <a:t>Outline</a:t>
            </a:r>
            <a:endParaRPr lang="de-DE" dirty="0">
              <a:latin typeface="Arial" charset="0"/>
              <a:ea typeface="MS PGothic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85800" y="1447800"/>
            <a:ext cx="5029200" cy="37338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419100" marR="0" lvl="0" indent="-4191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Motivation</a:t>
            </a:r>
          </a:p>
          <a:p>
            <a:pPr marL="419100" marR="0" lvl="0" indent="-4191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Reminder</a:t>
            </a:r>
          </a:p>
          <a:p>
            <a:pPr marL="876300" lvl="1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Excitation and acquisition</a:t>
            </a:r>
          </a:p>
          <a:p>
            <a:pPr marL="876300" lvl="1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Relaxation</a:t>
            </a:r>
          </a:p>
          <a:p>
            <a:pPr marL="419100" marR="0" lvl="0" indent="-4191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GB" sz="21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GB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contrast</a:t>
            </a:r>
            <a:r>
              <a:rPr kumimoji="0" lang="en-GB" sz="2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mapping</a:t>
            </a:r>
          </a:p>
          <a:p>
            <a:pPr marL="876300" lvl="1" indent="-419100" defTabSz="914400">
              <a:buFont typeface="Arial" pitchFamily="34" charset="0"/>
              <a:buChar char="•"/>
              <a:defRPr/>
            </a:pPr>
            <a:r>
              <a:rPr kumimoji="0" lang="en-GB" sz="2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Saturation and inversion recovery</a:t>
            </a:r>
          </a:p>
          <a:p>
            <a:pPr marL="876300" lvl="1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TAPIR</a:t>
            </a:r>
          </a:p>
          <a:p>
            <a:pPr marL="419100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T</a:t>
            </a:r>
            <a:r>
              <a:rPr lang="en-GB" sz="2100" kern="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GB" sz="2100" kern="0" dirty="0" smtClean="0">
                <a:solidFill>
                  <a:sysClr val="windowText" lastClr="000000"/>
                </a:solidFill>
              </a:rPr>
              <a:t> contrast and mapping</a:t>
            </a:r>
          </a:p>
          <a:p>
            <a:pPr marL="876300" lvl="1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Spin echo</a:t>
            </a:r>
          </a:p>
          <a:p>
            <a:pPr marL="419100" indent="-419100" defTabSz="914400">
              <a:buFont typeface="Arial" pitchFamily="34" charset="0"/>
              <a:buChar char="•"/>
              <a:defRPr/>
            </a:pPr>
            <a:r>
              <a:rPr lang="en-GB" sz="2100" kern="0" dirty="0" smtClean="0">
                <a:solidFill>
                  <a:sysClr val="windowText" lastClr="000000"/>
                </a:solidFill>
              </a:rPr>
              <a:t>Water content </a:t>
            </a:r>
            <a:r>
              <a:rPr lang="en-GB" sz="2100" kern="0" dirty="0" smtClean="0">
                <a:solidFill>
                  <a:sysClr val="windowText" lastClr="000000"/>
                </a:solidFill>
              </a:rPr>
              <a:t>mapping</a:t>
            </a:r>
            <a:endParaRPr lang="en-GB" sz="21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828800" y="1752600"/>
            <a:ext cx="586740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i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2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-weighted images </a:t>
            </a:r>
            <a:r>
              <a:rPr lang="de-DE" sz="2600" b="1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and mapping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5" descr="T2relax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05" y="2971800"/>
            <a:ext cx="2462995" cy="18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17" b="31776"/>
          <a:stretch>
            <a:fillRect/>
          </a:stretch>
        </p:blipFill>
        <p:spPr bwMode="auto">
          <a:xfrm>
            <a:off x="4724400" y="2970146"/>
            <a:ext cx="3124200" cy="23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419600" y="3947160"/>
            <a:ext cx="3505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2"/>
          <p:cNvSpPr txBox="1"/>
          <p:nvPr/>
        </p:nvSpPr>
        <p:spPr>
          <a:xfrm>
            <a:off x="719280" y="160020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33" y="1904880"/>
            <a:ext cx="7904492" cy="38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i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2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-weighted images – spin echo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4866" y="1962030"/>
            <a:ext cx="1783080" cy="178308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88940" y="4456309"/>
            <a:ext cx="1188720" cy="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216" y="3828930"/>
            <a:ext cx="1783080" cy="1783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074411" y="4507109"/>
            <a:ext cx="1097280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44866" y="3828930"/>
            <a:ext cx="1783080" cy="1783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6656467" y="4548623"/>
            <a:ext cx="1005840" cy="58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2566" y="1962030"/>
            <a:ext cx="1783080" cy="1785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583430" y="4094359"/>
            <a:ext cx="192024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7550" y="192393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16200" y="193663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7550" y="380988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22550" y="3809880"/>
            <a:ext cx="182880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038600" y="6520190"/>
            <a:ext cx="4740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err="1" smtClean="0"/>
              <a:t>McRobbie</a:t>
            </a:r>
            <a:r>
              <a:rPr lang="en-GB" sz="1100" dirty="0" smtClean="0"/>
              <a:t>, MRI from Picture to Proton, Cambridge University Press, 2007</a:t>
            </a:r>
            <a:endParaRPr lang="en-US" sz="1100" dirty="0"/>
          </a:p>
        </p:txBody>
      </p:sp>
      <p:grpSp>
        <p:nvGrpSpPr>
          <p:cNvPr id="2" name="Group 32"/>
          <p:cNvGrpSpPr/>
          <p:nvPr/>
        </p:nvGrpSpPr>
        <p:grpSpPr>
          <a:xfrm>
            <a:off x="381000" y="2438280"/>
            <a:ext cx="4040241" cy="2286000"/>
            <a:chOff x="381000" y="1905000"/>
            <a:chExt cx="4040241" cy="2286000"/>
          </a:xfrm>
        </p:grpSpPr>
        <p:pic>
          <p:nvPicPr>
            <p:cNvPr id="19" name="Bild 14" descr="SpinEchoSeq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7426"/>
            <a:stretch>
              <a:fillRect/>
            </a:stretch>
          </p:blipFill>
          <p:spPr bwMode="auto">
            <a:xfrm>
              <a:off x="381000" y="1905000"/>
              <a:ext cx="404024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14" descr="SpinEchoSeq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514" b="1494"/>
            <a:stretch>
              <a:fillRect/>
            </a:stretch>
          </p:blipFill>
          <p:spPr bwMode="auto">
            <a:xfrm>
              <a:off x="381000" y="2743200"/>
              <a:ext cx="4040241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447800" y="2667000"/>
              <a:ext cx="457200" cy="152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43000" y="3124080"/>
            <a:ext cx="990600" cy="609600"/>
            <a:chOff x="1143000" y="3429000"/>
            <a:chExt cx="990600" cy="609600"/>
          </a:xfrm>
        </p:grpSpPr>
        <p:sp>
          <p:nvSpPr>
            <p:cNvPr id="34" name="Rectangle 33"/>
            <p:cNvSpPr/>
            <p:nvPr/>
          </p:nvSpPr>
          <p:spPr>
            <a:xfrm>
              <a:off x="1600200" y="3429000"/>
              <a:ext cx="5334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sz="1700" b="1" baseline="-25000" dirty="0" smtClean="0">
                  <a:solidFill>
                    <a:srgbClr val="FF0000"/>
                  </a:solidFill>
                </a:rPr>
                <a:t>2</a:t>
              </a:r>
              <a:endParaRPr lang="en-US" sz="17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3000" y="3684657"/>
              <a:ext cx="5334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b="1" i="1" dirty="0" smtClean="0">
                  <a:solidFill>
                    <a:srgbClr val="0070C0"/>
                  </a:solidFill>
                </a:rPr>
                <a:t>T</a:t>
              </a:r>
              <a:r>
                <a:rPr lang="en-US" sz="1700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US" sz="1700" b="1" baseline="30000" dirty="0" smtClean="0">
                  <a:solidFill>
                    <a:srgbClr val="0070C0"/>
                  </a:solidFill>
                </a:rPr>
                <a:t>*</a:t>
              </a:r>
              <a:endParaRPr lang="en-US" sz="1700" b="1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28600" y="4953000"/>
            <a:ext cx="42819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b="1" dirty="0" smtClean="0">
                <a:solidFill>
                  <a:srgbClr val="0070C0"/>
                </a:solidFill>
              </a:rPr>
              <a:t>Different tissue have different </a:t>
            </a:r>
            <a:r>
              <a:rPr lang="en-GB" sz="1700" b="1" i="1" dirty="0" smtClean="0">
                <a:solidFill>
                  <a:srgbClr val="0070C0"/>
                </a:solidFill>
              </a:rPr>
              <a:t>T</a:t>
            </a:r>
            <a:r>
              <a:rPr lang="en-GB" sz="1700" b="1" baseline="-25000" dirty="0" smtClean="0">
                <a:solidFill>
                  <a:srgbClr val="0070C0"/>
                </a:solidFill>
              </a:rPr>
              <a:t>2</a:t>
            </a:r>
            <a:r>
              <a:rPr lang="en-GB" sz="1700" b="1" dirty="0" smtClean="0">
                <a:solidFill>
                  <a:srgbClr val="0070C0"/>
                </a:solidFill>
              </a:rPr>
              <a:t> values</a:t>
            </a:r>
            <a:endParaRPr lang="en-US" sz="1700" b="1" dirty="0">
              <a:solidFill>
                <a:srgbClr val="0070C0"/>
              </a:solidFill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739973" y="5665857"/>
            <a:ext cx="17652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700" dirty="0" smtClean="0">
                <a:solidFill>
                  <a:srgbClr val="C00000"/>
                </a:solidFill>
              </a:rPr>
              <a:t>Not quantitative!</a:t>
            </a: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1219200"/>
            <a:ext cx="5791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Contrast generated by changing the echo time (TE)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3" grpId="0"/>
      <p:bldP spid="33" grpId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5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i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2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 mapping – spin echo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uppierung 13"/>
          <p:cNvGrpSpPr>
            <a:grpSpLocks noChangeAspect="1"/>
          </p:cNvGrpSpPr>
          <p:nvPr/>
        </p:nvGrpSpPr>
        <p:grpSpPr bwMode="auto">
          <a:xfrm>
            <a:off x="391300" y="1544350"/>
            <a:ext cx="4389163" cy="4033837"/>
            <a:chOff x="1601880" y="1527100"/>
            <a:chExt cx="5685914" cy="5225426"/>
          </a:xfrm>
        </p:grpSpPr>
        <p:pic>
          <p:nvPicPr>
            <p:cNvPr id="4" name="Bild 14" descr="SpinEchoSeq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880" y="1527100"/>
              <a:ext cx="5685914" cy="522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rapez 15"/>
            <p:cNvSpPr/>
            <p:nvPr/>
          </p:nvSpPr>
          <p:spPr>
            <a:xfrm>
              <a:off x="3175030" y="3708622"/>
              <a:ext cx="539668" cy="208100"/>
            </a:xfrm>
            <a:prstGeom prst="trapezoid">
              <a:avLst/>
            </a:prstGeom>
            <a:noFill/>
            <a:ln w="28575" cap="flat" cmpd="sng" algn="ctr">
              <a:solidFill>
                <a:srgbClr val="0042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a typeface="ＭＳ Ｐゴシック" pitchFamily="34" charset="-128"/>
                </a:rPr>
                <a:t>      </a:t>
              </a:r>
            </a:p>
          </p:txBody>
        </p:sp>
      </p:grp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625475" y="5422612"/>
            <a:ext cx="43275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300" dirty="0">
                <a:solidFill>
                  <a:srgbClr val="3A6F8A"/>
                </a:solidFill>
              </a:rPr>
              <a:t>Source: Siemens, </a:t>
            </a:r>
            <a:r>
              <a:rPr lang="en-GB" sz="1300" dirty="0" err="1">
                <a:solidFill>
                  <a:srgbClr val="3A6F8A"/>
                </a:solidFill>
              </a:rPr>
              <a:t>Magnete</a:t>
            </a:r>
            <a:r>
              <a:rPr lang="en-GB" sz="1300" dirty="0">
                <a:solidFill>
                  <a:srgbClr val="3A6F8A"/>
                </a:solidFill>
              </a:rPr>
              <a:t>, Spins und </a:t>
            </a:r>
            <a:r>
              <a:rPr lang="en-GB" sz="1300" dirty="0" err="1">
                <a:solidFill>
                  <a:srgbClr val="3A6F8A"/>
                </a:solidFill>
              </a:rPr>
              <a:t>Resonanzen</a:t>
            </a:r>
            <a:endParaRPr lang="en-GB" sz="1300" dirty="0">
              <a:solidFill>
                <a:srgbClr val="3A6F8A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81600" y="2057400"/>
            <a:ext cx="2209800" cy="1279813"/>
            <a:chOff x="5181600" y="2225387"/>
            <a:chExt cx="2209800" cy="1279813"/>
          </a:xfrm>
        </p:grpSpPr>
        <p:graphicFrame>
          <p:nvGraphicFramePr>
            <p:cNvPr id="115713" name="Object 1"/>
            <p:cNvGraphicFramePr>
              <a:graphicFrameLocks noChangeAspect="1"/>
            </p:cNvGraphicFramePr>
            <p:nvPr/>
          </p:nvGraphicFramePr>
          <p:xfrm>
            <a:off x="5283200" y="2625725"/>
            <a:ext cx="2108200" cy="879475"/>
          </p:xfrm>
          <a:graphic>
            <a:graphicData uri="http://schemas.openxmlformats.org/presentationml/2006/ole">
              <p:oleObj spid="_x0000_s115713" name="Equation" r:id="rId4" imgW="1282680" imgH="533160" progId="Equation.3">
                <p:embed/>
              </p:oleObj>
            </a:graphicData>
          </a:graphic>
        </p:graphicFrame>
        <p:sp>
          <p:nvSpPr>
            <p:cNvPr id="12" name="Textfeld 6"/>
            <p:cNvSpPr txBox="1">
              <a:spLocks noChangeArrowheads="1"/>
            </p:cNvSpPr>
            <p:nvPr/>
          </p:nvSpPr>
          <p:spPr bwMode="auto">
            <a:xfrm>
              <a:off x="5181600" y="2225387"/>
              <a:ext cx="175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3A6F8A"/>
                  </a:solidFill>
                </a:rPr>
                <a:t>Signal </a:t>
              </a:r>
              <a:r>
                <a:rPr lang="en-GB" sz="1600" dirty="0" smtClean="0">
                  <a:solidFill>
                    <a:srgbClr val="3A6F8A"/>
                  </a:solidFill>
                  <a:sym typeface="Wingdings" pitchFamily="2" charset="2"/>
                </a:rPr>
                <a:t></a:t>
              </a:r>
              <a:r>
                <a:rPr lang="en-GB" sz="1600" dirty="0" smtClean="0">
                  <a:solidFill>
                    <a:srgbClr val="3A6F8A"/>
                  </a:solidFill>
                </a:rPr>
                <a:t> general</a:t>
              </a:r>
              <a:endParaRPr lang="en-GB" sz="1600" dirty="0">
                <a:solidFill>
                  <a:srgbClr val="3A6F8A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81600" y="3886200"/>
            <a:ext cx="2057400" cy="1038225"/>
            <a:chOff x="5257800" y="4096633"/>
            <a:chExt cx="2057400" cy="1038225"/>
          </a:xfrm>
        </p:grpSpPr>
        <p:graphicFrame>
          <p:nvGraphicFramePr>
            <p:cNvPr id="115714" name="Object 2"/>
            <p:cNvGraphicFramePr>
              <a:graphicFrameLocks noChangeAspect="1"/>
            </p:cNvGraphicFramePr>
            <p:nvPr/>
          </p:nvGraphicFramePr>
          <p:xfrm>
            <a:off x="5627688" y="4495096"/>
            <a:ext cx="1274762" cy="639762"/>
          </p:xfrm>
          <a:graphic>
            <a:graphicData uri="http://schemas.openxmlformats.org/presentationml/2006/ole">
              <p:oleObj spid="_x0000_s115714" name="Equation" r:id="rId5" imgW="736560" imgH="368280" progId="Equation.3">
                <p:embed/>
              </p:oleObj>
            </a:graphicData>
          </a:graphic>
        </p:graphicFrame>
        <p:sp>
          <p:nvSpPr>
            <p:cNvPr id="13" name="Textfeld 6"/>
            <p:cNvSpPr txBox="1">
              <a:spLocks noChangeArrowheads="1"/>
            </p:cNvSpPr>
            <p:nvPr/>
          </p:nvSpPr>
          <p:spPr bwMode="auto">
            <a:xfrm>
              <a:off x="5257800" y="4096633"/>
              <a:ext cx="2057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3A6F8A"/>
                  </a:solidFill>
                </a:rPr>
                <a:t>Signal </a:t>
              </a:r>
              <a:r>
                <a:rPr lang="en-GB" sz="1600" dirty="0" smtClean="0">
                  <a:solidFill>
                    <a:srgbClr val="3A6F8A"/>
                  </a:solidFill>
                  <a:sym typeface="Wingdings" pitchFamily="2" charset="2"/>
                </a:rPr>
                <a:t></a:t>
              </a:r>
              <a:r>
                <a:rPr lang="en-GB" sz="1600" dirty="0" smtClean="0">
                  <a:solidFill>
                    <a:srgbClr val="3A6F8A"/>
                  </a:solidFill>
                </a:rPr>
                <a:t> TR &gt;&gt; </a:t>
              </a:r>
              <a:r>
                <a:rPr lang="en-GB" sz="1600" i="1" dirty="0" smtClean="0">
                  <a:solidFill>
                    <a:srgbClr val="3A6F8A"/>
                  </a:solidFill>
                </a:rPr>
                <a:t>T</a:t>
              </a:r>
              <a:r>
                <a:rPr lang="en-GB" sz="1600" baseline="-25000" dirty="0" smtClean="0">
                  <a:solidFill>
                    <a:srgbClr val="3A6F8A"/>
                  </a:solidFill>
                </a:rPr>
                <a:t>1</a:t>
              </a:r>
              <a:endParaRPr lang="en-GB" sz="1600" baseline="-25000" dirty="0">
                <a:solidFill>
                  <a:srgbClr val="3A6F8A"/>
                </a:solidFill>
              </a:endParaRPr>
            </a:p>
          </p:txBody>
        </p:sp>
      </p:grpSp>
      <p:sp>
        <p:nvSpPr>
          <p:cNvPr id="16" name="Textfeld 6"/>
          <p:cNvSpPr txBox="1">
            <a:spLocks noChangeArrowheads="1"/>
          </p:cNvSpPr>
          <p:nvPr/>
        </p:nvSpPr>
        <p:spPr bwMode="auto">
          <a:xfrm>
            <a:off x="5715000" y="5528846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rgbClr val="3A6F8A"/>
                </a:solidFill>
              </a:rPr>
              <a:t>Acquire several </a:t>
            </a:r>
            <a:r>
              <a:rPr lang="en-GB" b="1" i="1" dirty="0" smtClean="0">
                <a:solidFill>
                  <a:srgbClr val="3A6F8A"/>
                </a:solidFill>
              </a:rPr>
              <a:t>TE</a:t>
            </a:r>
            <a:r>
              <a:rPr lang="en-GB" b="1" dirty="0" smtClean="0">
                <a:solidFill>
                  <a:srgbClr val="3A6F8A"/>
                </a:solidFill>
              </a:rPr>
              <a:t>’s</a:t>
            </a:r>
            <a:endParaRPr lang="en-GB" b="1" baseline="-25000" dirty="0">
              <a:solidFill>
                <a:srgbClr val="3A6F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5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i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T</a:t>
            </a:r>
            <a:r>
              <a:rPr lang="de-DE" sz="2600" b="1" strike="noStrike" spc="-1" baseline="-25000" dirty="0" smtClean="0">
                <a:solidFill>
                  <a:srgbClr val="005B82"/>
                </a:solidFill>
                <a:latin typeface="Arial"/>
                <a:ea typeface="ＭＳ Ｐゴシック"/>
              </a:rPr>
              <a:t>2</a:t>
            </a: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 mapping – spin echo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078" name="Picture 6" descr="E:\Documents\presentations\Georgia_2018\Spin-echo_attenuation_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6763"/>
            <a:ext cx="4038600" cy="2669237"/>
          </a:xfrm>
          <a:prstGeom prst="rect">
            <a:avLst/>
          </a:prstGeom>
          <a:noFill/>
        </p:spPr>
      </p:pic>
      <p:pic>
        <p:nvPicPr>
          <p:cNvPr id="131077" name="Picture 5" descr="E:\Documents\presentations\Georgia_2018\Spin-echo_attenu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913" y="4072790"/>
            <a:ext cx="3523176" cy="1250925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838200" y="41910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4" name="Oval 23"/>
          <p:cNvSpPr/>
          <p:nvPr/>
        </p:nvSpPr>
        <p:spPr>
          <a:xfrm>
            <a:off x="1556368" y="4569763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26" name="Oval 25"/>
          <p:cNvSpPr/>
          <p:nvPr/>
        </p:nvSpPr>
        <p:spPr>
          <a:xfrm>
            <a:off x="2362200" y="4950763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800600" y="4648200"/>
          <a:ext cx="2020136" cy="838200"/>
        </p:xfrm>
        <a:graphic>
          <a:graphicData uri="http://schemas.openxmlformats.org/presentationml/2006/ole">
            <p:oleObj spid="_x0000_s131079" name="Equation" r:id="rId5" imgW="1168200" imgH="482400" progId="Equation.3">
              <p:embed/>
            </p:oleObj>
          </a:graphicData>
        </a:graphic>
      </p:graphicFrame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572000" y="5468035"/>
            <a:ext cx="2514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500" dirty="0" err="1" smtClean="0"/>
              <a:t>Voxel</a:t>
            </a:r>
            <a:r>
              <a:rPr lang="en-GB" sz="1500" dirty="0" smtClean="0"/>
              <a:t>-by-</a:t>
            </a:r>
            <a:r>
              <a:rPr lang="en-GB" sz="1500" dirty="0" err="1" smtClean="0"/>
              <a:t>voxel</a:t>
            </a:r>
            <a:r>
              <a:rPr lang="en-GB" sz="1500" dirty="0" smtClean="0"/>
              <a:t> model fitting</a:t>
            </a:r>
            <a:endParaRPr lang="en-US" sz="1500" dirty="0"/>
          </a:p>
        </p:txBody>
      </p:sp>
      <p:pic>
        <p:nvPicPr>
          <p:cNvPr id="131091" name="Picture 19" descr="E:\Documents\presentations\Georgia_2018\SE_MC_pictures\T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292" y="1515070"/>
            <a:ext cx="1769035" cy="1828800"/>
          </a:xfrm>
          <a:prstGeom prst="rect">
            <a:avLst/>
          </a:prstGeom>
          <a:noFill/>
        </p:spPr>
      </p:pic>
      <p:pic>
        <p:nvPicPr>
          <p:cNvPr id="131092" name="Picture 20" descr="E:\Documents\presentations\Georgia_2018\SE_MC_pictures\TE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4260" y="1687026"/>
            <a:ext cx="1789826" cy="1828800"/>
          </a:xfrm>
          <a:prstGeom prst="rect">
            <a:avLst/>
          </a:prstGeom>
          <a:noFill/>
        </p:spPr>
      </p:pic>
      <p:pic>
        <p:nvPicPr>
          <p:cNvPr id="131094" name="Picture 22" descr="E:\Documents\presentations\Georgia_2018\SE_MC_pictures\TE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5005" y="1878538"/>
            <a:ext cx="1774027" cy="1828800"/>
          </a:xfrm>
          <a:prstGeom prst="rect">
            <a:avLst/>
          </a:prstGeom>
          <a:noFill/>
        </p:spPr>
      </p:pic>
      <p:pic>
        <p:nvPicPr>
          <p:cNvPr id="131096" name="Picture 24" descr="E:\Documents\presentations\Georgia_2018\SE_MC_pictures\T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362670"/>
            <a:ext cx="1744079" cy="1828800"/>
          </a:xfrm>
          <a:prstGeom prst="rect">
            <a:avLst/>
          </a:prstGeom>
          <a:noFill/>
        </p:spPr>
      </p:pic>
      <p:sp>
        <p:nvSpPr>
          <p:cNvPr id="46" name="Oval 45"/>
          <p:cNvSpPr/>
          <p:nvPr/>
        </p:nvSpPr>
        <p:spPr>
          <a:xfrm>
            <a:off x="3308968" y="5103163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7086600" y="4061460"/>
            <a:ext cx="1981200" cy="2625090"/>
            <a:chOff x="7010400" y="4061460"/>
            <a:chExt cx="1981200" cy="2625090"/>
          </a:xfrm>
        </p:grpSpPr>
        <p:pic>
          <p:nvPicPr>
            <p:cNvPr id="131095" name="Picture 23" descr="E:\Documents\presentations\Georgia_2018\SE_MC_pictures\T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86600" y="4419600"/>
              <a:ext cx="1706101" cy="1828800"/>
            </a:xfrm>
            <a:prstGeom prst="rect">
              <a:avLst/>
            </a:prstGeom>
            <a:noFill/>
          </p:spPr>
        </p:pic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7459508" y="4061460"/>
              <a:ext cx="9144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700" b="1" i="1" dirty="0" smtClean="0"/>
                <a:t>T</a:t>
              </a:r>
              <a:r>
                <a:rPr lang="en-GB" sz="1700" b="1" baseline="-25000" dirty="0" smtClean="0"/>
                <a:t>2</a:t>
              </a:r>
              <a:r>
                <a:rPr lang="en-GB" sz="1700" b="1" dirty="0" smtClean="0"/>
                <a:t> [ms]</a:t>
              </a:r>
              <a:endParaRPr lang="en-US" sz="1700" b="1" dirty="0"/>
            </a:p>
          </p:txBody>
        </p:sp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 l="51194" t="43932" r="26351" b="53382"/>
            <a:stretch>
              <a:fillRect/>
            </a:stretch>
          </p:blipFill>
          <p:spPr bwMode="auto">
            <a:xfrm flipV="1">
              <a:off x="7067550" y="6267450"/>
              <a:ext cx="1752600" cy="2095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7010400" y="6350685"/>
              <a:ext cx="3048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500" dirty="0" smtClean="0"/>
                <a:t>0</a:t>
              </a:r>
              <a:endParaRPr lang="en-US" sz="1500" dirty="0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8382000" y="6363385"/>
              <a:ext cx="6096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500" dirty="0" smtClean="0"/>
                <a:t>200</a:t>
              </a:r>
              <a:endParaRPr lang="en-US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  <p:bldP spid="28" grpId="0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Shape 1"/>
          <p:cNvSpPr txBox="1"/>
          <p:nvPr/>
        </p:nvSpPr>
        <p:spPr>
          <a:xfrm>
            <a:off x="2743560" y="1676400"/>
            <a:ext cx="40382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pc="-1" dirty="0" smtClean="0">
                <a:solidFill>
                  <a:srgbClr val="005B82"/>
                </a:solidFill>
                <a:ea typeface="ＭＳ Ｐゴシック"/>
              </a:rPr>
              <a:t>Water content mapping</a:t>
            </a:r>
            <a:endParaRPr lang="de-DE" sz="2600" spc="-1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55017" b="31776"/>
          <a:stretch>
            <a:fillRect/>
          </a:stretch>
        </p:blipFill>
        <p:spPr bwMode="auto">
          <a:xfrm>
            <a:off x="3276960" y="2817746"/>
            <a:ext cx="3124200" cy="23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/>
          <p:cNvGrpSpPr/>
          <p:nvPr/>
        </p:nvGrpSpPr>
        <p:grpSpPr>
          <a:xfrm>
            <a:off x="2639714" y="3505200"/>
            <a:ext cx="561046" cy="533400"/>
            <a:chOff x="2410754" y="3505200"/>
            <a:chExt cx="561046" cy="533400"/>
          </a:xfrm>
        </p:grpSpPr>
        <p:sp>
          <p:nvSpPr>
            <p:cNvPr id="25" name="Left Brace 24"/>
            <p:cNvSpPr/>
            <p:nvPr/>
          </p:nvSpPr>
          <p:spPr>
            <a:xfrm>
              <a:off x="2895600" y="3505200"/>
              <a:ext cx="76200" cy="533400"/>
            </a:xfrm>
            <a:prstGeom prst="leftBrace">
              <a:avLst>
                <a:gd name="adj1" fmla="val 97916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10754" y="3593068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0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8104933">
            <a:off x="2751308" y="421229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pc="-1" dirty="0" smtClean="0">
                <a:solidFill>
                  <a:srgbClr val="005B82"/>
                </a:solidFill>
                <a:ea typeface="ＭＳ Ｐゴシック"/>
              </a:rPr>
              <a:t>Water content mapping</a:t>
            </a:r>
            <a:endParaRPr lang="de-DE" sz="2600" spc="-1" dirty="0">
              <a:solidFill>
                <a:srgbClr val="000000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58775" y="1207806"/>
            <a:ext cx="8424672" cy="1230594"/>
          </a:xfrm>
        </p:spPr>
        <p:txBody>
          <a:bodyPr/>
          <a:lstStyle/>
          <a:p>
            <a:r>
              <a:rPr lang="en-US" sz="2000" dirty="0" smtClean="0"/>
              <a:t>Concentration of protons in tissue.</a:t>
            </a:r>
          </a:p>
          <a:p>
            <a:r>
              <a:rPr lang="en-US" sz="2000" dirty="0" smtClean="0"/>
              <a:t>Protons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hydrogen nuclei that resonate and give rise to the NMR signal.</a:t>
            </a:r>
          </a:p>
        </p:txBody>
      </p:sp>
      <p:pic>
        <p:nvPicPr>
          <p:cNvPr id="114689" name="Picture 1" descr="E:\Documents\presentations\Georgia_2018\internet\glass_half_empty_small_168247334.jpg"/>
          <p:cNvPicPr>
            <a:picLocks noChangeAspect="1" noChangeArrowheads="1"/>
          </p:cNvPicPr>
          <p:nvPr/>
        </p:nvPicPr>
        <p:blipFill>
          <a:blip r:embed="rId3" cstate="print"/>
          <a:srcRect l="37069" t="22785" r="35807" b="2532"/>
          <a:stretch>
            <a:fillRect/>
          </a:stretch>
        </p:blipFill>
        <p:spPr bwMode="auto">
          <a:xfrm>
            <a:off x="1501778" y="2880360"/>
            <a:ext cx="1046136" cy="2057400"/>
          </a:xfrm>
          <a:prstGeom prst="rect">
            <a:avLst/>
          </a:prstGeom>
          <a:noFill/>
        </p:spPr>
      </p:pic>
      <p:pic>
        <p:nvPicPr>
          <p:cNvPr id="7" name="Picture 1" descr="E:\Documents\presentations\Georgia_2018\internet\glass_half_empty_small_168247334.jpg"/>
          <p:cNvPicPr>
            <a:picLocks noChangeAspect="1" noChangeArrowheads="1"/>
          </p:cNvPicPr>
          <p:nvPr/>
        </p:nvPicPr>
        <p:blipFill>
          <a:blip r:embed="rId3" cstate="print"/>
          <a:srcRect l="73234" t="22785" b="2532"/>
          <a:stretch>
            <a:fillRect/>
          </a:stretch>
        </p:blipFill>
        <p:spPr bwMode="auto">
          <a:xfrm>
            <a:off x="5443514" y="2880360"/>
            <a:ext cx="1032333" cy="2057400"/>
          </a:xfrm>
          <a:prstGeom prst="rect">
            <a:avLst/>
          </a:prstGeom>
          <a:noFill/>
        </p:spPr>
      </p:pic>
      <p:pic>
        <p:nvPicPr>
          <p:cNvPr id="8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9733695">
            <a:off x="2784981" y="371856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3133458">
            <a:off x="3089781" y="371856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7355639">
            <a:off x="2930639" y="3991806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2260292">
            <a:off x="3132849" y="4239034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>
            <a:off x="6789652" y="310896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4926776">
            <a:off x="7094452" y="310896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647478">
            <a:off x="6954821" y="3449639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20079009">
            <a:off x="7256067" y="342560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9613385">
            <a:off x="6704985" y="3606165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3539002">
            <a:off x="6933585" y="381555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20243730">
            <a:off x="7238385" y="3766556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3025500">
            <a:off x="7116465" y="4115192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5332564">
            <a:off x="7268583" y="4312920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9315182">
            <a:off x="6759706" y="4133872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58050" y="2804160"/>
            <a:ext cx="436338" cy="609600"/>
            <a:chOff x="8442624" y="533400"/>
            <a:chExt cx="417185" cy="533400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8212362" y="799306"/>
              <a:ext cx="533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8442624" y="685800"/>
              <a:ext cx="417185" cy="32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B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504388" y="327302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7767614" y="25908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42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5455211">
            <a:off x="2896629" y="4421914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16726417">
            <a:off x="6782566" y="4417673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8" descr="MagneticMoment"/>
          <p:cNvPicPr>
            <a:picLocks noChangeAspect="1" noChangeArrowheads="1"/>
          </p:cNvPicPr>
          <p:nvPr/>
        </p:nvPicPr>
        <p:blipFill>
          <a:blip r:embed="rId2" cstate="print"/>
          <a:srcRect l="50063" r="1391"/>
          <a:stretch>
            <a:fillRect/>
          </a:stretch>
        </p:blipFill>
        <p:spPr bwMode="auto">
          <a:xfrm rot="7821806">
            <a:off x="7121335" y="4584197"/>
            <a:ext cx="23706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3671386" y="3718560"/>
            <a:ext cx="45719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1" name="Isosceles Triangle 50"/>
          <p:cNvSpPr/>
          <p:nvPr/>
        </p:nvSpPr>
        <p:spPr>
          <a:xfrm>
            <a:off x="3619476" y="4404360"/>
            <a:ext cx="1524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2" name="Rectangle 51"/>
          <p:cNvSpPr/>
          <p:nvPr/>
        </p:nvSpPr>
        <p:spPr>
          <a:xfrm>
            <a:off x="7933824" y="3032760"/>
            <a:ext cx="4571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3" name="Isosceles Triangle 52"/>
          <p:cNvSpPr/>
          <p:nvPr/>
        </p:nvSpPr>
        <p:spPr>
          <a:xfrm>
            <a:off x="7881914" y="4404360"/>
            <a:ext cx="1524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58" name="Inhaltsplatzhalter 2"/>
          <p:cNvSpPr txBox="1">
            <a:spLocks/>
          </p:cNvSpPr>
          <p:nvPr/>
        </p:nvSpPr>
        <p:spPr>
          <a:xfrm>
            <a:off x="304800" y="5410200"/>
            <a:ext cx="8424672" cy="990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 MRI signal is proportional to proton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density (PD).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visible tissue protons are resident in free water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water content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0052 -0.1166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166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9" grpId="0" animBg="1"/>
      <p:bldP spid="51" grpId="0" animBg="1"/>
      <p:bldP spid="51" grpId="1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Water content mapping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58775" y="1295400"/>
            <a:ext cx="8424672" cy="6096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MRI-visible protons?  ‘free water’.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4343399" cy="247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648200" y="5118556"/>
            <a:ext cx="4495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800" dirty="0" smtClean="0"/>
              <a:t>P. Tofts, Quantitative MRI of the brain: measuring changes caused by disease, Wiley 2003</a:t>
            </a:r>
            <a:endParaRPr lang="en-US" sz="800" dirty="0"/>
          </a:p>
        </p:txBody>
      </p:sp>
      <p:pic>
        <p:nvPicPr>
          <p:cNvPr id="138242" name="Picture 2" descr="E:\Documents\presentations\Georgia_2018\Figure342.png"/>
          <p:cNvPicPr>
            <a:picLocks noChangeAspect="1" noChangeArrowheads="1"/>
          </p:cNvPicPr>
          <p:nvPr/>
        </p:nvPicPr>
        <p:blipFill>
          <a:blip r:embed="rId3" cstate="print"/>
          <a:srcRect t="9762"/>
          <a:stretch>
            <a:fillRect/>
          </a:stretch>
        </p:blipFill>
        <p:spPr bwMode="auto">
          <a:xfrm>
            <a:off x="0" y="1828800"/>
            <a:ext cx="4503738" cy="432729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5400000">
            <a:off x="6408420" y="3688080"/>
            <a:ext cx="20574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8444" y="2362200"/>
            <a:ext cx="12877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800" b="1" dirty="0" smtClean="0">
                <a:solidFill>
                  <a:srgbClr val="C00000"/>
                </a:solidFill>
              </a:rPr>
              <a:t>Typical experiments</a:t>
            </a:r>
            <a:endParaRPr lang="en-US" sz="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pc="-1" dirty="0" smtClean="0">
                <a:solidFill>
                  <a:srgbClr val="005B82"/>
                </a:solidFill>
                <a:ea typeface="ＭＳ Ｐゴシック"/>
              </a:rPr>
              <a:t>Water content mapping</a:t>
            </a:r>
            <a:endParaRPr lang="de-DE" sz="2600" spc="-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368" y="16002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Example: spin echo sequence</a:t>
            </a:r>
          </a:p>
        </p:txBody>
      </p:sp>
      <p:grpSp>
        <p:nvGrpSpPr>
          <p:cNvPr id="15" name="Group 32"/>
          <p:cNvGrpSpPr/>
          <p:nvPr/>
        </p:nvGrpSpPr>
        <p:grpSpPr>
          <a:xfrm>
            <a:off x="531759" y="1992868"/>
            <a:ext cx="4040241" cy="2286000"/>
            <a:chOff x="381000" y="1905000"/>
            <a:chExt cx="4040241" cy="2286000"/>
          </a:xfrm>
        </p:grpSpPr>
        <p:pic>
          <p:nvPicPr>
            <p:cNvPr id="16" name="Bild 14" descr="SpinEchoSeq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7426"/>
            <a:stretch>
              <a:fillRect/>
            </a:stretch>
          </p:blipFill>
          <p:spPr bwMode="auto">
            <a:xfrm>
              <a:off x="381000" y="1905000"/>
              <a:ext cx="404024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ild 14" descr="SpinEchoSeq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514" b="1494"/>
            <a:stretch>
              <a:fillRect/>
            </a:stretch>
          </p:blipFill>
          <p:spPr bwMode="auto">
            <a:xfrm>
              <a:off x="381000" y="2743200"/>
              <a:ext cx="4040241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447800" y="2667000"/>
              <a:ext cx="457200" cy="152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1200" y="2160855"/>
            <a:ext cx="2252663" cy="1279813"/>
            <a:chOff x="5181600" y="2225387"/>
            <a:chExt cx="2252663" cy="1279813"/>
          </a:xfrm>
        </p:grpSpPr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5241925" y="2625725"/>
            <a:ext cx="2192338" cy="879475"/>
          </p:xfrm>
          <a:graphic>
            <a:graphicData uri="http://schemas.openxmlformats.org/presentationml/2006/ole">
              <p:oleObj spid="_x0000_s93187" name="Equation" r:id="rId4" imgW="1333440" imgH="533160" progId="Equation.3">
                <p:embed/>
              </p:oleObj>
            </a:graphicData>
          </a:graphic>
        </p:graphicFrame>
        <p:sp>
          <p:nvSpPr>
            <p:cNvPr id="21" name="Textfeld 6"/>
            <p:cNvSpPr txBox="1">
              <a:spLocks noChangeArrowheads="1"/>
            </p:cNvSpPr>
            <p:nvPr/>
          </p:nvSpPr>
          <p:spPr bwMode="auto">
            <a:xfrm>
              <a:off x="5181600" y="2225387"/>
              <a:ext cx="175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3A6F8A"/>
                  </a:solidFill>
                </a:rPr>
                <a:t>Signal </a:t>
              </a:r>
              <a:r>
                <a:rPr lang="en-GB" sz="1600" dirty="0" smtClean="0">
                  <a:solidFill>
                    <a:srgbClr val="3A6F8A"/>
                  </a:solidFill>
                  <a:sym typeface="Wingdings" pitchFamily="2" charset="2"/>
                </a:rPr>
                <a:t></a:t>
              </a:r>
              <a:r>
                <a:rPr lang="en-GB" sz="1600" dirty="0" smtClean="0">
                  <a:solidFill>
                    <a:srgbClr val="3A6F8A"/>
                  </a:solidFill>
                </a:rPr>
                <a:t> general</a:t>
              </a:r>
              <a:endParaRPr lang="en-GB" sz="1600" dirty="0">
                <a:solidFill>
                  <a:srgbClr val="3A6F8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2266" y="2823448"/>
            <a:ext cx="964534" cy="541020"/>
            <a:chOff x="102266" y="2811780"/>
            <a:chExt cx="964534" cy="541020"/>
          </a:xfrm>
        </p:grpSpPr>
        <p:grpSp>
          <p:nvGrpSpPr>
            <p:cNvPr id="22" name="Group 21"/>
            <p:cNvGrpSpPr/>
            <p:nvPr/>
          </p:nvGrpSpPr>
          <p:grpSpPr>
            <a:xfrm>
              <a:off x="102266" y="2811780"/>
              <a:ext cx="507334" cy="533400"/>
              <a:chOff x="2464466" y="3482340"/>
              <a:chExt cx="507334" cy="533400"/>
            </a:xfrm>
          </p:grpSpPr>
          <p:sp>
            <p:nvSpPr>
              <p:cNvPr id="23" name="Left Brace 22"/>
              <p:cNvSpPr/>
              <p:nvPr/>
            </p:nvSpPr>
            <p:spPr>
              <a:xfrm>
                <a:off x="2895600" y="3482340"/>
                <a:ext cx="76200" cy="533400"/>
              </a:xfrm>
              <a:prstGeom prst="leftBrace">
                <a:avLst>
                  <a:gd name="adj1" fmla="val 97916"/>
                  <a:gd name="adj2" fmla="val 500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64466" y="3558540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solidFill>
                      <a:schemeClr val="accent3"/>
                    </a:solidFill>
                  </a:rPr>
                  <a:t>M</a:t>
                </a:r>
                <a:r>
                  <a:rPr lang="en-US" baseline="-25000" dirty="0" smtClean="0">
                    <a:solidFill>
                      <a:schemeClr val="accent3"/>
                    </a:solidFill>
                  </a:rPr>
                  <a:t>0</a:t>
                </a:r>
                <a:endParaRPr lang="en-US" baseline="-25000" dirty="0">
                  <a:solidFill>
                    <a:schemeClr val="accent3"/>
                  </a:solidFill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685800" y="3352800"/>
              <a:ext cx="3810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5800" y="2819400"/>
              <a:ext cx="381000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5916612" y="3619381"/>
          <a:ext cx="1398588" cy="398462"/>
        </p:xfrm>
        <a:graphic>
          <a:graphicData uri="http://schemas.openxmlformats.org/presentationml/2006/ole">
            <p:oleObj spid="_x0000_s93189" name="Equation" r:id="rId5" imgW="850680" imgH="241200" progId="Equation.3">
              <p:embed/>
            </p:oleObj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5486400" y="3990857"/>
            <a:ext cx="1295400" cy="642698"/>
            <a:chOff x="5486400" y="3979189"/>
            <a:chExt cx="1295400" cy="642698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6172200" y="3979189"/>
              <a:ext cx="415925" cy="21181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5486400" y="4191000"/>
              <a:ext cx="1295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100" dirty="0" smtClean="0"/>
                <a:t>Receive coils sensitivity profile</a:t>
              </a:r>
              <a:endParaRPr lang="en-US" sz="11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62800" y="4000384"/>
            <a:ext cx="1295400" cy="430884"/>
            <a:chOff x="7162800" y="3988716"/>
            <a:chExt cx="1295400" cy="430884"/>
          </a:xfrm>
        </p:grpSpPr>
        <p:cxnSp>
          <p:nvCxnSpPr>
            <p:cNvPr id="36" name="Straight Arrow Connector 35"/>
            <p:cNvCxnSpPr/>
            <p:nvPr/>
          </p:nvCxnSpPr>
          <p:spPr>
            <a:xfrm rot="10800000">
              <a:off x="7163594" y="3988716"/>
              <a:ext cx="456406" cy="20228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7162800" y="4157990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100" dirty="0" smtClean="0"/>
                <a:t>Proton density</a:t>
              </a:r>
              <a:endParaRPr lang="en-US" sz="11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723033" y="5193268"/>
            <a:ext cx="743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Measure and remove the effects of ALL parameters causing signal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1"/>
          <p:cNvSpPr txBox="1"/>
          <p:nvPr/>
        </p:nvSpPr>
        <p:spPr>
          <a:xfrm>
            <a:off x="609960" y="76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Proton density (PD) – corrections factors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00745"/>
            <a:ext cx="6804025" cy="42142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07" charset="-128"/>
              </a:rPr>
              <a:t>B</a:t>
            </a:r>
            <a:r>
              <a:rPr lang="en-GB" baseline="-25000" dirty="0" smtClean="0">
                <a:ea typeface="ＭＳ Ｐゴシック" pitchFamily="-107" charset="-128"/>
              </a:rPr>
              <a:t>1</a:t>
            </a:r>
            <a:r>
              <a:rPr lang="en-GB" dirty="0" smtClean="0">
                <a:ea typeface="ＭＳ Ｐゴシック" pitchFamily="-107" charset="-128"/>
              </a:rPr>
              <a:t> </a:t>
            </a:r>
            <a:r>
              <a:rPr lang="en-GB" dirty="0" err="1" smtClean="0">
                <a:ea typeface="ＭＳ Ｐゴシック" pitchFamily="-107" charset="-128"/>
              </a:rPr>
              <a:t>inhomogeneities</a:t>
            </a:r>
            <a:endParaRPr lang="en-GB" dirty="0" smtClean="0">
              <a:ea typeface="ＭＳ Ｐゴシック" pitchFamily="-107" charset="-128"/>
            </a:endParaRPr>
          </a:p>
          <a:p>
            <a:pPr lvl="2">
              <a:lnSpc>
                <a:spcPct val="90000"/>
              </a:lnSpc>
            </a:pPr>
            <a:r>
              <a:rPr lang="en-GB" dirty="0" smtClean="0"/>
              <a:t>Measurement of effective flip angle required at each point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07" charset="-128"/>
              </a:rPr>
              <a:t>Receiver coil </a:t>
            </a:r>
            <a:r>
              <a:rPr lang="en-GB" dirty="0" err="1" smtClean="0">
                <a:ea typeface="ＭＳ Ｐゴシック" pitchFamily="-107" charset="-128"/>
              </a:rPr>
              <a:t>inhomogeneity</a:t>
            </a:r>
            <a:endParaRPr lang="en-GB" dirty="0" smtClean="0">
              <a:ea typeface="ＭＳ Ｐゴシック" pitchFamily="-107" charset="-128"/>
            </a:endParaRPr>
          </a:p>
          <a:p>
            <a:pPr lvl="2">
              <a:lnSpc>
                <a:spcPct val="90000"/>
              </a:lnSpc>
            </a:pPr>
            <a:r>
              <a:rPr lang="en-GB" dirty="0" smtClean="0"/>
              <a:t>Must be done separately if </a:t>
            </a:r>
            <a:r>
              <a:rPr lang="en-GB" dirty="0" err="1" smtClean="0"/>
              <a:t>Tx</a:t>
            </a:r>
            <a:r>
              <a:rPr lang="en-GB" dirty="0" smtClean="0"/>
              <a:t>/Rx independent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07" charset="-128"/>
              </a:rPr>
              <a:t>T</a:t>
            </a:r>
            <a:r>
              <a:rPr lang="en-GB" baseline="-25000" dirty="0" smtClean="0">
                <a:ea typeface="ＭＳ Ｐゴシック" pitchFamily="-107" charset="-128"/>
              </a:rPr>
              <a:t>2</a:t>
            </a:r>
            <a:r>
              <a:rPr lang="en-GB" baseline="30000" dirty="0" smtClean="0">
                <a:ea typeface="ＭＳ Ｐゴシック" pitchFamily="-107" charset="-128"/>
              </a:rPr>
              <a:t>*</a:t>
            </a:r>
            <a:r>
              <a:rPr lang="en-GB" dirty="0" smtClean="0">
                <a:ea typeface="ＭＳ Ｐゴシック" pitchFamily="-107" charset="-128"/>
              </a:rPr>
              <a:t> decay compensation</a:t>
            </a:r>
          </a:p>
          <a:p>
            <a:pPr lvl="2">
              <a:lnSpc>
                <a:spcPct val="90000"/>
              </a:lnSpc>
            </a:pPr>
            <a:r>
              <a:rPr lang="en-GB" dirty="0" smtClean="0">
                <a:ea typeface="ＭＳ Ｐゴシック" pitchFamily="-107" charset="-128"/>
              </a:rPr>
              <a:t> Measured with multi-echo gradient-echo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07" charset="-128"/>
              </a:rPr>
              <a:t>T</a:t>
            </a:r>
            <a:r>
              <a:rPr lang="en-GB" baseline="-25000" dirty="0" smtClean="0">
                <a:ea typeface="ＭＳ Ｐゴシック" pitchFamily="-107" charset="-128"/>
              </a:rPr>
              <a:t>1</a:t>
            </a:r>
            <a:r>
              <a:rPr lang="en-GB" dirty="0" smtClean="0">
                <a:ea typeface="ＭＳ Ｐゴシック" pitchFamily="-107" charset="-128"/>
              </a:rPr>
              <a:t> saturation effects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Measured with TAPIR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29500" y="1143000"/>
            <a:ext cx="853119" cy="1161365"/>
            <a:chOff x="7429500" y="1200835"/>
            <a:chExt cx="853119" cy="11613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29" y="1447800"/>
              <a:ext cx="736601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429500" y="1200835"/>
              <a:ext cx="853119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dirty="0" smtClean="0"/>
                <a:t>flip angle</a:t>
              </a:r>
              <a:endParaRPr lang="en-US" sz="13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37120" y="2468880"/>
            <a:ext cx="779381" cy="1164781"/>
            <a:chOff x="7437120" y="2595295"/>
            <a:chExt cx="779381" cy="11647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845676"/>
              <a:ext cx="736600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437120" y="2595295"/>
              <a:ext cx="77938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dirty="0" smtClean="0"/>
                <a:t>receiver</a:t>
              </a:r>
              <a:endParaRPr lang="en-US" sz="13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67600" y="4995892"/>
            <a:ext cx="738188" cy="1176308"/>
            <a:chOff x="7467600" y="4995892"/>
            <a:chExt cx="738188" cy="11763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257800"/>
              <a:ext cx="738188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643604" y="4995892"/>
              <a:ext cx="34977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dirty="0" smtClean="0"/>
                <a:t>T</a:t>
              </a:r>
              <a:r>
                <a:rPr lang="en-GB" sz="1300" baseline="-25000" dirty="0" smtClean="0"/>
                <a:t>1</a:t>
              </a:r>
              <a:endParaRPr lang="en-US" sz="13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7601" y="3784312"/>
            <a:ext cx="738187" cy="1168688"/>
            <a:chOff x="7467601" y="3784312"/>
            <a:chExt cx="738187" cy="11686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4038600"/>
              <a:ext cx="738187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642860" y="3784312"/>
              <a:ext cx="39305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dirty="0" smtClean="0"/>
                <a:t>T</a:t>
              </a:r>
              <a:r>
                <a:rPr lang="en-GB" sz="1300" baseline="-25000" dirty="0" smtClean="0"/>
                <a:t>2</a:t>
              </a:r>
              <a:r>
                <a:rPr lang="en-GB" sz="1300" baseline="30000" dirty="0" smtClean="0"/>
                <a:t>*</a:t>
              </a:r>
              <a:endParaRPr lang="en-US" sz="13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53"/>
          <p:cNvSpPr>
            <a:spLocks noChangeArrowheads="1"/>
          </p:cNvSpPr>
          <p:nvPr/>
        </p:nvSpPr>
        <p:spPr bwMode="auto">
          <a:xfrm>
            <a:off x="153988" y="855663"/>
            <a:ext cx="2112962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defRPr/>
            </a:pPr>
            <a:endParaRPr lang="it-IT" sz="1050">
              <a:cs typeface="Arial" charset="0"/>
            </a:endParaRPr>
          </a:p>
        </p:txBody>
      </p:sp>
      <p:sp>
        <p:nvSpPr>
          <p:cNvPr id="107" name="TextBox 3"/>
          <p:cNvSpPr txBox="1">
            <a:spLocks noChangeArrowheads="1"/>
          </p:cNvSpPr>
          <p:nvPr/>
        </p:nvSpPr>
        <p:spPr bwMode="auto">
          <a:xfrm>
            <a:off x="303213" y="2232025"/>
            <a:ext cx="93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EPI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Variable FA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30,60,90,120◦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1.5 minute</a:t>
            </a:r>
          </a:p>
        </p:txBody>
      </p:sp>
      <p:sp>
        <p:nvSpPr>
          <p:cNvPr id="108" name="TextBox 4"/>
          <p:cNvSpPr txBox="1">
            <a:spLocks noChangeArrowheads="1"/>
          </p:cNvSpPr>
          <p:nvPr/>
        </p:nvSpPr>
        <p:spPr bwMode="auto">
          <a:xfrm>
            <a:off x="333375" y="3511550"/>
            <a:ext cx="81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GB" sz="1050" smtClean="0">
                <a:latin typeface="Times New Roman" charset="0"/>
                <a:cs typeface="Times New Roman" charset="0"/>
              </a:rPr>
              <a:t>T</a:t>
            </a:r>
            <a:r>
              <a:rPr lang="en-GB" sz="1050" baseline="-25000" smtClean="0">
                <a:latin typeface="Times New Roman" charset="0"/>
                <a:cs typeface="Times New Roman" charset="0"/>
              </a:rPr>
              <a:t>1</a:t>
            </a:r>
            <a:r>
              <a:rPr lang="en-US" sz="1050" smtClean="0">
                <a:latin typeface="Times New Roman" charset="0"/>
                <a:cs typeface="Times New Roman" charset="0"/>
              </a:rPr>
              <a:t>-w. GRE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Times New Roman" charset="0"/>
              </a:rPr>
              <a:t>3.5 minutes</a:t>
            </a:r>
          </a:p>
        </p:txBody>
      </p:sp>
      <p:sp>
        <p:nvSpPr>
          <p:cNvPr id="109" name="TextBox 5"/>
          <p:cNvSpPr txBox="1">
            <a:spLocks noChangeArrowheads="1"/>
          </p:cNvSpPr>
          <p:nvPr/>
        </p:nvSpPr>
        <p:spPr bwMode="auto">
          <a:xfrm>
            <a:off x="366713" y="5495925"/>
            <a:ext cx="812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it-IT" sz="1050" smtClean="0">
                <a:latin typeface="Times New Roman" charset="0"/>
                <a:cs typeface="Times New Roman" charset="0"/>
              </a:rPr>
              <a:t>Multi-echo</a:t>
            </a:r>
          </a:p>
          <a:p>
            <a:pPr algn="ctr">
              <a:defRPr/>
            </a:pPr>
            <a:r>
              <a:rPr lang="it-IT" sz="1050" smtClean="0">
                <a:latin typeface="Times New Roman" charset="0"/>
                <a:cs typeface="Times New Roman" charset="0"/>
              </a:rPr>
              <a:t>3D GRE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Times New Roman" charset="0"/>
              </a:rPr>
              <a:t>2.5 minutes</a:t>
            </a:r>
            <a:endParaRPr lang="it-IT" sz="1050" smtClean="0">
              <a:latin typeface="Times New Roman" charset="0"/>
              <a:cs typeface="Times New Roman" charset="0"/>
            </a:endParaRPr>
          </a:p>
        </p:txBody>
      </p:sp>
      <p:sp>
        <p:nvSpPr>
          <p:cNvPr id="110" name="TextBox 6"/>
          <p:cNvSpPr txBox="1">
            <a:spLocks noChangeArrowheads="1"/>
          </p:cNvSpPr>
          <p:nvPr/>
        </p:nvSpPr>
        <p:spPr bwMode="auto">
          <a:xfrm>
            <a:off x="220663" y="1250950"/>
            <a:ext cx="1104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GRE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Rx=PA/BC</a:t>
            </a:r>
          </a:p>
          <a:p>
            <a:pPr algn="ctr">
              <a:defRPr/>
            </a:pPr>
            <a:r>
              <a:rPr lang="en-US" sz="1050" smtClean="0">
                <a:latin typeface="Times New Roman" charset="0"/>
                <a:cs typeface="Arial" charset="0"/>
              </a:rPr>
              <a:t>1 minute</a:t>
            </a:r>
            <a:endParaRPr lang="it-IT" sz="1050" smtClean="0">
              <a:latin typeface="Times New Roman" charset="0"/>
              <a:cs typeface="Arial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133600"/>
            <a:ext cx="736600" cy="914400"/>
          </a:xfrm>
          <a:prstGeom prst="rect">
            <a:avLst/>
          </a:prstGeom>
          <a:noFill/>
          <a:ln>
            <a:noFill/>
          </a:ln>
          <a:effectLst>
            <a:outerShdw blurRad="50800" dist="76201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186113"/>
            <a:ext cx="738187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292725"/>
            <a:ext cx="738187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079500"/>
            <a:ext cx="738187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24"/>
          <p:cNvSpPr txBox="1">
            <a:spLocks noChangeArrowheads="1"/>
          </p:cNvSpPr>
          <p:nvPr/>
        </p:nvSpPr>
        <p:spPr bwMode="auto">
          <a:xfrm>
            <a:off x="258763" y="4471988"/>
            <a:ext cx="819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050" smtClean="0">
                <a:latin typeface="Times New Roman" charset="0"/>
                <a:cs typeface="Times New Roman" charset="0"/>
              </a:rPr>
              <a:t>M</a:t>
            </a:r>
            <a:r>
              <a:rPr lang="en-GB" sz="1050" baseline="-25000" smtClean="0">
                <a:latin typeface="Times New Roman" charset="0"/>
                <a:cs typeface="Times New Roman" charset="0"/>
              </a:rPr>
              <a:t>0</a:t>
            </a:r>
            <a:r>
              <a:rPr lang="en-US" sz="1050" smtClean="0">
                <a:latin typeface="Times New Roman" charset="0"/>
                <a:cs typeface="Times New Roman" charset="0"/>
              </a:rPr>
              <a:t>-w. GRE</a:t>
            </a:r>
          </a:p>
          <a:p>
            <a:pPr>
              <a:defRPr/>
            </a:pPr>
            <a:r>
              <a:rPr lang="en-US" sz="1050" smtClean="0">
                <a:latin typeface="Times New Roman" charset="0"/>
                <a:cs typeface="Times New Roman" charset="0"/>
              </a:rPr>
              <a:t>6 minutes</a:t>
            </a:r>
            <a:endParaRPr lang="it-IT" sz="1050" smtClean="0">
              <a:latin typeface="Times New Roman" charset="0"/>
              <a:cs typeface="Times New Roman" charset="0"/>
            </a:endParaRPr>
          </a:p>
        </p:txBody>
      </p:sp>
      <p:sp>
        <p:nvSpPr>
          <p:cNvPr id="117" name="Rounded Rectangle 52"/>
          <p:cNvSpPr>
            <a:spLocks noChangeArrowheads="1"/>
          </p:cNvSpPr>
          <p:nvPr/>
        </p:nvSpPr>
        <p:spPr bwMode="auto">
          <a:xfrm>
            <a:off x="284163" y="855663"/>
            <a:ext cx="2001837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defRPr/>
            </a:pPr>
            <a:endParaRPr lang="it-IT" sz="1050"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18146" y="856084"/>
            <a:ext cx="1653530" cy="5536467"/>
          </a:xfrm>
          <a:prstGeom prst="rect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eaLnBrk="1" hangingPunct="1">
              <a:defRPr/>
            </a:pPr>
            <a:endParaRPr lang="it-IT" sz="1050">
              <a:latin typeface="Arial" pitchFamily="-106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38625"/>
            <a:ext cx="738187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28600" y="6332692"/>
            <a:ext cx="20332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Acquisition Time : &lt; </a:t>
            </a:r>
            <a:r>
              <a:rPr lang="en-US" sz="105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14 Minutes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005013" y="1085850"/>
            <a:ext cx="3236912" cy="1930400"/>
            <a:chOff x="2005013" y="1085850"/>
            <a:chExt cx="3236912" cy="1930400"/>
          </a:xfrm>
        </p:grpSpPr>
        <p:grpSp>
          <p:nvGrpSpPr>
            <p:cNvPr id="93" name="Group 92"/>
            <p:cNvGrpSpPr/>
            <p:nvPr/>
          </p:nvGrpSpPr>
          <p:grpSpPr>
            <a:xfrm>
              <a:off x="2005013" y="1085850"/>
              <a:ext cx="3236912" cy="1930400"/>
              <a:chOff x="2005013" y="1085850"/>
              <a:chExt cx="3236912" cy="1930400"/>
            </a:xfrm>
          </p:grpSpPr>
          <p:cxnSp>
            <p:nvCxnSpPr>
              <p:cNvPr id="75" name="Straight Connector 74"/>
              <p:cNvCxnSpPr>
                <a:cxnSpLocks noChangeShapeType="1"/>
                <a:stCxn id="91" idx="0"/>
              </p:cNvCxnSpPr>
              <p:nvPr/>
            </p:nvCxnSpPr>
            <p:spPr bwMode="auto">
              <a:xfrm flipV="1">
                <a:off x="2903538" y="1600201"/>
                <a:ext cx="679450" cy="50164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1085850"/>
                <a:ext cx="736600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7" name="Object 25"/>
              <p:cNvGraphicFramePr>
                <a:graphicFrameLocks noChangeAspect="1"/>
              </p:cNvGraphicFramePr>
              <p:nvPr/>
            </p:nvGraphicFramePr>
            <p:xfrm>
              <a:off x="4495800" y="1312713"/>
              <a:ext cx="746125" cy="387237"/>
            </p:xfrm>
            <a:graphic>
              <a:graphicData uri="http://schemas.openxmlformats.org/presentationml/2006/ole">
                <p:oleObj spid="_x0000_s92163" name="Equation" r:id="rId10" imgW="594000" imgH="301680" progId="Equation.3">
                  <p:embed/>
                </p:oleObj>
              </a:graphicData>
            </a:graphic>
          </p:graphicFrame>
          <p:cxnSp>
            <p:nvCxnSpPr>
              <p:cNvPr id="78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005013" y="1531938"/>
                <a:ext cx="1584325" cy="11112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2036302" y="2101850"/>
                <a:ext cx="1235536" cy="914400"/>
                <a:chOff x="2431589" y="1533525"/>
                <a:chExt cx="1235537" cy="914400"/>
              </a:xfrm>
            </p:grpSpPr>
            <p:cxnSp>
              <p:nvCxnSpPr>
                <p:cNvPr id="90" name="Straight Arrow Connector 89"/>
                <p:cNvCxnSpPr>
                  <a:cxnSpLocks noChangeShapeType="1"/>
                </p:cNvCxnSpPr>
                <p:nvPr/>
              </p:nvCxnSpPr>
              <p:spPr bwMode="auto">
                <a:xfrm>
                  <a:off x="2431589" y="1949450"/>
                  <a:ext cx="478298" cy="4763"/>
                </a:xfrm>
                <a:prstGeom prst="straightConnector1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0525" y="1533525"/>
                  <a:ext cx="736601" cy="9144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aphicFrame>
          <p:nvGraphicFramePr>
            <p:cNvPr id="8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04103977"/>
                </p:ext>
              </p:extLst>
            </p:nvPr>
          </p:nvGraphicFramePr>
          <p:xfrm>
            <a:off x="2743200" y="1806575"/>
            <a:ext cx="282575" cy="250825"/>
          </p:xfrm>
          <a:graphic>
            <a:graphicData uri="http://schemas.openxmlformats.org/presentationml/2006/ole">
              <p:oleObj spid="_x0000_s92165" name="Equation" r:id="rId12" imgW="182520" imgH="164520" progId="Equation.3">
                <p:embed/>
              </p:oleObj>
            </a:graphicData>
          </a:graphic>
        </p:graphicFrame>
      </p:grpSp>
      <p:grpSp>
        <p:nvGrpSpPr>
          <p:cNvPr id="100" name="Group 99"/>
          <p:cNvGrpSpPr/>
          <p:nvPr/>
        </p:nvGrpSpPr>
        <p:grpSpPr>
          <a:xfrm>
            <a:off x="4025900" y="2000250"/>
            <a:ext cx="3276600" cy="3616325"/>
            <a:chOff x="4025900" y="2000250"/>
            <a:chExt cx="3276600" cy="3616325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81475"/>
              <a:ext cx="736600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8" name="Object 30"/>
            <p:cNvGraphicFramePr>
              <a:graphicFrameLocks noChangeAspect="1"/>
            </p:cNvGraphicFramePr>
            <p:nvPr/>
          </p:nvGraphicFramePr>
          <p:xfrm>
            <a:off x="6170613" y="5211753"/>
            <a:ext cx="1131887" cy="404822"/>
          </p:xfrm>
          <a:graphic>
            <a:graphicData uri="http://schemas.openxmlformats.org/presentationml/2006/ole">
              <p:oleObj spid="_x0000_s92167" name="Equation" r:id="rId14" imgW="877680" imgH="301680" progId="Equation.3">
                <p:embed/>
              </p:oleObj>
            </a:graphicData>
          </a:graphic>
        </p:graphicFrame>
        <p:cxnSp>
          <p:nvCxnSpPr>
            <p:cNvPr id="129" name="Straight Connector 128"/>
            <p:cNvCxnSpPr>
              <a:cxnSpLocks noChangeShapeType="1"/>
            </p:cNvCxnSpPr>
            <p:nvPr/>
          </p:nvCxnSpPr>
          <p:spPr bwMode="auto">
            <a:xfrm>
              <a:off x="5638800" y="4635500"/>
              <a:ext cx="574675" cy="0"/>
            </a:xfrm>
            <a:prstGeom prst="line">
              <a:avLst/>
            </a:prstGeom>
            <a:noFill/>
            <a:ln w="76200" cmpd="sng">
              <a:solidFill>
                <a:srgbClr val="60606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76" idx="2"/>
            </p:cNvCxnSpPr>
            <p:nvPr/>
          </p:nvCxnSpPr>
          <p:spPr bwMode="auto">
            <a:xfrm rot="16200000" flipH="1">
              <a:off x="4194175" y="1831975"/>
              <a:ext cx="2114550" cy="2451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1" name="Rectangle 10309"/>
          <p:cNvSpPr>
            <a:spLocks noChangeArrowheads="1"/>
          </p:cNvSpPr>
          <p:nvPr/>
        </p:nvSpPr>
        <p:spPr bwMode="auto">
          <a:xfrm>
            <a:off x="518160" y="399097"/>
            <a:ext cx="8168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GB" sz="2600" b="1" dirty="0" smtClean="0">
                <a:solidFill>
                  <a:srgbClr val="005B82"/>
                </a:solidFill>
              </a:rPr>
              <a:t>Advanced method - processing chain (INM-4)</a:t>
            </a:r>
            <a:endParaRPr lang="en-GB" sz="2600" b="1" dirty="0">
              <a:solidFill>
                <a:srgbClr val="005B82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008188" y="2909888"/>
            <a:ext cx="2484208" cy="1728787"/>
            <a:chOff x="2008188" y="2909888"/>
            <a:chExt cx="2484208" cy="1728787"/>
          </a:xfrm>
        </p:grpSpPr>
        <p:cxnSp>
          <p:nvCxnSpPr>
            <p:cNvPr id="69" name="Straight Connector 68"/>
            <p:cNvCxnSpPr>
              <a:cxnSpLocks noChangeShapeType="1"/>
              <a:stCxn id="91" idx="2"/>
            </p:cNvCxnSpPr>
            <p:nvPr/>
          </p:nvCxnSpPr>
          <p:spPr bwMode="auto">
            <a:xfrm>
              <a:off x="2903538" y="3016250"/>
              <a:ext cx="754062" cy="596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/>
            <p:cNvCxnSpPr>
              <a:cxnSpLocks noChangeShapeType="1"/>
            </p:cNvCxnSpPr>
            <p:nvPr/>
          </p:nvCxnSpPr>
          <p:spPr bwMode="auto">
            <a:xfrm>
              <a:off x="2008188" y="3711575"/>
              <a:ext cx="1655762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2008188" y="3811588"/>
              <a:ext cx="1649412" cy="8270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233738"/>
              <a:ext cx="738188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3" name="Object 27"/>
            <p:cNvGraphicFramePr>
              <a:graphicFrameLocks noChangeAspect="1"/>
            </p:cNvGraphicFramePr>
            <p:nvPr/>
          </p:nvGraphicFramePr>
          <p:xfrm>
            <a:off x="4017963" y="2909888"/>
            <a:ext cx="168275" cy="225414"/>
          </p:xfrm>
          <a:graphic>
            <a:graphicData uri="http://schemas.openxmlformats.org/presentationml/2006/ole">
              <p:oleObj spid="_x0000_s92162" name="Equation" r:id="rId16" imgW="100440" imgH="136800" progId="Equation.3">
                <p:embed/>
              </p:oleObj>
            </a:graphicData>
          </a:graphic>
        </p:graphicFrame>
        <p:sp>
          <p:nvSpPr>
            <p:cNvPr id="132" name="Rectangle 131"/>
            <p:cNvSpPr/>
            <p:nvPr/>
          </p:nvSpPr>
          <p:spPr bwMode="auto">
            <a:xfrm>
              <a:off x="3706583" y="3199688"/>
              <a:ext cx="785813" cy="982662"/>
            </a:xfrm>
            <a:prstGeom prst="rect">
              <a:avLst/>
            </a:prstGeom>
            <a:noFill/>
            <a:ln w="76200" cap="flat" cmpd="sng" algn="ctr">
              <a:solidFill>
                <a:srgbClr val="9CFF7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01838" y="3599172"/>
            <a:ext cx="3611562" cy="1582428"/>
            <a:chOff x="2001838" y="3599172"/>
            <a:chExt cx="3611562" cy="1582428"/>
          </a:xfrm>
        </p:grpSpPr>
        <p:grpSp>
          <p:nvGrpSpPr>
            <p:cNvPr id="89" name="Group 88"/>
            <p:cNvGrpSpPr/>
            <p:nvPr/>
          </p:nvGrpSpPr>
          <p:grpSpPr>
            <a:xfrm>
              <a:off x="2001838" y="3599172"/>
              <a:ext cx="3611562" cy="1484003"/>
              <a:chOff x="2001838" y="3599172"/>
              <a:chExt cx="3611562" cy="1484003"/>
            </a:xfrm>
          </p:grpSpPr>
          <p:graphicFrame>
            <p:nvGraphicFramePr>
              <p:cNvPr id="121" name="Object 29"/>
              <p:cNvGraphicFramePr>
                <a:graphicFrameLocks noChangeAspect="1"/>
              </p:cNvGraphicFramePr>
              <p:nvPr/>
            </p:nvGraphicFramePr>
            <p:xfrm>
              <a:off x="4904448" y="3621552"/>
              <a:ext cx="673100" cy="314325"/>
            </p:xfrm>
            <a:graphic>
              <a:graphicData uri="http://schemas.openxmlformats.org/presentationml/2006/ole">
                <p:oleObj spid="_x0000_s92166" name="Equation" r:id="rId17" imgW="393120" imgH="182520" progId="Equation.3">
                  <p:embed/>
                </p:oleObj>
              </a:graphicData>
            </a:graphic>
          </p:graphicFrame>
          <p:cxnSp>
            <p:nvCxnSpPr>
              <p:cNvPr id="122" name="Straight Connector 121"/>
              <p:cNvCxnSpPr>
                <a:cxnSpLocks noChangeShapeType="1"/>
              </p:cNvCxnSpPr>
              <p:nvPr/>
            </p:nvCxnSpPr>
            <p:spPr bwMode="auto">
              <a:xfrm>
                <a:off x="4568628" y="3599172"/>
                <a:ext cx="609600" cy="51752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4168775"/>
                <a:ext cx="736600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4" name="Straight Connector 123"/>
              <p:cNvCxnSpPr>
                <a:cxnSpLocks noChangeShapeType="1"/>
              </p:cNvCxnSpPr>
              <p:nvPr/>
            </p:nvCxnSpPr>
            <p:spPr bwMode="auto">
              <a:xfrm>
                <a:off x="2001838" y="4673600"/>
                <a:ext cx="2879725" cy="0"/>
              </a:xfrm>
              <a:prstGeom prst="line">
                <a:avLst/>
              </a:prstGeom>
              <a:noFill/>
              <a:ln w="76200" cmpd="sng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0" name="Straight Connector 119"/>
            <p:cNvCxnSpPr>
              <a:cxnSpLocks noChangeShapeType="1"/>
            </p:cNvCxnSpPr>
            <p:nvPr/>
          </p:nvCxnSpPr>
          <p:spPr bwMode="auto">
            <a:xfrm flipV="1">
              <a:off x="4267200" y="4749800"/>
              <a:ext cx="601663" cy="4318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981200" y="5000625"/>
            <a:ext cx="2538413" cy="1290305"/>
            <a:chOff x="1981200" y="5000625"/>
            <a:chExt cx="2538413" cy="1290305"/>
          </a:xfrm>
        </p:grpSpPr>
        <p:graphicFrame>
          <p:nvGraphicFramePr>
            <p:cNvPr id="8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5247922"/>
                </p:ext>
              </p:extLst>
            </p:nvPr>
          </p:nvGraphicFramePr>
          <p:xfrm>
            <a:off x="3962400" y="5000625"/>
            <a:ext cx="222250" cy="280969"/>
          </p:xfrm>
          <a:graphic>
            <a:graphicData uri="http://schemas.openxmlformats.org/presentationml/2006/ole">
              <p:oleObj spid="_x0000_s92164" name="Equation" r:id="rId19" imgW="127800" imgH="164520" progId="Equation.3">
                <p:embed/>
              </p:oleObj>
            </a:graphicData>
          </a:graphic>
        </p:graphicFrame>
        <p:cxnSp>
          <p:nvCxnSpPr>
            <p:cNvPr id="85" name="Straight Connector 84"/>
            <p:cNvCxnSpPr>
              <a:cxnSpLocks noChangeShapeType="1"/>
            </p:cNvCxnSpPr>
            <p:nvPr/>
          </p:nvCxnSpPr>
          <p:spPr bwMode="auto">
            <a:xfrm flipH="1" flipV="1">
              <a:off x="1981200" y="5749925"/>
              <a:ext cx="1728788" cy="79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13" y="5341938"/>
              <a:ext cx="738187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/>
            <p:cNvSpPr/>
            <p:nvPr/>
          </p:nvSpPr>
          <p:spPr bwMode="auto">
            <a:xfrm>
              <a:off x="3733800" y="5308268"/>
              <a:ext cx="785813" cy="982662"/>
            </a:xfrm>
            <a:prstGeom prst="rect">
              <a:avLst/>
            </a:prstGeom>
            <a:noFill/>
            <a:ln w="76200" cap="flat" cmpd="sng" algn="ctr">
              <a:solidFill>
                <a:srgbClr val="9CFF7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4059237" y="6451600"/>
            <a:ext cx="19856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Processing Time </a:t>
            </a:r>
            <a:r>
              <a:rPr lang="en-US" sz="105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: &lt; </a:t>
            </a:r>
            <a:r>
              <a:rPr lang="en-US" sz="105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10 </a:t>
            </a:r>
            <a:r>
              <a:rPr lang="en-US" sz="105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Minutes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0" y="2159000"/>
            <a:ext cx="2514600" cy="4089400"/>
            <a:chOff x="6477000" y="2159000"/>
            <a:chExt cx="2514600" cy="40894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837" y="5300158"/>
              <a:ext cx="736600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1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71020248"/>
                </p:ext>
              </p:extLst>
            </p:nvPr>
          </p:nvGraphicFramePr>
          <p:xfrm>
            <a:off x="7848600" y="4597400"/>
            <a:ext cx="1135189" cy="532800"/>
          </p:xfrm>
          <a:graphic>
            <a:graphicData uri="http://schemas.openxmlformats.org/presentationml/2006/ole">
              <p:oleObj spid="_x0000_s92168" name="Equation" r:id="rId22" imgW="639720" imgH="292320" progId="Equation.3">
                <p:embed/>
              </p:oleObj>
            </a:graphicData>
          </a:graphic>
        </p:graphicFrame>
        <p:cxnSp>
          <p:nvCxnSpPr>
            <p:cNvPr id="82" name="Straight Connector 81"/>
            <p:cNvCxnSpPr>
              <a:cxnSpLocks noChangeShapeType="1"/>
            </p:cNvCxnSpPr>
            <p:nvPr/>
          </p:nvCxnSpPr>
          <p:spPr bwMode="auto">
            <a:xfrm>
              <a:off x="7748588" y="4465133"/>
              <a:ext cx="0" cy="6878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159000"/>
              <a:ext cx="736600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413" y="2159000"/>
              <a:ext cx="738187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flipV="1">
              <a:off x="7442200" y="2651125"/>
              <a:ext cx="66516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7300913" y="2344738"/>
              <a:ext cx="9286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dirty="0">
                  <a:latin typeface="Times New Roman" charset="0"/>
                  <a:cs typeface="Times New Roman" charset="0"/>
                </a:rPr>
                <a:t>regularisation</a:t>
              </a:r>
              <a:endParaRPr lang="it-IT" sz="1050" dirty="0">
                <a:cs typeface="Arial" charset="0"/>
              </a:endParaRP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7097896" y="3167063"/>
              <a:ext cx="1512703" cy="1281112"/>
              <a:chOff x="8313738" y="3246438"/>
              <a:chExt cx="1512887" cy="1281112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5998" y="3613150"/>
                <a:ext cx="738277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49"/>
              <p:cNvSpPr txBox="1">
                <a:spLocks noChangeArrowheads="1"/>
              </p:cNvSpPr>
              <p:nvPr/>
            </p:nvSpPr>
            <p:spPr bwMode="auto">
              <a:xfrm>
                <a:off x="8313555" y="3246438"/>
                <a:ext cx="1147901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defRPr/>
                </a:pPr>
                <a:r>
                  <a:rPr lang="en-GB" sz="1050" i="1" dirty="0" smtClean="0">
                    <a:latin typeface="Times New Roman" charset="0"/>
                    <a:cs typeface="Times New Roman" charset="0"/>
                  </a:rPr>
                  <a:t>M</a:t>
                </a:r>
                <a:r>
                  <a:rPr lang="en-GB" sz="1050" i="1" baseline="-25000" dirty="0" smtClean="0">
                    <a:latin typeface="Times New Roman" charset="0"/>
                    <a:cs typeface="Times New Roman" charset="0"/>
                  </a:rPr>
                  <a:t>0</a:t>
                </a:r>
                <a:r>
                  <a:rPr lang="en-GB" sz="1050" dirty="0" smtClean="0">
                    <a:latin typeface="Times New Roman" charset="0"/>
                    <a:cs typeface="Times New Roman" charset="0"/>
                  </a:rPr>
                  <a:t> (</a:t>
                </a:r>
                <a:r>
                  <a:rPr lang="en-GB" sz="1050" dirty="0" err="1" smtClean="0">
                    <a:latin typeface="Times New Roman" charset="0"/>
                    <a:cs typeface="Times New Roman" charset="0"/>
                  </a:rPr>
                  <a:t>uncalibrated</a:t>
                </a:r>
                <a:r>
                  <a:rPr lang="en-GB" sz="1050" dirty="0" smtClean="0">
                    <a:latin typeface="Times New Roman" charset="0"/>
                    <a:cs typeface="Times New Roman" charset="0"/>
                  </a:rPr>
                  <a:t>)</a:t>
                </a:r>
              </a:p>
            </p:txBody>
          </p:sp>
          <p:cxnSp>
            <p:nvCxnSpPr>
              <p:cNvPr id="104" name="Straight Connector 103"/>
              <p:cNvCxnSpPr>
                <a:cxnSpLocks noChangeShapeType="1"/>
              </p:cNvCxnSpPr>
              <p:nvPr/>
            </p:nvCxnSpPr>
            <p:spPr bwMode="auto">
              <a:xfrm flipH="1">
                <a:off x="9304275" y="3303588"/>
                <a:ext cx="522350" cy="47307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1" name="Straight Connector 100"/>
            <p:cNvCxnSpPr>
              <a:cxnSpLocks noChangeShapeType="1"/>
            </p:cNvCxnSpPr>
            <p:nvPr/>
          </p:nvCxnSpPr>
          <p:spPr bwMode="auto">
            <a:xfrm flipV="1">
              <a:off x="6732500" y="3124200"/>
              <a:ext cx="0" cy="10290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Rectangle 134"/>
            <p:cNvSpPr/>
            <p:nvPr/>
          </p:nvSpPr>
          <p:spPr bwMode="auto">
            <a:xfrm>
              <a:off x="7367587" y="5265738"/>
              <a:ext cx="785813" cy="982662"/>
            </a:xfrm>
            <a:prstGeom prst="rect">
              <a:avLst/>
            </a:prstGeom>
            <a:noFill/>
            <a:ln w="76200" cap="flat" cmpd="sng" algn="ctr">
              <a:solidFill>
                <a:srgbClr val="9CFF7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92" name="Straight Connector 91"/>
            <p:cNvCxnSpPr>
              <a:cxnSpLocks noChangeShapeType="1"/>
              <a:stCxn id="127" idx="3"/>
              <a:endCxn id="135" idx="0"/>
            </p:cNvCxnSpPr>
            <p:nvPr/>
          </p:nvCxnSpPr>
          <p:spPr bwMode="auto">
            <a:xfrm>
              <a:off x="6985000" y="4638675"/>
              <a:ext cx="775494" cy="627063"/>
            </a:xfrm>
            <a:prstGeom prst="line">
              <a:avLst/>
            </a:prstGeom>
            <a:noFill/>
            <a:ln w="76200" cmpd="sng">
              <a:solidFill>
                <a:srgbClr val="60606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0" name="Picture 6" descr="Fig1"/>
          <p:cNvPicPr>
            <a:picLocks noGrp="1" noChangeAspect="1" noChangeArrowheads="1"/>
          </p:cNvPicPr>
          <p:nvPr>
            <p:ph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2" t="4454" r="47136" b="6470"/>
          <a:stretch>
            <a:fillRect/>
          </a:stretch>
        </p:blipFill>
        <p:spPr>
          <a:xfrm>
            <a:off x="8229600" y="5257800"/>
            <a:ext cx="304800" cy="1016000"/>
          </a:xfrm>
          <a:ln w="76200">
            <a:noFill/>
            <a:miter lim="800000"/>
            <a:headEnd/>
            <a:tailEnd/>
          </a:ln>
        </p:spPr>
      </p:pic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7094927" y="6520190"/>
            <a:ext cx="17331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Dr. Z. </a:t>
            </a:r>
            <a:r>
              <a:rPr lang="en-GB" sz="1100" dirty="0" err="1" smtClean="0"/>
              <a:t>Abbas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14643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02340" y="84652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Quantitative MRI (qMRI)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66885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Conventional MRI is based on the acquisition of </a:t>
            </a:r>
            <a:r>
              <a:rPr lang="en-US" b="1" dirty="0" smtClean="0">
                <a:solidFill>
                  <a:srgbClr val="0070C0"/>
                </a:solidFill>
              </a:rPr>
              <a:t>contrast images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Affected by: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i="1" dirty="0" smtClean="0"/>
              <a:t>controlled</a:t>
            </a:r>
            <a:r>
              <a:rPr lang="en-US" dirty="0" smtClean="0"/>
              <a:t> parameters: TR, TE, TI, flip angle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i="1" dirty="0" smtClean="0"/>
              <a:t>uncontrolled</a:t>
            </a:r>
            <a:r>
              <a:rPr lang="en-US" dirty="0" smtClean="0"/>
              <a:t> experimental parameters: </a:t>
            </a:r>
            <a:r>
              <a:rPr lang="en-US" b="1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inhomogeneities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different tissue properties.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qMRI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direct measurement of </a:t>
            </a:r>
            <a:r>
              <a:rPr lang="en-US" b="1" dirty="0" smtClean="0">
                <a:solidFill>
                  <a:srgbClr val="0070C0"/>
                </a:solidFill>
              </a:rPr>
              <a:t>physical tissue properties</a:t>
            </a:r>
            <a:r>
              <a:rPr lang="en-US" dirty="0" smtClean="0"/>
              <a:t>, such as the relaxation times,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, the proton density (PD) and diffusion coefficient (</a:t>
            </a:r>
            <a:r>
              <a:rPr lang="en-US" i="1" dirty="0" smtClean="0"/>
              <a:t>D</a:t>
            </a:r>
            <a:r>
              <a:rPr lang="en-US" dirty="0" smtClean="0"/>
              <a:t>).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These properties are -ideally- independent of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acquisition method,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system imperfections,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scanner,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etc.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0" y="533400"/>
            <a:ext cx="1250577" cy="1524000"/>
            <a:chOff x="7620000" y="533400"/>
            <a:chExt cx="1250577" cy="1524000"/>
          </a:xfrm>
        </p:grpSpPr>
        <p:pic>
          <p:nvPicPr>
            <p:cNvPr id="4" name="Picture 19" descr="E:\Documents\presentations\Georgia_2018\SE_MC_pictures\TE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0" y="764574"/>
              <a:ext cx="1250577" cy="1292826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7725537" y="533400"/>
              <a:ext cx="10374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arbitrary units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0309"/>
          <p:cNvSpPr>
            <a:spLocks noChangeArrowheads="1"/>
          </p:cNvSpPr>
          <p:nvPr/>
        </p:nvSpPr>
        <p:spPr bwMode="auto">
          <a:xfrm>
            <a:off x="518160" y="399097"/>
            <a:ext cx="8168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/>
          <a:p>
            <a:r>
              <a:rPr lang="en-GB" sz="2600" b="1" dirty="0" smtClean="0">
                <a:solidFill>
                  <a:srgbClr val="005B82"/>
                </a:solidFill>
              </a:rPr>
              <a:t>Conclusions</a:t>
            </a:r>
            <a:endParaRPr lang="en-GB" sz="2600" b="1" dirty="0">
              <a:solidFill>
                <a:srgbClr val="005B82"/>
              </a:solidFill>
            </a:endParaRPr>
          </a:p>
        </p:txBody>
      </p:sp>
      <p:sp>
        <p:nvSpPr>
          <p:cNvPr id="7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00745"/>
            <a:ext cx="8175625" cy="42142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ea typeface="ＭＳ Ｐゴシック" pitchFamily="-107" charset="-128"/>
              </a:rPr>
              <a:t>Contrast images are useful, but depend on many aspects.</a:t>
            </a:r>
          </a:p>
          <a:p>
            <a:pPr eaLnBrk="1" hangingPunct="1">
              <a:lnSpc>
                <a:spcPct val="90000"/>
              </a:lnSpc>
            </a:pPr>
            <a:endParaRPr lang="en-GB" sz="19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ea typeface="ＭＳ Ｐゴシック" pitchFamily="-107" charset="-128"/>
              </a:rPr>
              <a:t>Quantitative maps (T1, T2, PD, ...) are ideally independent of the acquisition method, scanner, institution, etc.</a:t>
            </a:r>
          </a:p>
          <a:p>
            <a:pPr eaLnBrk="1" hangingPunct="1">
              <a:lnSpc>
                <a:spcPct val="90000"/>
              </a:lnSpc>
            </a:pPr>
            <a:endParaRPr lang="en-GB" sz="19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ea typeface="ＭＳ Ｐゴシック" pitchFamily="-107" charset="-128"/>
              </a:rPr>
              <a:t>Conventional techniques are easy to understand and implement, but they are not practical (time constraints).</a:t>
            </a:r>
          </a:p>
          <a:p>
            <a:pPr eaLnBrk="1" hangingPunct="1">
              <a:lnSpc>
                <a:spcPct val="90000"/>
              </a:lnSpc>
            </a:pPr>
            <a:endParaRPr lang="en-GB" sz="19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ea typeface="ＭＳ Ｐゴシック" pitchFamily="-107" charset="-128"/>
              </a:rPr>
              <a:t>More advanced techniques are more complicated but enable the reduction of the acquisition time.</a:t>
            </a:r>
          </a:p>
          <a:p>
            <a:pPr eaLnBrk="1" hangingPunct="1">
              <a:lnSpc>
                <a:spcPct val="90000"/>
              </a:lnSpc>
            </a:pPr>
            <a:endParaRPr lang="en-GB" sz="19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ea typeface="ＭＳ Ｐゴシック" pitchFamily="-107" charset="-128"/>
              </a:rPr>
              <a:t>Newly developed techniques need validation compared to gold standard techniques.</a:t>
            </a:r>
          </a:p>
        </p:txBody>
      </p:sp>
    </p:spTree>
    <p:extLst>
      <p:ext uri="{BB962C8B-B14F-4D97-AF65-F5344CB8AC3E}">
        <p14:creationId xmlns:p14="http://schemas.microsoft.com/office/powerpoint/2010/main" xmlns="" val="14643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uftaufnahme_001_rgb_neu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987425"/>
            <a:ext cx="864076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39900" y="457200"/>
            <a:ext cx="5422900" cy="52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49" tIns="45477" rIns="90949" bIns="45477">
            <a:spAutoFit/>
          </a:bodyPr>
          <a:lstStyle/>
          <a:p>
            <a:pPr algn="ctr" defTabSz="909638">
              <a:spcBef>
                <a:spcPct val="50000"/>
              </a:spcBef>
            </a:pPr>
            <a:r>
              <a:rPr lang="de-DE" sz="2800" b="1" dirty="0" smtClean="0">
                <a:solidFill>
                  <a:srgbClr val="005B82"/>
                </a:solidFill>
              </a:rPr>
              <a:t>Forschungszentrum Jülich</a:t>
            </a:r>
            <a:endParaRPr lang="de-DE" sz="2800" b="1" dirty="0">
              <a:solidFill>
                <a:srgbClr val="005B82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57200" y="5878071"/>
            <a:ext cx="8424862" cy="52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9" tIns="45477" rIns="90949" bIns="45477">
            <a:spAutoFit/>
          </a:bodyPr>
          <a:lstStyle/>
          <a:p>
            <a:pPr algn="ctr" defTabSz="909638">
              <a:spcBef>
                <a:spcPct val="50000"/>
              </a:spcBef>
            </a:pPr>
            <a:r>
              <a:rPr lang="en-US" sz="2800" b="1" dirty="0" smtClean="0">
                <a:solidFill>
                  <a:srgbClr val="005B82"/>
                </a:solidFill>
              </a:rPr>
              <a:t>Thank you!</a:t>
            </a:r>
            <a:endParaRPr lang="en-US" sz="2800" b="1" dirty="0">
              <a:solidFill>
                <a:srgbClr val="005B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04880" y="84652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600" b="1" strike="noStrike" spc="-1" dirty="0" smtClean="0">
                <a:solidFill>
                  <a:srgbClr val="005B82"/>
                </a:solidFill>
                <a:latin typeface="Arial"/>
                <a:ea typeface="ＭＳ Ｐゴシック"/>
              </a:rPr>
              <a:t>Quantitative measure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719280" y="190512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0202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We expect: accurate and reproducible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Assuming instrumental variation &lt; biological variation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981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Example: body weight</a:t>
            </a:r>
          </a:p>
          <a:p>
            <a:r>
              <a:rPr lang="en-US" dirty="0" smtClean="0">
                <a:sym typeface="Wingdings" pitchFamily="2" charset="2"/>
              </a:rPr>
              <a:t> Units </a:t>
            </a:r>
            <a:r>
              <a:rPr lang="en-US" b="1" dirty="0" smtClean="0">
                <a:sym typeface="Wingdings" pitchFamily="2" charset="2"/>
              </a:rPr>
              <a:t>[kg]</a:t>
            </a:r>
            <a:endParaRPr lang="en-US" b="1" dirty="0"/>
          </a:p>
        </p:txBody>
      </p:sp>
      <p:pic>
        <p:nvPicPr>
          <p:cNvPr id="136194" name="Picture 2" descr="E:\Documents\presentations\Georgia_2018\body_we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95460"/>
            <a:ext cx="2819400" cy="290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1960" y="1676400"/>
            <a:ext cx="8713440" cy="3526931"/>
            <a:chOff x="113" y="768"/>
            <a:chExt cx="5489" cy="2222"/>
          </a:xfrm>
        </p:grpSpPr>
        <p:sp>
          <p:nvSpPr>
            <p:cNvPr id="136209" name="Rectangle 3"/>
            <p:cNvSpPr>
              <a:spLocks noChangeArrowheads="1"/>
            </p:cNvSpPr>
            <p:nvPr/>
          </p:nvSpPr>
          <p:spPr bwMode="auto">
            <a:xfrm>
              <a:off x="113" y="768"/>
              <a:ext cx="5489" cy="22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973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36210" name="Picture 4" descr="HE_0_NonQuantitativ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994"/>
              <a:ext cx="186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1" name="Picture 5" descr="HE_2_NonQuantitat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00"/>
              <a:ext cx="1860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2998" name="Picture 6" descr="Fig1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3961" y="1705651"/>
            <a:ext cx="8568000" cy="3421799"/>
          </a:xfrm>
          <a:ln w="76200">
            <a:noFill/>
            <a:miter lim="800000"/>
            <a:headEnd/>
            <a:tailEnd/>
          </a:ln>
        </p:spPr>
      </p:pic>
      <p:sp>
        <p:nvSpPr>
          <p:cNvPr id="136195" name="Text Box 7"/>
          <p:cNvSpPr txBox="1">
            <a:spLocks noChangeArrowheads="1"/>
          </p:cNvSpPr>
          <p:nvPr/>
        </p:nvSpPr>
        <p:spPr bwMode="auto">
          <a:xfrm>
            <a:off x="4689720" y="5539054"/>
            <a:ext cx="3768480" cy="8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Shah et al.,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Hepatology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2003 38: 1219-26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Neeb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H, Shah NJ.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Magn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Med. 2006 56(1):224-9.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Neeb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Zilles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K, Shah NJ. NeuroImage. 2006 31(3):1156-68.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Neeb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Zilles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K, Shah NJ. NeuroImage. 2006 29(3):910-22.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Shah et al., NeuroImage: NeuroImage 2008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charset="0"/>
              </a:rPr>
              <a:t>41(3):706-17 </a:t>
            </a:r>
          </a:p>
        </p:txBody>
      </p:sp>
      <p:sp>
        <p:nvSpPr>
          <p:cNvPr id="136196" name="Text Box 8"/>
          <p:cNvSpPr txBox="1">
            <a:spLocks noChangeArrowheads="1"/>
          </p:cNvSpPr>
          <p:nvPr/>
        </p:nvSpPr>
        <p:spPr bwMode="auto">
          <a:xfrm>
            <a:off x="8687521" y="260668"/>
            <a:ext cx="456480" cy="3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>
            <a:lvl1pPr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800">
                <a:solidFill>
                  <a:srgbClr val="FFFFFF"/>
                </a:solidFill>
                <a:latin typeface="Times New Roman" charset="0"/>
              </a:rPr>
              <a:t>C5</a:t>
            </a:r>
          </a:p>
        </p:txBody>
      </p:sp>
      <p:sp>
        <p:nvSpPr>
          <p:cNvPr id="136198" name="Text Box 10"/>
          <p:cNvSpPr txBox="1">
            <a:spLocks noChangeArrowheads="1"/>
          </p:cNvSpPr>
          <p:nvPr/>
        </p:nvSpPr>
        <p:spPr bwMode="auto">
          <a:xfrm>
            <a:off x="383040" y="4802968"/>
            <a:ext cx="4295520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Hepatic Encephalopathy grade HE 0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6199" name="Text Box 12"/>
          <p:cNvSpPr txBox="1">
            <a:spLocks noChangeArrowheads="1"/>
          </p:cNvSpPr>
          <p:nvPr/>
        </p:nvSpPr>
        <p:spPr bwMode="auto">
          <a:xfrm>
            <a:off x="944280" y="5539054"/>
            <a:ext cx="3444480" cy="8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Shah et al., US Patent No.: 6,803,762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Shah et al.,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NeuroImage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2001 14(5): 1175-85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Steinhoff et al.,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Magn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Reson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Med.: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charset="0"/>
              </a:rPr>
              <a:t> 46(1) 131-140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charset="0"/>
              </a:rPr>
              <a:t> 2001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Zaitsev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al;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Magn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Reson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Med.: 49(1) 1121-1132 2003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Shah et al., German Patent No.: 10028171</a:t>
            </a:r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4438440" y="4802968"/>
            <a:ext cx="4295520" cy="3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 dirty="0">
                <a:solidFill>
                  <a:schemeClr val="tx1"/>
                </a:solidFill>
                <a:latin typeface="+mj-lt"/>
              </a:rPr>
              <a:t>Hepatic Encephalopathy grade HE II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6201" name="Line 15"/>
          <p:cNvSpPr>
            <a:spLocks noChangeShapeType="1"/>
          </p:cNvSpPr>
          <p:nvPr/>
        </p:nvSpPr>
        <p:spPr bwMode="auto">
          <a:xfrm>
            <a:off x="2049831" y="2265423"/>
            <a:ext cx="0" cy="101098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136202" name="Line 16"/>
          <p:cNvSpPr>
            <a:spLocks noChangeShapeType="1"/>
          </p:cNvSpPr>
          <p:nvPr/>
        </p:nvSpPr>
        <p:spPr bwMode="auto">
          <a:xfrm>
            <a:off x="6055642" y="2215017"/>
            <a:ext cx="0" cy="101098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136203" name="Line 17"/>
          <p:cNvSpPr>
            <a:spLocks noChangeShapeType="1"/>
          </p:cNvSpPr>
          <p:nvPr/>
        </p:nvSpPr>
        <p:spPr bwMode="auto">
          <a:xfrm>
            <a:off x="6660442" y="2196295"/>
            <a:ext cx="0" cy="101242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136204" name="Line 18"/>
          <p:cNvSpPr>
            <a:spLocks noChangeShapeType="1"/>
          </p:cNvSpPr>
          <p:nvPr/>
        </p:nvSpPr>
        <p:spPr bwMode="auto">
          <a:xfrm>
            <a:off x="2630151" y="2256781"/>
            <a:ext cx="0" cy="101242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136205" name="Text Box 19"/>
          <p:cNvSpPr txBox="1">
            <a:spLocks noChangeArrowheads="1"/>
          </p:cNvSpPr>
          <p:nvPr/>
        </p:nvSpPr>
        <p:spPr bwMode="auto">
          <a:xfrm>
            <a:off x="1820872" y="2109886"/>
            <a:ext cx="1064160" cy="37155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>
            <a:lvl1pPr indent="127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 err="1">
                <a:solidFill>
                  <a:srgbClr val="FFFFFF"/>
                </a:solidFill>
                <a:latin typeface="Times" charset="0"/>
              </a:rPr>
              <a:t>putamen</a:t>
            </a:r>
            <a:endParaRPr lang="de-DE" sz="1800" b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136206" name="Text Box 20"/>
          <p:cNvSpPr txBox="1">
            <a:spLocks noChangeArrowheads="1"/>
          </p:cNvSpPr>
          <p:nvPr/>
        </p:nvSpPr>
        <p:spPr bwMode="auto">
          <a:xfrm>
            <a:off x="5859802" y="2092604"/>
            <a:ext cx="1064160" cy="37155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>
            <a:lvl1pPr indent="127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 err="1">
                <a:solidFill>
                  <a:srgbClr val="FFFFFF"/>
                </a:solidFill>
                <a:latin typeface="Times" charset="0"/>
              </a:rPr>
              <a:t>putamen</a:t>
            </a:r>
            <a:endParaRPr lang="de-DE" sz="1800" b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136207" name="Text Box 21"/>
          <p:cNvSpPr txBox="1">
            <a:spLocks noChangeArrowheads="1"/>
          </p:cNvSpPr>
          <p:nvPr/>
        </p:nvSpPr>
        <p:spPr bwMode="auto">
          <a:xfrm>
            <a:off x="5024760" y="4298691"/>
            <a:ext cx="1101600" cy="37155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0" tIns="45706" rIns="91410" bIns="45706">
            <a:spAutoFit/>
          </a:bodyPr>
          <a:lstStyle>
            <a:lvl1pPr indent="127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064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b="1" dirty="0" err="1">
                <a:solidFill>
                  <a:srgbClr val="FFFFFF"/>
                </a:solidFill>
                <a:latin typeface="Times" charset="0"/>
              </a:rPr>
              <a:t>thalamus</a:t>
            </a:r>
            <a:endParaRPr lang="de-DE" sz="1800" b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136208" name="Line 22"/>
          <p:cNvSpPr>
            <a:spLocks noChangeShapeType="1"/>
          </p:cNvSpPr>
          <p:nvPr/>
        </p:nvSpPr>
        <p:spPr bwMode="auto">
          <a:xfrm flipV="1">
            <a:off x="5516760" y="3550036"/>
            <a:ext cx="685800" cy="8916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20116" y="346204"/>
            <a:ext cx="7772400" cy="7493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de-DE" dirty="0" smtClean="0">
                <a:latin typeface="Arial" charset="0"/>
                <a:ea typeface="MS PGothic" charset="0"/>
              </a:rPr>
              <a:t>Example - </a:t>
            </a:r>
            <a:r>
              <a:rPr lang="de-DE" i="1" dirty="0" smtClean="0">
                <a:latin typeface="Arial" charset="0"/>
                <a:ea typeface="MS PGothic" charset="0"/>
              </a:rPr>
              <a:t>In vivo</a:t>
            </a:r>
            <a:r>
              <a:rPr lang="de-DE" dirty="0" smtClean="0">
                <a:latin typeface="Arial" charset="0"/>
                <a:ea typeface="MS PGothic" charset="0"/>
              </a:rPr>
              <a:t> water content mapping</a:t>
            </a:r>
            <a:endParaRPr lang="de-DE" dirty="0">
              <a:latin typeface="Arial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782588" y="1994806"/>
            <a:ext cx="121627" cy="2766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3938" y="2003250"/>
            <a:ext cx="263849" cy="2766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6452496" y="3006042"/>
            <a:ext cx="109728" cy="3657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2337696" y="3015186"/>
            <a:ext cx="109728" cy="3657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9560" y="169845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conventional contrast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88160" y="169845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conventional contrast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73560" y="1066800"/>
            <a:ext cx="3200400" cy="7493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de-DE" sz="1700" dirty="0" smtClean="0">
                <a:solidFill>
                  <a:srgbClr val="C00000"/>
                </a:solidFill>
                <a:latin typeface="Arial" charset="0"/>
                <a:ea typeface="MS PGothic" charset="0"/>
              </a:rPr>
              <a:t>Which one has more water?</a:t>
            </a:r>
            <a:endParaRPr lang="de-DE" sz="1700" dirty="0">
              <a:solidFill>
                <a:srgbClr val="C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094927" y="6520190"/>
            <a:ext cx="189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dirty="0" smtClean="0"/>
              <a:t>Courtesy of Prof. N.J. Shah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1138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\\VBOXSVR\efarrher\Documents\presentations\Georgia_2018\internet\Body Hyd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884" y="1224298"/>
            <a:ext cx="950316" cy="157605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1000"/>
            <a:ext cx="6705600" cy="69215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The human body consists of approx. 70% water, hydrogen is very prevalent</a:t>
            </a:r>
          </a:p>
        </p:txBody>
      </p:sp>
      <p:pic>
        <p:nvPicPr>
          <p:cNvPr id="2060" name="Picture 5" descr="H2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04950"/>
            <a:ext cx="762000" cy="7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01" name="Object 25"/>
          <p:cNvGraphicFramePr>
            <a:graphicFrameLocks noChangeAspect="1"/>
          </p:cNvGraphicFramePr>
          <p:nvPr/>
        </p:nvGraphicFramePr>
        <p:xfrm>
          <a:off x="6982543" y="4802497"/>
          <a:ext cx="673100" cy="376237"/>
        </p:xfrm>
        <a:graphic>
          <a:graphicData uri="http://schemas.openxmlformats.org/presentationml/2006/ole">
            <p:oleObj spid="_x0000_s50180" name="Equation" r:id="rId5" imgW="431640" imgH="241200" progId="Equation.3">
              <p:embed/>
            </p:oleObj>
          </a:graphicData>
        </a:graphic>
      </p:graphicFrame>
      <p:sp>
        <p:nvSpPr>
          <p:cNvPr id="46" name="TextShape 1"/>
          <p:cNvSpPr txBox="1"/>
          <p:nvPr/>
        </p:nvSpPr>
        <p:spPr>
          <a:xfrm>
            <a:off x="609960" y="76672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600" b="1" kern="0" dirty="0" smtClean="0">
                <a:solidFill>
                  <a:srgbClr val="005B82"/>
                </a:solidFill>
                <a:ea typeface="+mj-ea"/>
                <a:cs typeface="+mj-cs"/>
              </a:rPr>
              <a:t>Spin ½ NMR in two slides - 1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228600" y="3213308"/>
            <a:ext cx="6136323" cy="882442"/>
            <a:chOff x="304800" y="2317958"/>
            <a:chExt cx="6136323" cy="882442"/>
          </a:xfrm>
        </p:grpSpPr>
        <p:graphicFrame>
          <p:nvGraphicFramePr>
            <p:cNvPr id="5" name="Object 30"/>
            <p:cNvGraphicFramePr>
              <a:graphicFrameLocks noChangeAspect="1"/>
            </p:cNvGraphicFramePr>
            <p:nvPr/>
          </p:nvGraphicFramePr>
          <p:xfrm>
            <a:off x="5433060" y="2317958"/>
            <a:ext cx="1008063" cy="433388"/>
          </p:xfrm>
          <a:graphic>
            <a:graphicData uri="http://schemas.openxmlformats.org/presentationml/2006/ole">
              <p:oleObj spid="_x0000_s50179" name="Equation" r:id="rId6" imgW="711000" imgH="304560" progId="Equation.3">
                <p:embed/>
              </p:oleObj>
            </a:graphicData>
          </a:graphic>
        </p:graphicFrame>
        <p:sp>
          <p:nvSpPr>
            <p:cNvPr id="49" name="Rectangle 3"/>
            <p:cNvSpPr txBox="1">
              <a:spLocks noChangeArrowheads="1"/>
            </p:cNvSpPr>
            <p:nvPr/>
          </p:nvSpPr>
          <p:spPr>
            <a:xfrm>
              <a:off x="304800" y="2355850"/>
              <a:ext cx="5943600" cy="8445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/>
            <a:p>
              <a:pPr marL="228600" indent="-228600" defTabSz="914400">
                <a:lnSpc>
                  <a:spcPct val="113000"/>
                </a:lnSpc>
                <a:spcAft>
                  <a:spcPts val="600"/>
                </a:spcAft>
                <a:buFont typeface="Calibri" panose="020F0502020204030204" pitchFamily="34" charset="0"/>
                <a:buChar char="•"/>
              </a:pPr>
              <a:r>
                <a:rPr lang="en-US" dirty="0" smtClean="0"/>
                <a:t>Hydrogen nucleus is only one proton, S=½, i.e.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629400" y="3028950"/>
            <a:ext cx="1219200" cy="1052512"/>
            <a:chOff x="4332" y="2750"/>
            <a:chExt cx="1066" cy="998"/>
          </a:xfrm>
          <a:solidFill>
            <a:schemeClr val="bg1"/>
          </a:solidFill>
        </p:grpSpPr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4967" y="2750"/>
            <a:ext cx="104" cy="136"/>
          </p:xfrm>
          <a:graphic>
            <a:graphicData uri="http://schemas.openxmlformats.org/presentationml/2006/ole">
              <p:oleObj spid="_x0000_s50181" name="Equation" r:id="rId7" imgW="164880" imgH="215640" progId="Equation.3">
                <p:embed/>
              </p:oleObj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4332" y="2976"/>
            <a:ext cx="224" cy="248"/>
          </p:xfrm>
          <a:graphic>
            <a:graphicData uri="http://schemas.openxmlformats.org/presentationml/2006/ole">
              <p:oleObj spid="_x0000_s50182" name="Equation" r:id="rId8" imgW="355320" imgH="393480" progId="Equation.3">
                <p:embed/>
              </p:oleObj>
            </a:graphicData>
          </a:graphic>
        </p:graphicFrame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558" y="2931"/>
              <a:ext cx="726" cy="7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4332" y="3339"/>
            <a:ext cx="224" cy="248"/>
          </p:xfrm>
          <a:graphic>
            <a:graphicData uri="http://schemas.openxmlformats.org/presentationml/2006/ole">
              <p:oleObj spid="_x0000_s50183" name="Equation" r:id="rId9" imgW="355320" imgH="393480" progId="Equation.3">
                <p:embed/>
              </p:oleObj>
            </a:graphicData>
          </a:graphic>
        </p:graphicFrame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649" y="3022"/>
              <a:ext cx="544" cy="9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649" y="3475"/>
              <a:ext cx="544" cy="9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V="1">
              <a:off x="4921" y="3067"/>
              <a:ext cx="272" cy="22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921" y="3294"/>
              <a:ext cx="272" cy="22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V="1">
              <a:off x="4923" y="2840"/>
              <a:ext cx="0" cy="90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876" y="3047"/>
              <a:ext cx="9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876" y="3502"/>
              <a:ext cx="9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5284" y="3022"/>
            <a:ext cx="114" cy="183"/>
          </p:xfrm>
          <a:graphic>
            <a:graphicData uri="http://schemas.openxmlformats.org/presentationml/2006/ole">
              <p:oleObj spid="_x0000_s50184" name="Equation" r:id="rId10" imgW="126720" imgH="203040" progId="Equation.3">
                <p:embed/>
              </p:oleObj>
            </a:graphicData>
          </a:graphic>
        </p:graphicFrame>
      </p:grp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228600" y="4849152"/>
            <a:ext cx="75438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indent="-228600" defTabSz="914400">
              <a:lnSpc>
                <a:spcPct val="113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 smtClean="0"/>
              <a:t>Associated to every nuclear spin is a nuclear magnetic moment</a:t>
            </a:r>
          </a:p>
        </p:txBody>
      </p:sp>
      <p:pic>
        <p:nvPicPr>
          <p:cNvPr id="78" name="Picture 28" descr="MagneticMom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629150"/>
            <a:ext cx="12557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09960" y="76672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600" b="1" kern="0" dirty="0" smtClean="0">
                <a:solidFill>
                  <a:srgbClr val="005B82"/>
                </a:solidFill>
                <a:ea typeface="+mj-ea"/>
                <a:cs typeface="+mj-cs"/>
              </a:rPr>
              <a:t>Spin ½ NMR in two slides - 2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>
            <a:off x="4038600" y="4830453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4926776">
            <a:off x="4445393" y="4796766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1647478">
            <a:off x="4584791" y="5108431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20079009">
            <a:off x="4878032" y="5089865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9613385">
            <a:off x="4287480" y="5112654"/>
            <a:ext cx="249704" cy="35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3539002">
            <a:off x="4302253" y="5484304"/>
            <a:ext cx="249704" cy="35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20243730">
            <a:off x="4594560" y="5421979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3025500">
            <a:off x="4737067" y="5785573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15332564">
            <a:off x="4889881" y="5477971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9315182">
            <a:off x="3910370" y="5349024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5405414" y="4419600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pic>
        <p:nvPicPr>
          <p:cNvPr id="71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16726417">
            <a:off x="4229008" y="5750343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8" descr="MagneticMoment"/>
          <p:cNvPicPr>
            <a:picLocks noChangeAspect="1" noChangeArrowheads="1"/>
          </p:cNvPicPr>
          <p:nvPr/>
        </p:nvPicPr>
        <p:blipFill>
          <a:blip r:embed="rId4" cstate="print"/>
          <a:srcRect l="50063" r="1391"/>
          <a:stretch>
            <a:fillRect/>
          </a:stretch>
        </p:blipFill>
        <p:spPr bwMode="auto">
          <a:xfrm rot="7821806">
            <a:off x="4503936" y="5863987"/>
            <a:ext cx="249705" cy="3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/>
          <p:nvPr/>
        </p:nvSpPr>
        <p:spPr>
          <a:xfrm>
            <a:off x="5571624" y="4861560"/>
            <a:ext cx="4571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74" name="Isosceles Triangle 73"/>
          <p:cNvSpPr/>
          <p:nvPr/>
        </p:nvSpPr>
        <p:spPr>
          <a:xfrm>
            <a:off x="5519714" y="6233160"/>
            <a:ext cx="1524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4800" y="2162175"/>
            <a:ext cx="3043082" cy="1038225"/>
            <a:chOff x="612" y="2886"/>
            <a:chExt cx="3220" cy="1099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968" y="2886"/>
              <a:ext cx="2540" cy="1099"/>
              <a:chOff x="975" y="2976"/>
              <a:chExt cx="2540" cy="1044"/>
            </a:xfrm>
          </p:grpSpPr>
          <p:sp>
            <p:nvSpPr>
              <p:cNvPr id="83" name="Line 5"/>
              <p:cNvSpPr>
                <a:spLocks noChangeShapeType="1"/>
              </p:cNvSpPr>
              <p:nvPr/>
            </p:nvSpPr>
            <p:spPr bwMode="auto">
              <a:xfrm flipV="1">
                <a:off x="975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 flipV="1">
                <a:off x="1338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 flipV="1">
                <a:off x="1701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 flipV="1">
                <a:off x="2064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9"/>
              <p:cNvSpPr>
                <a:spLocks noChangeShapeType="1"/>
              </p:cNvSpPr>
              <p:nvPr/>
            </p:nvSpPr>
            <p:spPr bwMode="auto">
              <a:xfrm flipV="1">
                <a:off x="2426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"/>
              <p:cNvSpPr>
                <a:spLocks noChangeShapeType="1"/>
              </p:cNvSpPr>
              <p:nvPr/>
            </p:nvSpPr>
            <p:spPr bwMode="auto">
              <a:xfrm flipV="1">
                <a:off x="2789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"/>
              <p:cNvSpPr>
                <a:spLocks noChangeShapeType="1"/>
              </p:cNvSpPr>
              <p:nvPr/>
            </p:nvSpPr>
            <p:spPr bwMode="auto">
              <a:xfrm flipV="1">
                <a:off x="3152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"/>
              <p:cNvSpPr>
                <a:spLocks noChangeShapeType="1"/>
              </p:cNvSpPr>
              <p:nvPr/>
            </p:nvSpPr>
            <p:spPr bwMode="auto">
              <a:xfrm flipV="1">
                <a:off x="3515" y="2976"/>
                <a:ext cx="0" cy="10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" name="Picture 14" descr="zeema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3022"/>
              <a:ext cx="3220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403601" y="2449513"/>
            <a:ext cx="815975" cy="504825"/>
            <a:chOff x="5511" y="663"/>
            <a:chExt cx="514" cy="318"/>
          </a:xfrm>
        </p:grpSpPr>
        <p:sp>
          <p:nvSpPr>
            <p:cNvPr id="92" name="Line 44"/>
            <p:cNvSpPr>
              <a:spLocks noChangeShapeType="1"/>
            </p:cNvSpPr>
            <p:nvPr/>
          </p:nvSpPr>
          <p:spPr bwMode="auto">
            <a:xfrm>
              <a:off x="5511" y="663"/>
              <a:ext cx="0" cy="3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3" name="Object 46"/>
            <p:cNvGraphicFramePr>
              <a:graphicFrameLocks noChangeAspect="1"/>
            </p:cNvGraphicFramePr>
            <p:nvPr/>
          </p:nvGraphicFramePr>
          <p:xfrm>
            <a:off x="5571" y="729"/>
            <a:ext cx="454" cy="167"/>
          </p:xfrm>
          <a:graphic>
            <a:graphicData uri="http://schemas.openxmlformats.org/presentationml/2006/ole">
              <p:oleObj spid="_x0000_s141320" name="Equation" r:id="rId6" imgW="622080" imgH="228600" progId="Equation.3">
                <p:embed/>
              </p:oleObj>
            </a:graphicData>
          </a:graphic>
        </p:graphicFrame>
      </p:grpSp>
      <p:sp>
        <p:nvSpPr>
          <p:cNvPr id="94" name="Rectangle 3"/>
          <p:cNvSpPr txBox="1">
            <a:spLocks noChangeArrowheads="1"/>
          </p:cNvSpPr>
          <p:nvPr/>
        </p:nvSpPr>
        <p:spPr>
          <a:xfrm>
            <a:off x="1136650" y="1143000"/>
            <a:ext cx="1676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indent="-228600" defTabSz="914400">
              <a:lnSpc>
                <a:spcPct val="113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Zeeman effect</a:t>
            </a: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>
          <a:xfrm>
            <a:off x="3352800" y="4114800"/>
            <a:ext cx="31242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indent="-228600" defTabSz="914400">
              <a:lnSpc>
                <a:spcPct val="113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Macroscopic </a:t>
            </a:r>
            <a:r>
              <a:rPr lang="en-US" b="1" dirty="0" err="1" smtClean="0">
                <a:solidFill>
                  <a:srgbClr val="0070C0"/>
                </a:solidFill>
              </a:rPr>
              <a:t>magnetisation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96" name="OneSpinPressessing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716087"/>
            <a:ext cx="170973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3"/>
          <p:cNvSpPr txBox="1">
            <a:spLocks noChangeArrowheads="1"/>
          </p:cNvSpPr>
          <p:nvPr/>
        </p:nvSpPr>
        <p:spPr>
          <a:xfrm>
            <a:off x="6400800" y="1162050"/>
            <a:ext cx="2057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indent="-228600" defTabSz="914400">
              <a:lnSpc>
                <a:spcPct val="1130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</a:rPr>
              <a:t>Larmor</a:t>
            </a:r>
            <a:r>
              <a:rPr lang="en-US" b="1" dirty="0" smtClean="0">
                <a:solidFill>
                  <a:srgbClr val="0070C0"/>
                </a:solidFill>
              </a:rPr>
              <a:t> precession </a:t>
            </a:r>
          </a:p>
        </p:txBody>
      </p:sp>
      <p:graphicFrame>
        <p:nvGraphicFramePr>
          <p:cNvPr id="80" name="Object 46"/>
          <p:cNvGraphicFramePr>
            <a:graphicFrameLocks noChangeAspect="1"/>
          </p:cNvGraphicFramePr>
          <p:nvPr/>
        </p:nvGraphicFramePr>
        <p:xfrm>
          <a:off x="7008813" y="3468687"/>
          <a:ext cx="631825" cy="265113"/>
        </p:xfrm>
        <a:graphic>
          <a:graphicData uri="http://schemas.openxmlformats.org/presentationml/2006/ole">
            <p:oleObj spid="_x0000_s141321" name="Equation" r:id="rId8" imgW="545760" imgH="228600" progId="Equation.3">
              <p:embed/>
            </p:oleObj>
          </a:graphicData>
        </a:graphic>
      </p:graphicFrame>
      <p:grpSp>
        <p:nvGrpSpPr>
          <p:cNvPr id="91" name="Group 90"/>
          <p:cNvGrpSpPr/>
          <p:nvPr/>
        </p:nvGrpSpPr>
        <p:grpSpPr>
          <a:xfrm>
            <a:off x="4191000" y="1371600"/>
            <a:ext cx="1600200" cy="990600"/>
            <a:chOff x="4191000" y="2209800"/>
            <a:chExt cx="1600200" cy="990600"/>
          </a:xfrm>
        </p:grpSpPr>
        <p:grpSp>
          <p:nvGrpSpPr>
            <p:cNvPr id="4" name="Group 74"/>
            <p:cNvGrpSpPr/>
            <p:nvPr/>
          </p:nvGrpSpPr>
          <p:grpSpPr>
            <a:xfrm>
              <a:off x="4821462" y="2590800"/>
              <a:ext cx="436338" cy="609600"/>
              <a:chOff x="8442624" y="533400"/>
              <a:chExt cx="417185" cy="53340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rot="5400000" flipH="1" flipV="1">
                <a:off x="8212362" y="799306"/>
                <a:ext cx="533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8442624" y="685800"/>
                <a:ext cx="417185" cy="323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B</a:t>
                </a:r>
                <a:r>
                  <a:rPr lang="en-US" baseline="-25000" dirty="0" smtClean="0"/>
                  <a:t>0</a:t>
                </a:r>
                <a:endParaRPr lang="en-US" dirty="0"/>
              </a:p>
            </p:txBody>
          </p:sp>
        </p:grpSp>
        <p:sp>
          <p:nvSpPr>
            <p:cNvPr id="81" name="Rectangle 3"/>
            <p:cNvSpPr txBox="1">
              <a:spLocks noChangeArrowheads="1"/>
            </p:cNvSpPr>
            <p:nvPr/>
          </p:nvSpPr>
          <p:spPr>
            <a:xfrm>
              <a:off x="4191000" y="2209800"/>
              <a:ext cx="1600200" cy="4572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/>
            <a:p>
              <a:pPr marL="228600" indent="-228600" defTabSz="914400">
                <a:lnSpc>
                  <a:spcPct val="113000"/>
                </a:lnSpc>
                <a:spcAft>
                  <a:spcPts val="600"/>
                </a:spcAft>
              </a:pPr>
              <a:r>
                <a:rPr lang="en-US" dirty="0" smtClean="0"/>
                <a:t>Magnetic field</a:t>
              </a:r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705600" y="1447800"/>
            <a:ext cx="16002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indent="-228600" defTabSz="914400">
              <a:lnSpc>
                <a:spcPct val="113000"/>
              </a:lnSpc>
              <a:spcAft>
                <a:spcPts val="600"/>
              </a:spcAft>
            </a:pPr>
            <a:r>
              <a:rPr lang="en-US" sz="1300" dirty="0" smtClean="0">
                <a:solidFill>
                  <a:schemeClr val="bg2">
                    <a:lumMod val="50000"/>
                  </a:schemeClr>
                </a:solidFill>
              </a:rPr>
              <a:t>(classical picture)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166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video>
          </p:childTnLst>
        </p:cTn>
      </p:par>
    </p:tnLst>
    <p:bldLst>
      <p:bldP spid="70" grpId="0"/>
      <p:bldP spid="73" grpId="0" animBg="1"/>
      <p:bldP spid="74" grpId="0" animBg="1"/>
      <p:bldP spid="74" grpId="1" animBg="1"/>
      <p:bldP spid="95" grpId="0"/>
      <p:bldP spid="79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kern="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GB" b="1" kern="0" dirty="0" smtClean="0">
                <a:solidFill>
                  <a:srgbClr val="000000"/>
                </a:solidFill>
                <a:sym typeface="Wingdings" pitchFamily="2" charset="2"/>
              </a:rPr>
              <a:t>Excitation: </a:t>
            </a:r>
            <a:r>
              <a:rPr lang="en-GB" kern="0" dirty="0" smtClean="0">
                <a:solidFill>
                  <a:srgbClr val="000000"/>
                </a:solidFill>
                <a:sym typeface="Wingdings" pitchFamily="2" charset="2"/>
              </a:rPr>
              <a:t>apply a </a:t>
            </a:r>
            <a:r>
              <a:rPr lang="en-GB" b="1" kern="0" dirty="0" smtClean="0">
                <a:solidFill>
                  <a:srgbClr val="000000"/>
                </a:solidFill>
                <a:sym typeface="Wingdings" pitchFamily="2" charset="2"/>
              </a:rPr>
              <a:t>resonant radiofrequency (RF) pulse </a:t>
            </a:r>
            <a:r>
              <a:rPr lang="en-GB" kern="0" dirty="0" smtClean="0">
                <a:solidFill>
                  <a:srgbClr val="000000"/>
                </a:solidFill>
                <a:sym typeface="Wingdings" pitchFamily="2" charset="2"/>
              </a:rPr>
              <a:t>to excite spins</a:t>
            </a:r>
            <a:endParaRPr lang="en-US" dirty="0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733800" y="1824037"/>
            <a:ext cx="490901" cy="1515865"/>
            <a:chOff x="1971" y="2432"/>
            <a:chExt cx="370" cy="110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 rot="1048198" flipH="1">
              <a:off x="2069" y="2522"/>
              <a:ext cx="270" cy="198"/>
              <a:chOff x="3061" y="2795"/>
              <a:chExt cx="2451" cy="499"/>
            </a:xfrm>
          </p:grpSpPr>
          <p:sp>
            <p:nvSpPr>
              <p:cNvPr id="151" name="Freeform 18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9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21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2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23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 rot="21475297" flipH="1">
              <a:off x="1965" y="2933"/>
              <a:ext cx="282" cy="198"/>
              <a:chOff x="3061" y="2795"/>
              <a:chExt cx="2451" cy="499"/>
            </a:xfrm>
          </p:grpSpPr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 rot="20335268" flipH="1">
              <a:off x="2051" y="3343"/>
              <a:ext cx="288" cy="198"/>
              <a:chOff x="3061" y="2795"/>
              <a:chExt cx="2451" cy="499"/>
            </a:xfrm>
          </p:grpSpPr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7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CC66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2014" y="2432"/>
              <a:ext cx="273" cy="150"/>
              <a:chOff x="1610" y="1434"/>
              <a:chExt cx="272" cy="150"/>
            </a:xfrm>
          </p:grpSpPr>
          <p:sp>
            <p:nvSpPr>
              <p:cNvPr id="137" name="AutoShape 61"/>
              <p:cNvSpPr>
                <a:spLocks noChangeArrowheads="1"/>
              </p:cNvSpPr>
              <p:nvPr/>
            </p:nvSpPr>
            <p:spPr bwMode="auto">
              <a:xfrm>
                <a:off x="1610" y="1434"/>
                <a:ext cx="272" cy="13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8" name="Object 62"/>
              <p:cNvGraphicFramePr>
                <a:graphicFrameLocks noChangeAspect="1"/>
              </p:cNvGraphicFramePr>
              <p:nvPr/>
            </p:nvGraphicFramePr>
            <p:xfrm>
              <a:off x="1655" y="1434"/>
              <a:ext cx="183" cy="150"/>
            </p:xfrm>
            <a:graphic>
              <a:graphicData uri="http://schemas.openxmlformats.org/presentationml/2006/ole">
                <p:oleObj spid="_x0000_s2050" name="Equation" r:id="rId7" imgW="279360" imgH="228600" progId="Equation.3">
                  <p:embed/>
                </p:oleObj>
              </a:graphicData>
            </a:graphic>
          </p:graphicFrame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2018" y="2840"/>
              <a:ext cx="273" cy="150"/>
              <a:chOff x="1610" y="1434"/>
              <a:chExt cx="272" cy="150"/>
            </a:xfrm>
          </p:grpSpPr>
          <p:sp>
            <p:nvSpPr>
              <p:cNvPr id="135" name="AutoShape 91"/>
              <p:cNvSpPr>
                <a:spLocks noChangeArrowheads="1"/>
              </p:cNvSpPr>
              <p:nvPr/>
            </p:nvSpPr>
            <p:spPr bwMode="auto">
              <a:xfrm>
                <a:off x="1610" y="1434"/>
                <a:ext cx="272" cy="13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6" name="Object 92"/>
              <p:cNvGraphicFramePr>
                <a:graphicFrameLocks noChangeAspect="1"/>
              </p:cNvGraphicFramePr>
              <p:nvPr/>
            </p:nvGraphicFramePr>
            <p:xfrm>
              <a:off x="1655" y="1434"/>
              <a:ext cx="183" cy="150"/>
            </p:xfrm>
            <a:graphic>
              <a:graphicData uri="http://schemas.openxmlformats.org/presentationml/2006/ole">
                <p:oleObj spid="_x0000_s2051" name="Equation" r:id="rId8" imgW="279360" imgH="228600" progId="Equation.3">
                  <p:embed/>
                </p:oleObj>
              </a:graphicData>
            </a:graphic>
          </p:graphicFrame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2018" y="3248"/>
              <a:ext cx="273" cy="150"/>
              <a:chOff x="1610" y="1434"/>
              <a:chExt cx="272" cy="150"/>
            </a:xfrm>
          </p:grpSpPr>
          <p:sp>
            <p:nvSpPr>
              <p:cNvPr id="133" name="AutoShape 94"/>
              <p:cNvSpPr>
                <a:spLocks noChangeArrowheads="1"/>
              </p:cNvSpPr>
              <p:nvPr/>
            </p:nvSpPr>
            <p:spPr bwMode="auto">
              <a:xfrm>
                <a:off x="1610" y="1434"/>
                <a:ext cx="272" cy="13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4" name="Object 95"/>
              <p:cNvGraphicFramePr>
                <a:graphicFrameLocks noChangeAspect="1"/>
              </p:cNvGraphicFramePr>
              <p:nvPr/>
            </p:nvGraphicFramePr>
            <p:xfrm>
              <a:off x="1655" y="1434"/>
              <a:ext cx="183" cy="150"/>
            </p:xfrm>
            <a:graphic>
              <a:graphicData uri="http://schemas.openxmlformats.org/presentationml/2006/ole">
                <p:oleObj spid="_x0000_s2052" name="Equation" r:id="rId9" imgW="279360" imgH="228600" progId="Equation.3">
                  <p:embed/>
                </p:oleObj>
              </a:graphicData>
            </a:graphic>
          </p:graphicFrame>
        </p:grpSp>
      </p:grp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4267200" y="1752600"/>
            <a:ext cx="2374900" cy="1574800"/>
            <a:chOff x="2344" y="2560"/>
            <a:chExt cx="1790" cy="1149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344" y="2560"/>
              <a:ext cx="1624" cy="1149"/>
              <a:chOff x="2344" y="2560"/>
              <a:chExt cx="1624" cy="1149"/>
            </a:xfrm>
          </p:grpSpPr>
          <p:sp>
            <p:nvSpPr>
              <p:cNvPr id="165" name="Oval 5"/>
              <p:cNvSpPr>
                <a:spLocks noChangeArrowheads="1"/>
              </p:cNvSpPr>
              <p:nvPr/>
            </p:nvSpPr>
            <p:spPr bwMode="auto">
              <a:xfrm>
                <a:off x="2344" y="2560"/>
                <a:ext cx="238" cy="911"/>
              </a:xfrm>
              <a:prstGeom prst="ellipse">
                <a:avLst/>
              </a:prstGeom>
              <a:noFill/>
              <a:ln w="381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6"/>
              <p:cNvSpPr>
                <a:spLocks noChangeArrowheads="1"/>
              </p:cNvSpPr>
              <p:nvPr/>
            </p:nvSpPr>
            <p:spPr bwMode="auto">
              <a:xfrm>
                <a:off x="2423" y="3313"/>
                <a:ext cx="80" cy="2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Freeform 7"/>
              <p:cNvSpPr>
                <a:spLocks/>
              </p:cNvSpPr>
              <p:nvPr/>
            </p:nvSpPr>
            <p:spPr bwMode="auto">
              <a:xfrm>
                <a:off x="2423" y="3432"/>
                <a:ext cx="1545" cy="277"/>
              </a:xfrm>
              <a:custGeom>
                <a:avLst/>
                <a:gdLst>
                  <a:gd name="T0" fmla="*/ 0 w 1769"/>
                  <a:gd name="T1" fmla="*/ 0 h 317"/>
                  <a:gd name="T2" fmla="*/ 0 w 1769"/>
                  <a:gd name="T3" fmla="*/ 123 h 317"/>
                  <a:gd name="T4" fmla="*/ 686 w 1769"/>
                  <a:gd name="T5" fmla="*/ 123 h 317"/>
                  <a:gd name="T6" fmla="*/ 686 w 1769"/>
                  <a:gd name="T7" fmla="*/ 0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9"/>
                  <a:gd name="T13" fmla="*/ 0 h 317"/>
                  <a:gd name="T14" fmla="*/ 1769 w 1769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9" h="317">
                    <a:moveTo>
                      <a:pt x="0" y="0"/>
                    </a:moveTo>
                    <a:lnTo>
                      <a:pt x="0" y="317"/>
                    </a:lnTo>
                    <a:lnTo>
                      <a:pt x="1769" y="317"/>
                    </a:lnTo>
                    <a:lnTo>
                      <a:pt x="1769" y="0"/>
                    </a:lnTo>
                  </a:path>
                </a:pathLst>
              </a:custGeom>
              <a:noFill/>
              <a:ln w="381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8"/>
              <p:cNvSpPr>
                <a:spLocks/>
              </p:cNvSpPr>
              <p:nvPr/>
            </p:nvSpPr>
            <p:spPr bwMode="auto">
              <a:xfrm>
                <a:off x="2503" y="3432"/>
                <a:ext cx="1386" cy="198"/>
              </a:xfrm>
              <a:custGeom>
                <a:avLst/>
                <a:gdLst>
                  <a:gd name="T0" fmla="*/ 0 w 1587"/>
                  <a:gd name="T1" fmla="*/ 0 h 227"/>
                  <a:gd name="T2" fmla="*/ 0 w 1587"/>
                  <a:gd name="T3" fmla="*/ 87 h 227"/>
                  <a:gd name="T4" fmla="*/ 597 w 1587"/>
                  <a:gd name="T5" fmla="*/ 87 h 227"/>
                  <a:gd name="T6" fmla="*/ 615 w 1587"/>
                  <a:gd name="T7" fmla="*/ 87 h 227"/>
                  <a:gd name="T8" fmla="*/ 615 w 1587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7"/>
                  <a:gd name="T16" fmla="*/ 0 h 227"/>
                  <a:gd name="T17" fmla="*/ 1587 w 1587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7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542" y="227"/>
                    </a:lnTo>
                    <a:lnTo>
                      <a:pt x="1587" y="227"/>
                    </a:lnTo>
                    <a:lnTo>
                      <a:pt x="1587" y="0"/>
                    </a:lnTo>
                  </a:path>
                </a:pathLst>
              </a:custGeom>
              <a:noFill/>
              <a:ln w="38100" cmpd="sng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3742" y="3067"/>
              <a:ext cx="363" cy="363"/>
              <a:chOff x="3742" y="3067"/>
              <a:chExt cx="363" cy="363"/>
            </a:xfrm>
          </p:grpSpPr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3843" y="3238"/>
                <a:ext cx="182" cy="92"/>
                <a:chOff x="3696" y="3203"/>
                <a:chExt cx="364" cy="92"/>
              </a:xfrm>
            </p:grpSpPr>
            <p:sp>
              <p:nvSpPr>
                <p:cNvPr id="163" name="Freeform 38"/>
                <p:cNvSpPr>
                  <a:spLocks/>
                </p:cNvSpPr>
                <p:nvPr/>
              </p:nvSpPr>
              <p:spPr bwMode="auto">
                <a:xfrm>
                  <a:off x="3696" y="3203"/>
                  <a:ext cx="182" cy="46"/>
                </a:xfrm>
                <a:custGeom>
                  <a:avLst/>
                  <a:gdLst>
                    <a:gd name="T0" fmla="*/ 0 w 182"/>
                    <a:gd name="T1" fmla="*/ 46 h 46"/>
                    <a:gd name="T2" fmla="*/ 91 w 182"/>
                    <a:gd name="T3" fmla="*/ 0 h 46"/>
                    <a:gd name="T4" fmla="*/ 182 w 182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46"/>
                    <a:gd name="T11" fmla="*/ 182 w 182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46">
                      <a:moveTo>
                        <a:pt x="0" y="46"/>
                      </a:moveTo>
                      <a:cubicBezTo>
                        <a:pt x="30" y="23"/>
                        <a:pt x="61" y="0"/>
                        <a:pt x="91" y="0"/>
                      </a:cubicBezTo>
                      <a:cubicBezTo>
                        <a:pt x="121" y="0"/>
                        <a:pt x="151" y="23"/>
                        <a:pt x="182" y="46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9"/>
                <p:cNvSpPr>
                  <a:spLocks/>
                </p:cNvSpPr>
                <p:nvPr/>
              </p:nvSpPr>
              <p:spPr bwMode="auto">
                <a:xfrm flipV="1">
                  <a:off x="3878" y="3249"/>
                  <a:ext cx="182" cy="46"/>
                </a:xfrm>
                <a:custGeom>
                  <a:avLst/>
                  <a:gdLst>
                    <a:gd name="T0" fmla="*/ 0 w 182"/>
                    <a:gd name="T1" fmla="*/ 46 h 46"/>
                    <a:gd name="T2" fmla="*/ 91 w 182"/>
                    <a:gd name="T3" fmla="*/ 0 h 46"/>
                    <a:gd name="T4" fmla="*/ 182 w 182"/>
                    <a:gd name="T5" fmla="*/ 46 h 46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46"/>
                    <a:gd name="T11" fmla="*/ 182 w 182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46">
                      <a:moveTo>
                        <a:pt x="0" y="46"/>
                      </a:moveTo>
                      <a:cubicBezTo>
                        <a:pt x="30" y="23"/>
                        <a:pt x="61" y="0"/>
                        <a:pt x="91" y="0"/>
                      </a:cubicBezTo>
                      <a:cubicBezTo>
                        <a:pt x="121" y="0"/>
                        <a:pt x="151" y="23"/>
                        <a:pt x="182" y="46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2" name="Oval 41"/>
              <p:cNvSpPr>
                <a:spLocks noChangeArrowheads="1"/>
              </p:cNvSpPr>
              <p:nvPr/>
            </p:nvSpPr>
            <p:spPr bwMode="auto">
              <a:xfrm>
                <a:off x="3742" y="3067"/>
                <a:ext cx="363" cy="36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99"/>
            <p:cNvSpPr txBox="1">
              <a:spLocks noChangeArrowheads="1"/>
            </p:cNvSpPr>
            <p:nvPr/>
          </p:nvSpPr>
          <p:spPr bwMode="auto">
            <a:xfrm>
              <a:off x="3787" y="2749"/>
              <a:ext cx="3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 i="1">
                  <a:cs typeface="Arial" pitchFamily="34" charset="0"/>
                </a:rPr>
                <a:t>ω</a:t>
              </a:r>
              <a:r>
                <a:rPr lang="en-GB" sz="2400" b="1" i="1" baseline="-25000">
                  <a:cs typeface="Arial" pitchFamily="34" charset="0"/>
                </a:rPr>
                <a:t>0</a:t>
              </a:r>
              <a:endParaRPr lang="el-GR" sz="2400" b="1" i="1" baseline="-25000">
                <a:cs typeface="Arial" pitchFamily="34" charset="0"/>
              </a:endParaRPr>
            </a:p>
          </p:txBody>
        </p:sp>
      </p:grp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4203700" y="3989387"/>
            <a:ext cx="2578100" cy="1824038"/>
            <a:chOff x="2344" y="2560"/>
            <a:chExt cx="1624" cy="1149"/>
          </a:xfrm>
        </p:grpSpPr>
        <p:sp>
          <p:nvSpPr>
            <p:cNvPr id="176" name="Oval 7"/>
            <p:cNvSpPr>
              <a:spLocks noChangeArrowheads="1"/>
            </p:cNvSpPr>
            <p:nvPr/>
          </p:nvSpPr>
          <p:spPr bwMode="auto">
            <a:xfrm>
              <a:off x="2344" y="2560"/>
              <a:ext cx="238" cy="911"/>
            </a:xfrm>
            <a:prstGeom prst="ellipse">
              <a:avLst/>
            </a:prstGeom>
            <a:noFill/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8"/>
            <p:cNvSpPr>
              <a:spLocks noChangeArrowheads="1"/>
            </p:cNvSpPr>
            <p:nvPr/>
          </p:nvSpPr>
          <p:spPr bwMode="auto">
            <a:xfrm>
              <a:off x="2423" y="3313"/>
              <a:ext cx="80" cy="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9"/>
            <p:cNvSpPr>
              <a:spLocks/>
            </p:cNvSpPr>
            <p:nvPr/>
          </p:nvSpPr>
          <p:spPr bwMode="auto">
            <a:xfrm>
              <a:off x="2423" y="3432"/>
              <a:ext cx="1545" cy="277"/>
            </a:xfrm>
            <a:custGeom>
              <a:avLst/>
              <a:gdLst>
                <a:gd name="T0" fmla="*/ 0 w 1769"/>
                <a:gd name="T1" fmla="*/ 0 h 317"/>
                <a:gd name="T2" fmla="*/ 0 w 1769"/>
                <a:gd name="T3" fmla="*/ 123 h 317"/>
                <a:gd name="T4" fmla="*/ 686 w 1769"/>
                <a:gd name="T5" fmla="*/ 123 h 317"/>
                <a:gd name="T6" fmla="*/ 686 w 1769"/>
                <a:gd name="T7" fmla="*/ 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9"/>
                <a:gd name="T13" fmla="*/ 0 h 317"/>
                <a:gd name="T14" fmla="*/ 1769 w 1769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9" h="317">
                  <a:moveTo>
                    <a:pt x="0" y="0"/>
                  </a:moveTo>
                  <a:lnTo>
                    <a:pt x="0" y="317"/>
                  </a:lnTo>
                  <a:lnTo>
                    <a:pt x="1769" y="317"/>
                  </a:lnTo>
                  <a:lnTo>
                    <a:pt x="1769" y="0"/>
                  </a:ln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0"/>
            <p:cNvSpPr>
              <a:spLocks/>
            </p:cNvSpPr>
            <p:nvPr/>
          </p:nvSpPr>
          <p:spPr bwMode="auto">
            <a:xfrm>
              <a:off x="2503" y="3432"/>
              <a:ext cx="1386" cy="198"/>
            </a:xfrm>
            <a:custGeom>
              <a:avLst/>
              <a:gdLst>
                <a:gd name="T0" fmla="*/ 0 w 1587"/>
                <a:gd name="T1" fmla="*/ 0 h 227"/>
                <a:gd name="T2" fmla="*/ 0 w 1587"/>
                <a:gd name="T3" fmla="*/ 87 h 227"/>
                <a:gd name="T4" fmla="*/ 597 w 1587"/>
                <a:gd name="T5" fmla="*/ 87 h 227"/>
                <a:gd name="T6" fmla="*/ 615 w 1587"/>
                <a:gd name="T7" fmla="*/ 87 h 227"/>
                <a:gd name="T8" fmla="*/ 615 w 1587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227"/>
                <a:gd name="T17" fmla="*/ 1587 w 1587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227">
                  <a:moveTo>
                    <a:pt x="0" y="0"/>
                  </a:moveTo>
                  <a:lnTo>
                    <a:pt x="0" y="227"/>
                  </a:lnTo>
                  <a:lnTo>
                    <a:pt x="1542" y="227"/>
                  </a:lnTo>
                  <a:lnTo>
                    <a:pt x="1587" y="227"/>
                  </a:lnTo>
                  <a:lnTo>
                    <a:pt x="1587" y="0"/>
                  </a:ln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38"/>
          <p:cNvGrpSpPr/>
          <p:nvPr/>
        </p:nvGrpSpPr>
        <p:grpSpPr>
          <a:xfrm>
            <a:off x="4741862" y="3989387"/>
            <a:ext cx="3835400" cy="1384300"/>
            <a:chOff x="4741862" y="4141787"/>
            <a:chExt cx="3835400" cy="1384300"/>
          </a:xfrm>
        </p:grpSpPr>
        <p:sp>
          <p:nvSpPr>
            <p:cNvPr id="170" name="Rectangle 16"/>
            <p:cNvSpPr>
              <a:spLocks noChangeArrowheads="1"/>
            </p:cNvSpPr>
            <p:nvPr/>
          </p:nvSpPr>
          <p:spPr bwMode="auto">
            <a:xfrm>
              <a:off x="4741862" y="4141787"/>
              <a:ext cx="3835400" cy="138430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4805362" y="4214812"/>
              <a:ext cx="3706813" cy="1184275"/>
              <a:chOff x="2820" y="2606"/>
              <a:chExt cx="2335" cy="746"/>
            </a:xfrm>
          </p:grpSpPr>
          <p:sp>
            <p:nvSpPr>
              <p:cNvPr id="181" name="Line 23"/>
              <p:cNvSpPr>
                <a:spLocks noChangeShapeType="1"/>
              </p:cNvSpPr>
              <p:nvPr/>
            </p:nvSpPr>
            <p:spPr bwMode="auto">
              <a:xfrm flipV="1">
                <a:off x="2859" y="2639"/>
                <a:ext cx="0" cy="713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4"/>
              <p:cNvSpPr>
                <a:spLocks noChangeShapeType="1"/>
              </p:cNvSpPr>
              <p:nvPr/>
            </p:nvSpPr>
            <p:spPr bwMode="auto">
              <a:xfrm>
                <a:off x="2820" y="3313"/>
                <a:ext cx="2297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Text Box 25"/>
              <p:cNvSpPr txBox="1">
                <a:spLocks noChangeArrowheads="1"/>
              </p:cNvSpPr>
              <p:nvPr/>
            </p:nvSpPr>
            <p:spPr bwMode="auto">
              <a:xfrm>
                <a:off x="5012" y="3113"/>
                <a:ext cx="1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t</a:t>
                </a:r>
              </a:p>
            </p:txBody>
          </p:sp>
          <p:sp>
            <p:nvSpPr>
              <p:cNvPr id="184" name="Text Box 26"/>
              <p:cNvSpPr txBox="1">
                <a:spLocks noChangeArrowheads="1"/>
              </p:cNvSpPr>
              <p:nvPr/>
            </p:nvSpPr>
            <p:spPr bwMode="auto">
              <a:xfrm>
                <a:off x="2859" y="2606"/>
                <a:ext cx="3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U [V]</a:t>
                </a:r>
              </a:p>
            </p:txBody>
          </p:sp>
        </p:grp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5045075" y="4433887"/>
            <a:ext cx="2881312" cy="630238"/>
            <a:chOff x="3061" y="2795"/>
            <a:chExt cx="2451" cy="499"/>
          </a:xfrm>
        </p:grpSpPr>
        <p:sp>
          <p:nvSpPr>
            <p:cNvPr id="186" name="Freeform 17"/>
            <p:cNvSpPr>
              <a:spLocks/>
            </p:cNvSpPr>
            <p:nvPr/>
          </p:nvSpPr>
          <p:spPr bwMode="auto">
            <a:xfrm>
              <a:off x="3061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"/>
            <p:cNvSpPr>
              <a:spLocks/>
            </p:cNvSpPr>
            <p:nvPr/>
          </p:nvSpPr>
          <p:spPr bwMode="auto">
            <a:xfrm>
              <a:off x="3878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"/>
            <p:cNvSpPr>
              <a:spLocks/>
            </p:cNvSpPr>
            <p:nvPr/>
          </p:nvSpPr>
          <p:spPr bwMode="auto">
            <a:xfrm flipV="1">
              <a:off x="3470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"/>
            <p:cNvSpPr>
              <a:spLocks/>
            </p:cNvSpPr>
            <p:nvPr/>
          </p:nvSpPr>
          <p:spPr bwMode="auto">
            <a:xfrm flipV="1">
              <a:off x="4286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1"/>
            <p:cNvSpPr>
              <a:spLocks/>
            </p:cNvSpPr>
            <p:nvPr/>
          </p:nvSpPr>
          <p:spPr bwMode="auto">
            <a:xfrm>
              <a:off x="4695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2"/>
            <p:cNvSpPr>
              <a:spLocks/>
            </p:cNvSpPr>
            <p:nvPr/>
          </p:nvSpPr>
          <p:spPr bwMode="auto">
            <a:xfrm flipV="1">
              <a:off x="5103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14"/>
          <p:cNvGrpSpPr>
            <a:grpSpLocks/>
          </p:cNvGrpSpPr>
          <p:nvPr/>
        </p:nvGrpSpPr>
        <p:grpSpPr bwMode="auto">
          <a:xfrm>
            <a:off x="1876425" y="4291012"/>
            <a:ext cx="1655762" cy="1584325"/>
            <a:chOff x="975" y="2750"/>
            <a:chExt cx="1043" cy="998"/>
          </a:xfrm>
        </p:grpSpPr>
        <p:grpSp>
          <p:nvGrpSpPr>
            <p:cNvPr id="19" name="Group 113"/>
            <p:cNvGrpSpPr>
              <a:grpSpLocks/>
            </p:cNvGrpSpPr>
            <p:nvPr/>
          </p:nvGrpSpPr>
          <p:grpSpPr bwMode="auto">
            <a:xfrm>
              <a:off x="975" y="2750"/>
              <a:ext cx="1043" cy="966"/>
              <a:chOff x="975" y="2750"/>
              <a:chExt cx="1043" cy="966"/>
            </a:xfrm>
          </p:grpSpPr>
          <p:grpSp>
            <p:nvGrpSpPr>
              <p:cNvPr id="20" name="Group 100"/>
              <p:cNvGrpSpPr>
                <a:grpSpLocks/>
              </p:cNvGrpSpPr>
              <p:nvPr/>
            </p:nvGrpSpPr>
            <p:grpSpPr bwMode="auto">
              <a:xfrm>
                <a:off x="1655" y="2750"/>
                <a:ext cx="272" cy="150"/>
                <a:chOff x="1610" y="1434"/>
                <a:chExt cx="272" cy="150"/>
              </a:xfrm>
            </p:grpSpPr>
            <p:sp>
              <p:nvSpPr>
                <p:cNvPr id="222" name="AutoShape 101"/>
                <p:cNvSpPr>
                  <a:spLocks noChangeArrowheads="1"/>
                </p:cNvSpPr>
                <p:nvPr/>
              </p:nvSpPr>
              <p:spPr bwMode="auto">
                <a:xfrm>
                  <a:off x="1610" y="1434"/>
                  <a:ext cx="272" cy="136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23" name="Object 102"/>
                <p:cNvGraphicFramePr>
                  <a:graphicFrameLocks noChangeAspect="1"/>
                </p:cNvGraphicFramePr>
                <p:nvPr/>
              </p:nvGraphicFramePr>
              <p:xfrm>
                <a:off x="1655" y="1434"/>
                <a:ext cx="183" cy="150"/>
              </p:xfrm>
              <a:graphic>
                <a:graphicData uri="http://schemas.openxmlformats.org/presentationml/2006/ole">
                  <p:oleObj spid="_x0000_s2053" name="Equation" r:id="rId10" imgW="27936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21" name="Group 103"/>
              <p:cNvGrpSpPr>
                <a:grpSpLocks/>
              </p:cNvGrpSpPr>
              <p:nvPr/>
            </p:nvGrpSpPr>
            <p:grpSpPr bwMode="auto">
              <a:xfrm>
                <a:off x="1746" y="3249"/>
                <a:ext cx="272" cy="150"/>
                <a:chOff x="1610" y="1434"/>
                <a:chExt cx="272" cy="150"/>
              </a:xfrm>
            </p:grpSpPr>
            <p:sp>
              <p:nvSpPr>
                <p:cNvPr id="220" name="AutoShape 104"/>
                <p:cNvSpPr>
                  <a:spLocks noChangeArrowheads="1"/>
                </p:cNvSpPr>
                <p:nvPr/>
              </p:nvSpPr>
              <p:spPr bwMode="auto">
                <a:xfrm>
                  <a:off x="1610" y="1434"/>
                  <a:ext cx="272" cy="136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21" name="Object 105"/>
                <p:cNvGraphicFramePr>
                  <a:graphicFrameLocks noChangeAspect="1"/>
                </p:cNvGraphicFramePr>
                <p:nvPr/>
              </p:nvGraphicFramePr>
              <p:xfrm>
                <a:off x="1655" y="1434"/>
                <a:ext cx="183" cy="150"/>
              </p:xfrm>
              <a:graphic>
                <a:graphicData uri="http://schemas.openxmlformats.org/presentationml/2006/ole">
                  <p:oleObj spid="_x0000_s2054" name="Equation" r:id="rId11" imgW="27936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22" name="Group 110"/>
              <p:cNvGrpSpPr>
                <a:grpSpLocks/>
              </p:cNvGrpSpPr>
              <p:nvPr/>
            </p:nvGrpSpPr>
            <p:grpSpPr bwMode="auto">
              <a:xfrm>
                <a:off x="975" y="3566"/>
                <a:ext cx="272" cy="150"/>
                <a:chOff x="1610" y="1434"/>
                <a:chExt cx="272" cy="150"/>
              </a:xfrm>
            </p:grpSpPr>
            <p:sp>
              <p:nvSpPr>
                <p:cNvPr id="218" name="AutoShape 111"/>
                <p:cNvSpPr>
                  <a:spLocks noChangeArrowheads="1"/>
                </p:cNvSpPr>
                <p:nvPr/>
              </p:nvSpPr>
              <p:spPr bwMode="auto">
                <a:xfrm>
                  <a:off x="1610" y="1434"/>
                  <a:ext cx="272" cy="136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19" name="Object 112"/>
                <p:cNvGraphicFramePr>
                  <a:graphicFrameLocks noChangeAspect="1"/>
                </p:cNvGraphicFramePr>
                <p:nvPr/>
              </p:nvGraphicFramePr>
              <p:xfrm>
                <a:off x="1655" y="1434"/>
                <a:ext cx="183" cy="150"/>
              </p:xfrm>
              <a:graphic>
                <a:graphicData uri="http://schemas.openxmlformats.org/presentationml/2006/ole">
                  <p:oleObj spid="_x0000_s2055" name="Equation" r:id="rId12" imgW="279360" imgH="22860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 rot="-1048198">
              <a:off x="1669" y="2877"/>
              <a:ext cx="276" cy="198"/>
              <a:chOff x="3061" y="2795"/>
              <a:chExt cx="2451" cy="499"/>
            </a:xfrm>
          </p:grpSpPr>
          <p:sp>
            <p:nvSpPr>
              <p:cNvPr id="209" name="Freeform 29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30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1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2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3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4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 rot="1556303">
              <a:off x="1593" y="3312"/>
              <a:ext cx="276" cy="198"/>
              <a:chOff x="3061" y="2795"/>
              <a:chExt cx="2451" cy="499"/>
            </a:xfrm>
          </p:grpSpPr>
          <p:sp>
            <p:nvSpPr>
              <p:cNvPr id="203" name="Freeform 36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7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8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9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40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41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 rot="4691971">
              <a:off x="1117" y="3509"/>
              <a:ext cx="276" cy="198"/>
              <a:chOff x="3061" y="2795"/>
              <a:chExt cx="2451" cy="499"/>
            </a:xfrm>
          </p:grpSpPr>
          <p:sp>
            <p:nvSpPr>
              <p:cNvPr id="197" name="Freeform 43"/>
              <p:cNvSpPr>
                <a:spLocks/>
              </p:cNvSpPr>
              <p:nvPr/>
            </p:nvSpPr>
            <p:spPr bwMode="auto">
              <a:xfrm>
                <a:off x="3061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4"/>
              <p:cNvSpPr>
                <a:spLocks/>
              </p:cNvSpPr>
              <p:nvPr/>
            </p:nvSpPr>
            <p:spPr bwMode="auto">
              <a:xfrm>
                <a:off x="3878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5"/>
              <p:cNvSpPr>
                <a:spLocks/>
              </p:cNvSpPr>
              <p:nvPr/>
            </p:nvSpPr>
            <p:spPr bwMode="auto">
              <a:xfrm flipV="1">
                <a:off x="3470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6"/>
              <p:cNvSpPr>
                <a:spLocks/>
              </p:cNvSpPr>
              <p:nvPr/>
            </p:nvSpPr>
            <p:spPr bwMode="auto">
              <a:xfrm flipV="1">
                <a:off x="4286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7"/>
              <p:cNvSpPr>
                <a:spLocks/>
              </p:cNvSpPr>
              <p:nvPr/>
            </p:nvSpPr>
            <p:spPr bwMode="auto">
              <a:xfrm>
                <a:off x="4695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8"/>
              <p:cNvSpPr>
                <a:spLocks/>
              </p:cNvSpPr>
              <p:nvPr/>
            </p:nvSpPr>
            <p:spPr bwMode="auto">
              <a:xfrm flipV="1">
                <a:off x="5103" y="2795"/>
                <a:ext cx="409" cy="499"/>
              </a:xfrm>
              <a:custGeom>
                <a:avLst/>
                <a:gdLst>
                  <a:gd name="T0" fmla="*/ 0 w 409"/>
                  <a:gd name="T1" fmla="*/ 499 h 499"/>
                  <a:gd name="T2" fmla="*/ 137 w 409"/>
                  <a:gd name="T3" fmla="*/ 408 h 499"/>
                  <a:gd name="T4" fmla="*/ 273 w 409"/>
                  <a:gd name="T5" fmla="*/ 91 h 499"/>
                  <a:gd name="T6" fmla="*/ 409 w 409"/>
                  <a:gd name="T7" fmla="*/ 0 h 4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499"/>
                  <a:gd name="T14" fmla="*/ 409 w 409"/>
                  <a:gd name="T15" fmla="*/ 499 h 4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499">
                    <a:moveTo>
                      <a:pt x="0" y="499"/>
                    </a:moveTo>
                    <a:cubicBezTo>
                      <a:pt x="46" y="487"/>
                      <a:pt x="92" y="476"/>
                      <a:pt x="137" y="408"/>
                    </a:cubicBezTo>
                    <a:cubicBezTo>
                      <a:pt x="182" y="340"/>
                      <a:pt x="228" y="159"/>
                      <a:pt x="273" y="91"/>
                    </a:cubicBezTo>
                    <a:cubicBezTo>
                      <a:pt x="318" y="23"/>
                      <a:pt x="363" y="11"/>
                      <a:pt x="409" y="0"/>
                    </a:cubicBezTo>
                  </a:path>
                </a:pathLst>
              </a:custGeom>
              <a:noFill/>
              <a:ln w="12700" cmpd="sng">
                <a:solidFill>
                  <a:srgbClr val="FF9999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63"/>
          <p:cNvGrpSpPr>
            <a:grpSpLocks/>
          </p:cNvGrpSpPr>
          <p:nvPr/>
        </p:nvGrpSpPr>
        <p:grpSpPr bwMode="auto">
          <a:xfrm>
            <a:off x="1731962" y="5368925"/>
            <a:ext cx="5408613" cy="879475"/>
            <a:chOff x="793" y="3521"/>
            <a:chExt cx="3901" cy="634"/>
          </a:xfrm>
        </p:grpSpPr>
        <p:sp>
          <p:nvSpPr>
            <p:cNvPr id="225" name="Oval 52"/>
            <p:cNvSpPr>
              <a:spLocks noChangeArrowheads="1"/>
            </p:cNvSpPr>
            <p:nvPr/>
          </p:nvSpPr>
          <p:spPr bwMode="auto">
            <a:xfrm>
              <a:off x="793" y="3521"/>
              <a:ext cx="634" cy="6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Rectangle 53"/>
            <p:cNvSpPr>
              <a:spLocks noChangeArrowheads="1"/>
            </p:cNvSpPr>
            <p:nvPr/>
          </p:nvSpPr>
          <p:spPr bwMode="auto">
            <a:xfrm>
              <a:off x="1292" y="3929"/>
              <a:ext cx="227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54"/>
            <p:cNvSpPr>
              <a:spLocks/>
            </p:cNvSpPr>
            <p:nvPr/>
          </p:nvSpPr>
          <p:spPr bwMode="auto">
            <a:xfrm>
              <a:off x="1429" y="3521"/>
              <a:ext cx="3175" cy="408"/>
            </a:xfrm>
            <a:custGeom>
              <a:avLst/>
              <a:gdLst>
                <a:gd name="T0" fmla="*/ 0 w 3175"/>
                <a:gd name="T1" fmla="*/ 408 h 408"/>
                <a:gd name="T2" fmla="*/ 3175 w 3175"/>
                <a:gd name="T3" fmla="*/ 408 h 408"/>
                <a:gd name="T4" fmla="*/ 3175 w 3175"/>
                <a:gd name="T5" fmla="*/ 0 h 408"/>
                <a:gd name="T6" fmla="*/ 0 60000 65536"/>
                <a:gd name="T7" fmla="*/ 0 60000 65536"/>
                <a:gd name="T8" fmla="*/ 0 60000 65536"/>
                <a:gd name="T9" fmla="*/ 0 w 3175"/>
                <a:gd name="T10" fmla="*/ 0 h 408"/>
                <a:gd name="T11" fmla="*/ 3175 w 3175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5" h="408">
                  <a:moveTo>
                    <a:pt x="0" y="408"/>
                  </a:moveTo>
                  <a:lnTo>
                    <a:pt x="3175" y="408"/>
                  </a:lnTo>
                  <a:lnTo>
                    <a:pt x="3175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5"/>
            <p:cNvSpPr>
              <a:spLocks/>
            </p:cNvSpPr>
            <p:nvPr/>
          </p:nvSpPr>
          <p:spPr bwMode="auto">
            <a:xfrm>
              <a:off x="1383" y="3521"/>
              <a:ext cx="3311" cy="499"/>
            </a:xfrm>
            <a:custGeom>
              <a:avLst/>
              <a:gdLst>
                <a:gd name="T0" fmla="*/ 0 w 3311"/>
                <a:gd name="T1" fmla="*/ 499 h 499"/>
                <a:gd name="T2" fmla="*/ 3311 w 3311"/>
                <a:gd name="T3" fmla="*/ 499 h 499"/>
                <a:gd name="T4" fmla="*/ 3311 w 3311"/>
                <a:gd name="T5" fmla="*/ 0 h 499"/>
                <a:gd name="T6" fmla="*/ 0 60000 65536"/>
                <a:gd name="T7" fmla="*/ 0 60000 65536"/>
                <a:gd name="T8" fmla="*/ 0 60000 65536"/>
                <a:gd name="T9" fmla="*/ 0 w 3311"/>
                <a:gd name="T10" fmla="*/ 0 h 499"/>
                <a:gd name="T11" fmla="*/ 3311 w 3311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1" h="499">
                  <a:moveTo>
                    <a:pt x="0" y="499"/>
                  </a:moveTo>
                  <a:lnTo>
                    <a:pt x="3311" y="499"/>
                  </a:lnTo>
                  <a:lnTo>
                    <a:pt x="3311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5262562" y="4445000"/>
            <a:ext cx="2881313" cy="630237"/>
            <a:chOff x="3061" y="2795"/>
            <a:chExt cx="2451" cy="499"/>
          </a:xfrm>
        </p:grpSpPr>
        <p:sp>
          <p:nvSpPr>
            <p:cNvPr id="230" name="Freeform 57"/>
            <p:cNvSpPr>
              <a:spLocks/>
            </p:cNvSpPr>
            <p:nvPr/>
          </p:nvSpPr>
          <p:spPr bwMode="auto">
            <a:xfrm>
              <a:off x="3061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8"/>
            <p:cNvSpPr>
              <a:spLocks/>
            </p:cNvSpPr>
            <p:nvPr/>
          </p:nvSpPr>
          <p:spPr bwMode="auto">
            <a:xfrm>
              <a:off x="3878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59"/>
            <p:cNvSpPr>
              <a:spLocks/>
            </p:cNvSpPr>
            <p:nvPr/>
          </p:nvSpPr>
          <p:spPr bwMode="auto">
            <a:xfrm flipV="1">
              <a:off x="3470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60"/>
            <p:cNvSpPr>
              <a:spLocks/>
            </p:cNvSpPr>
            <p:nvPr/>
          </p:nvSpPr>
          <p:spPr bwMode="auto">
            <a:xfrm flipV="1">
              <a:off x="4286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61"/>
            <p:cNvSpPr>
              <a:spLocks/>
            </p:cNvSpPr>
            <p:nvPr/>
          </p:nvSpPr>
          <p:spPr bwMode="auto">
            <a:xfrm>
              <a:off x="4695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62"/>
            <p:cNvSpPr>
              <a:spLocks/>
            </p:cNvSpPr>
            <p:nvPr/>
          </p:nvSpPr>
          <p:spPr bwMode="auto">
            <a:xfrm flipV="1">
              <a:off x="5103" y="2795"/>
              <a:ext cx="409" cy="499"/>
            </a:xfrm>
            <a:custGeom>
              <a:avLst/>
              <a:gdLst>
                <a:gd name="T0" fmla="*/ 0 w 409"/>
                <a:gd name="T1" fmla="*/ 499 h 499"/>
                <a:gd name="T2" fmla="*/ 137 w 409"/>
                <a:gd name="T3" fmla="*/ 408 h 499"/>
                <a:gd name="T4" fmla="*/ 273 w 409"/>
                <a:gd name="T5" fmla="*/ 91 h 499"/>
                <a:gd name="T6" fmla="*/ 409 w 409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"/>
                <a:gd name="T13" fmla="*/ 0 h 499"/>
                <a:gd name="T14" fmla="*/ 409 w 409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" h="499">
                  <a:moveTo>
                    <a:pt x="0" y="499"/>
                  </a:moveTo>
                  <a:cubicBezTo>
                    <a:pt x="46" y="487"/>
                    <a:pt x="92" y="476"/>
                    <a:pt x="137" y="408"/>
                  </a:cubicBezTo>
                  <a:cubicBezTo>
                    <a:pt x="182" y="340"/>
                    <a:pt x="228" y="159"/>
                    <a:pt x="273" y="91"/>
                  </a:cubicBezTo>
                  <a:cubicBezTo>
                    <a:pt x="318" y="23"/>
                    <a:pt x="363" y="11"/>
                    <a:pt x="409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6" name="MagnetisationPresessing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4625" y="3786187"/>
            <a:ext cx="145573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MagnetisationPresessing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39306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MagnetisationPresessing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39624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94115" y="3597166"/>
            <a:ext cx="3197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b="1" dirty="0" smtClean="0"/>
              <a:t>Reception:</a:t>
            </a:r>
            <a:r>
              <a:rPr lang="en-GB" dirty="0" smtClean="0"/>
              <a:t> Faraday’s law:</a:t>
            </a:r>
          </a:p>
        </p:txBody>
      </p:sp>
      <p:sp>
        <p:nvSpPr>
          <p:cNvPr id="116" name="TextShape 1"/>
          <p:cNvSpPr txBox="1"/>
          <p:nvPr/>
        </p:nvSpPr>
        <p:spPr>
          <a:xfrm>
            <a:off x="609960" y="7620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600" b="1" kern="0" dirty="0" smtClean="0">
                <a:solidFill>
                  <a:srgbClr val="005B82"/>
                </a:solidFill>
                <a:ea typeface="+mj-ea"/>
                <a:cs typeface="+mj-cs"/>
              </a:rPr>
              <a:t>Reminder: excitation and signal reception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Excitation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4321" y="138736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18"/>
          <p:cNvSpPr/>
          <p:nvPr/>
        </p:nvSpPr>
        <p:spPr>
          <a:xfrm>
            <a:off x="1371600" y="4038600"/>
            <a:ext cx="1371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17" name="Rectangle 116"/>
          <p:cNvSpPr/>
          <p:nvPr/>
        </p:nvSpPr>
        <p:spPr>
          <a:xfrm>
            <a:off x="5591021" y="3657600"/>
            <a:ext cx="19527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 err="1" smtClean="0">
                <a:solidFill>
                  <a:schemeClr val="bg2">
                    <a:lumMod val="50000"/>
                  </a:schemeClr>
                </a:solidFill>
              </a:rPr>
              <a:t>quadrature</a:t>
            </a:r>
            <a:r>
              <a:rPr lang="en-GB" sz="1500" dirty="0" smtClean="0">
                <a:solidFill>
                  <a:schemeClr val="bg2">
                    <a:lumMod val="50000"/>
                  </a:schemeClr>
                </a:solidFill>
              </a:rPr>
              <a:t> detection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653213" y="6172200"/>
          <a:ext cx="1271587" cy="361950"/>
        </p:xfrm>
        <a:graphic>
          <a:graphicData uri="http://schemas.openxmlformats.org/presentationml/2006/ole">
            <p:oleObj spid="_x0000_s2056" name="Equation" r:id="rId16" imgW="850680" imgH="241200" progId="Equation.3">
              <p:embed/>
            </p:oleObj>
          </a:graphicData>
        </a:graphic>
      </p:graphicFrame>
      <p:sp>
        <p:nvSpPr>
          <p:cNvPr id="120" name="Rectangle 119"/>
          <p:cNvSpPr/>
          <p:nvPr/>
        </p:nvSpPr>
        <p:spPr>
          <a:xfrm>
            <a:off x="4986001" y="6248400"/>
            <a:ext cx="16433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 smtClean="0">
                <a:solidFill>
                  <a:schemeClr val="bg2">
                    <a:lumMod val="50000"/>
                  </a:schemeClr>
                </a:solidFill>
              </a:rPr>
              <a:t>Magnitude signal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34200" y="2420035"/>
            <a:ext cx="19415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kern="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e.g. 90 degree pulse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video>
            <p:vide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video>
            <p:vide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video>
            <p:vide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video>
          </p:childTnLst>
        </p:cTn>
      </p:par>
    </p:tnLst>
    <p:bldLst>
      <p:bldP spid="119" grpId="0" animBg="1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4" name="Relaxati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92150"/>
            <a:ext cx="2916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172200" cy="2438400"/>
          </a:xfrm>
        </p:spPr>
        <p:txBody>
          <a:bodyPr/>
          <a:lstStyle/>
          <a:p>
            <a:pPr eaLnBrk="1" hangingPunct="1"/>
            <a:r>
              <a:rPr lang="en-US" sz="1700" dirty="0" smtClean="0"/>
              <a:t>After excitation </a:t>
            </a:r>
            <a:r>
              <a:rPr lang="en-US" sz="1700" b="1" dirty="0" smtClean="0"/>
              <a:t>longitudinal</a:t>
            </a:r>
            <a:r>
              <a:rPr lang="en-US" sz="1700" dirty="0" smtClean="0"/>
              <a:t> </a:t>
            </a:r>
            <a:r>
              <a:rPr lang="en-US" sz="1700" dirty="0" err="1" smtClean="0"/>
              <a:t>magnetisation</a:t>
            </a:r>
            <a:r>
              <a:rPr lang="en-US" sz="1700" dirty="0" smtClean="0"/>
              <a:t> is recovered</a:t>
            </a:r>
          </a:p>
          <a:p>
            <a:pPr lvl="1" eaLnBrk="1" hangingPunct="1"/>
            <a:r>
              <a:rPr lang="en-US" sz="1700" i="1" dirty="0" smtClean="0"/>
              <a:t>T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(longitudinal relaxation time) </a:t>
            </a:r>
          </a:p>
          <a:p>
            <a:pPr lvl="1" eaLnBrk="1" hangingPunct="1"/>
            <a:endParaRPr lang="en-US" sz="1700" dirty="0" smtClean="0"/>
          </a:p>
          <a:p>
            <a:r>
              <a:rPr lang="en-US" sz="1700" dirty="0" smtClean="0"/>
              <a:t>After excitation </a:t>
            </a:r>
            <a:r>
              <a:rPr lang="en-US" sz="1700" b="1" dirty="0" smtClean="0"/>
              <a:t>transverse</a:t>
            </a:r>
            <a:r>
              <a:rPr lang="en-US" sz="1700" dirty="0" smtClean="0"/>
              <a:t> </a:t>
            </a:r>
            <a:r>
              <a:rPr lang="en-US" sz="1700" dirty="0" err="1" smtClean="0"/>
              <a:t>magnetisation</a:t>
            </a:r>
            <a:r>
              <a:rPr lang="en-US" sz="1700" dirty="0" smtClean="0"/>
              <a:t> vanishes</a:t>
            </a:r>
          </a:p>
          <a:p>
            <a:pPr lvl="1" eaLnBrk="1" hangingPunct="1"/>
            <a:r>
              <a:rPr lang="en-US" sz="1700" i="1" dirty="0" smtClean="0"/>
              <a:t>T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(transverse relaxation time)</a:t>
            </a:r>
            <a:endParaRPr lang="en-GB" sz="1700" dirty="0" smtClean="0">
              <a:solidFill>
                <a:srgbClr val="FF0000"/>
              </a:solidFill>
            </a:endParaRPr>
          </a:p>
        </p:txBody>
      </p:sp>
      <p:pic>
        <p:nvPicPr>
          <p:cNvPr id="78852" name="Picture 4" descr="T1relax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644900"/>
            <a:ext cx="36369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T2relax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644900"/>
            <a:ext cx="3668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3915475" y="1499724"/>
          <a:ext cx="2172433" cy="450964"/>
        </p:xfrm>
        <a:graphic>
          <a:graphicData uri="http://schemas.openxmlformats.org/presentationml/2006/ole">
            <p:oleObj spid="_x0000_s3074" name="Equation" r:id="rId7" imgW="1168200" imgH="241200" progId="Equation.3">
              <p:embed/>
            </p:oleObj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3921792" y="2632237"/>
          <a:ext cx="1708916" cy="459595"/>
        </p:xfrm>
        <a:graphic>
          <a:graphicData uri="http://schemas.openxmlformats.org/presentationml/2006/ole">
            <p:oleObj spid="_x0000_s3075" name="Equation" r:id="rId8" imgW="939600" imgH="253800" progId="Equation.3">
              <p:embed/>
            </p:oleObj>
          </a:graphicData>
        </a:graphic>
      </p:graphicFrame>
      <p:sp>
        <p:nvSpPr>
          <p:cNvPr id="13" name="TextShape 1"/>
          <p:cNvSpPr txBox="1"/>
          <p:nvPr/>
        </p:nvSpPr>
        <p:spPr>
          <a:xfrm>
            <a:off x="609960" y="7656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600" b="1" kern="0" dirty="0" smtClean="0">
                <a:solidFill>
                  <a:srgbClr val="005B82"/>
                </a:solidFill>
                <a:ea typeface="+mj-ea"/>
                <a:cs typeface="+mj-cs"/>
              </a:rPr>
              <a:t>Reminder: relaxation</a:t>
            </a:r>
            <a:endParaRPr lang="de-DE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229600" y="152400"/>
            <a:ext cx="437132" cy="533400"/>
            <a:chOff x="8478268" y="533400"/>
            <a:chExt cx="437132" cy="53340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8212362" y="7993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479062" y="6858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B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</p:grpSp>
      <p:pic>
        <p:nvPicPr>
          <p:cNvPr id="21" name="Relaxatio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85800"/>
            <a:ext cx="291623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88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8864"/>
                </p:tgtEl>
              </p:cMediaNode>
            </p:video>
            <p:video>
              <p:cMediaNode>
                <p:cTn id="3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018-02-28_pp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Juelich_PowerPoint_4x3_en.potx" id="{94F3CE95-886E-4500-85C6-66D41CAFA932}" vid="{1C733800-F81F-4A99-B170-E0BCA808269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21092</TotalTime>
  <Words>1332</Words>
  <Application>Microsoft Office PowerPoint</Application>
  <PresentationFormat>On-screen Show (4:3)</PresentationFormat>
  <Paragraphs>242</Paragraphs>
  <Slides>31</Slides>
  <Notes>7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2018-02-28_ppt_4x3</vt:lpstr>
      <vt:lpstr>Equation</vt:lpstr>
      <vt:lpstr>Document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idea</dc:creator>
  <cp:lastModifiedBy>idea</cp:lastModifiedBy>
  <cp:revision>487</cp:revision>
  <dcterms:created xsi:type="dcterms:W3CDTF">2018-07-30T07:16:35Z</dcterms:created>
  <dcterms:modified xsi:type="dcterms:W3CDTF">2018-09-14T07:12:34Z</dcterms:modified>
</cp:coreProperties>
</file>