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50"/>
  </p:notesMasterIdLst>
  <p:handoutMasterIdLst>
    <p:handoutMasterId r:id="rId51"/>
  </p:handoutMasterIdLst>
  <p:sldIdLst>
    <p:sldId id="425" r:id="rId2"/>
    <p:sldId id="324" r:id="rId3"/>
    <p:sldId id="325" r:id="rId4"/>
    <p:sldId id="326" r:id="rId5"/>
    <p:sldId id="327" r:id="rId6"/>
    <p:sldId id="328" r:id="rId7"/>
    <p:sldId id="329" r:id="rId8"/>
    <p:sldId id="330" r:id="rId9"/>
    <p:sldId id="408" r:id="rId10"/>
    <p:sldId id="404" r:id="rId11"/>
    <p:sldId id="413" r:id="rId12"/>
    <p:sldId id="410" r:id="rId13"/>
    <p:sldId id="331" r:id="rId14"/>
    <p:sldId id="332" r:id="rId15"/>
    <p:sldId id="333" r:id="rId16"/>
    <p:sldId id="334" r:id="rId17"/>
    <p:sldId id="335" r:id="rId18"/>
    <p:sldId id="336" r:id="rId19"/>
    <p:sldId id="337" r:id="rId20"/>
    <p:sldId id="338" r:id="rId21"/>
    <p:sldId id="414" r:id="rId22"/>
    <p:sldId id="421" r:id="rId23"/>
    <p:sldId id="394" r:id="rId24"/>
    <p:sldId id="401" r:id="rId25"/>
    <p:sldId id="402" r:id="rId26"/>
    <p:sldId id="400" r:id="rId27"/>
    <p:sldId id="395" r:id="rId28"/>
    <p:sldId id="386" r:id="rId29"/>
    <p:sldId id="403" r:id="rId30"/>
    <p:sldId id="382" r:id="rId31"/>
    <p:sldId id="415" r:id="rId32"/>
    <p:sldId id="385" r:id="rId33"/>
    <p:sldId id="416" r:id="rId34"/>
    <p:sldId id="396" r:id="rId35"/>
    <p:sldId id="417" r:id="rId36"/>
    <p:sldId id="353" r:id="rId37"/>
    <p:sldId id="411" r:id="rId38"/>
    <p:sldId id="412" r:id="rId39"/>
    <p:sldId id="388" r:id="rId40"/>
    <p:sldId id="418" r:id="rId41"/>
    <p:sldId id="423" r:id="rId42"/>
    <p:sldId id="390" r:id="rId43"/>
    <p:sldId id="424" r:id="rId44"/>
    <p:sldId id="391" r:id="rId45"/>
    <p:sldId id="377" r:id="rId46"/>
    <p:sldId id="378" r:id="rId47"/>
    <p:sldId id="398" r:id="rId48"/>
    <p:sldId id="426" r:id="rId49"/>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 Spellerberg" initials="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2"/>
    <a:srgbClr val="0033FF"/>
    <a:srgbClr val="376092"/>
    <a:srgbClr val="8064A2"/>
    <a:srgbClr val="8D8DFF"/>
    <a:srgbClr val="4D4D4D"/>
    <a:srgbClr val="17375E"/>
    <a:srgbClr val="C6D9F1"/>
    <a:srgbClr val="D3D3D3"/>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51" autoAdjust="0"/>
    <p:restoredTop sz="96305" autoAdjust="0"/>
  </p:normalViewPr>
  <p:slideViewPr>
    <p:cSldViewPr>
      <p:cViewPr>
        <p:scale>
          <a:sx n="100" d="100"/>
          <a:sy n="100" d="100"/>
        </p:scale>
        <p:origin x="-702" y="7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10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image" Target="../media/image1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3403BE5-2DD3-4083-A6AE-81F4303A1D51}" type="datetimeFigureOut">
              <a:rPr lang="de-DE" smtClean="0"/>
              <a:t>30.08.2016</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6764B80-B55B-4D70-8461-9AD159279D0D}" type="slidenum">
              <a:rPr lang="de-DE" smtClean="0"/>
              <a:t>‹Nr.›</a:t>
            </a:fld>
            <a:endParaRPr lang="de-DE"/>
          </a:p>
        </p:txBody>
      </p:sp>
    </p:spTree>
    <p:extLst>
      <p:ext uri="{BB962C8B-B14F-4D97-AF65-F5344CB8AC3E}">
        <p14:creationId xmlns:p14="http://schemas.microsoft.com/office/powerpoint/2010/main" val="1388903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7BF8D2D-D192-425F-97F8-E94955A8EF9C}" type="datetimeFigureOut">
              <a:rPr lang="de-DE" smtClean="0"/>
              <a:t>30.08.2016</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B6DD512-AFAA-4C3C-9523-8A5C760D94EF}" type="slidenum">
              <a:rPr lang="de-DE" smtClean="0"/>
              <a:t>‹Nr.›</a:t>
            </a:fld>
            <a:endParaRPr lang="de-DE"/>
          </a:p>
        </p:txBody>
      </p:sp>
    </p:spTree>
    <p:extLst>
      <p:ext uri="{BB962C8B-B14F-4D97-AF65-F5344CB8AC3E}">
        <p14:creationId xmlns:p14="http://schemas.microsoft.com/office/powerpoint/2010/main" val="61417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B6DD512-AFAA-4C3C-9523-8A5C760D94EF}"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3971508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p:txBody>
          <a:bodyPr/>
          <a:lstStyle/>
          <a:p>
            <a:pPr eaLnBrk="1" hangingPunct="1"/>
            <a:endParaRPr lang="ru-RU" dirty="0" smtClean="0">
              <a:latin typeface="Calibri" panose="020F0502020204030204" pitchFamily="34" charset="0"/>
            </a:endParaRPr>
          </a:p>
        </p:txBody>
      </p:sp>
    </p:spTree>
    <p:extLst>
      <p:ext uri="{BB962C8B-B14F-4D97-AF65-F5344CB8AC3E}">
        <p14:creationId xmlns:p14="http://schemas.microsoft.com/office/powerpoint/2010/main" val="153332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p:txBody>
          <a:bodyPr/>
          <a:lstStyle/>
          <a:p>
            <a:pPr eaLnBrk="1" hangingPunct="1"/>
            <a:endParaRPr lang="ru-RU" dirty="0" smtClean="0">
              <a:latin typeface="Calibri" panose="020F0502020204030204" pitchFamily="34" charset="0"/>
            </a:endParaRPr>
          </a:p>
        </p:txBody>
      </p:sp>
    </p:spTree>
    <p:extLst>
      <p:ext uri="{BB962C8B-B14F-4D97-AF65-F5344CB8AC3E}">
        <p14:creationId xmlns:p14="http://schemas.microsoft.com/office/powerpoint/2010/main" val="2025082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endParaRPr lang="de-DE" dirty="0"/>
          </a:p>
        </p:txBody>
      </p:sp>
      <p:sp>
        <p:nvSpPr>
          <p:cNvPr id="4" name="Foliennummernplatzhalt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DEBE9A3-497B-4D34-839A-54070D8D0DD1}" type="slidenum">
              <a:rPr lang="de-DE" altLang="de-DE" sz="1200">
                <a:latin typeface="Times New Roman" pitchFamily="18" charset="0"/>
              </a:rPr>
              <a:pPr eaLnBrk="1" hangingPunct="1"/>
              <a:t>18</a:t>
            </a:fld>
            <a:endParaRPr lang="de-DE" altLang="de-DE" sz="1200">
              <a:latin typeface="Times New Roman" pitchFamily="18" charset="0"/>
            </a:endParaRPr>
          </a:p>
        </p:txBody>
      </p:sp>
    </p:spTree>
    <p:extLst>
      <p:ext uri="{BB962C8B-B14F-4D97-AF65-F5344CB8AC3E}">
        <p14:creationId xmlns:p14="http://schemas.microsoft.com/office/powerpoint/2010/main" val="2132231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6B6DD512-AFAA-4C3C-9523-8A5C760D94EF}" type="slidenum">
              <a:rPr lang="de-DE" smtClean="0">
                <a:solidFill>
                  <a:prstClr val="black"/>
                </a:solidFill>
              </a:rPr>
              <a:pPr/>
              <a:t>21</a:t>
            </a:fld>
            <a:endParaRPr lang="de-DE">
              <a:solidFill>
                <a:prstClr val="black"/>
              </a:solidFill>
            </a:endParaRPr>
          </a:p>
        </p:txBody>
      </p:sp>
    </p:spTree>
    <p:extLst>
      <p:ext uri="{BB962C8B-B14F-4D97-AF65-F5344CB8AC3E}">
        <p14:creationId xmlns:p14="http://schemas.microsoft.com/office/powerpoint/2010/main" val="371402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68C0C-A854-1644-8924-292F08DD93F5}" type="slidenum">
              <a:rPr lang="en-US"/>
              <a:pPr/>
              <a:t>24</a:t>
            </a:fld>
            <a:endParaRPr lang="en-US"/>
          </a:p>
        </p:txBody>
      </p:sp>
      <p:sp>
        <p:nvSpPr>
          <p:cNvPr id="185958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185958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02327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endParaRPr lang="en-US" dirty="0">
              <a:ea typeface="ＭＳ Ｐゴシック" charset="0"/>
            </a:endParaRPr>
          </a:p>
        </p:txBody>
      </p:sp>
      <p:sp>
        <p:nvSpPr>
          <p:cNvPr id="4" name="Foliennummernplatzhalt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EACB73A-C372-469C-93A2-5102CABAFED0}" type="slidenum">
              <a:rPr lang="ru-RU" sz="1200">
                <a:latin typeface="Times New Roman" panose="02020603050405020304" pitchFamily="18" charset="0"/>
              </a:rPr>
              <a:pPr eaLnBrk="1" hangingPunct="1"/>
              <a:t>29</a:t>
            </a:fld>
            <a:endParaRPr lang="ru-RU" sz="1200">
              <a:latin typeface="Times New Roman" panose="02020603050405020304" pitchFamily="18" charset="0"/>
            </a:endParaRPr>
          </a:p>
        </p:txBody>
      </p:sp>
    </p:spTree>
    <p:extLst>
      <p:ext uri="{BB962C8B-B14F-4D97-AF65-F5344CB8AC3E}">
        <p14:creationId xmlns:p14="http://schemas.microsoft.com/office/powerpoint/2010/main" val="350530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D0F6FFD-C24A-4888-97FC-AA38B7FA0257}" type="slidenum">
              <a:rPr lang="de-DE" smtClean="0"/>
              <a:t>30</a:t>
            </a:fld>
            <a:endParaRPr lang="de-DE"/>
          </a:p>
        </p:txBody>
      </p:sp>
    </p:spTree>
    <p:extLst>
      <p:ext uri="{BB962C8B-B14F-4D97-AF65-F5344CB8AC3E}">
        <p14:creationId xmlns:p14="http://schemas.microsoft.com/office/powerpoint/2010/main" val="3161417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91B27-C60B-4011-ABD9-78A76A6B84B5}" type="slidenum">
              <a:rPr lang="en-US" smtClean="0"/>
              <a:t>31</a:t>
            </a:fld>
            <a:endParaRPr lang="en-US"/>
          </a:p>
        </p:txBody>
      </p:sp>
    </p:spTree>
    <p:extLst>
      <p:ext uri="{BB962C8B-B14F-4D97-AF65-F5344CB8AC3E}">
        <p14:creationId xmlns:p14="http://schemas.microsoft.com/office/powerpoint/2010/main" val="2481861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1EAC3-3290-43E6-8BF6-26E5F225D625}" type="slidenum">
              <a:rPr lang="ru-RU"/>
              <a:pPr/>
              <a:t>40</a:t>
            </a:fld>
            <a:endParaRPr lang="ru-RU"/>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t>Somatostatin (has two active forms somatostatin-14 and 28) is a peptide that regulates neuroendocrine system and has mainly inhibitory action. Its receptors are overexpressed in almost all neurocrine (njueroendokrain) tumors. Most tumor express more than one receptor type. Nevertheless somatostatin can not be used as tumor tracer because of low in vivo stability.</a:t>
            </a:r>
          </a:p>
          <a:p>
            <a:r>
              <a:rPr lang="en-US"/>
              <a:t>The part of Molecule responsible for receptor binging is shown in bold.</a:t>
            </a:r>
          </a:p>
        </p:txBody>
      </p:sp>
    </p:spTree>
    <p:extLst>
      <p:ext uri="{BB962C8B-B14F-4D97-AF65-F5344CB8AC3E}">
        <p14:creationId xmlns:p14="http://schemas.microsoft.com/office/powerpoint/2010/main" val="373996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1EAC3-3290-43E6-8BF6-26E5F225D625}" type="slidenum">
              <a:rPr lang="ru-RU"/>
              <a:pPr/>
              <a:t>41</a:t>
            </a:fld>
            <a:endParaRPr lang="ru-RU"/>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t>Somatostatin (has two active forms somatostatin-14 and 28) is a peptide that regulates neuroendocrine system and has mainly inhibitory action. Its receptors are overexpressed in almost all neurocrine (njueroendokrain) tumors. Most tumor express more than one receptor type. Nevertheless somatostatin can not be used as tumor tracer because of low in vivo stability.</a:t>
            </a:r>
          </a:p>
          <a:p>
            <a:r>
              <a:rPr lang="en-US"/>
              <a:t>The part of Molecule responsible for receptor binging is shown in bold.</a:t>
            </a:r>
          </a:p>
        </p:txBody>
      </p:sp>
    </p:spTree>
    <p:extLst>
      <p:ext uri="{BB962C8B-B14F-4D97-AF65-F5344CB8AC3E}">
        <p14:creationId xmlns:p14="http://schemas.microsoft.com/office/powerpoint/2010/main" val="3739969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eaLnBrk="1" hangingPunct="1"/>
            <a:fld id="{63CE2D9C-AA5F-44BE-81BD-54F28F61738C}" type="slidenum">
              <a:rPr lang="ru-RU" sz="1200" smtClean="0">
                <a:latin typeface="Times New Roman" pitchFamily="18" charset="0"/>
              </a:rPr>
              <a:pPr eaLnBrk="1" hangingPunct="1"/>
              <a:t>2</a:t>
            </a:fld>
            <a:endParaRPr lang="ru-RU" sz="1200" smtClean="0">
              <a:latin typeface="Times New Roman"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mtClean="0"/>
              <a:t>In molekularer Bildgebung wird als Sond ein Targeting Molekül benutzt, das mit einem Target spezifisch interagiert und ein Radioizotop, Fluoreszenz- oder Magnetlabel enthält. </a:t>
            </a:r>
            <a:endParaRPr lang="en-US" smtClean="0"/>
          </a:p>
        </p:txBody>
      </p:sp>
    </p:spTree>
    <p:extLst>
      <p:ext uri="{BB962C8B-B14F-4D97-AF65-F5344CB8AC3E}">
        <p14:creationId xmlns:p14="http://schemas.microsoft.com/office/powerpoint/2010/main" val="49018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1EAC3-3290-43E6-8BF6-26E5F225D625}" type="slidenum">
              <a:rPr lang="ru-RU"/>
              <a:pPr/>
              <a:t>43</a:t>
            </a:fld>
            <a:endParaRPr lang="ru-RU"/>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t>Somatostatin (has two active forms somatostatin-14 and 28) is a peptide that regulates neuroendocrine system and has mainly inhibitory action. Its receptors are overexpressed in almost all neurocrine (njueroendokrain) tumors. Most tumor express more than one receptor type. Nevertheless somatostatin can not be used as tumor tracer because of low in vivo stability.</a:t>
            </a:r>
          </a:p>
          <a:p>
            <a:r>
              <a:rPr lang="en-US"/>
              <a:t>The part of Molecule responsible for receptor binging is shown in bold.</a:t>
            </a:r>
          </a:p>
        </p:txBody>
      </p:sp>
    </p:spTree>
    <p:extLst>
      <p:ext uri="{BB962C8B-B14F-4D97-AF65-F5344CB8AC3E}">
        <p14:creationId xmlns:p14="http://schemas.microsoft.com/office/powerpoint/2010/main" val="373996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eaLnBrk="1" hangingPunct="1"/>
            <a:fld id="{BC898CF2-B810-4DC4-9C7A-54705277095B}" type="slidenum">
              <a:rPr lang="ru-RU" sz="1200" smtClean="0">
                <a:latin typeface="Times New Roman" pitchFamily="18" charset="0"/>
              </a:rPr>
              <a:pPr eaLnBrk="1" hangingPunct="1"/>
              <a:t>3</a:t>
            </a:fld>
            <a:endParaRPr lang="ru-RU" sz="1200" smtClean="0">
              <a:latin typeface="Times New Roman"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t>Die molekulare Bildgebung ist: . Sie soll helfen eine richtige Diagnose zu stellen, eine richtige Therapieoption aus zu wählen und die Effizienz der Behandlung genau aus zu werten. Hier ist ein Paar Beispiele: ein FDG-Scan eines Patientes mit Non Hodgkin Lymphom, ein In-Octreotid-Scan eines Patientes mit Karzinoid und ein Brustkrebssoftscan. Für einige Tumorarten (Pankreastumor) gibt es keine Markers die Tumorstaging erlauben und/oder können Entzündung vom Cancer unterscheiden.  </a:t>
            </a:r>
            <a:endParaRPr lang="en-US" smtClean="0"/>
          </a:p>
        </p:txBody>
      </p:sp>
    </p:spTree>
    <p:extLst>
      <p:ext uri="{BB962C8B-B14F-4D97-AF65-F5344CB8AC3E}">
        <p14:creationId xmlns:p14="http://schemas.microsoft.com/office/powerpoint/2010/main" val="293091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eaLnBrk="1" hangingPunct="1"/>
            <a:fld id="{2A7577FD-8B40-475D-BBA5-35A41C482B4D}" type="slidenum">
              <a:rPr lang="ru-RU" sz="1200" smtClean="0">
                <a:latin typeface="Times New Roman" pitchFamily="18" charset="0"/>
              </a:rPr>
              <a:pPr eaLnBrk="1" hangingPunct="1"/>
              <a:t>4</a:t>
            </a:fld>
            <a:endParaRPr lang="ru-RU" sz="1200" smtClean="0">
              <a:latin typeface="Times New Roman"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smtClean="0"/>
              <a:t>In molekularer Bildgebung wird als Sond ein Targeting Molekül benutzt, das mit einem Target spezifisch interagiert und ein Radioizotop, Fluoreszenz- oder Magnetlabel enthält. </a:t>
            </a:r>
            <a:endParaRPr lang="en-US" smtClean="0"/>
          </a:p>
        </p:txBody>
      </p:sp>
    </p:spTree>
    <p:extLst>
      <p:ext uri="{BB962C8B-B14F-4D97-AF65-F5344CB8AC3E}">
        <p14:creationId xmlns:p14="http://schemas.microsoft.com/office/powerpoint/2010/main" val="255609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eaLnBrk="1" hangingPunct="1"/>
            <a:fld id="{B8673236-A4B4-4263-98CD-63F9C5459F8E}" type="slidenum">
              <a:rPr lang="ru-RU" sz="1200" smtClean="0">
                <a:latin typeface="Times New Roman" pitchFamily="18" charset="0"/>
              </a:rPr>
              <a:pPr eaLnBrk="1" hangingPunct="1"/>
              <a:t>6</a:t>
            </a:fld>
            <a:endParaRPr lang="ru-RU" sz="1200" smtClean="0">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pPr eaLnBrk="1" hangingPunct="1">
              <a:defRPr/>
            </a:pPr>
            <a:r>
              <a:rPr lang="de-DE" dirty="0" smtClean="0"/>
              <a:t>In der linken Spalte sind einige Markierungsansätze gezeigt. Als Sonden können ganz unterschiedliche Moleküle wie: </a:t>
            </a:r>
            <a:r>
              <a:rPr lang="de-DE" dirty="0" err="1" smtClean="0"/>
              <a:t>peptide</a:t>
            </a:r>
            <a:r>
              <a:rPr lang="de-DE" dirty="0" smtClean="0"/>
              <a:t>, </a:t>
            </a:r>
            <a:r>
              <a:rPr lang="en-US" sz="2400" dirty="0" err="1" smtClean="0">
                <a:solidFill>
                  <a:srgbClr val="FFFF00"/>
                </a:solidFill>
                <a:effectLst>
                  <a:outerShdw blurRad="38100" dist="38100" dir="2700000" algn="tl">
                    <a:srgbClr val="C0C0C0"/>
                  </a:outerShdw>
                </a:effectLst>
                <a:latin typeface="Arial" charset="0"/>
              </a:rPr>
              <a:t>Peptidomimetics</a:t>
            </a:r>
            <a:endParaRPr lang="en-US" sz="2400" dirty="0" smtClean="0">
              <a:solidFill>
                <a:srgbClr val="FFFF00"/>
              </a:solidFill>
              <a:effectLst>
                <a:outerShdw blurRad="38100" dist="38100" dir="2700000" algn="tl">
                  <a:srgbClr val="C0C0C0"/>
                </a:outerShdw>
              </a:effectLst>
              <a:latin typeface="Arial" charset="0"/>
            </a:endParaRPr>
          </a:p>
          <a:p>
            <a:pPr lvl="1">
              <a:spcBef>
                <a:spcPct val="0"/>
              </a:spcBef>
              <a:buFontTx/>
              <a:buChar char="•"/>
              <a:defRPr/>
            </a:pPr>
            <a:r>
              <a:rPr lang="de-DE" sz="2400" dirty="0" smtClean="0">
                <a:solidFill>
                  <a:srgbClr val="FFFF00"/>
                </a:solidFill>
                <a:effectLst>
                  <a:outerShdw blurRad="38100" dist="38100" dir="2700000" algn="tl">
                    <a:srgbClr val="C0C0C0"/>
                  </a:outerShdw>
                </a:effectLst>
                <a:latin typeface="Arial" charset="0"/>
              </a:rPr>
              <a:t> </a:t>
            </a:r>
            <a:r>
              <a:rPr lang="en-US" sz="2400" dirty="0" err="1" smtClean="0">
                <a:solidFill>
                  <a:srgbClr val="FFFF00"/>
                </a:solidFill>
                <a:effectLst>
                  <a:outerShdw blurRad="38100" dist="38100" dir="2700000" algn="tl">
                    <a:srgbClr val="C0C0C0"/>
                  </a:outerShdw>
                </a:effectLst>
                <a:latin typeface="Arial" charset="0"/>
              </a:rPr>
              <a:t>Nukleo</a:t>
            </a:r>
            <a:r>
              <a:rPr lang="de-DE" sz="2400" dirty="0" smtClean="0">
                <a:solidFill>
                  <a:srgbClr val="FFFF00"/>
                </a:solidFill>
                <a:effectLst>
                  <a:outerShdw blurRad="38100" dist="38100" dir="2700000" algn="tl">
                    <a:srgbClr val="C0C0C0"/>
                  </a:outerShdw>
                </a:effectLst>
                <a:latin typeface="Arial" charset="0"/>
              </a:rPr>
              <a:t>s</a:t>
            </a:r>
            <a:r>
              <a:rPr lang="en-US" sz="2400" dirty="0" err="1" smtClean="0">
                <a:solidFill>
                  <a:srgbClr val="FFFF00"/>
                </a:solidFill>
                <a:effectLst>
                  <a:outerShdw blurRad="38100" dist="38100" dir="2700000" algn="tl">
                    <a:srgbClr val="C0C0C0"/>
                  </a:outerShdw>
                </a:effectLst>
                <a:latin typeface="Arial" charset="0"/>
              </a:rPr>
              <a:t>ide</a:t>
            </a:r>
            <a:endParaRPr lang="de-DE" sz="2400" dirty="0" smtClean="0">
              <a:solidFill>
                <a:srgbClr val="FFFF00"/>
              </a:solidFill>
              <a:effectLst>
                <a:outerShdw blurRad="38100" dist="38100" dir="2700000" algn="tl">
                  <a:srgbClr val="C0C0C0"/>
                </a:outerShdw>
              </a:effectLst>
              <a:latin typeface="Arial" charset="0"/>
            </a:endParaRPr>
          </a:p>
          <a:p>
            <a:pPr lvl="1">
              <a:spcBef>
                <a:spcPct val="0"/>
              </a:spcBef>
              <a:buFontTx/>
              <a:buChar char="•"/>
              <a:defRPr/>
            </a:pPr>
            <a:r>
              <a:rPr lang="de-DE" sz="2400" dirty="0" smtClean="0">
                <a:solidFill>
                  <a:srgbClr val="FFFF00"/>
                </a:solidFill>
                <a:effectLst>
                  <a:outerShdw blurRad="38100" dist="38100" dir="2700000" algn="tl">
                    <a:srgbClr val="C0C0C0"/>
                  </a:outerShdw>
                </a:effectLst>
                <a:latin typeface="Arial" charset="0"/>
              </a:rPr>
              <a:t> </a:t>
            </a:r>
            <a:r>
              <a:rPr lang="en-US" sz="2400" dirty="0" err="1" smtClean="0">
                <a:solidFill>
                  <a:srgbClr val="FFFF00"/>
                </a:solidFill>
                <a:effectLst>
                  <a:outerShdw blurRad="38100" dist="38100" dir="2700000" algn="tl">
                    <a:srgbClr val="C0C0C0"/>
                  </a:outerShdw>
                </a:effectLst>
                <a:latin typeface="Arial" charset="0"/>
              </a:rPr>
              <a:t>kleine</a:t>
            </a:r>
            <a:r>
              <a:rPr lang="en-US" sz="2400" dirty="0" smtClean="0">
                <a:solidFill>
                  <a:srgbClr val="FFFF00"/>
                </a:solidFill>
                <a:effectLst>
                  <a:outerShdw blurRad="38100" dist="38100" dir="2700000" algn="tl">
                    <a:srgbClr val="C0C0C0"/>
                  </a:outerShdw>
                </a:effectLst>
                <a:latin typeface="Arial" charset="0"/>
              </a:rPr>
              <a:t> </a:t>
            </a:r>
            <a:r>
              <a:rPr lang="en-US" sz="2400" dirty="0" err="1" smtClean="0">
                <a:solidFill>
                  <a:srgbClr val="FFFF00"/>
                </a:solidFill>
                <a:effectLst>
                  <a:outerShdw blurRad="38100" dist="38100" dir="2700000" algn="tl">
                    <a:srgbClr val="C0C0C0"/>
                  </a:outerShdw>
                </a:effectLst>
                <a:latin typeface="Arial" charset="0"/>
              </a:rPr>
              <a:t>Moleküle</a:t>
            </a:r>
            <a:endParaRPr lang="en-US" sz="2400" dirty="0" smtClean="0">
              <a:solidFill>
                <a:srgbClr val="FFFF00"/>
              </a:solidFill>
              <a:effectLst>
                <a:outerShdw blurRad="38100" dist="38100" dir="2700000" algn="tl">
                  <a:srgbClr val="C0C0C0"/>
                </a:outerShdw>
              </a:effectLst>
              <a:latin typeface="Arial" charset="0"/>
            </a:endParaRPr>
          </a:p>
          <a:p>
            <a:pPr lvl="1">
              <a:spcBef>
                <a:spcPct val="0"/>
              </a:spcBef>
              <a:buFontTx/>
              <a:buChar char="•"/>
              <a:defRPr/>
            </a:pPr>
            <a:r>
              <a:rPr lang="de-DE" sz="2400" dirty="0" smtClean="0">
                <a:solidFill>
                  <a:srgbClr val="FFFF00"/>
                </a:solidFill>
                <a:effectLst>
                  <a:outerShdw blurRad="38100" dist="38100" dir="2700000" algn="tl">
                    <a:srgbClr val="C0C0C0"/>
                  </a:outerShdw>
                </a:effectLst>
                <a:latin typeface="Arial" charset="0"/>
              </a:rPr>
              <a:t> </a:t>
            </a:r>
            <a:r>
              <a:rPr lang="en-US" sz="2400" dirty="0" err="1" smtClean="0">
                <a:solidFill>
                  <a:srgbClr val="FFFF00"/>
                </a:solidFill>
                <a:effectLst>
                  <a:outerShdw blurRad="38100" dist="38100" dir="2700000" algn="tl">
                    <a:srgbClr val="C0C0C0"/>
                  </a:outerShdw>
                </a:effectLst>
                <a:latin typeface="Arial" charset="0"/>
              </a:rPr>
              <a:t>Antikörper</a:t>
            </a:r>
            <a:r>
              <a:rPr lang="de-DE" dirty="0" smtClean="0"/>
              <a:t> verwendet werden und als Targets z. B. </a:t>
            </a:r>
            <a:r>
              <a:rPr lang="en-US" sz="2400" dirty="0" err="1" smtClean="0">
                <a:solidFill>
                  <a:srgbClr val="FFFF00"/>
                </a:solidFill>
                <a:effectLst>
                  <a:outerShdw blurRad="38100" dist="38100" dir="2700000" algn="tl">
                    <a:srgbClr val="C0C0C0"/>
                  </a:outerShdw>
                </a:effectLst>
                <a:latin typeface="Arial" charset="0"/>
              </a:rPr>
              <a:t>Zelloberflächenrezeptoren</a:t>
            </a:r>
            <a:endParaRPr lang="en-US" sz="2400" dirty="0" smtClean="0">
              <a:solidFill>
                <a:srgbClr val="FFFF00"/>
              </a:solidFill>
              <a:effectLst>
                <a:outerShdw blurRad="38100" dist="38100" dir="2700000" algn="tl">
                  <a:srgbClr val="C0C0C0"/>
                </a:outerShdw>
              </a:effectLst>
              <a:latin typeface="Arial" charset="0"/>
            </a:endParaRPr>
          </a:p>
          <a:p>
            <a:pPr lvl="1">
              <a:spcBef>
                <a:spcPct val="0"/>
              </a:spcBef>
              <a:buFontTx/>
              <a:buChar char="•"/>
              <a:defRPr/>
            </a:pPr>
            <a:r>
              <a:rPr lang="de-DE" sz="2400" dirty="0" smtClean="0">
                <a:solidFill>
                  <a:srgbClr val="FFFF00"/>
                </a:solidFill>
                <a:effectLst>
                  <a:outerShdw blurRad="38100" dist="38100" dir="2700000" algn="tl">
                    <a:srgbClr val="C0C0C0"/>
                  </a:outerShdw>
                </a:effectLst>
                <a:latin typeface="Arial" charset="0"/>
              </a:rPr>
              <a:t> </a:t>
            </a:r>
            <a:r>
              <a:rPr lang="en-US" sz="2400" dirty="0" err="1" smtClean="0">
                <a:solidFill>
                  <a:srgbClr val="FFFF00"/>
                </a:solidFill>
                <a:effectLst>
                  <a:outerShdw blurRad="38100" dist="38100" dir="2700000" algn="tl">
                    <a:srgbClr val="C0C0C0"/>
                  </a:outerShdw>
                </a:effectLst>
                <a:latin typeface="Arial" charset="0"/>
              </a:rPr>
              <a:t>Transportmechanismen</a:t>
            </a:r>
            <a:r>
              <a:rPr lang="en-US" sz="2400" dirty="0" smtClean="0">
                <a:solidFill>
                  <a:srgbClr val="FFFF00"/>
                </a:solidFill>
                <a:effectLst>
                  <a:outerShdw blurRad="38100" dist="38100" dir="2700000" algn="tl">
                    <a:srgbClr val="C0C0C0"/>
                  </a:outerShdw>
                </a:effectLst>
                <a:latin typeface="Arial" charset="0"/>
              </a:rPr>
              <a:t> </a:t>
            </a:r>
          </a:p>
          <a:p>
            <a:pPr lvl="1">
              <a:spcBef>
                <a:spcPct val="0"/>
              </a:spcBef>
              <a:buFontTx/>
              <a:buChar char="•"/>
              <a:defRPr/>
            </a:pPr>
            <a:r>
              <a:rPr lang="de-DE" sz="2400" dirty="0" smtClean="0">
                <a:solidFill>
                  <a:srgbClr val="FFFF00"/>
                </a:solidFill>
                <a:effectLst>
                  <a:outerShdw blurRad="38100" dist="38100" dir="2700000" algn="tl">
                    <a:srgbClr val="C0C0C0"/>
                  </a:outerShdw>
                </a:effectLst>
                <a:latin typeface="Arial" charset="0"/>
              </a:rPr>
              <a:t> </a:t>
            </a:r>
            <a:r>
              <a:rPr lang="en-US" sz="2400" dirty="0" err="1" smtClean="0">
                <a:solidFill>
                  <a:srgbClr val="FFFF00"/>
                </a:solidFill>
                <a:effectLst>
                  <a:outerShdw blurRad="38100" dist="38100" dir="2700000" algn="tl">
                    <a:srgbClr val="C0C0C0"/>
                  </a:outerShdw>
                </a:effectLst>
                <a:latin typeface="Arial" charset="0"/>
              </a:rPr>
              <a:t>Proteine</a:t>
            </a:r>
            <a:endParaRPr lang="en-US" sz="2400" dirty="0" smtClean="0">
              <a:solidFill>
                <a:srgbClr val="FFFF00"/>
              </a:solidFill>
              <a:effectLst>
                <a:outerShdw blurRad="38100" dist="38100" dir="2700000" algn="tl">
                  <a:srgbClr val="C0C0C0"/>
                </a:outerShdw>
              </a:effectLst>
              <a:latin typeface="Arial" charset="0"/>
            </a:endParaRPr>
          </a:p>
          <a:p>
            <a:pPr lvl="1">
              <a:spcBef>
                <a:spcPct val="0"/>
              </a:spcBef>
              <a:buFontTx/>
              <a:buChar char="•"/>
              <a:defRPr/>
            </a:pPr>
            <a:r>
              <a:rPr lang="de-DE" sz="2400" dirty="0" smtClean="0">
                <a:solidFill>
                  <a:srgbClr val="FFFF00"/>
                </a:solidFill>
                <a:effectLst>
                  <a:outerShdw blurRad="38100" dist="38100" dir="2700000" algn="tl">
                    <a:srgbClr val="C0C0C0"/>
                  </a:outerShdw>
                </a:effectLst>
                <a:latin typeface="Arial" charset="0"/>
              </a:rPr>
              <a:t> </a:t>
            </a:r>
            <a:r>
              <a:rPr lang="en-US" sz="2400" dirty="0" smtClean="0">
                <a:solidFill>
                  <a:srgbClr val="FFFF00"/>
                </a:solidFill>
                <a:effectLst>
                  <a:outerShdw blurRad="38100" dist="38100" dir="2700000" algn="tl">
                    <a:srgbClr val="C0C0C0"/>
                  </a:outerShdw>
                </a:effectLst>
                <a:latin typeface="Arial" charset="0"/>
              </a:rPr>
              <a:t>DNA/RNA</a:t>
            </a:r>
          </a:p>
        </p:txBody>
      </p:sp>
    </p:spTree>
    <p:extLst>
      <p:ext uri="{BB962C8B-B14F-4D97-AF65-F5344CB8AC3E}">
        <p14:creationId xmlns:p14="http://schemas.microsoft.com/office/powerpoint/2010/main" val="164038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p:txBody>
          <a:bodyPr/>
          <a:lstStyle/>
          <a:p>
            <a:pPr eaLnBrk="1" hangingPunct="1"/>
            <a:endParaRPr lang="ru-RU" dirty="0" smtClean="0">
              <a:latin typeface="Calibri" panose="020F0502020204030204" pitchFamily="34" charset="0"/>
            </a:endParaRPr>
          </a:p>
        </p:txBody>
      </p:sp>
    </p:spTree>
    <p:extLst>
      <p:ext uri="{BB962C8B-B14F-4D97-AF65-F5344CB8AC3E}">
        <p14:creationId xmlns:p14="http://schemas.microsoft.com/office/powerpoint/2010/main" val="221632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p:txBody>
          <a:bodyPr/>
          <a:lstStyle/>
          <a:p>
            <a:pPr eaLnBrk="1" hangingPunct="1"/>
            <a:endParaRPr lang="ru-RU" dirty="0" smtClean="0">
              <a:latin typeface="Calibri" panose="020F0502020204030204" pitchFamily="34" charset="0"/>
            </a:endParaRPr>
          </a:p>
        </p:txBody>
      </p:sp>
    </p:spTree>
    <p:extLst>
      <p:ext uri="{BB962C8B-B14F-4D97-AF65-F5344CB8AC3E}">
        <p14:creationId xmlns:p14="http://schemas.microsoft.com/office/powerpoint/2010/main" val="279842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lienbildplatzhalter 1"/>
          <p:cNvSpPr>
            <a:spLocks noGrp="1" noRot="1" noChangeAspect="1" noTextEdit="1"/>
          </p:cNvSpPr>
          <p:nvPr>
            <p:ph type="sldImg"/>
          </p:nvPr>
        </p:nvSpPr>
        <p:spPr>
          <a:ln/>
        </p:spPr>
      </p:sp>
      <p:sp>
        <p:nvSpPr>
          <p:cNvPr id="27650"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de-DE" smtClean="0">
                <a:ea typeface="ＭＳ Ｐゴシック" pitchFamily="34" charset="-128"/>
              </a:rPr>
              <a:t>This is the JULIC accelerator of the Institute of Nuclear Physics. It was build in the late 1960s and converted to be the injector of the Cooler Synchrotron named COSY at the end of the 1980s. It delivers now proton and deuteron beam 45 and 78 MeV, respectively, use for cross section measurement and radionuclide production.</a:t>
            </a:r>
          </a:p>
        </p:txBody>
      </p:sp>
      <p:sp>
        <p:nvSpPr>
          <p:cNvPr id="27651"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Arial" pitchFamily="34" charset="0"/>
                <a:ea typeface="ＭＳ Ｐゴシック" pitchFamily="34" charset="-128"/>
              </a:defRPr>
            </a:lvl1pPr>
            <a:lvl2pPr marL="742950" indent="-285750" defTabSz="968375">
              <a:defRPr sz="2400">
                <a:solidFill>
                  <a:schemeClr val="tx1"/>
                </a:solidFill>
                <a:latin typeface="Arial" pitchFamily="34" charset="0"/>
                <a:ea typeface="ＭＳ Ｐゴシック" pitchFamily="34" charset="-128"/>
              </a:defRPr>
            </a:lvl2pPr>
            <a:lvl3pPr marL="1143000" indent="-228600" defTabSz="968375">
              <a:defRPr sz="2400">
                <a:solidFill>
                  <a:schemeClr val="tx1"/>
                </a:solidFill>
                <a:latin typeface="Arial" pitchFamily="34" charset="0"/>
                <a:ea typeface="ＭＳ Ｐゴシック" pitchFamily="34" charset="-128"/>
              </a:defRPr>
            </a:lvl3pPr>
            <a:lvl4pPr marL="1600200" indent="-228600" defTabSz="968375">
              <a:defRPr sz="2400">
                <a:solidFill>
                  <a:schemeClr val="tx1"/>
                </a:solidFill>
                <a:latin typeface="Arial" pitchFamily="34" charset="0"/>
                <a:ea typeface="ＭＳ Ｐゴシック" pitchFamily="34" charset="-128"/>
              </a:defRPr>
            </a:lvl4pPr>
            <a:lvl5pPr marL="2057400" indent="-228600" defTabSz="968375">
              <a:defRPr sz="2400">
                <a:solidFill>
                  <a:schemeClr val="tx1"/>
                </a:solidFill>
                <a:latin typeface="Arial" pitchFamily="34" charset="0"/>
                <a:ea typeface="ＭＳ Ｐゴシック" pitchFamily="34" charset="-128"/>
              </a:defRPr>
            </a:lvl5pPr>
            <a:lvl6pPr marL="2514600" indent="-228600" defTabSz="96837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6837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6837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6837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0AE61E8-279C-49AC-BA77-377674C81FC6}" type="slidenum">
              <a:rPr lang="en-GB" altLang="de-DE" sz="1300"/>
              <a:pPr/>
              <a:t>10</a:t>
            </a:fld>
            <a:endParaRPr lang="en-GB" altLang="de-DE" sz="1300"/>
          </a:p>
        </p:txBody>
      </p:sp>
    </p:spTree>
    <p:extLst>
      <p:ext uri="{BB962C8B-B14F-4D97-AF65-F5344CB8AC3E}">
        <p14:creationId xmlns:p14="http://schemas.microsoft.com/office/powerpoint/2010/main" val="56470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p:txBody>
          <a:bodyPr/>
          <a:lstStyle/>
          <a:p>
            <a:pPr eaLnBrk="1" hangingPunct="1"/>
            <a:endParaRPr lang="ru-RU" dirty="0" smtClean="0">
              <a:latin typeface="Calibri" panose="020F0502020204030204" pitchFamily="34" charset="0"/>
            </a:endParaRPr>
          </a:p>
        </p:txBody>
      </p:sp>
    </p:spTree>
    <p:extLst>
      <p:ext uri="{BB962C8B-B14F-4D97-AF65-F5344CB8AC3E}">
        <p14:creationId xmlns:p14="http://schemas.microsoft.com/office/powerpoint/2010/main" val="3453461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7" name="Rechteck 6"/>
          <p:cNvSpPr/>
          <p:nvPr userDrawn="1"/>
        </p:nvSpPr>
        <p:spPr>
          <a:xfrm>
            <a:off x="251520" y="2286000"/>
            <a:ext cx="8892480" cy="4572000"/>
          </a:xfrm>
          <a:prstGeom prst="rect">
            <a:avLst/>
          </a:prstGeom>
          <a:solidFill>
            <a:srgbClr val="005B8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8" name="Picture 60" descr="logo_699c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94225" y="249053"/>
            <a:ext cx="2517775" cy="8175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828038" y="2708920"/>
            <a:ext cx="7258907" cy="792088"/>
          </a:xfrm>
          <a:prstGeom prst="rect">
            <a:avLst/>
          </a:prstGeom>
        </p:spPr>
        <p:txBody>
          <a:bodyPr/>
          <a:lstStyle>
            <a:lvl1pPr algn="l">
              <a:defRPr lang="de-DE" sz="4800">
                <a:solidFill>
                  <a:schemeClr val="bg1"/>
                </a:solidFill>
                <a:latin typeface="Arial" pitchFamily="34" charset="0"/>
                <a:ea typeface="+mn-ea"/>
                <a:cs typeface="Arial" pitchFamily="34" charset="0"/>
              </a:defRPr>
            </a:lvl1pPr>
          </a:lstStyle>
          <a:p>
            <a:pPr marL="0" lvl="0" indent="0" algn="l">
              <a:spcBef>
                <a:spcPct val="20000"/>
              </a:spcBef>
              <a:buFont typeface="Arial" pitchFamily="34" charset="0"/>
            </a:pPr>
            <a:r>
              <a:rPr lang="de-DE" dirty="0" smtClean="0"/>
              <a:t>Platzhalter Titel</a:t>
            </a:r>
            <a:endParaRPr lang="de-DE" dirty="0"/>
          </a:p>
        </p:txBody>
      </p:sp>
      <p:sp>
        <p:nvSpPr>
          <p:cNvPr id="12" name="Untertitel 2"/>
          <p:cNvSpPr>
            <a:spLocks noGrp="1"/>
          </p:cNvSpPr>
          <p:nvPr>
            <p:ph type="subTitle" idx="1" hasCustomPrompt="1"/>
          </p:nvPr>
        </p:nvSpPr>
        <p:spPr>
          <a:xfrm>
            <a:off x="827584" y="3501008"/>
            <a:ext cx="7272808" cy="576064"/>
          </a:xfrm>
          <a:prstGeom prst="rect">
            <a:avLst/>
          </a:prstGeom>
        </p:spPr>
        <p:txBody>
          <a:bodyPr/>
          <a:lstStyle>
            <a:lvl1pPr marL="342900" indent="-342900">
              <a:buNone/>
              <a:defRPr lang="de-DE">
                <a:solidFill>
                  <a:schemeClr val="bg1"/>
                </a:solidFill>
                <a:latin typeface="Arial" pitchFamily="34" charset="0"/>
                <a:cs typeface="Arial" pitchFamily="34" charset="0"/>
              </a:defRPr>
            </a:lvl1pPr>
          </a:lstStyle>
          <a:p>
            <a:pPr marL="0" lvl="0" indent="0"/>
            <a:r>
              <a:rPr lang="de-DE" dirty="0" smtClean="0"/>
              <a:t>Platzhalter Untertitel</a:t>
            </a:r>
            <a:endParaRPr lang="de-DE" dirty="0"/>
          </a:p>
        </p:txBody>
      </p:sp>
      <p:sp>
        <p:nvSpPr>
          <p:cNvPr id="11" name="Textplatzhalter 10"/>
          <p:cNvSpPr>
            <a:spLocks noGrp="1"/>
          </p:cNvSpPr>
          <p:nvPr>
            <p:ph type="body" sz="quarter" idx="16" hasCustomPrompt="1"/>
          </p:nvPr>
        </p:nvSpPr>
        <p:spPr>
          <a:xfrm>
            <a:off x="817795" y="4869160"/>
            <a:ext cx="6490509" cy="576064"/>
          </a:xfrm>
          <a:prstGeom prst="rect">
            <a:avLst/>
          </a:prstGeom>
        </p:spPr>
        <p:txBody>
          <a:bodyPr/>
          <a:lstStyle>
            <a:lvl1pPr marL="285750" indent="-285750">
              <a:buFont typeface="Arial" panose="020B0604020202020204" pitchFamily="34" charset="0"/>
              <a:buNone/>
              <a:defRPr lang="de-DE" sz="1400" dirty="0">
                <a:solidFill>
                  <a:schemeClr val="bg1"/>
                </a:solidFill>
                <a:latin typeface="Arial" pitchFamily="34" charset="0"/>
                <a:cs typeface="Arial" pitchFamily="34" charset="0"/>
              </a:defRPr>
            </a:lvl1pPr>
          </a:lstStyle>
          <a:p>
            <a:pPr marL="0" lvl="0" indent="0"/>
            <a:r>
              <a:rPr lang="de-DE" dirty="0" smtClean="0"/>
              <a:t>Platzhalter Autor</a:t>
            </a:r>
            <a:endParaRPr lang="de-DE" dirty="0"/>
          </a:p>
        </p:txBody>
      </p:sp>
    </p:spTree>
    <p:extLst>
      <p:ext uri="{BB962C8B-B14F-4D97-AF65-F5344CB8AC3E}">
        <p14:creationId xmlns:p14="http://schemas.microsoft.com/office/powerpoint/2010/main" val="13605981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einspalti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7EB9AEA1-3281-46F0-9EDB-48FF2E5FF267}" type="slidenum">
              <a:rPr lang="de-DE" smtClean="0">
                <a:solidFill>
                  <a:prstClr val="black">
                    <a:tint val="75000"/>
                  </a:prstClr>
                </a:solidFill>
              </a:rPr>
              <a:pPr/>
              <a:t>‹Nr.›</a:t>
            </a:fld>
            <a:endParaRPr lang="de-DE" dirty="0">
              <a:solidFill>
                <a:prstClr val="black">
                  <a:tint val="75000"/>
                </a:prstClr>
              </a:solidFill>
            </a:endParaRPr>
          </a:p>
        </p:txBody>
      </p:sp>
      <p:sp>
        <p:nvSpPr>
          <p:cNvPr id="8" name="Titel 1"/>
          <p:cNvSpPr>
            <a:spLocks noGrp="1"/>
          </p:cNvSpPr>
          <p:nvPr>
            <p:ph type="title" hasCustomPrompt="1"/>
          </p:nvPr>
        </p:nvSpPr>
        <p:spPr>
          <a:xfrm>
            <a:off x="728682" y="1156475"/>
            <a:ext cx="7488000" cy="576000"/>
          </a:xfrm>
          <a:prstGeom prst="rect">
            <a:avLst/>
          </a:prstGeom>
        </p:spPr>
        <p:txBody>
          <a:bodyPr lIns="0" tIns="0" rIns="0" bIns="0"/>
          <a:lstStyle>
            <a:lvl1pPr algn="l">
              <a:defRPr lang="de-DE" sz="2800" b="1" baseline="0">
                <a:solidFill>
                  <a:srgbClr val="005B82"/>
                </a:solidFill>
                <a:latin typeface="Arial" pitchFamily="34" charset="0"/>
                <a:ea typeface="+mn-ea"/>
                <a:cs typeface="Arial" pitchFamily="34" charset="0"/>
              </a:defRPr>
            </a:lvl1pPr>
          </a:lstStyle>
          <a:p>
            <a:pPr marL="0" lvl="0" indent="0" algn="l">
              <a:spcBef>
                <a:spcPct val="20000"/>
              </a:spcBef>
              <a:buClr>
                <a:srgbClr val="005B82"/>
              </a:buClr>
              <a:buSzPct val="80000"/>
              <a:buFontTx/>
            </a:pPr>
            <a:r>
              <a:rPr lang="de-DE" dirty="0" smtClean="0"/>
              <a:t>Platzhalter Titel</a:t>
            </a:r>
            <a:endParaRPr lang="de-DE" dirty="0"/>
          </a:p>
        </p:txBody>
      </p:sp>
      <p:sp>
        <p:nvSpPr>
          <p:cNvPr id="9" name="Inhaltsplatzhalter 2"/>
          <p:cNvSpPr>
            <a:spLocks noGrp="1"/>
          </p:cNvSpPr>
          <p:nvPr>
            <p:ph idx="1"/>
          </p:nvPr>
        </p:nvSpPr>
        <p:spPr>
          <a:xfrm>
            <a:off x="742129" y="1916832"/>
            <a:ext cx="7488832" cy="4209331"/>
          </a:xfrm>
          <a:prstGeom prst="rect">
            <a:avLst/>
          </a:prstGeom>
        </p:spPr>
        <p:txBody>
          <a:bodyPr lIns="0" tIns="0"/>
          <a:lstStyle>
            <a:lvl1pPr marL="0" indent="0">
              <a:spcAft>
                <a:spcPts val="500"/>
              </a:spcAft>
              <a:buNone/>
              <a:defRPr sz="2400">
                <a:latin typeface="Arial" panose="020B0604020202020204" pitchFamily="34" charset="0"/>
                <a:cs typeface="Arial" panose="020B0604020202020204" pitchFamily="34" charset="0"/>
              </a:defRPr>
            </a:lvl1pPr>
            <a:lvl2pPr marL="342900" indent="-342900" algn="l" defTabSz="914400" rtl="0" eaLnBrk="1" latinLnBrk="0" hangingPunct="1">
              <a:spcBef>
                <a:spcPct val="20000"/>
              </a:spcBef>
              <a:buClr>
                <a:srgbClr val="005B82"/>
              </a:buClr>
              <a:buSzPct val="80000"/>
              <a:buFont typeface="Wingdings" pitchFamily="2" charset="2"/>
              <a:buChar char="§"/>
              <a:defRPr lang="de-DE" sz="2000" kern="1200" baseline="0" dirty="0" smtClean="0">
                <a:solidFill>
                  <a:schemeClr val="tx1"/>
                </a:solidFill>
                <a:latin typeface="Arial" pitchFamily="34" charset="0"/>
                <a:ea typeface="+mn-ea"/>
                <a:cs typeface="Arial" pitchFamily="34" charset="0"/>
              </a:defRPr>
            </a:lvl2pPr>
            <a:lvl3pPr marL="1143000" indent="-228600">
              <a:buClr>
                <a:srgbClr val="005B82"/>
              </a:buClr>
              <a:buSzPct val="800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Clr>
                <a:srgbClr val="005B82"/>
              </a:buClr>
              <a:buSzPct val="80000"/>
              <a:buFont typeface="Wingdings" panose="05000000000000000000" pitchFamily="2" charset="2"/>
              <a:buChar char="§"/>
              <a:defRPr sz="1600">
                <a:latin typeface="Arial" panose="020B0604020202020204" pitchFamily="34" charset="0"/>
                <a:cs typeface="Arial" panose="020B0604020202020204" pitchFamily="34" charset="0"/>
              </a:defRPr>
            </a:lvl4pPr>
            <a:lvl5pPr marL="2057400" indent="-228600">
              <a:buClr>
                <a:srgbClr val="005B82"/>
              </a:buClr>
              <a:buSzPct val="8000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000" y="151200"/>
            <a:ext cx="1440000" cy="46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7641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halt einspalti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dirty="0">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dirty="0">
              <a:solidFill>
                <a:prstClr val="black">
                  <a:tint val="75000"/>
                </a:prstClr>
              </a:solidFill>
            </a:endParaRPr>
          </a:p>
        </p:txBody>
      </p:sp>
      <p:sp>
        <p:nvSpPr>
          <p:cNvPr id="6" name="Foliennummernplatzhalter 5"/>
          <p:cNvSpPr>
            <a:spLocks noGrp="1"/>
          </p:cNvSpPr>
          <p:nvPr>
            <p:ph type="sldNum" sz="quarter" idx="12"/>
          </p:nvPr>
        </p:nvSpPr>
        <p:spPr/>
        <p:txBody>
          <a:bodyPr/>
          <a:lstStyle/>
          <a:p>
            <a:fld id="{7EB9AEA1-3281-46F0-9EDB-48FF2E5FF267}" type="slidenum">
              <a:rPr lang="de-DE" smtClean="0">
                <a:solidFill>
                  <a:prstClr val="black">
                    <a:tint val="75000"/>
                  </a:prstClr>
                </a:solidFill>
              </a:rPr>
              <a:pPr/>
              <a:t>‹Nr.›</a:t>
            </a:fld>
            <a:endParaRPr lang="de-DE" dirty="0">
              <a:solidFill>
                <a:prstClr val="black">
                  <a:tint val="75000"/>
                </a:prstClr>
              </a:solidFill>
            </a:endParaRPr>
          </a:p>
        </p:txBody>
      </p:sp>
      <p:sp>
        <p:nvSpPr>
          <p:cNvPr id="8" name="Titel 1"/>
          <p:cNvSpPr>
            <a:spLocks noGrp="1"/>
          </p:cNvSpPr>
          <p:nvPr>
            <p:ph type="title" hasCustomPrompt="1"/>
          </p:nvPr>
        </p:nvSpPr>
        <p:spPr>
          <a:xfrm>
            <a:off x="728682" y="1156475"/>
            <a:ext cx="7488000" cy="576000"/>
          </a:xfrm>
          <a:prstGeom prst="rect">
            <a:avLst/>
          </a:prstGeom>
        </p:spPr>
        <p:txBody>
          <a:bodyPr lIns="0" tIns="0" rIns="0" bIns="0"/>
          <a:lstStyle>
            <a:lvl1pPr algn="l">
              <a:defRPr lang="de-DE" sz="2800" b="1" baseline="0">
                <a:solidFill>
                  <a:srgbClr val="005B82"/>
                </a:solidFill>
                <a:latin typeface="Arial" pitchFamily="34" charset="0"/>
                <a:ea typeface="+mn-ea"/>
                <a:cs typeface="Arial" pitchFamily="34" charset="0"/>
              </a:defRPr>
            </a:lvl1pPr>
          </a:lstStyle>
          <a:p>
            <a:pPr marL="0" lvl="0" indent="0" algn="l">
              <a:spcBef>
                <a:spcPct val="20000"/>
              </a:spcBef>
              <a:buClr>
                <a:srgbClr val="005B82"/>
              </a:buClr>
              <a:buSzPct val="80000"/>
              <a:buFontTx/>
            </a:pPr>
            <a:r>
              <a:rPr lang="de-DE" dirty="0" smtClean="0"/>
              <a:t>Platzhalter Titel</a:t>
            </a:r>
            <a:endParaRPr lang="de-DE" dirty="0"/>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000" y="151200"/>
            <a:ext cx="1440000" cy="46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0267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r zweispalti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7EB9AEA1-3281-46F0-9EDB-48FF2E5FF267}" type="slidenum">
              <a:rPr lang="de-DE" smtClean="0">
                <a:solidFill>
                  <a:prstClr val="black">
                    <a:tint val="75000"/>
                  </a:prstClr>
                </a:solidFill>
              </a:rPr>
              <a:pPr/>
              <a:t>‹Nr.›</a:t>
            </a:fld>
            <a:endParaRPr lang="de-DE">
              <a:solidFill>
                <a:prstClr val="black">
                  <a:tint val="75000"/>
                </a:prstClr>
              </a:solidFill>
            </a:endParaRPr>
          </a:p>
        </p:txBody>
      </p:sp>
      <p:sp>
        <p:nvSpPr>
          <p:cNvPr id="8" name="Inhaltsplatzhalter 2"/>
          <p:cNvSpPr>
            <a:spLocks noGrp="1"/>
          </p:cNvSpPr>
          <p:nvPr>
            <p:ph idx="1" hasCustomPrompt="1"/>
          </p:nvPr>
        </p:nvSpPr>
        <p:spPr>
          <a:xfrm>
            <a:off x="720000" y="1990800"/>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Überschrift zu einem Thema mit Objekten</a:t>
            </a:r>
          </a:p>
        </p:txBody>
      </p:sp>
      <p:sp>
        <p:nvSpPr>
          <p:cNvPr id="14" name="Inhaltsplatzhalter 13"/>
          <p:cNvSpPr>
            <a:spLocks noGrp="1"/>
          </p:cNvSpPr>
          <p:nvPr>
            <p:ph idx="18"/>
          </p:nvPr>
        </p:nvSpPr>
        <p:spPr>
          <a:xfrm>
            <a:off x="723941" y="5408353"/>
            <a:ext cx="3632036" cy="540927"/>
          </a:xfrm>
          <a:prstGeom prst="rect">
            <a:avLst/>
          </a:prstGeom>
        </p:spPr>
        <p:txBody>
          <a:bodyPr lIns="3600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Blindtext für eine Bildunterschrift</a:t>
            </a:r>
            <a:endParaRPr lang="de-DE" dirty="0"/>
          </a:p>
        </p:txBody>
      </p:sp>
      <p:sp>
        <p:nvSpPr>
          <p:cNvPr id="11" name="Titel 1"/>
          <p:cNvSpPr>
            <a:spLocks noGrp="1"/>
          </p:cNvSpPr>
          <p:nvPr>
            <p:ph type="title" hasCustomPrompt="1"/>
          </p:nvPr>
        </p:nvSpPr>
        <p:spPr>
          <a:xfrm>
            <a:off x="728682" y="1156475"/>
            <a:ext cx="7488000" cy="576000"/>
          </a:xfrm>
          <a:prstGeom prst="rect">
            <a:avLst/>
          </a:prstGeom>
        </p:spPr>
        <p:txBody>
          <a:bodyPr lIns="0" tIns="0" rIns="0" bIns="0"/>
          <a:lstStyle>
            <a:lvl1pPr algn="l">
              <a:defRPr lang="de-DE" sz="2800" b="1" baseline="0">
                <a:solidFill>
                  <a:srgbClr val="005B82"/>
                </a:solidFill>
                <a:latin typeface="Arial" pitchFamily="34" charset="0"/>
                <a:ea typeface="+mn-ea"/>
                <a:cs typeface="Arial" pitchFamily="34" charset="0"/>
              </a:defRPr>
            </a:lvl1pPr>
          </a:lstStyle>
          <a:p>
            <a:pPr marL="0" lvl="0" indent="0" algn="l">
              <a:spcBef>
                <a:spcPct val="20000"/>
              </a:spcBef>
              <a:buClr>
                <a:srgbClr val="005B82"/>
              </a:buClr>
              <a:buSzPct val="80000"/>
              <a:buFontTx/>
            </a:pPr>
            <a:r>
              <a:rPr lang="de-DE" dirty="0" smtClean="0"/>
              <a:t>Platzhalter Titel</a:t>
            </a:r>
            <a:endParaRPr lang="de-DE" dirty="0"/>
          </a:p>
        </p:txBody>
      </p:sp>
      <p:sp>
        <p:nvSpPr>
          <p:cNvPr id="3" name="Bildplatzhalter 2"/>
          <p:cNvSpPr>
            <a:spLocks noGrp="1"/>
          </p:cNvSpPr>
          <p:nvPr>
            <p:ph type="pic" sz="quarter" idx="21"/>
          </p:nvPr>
        </p:nvSpPr>
        <p:spPr>
          <a:xfrm>
            <a:off x="755650" y="2852738"/>
            <a:ext cx="3600450" cy="2304454"/>
          </a:xfrm>
          <a:prstGeom prst="rect">
            <a:avLst/>
          </a:prstGeom>
        </p:spPr>
        <p:txBody>
          <a:bodyPr/>
          <a:lstStyle/>
          <a:p>
            <a:endParaRPr lang="de-DE"/>
          </a:p>
        </p:txBody>
      </p:sp>
      <p:sp>
        <p:nvSpPr>
          <p:cNvPr id="20" name="Inhaltsplatzhalter 13"/>
          <p:cNvSpPr>
            <a:spLocks noGrp="1"/>
          </p:cNvSpPr>
          <p:nvPr>
            <p:ph idx="22"/>
          </p:nvPr>
        </p:nvSpPr>
        <p:spPr>
          <a:xfrm>
            <a:off x="4756315" y="5408551"/>
            <a:ext cx="3632036" cy="540927"/>
          </a:xfrm>
          <a:prstGeom prst="rect">
            <a:avLst/>
          </a:prstGeom>
        </p:spPr>
        <p:txBody>
          <a:bodyPr lIns="3600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Blindtext für eine Bildunterschrift</a:t>
            </a:r>
            <a:endParaRPr lang="de-DE" dirty="0"/>
          </a:p>
        </p:txBody>
      </p:sp>
      <p:sp>
        <p:nvSpPr>
          <p:cNvPr id="21" name="Bildplatzhalter 2"/>
          <p:cNvSpPr>
            <a:spLocks noGrp="1"/>
          </p:cNvSpPr>
          <p:nvPr>
            <p:ph type="pic" sz="quarter" idx="23"/>
          </p:nvPr>
        </p:nvSpPr>
        <p:spPr>
          <a:xfrm>
            <a:off x="4788024" y="2852936"/>
            <a:ext cx="3600450" cy="2304454"/>
          </a:xfrm>
          <a:prstGeom prst="rect">
            <a:avLst/>
          </a:prstGeom>
        </p:spPr>
        <p:txBody>
          <a:bodyPr/>
          <a:lstStyle/>
          <a:p>
            <a:endParaRPr lang="de-DE"/>
          </a:p>
        </p:txBody>
      </p:sp>
      <p:pic>
        <p:nvPicPr>
          <p:cNvPr id="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000" y="151200"/>
            <a:ext cx="1440000" cy="46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2487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kte zweispalti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7EB9AEA1-3281-46F0-9EDB-48FF2E5FF267}" type="slidenum">
              <a:rPr lang="de-DE" smtClean="0">
                <a:solidFill>
                  <a:prstClr val="black">
                    <a:tint val="75000"/>
                  </a:prstClr>
                </a:solidFill>
              </a:rPr>
              <a:pPr/>
              <a:t>‹Nr.›</a:t>
            </a:fld>
            <a:endParaRPr lang="de-DE">
              <a:solidFill>
                <a:prstClr val="black">
                  <a:tint val="75000"/>
                </a:prstClr>
              </a:solidFill>
            </a:endParaRPr>
          </a:p>
        </p:txBody>
      </p:sp>
      <p:sp>
        <p:nvSpPr>
          <p:cNvPr id="8" name="Inhaltsplatzhalter 2"/>
          <p:cNvSpPr>
            <a:spLocks noGrp="1"/>
          </p:cNvSpPr>
          <p:nvPr>
            <p:ph idx="1" hasCustomPrompt="1"/>
          </p:nvPr>
        </p:nvSpPr>
        <p:spPr>
          <a:xfrm>
            <a:off x="720000" y="1990800"/>
            <a:ext cx="8172480" cy="576064"/>
          </a:xfrm>
          <a:prstGeom prst="rect">
            <a:avLst/>
          </a:prstGeom>
        </p:spPr>
        <p:txBody>
          <a:bodyPr lIns="0" tIns="0" rIns="0" bIns="0"/>
          <a:lstStyle>
            <a:lvl1pPr marL="0" indent="0">
              <a:buClr>
                <a:srgbClr val="005B82"/>
              </a:buClr>
              <a:buSzPct val="80000"/>
              <a:buFontTx/>
              <a:buNone/>
              <a:defRPr sz="2200" baseline="0">
                <a:latin typeface="Arial" pitchFamily="34" charset="0"/>
                <a:cs typeface="Arial" pitchFamily="34" charset="0"/>
              </a:defRPr>
            </a:lvl1pPr>
            <a:lvl2pPr marL="457200" indent="0">
              <a:buClr>
                <a:srgbClr val="005B82"/>
              </a:buClr>
              <a:buSzPct val="80000"/>
              <a:buFont typeface="Wingdings" pitchFamily="2" charset="2"/>
              <a:buNone/>
              <a:defRPr sz="2200">
                <a:latin typeface="Arial" pitchFamily="34" charset="0"/>
                <a:cs typeface="Arial" pitchFamily="34" charset="0"/>
              </a:defRPr>
            </a:lvl2pPr>
            <a:lvl3pPr marL="1143000" indent="-228600">
              <a:buClr>
                <a:srgbClr val="005B82"/>
              </a:buClr>
              <a:buSzPct val="80000"/>
              <a:buFont typeface="Wingdings" pitchFamily="2" charset="2"/>
              <a:buChar char="§"/>
              <a:defRPr sz="2200">
                <a:latin typeface="Arial" pitchFamily="34" charset="0"/>
                <a:cs typeface="Arial" pitchFamily="34" charset="0"/>
              </a:defRPr>
            </a:lvl3pPr>
            <a:lvl4pPr marL="1600200" indent="-228600">
              <a:buClr>
                <a:srgbClr val="005B82"/>
              </a:buClr>
              <a:buSzPct val="80000"/>
              <a:buFont typeface="Wingdings" pitchFamily="2" charset="2"/>
              <a:buChar char="§"/>
              <a:defRPr sz="2200">
                <a:latin typeface="Arial" pitchFamily="34" charset="0"/>
                <a:cs typeface="Arial" pitchFamily="34" charset="0"/>
              </a:defRPr>
            </a:lvl4pPr>
            <a:lvl5pPr marL="2057400" indent="-228600">
              <a:buClr>
                <a:srgbClr val="005B82"/>
              </a:buClr>
              <a:buSzPct val="80000"/>
              <a:buFont typeface="Wingdings" pitchFamily="2" charset="2"/>
              <a:buChar char="§"/>
              <a:defRPr sz="2200">
                <a:latin typeface="Arial" pitchFamily="34" charset="0"/>
                <a:cs typeface="Arial" pitchFamily="34" charset="0"/>
              </a:defRPr>
            </a:lvl5pPr>
          </a:lstStyle>
          <a:p>
            <a:r>
              <a:rPr lang="de-DE" dirty="0" smtClean="0"/>
              <a:t>Überschrift zu einem Thema mit Objekten</a:t>
            </a:r>
          </a:p>
        </p:txBody>
      </p:sp>
      <p:sp>
        <p:nvSpPr>
          <p:cNvPr id="14" name="Inhaltsplatzhalter 13"/>
          <p:cNvSpPr>
            <a:spLocks noGrp="1"/>
          </p:cNvSpPr>
          <p:nvPr>
            <p:ph idx="18"/>
          </p:nvPr>
        </p:nvSpPr>
        <p:spPr>
          <a:xfrm>
            <a:off x="723941" y="5408353"/>
            <a:ext cx="3632036" cy="540927"/>
          </a:xfrm>
          <a:prstGeom prst="rect">
            <a:avLst/>
          </a:prstGeom>
        </p:spPr>
        <p:txBody>
          <a:bodyPr lIns="3600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Blindtext für eine Bildunterschrift</a:t>
            </a:r>
            <a:endParaRPr lang="de-DE" dirty="0"/>
          </a:p>
        </p:txBody>
      </p:sp>
      <p:sp>
        <p:nvSpPr>
          <p:cNvPr id="11" name="Titel 1"/>
          <p:cNvSpPr>
            <a:spLocks noGrp="1"/>
          </p:cNvSpPr>
          <p:nvPr>
            <p:ph type="title" hasCustomPrompt="1"/>
          </p:nvPr>
        </p:nvSpPr>
        <p:spPr>
          <a:xfrm>
            <a:off x="728682" y="1156475"/>
            <a:ext cx="7488000" cy="576000"/>
          </a:xfrm>
          <a:prstGeom prst="rect">
            <a:avLst/>
          </a:prstGeom>
        </p:spPr>
        <p:txBody>
          <a:bodyPr lIns="0" tIns="0" rIns="0" bIns="0"/>
          <a:lstStyle>
            <a:lvl1pPr algn="l">
              <a:defRPr lang="de-DE" sz="2800" b="1" baseline="0">
                <a:solidFill>
                  <a:srgbClr val="005B82"/>
                </a:solidFill>
                <a:latin typeface="Arial" pitchFamily="34" charset="0"/>
                <a:ea typeface="+mn-ea"/>
                <a:cs typeface="Arial" pitchFamily="34" charset="0"/>
              </a:defRPr>
            </a:lvl1pPr>
          </a:lstStyle>
          <a:p>
            <a:pPr marL="0" lvl="0" indent="0" algn="l">
              <a:spcBef>
                <a:spcPct val="20000"/>
              </a:spcBef>
              <a:buClr>
                <a:srgbClr val="005B82"/>
              </a:buClr>
              <a:buSzPct val="80000"/>
              <a:buFontTx/>
            </a:pPr>
            <a:r>
              <a:rPr lang="de-DE" dirty="0" smtClean="0"/>
              <a:t>Platzhalter Titel</a:t>
            </a:r>
            <a:endParaRPr lang="de-DE" dirty="0"/>
          </a:p>
        </p:txBody>
      </p:sp>
      <p:sp>
        <p:nvSpPr>
          <p:cNvPr id="20" name="Inhaltsplatzhalter 13"/>
          <p:cNvSpPr>
            <a:spLocks noGrp="1"/>
          </p:cNvSpPr>
          <p:nvPr>
            <p:ph idx="22"/>
          </p:nvPr>
        </p:nvSpPr>
        <p:spPr>
          <a:xfrm>
            <a:off x="4756315" y="5408551"/>
            <a:ext cx="3632036" cy="540927"/>
          </a:xfrm>
          <a:prstGeom prst="rect">
            <a:avLst/>
          </a:prstGeom>
        </p:spPr>
        <p:txBody>
          <a:bodyPr lIns="36000" tIns="0" rIns="0" bIns="0"/>
          <a:lstStyle>
            <a:lvl1pPr marL="0" indent="0">
              <a:buFontTx/>
              <a:buNone/>
              <a:defRPr sz="1100" i="1">
                <a:solidFill>
                  <a:srgbClr val="515151"/>
                </a:solidFill>
                <a:latin typeface="Arial" pitchFamily="34" charset="0"/>
                <a:cs typeface="Arial" pitchFamily="34" charset="0"/>
              </a:defRPr>
            </a:lvl1pPr>
          </a:lstStyle>
          <a:p>
            <a:r>
              <a:rPr lang="de-DE" dirty="0" smtClean="0"/>
              <a:t>Blindtext für eine Bildunterschrift</a:t>
            </a:r>
            <a:endParaRPr lang="de-DE" dirty="0"/>
          </a:p>
        </p:txBody>
      </p:sp>
      <p:sp>
        <p:nvSpPr>
          <p:cNvPr id="7" name="Inhaltsplatzhalter 6"/>
          <p:cNvSpPr>
            <a:spLocks noGrp="1"/>
          </p:cNvSpPr>
          <p:nvPr>
            <p:ph sz="quarter" idx="24"/>
          </p:nvPr>
        </p:nvSpPr>
        <p:spPr>
          <a:xfrm>
            <a:off x="755650" y="2852936"/>
            <a:ext cx="3600326" cy="2304033"/>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6"/>
          <p:cNvSpPr>
            <a:spLocks noGrp="1"/>
          </p:cNvSpPr>
          <p:nvPr>
            <p:ph sz="quarter" idx="25"/>
          </p:nvPr>
        </p:nvSpPr>
        <p:spPr>
          <a:xfrm>
            <a:off x="4788024" y="2852936"/>
            <a:ext cx="3600326" cy="2304033"/>
          </a:xfrm>
          <a:prstGeom prst="rect">
            <a:avLst/>
          </a:prstGeom>
        </p:spPr>
        <p:txBody>
          <a:bodyPr/>
          <a:lstStyle>
            <a:lvl1pPr marL="0" indent="0">
              <a:buNone/>
              <a:defRPr sz="2400">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1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52000" y="151200"/>
            <a:ext cx="1440000" cy="46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4717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62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elfolie blank">
    <p:bg>
      <p:bgPr>
        <a:solidFill>
          <a:schemeClr val="bg1"/>
        </a:solidFill>
        <a:effectLst/>
      </p:bgPr>
    </p:bg>
    <p:spTree>
      <p:nvGrpSpPr>
        <p:cNvPr id="1" name=""/>
        <p:cNvGrpSpPr/>
        <p:nvPr/>
      </p:nvGrpSpPr>
      <p:grpSpPr>
        <a:xfrm>
          <a:off x="0" y="0"/>
          <a:ext cx="0" cy="0"/>
          <a:chOff x="0" y="0"/>
          <a:chExt cx="0" cy="0"/>
        </a:xfrm>
      </p:grpSpPr>
      <p:grpSp>
        <p:nvGrpSpPr>
          <p:cNvPr id="2" name="Gruppieren 34"/>
          <p:cNvGrpSpPr/>
          <p:nvPr userDrawn="1"/>
        </p:nvGrpSpPr>
        <p:grpSpPr>
          <a:xfrm>
            <a:off x="-1" y="-3645"/>
            <a:ext cx="9144001" cy="2007343"/>
            <a:chOff x="-9364" y="-18502"/>
            <a:chExt cx="9189876" cy="1721728"/>
          </a:xfrm>
          <a:solidFill>
            <a:schemeClr val="tx1">
              <a:lumMod val="50000"/>
              <a:lumOff val="50000"/>
            </a:schemeClr>
          </a:solidFill>
        </p:grpSpPr>
        <p:sp>
          <p:nvSpPr>
            <p:cNvPr id="3" name="Rounded Rectangle 13"/>
            <p:cNvSpPr/>
            <p:nvPr/>
          </p:nvSpPr>
          <p:spPr>
            <a:xfrm>
              <a:off x="-9364" y="-18502"/>
              <a:ext cx="9189876" cy="671768"/>
            </a:xfrm>
            <a:prstGeom prst="roundRect">
              <a:avLst>
                <a:gd name="adj" fmla="val 3362"/>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520">
                <a:solidFill>
                  <a:prstClr val="white"/>
                </a:solidFill>
              </a:endParaRPr>
            </a:p>
          </p:txBody>
        </p:sp>
        <p:sp>
          <p:nvSpPr>
            <p:cNvPr id="9" name="Freeform 10"/>
            <p:cNvSpPr>
              <a:spLocks/>
            </p:cNvSpPr>
            <p:nvPr/>
          </p:nvSpPr>
          <p:spPr bwMode="hidden">
            <a:xfrm>
              <a:off x="-9364" y="263066"/>
              <a:ext cx="9189875" cy="144016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bg1"/>
            </a:solidFill>
            <a:ln w="9525">
              <a:noFill/>
              <a:round/>
              <a:headEnd/>
              <a:tailEnd/>
            </a:ln>
          </p:spPr>
          <p:txBody>
            <a:bodyPr/>
            <a:lstStyle/>
            <a:p>
              <a:pPr>
                <a:defRPr/>
              </a:pPr>
              <a:endParaRPr lang="en-US" sz="2520" dirty="0">
                <a:solidFill>
                  <a:prstClr val="black"/>
                </a:solidFill>
                <a:latin typeface="Calibri"/>
              </a:endParaRPr>
            </a:p>
          </p:txBody>
        </p:sp>
      </p:grpSp>
      <p:sp>
        <p:nvSpPr>
          <p:cNvPr id="11" name="Freeform 10"/>
          <p:cNvSpPr>
            <a:spLocks/>
          </p:cNvSpPr>
          <p:nvPr userDrawn="1"/>
        </p:nvSpPr>
        <p:spPr bwMode="hidden">
          <a:xfrm>
            <a:off x="3364" y="51487"/>
            <a:ext cx="9144000" cy="1068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gradFill>
            <a:gsLst>
              <a:gs pos="100000">
                <a:schemeClr val="bg1"/>
              </a:gs>
              <a:gs pos="89000">
                <a:schemeClr val="bg1"/>
              </a:gs>
            </a:gsLst>
            <a:lin ang="0" scaled="1"/>
          </a:gradFill>
          <a:ln w="9525">
            <a:noFill/>
            <a:round/>
            <a:headEnd/>
            <a:tailEnd/>
          </a:ln>
        </p:spPr>
        <p:txBody>
          <a:bodyPr/>
          <a:lstStyle/>
          <a:p>
            <a:pPr>
              <a:defRPr/>
            </a:pPr>
            <a:endParaRPr lang="en-US" sz="2520" dirty="0">
              <a:solidFill>
                <a:prstClr val="black"/>
              </a:solidFill>
              <a:latin typeface="Calibri"/>
            </a:endParaRPr>
          </a:p>
        </p:txBody>
      </p:sp>
      <p:pic>
        <p:nvPicPr>
          <p:cNvPr id="13" name="Picture 2"/>
          <p:cNvPicPr>
            <a:picLocks noChangeAspect="1" noChangeArrowheads="1"/>
          </p:cNvPicPr>
          <p:nvPr userDrawn="1"/>
        </p:nvPicPr>
        <p:blipFill>
          <a:blip r:embed="rId2"/>
          <a:srcRect/>
          <a:stretch>
            <a:fillRect/>
          </a:stretch>
        </p:blipFill>
        <p:spPr bwMode="auto">
          <a:xfrm>
            <a:off x="179512" y="239494"/>
            <a:ext cx="3687763" cy="509588"/>
          </a:xfrm>
          <a:prstGeom prst="rect">
            <a:avLst/>
          </a:prstGeom>
          <a:noFill/>
          <a:ln w="9525">
            <a:noFill/>
            <a:miter lim="800000"/>
            <a:headEnd/>
            <a:tailEnd/>
          </a:ln>
        </p:spPr>
      </p:pic>
      <p:sp>
        <p:nvSpPr>
          <p:cNvPr id="8" name="Bogen 7"/>
          <p:cNvSpPr/>
          <p:nvPr userDrawn="1"/>
        </p:nvSpPr>
        <p:spPr>
          <a:xfrm rot="10967532" flipV="1">
            <a:off x="5576948" y="-21888"/>
            <a:ext cx="6209865" cy="2934897"/>
          </a:xfrm>
          <a:prstGeom prst="arc">
            <a:avLst>
              <a:gd name="adj1" fmla="val 17460055"/>
              <a:gd name="adj2" fmla="val 20772407"/>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de-DE">
              <a:solidFill>
                <a:prstClr val="black"/>
              </a:solidFill>
            </a:endParaRPr>
          </a:p>
        </p:txBody>
      </p:sp>
      <p:pic>
        <p:nvPicPr>
          <p:cNvPr id="10" name="Picture 2" descr="http://upload.wikimedia.org/wikipedia/de/thumb/8/8b/J%C3%BClich_fz_logo.svg/1280px-J%C3%BClich_fz_logo.svg.png"/>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6876256" y="120461"/>
            <a:ext cx="1588336" cy="52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4973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685800" y="6248400"/>
            <a:ext cx="1905000" cy="457200"/>
          </a:xfrm>
        </p:spPr>
        <p:txBody>
          <a:bodyPr/>
          <a:lstStyle>
            <a:lvl1pPr>
              <a:defRPr/>
            </a:lvl1pPr>
          </a:lstStyle>
          <a:p>
            <a:endParaRPr lang="de-DE"/>
          </a:p>
        </p:txBody>
      </p:sp>
      <p:sp>
        <p:nvSpPr>
          <p:cNvPr id="4" name="Fußzeilenplatzhalter 3"/>
          <p:cNvSpPr>
            <a:spLocks noGrp="1"/>
          </p:cNvSpPr>
          <p:nvPr>
            <p:ph type="ftr" sz="quarter" idx="11"/>
          </p:nvPr>
        </p:nvSpPr>
        <p:spPr>
          <a:xfrm>
            <a:off x="3124200" y="6248400"/>
            <a:ext cx="2895600" cy="457200"/>
          </a:xfrm>
        </p:spPr>
        <p:txBody>
          <a:bodyPr/>
          <a:lstStyle>
            <a:lvl1pPr>
              <a:defRPr/>
            </a:lvl1pPr>
          </a:lstStyle>
          <a:p>
            <a:endParaRPr lang="de-DE"/>
          </a:p>
        </p:txBody>
      </p:sp>
      <p:sp>
        <p:nvSpPr>
          <p:cNvPr id="5" name="Foliennummernplatzhalter 4"/>
          <p:cNvSpPr>
            <a:spLocks noGrp="1"/>
          </p:cNvSpPr>
          <p:nvPr>
            <p:ph type="sldNum" sz="quarter" idx="12"/>
          </p:nvPr>
        </p:nvSpPr>
        <p:spPr>
          <a:xfrm>
            <a:off x="6553200" y="6248400"/>
            <a:ext cx="1905000" cy="457200"/>
          </a:xfrm>
        </p:spPr>
        <p:txBody>
          <a:bodyPr/>
          <a:lstStyle>
            <a:lvl1pPr>
              <a:defRPr/>
            </a:lvl1pPr>
          </a:lstStyle>
          <a:p>
            <a:fld id="{4FEADA81-1BE4-4701-A826-0D504B53AF62}" type="slidenum">
              <a:rPr lang="de-DE"/>
              <a:pPr/>
              <a:t>‹Nr.›</a:t>
            </a:fld>
            <a:endParaRPr lang="de-DE"/>
          </a:p>
        </p:txBody>
      </p:sp>
    </p:spTree>
    <p:extLst>
      <p:ext uri="{BB962C8B-B14F-4D97-AF65-F5344CB8AC3E}">
        <p14:creationId xmlns:p14="http://schemas.microsoft.com/office/powerpoint/2010/main" val="190688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720000" y="6356350"/>
            <a:ext cx="2133600" cy="365125"/>
          </a:xfrm>
          <a:prstGeom prst="rect">
            <a:avLst/>
          </a:prstGeom>
        </p:spPr>
        <p:txBody>
          <a:bodyPr vert="horz" lIns="0" tIns="45720" rIns="91440" bIns="45720" rtlCol="0" anchor="ctr"/>
          <a:lstStyle>
            <a:lvl1pPr algn="l">
              <a:defRPr sz="1200">
                <a:solidFill>
                  <a:schemeClr val="tx1">
                    <a:tint val="75000"/>
                  </a:schemeClr>
                </a:solidFill>
                <a:latin typeface="Arial" pitchFamily="34" charset="0"/>
                <a:cs typeface="Arial" pitchFamily="34" charset="0"/>
              </a:defRPr>
            </a:lvl1pPr>
          </a:lstStyle>
          <a:p>
            <a:endParaRPr lang="de-DE"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de-DE" dirty="0">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7EB9AEA1-3281-46F0-9EDB-48FF2E5FF267}" type="slidenum">
              <a:rPr lang="de-DE" smtClean="0">
                <a:solidFill>
                  <a:prstClr val="black">
                    <a:tint val="75000"/>
                  </a:prstClr>
                </a:solidFill>
              </a:rPr>
              <a:pPr/>
              <a:t>‹Nr.›</a:t>
            </a:fld>
            <a:endParaRPr lang="de-DE" dirty="0">
              <a:solidFill>
                <a:prstClr val="black">
                  <a:tint val="75000"/>
                </a:prstClr>
              </a:solidFill>
            </a:endParaRPr>
          </a:p>
        </p:txBody>
      </p:sp>
      <p:sp>
        <p:nvSpPr>
          <p:cNvPr id="7" name="Rechteck 6"/>
          <p:cNvSpPr/>
          <p:nvPr/>
        </p:nvSpPr>
        <p:spPr>
          <a:xfrm>
            <a:off x="0" y="2286000"/>
            <a:ext cx="126000" cy="2286000"/>
          </a:xfrm>
          <a:prstGeom prst="rect">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5B82"/>
              </a:solidFill>
            </a:endParaRPr>
          </a:p>
        </p:txBody>
      </p:sp>
      <p:sp>
        <p:nvSpPr>
          <p:cNvPr id="8" name="Rechteck 7"/>
          <p:cNvSpPr/>
          <p:nvPr/>
        </p:nvSpPr>
        <p:spPr>
          <a:xfrm>
            <a:off x="126000" y="2286000"/>
            <a:ext cx="126000" cy="228600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9C9C9C"/>
              </a:solidFill>
            </a:endParaRPr>
          </a:p>
        </p:txBody>
      </p:sp>
      <p:sp>
        <p:nvSpPr>
          <p:cNvPr id="9" name="Rechteck 8"/>
          <p:cNvSpPr/>
          <p:nvPr/>
        </p:nvSpPr>
        <p:spPr>
          <a:xfrm>
            <a:off x="0" y="0"/>
            <a:ext cx="126000" cy="2286000"/>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5B82"/>
              </a:solidFill>
            </a:endParaRPr>
          </a:p>
        </p:txBody>
      </p:sp>
      <p:sp>
        <p:nvSpPr>
          <p:cNvPr id="10" name="Rechteck 9"/>
          <p:cNvSpPr/>
          <p:nvPr/>
        </p:nvSpPr>
        <p:spPr>
          <a:xfrm>
            <a:off x="126000" y="0"/>
            <a:ext cx="126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9C9C9C"/>
              </a:solidFill>
            </a:endParaRPr>
          </a:p>
        </p:txBody>
      </p:sp>
      <p:sp>
        <p:nvSpPr>
          <p:cNvPr id="11" name="Rechteck 10"/>
          <p:cNvSpPr/>
          <p:nvPr/>
        </p:nvSpPr>
        <p:spPr>
          <a:xfrm>
            <a:off x="0" y="4572000"/>
            <a:ext cx="126000"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5B82"/>
              </a:solidFill>
            </a:endParaRPr>
          </a:p>
        </p:txBody>
      </p:sp>
      <p:sp>
        <p:nvSpPr>
          <p:cNvPr id="12" name="Rechteck 11"/>
          <p:cNvSpPr/>
          <p:nvPr/>
        </p:nvSpPr>
        <p:spPr>
          <a:xfrm>
            <a:off x="126000" y="4572000"/>
            <a:ext cx="126000" cy="2286000"/>
          </a:xfrm>
          <a:prstGeom prst="rect">
            <a:avLst/>
          </a:prstGeom>
          <a:solidFill>
            <a:srgbClr val="9C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9C9C9C"/>
              </a:solidFill>
            </a:endParaRPr>
          </a:p>
        </p:txBody>
      </p:sp>
      <p:sp>
        <p:nvSpPr>
          <p:cNvPr id="13" name="Rechteck 12"/>
          <p:cNvSpPr/>
          <p:nvPr userDrawn="1"/>
        </p:nvSpPr>
        <p:spPr>
          <a:xfrm rot="-5400000">
            <a:off x="-1076400" y="5665703"/>
            <a:ext cx="2276872" cy="107722"/>
          </a:xfrm>
          <a:prstGeom prst="rect">
            <a:avLst/>
          </a:prstGeom>
        </p:spPr>
        <p:txBody>
          <a:bodyPr wrap="square" lIns="0" tIns="0" rIns="0" bIns="0">
            <a:spAutoFit/>
          </a:bodyPr>
          <a:lstStyle/>
          <a:p>
            <a:pPr algn="ctr"/>
            <a:r>
              <a:rPr lang="de-DE" sz="700" dirty="0" smtClean="0">
                <a:solidFill>
                  <a:srgbClr val="515151"/>
                </a:solidFill>
                <a:cs typeface="Arial" pitchFamily="34" charset="0"/>
              </a:rPr>
              <a:t>Mitglied der Helmholtz-Gemeinschaft</a:t>
            </a:r>
            <a:endParaRPr lang="de-DE" sz="700" dirty="0">
              <a:solidFill>
                <a:srgbClr val="515151"/>
              </a:solidFill>
              <a:cs typeface="Arial" pitchFamily="34" charset="0"/>
            </a:endParaRPr>
          </a:p>
        </p:txBody>
      </p:sp>
    </p:spTree>
    <p:extLst>
      <p:ext uri="{BB962C8B-B14F-4D97-AF65-F5344CB8AC3E}">
        <p14:creationId xmlns:p14="http://schemas.microsoft.com/office/powerpoint/2010/main" val="15532519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6" r:id="rId3"/>
    <p:sldLayoutId id="2147483724" r:id="rId4"/>
    <p:sldLayoutId id="2147483725" r:id="rId5"/>
    <p:sldLayoutId id="2147483727" r:id="rId6"/>
    <p:sldLayoutId id="2147483728" r:id="rId7"/>
    <p:sldLayoutId id="2147483729" r:id="rId8"/>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emf"/><Relationship Id="rId10" Type="http://schemas.openxmlformats.org/officeDocument/2006/relationships/image" Target="../media/image46.jpeg"/><Relationship Id="rId4" Type="http://schemas.openxmlformats.org/officeDocument/2006/relationships/oleObject" Target="../embeddings/oleObject5.bin"/><Relationship Id="rId9" Type="http://schemas.openxmlformats.org/officeDocument/2006/relationships/image" Target="../media/image45.emf"/></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notesSlide" Target="../notesSlides/notesSlide11.xml"/><Relationship Id="rId7" Type="http://schemas.openxmlformats.org/officeDocument/2006/relationships/oleObject" Target="../embeddings/oleObject7.bin"/><Relationship Id="rId12"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51.tiff"/><Relationship Id="rId11" Type="http://schemas.openxmlformats.org/officeDocument/2006/relationships/image" Target="../media/image50.emf"/><Relationship Id="rId5" Type="http://schemas.openxmlformats.org/officeDocument/2006/relationships/image" Target="../media/image41.emf"/><Relationship Id="rId10" Type="http://schemas.openxmlformats.org/officeDocument/2006/relationships/oleObject" Target="../embeddings/oleObject8.bin"/><Relationship Id="rId4" Type="http://schemas.openxmlformats.org/officeDocument/2006/relationships/oleObject" Target="../embeddings/oleObject6.bin"/><Relationship Id="rId9" Type="http://schemas.openxmlformats.org/officeDocument/2006/relationships/image" Target="../media/image52.gif"/></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40.tiff"/><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78.wmf"/></Relationships>
</file>

<file path=ppt/slides/_rels/slide25.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3.xml"/><Relationship Id="rId4" Type="http://schemas.openxmlformats.org/officeDocument/2006/relationships/image" Target="../media/image84.tiff"/></Relationships>
</file>

<file path=ppt/slides/_rels/slide26.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image" Target="../media/image87.jpeg"/><Relationship Id="rId7" Type="http://schemas.openxmlformats.org/officeDocument/2006/relationships/image" Target="../media/image86.e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85.e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openxmlformats.org/officeDocument/2006/relationships/image" Target="../media/image89.e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image" Target="../media/image95.png"/><Relationship Id="rId4" Type="http://schemas.openxmlformats.org/officeDocument/2006/relationships/image" Target="../media/image94.emf"/></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98.jpe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00.emf"/><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33.xml.rels><?xml version="1.0" encoding="UTF-8" standalone="yes"?>
<Relationships xmlns="http://schemas.openxmlformats.org/package/2006/relationships"><Relationship Id="rId3" Type="http://schemas.openxmlformats.org/officeDocument/2006/relationships/image" Target="../media/image108.tiff"/><Relationship Id="rId7" Type="http://schemas.openxmlformats.org/officeDocument/2006/relationships/image" Target="../media/image107.emf"/><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oleObject" Target="../embeddings/oleObject16.bin"/><Relationship Id="rId5" Type="http://schemas.openxmlformats.org/officeDocument/2006/relationships/image" Target="../media/image106.e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3.xml"/><Relationship Id="rId1" Type="http://schemas.openxmlformats.org/officeDocument/2006/relationships/vmlDrawing" Target="../drawings/vmlDrawing11.vml"/><Relationship Id="rId4" Type="http://schemas.openxmlformats.org/officeDocument/2006/relationships/image" Target="../media/image112.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6.jpeg"/><Relationship Id="rId2" Type="http://schemas.openxmlformats.org/officeDocument/2006/relationships/video" Target="file:///\\.host\Shared%2520Folders\hannes\Documents\chem\lehre\praktikum\radiopharm\DOTATOC\bilder\Prae.avi" TargetMode="External"/><Relationship Id="rId1" Type="http://schemas.microsoft.com/office/2007/relationships/media" Target="file:///\\.host\Shared%2520Folders\hannes\Documents\chem\lehre\praktikum\radiopharm\DOTATOC\bilder\Prae.avi" TargetMode="Externa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120.emf"/><Relationship Id="rId7" Type="http://schemas.openxmlformats.org/officeDocument/2006/relationships/image" Target="../media/image117.emf"/><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oleObject" Target="../embeddings/oleObject18.bin"/><Relationship Id="rId11" Type="http://schemas.openxmlformats.org/officeDocument/2006/relationships/image" Target="../media/image119.emf"/><Relationship Id="rId5" Type="http://schemas.openxmlformats.org/officeDocument/2006/relationships/image" Target="../media/image122.emf"/><Relationship Id="rId10" Type="http://schemas.openxmlformats.org/officeDocument/2006/relationships/oleObject" Target="../embeddings/oleObject20.bin"/><Relationship Id="rId4" Type="http://schemas.openxmlformats.org/officeDocument/2006/relationships/image" Target="../media/image121.emf"/><Relationship Id="rId9" Type="http://schemas.openxmlformats.org/officeDocument/2006/relationships/image" Target="../media/image118.emf"/></Relationships>
</file>

<file path=ppt/slides/_rels/slide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8.png"/><Relationship Id="rId2" Type="http://schemas.openxmlformats.org/officeDocument/2006/relationships/video" Target="file:///\\.host\Shared%20Folders\hannes\Documents\chem\lehre\vorlesung\Grafik\DOTATOC_Post.avi" TargetMode="External"/><Relationship Id="rId1" Type="http://schemas.openxmlformats.org/officeDocument/2006/relationships/video" Target="file:///\\.host\Shared%20Folders\hannes\Documents\chem\lehre\praktikum\radiopharm\DOTATOC\bilder\Prae.avi" TargetMode="External"/><Relationship Id="rId6" Type="http://schemas.openxmlformats.org/officeDocument/2006/relationships/image" Target="../media/image127.png"/><Relationship Id="rId5" Type="http://schemas.openxmlformats.org/officeDocument/2006/relationships/image" Target="../media/image114.png"/><Relationship Id="rId4"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3.xml"/><Relationship Id="rId1" Type="http://schemas.openxmlformats.org/officeDocument/2006/relationships/vmlDrawing" Target="../drawings/vmlDrawing13.vml"/><Relationship Id="rId5" Type="http://schemas.openxmlformats.org/officeDocument/2006/relationships/image" Target="../media/image134.jpeg"/><Relationship Id="rId4" Type="http://schemas.openxmlformats.org/officeDocument/2006/relationships/image" Target="../media/image133.emf"/></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4.tif"/><Relationship Id="rId7" Type="http://schemas.openxmlformats.org/officeDocument/2006/relationships/oleObject" Target="../embeddings/oleObject1.bin"/><Relationship Id="rId12" Type="http://schemas.openxmlformats.org/officeDocument/2006/relationships/image" Target="../media/image13.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7.jpg"/><Relationship Id="rId11" Type="http://schemas.openxmlformats.org/officeDocument/2006/relationships/oleObject" Target="../embeddings/oleObject3.bin"/><Relationship Id="rId5" Type="http://schemas.openxmlformats.org/officeDocument/2006/relationships/image" Target="../media/image16.gif"/><Relationship Id="rId10" Type="http://schemas.openxmlformats.org/officeDocument/2006/relationships/image" Target="../media/image12.emf"/><Relationship Id="rId4" Type="http://schemas.openxmlformats.org/officeDocument/2006/relationships/image" Target="../media/image15.tiff"/><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wm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0.jpeg"/><Relationship Id="rId5" Type="http://schemas.openxmlformats.org/officeDocument/2006/relationships/image" Target="../media/image28.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2" descr="http://www.fz-juelich.gtu.ge/sites/fz-juelich.gtu.ge/files/GGS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900349"/>
            <a:ext cx="1724025" cy="8191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782591" y="2364207"/>
            <a:ext cx="1483098" cy="276999"/>
          </a:xfrm>
          <a:prstGeom prst="rect">
            <a:avLst/>
          </a:prstGeom>
        </p:spPr>
        <p:txBody>
          <a:bodyPr wrap="none">
            <a:spAutoFit/>
          </a:bodyPr>
          <a:lstStyle/>
          <a:p>
            <a:r>
              <a:rPr lang="de-DE" sz="1200" b="1" dirty="0" err="1">
                <a:solidFill>
                  <a:prstClr val="white"/>
                </a:solidFill>
                <a:latin typeface="LiberationSerif-Bold"/>
              </a:rPr>
              <a:t>Plenary</a:t>
            </a:r>
            <a:r>
              <a:rPr lang="de-DE" sz="1200" b="1" dirty="0">
                <a:solidFill>
                  <a:prstClr val="white"/>
                </a:solidFill>
                <a:latin typeface="LiberationSerif-Bold"/>
              </a:rPr>
              <a:t> </a:t>
            </a:r>
            <a:r>
              <a:rPr lang="de-DE" sz="1200" b="1" dirty="0" err="1">
                <a:solidFill>
                  <a:prstClr val="white"/>
                </a:solidFill>
                <a:latin typeface="LiberationSerif-Bold"/>
              </a:rPr>
              <a:t>session</a:t>
            </a:r>
            <a:r>
              <a:rPr lang="de-DE" sz="1200" b="1" dirty="0">
                <a:solidFill>
                  <a:prstClr val="white"/>
                </a:solidFill>
                <a:latin typeface="LiberationSerif-Bold"/>
              </a:rPr>
              <a:t> 3</a:t>
            </a:r>
            <a:endParaRPr lang="de-DE" sz="1200" dirty="0">
              <a:solidFill>
                <a:prstClr val="white"/>
              </a:solidFill>
            </a:endParaRPr>
          </a:p>
        </p:txBody>
      </p:sp>
      <p:sp>
        <p:nvSpPr>
          <p:cNvPr id="12" name="Textplatzhalter 8"/>
          <p:cNvSpPr>
            <a:spLocks noGrp="1"/>
          </p:cNvSpPr>
          <p:nvPr>
            <p:ph type="body" sz="quarter" idx="16"/>
          </p:nvPr>
        </p:nvSpPr>
        <p:spPr>
          <a:xfrm>
            <a:off x="817795" y="4869160"/>
            <a:ext cx="6490509" cy="576064"/>
          </a:xfrm>
        </p:spPr>
        <p:txBody>
          <a:bodyPr/>
          <a:lstStyle/>
          <a:p>
            <a:r>
              <a:rPr lang="de-DE" sz="1400" kern="1200" dirty="0" smtClean="0">
                <a:solidFill>
                  <a:schemeClr val="bg1"/>
                </a:solidFill>
                <a:effectLst/>
                <a:latin typeface="Arial" pitchFamily="34" charset="0"/>
                <a:ea typeface="+mn-ea"/>
                <a:cs typeface="Arial" pitchFamily="34" charset="0"/>
              </a:rPr>
              <a:t>August 2016 | Bernd Neumaier</a:t>
            </a:r>
            <a:endParaRPr lang="de-DE" dirty="0"/>
          </a:p>
        </p:txBody>
      </p: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367">
            <a:off x="5722287" y="2275252"/>
            <a:ext cx="3953757" cy="2507811"/>
          </a:xfrm>
          <a:prstGeom prst="rect">
            <a:avLst/>
          </a:prstGeom>
        </p:spPr>
      </p:pic>
      <p:sp>
        <p:nvSpPr>
          <p:cNvPr id="5" name="Titel 1"/>
          <p:cNvSpPr txBox="1">
            <a:spLocks/>
          </p:cNvSpPr>
          <p:nvPr/>
        </p:nvSpPr>
        <p:spPr>
          <a:xfrm>
            <a:off x="772069" y="2668817"/>
            <a:ext cx="9140634" cy="186812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4000" dirty="0" smtClean="0">
                <a:solidFill>
                  <a:prstClr val="white"/>
                </a:solidFill>
                <a:ea typeface="Microsoft Yi Baiti" panose="03000500000000000000" pitchFamily="66" charset="0"/>
                <a:cs typeface="Arial" panose="020B0604020202020204" pitchFamily="34" charset="0"/>
              </a:rPr>
              <a:t>Radiotracers  for diagnostic </a:t>
            </a:r>
            <a:br>
              <a:rPr lang="en-US" sz="4000" dirty="0" smtClean="0">
                <a:solidFill>
                  <a:prstClr val="white"/>
                </a:solidFill>
                <a:ea typeface="Microsoft Yi Baiti" panose="03000500000000000000" pitchFamily="66" charset="0"/>
                <a:cs typeface="Arial" panose="020B0604020202020204" pitchFamily="34" charset="0"/>
              </a:rPr>
            </a:br>
            <a:r>
              <a:rPr lang="en-US" sz="4000" dirty="0" smtClean="0">
                <a:solidFill>
                  <a:prstClr val="white"/>
                </a:solidFill>
                <a:ea typeface="Microsoft Yi Baiti" panose="03000500000000000000" pitchFamily="66" charset="0"/>
                <a:cs typeface="Arial" panose="020B0604020202020204" pitchFamily="34" charset="0"/>
              </a:rPr>
              <a:t>applications </a:t>
            </a:r>
            <a:r>
              <a:rPr lang="en-US" sz="4000" dirty="0">
                <a:solidFill>
                  <a:prstClr val="white"/>
                </a:solidFill>
                <a:ea typeface="Microsoft Yi Baiti" panose="03000500000000000000" pitchFamily="66" charset="0"/>
                <a:cs typeface="Arial" panose="020B0604020202020204" pitchFamily="34" charset="0"/>
              </a:rPr>
              <a:t>with </a:t>
            </a:r>
            <a:r>
              <a:rPr lang="en-US" sz="4000" dirty="0" smtClean="0">
                <a:solidFill>
                  <a:prstClr val="white"/>
                </a:solidFill>
                <a:ea typeface="Microsoft Yi Baiti" panose="03000500000000000000" pitchFamily="66" charset="0"/>
                <a:cs typeface="Arial" panose="020B0604020202020204" pitchFamily="34" charset="0"/>
              </a:rPr>
              <a:t>PET</a:t>
            </a:r>
            <a:br>
              <a:rPr lang="en-US" sz="4000" dirty="0" smtClean="0">
                <a:solidFill>
                  <a:prstClr val="white"/>
                </a:solidFill>
                <a:ea typeface="Microsoft Yi Baiti" panose="03000500000000000000" pitchFamily="66" charset="0"/>
                <a:cs typeface="Arial" panose="020B0604020202020204" pitchFamily="34" charset="0"/>
              </a:rPr>
            </a:br>
            <a:r>
              <a:rPr lang="en-US" sz="2400" dirty="0" smtClean="0">
                <a:solidFill>
                  <a:prstClr val="white"/>
                </a:solidFill>
                <a:ea typeface="Microsoft Yi Baiti" panose="03000500000000000000" pitchFamily="66" charset="0"/>
                <a:cs typeface="Arial" panose="020B0604020202020204" pitchFamily="34" charset="0"/>
              </a:rPr>
              <a:t>Bernd Neumaier</a:t>
            </a:r>
          </a:p>
          <a:p>
            <a:pPr algn="l">
              <a:defRPr/>
            </a:pPr>
            <a:endParaRPr lang="en-US" sz="4000" dirty="0">
              <a:solidFill>
                <a:prstClr val="white"/>
              </a:solidFill>
              <a:ea typeface="Microsoft Yi Baiti" panose="03000500000000000000" pitchFamily="66" charset="0"/>
              <a:cs typeface="Arial" panose="020B0604020202020204" pitchFamily="34" charset="0"/>
            </a:endParaRPr>
          </a:p>
          <a:p>
            <a:pPr algn="l">
              <a:defRPr/>
            </a:pPr>
            <a:endParaRPr lang="de-DE" sz="2800" dirty="0">
              <a:solidFill>
                <a:prstClr val="white"/>
              </a:solidFill>
              <a:ea typeface="Microsoft Yi Baiti" panose="03000500000000000000" pitchFamily="66" charset="0"/>
              <a:cs typeface="Arial" panose="020B0604020202020204" pitchFamily="34" charset="0"/>
            </a:endParaRPr>
          </a:p>
          <a:p>
            <a:pPr algn="l">
              <a:defRPr/>
            </a:pPr>
            <a:endParaRPr lang="de-DE" sz="2800" dirty="0" smtClean="0">
              <a:solidFill>
                <a:prstClr val="white"/>
              </a:solidFill>
              <a:ea typeface="Microsoft Yi Baiti" panose="03000500000000000000" pitchFamily="66" charset="0"/>
              <a:cs typeface="Arial" panose="020B0604020202020204" pitchFamily="34" charset="0"/>
            </a:endParaRPr>
          </a:p>
          <a:p>
            <a:pPr algn="l">
              <a:defRPr/>
            </a:pPr>
            <a:endParaRPr lang="de-DE" sz="2800" dirty="0">
              <a:solidFill>
                <a:prstClr val="white"/>
              </a:solidFill>
              <a:ea typeface="Microsoft Yi Baiti" panose="03000500000000000000" pitchFamily="66" charset="0"/>
              <a:cs typeface="Arial" panose="020B0604020202020204" pitchFamily="34" charset="0"/>
            </a:endParaRPr>
          </a:p>
          <a:p>
            <a:pPr algn="l">
              <a:defRPr/>
            </a:pPr>
            <a:endParaRPr lang="de-DE" sz="2800" dirty="0" smtClean="0">
              <a:solidFill>
                <a:prstClr val="white"/>
              </a:solidFill>
              <a:ea typeface="Microsoft Yi Baiti" panose="03000500000000000000" pitchFamily="66" charset="0"/>
              <a:cs typeface="Arial" panose="020B0604020202020204" pitchFamily="34" charset="0"/>
            </a:endParaRPr>
          </a:p>
          <a:p>
            <a:pPr algn="l">
              <a:defRPr/>
            </a:pPr>
            <a:endParaRPr lang="de-DE" sz="2800" dirty="0" smtClean="0">
              <a:solidFill>
                <a:prstClr val="white"/>
              </a:solidFill>
              <a:ea typeface="Microsoft Yi Baiti" panose="03000500000000000000" pitchFamily="66" charset="0"/>
              <a:cs typeface="Arial" panose="020B0604020202020204" pitchFamily="34" charset="0"/>
            </a:endParaRPr>
          </a:p>
          <a:p>
            <a:pPr algn="l">
              <a:defRPr/>
            </a:pPr>
            <a:endParaRPr lang="de-DE" sz="2800" dirty="0">
              <a:solidFill>
                <a:prstClr val="white"/>
              </a:solidFill>
              <a:ea typeface="Microsoft Yi Baiti" panose="03000500000000000000" pitchFamily="66" charset="0"/>
              <a:cs typeface="Arial" panose="020B0604020202020204" pitchFamily="34" charset="0"/>
            </a:endParaRPr>
          </a:p>
          <a:p>
            <a:pPr algn="l">
              <a:defRPr/>
            </a:pPr>
            <a:endParaRPr lang="en-US" sz="4000" spc="-150" dirty="0">
              <a:solidFill>
                <a:prstClr val="white"/>
              </a:solidFill>
              <a:cs typeface="Arial" panose="020B0604020202020204" pitchFamily="34" charset="0"/>
            </a:endParaRPr>
          </a:p>
        </p:txBody>
      </p:sp>
    </p:spTree>
    <p:extLst>
      <p:ext uri="{BB962C8B-B14F-4D97-AF65-F5344CB8AC3E}">
        <p14:creationId xmlns:p14="http://schemas.microsoft.com/office/powerpoint/2010/main" val="4111859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rafi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785813"/>
            <a:ext cx="73406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683568" y="209813"/>
            <a:ext cx="7488000" cy="576000"/>
          </a:xfrm>
        </p:spPr>
        <p:txBody>
          <a:bodyPr/>
          <a:lstStyle/>
          <a:p>
            <a:r>
              <a:rPr lang="de-DE" dirty="0" smtClean="0"/>
              <a:t>High </a:t>
            </a:r>
            <a:r>
              <a:rPr lang="de-DE" dirty="0" err="1" smtClean="0"/>
              <a:t>energy</a:t>
            </a:r>
            <a:r>
              <a:rPr lang="de-DE" dirty="0" smtClean="0"/>
              <a:t> </a:t>
            </a:r>
            <a:r>
              <a:rPr lang="de-DE" dirty="0" err="1" smtClean="0"/>
              <a:t>cyclotron</a:t>
            </a:r>
            <a:r>
              <a:rPr lang="de-DE" dirty="0" smtClean="0"/>
              <a:t> </a:t>
            </a:r>
            <a:r>
              <a:rPr lang="de-DE" dirty="0" err="1" smtClean="0"/>
              <a:t>Julic</a:t>
            </a:r>
            <a:endParaRPr lang="de-DE" dirty="0"/>
          </a:p>
        </p:txBody>
      </p:sp>
      <p:grpSp>
        <p:nvGrpSpPr>
          <p:cNvPr id="3" name="Gruppieren 2"/>
          <p:cNvGrpSpPr/>
          <p:nvPr/>
        </p:nvGrpSpPr>
        <p:grpSpPr>
          <a:xfrm>
            <a:off x="5220072" y="685481"/>
            <a:ext cx="3592306" cy="2369206"/>
            <a:chOff x="1127125" y="1354242"/>
            <a:chExt cx="8142876" cy="5370408"/>
          </a:xfrm>
        </p:grpSpPr>
        <p:pic>
          <p:nvPicPr>
            <p:cNvPr id="5" name="Grafi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25" y="1471613"/>
              <a:ext cx="700405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a:xfrm>
              <a:off x="2268538" y="3357563"/>
              <a:ext cx="1042987" cy="9937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feld 4"/>
            <p:cNvSpPr txBox="1">
              <a:spLocks noChangeArrowheads="1"/>
            </p:cNvSpPr>
            <p:nvPr/>
          </p:nvSpPr>
          <p:spPr bwMode="auto">
            <a:xfrm>
              <a:off x="4629150" y="1354242"/>
              <a:ext cx="4640851" cy="8371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de-DE" sz="1800" dirty="0"/>
                <a:t>Beamline to </a:t>
              </a:r>
              <a:r>
                <a:rPr lang="en-GB" altLang="de-DE" sz="1600" dirty="0"/>
                <a:t>COSY</a:t>
              </a:r>
              <a:endParaRPr lang="en-GB" altLang="de-DE" sz="1800" dirty="0"/>
            </a:p>
          </p:txBody>
        </p:sp>
        <p:cxnSp>
          <p:nvCxnSpPr>
            <p:cNvPr id="9" name="Gerade Verbindung mit Pfeil 8"/>
            <p:cNvCxnSpPr/>
            <p:nvPr/>
          </p:nvCxnSpPr>
          <p:spPr>
            <a:xfrm flipH="1">
              <a:off x="4500563" y="2133600"/>
              <a:ext cx="1800225" cy="863600"/>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 name="Textfeld 3"/>
          <p:cNvSpPr txBox="1"/>
          <p:nvPr/>
        </p:nvSpPr>
        <p:spPr>
          <a:xfrm>
            <a:off x="6084168" y="5445224"/>
            <a:ext cx="2736304" cy="1200329"/>
          </a:xfrm>
          <a:prstGeom prst="rect">
            <a:avLst/>
          </a:prstGeom>
          <a:noFill/>
        </p:spPr>
        <p:txBody>
          <a:bodyPr wrap="square" rtlCol="0">
            <a:spAutoFit/>
          </a:bodyPr>
          <a:lstStyle/>
          <a:p>
            <a:r>
              <a:rPr lang="de-DE" sz="3600" dirty="0" smtClean="0">
                <a:solidFill>
                  <a:schemeClr val="accent1">
                    <a:lumMod val="50000"/>
                    <a:lumOff val="50000"/>
                  </a:schemeClr>
                </a:solidFill>
              </a:rPr>
              <a:t>p = 45 </a:t>
            </a:r>
            <a:r>
              <a:rPr lang="de-DE" sz="3600" dirty="0" err="1" smtClean="0">
                <a:solidFill>
                  <a:schemeClr val="accent1">
                    <a:lumMod val="50000"/>
                    <a:lumOff val="50000"/>
                  </a:schemeClr>
                </a:solidFill>
              </a:rPr>
              <a:t>MeV</a:t>
            </a:r>
            <a:endParaRPr lang="de-DE" sz="3600" dirty="0" smtClean="0">
              <a:solidFill>
                <a:schemeClr val="accent1">
                  <a:lumMod val="50000"/>
                  <a:lumOff val="50000"/>
                </a:schemeClr>
              </a:solidFill>
            </a:endParaRPr>
          </a:p>
          <a:p>
            <a:r>
              <a:rPr lang="de-DE" sz="3600" dirty="0">
                <a:solidFill>
                  <a:schemeClr val="accent1">
                    <a:lumMod val="50000"/>
                    <a:lumOff val="50000"/>
                  </a:schemeClr>
                </a:solidFill>
              </a:rPr>
              <a:t>d</a:t>
            </a:r>
            <a:r>
              <a:rPr lang="de-DE" sz="3600" dirty="0" smtClean="0">
                <a:solidFill>
                  <a:schemeClr val="accent1">
                    <a:lumMod val="50000"/>
                    <a:lumOff val="50000"/>
                  </a:schemeClr>
                </a:solidFill>
              </a:rPr>
              <a:t> = 78 </a:t>
            </a:r>
            <a:r>
              <a:rPr lang="de-DE" sz="3600" dirty="0" err="1" smtClean="0">
                <a:solidFill>
                  <a:schemeClr val="accent1">
                    <a:lumMod val="50000"/>
                    <a:lumOff val="50000"/>
                  </a:schemeClr>
                </a:solidFill>
              </a:rPr>
              <a:t>MeV</a:t>
            </a:r>
            <a:endParaRPr lang="de-DE" sz="3600" dirty="0">
              <a:solidFill>
                <a:schemeClr val="accent1">
                  <a:lumMod val="50000"/>
                  <a:lumOff val="50000"/>
                </a:schemeClr>
              </a:solidFill>
            </a:endParaRPr>
          </a:p>
        </p:txBody>
      </p:sp>
    </p:spTree>
    <p:extLst>
      <p:ext uri="{BB962C8B-B14F-4D97-AF65-F5344CB8AC3E}">
        <p14:creationId xmlns:p14="http://schemas.microsoft.com/office/powerpoint/2010/main" val="565337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268760"/>
            <a:ext cx="5484440" cy="5484440"/>
          </a:xfrm>
          <a:prstGeom prst="rect">
            <a:avLst/>
          </a:prstGeom>
        </p:spPr>
      </p:pic>
      <p:sp>
        <p:nvSpPr>
          <p:cNvPr id="6" name="Textfeld 5"/>
          <p:cNvSpPr txBox="1"/>
          <p:nvPr/>
        </p:nvSpPr>
        <p:spPr>
          <a:xfrm>
            <a:off x="2915816" y="464751"/>
            <a:ext cx="3211135" cy="369332"/>
          </a:xfrm>
          <a:prstGeom prst="rect">
            <a:avLst/>
          </a:prstGeom>
          <a:noFill/>
        </p:spPr>
        <p:txBody>
          <a:bodyPr wrap="none" rtlCol="0">
            <a:spAutoFit/>
          </a:bodyPr>
          <a:lstStyle/>
          <a:p>
            <a:r>
              <a:rPr lang="de-DE" dirty="0">
                <a:solidFill>
                  <a:srgbClr val="376092"/>
                </a:solidFill>
              </a:rPr>
              <a:t>2.88 </a:t>
            </a:r>
            <a:r>
              <a:rPr lang="de-DE" dirty="0" err="1">
                <a:solidFill>
                  <a:srgbClr val="376092"/>
                </a:solidFill>
              </a:rPr>
              <a:t>GeV</a:t>
            </a:r>
            <a:r>
              <a:rPr lang="de-DE" dirty="0">
                <a:solidFill>
                  <a:srgbClr val="376092"/>
                </a:solidFill>
              </a:rPr>
              <a:t> Cooler Synchrotron</a:t>
            </a:r>
          </a:p>
        </p:txBody>
      </p:sp>
      <p:sp>
        <p:nvSpPr>
          <p:cNvPr id="2" name="Titel 1"/>
          <p:cNvSpPr>
            <a:spLocks noGrp="1"/>
          </p:cNvSpPr>
          <p:nvPr>
            <p:ph type="title"/>
          </p:nvPr>
        </p:nvSpPr>
        <p:spPr>
          <a:xfrm>
            <a:off x="323528" y="6648"/>
            <a:ext cx="7488000" cy="576000"/>
          </a:xfrm>
        </p:spPr>
        <p:txBody>
          <a:bodyPr/>
          <a:lstStyle/>
          <a:p>
            <a:r>
              <a:rPr lang="de-DE" dirty="0" smtClean="0"/>
              <a:t>High </a:t>
            </a:r>
            <a:r>
              <a:rPr lang="de-DE" dirty="0" err="1" smtClean="0"/>
              <a:t>energy</a:t>
            </a:r>
            <a:r>
              <a:rPr lang="de-DE" dirty="0" smtClean="0"/>
              <a:t> </a:t>
            </a:r>
            <a:r>
              <a:rPr lang="de-DE" dirty="0" err="1" smtClean="0"/>
              <a:t>nuclear</a:t>
            </a:r>
            <a:r>
              <a:rPr lang="de-DE" dirty="0" smtClean="0"/>
              <a:t> </a:t>
            </a:r>
            <a:r>
              <a:rPr lang="de-DE" dirty="0" err="1" smtClean="0"/>
              <a:t>reactions</a:t>
            </a:r>
            <a:r>
              <a:rPr lang="de-DE" dirty="0" smtClean="0"/>
              <a:t> COSY</a:t>
            </a:r>
            <a:endParaRPr lang="de-DE" dirty="0"/>
          </a:p>
        </p:txBody>
      </p:sp>
      <p:grpSp>
        <p:nvGrpSpPr>
          <p:cNvPr id="7" name="Gruppieren 6"/>
          <p:cNvGrpSpPr/>
          <p:nvPr/>
        </p:nvGrpSpPr>
        <p:grpSpPr>
          <a:xfrm>
            <a:off x="4709156" y="850851"/>
            <a:ext cx="4021661" cy="2347684"/>
            <a:chOff x="597734" y="1844824"/>
            <a:chExt cx="8105441" cy="4731629"/>
          </a:xfrm>
        </p:grpSpPr>
        <p:pic>
          <p:nvPicPr>
            <p:cNvPr id="8"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844824"/>
              <a:ext cx="80010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31"/>
            <p:cNvSpPr txBox="1">
              <a:spLocks noChangeArrowheads="1"/>
            </p:cNvSpPr>
            <p:nvPr/>
          </p:nvSpPr>
          <p:spPr bwMode="auto">
            <a:xfrm>
              <a:off x="597734" y="5273808"/>
              <a:ext cx="3356129" cy="1302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GB" altLang="de-DE" sz="1800" dirty="0"/>
                <a:t>4 </a:t>
              </a:r>
              <a:r>
                <a:rPr lang="en-GB" altLang="de-DE" sz="1800" dirty="0" err="1"/>
                <a:t>Quadrupole</a:t>
              </a:r>
              <a:r>
                <a:rPr lang="en-GB" altLang="de-DE" sz="1800" dirty="0"/>
                <a:t> </a:t>
              </a:r>
              <a:r>
                <a:rPr lang="en-GB" altLang="de-DE" sz="1800" dirty="0" smtClean="0"/>
                <a:t>magnets</a:t>
              </a:r>
              <a:endParaRPr lang="en-GB" altLang="de-DE" sz="1800" dirty="0"/>
            </a:p>
          </p:txBody>
        </p:sp>
        <p:sp>
          <p:nvSpPr>
            <p:cNvPr id="10" name="Textfeld 31"/>
            <p:cNvSpPr txBox="1">
              <a:spLocks noChangeArrowheads="1"/>
            </p:cNvSpPr>
            <p:nvPr/>
          </p:nvSpPr>
          <p:spPr bwMode="auto">
            <a:xfrm>
              <a:off x="5353292" y="4973787"/>
              <a:ext cx="3349883" cy="13026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GB" altLang="de-DE" sz="1800" dirty="0"/>
                <a:t>Target position</a:t>
              </a:r>
            </a:p>
          </p:txBody>
        </p:sp>
        <p:cxnSp>
          <p:nvCxnSpPr>
            <p:cNvPr id="11" name="Gerade Verbindung mit Pfeil 10"/>
            <p:cNvCxnSpPr/>
            <p:nvPr/>
          </p:nvCxnSpPr>
          <p:spPr>
            <a:xfrm flipV="1">
              <a:off x="7140654" y="4002433"/>
              <a:ext cx="215903" cy="885591"/>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feld 11"/>
          <p:cNvSpPr txBox="1"/>
          <p:nvPr/>
        </p:nvSpPr>
        <p:spPr>
          <a:xfrm>
            <a:off x="6084168" y="5013176"/>
            <a:ext cx="3240360" cy="646331"/>
          </a:xfrm>
          <a:prstGeom prst="rect">
            <a:avLst/>
          </a:prstGeom>
          <a:noFill/>
        </p:spPr>
        <p:txBody>
          <a:bodyPr wrap="square" rtlCol="0">
            <a:spAutoFit/>
          </a:bodyPr>
          <a:lstStyle/>
          <a:p>
            <a:r>
              <a:rPr lang="de-DE" sz="3600" dirty="0" smtClean="0">
                <a:solidFill>
                  <a:schemeClr val="accent1">
                    <a:lumMod val="50000"/>
                    <a:lumOff val="50000"/>
                  </a:schemeClr>
                </a:solidFill>
              </a:rPr>
              <a:t>p = 150 </a:t>
            </a:r>
            <a:r>
              <a:rPr lang="de-DE" sz="3600" dirty="0" err="1" smtClean="0">
                <a:solidFill>
                  <a:schemeClr val="accent1">
                    <a:lumMod val="50000"/>
                    <a:lumOff val="50000"/>
                  </a:schemeClr>
                </a:solidFill>
              </a:rPr>
              <a:t>MeV</a:t>
            </a:r>
            <a:endParaRPr lang="de-DE" sz="3600" dirty="0">
              <a:solidFill>
                <a:schemeClr val="accent1">
                  <a:lumMod val="50000"/>
                  <a:lumOff val="50000"/>
                </a:schemeClr>
              </a:solidFill>
            </a:endParaRPr>
          </a:p>
        </p:txBody>
      </p:sp>
    </p:spTree>
    <p:extLst>
      <p:ext uri="{BB962C8B-B14F-4D97-AF65-F5344CB8AC3E}">
        <p14:creationId xmlns:p14="http://schemas.microsoft.com/office/powerpoint/2010/main" val="1778299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4294967295"/>
            <p:extLst>
              <p:ext uri="{D42A27DB-BD31-4B8C-83A1-F6EECF244321}">
                <p14:modId xmlns:p14="http://schemas.microsoft.com/office/powerpoint/2010/main" val="1396966550"/>
              </p:ext>
            </p:extLst>
          </p:nvPr>
        </p:nvGraphicFramePr>
        <p:xfrm>
          <a:off x="502246" y="1344420"/>
          <a:ext cx="8208911" cy="4416552"/>
        </p:xfrm>
        <a:graphic>
          <a:graphicData uri="http://schemas.openxmlformats.org/drawingml/2006/table">
            <a:tbl>
              <a:tblPr firstRow="1" firstCol="1" bandRow="1">
                <a:tableStyleId>{5C22544A-7EE6-4342-B048-85BDC9FD1C3A}</a:tableStyleId>
              </a:tblPr>
              <a:tblGrid>
                <a:gridCol w="1584175"/>
                <a:gridCol w="1440160"/>
                <a:gridCol w="1368152"/>
                <a:gridCol w="1088665"/>
                <a:gridCol w="2727759"/>
              </a:tblGrid>
              <a:tr h="300364">
                <a:tc>
                  <a:txBody>
                    <a:bodyPr/>
                    <a:lstStyle/>
                    <a:p>
                      <a:pPr>
                        <a:lnSpc>
                          <a:spcPct val="115000"/>
                        </a:lnSpc>
                        <a:spcAft>
                          <a:spcPts val="0"/>
                        </a:spcAft>
                      </a:pPr>
                      <a:r>
                        <a:rPr lang="en-US" sz="1800" dirty="0">
                          <a:effectLst/>
                          <a:latin typeface="Calibri" panose="020F0502020204030204" pitchFamily="34" charset="0"/>
                        </a:rPr>
                        <a:t>Target</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dirty="0">
                          <a:effectLst/>
                          <a:latin typeface="Calibri" panose="020F0502020204030204" pitchFamily="34" charset="0"/>
                        </a:rPr>
                        <a:t>Reaction</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dirty="0">
                          <a:effectLst/>
                          <a:latin typeface="Calibri" panose="020F0502020204030204" pitchFamily="34" charset="0"/>
                        </a:rPr>
                        <a:t>Radionuclide</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dirty="0">
                          <a:effectLst/>
                          <a:latin typeface="Calibri" panose="020F0502020204030204" pitchFamily="34" charset="0"/>
                        </a:rPr>
                        <a:t>Usage</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dirty="0">
                          <a:effectLst/>
                          <a:latin typeface="Calibri" panose="020F0502020204030204" pitchFamily="34" charset="0"/>
                        </a:rPr>
                        <a:t>Remarks</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r>
              <a:tr h="300364">
                <a:tc>
                  <a:txBody>
                    <a:bodyPr/>
                    <a:lstStyle/>
                    <a:p>
                      <a:pPr>
                        <a:lnSpc>
                          <a:spcPct val="115000"/>
                        </a:lnSpc>
                        <a:spcAft>
                          <a:spcPts val="0"/>
                        </a:spcAft>
                      </a:pPr>
                      <a:r>
                        <a:rPr lang="en-US" sz="1800" baseline="30000" dirty="0" smtClean="0">
                          <a:effectLst/>
                          <a:latin typeface="Calibri" panose="020F0502020204030204" pitchFamily="34" charset="0"/>
                        </a:rPr>
                        <a:t>40</a:t>
                      </a:r>
                      <a:r>
                        <a:rPr lang="en-US" sz="1800" dirty="0" smtClean="0">
                          <a:effectLst/>
                          <a:latin typeface="Calibri" panose="020F0502020204030204" pitchFamily="34" charset="0"/>
                        </a:rPr>
                        <a:t>Ar, </a:t>
                      </a:r>
                      <a:r>
                        <a:rPr lang="en-US" sz="1800" baseline="30000" dirty="0" err="1" smtClean="0">
                          <a:effectLst/>
                          <a:latin typeface="Calibri" panose="020F0502020204030204" pitchFamily="34" charset="0"/>
                        </a:rPr>
                        <a:t>nat</a:t>
                      </a:r>
                      <a:r>
                        <a:rPr lang="en-US" sz="1800" dirty="0" err="1" smtClean="0">
                          <a:effectLst/>
                          <a:latin typeface="Calibri" panose="020F0502020204030204" pitchFamily="34" charset="0"/>
                        </a:rPr>
                        <a:t>Ar</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(p,α3n)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34m</a:t>
                      </a:r>
                      <a:r>
                        <a:rPr lang="en-US" sz="1800" dirty="0" smtClean="0">
                          <a:effectLst/>
                          <a:latin typeface="Calibri" panose="020F0502020204030204" pitchFamily="34" charset="0"/>
                        </a:rPr>
                        <a:t>Cl</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PET</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 </a:t>
                      </a:r>
                      <a:endParaRPr lang="en-GB" sz="1800">
                        <a:effectLst/>
                        <a:latin typeface="Calibri" panose="020F0502020204030204" pitchFamily="34" charset="0"/>
                        <a:ea typeface="Calibri"/>
                        <a:cs typeface="Times New Roman"/>
                      </a:endParaRPr>
                    </a:p>
                  </a:txBody>
                  <a:tcPr marL="68580" marR="68580" marT="0" marB="0"/>
                </a:tc>
              </a:tr>
              <a:tr h="619436">
                <a:tc>
                  <a:txBody>
                    <a:bodyPr/>
                    <a:lstStyle/>
                    <a:p>
                      <a:pPr>
                        <a:lnSpc>
                          <a:spcPct val="115000"/>
                        </a:lnSpc>
                        <a:spcAft>
                          <a:spcPts val="0"/>
                        </a:spcAft>
                      </a:pPr>
                      <a:r>
                        <a:rPr lang="en-US" sz="1800" baseline="30000" dirty="0" smtClean="0">
                          <a:effectLst/>
                          <a:latin typeface="Calibri" panose="020F0502020204030204" pitchFamily="34" charset="0"/>
                        </a:rPr>
                        <a:t>39</a:t>
                      </a:r>
                      <a:r>
                        <a:rPr lang="en-US" sz="1800" dirty="0" smtClean="0">
                          <a:effectLst/>
                          <a:latin typeface="Calibri" panose="020F0502020204030204" pitchFamily="34" charset="0"/>
                        </a:rPr>
                        <a:t>K, </a:t>
                      </a:r>
                      <a:r>
                        <a:rPr lang="en-US" sz="1800" baseline="30000" dirty="0" err="1" smtClean="0">
                          <a:effectLst/>
                          <a:latin typeface="Calibri" panose="020F0502020204030204" pitchFamily="34" charset="0"/>
                        </a:rPr>
                        <a:t>nat</a:t>
                      </a:r>
                      <a:r>
                        <a:rPr lang="en-US" sz="1800" dirty="0" err="1" smtClean="0">
                          <a:effectLst/>
                          <a:latin typeface="Calibri" panose="020F0502020204030204" pitchFamily="34" charset="0"/>
                        </a:rPr>
                        <a:t>K</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(p,αpn )</a:t>
                      </a:r>
                      <a:endParaRPr lang="en-GB" sz="1800">
                        <a:effectLst/>
                        <a:latin typeface="Calibri" panose="020F0502020204030204" pitchFamily="34" charset="0"/>
                      </a:endParaRPr>
                    </a:p>
                    <a:p>
                      <a:pPr>
                        <a:lnSpc>
                          <a:spcPct val="115000"/>
                        </a:lnSpc>
                        <a:spcAft>
                          <a:spcPts val="0"/>
                        </a:spcAft>
                      </a:pPr>
                      <a:r>
                        <a:rPr lang="en-US" sz="1800">
                          <a:effectLst/>
                          <a:latin typeface="Calibri" panose="020F0502020204030204" pitchFamily="34" charset="0"/>
                        </a:rPr>
                        <a:t>(p,α2n),  decay</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34m</a:t>
                      </a:r>
                      <a:r>
                        <a:rPr lang="en-US" sz="1800" dirty="0" smtClean="0">
                          <a:effectLst/>
                          <a:latin typeface="Calibri" panose="020F0502020204030204" pitchFamily="34" charset="0"/>
                        </a:rPr>
                        <a:t>Cl</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PET</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 </a:t>
                      </a:r>
                      <a:endParaRPr lang="en-GB" sz="180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err="1" smtClean="0">
                          <a:effectLst/>
                          <a:latin typeface="Calibri" panose="020F0502020204030204" pitchFamily="34" charset="0"/>
                        </a:rPr>
                        <a:t>nat</a:t>
                      </a:r>
                      <a:r>
                        <a:rPr lang="en-US" sz="1800" dirty="0" err="1" smtClean="0">
                          <a:effectLst/>
                          <a:latin typeface="Calibri" panose="020F0502020204030204" pitchFamily="34" charset="0"/>
                        </a:rPr>
                        <a:t>V</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dirty="0">
                          <a:effectLst/>
                          <a:latin typeface="Calibri" panose="020F0502020204030204" pitchFamily="34" charset="0"/>
                        </a:rPr>
                        <a:t>(</a:t>
                      </a:r>
                      <a:r>
                        <a:rPr lang="en-US" sz="1800" dirty="0" smtClean="0">
                          <a:effectLst/>
                          <a:latin typeface="Calibri" panose="020F0502020204030204" pitchFamily="34" charset="0"/>
                        </a:rPr>
                        <a:t>p,αp)</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47</a:t>
                      </a:r>
                      <a:r>
                        <a:rPr lang="en-US" sz="1800" dirty="0" smtClean="0">
                          <a:effectLst/>
                          <a:latin typeface="Calibri" panose="020F0502020204030204" pitchFamily="34" charset="0"/>
                        </a:rPr>
                        <a:t>Sc</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Therapy</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43</a:t>
                      </a:r>
                      <a:r>
                        <a:rPr lang="en-US" sz="1800" dirty="0" smtClean="0">
                          <a:effectLst/>
                          <a:latin typeface="Calibri" panose="020F0502020204030204" pitchFamily="34" charset="0"/>
                        </a:rPr>
                        <a:t>Sc/</a:t>
                      </a:r>
                      <a:r>
                        <a:rPr lang="en-US" sz="1800" baseline="30000" dirty="0" smtClean="0">
                          <a:effectLst/>
                          <a:latin typeface="Calibri" panose="020F0502020204030204" pitchFamily="34" charset="0"/>
                        </a:rPr>
                        <a:t>47</a:t>
                      </a:r>
                      <a:r>
                        <a:rPr lang="en-US" sz="1800" dirty="0" smtClean="0">
                          <a:effectLst/>
                          <a:latin typeface="Calibri" panose="020F0502020204030204" pitchFamily="34" charset="0"/>
                        </a:rPr>
                        <a:t>Sc </a:t>
                      </a:r>
                      <a:r>
                        <a:rPr lang="en-US" sz="1800" dirty="0" err="1">
                          <a:effectLst/>
                          <a:latin typeface="Calibri" panose="020F0502020204030204" pitchFamily="34" charset="0"/>
                        </a:rPr>
                        <a:t>theragnostic</a:t>
                      </a:r>
                      <a:r>
                        <a:rPr lang="en-US" sz="1800" dirty="0">
                          <a:effectLst/>
                          <a:latin typeface="Calibri" panose="020F0502020204030204" pitchFamily="34" charset="0"/>
                        </a:rPr>
                        <a:t> pair</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smtClean="0">
                          <a:effectLst/>
                          <a:latin typeface="Calibri" panose="020F0502020204030204" pitchFamily="34" charset="0"/>
                        </a:rPr>
                        <a:t>55</a:t>
                      </a:r>
                      <a:r>
                        <a:rPr lang="en-US" sz="1800" dirty="0" smtClean="0">
                          <a:effectLst/>
                          <a:latin typeface="Calibri" panose="020F0502020204030204" pitchFamily="34" charset="0"/>
                        </a:rPr>
                        <a:t>Mn </a:t>
                      </a:r>
                      <a:r>
                        <a:rPr lang="en-US" sz="1800" dirty="0">
                          <a:effectLst/>
                          <a:latin typeface="Calibri" panose="020F0502020204030204" pitchFamily="34" charset="0"/>
                        </a:rPr>
                        <a:t>(</a:t>
                      </a:r>
                      <a:r>
                        <a:rPr lang="en-US" sz="1800" dirty="0" smtClean="0">
                          <a:effectLst/>
                          <a:latin typeface="Calibri" panose="020F0502020204030204" pitchFamily="34" charset="0"/>
                        </a:rPr>
                        <a:t>nat.)</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(p,4n)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52</a:t>
                      </a:r>
                      <a:r>
                        <a:rPr lang="en-US" sz="1800" dirty="0" smtClean="0">
                          <a:effectLst/>
                          <a:latin typeface="Calibri" panose="020F0502020204030204" pitchFamily="34" charset="0"/>
                        </a:rPr>
                        <a:t>Fe</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PET</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rPr>
                        <a:t>Multimodal imaging, </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smtClean="0">
                          <a:effectLst/>
                          <a:latin typeface="Calibri" panose="020F0502020204030204" pitchFamily="34" charset="0"/>
                        </a:rPr>
                        <a:t>55</a:t>
                      </a:r>
                      <a:r>
                        <a:rPr lang="en-US" sz="1800" dirty="0" smtClean="0">
                          <a:effectLst/>
                          <a:latin typeface="Calibri" panose="020F0502020204030204" pitchFamily="34" charset="0"/>
                        </a:rPr>
                        <a:t>Mn </a:t>
                      </a:r>
                      <a:r>
                        <a:rPr lang="en-US" sz="1800" dirty="0">
                          <a:effectLst/>
                          <a:latin typeface="Calibri" panose="020F0502020204030204" pitchFamily="34" charset="0"/>
                        </a:rPr>
                        <a:t>(</a:t>
                      </a:r>
                      <a:r>
                        <a:rPr lang="en-US" sz="1800" dirty="0" smtClean="0">
                          <a:effectLst/>
                          <a:latin typeface="Calibri" panose="020F0502020204030204" pitchFamily="34" charset="0"/>
                        </a:rPr>
                        <a:t>nat.)</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(p,p3n)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52</a:t>
                      </a:r>
                      <a:r>
                        <a:rPr lang="en-US" sz="1800" dirty="0" smtClean="0">
                          <a:effectLst/>
                          <a:latin typeface="Calibri" panose="020F0502020204030204" pitchFamily="34" charset="0"/>
                        </a:rPr>
                        <a:t>Mn</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PET</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rPr>
                        <a:t>Multimodal imaging</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smtClean="0">
                          <a:effectLst/>
                          <a:latin typeface="Calibri" panose="020F0502020204030204" pitchFamily="34" charset="0"/>
                        </a:rPr>
                        <a:t>68</a:t>
                      </a:r>
                      <a:r>
                        <a:rPr lang="en-US" sz="1800" dirty="0" smtClean="0">
                          <a:effectLst/>
                          <a:latin typeface="Calibri" panose="020F0502020204030204" pitchFamily="34" charset="0"/>
                        </a:rPr>
                        <a:t>Zn</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(p,αn)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64</a:t>
                      </a:r>
                      <a:r>
                        <a:rPr lang="en-US" sz="1800" dirty="0" smtClean="0">
                          <a:effectLst/>
                          <a:latin typeface="Calibri" panose="020F0502020204030204" pitchFamily="34" charset="0"/>
                        </a:rPr>
                        <a:t>Cu</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PET</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rPr>
                        <a:t> </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smtClean="0">
                          <a:effectLst/>
                          <a:latin typeface="Calibri" panose="020F0502020204030204" pitchFamily="34" charset="0"/>
                        </a:rPr>
                        <a:t>68</a:t>
                      </a:r>
                      <a:r>
                        <a:rPr lang="en-US" sz="1800" dirty="0" smtClean="0">
                          <a:effectLst/>
                          <a:latin typeface="Calibri" panose="020F0502020204030204" pitchFamily="34" charset="0"/>
                        </a:rPr>
                        <a:t>Zn</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(p,2p)</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67</a:t>
                      </a:r>
                      <a:r>
                        <a:rPr lang="en-US" sz="1800" dirty="0" smtClean="0">
                          <a:effectLst/>
                          <a:latin typeface="Calibri" panose="020F0502020204030204" pitchFamily="34" charset="0"/>
                        </a:rPr>
                        <a:t>Cu</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Therapy</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64</a:t>
                      </a:r>
                      <a:r>
                        <a:rPr lang="en-US" sz="1800" dirty="0" smtClean="0">
                          <a:effectLst/>
                          <a:latin typeface="Calibri" panose="020F0502020204030204" pitchFamily="34" charset="0"/>
                        </a:rPr>
                        <a:t>Cu/</a:t>
                      </a:r>
                      <a:r>
                        <a:rPr lang="en-US" sz="1800" baseline="30000" dirty="0" smtClean="0">
                          <a:effectLst/>
                          <a:latin typeface="Calibri" panose="020F0502020204030204" pitchFamily="34" charset="0"/>
                        </a:rPr>
                        <a:t>67</a:t>
                      </a:r>
                      <a:r>
                        <a:rPr lang="en-US" sz="1800" dirty="0" smtClean="0">
                          <a:effectLst/>
                          <a:latin typeface="Calibri" panose="020F0502020204030204" pitchFamily="34" charset="0"/>
                        </a:rPr>
                        <a:t>Cu </a:t>
                      </a:r>
                      <a:r>
                        <a:rPr lang="en-US" sz="1800" dirty="0" err="1">
                          <a:effectLst/>
                          <a:latin typeface="Calibri" panose="020F0502020204030204" pitchFamily="34" charset="0"/>
                        </a:rPr>
                        <a:t>theragnostic</a:t>
                      </a:r>
                      <a:r>
                        <a:rPr lang="en-US" sz="1800" dirty="0">
                          <a:effectLst/>
                          <a:latin typeface="Calibri" panose="020F0502020204030204" pitchFamily="34" charset="0"/>
                        </a:rPr>
                        <a:t> pair</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err="1" smtClean="0">
                          <a:effectLst/>
                          <a:latin typeface="Calibri" panose="020F0502020204030204" pitchFamily="34" charset="0"/>
                        </a:rPr>
                        <a:t>nat</a:t>
                      </a:r>
                      <a:r>
                        <a:rPr lang="en-US" sz="1800" dirty="0" err="1" smtClean="0">
                          <a:effectLst/>
                          <a:latin typeface="Calibri" panose="020F0502020204030204" pitchFamily="34" charset="0"/>
                        </a:rPr>
                        <a:t>Rb</a:t>
                      </a:r>
                      <a:r>
                        <a:rPr lang="en-US" sz="1800" dirty="0" smtClean="0">
                          <a:effectLst/>
                          <a:latin typeface="Calibri" panose="020F0502020204030204" pitchFamily="34" charset="0"/>
                        </a:rPr>
                        <a:t>, </a:t>
                      </a:r>
                      <a:r>
                        <a:rPr lang="en-US" sz="1800" baseline="30000" dirty="0" smtClean="0">
                          <a:effectLst/>
                          <a:latin typeface="Calibri" panose="020F0502020204030204" pitchFamily="34" charset="0"/>
                        </a:rPr>
                        <a:t>85</a:t>
                      </a:r>
                      <a:r>
                        <a:rPr lang="en-US" sz="1800" dirty="0" smtClean="0">
                          <a:effectLst/>
                          <a:latin typeface="Calibri" panose="020F0502020204030204" pitchFamily="34" charset="0"/>
                        </a:rPr>
                        <a:t>Rb </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(p,xn)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82</a:t>
                      </a:r>
                      <a:r>
                        <a:rPr lang="en-US" sz="1800" dirty="0" smtClean="0">
                          <a:effectLst/>
                          <a:latin typeface="Calibri" panose="020F0502020204030204" pitchFamily="34" charset="0"/>
                        </a:rPr>
                        <a:t>Sr/</a:t>
                      </a:r>
                      <a:r>
                        <a:rPr lang="en-US" sz="1800" baseline="30000" dirty="0" smtClean="0">
                          <a:effectLst/>
                          <a:latin typeface="Calibri" panose="020F0502020204030204" pitchFamily="34" charset="0"/>
                        </a:rPr>
                        <a:t>82</a:t>
                      </a:r>
                      <a:r>
                        <a:rPr lang="en-US" sz="1800" dirty="0" smtClean="0">
                          <a:effectLst/>
                          <a:latin typeface="Calibri" panose="020F0502020204030204" pitchFamily="34" charset="0"/>
                        </a:rPr>
                        <a:t>Rb</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PET</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rPr>
                        <a:t>Generator</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smtClean="0">
                          <a:effectLst/>
                          <a:latin typeface="Calibri" panose="020F0502020204030204" pitchFamily="34" charset="0"/>
                        </a:rPr>
                        <a:t>88</a:t>
                      </a:r>
                      <a:r>
                        <a:rPr lang="en-US" sz="1800" dirty="0" smtClean="0">
                          <a:effectLst/>
                          <a:latin typeface="Calibri" panose="020F0502020204030204" pitchFamily="34" charset="0"/>
                        </a:rPr>
                        <a:t>Sr</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(p,3n)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86</a:t>
                      </a:r>
                      <a:r>
                        <a:rPr lang="en-US" sz="1800" dirty="0" smtClean="0">
                          <a:effectLst/>
                          <a:latin typeface="Calibri" panose="020F0502020204030204" pitchFamily="34" charset="0"/>
                        </a:rPr>
                        <a:t>Y</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PET</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86</a:t>
                      </a:r>
                      <a:r>
                        <a:rPr lang="en-US" sz="1800" dirty="0" smtClean="0">
                          <a:effectLst/>
                          <a:latin typeface="Calibri" panose="020F0502020204030204" pitchFamily="34" charset="0"/>
                        </a:rPr>
                        <a:t>Y/</a:t>
                      </a:r>
                      <a:r>
                        <a:rPr lang="en-US" sz="1800" baseline="30000" dirty="0" smtClean="0">
                          <a:effectLst/>
                          <a:latin typeface="Calibri" panose="020F0502020204030204" pitchFamily="34" charset="0"/>
                        </a:rPr>
                        <a:t>90</a:t>
                      </a:r>
                      <a:r>
                        <a:rPr lang="en-US" sz="1800" dirty="0" smtClean="0">
                          <a:effectLst/>
                          <a:latin typeface="Calibri" panose="020F0502020204030204" pitchFamily="34" charset="0"/>
                        </a:rPr>
                        <a:t>Y </a:t>
                      </a:r>
                      <a:r>
                        <a:rPr lang="en-US" sz="1800" dirty="0" err="1">
                          <a:effectLst/>
                          <a:latin typeface="Calibri" panose="020F0502020204030204" pitchFamily="34" charset="0"/>
                        </a:rPr>
                        <a:t>theragnostic</a:t>
                      </a:r>
                      <a:r>
                        <a:rPr lang="en-US" sz="1800" dirty="0">
                          <a:effectLst/>
                          <a:latin typeface="Calibri" panose="020F0502020204030204" pitchFamily="34" charset="0"/>
                        </a:rPr>
                        <a:t> pair</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smtClean="0">
                          <a:effectLst/>
                          <a:latin typeface="Calibri" panose="020F0502020204030204" pitchFamily="34" charset="0"/>
                        </a:rPr>
                        <a:t>107</a:t>
                      </a:r>
                      <a:r>
                        <a:rPr lang="en-US" sz="1800" dirty="0" smtClean="0">
                          <a:effectLst/>
                          <a:latin typeface="Calibri" panose="020F0502020204030204" pitchFamily="34" charset="0"/>
                        </a:rPr>
                        <a:t>Ag, </a:t>
                      </a:r>
                      <a:r>
                        <a:rPr lang="en-US" sz="1800" baseline="30000" dirty="0" err="1" smtClean="0">
                          <a:effectLst/>
                          <a:latin typeface="Calibri" panose="020F0502020204030204" pitchFamily="34" charset="0"/>
                        </a:rPr>
                        <a:t>nat</a:t>
                      </a:r>
                      <a:r>
                        <a:rPr lang="en-US" sz="1800" dirty="0" err="1" smtClean="0">
                          <a:effectLst/>
                          <a:latin typeface="Calibri" panose="020F0502020204030204" pitchFamily="34" charset="0"/>
                        </a:rPr>
                        <a:t>Ag</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(p,αn)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103</a:t>
                      </a:r>
                      <a:r>
                        <a:rPr lang="en-US" sz="1800" dirty="0" smtClean="0">
                          <a:effectLst/>
                          <a:latin typeface="Calibri" panose="020F0502020204030204" pitchFamily="34" charset="0"/>
                        </a:rPr>
                        <a:t>Pd</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Therapy</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rPr>
                        <a:t> </a:t>
                      </a:r>
                      <a:endParaRPr lang="en-GB" sz="1800" dirty="0">
                        <a:effectLst/>
                        <a:latin typeface="Calibri" panose="020F0502020204030204" pitchFamily="34" charset="0"/>
                        <a:ea typeface="Calibri"/>
                        <a:cs typeface="Times New Roman"/>
                      </a:endParaRPr>
                    </a:p>
                  </a:txBody>
                  <a:tcPr marL="68580" marR="68580" marT="0" marB="0"/>
                </a:tc>
              </a:tr>
              <a:tr h="300364">
                <a:tc>
                  <a:txBody>
                    <a:bodyPr/>
                    <a:lstStyle/>
                    <a:p>
                      <a:pPr>
                        <a:lnSpc>
                          <a:spcPct val="115000"/>
                        </a:lnSpc>
                        <a:spcAft>
                          <a:spcPts val="0"/>
                        </a:spcAft>
                      </a:pPr>
                      <a:r>
                        <a:rPr lang="en-US" sz="1800" baseline="30000" dirty="0" smtClean="0">
                          <a:effectLst/>
                          <a:latin typeface="Calibri" panose="020F0502020204030204" pitchFamily="34" charset="0"/>
                        </a:rPr>
                        <a:t>197</a:t>
                      </a:r>
                      <a:r>
                        <a:rPr lang="en-US" sz="1800" dirty="0" smtClean="0">
                          <a:effectLst/>
                          <a:latin typeface="Calibri" panose="020F0502020204030204" pitchFamily="34" charset="0"/>
                        </a:rPr>
                        <a:t>Au </a:t>
                      </a:r>
                      <a:r>
                        <a:rPr lang="en-US" sz="1800" dirty="0">
                          <a:effectLst/>
                          <a:latin typeface="Calibri" panose="020F0502020204030204" pitchFamily="34" charset="0"/>
                        </a:rPr>
                        <a:t>(</a:t>
                      </a:r>
                      <a:r>
                        <a:rPr lang="en-US" sz="1800" dirty="0" smtClean="0">
                          <a:effectLst/>
                          <a:latin typeface="Calibri" panose="020F0502020204030204" pitchFamily="34" charset="0"/>
                        </a:rPr>
                        <a:t>nat.)</a:t>
                      </a:r>
                      <a:endParaRPr lang="en-GB" sz="1800" dirty="0">
                        <a:effectLst/>
                        <a:latin typeface="Calibri" panose="020F0502020204030204" pitchFamily="34" charset="0"/>
                        <a:ea typeface="Calibri"/>
                        <a:cs typeface="Times New Roman"/>
                      </a:endParaRPr>
                    </a:p>
                  </a:txBody>
                  <a:tcPr marL="68580" marR="68580" marT="0" marB="0">
                    <a:solidFill>
                      <a:srgbClr val="006A9A"/>
                    </a:solidFill>
                  </a:tcPr>
                </a:tc>
                <a:tc>
                  <a:txBody>
                    <a:bodyPr/>
                    <a:lstStyle/>
                    <a:p>
                      <a:pPr>
                        <a:lnSpc>
                          <a:spcPct val="115000"/>
                        </a:lnSpc>
                        <a:spcAft>
                          <a:spcPts val="0"/>
                        </a:spcAft>
                      </a:pPr>
                      <a:r>
                        <a:rPr lang="en-US" sz="1800">
                          <a:effectLst/>
                          <a:latin typeface="Calibri" panose="020F0502020204030204" pitchFamily="34" charset="0"/>
                        </a:rPr>
                        <a:t>(p,αn)</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baseline="30000" dirty="0" smtClean="0">
                          <a:effectLst/>
                          <a:latin typeface="Calibri" panose="020F0502020204030204" pitchFamily="34" charset="0"/>
                        </a:rPr>
                        <a:t>193m</a:t>
                      </a:r>
                      <a:r>
                        <a:rPr lang="en-US" sz="1800" dirty="0" smtClean="0">
                          <a:effectLst/>
                          <a:latin typeface="Calibri" panose="020F0502020204030204" pitchFamily="34" charset="0"/>
                        </a:rPr>
                        <a:t>Pt</a:t>
                      </a:r>
                      <a:endParaRPr lang="en-GB" sz="1800" dirty="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a:effectLst/>
                          <a:latin typeface="Calibri" panose="020F0502020204030204" pitchFamily="34" charset="0"/>
                        </a:rPr>
                        <a:t>Therapy</a:t>
                      </a:r>
                      <a:endParaRPr lang="en-GB" sz="1800">
                        <a:effectLst/>
                        <a:latin typeface="Calibri" panose="020F0502020204030204" pitchFamily="34" charset="0"/>
                        <a:ea typeface="Calibri"/>
                        <a:cs typeface="Times New Roman"/>
                      </a:endParaRPr>
                    </a:p>
                  </a:txBody>
                  <a:tcPr marL="68580" marR="68580" marT="0" marB="0"/>
                </a:tc>
                <a:tc>
                  <a:txBody>
                    <a:bodyPr/>
                    <a:lstStyle/>
                    <a:p>
                      <a:pPr>
                        <a:lnSpc>
                          <a:spcPct val="115000"/>
                        </a:lnSpc>
                        <a:spcAft>
                          <a:spcPts val="0"/>
                        </a:spcAft>
                      </a:pPr>
                      <a:r>
                        <a:rPr lang="en-US" sz="1800" dirty="0">
                          <a:effectLst/>
                          <a:latin typeface="Calibri" panose="020F0502020204030204" pitchFamily="34" charset="0"/>
                        </a:rPr>
                        <a:t>Alternative to </a:t>
                      </a:r>
                      <a:r>
                        <a:rPr lang="en-US" sz="1800" baseline="30000" dirty="0" smtClean="0">
                          <a:effectLst/>
                          <a:latin typeface="Calibri" panose="020F0502020204030204" pitchFamily="34" charset="0"/>
                        </a:rPr>
                        <a:t>192</a:t>
                      </a:r>
                      <a:r>
                        <a:rPr lang="en-US" sz="1800" dirty="0" smtClean="0">
                          <a:effectLst/>
                          <a:latin typeface="Calibri" panose="020F0502020204030204" pitchFamily="34" charset="0"/>
                        </a:rPr>
                        <a:t>Os(α,3n</a:t>
                      </a:r>
                      <a:r>
                        <a:rPr lang="en-US" sz="1800" dirty="0">
                          <a:effectLst/>
                          <a:latin typeface="Calibri" panose="020F0502020204030204" pitchFamily="34" charset="0"/>
                        </a:rPr>
                        <a:t>)</a:t>
                      </a:r>
                      <a:endParaRPr lang="en-GB" sz="1800" dirty="0">
                        <a:effectLst/>
                        <a:latin typeface="Calibri" panose="020F0502020204030204" pitchFamily="34" charset="0"/>
                        <a:ea typeface="Calibri"/>
                        <a:cs typeface="Times New Roman"/>
                      </a:endParaRPr>
                    </a:p>
                  </a:txBody>
                  <a:tcPr marL="68580" marR="68580" marT="0" marB="0"/>
                </a:tc>
              </a:tr>
            </a:tbl>
          </a:graphicData>
        </a:graphic>
      </p:graphicFrame>
      <p:sp>
        <p:nvSpPr>
          <p:cNvPr id="5" name="Inhaltsplatzhalter 5"/>
          <p:cNvSpPr txBox="1">
            <a:spLocks/>
          </p:cNvSpPr>
          <p:nvPr/>
        </p:nvSpPr>
        <p:spPr>
          <a:xfrm>
            <a:off x="467544" y="836712"/>
            <a:ext cx="7488832" cy="432048"/>
          </a:xfrm>
          <a:prstGeom prst="rect">
            <a:avLst/>
          </a:prstGeom>
        </p:spPr>
        <p:txBody>
          <a:bodyPr/>
          <a:lstStyle>
            <a:lvl1pPr marL="342900" indent="-342900" algn="l" rtl="0" eaLnBrk="0" fontAlgn="base" hangingPunct="0">
              <a:spcBef>
                <a:spcPct val="20000"/>
              </a:spcBef>
              <a:spcAft>
                <a:spcPct val="0"/>
              </a:spcAft>
              <a:buClr>
                <a:srgbClr val="009EE0"/>
              </a:buCl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5B82"/>
              </a:buClr>
              <a:buFont typeface="Wingdings"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rgbClr val="005B82"/>
              </a:buClr>
              <a:buFont typeface="Wingdings" pitchFamily="2" charset="2"/>
              <a:buChar char="§"/>
              <a:defRPr sz="2200" i="1">
                <a:solidFill>
                  <a:schemeClr val="tx1"/>
                </a:solidFill>
                <a:latin typeface="+mn-lt"/>
              </a:defRPr>
            </a:lvl3pPr>
            <a:lvl4pPr marL="1600200" indent="-228600" algn="l" rtl="0" eaLnBrk="0" fontAlgn="base" hangingPunct="0">
              <a:spcBef>
                <a:spcPct val="20000"/>
              </a:spcBef>
              <a:spcAft>
                <a:spcPct val="0"/>
              </a:spcAft>
              <a:buClr>
                <a:srgbClr val="009EE0"/>
              </a:buClr>
              <a:defRPr sz="2000">
                <a:solidFill>
                  <a:schemeClr val="tx1"/>
                </a:solidFill>
                <a:latin typeface="+mn-lt"/>
              </a:defRPr>
            </a:lvl4pPr>
            <a:lvl5pPr marL="2057400" indent="-228600" algn="l" rtl="0" eaLnBrk="0" fontAlgn="base" hangingPunct="0">
              <a:spcBef>
                <a:spcPct val="20000"/>
              </a:spcBef>
              <a:spcAft>
                <a:spcPct val="0"/>
              </a:spcAft>
              <a:buClr>
                <a:srgbClr val="009EE0"/>
              </a:buClr>
              <a:defRPr sz="2000">
                <a:solidFill>
                  <a:schemeClr val="tx1"/>
                </a:solidFill>
                <a:latin typeface="+mn-lt"/>
              </a:defRPr>
            </a:lvl5pPr>
            <a:lvl6pPr marL="2514600" indent="-228600" algn="l" rtl="0" fontAlgn="base">
              <a:spcBef>
                <a:spcPct val="20000"/>
              </a:spcBef>
              <a:spcAft>
                <a:spcPct val="0"/>
              </a:spcAft>
              <a:buClr>
                <a:srgbClr val="009EE0"/>
              </a:buClr>
              <a:defRPr sz="2000">
                <a:solidFill>
                  <a:schemeClr val="tx1"/>
                </a:solidFill>
                <a:latin typeface="+mn-lt"/>
              </a:defRPr>
            </a:lvl6pPr>
            <a:lvl7pPr marL="2971800" indent="-228600" algn="l" rtl="0" fontAlgn="base">
              <a:spcBef>
                <a:spcPct val="20000"/>
              </a:spcBef>
              <a:spcAft>
                <a:spcPct val="0"/>
              </a:spcAft>
              <a:buClr>
                <a:srgbClr val="009EE0"/>
              </a:buClr>
              <a:defRPr sz="2000">
                <a:solidFill>
                  <a:schemeClr val="tx1"/>
                </a:solidFill>
                <a:latin typeface="+mn-lt"/>
              </a:defRPr>
            </a:lvl7pPr>
            <a:lvl8pPr marL="3429000" indent="-228600" algn="l" rtl="0" fontAlgn="base">
              <a:spcBef>
                <a:spcPct val="20000"/>
              </a:spcBef>
              <a:spcAft>
                <a:spcPct val="0"/>
              </a:spcAft>
              <a:buClr>
                <a:srgbClr val="009EE0"/>
              </a:buClr>
              <a:defRPr sz="2000">
                <a:solidFill>
                  <a:schemeClr val="tx1"/>
                </a:solidFill>
                <a:latin typeface="+mn-lt"/>
              </a:defRPr>
            </a:lvl8pPr>
            <a:lvl9pPr marL="3886200" indent="-228600" algn="l" rtl="0" fontAlgn="base">
              <a:spcBef>
                <a:spcPct val="20000"/>
              </a:spcBef>
              <a:spcAft>
                <a:spcPct val="0"/>
              </a:spcAft>
              <a:buClr>
                <a:srgbClr val="009EE0"/>
              </a:buClr>
              <a:defRPr sz="2000">
                <a:solidFill>
                  <a:schemeClr val="tx1"/>
                </a:solidFill>
                <a:latin typeface="+mn-lt"/>
              </a:defRPr>
            </a:lvl9pPr>
          </a:lstStyle>
          <a:p>
            <a:r>
              <a:rPr lang="de-DE" sz="2000" b="1" kern="0" dirty="0" err="1" smtClean="0">
                <a:solidFill>
                  <a:srgbClr val="005B82"/>
                </a:solidFill>
              </a:rPr>
              <a:t>Medically</a:t>
            </a:r>
            <a:r>
              <a:rPr lang="de-DE" sz="2000" b="1" kern="0" dirty="0" smtClean="0">
                <a:solidFill>
                  <a:srgbClr val="005B82"/>
                </a:solidFill>
              </a:rPr>
              <a:t> relevant </a:t>
            </a:r>
            <a:r>
              <a:rPr lang="de-DE" sz="2000" b="1" kern="0" dirty="0" err="1" smtClean="0">
                <a:solidFill>
                  <a:srgbClr val="005B82"/>
                </a:solidFill>
              </a:rPr>
              <a:t>radionuclides</a:t>
            </a:r>
            <a:r>
              <a:rPr lang="de-DE" sz="2000" b="1" kern="0" dirty="0" smtClean="0">
                <a:solidFill>
                  <a:srgbClr val="005B82"/>
                </a:solidFill>
              </a:rPr>
              <a:t> via high-</a:t>
            </a:r>
            <a:r>
              <a:rPr lang="de-DE" sz="2000" b="1" kern="0" dirty="0" err="1" smtClean="0">
                <a:solidFill>
                  <a:srgbClr val="005B82"/>
                </a:solidFill>
              </a:rPr>
              <a:t>energy</a:t>
            </a:r>
            <a:r>
              <a:rPr lang="de-DE" sz="2000" b="1" kern="0" dirty="0" smtClean="0">
                <a:solidFill>
                  <a:srgbClr val="005B82"/>
                </a:solidFill>
              </a:rPr>
              <a:t> </a:t>
            </a:r>
            <a:r>
              <a:rPr lang="de-DE" sz="2000" b="1" kern="0" dirty="0" err="1" smtClean="0">
                <a:solidFill>
                  <a:srgbClr val="005B82"/>
                </a:solidFill>
              </a:rPr>
              <a:t>reactions</a:t>
            </a:r>
            <a:endParaRPr lang="en-GB" sz="2000" b="1" kern="0" dirty="0">
              <a:solidFill>
                <a:srgbClr val="005B82"/>
              </a:solidFill>
            </a:endParaRPr>
          </a:p>
        </p:txBody>
      </p:sp>
    </p:spTree>
    <p:extLst>
      <p:ext uri="{BB962C8B-B14F-4D97-AF65-F5344CB8AC3E}">
        <p14:creationId xmlns:p14="http://schemas.microsoft.com/office/powerpoint/2010/main" val="1262795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6"/>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7597"/>
          <a:stretch/>
        </p:blipFill>
        <p:spPr bwMode="auto">
          <a:xfrm>
            <a:off x="655242" y="2220738"/>
            <a:ext cx="22828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7" name="Rectangle 7"/>
          <p:cNvSpPr>
            <a:spLocks noChangeArrowheads="1"/>
          </p:cNvSpPr>
          <p:nvPr/>
        </p:nvSpPr>
        <p:spPr bwMode="auto">
          <a:xfrm>
            <a:off x="1936404" y="3572792"/>
            <a:ext cx="215900" cy="2174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solidFill>
                <a:schemeClr val="bg1">
                  <a:lumMod val="50000"/>
                </a:schemeClr>
              </a:solidFill>
              <a:latin typeface="Arial" charset="0"/>
              <a:ea typeface="ＭＳ Ｐゴシック" charset="0"/>
            </a:endParaRPr>
          </a:p>
        </p:txBody>
      </p:sp>
      <p:sp>
        <p:nvSpPr>
          <p:cNvPr id="48" name="Oval 44"/>
          <p:cNvSpPr>
            <a:spLocks noChangeArrowheads="1"/>
          </p:cNvSpPr>
          <p:nvPr/>
        </p:nvSpPr>
        <p:spPr bwMode="auto">
          <a:xfrm>
            <a:off x="1977679" y="3620417"/>
            <a:ext cx="142875" cy="144462"/>
          </a:xfrm>
          <a:prstGeom prst="ellipse">
            <a:avLst/>
          </a:prstGeom>
          <a:solidFill>
            <a:srgbClr val="FF0000"/>
          </a:solidFill>
          <a:ln w="9525">
            <a:solidFill>
              <a:srgbClr val="CC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solidFill>
                <a:schemeClr val="bg1">
                  <a:lumMod val="50000"/>
                </a:schemeClr>
              </a:solidFill>
              <a:latin typeface="Arial" charset="0"/>
              <a:ea typeface="ＭＳ Ｐゴシック" charset="0"/>
            </a:endParaRPr>
          </a:p>
        </p:txBody>
      </p:sp>
      <p:sp>
        <p:nvSpPr>
          <p:cNvPr id="49" name="Rectangle 45"/>
          <p:cNvSpPr>
            <a:spLocks noChangeArrowheads="1"/>
          </p:cNvSpPr>
          <p:nvPr/>
        </p:nvSpPr>
        <p:spPr bwMode="auto">
          <a:xfrm rot="4578942">
            <a:off x="2123729" y="1947192"/>
            <a:ext cx="504825" cy="28892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solidFill>
                <a:schemeClr val="bg1">
                  <a:lumMod val="50000"/>
                </a:schemeClr>
              </a:solidFill>
              <a:latin typeface="Arial" charset="0"/>
              <a:ea typeface="ＭＳ Ｐゴシック" charset="0"/>
            </a:endParaRPr>
          </a:p>
        </p:txBody>
      </p:sp>
      <p:sp>
        <p:nvSpPr>
          <p:cNvPr id="50" name="Text Box 46"/>
          <p:cNvSpPr txBox="1">
            <a:spLocks noChangeArrowheads="1"/>
          </p:cNvSpPr>
          <p:nvPr/>
        </p:nvSpPr>
        <p:spPr bwMode="auto">
          <a:xfrm>
            <a:off x="3200947" y="1683841"/>
            <a:ext cx="8651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DE" sz="1600" dirty="0">
                <a:latin typeface="Arial"/>
                <a:ea typeface="ＭＳ Ｐゴシック" charset="0"/>
                <a:cs typeface="Arial"/>
              </a:rPr>
              <a:t>Target</a:t>
            </a:r>
          </a:p>
        </p:txBody>
      </p:sp>
      <p:sp>
        <p:nvSpPr>
          <p:cNvPr id="113" name="Textfeld 74"/>
          <p:cNvSpPr txBox="1">
            <a:spLocks noChangeArrowheads="1"/>
          </p:cNvSpPr>
          <p:nvPr/>
        </p:nvSpPr>
        <p:spPr bwMode="auto">
          <a:xfrm>
            <a:off x="260361" y="4721160"/>
            <a:ext cx="1657350" cy="584775"/>
          </a:xfrm>
          <a:prstGeom prst="rect">
            <a:avLst/>
          </a:prstGeom>
          <a:solidFill>
            <a:schemeClr val="bg1"/>
          </a:solidFill>
          <a:ln>
            <a:noFill/>
          </a:ln>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de-DE" sz="1600" dirty="0" err="1" smtClean="0"/>
              <a:t>Alternating</a:t>
            </a:r>
            <a:r>
              <a:rPr lang="de-DE" sz="1600" dirty="0" smtClean="0"/>
              <a:t> </a:t>
            </a:r>
            <a:r>
              <a:rPr lang="de-DE" sz="1600" dirty="0" err="1" smtClean="0"/>
              <a:t>electric</a:t>
            </a:r>
            <a:r>
              <a:rPr lang="de-DE" sz="1600" dirty="0" smtClean="0"/>
              <a:t> </a:t>
            </a:r>
            <a:r>
              <a:rPr lang="de-DE" sz="1600" dirty="0" err="1" smtClean="0"/>
              <a:t>field</a:t>
            </a:r>
            <a:endParaRPr lang="de-DE" sz="1600" dirty="0"/>
          </a:p>
        </p:txBody>
      </p:sp>
      <p:sp>
        <p:nvSpPr>
          <p:cNvPr id="114" name="Textfeld 77"/>
          <p:cNvSpPr txBox="1">
            <a:spLocks noChangeArrowheads="1"/>
          </p:cNvSpPr>
          <p:nvPr/>
        </p:nvSpPr>
        <p:spPr bwMode="auto">
          <a:xfrm>
            <a:off x="2666187" y="4457726"/>
            <a:ext cx="12476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de-DE" sz="1600" dirty="0" smtClean="0"/>
              <a:t>Ion </a:t>
            </a:r>
            <a:r>
              <a:rPr lang="de-DE" sz="1600" dirty="0" err="1" smtClean="0"/>
              <a:t>source</a:t>
            </a:r>
            <a:endParaRPr lang="de-DE" sz="1600" dirty="0"/>
          </a:p>
        </p:txBody>
      </p:sp>
      <p:sp>
        <p:nvSpPr>
          <p:cNvPr id="115" name="Textfeld 78"/>
          <p:cNvSpPr txBox="1">
            <a:spLocks noChangeArrowheads="1"/>
          </p:cNvSpPr>
          <p:nvPr/>
        </p:nvSpPr>
        <p:spPr bwMode="auto">
          <a:xfrm>
            <a:off x="3112276" y="2220738"/>
            <a:ext cx="15643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de-DE" sz="1600" dirty="0" smtClean="0"/>
              <a:t>Ion beam</a:t>
            </a:r>
            <a:endParaRPr lang="de-DE" sz="1600" dirty="0"/>
          </a:p>
        </p:txBody>
      </p:sp>
      <p:sp>
        <p:nvSpPr>
          <p:cNvPr id="117" name="Textfeld 74"/>
          <p:cNvSpPr txBox="1">
            <a:spLocks noChangeArrowheads="1"/>
          </p:cNvSpPr>
          <p:nvPr/>
        </p:nvSpPr>
        <p:spPr bwMode="auto">
          <a:xfrm>
            <a:off x="3386255" y="3460649"/>
            <a:ext cx="12626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de-DE" sz="1600" dirty="0" err="1" smtClean="0"/>
              <a:t>Duands</a:t>
            </a:r>
            <a:endParaRPr lang="de-DE" sz="1600" dirty="0"/>
          </a:p>
        </p:txBody>
      </p:sp>
      <p:cxnSp>
        <p:nvCxnSpPr>
          <p:cNvPr id="5" name="Gerade Verbindung mit Pfeil 4"/>
          <p:cNvCxnSpPr/>
          <p:nvPr/>
        </p:nvCxnSpPr>
        <p:spPr>
          <a:xfrm flipH="1">
            <a:off x="2830837" y="3790279"/>
            <a:ext cx="562877" cy="308494"/>
          </a:xfrm>
          <a:prstGeom prst="straightConnector1">
            <a:avLst/>
          </a:prstGeom>
          <a:ln w="28575">
            <a:solidFill>
              <a:srgbClr val="004F8A"/>
            </a:solidFill>
            <a:tailEnd type="triangle"/>
          </a:ln>
        </p:spPr>
        <p:style>
          <a:lnRef idx="2">
            <a:schemeClr val="accent3"/>
          </a:lnRef>
          <a:fillRef idx="0">
            <a:schemeClr val="accent3"/>
          </a:fillRef>
          <a:effectRef idx="1">
            <a:schemeClr val="accent3"/>
          </a:effectRef>
          <a:fontRef idx="minor">
            <a:schemeClr val="tx1"/>
          </a:fontRef>
        </p:style>
      </p:cxnSp>
      <p:cxnSp>
        <p:nvCxnSpPr>
          <p:cNvPr id="35" name="Gerade Verbindung mit Pfeil 34"/>
          <p:cNvCxnSpPr/>
          <p:nvPr/>
        </p:nvCxnSpPr>
        <p:spPr>
          <a:xfrm flipH="1" flipV="1">
            <a:off x="2826380" y="3239733"/>
            <a:ext cx="576797" cy="299183"/>
          </a:xfrm>
          <a:prstGeom prst="straightConnector1">
            <a:avLst/>
          </a:prstGeom>
          <a:ln w="28575">
            <a:solidFill>
              <a:srgbClr val="004F8A"/>
            </a:solidFill>
            <a:tailEnd type="triangle"/>
          </a:ln>
        </p:spPr>
        <p:style>
          <a:lnRef idx="2">
            <a:schemeClr val="accent3"/>
          </a:lnRef>
          <a:fillRef idx="0">
            <a:schemeClr val="accent3"/>
          </a:fillRef>
          <a:effectRef idx="1">
            <a:schemeClr val="accent3"/>
          </a:effectRef>
          <a:fontRef idx="minor">
            <a:schemeClr val="tx1"/>
          </a:fontRef>
        </p:style>
      </p:cxnSp>
      <p:cxnSp>
        <p:nvCxnSpPr>
          <p:cNvPr id="39" name="Gerade Verbindung mit Pfeil 38"/>
          <p:cNvCxnSpPr/>
          <p:nvPr/>
        </p:nvCxnSpPr>
        <p:spPr>
          <a:xfrm flipV="1">
            <a:off x="836425" y="4154786"/>
            <a:ext cx="16453" cy="605881"/>
          </a:xfrm>
          <a:prstGeom prst="straightConnector1">
            <a:avLst/>
          </a:prstGeom>
          <a:ln w="28575">
            <a:solidFill>
              <a:srgbClr val="004F8A"/>
            </a:solidFill>
            <a:tailEnd type="triangle"/>
          </a:ln>
        </p:spPr>
        <p:style>
          <a:lnRef idx="2">
            <a:schemeClr val="accent3"/>
          </a:lnRef>
          <a:fillRef idx="0">
            <a:schemeClr val="accent3"/>
          </a:fillRef>
          <a:effectRef idx="1">
            <a:schemeClr val="accent3"/>
          </a:effectRef>
          <a:fontRef idx="minor">
            <a:schemeClr val="tx1"/>
          </a:fontRef>
        </p:style>
      </p:cxnSp>
      <p:cxnSp>
        <p:nvCxnSpPr>
          <p:cNvPr id="41" name="Gerade Verbindung mit Pfeil 40"/>
          <p:cNvCxnSpPr/>
          <p:nvPr/>
        </p:nvCxnSpPr>
        <p:spPr>
          <a:xfrm flipH="1">
            <a:off x="2695571" y="2420427"/>
            <a:ext cx="444732" cy="169116"/>
          </a:xfrm>
          <a:prstGeom prst="straightConnector1">
            <a:avLst/>
          </a:prstGeom>
          <a:ln w="28575">
            <a:solidFill>
              <a:srgbClr val="004F8A"/>
            </a:solidFill>
            <a:tailEnd type="triangle"/>
          </a:ln>
        </p:spPr>
        <p:style>
          <a:lnRef idx="2">
            <a:schemeClr val="accent3"/>
          </a:lnRef>
          <a:fillRef idx="0">
            <a:schemeClr val="accent3"/>
          </a:fillRef>
          <a:effectRef idx="1">
            <a:schemeClr val="accent3"/>
          </a:effectRef>
          <a:fontRef idx="minor">
            <a:schemeClr val="tx1"/>
          </a:fontRef>
        </p:style>
      </p:cxnSp>
      <p:sp>
        <p:nvSpPr>
          <p:cNvPr id="19" name="Rectangle 4"/>
          <p:cNvSpPr>
            <a:spLocks noRot="1" noChangeArrowheads="1"/>
          </p:cNvSpPr>
          <p:nvPr/>
        </p:nvSpPr>
        <p:spPr bwMode="auto">
          <a:xfrm>
            <a:off x="415047" y="558517"/>
            <a:ext cx="8532440" cy="939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de-DE" sz="2800" b="1" dirty="0" err="1" smtClean="0">
                <a:solidFill>
                  <a:srgbClr val="005B82"/>
                </a:solidFill>
                <a:latin typeface="Arial" panose="020B0604020202020204" pitchFamily="34" charset="0"/>
                <a:cs typeface="Arial" panose="020B0604020202020204" pitchFamily="34" charset="0"/>
              </a:rPr>
              <a:t>Production</a:t>
            </a:r>
            <a:r>
              <a:rPr lang="de-DE" sz="2800" b="1" dirty="0" smtClean="0">
                <a:solidFill>
                  <a:srgbClr val="005B82"/>
                </a:solidFill>
                <a:latin typeface="Arial" panose="020B0604020202020204" pitchFamily="34" charset="0"/>
                <a:cs typeface="Arial" panose="020B0604020202020204" pitchFamily="34" charset="0"/>
              </a:rPr>
              <a:t> </a:t>
            </a:r>
            <a:r>
              <a:rPr lang="de-DE" sz="2800" b="1" dirty="0" err="1" smtClean="0">
                <a:solidFill>
                  <a:srgbClr val="005B82"/>
                </a:solidFill>
                <a:latin typeface="Arial" panose="020B0604020202020204" pitchFamily="34" charset="0"/>
                <a:cs typeface="Arial" panose="020B0604020202020204" pitchFamily="34" charset="0"/>
              </a:rPr>
              <a:t>of</a:t>
            </a:r>
            <a:r>
              <a:rPr lang="de-DE" sz="2800" b="1" dirty="0" smtClean="0">
                <a:solidFill>
                  <a:srgbClr val="005B82"/>
                </a:solidFill>
                <a:latin typeface="Arial" panose="020B0604020202020204" pitchFamily="34" charset="0"/>
                <a:cs typeface="Arial" panose="020B0604020202020204" pitchFamily="34" charset="0"/>
              </a:rPr>
              <a:t> </a:t>
            </a:r>
            <a:r>
              <a:rPr lang="de-DE" sz="2800" b="1" dirty="0" err="1" smtClean="0">
                <a:solidFill>
                  <a:srgbClr val="005B82"/>
                </a:solidFill>
                <a:latin typeface="Arial" panose="020B0604020202020204" pitchFamily="34" charset="0"/>
                <a:cs typeface="Arial" panose="020B0604020202020204" pitchFamily="34" charset="0"/>
              </a:rPr>
              <a:t>radionuclides</a:t>
            </a:r>
            <a:r>
              <a:rPr lang="de-DE" sz="2800" b="1" dirty="0" smtClean="0">
                <a:solidFill>
                  <a:srgbClr val="005B82"/>
                </a:solidFill>
                <a:latin typeface="Arial" panose="020B0604020202020204" pitchFamily="34" charset="0"/>
                <a:cs typeface="Arial" panose="020B0604020202020204" pitchFamily="34" charset="0"/>
              </a:rPr>
              <a:t> at a </a:t>
            </a:r>
            <a:r>
              <a:rPr lang="de-DE" sz="2800" b="1" dirty="0" err="1" smtClean="0">
                <a:solidFill>
                  <a:srgbClr val="005B82"/>
                </a:solidFill>
                <a:latin typeface="Arial" panose="020B0604020202020204" pitchFamily="34" charset="0"/>
                <a:cs typeface="Arial" panose="020B0604020202020204" pitchFamily="34" charset="0"/>
              </a:rPr>
              <a:t>cyclotron</a:t>
            </a:r>
            <a:endParaRPr lang="en-US" sz="2800" b="1" dirty="0">
              <a:solidFill>
                <a:srgbClr val="005B82"/>
              </a:solidFill>
              <a:latin typeface="Arial" panose="020B0604020202020204" pitchFamily="34" charset="0"/>
              <a:cs typeface="Arial" panose="020B0604020202020204" pitchFamily="34" charset="0"/>
            </a:endParaRPr>
          </a:p>
        </p:txBody>
      </p:sp>
      <p:cxnSp>
        <p:nvCxnSpPr>
          <p:cNvPr id="25" name="Gerade Verbindung mit Pfeil 24"/>
          <p:cNvCxnSpPr/>
          <p:nvPr/>
        </p:nvCxnSpPr>
        <p:spPr>
          <a:xfrm flipH="1" flipV="1">
            <a:off x="2099911" y="3820860"/>
            <a:ext cx="628705" cy="667853"/>
          </a:xfrm>
          <a:prstGeom prst="straightConnector1">
            <a:avLst/>
          </a:prstGeom>
          <a:ln w="28575">
            <a:solidFill>
              <a:srgbClr val="004F8A"/>
            </a:solidFill>
            <a:tailEnd type="triangle"/>
          </a:ln>
        </p:spPr>
        <p:style>
          <a:lnRef idx="2">
            <a:schemeClr val="accent3"/>
          </a:lnRef>
          <a:fillRef idx="0">
            <a:schemeClr val="accent3"/>
          </a:fillRef>
          <a:effectRef idx="1">
            <a:schemeClr val="accent3"/>
          </a:effectRef>
          <a:fontRef idx="minor">
            <a:schemeClr val="tx1"/>
          </a:fontRef>
        </p:style>
      </p:cxnSp>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l="1" r="34108"/>
          <a:stretch/>
        </p:blipFill>
        <p:spPr>
          <a:xfrm>
            <a:off x="4427984" y="1772816"/>
            <a:ext cx="4320480" cy="3688281"/>
          </a:xfrm>
          <a:prstGeom prst="rect">
            <a:avLst/>
          </a:prstGeom>
        </p:spPr>
      </p:pic>
      <p:cxnSp>
        <p:nvCxnSpPr>
          <p:cNvPr id="23" name="Gerade Verbindung mit Pfeil 22"/>
          <p:cNvCxnSpPr/>
          <p:nvPr/>
        </p:nvCxnSpPr>
        <p:spPr>
          <a:xfrm>
            <a:off x="4346889" y="3737799"/>
            <a:ext cx="942696" cy="176916"/>
          </a:xfrm>
          <a:prstGeom prst="straightConnector1">
            <a:avLst/>
          </a:prstGeom>
          <a:ln w="28575">
            <a:solidFill>
              <a:schemeClr val="bg1"/>
            </a:solidFill>
            <a:tailEnd type="triangle"/>
          </a:ln>
        </p:spPr>
        <p:style>
          <a:lnRef idx="2">
            <a:schemeClr val="accent3"/>
          </a:lnRef>
          <a:fillRef idx="0">
            <a:schemeClr val="accent3"/>
          </a:fillRef>
          <a:effectRef idx="1">
            <a:schemeClr val="accent3"/>
          </a:effectRef>
          <a:fontRef idx="minor">
            <a:schemeClr val="tx1"/>
          </a:fontRef>
        </p:style>
      </p:cxnSp>
      <p:cxnSp>
        <p:nvCxnSpPr>
          <p:cNvPr id="24" name="Gerade Verbindung mit Pfeil 23"/>
          <p:cNvCxnSpPr/>
          <p:nvPr/>
        </p:nvCxnSpPr>
        <p:spPr>
          <a:xfrm flipV="1">
            <a:off x="4346889" y="2829087"/>
            <a:ext cx="2553538" cy="801024"/>
          </a:xfrm>
          <a:prstGeom prst="straightConnector1">
            <a:avLst/>
          </a:prstGeom>
          <a:ln w="28575">
            <a:solidFill>
              <a:schemeClr val="bg1"/>
            </a:solidFill>
            <a:tailEnd type="triangle"/>
          </a:ln>
        </p:spPr>
        <p:style>
          <a:lnRef idx="2">
            <a:schemeClr val="accent3"/>
          </a:lnRef>
          <a:fillRef idx="0">
            <a:schemeClr val="accent3"/>
          </a:fillRef>
          <a:effectRef idx="1">
            <a:schemeClr val="accent3"/>
          </a:effectRef>
          <a:fontRef idx="minor">
            <a:schemeClr val="tx1"/>
          </a:fontRef>
        </p:style>
      </p:cxnSp>
      <p:cxnSp>
        <p:nvCxnSpPr>
          <p:cNvPr id="28" name="Gerade Verbindung mit Pfeil 27"/>
          <p:cNvCxnSpPr/>
          <p:nvPr/>
        </p:nvCxnSpPr>
        <p:spPr>
          <a:xfrm>
            <a:off x="4097041" y="1879694"/>
            <a:ext cx="551862" cy="121593"/>
          </a:xfrm>
          <a:prstGeom prst="straightConnector1">
            <a:avLst/>
          </a:prstGeom>
          <a:ln w="28575">
            <a:solidFill>
              <a:schemeClr val="bg1"/>
            </a:solidFill>
            <a:tailEnd type="triangle"/>
          </a:ln>
        </p:spPr>
        <p:style>
          <a:lnRef idx="2">
            <a:schemeClr val="accent3"/>
          </a:lnRef>
          <a:fillRef idx="0">
            <a:schemeClr val="accent3"/>
          </a:fillRef>
          <a:effectRef idx="1">
            <a:schemeClr val="accent3"/>
          </a:effectRef>
          <a:fontRef idx="minor">
            <a:schemeClr val="tx1"/>
          </a:fontRef>
        </p:style>
      </p:cxnSp>
      <p:cxnSp>
        <p:nvCxnSpPr>
          <p:cNvPr id="30" name="Gerade Verbindung mit Pfeil 29"/>
          <p:cNvCxnSpPr>
            <a:stCxn id="114" idx="3"/>
          </p:cNvCxnSpPr>
          <p:nvPr/>
        </p:nvCxnSpPr>
        <p:spPr>
          <a:xfrm flipV="1">
            <a:off x="3913863" y="3737799"/>
            <a:ext cx="2986564" cy="889204"/>
          </a:xfrm>
          <a:prstGeom prst="straightConnector1">
            <a:avLst/>
          </a:prstGeom>
          <a:ln w="28575">
            <a:solidFill>
              <a:schemeClr val="bg1"/>
            </a:solidFill>
            <a:tailEnd type="triangle"/>
          </a:ln>
        </p:spPr>
        <p:style>
          <a:lnRef idx="2">
            <a:schemeClr val="accent3"/>
          </a:lnRef>
          <a:fillRef idx="0">
            <a:schemeClr val="accent3"/>
          </a:fillRef>
          <a:effectRef idx="1">
            <a:schemeClr val="accent3"/>
          </a:effectRef>
          <a:fontRef idx="minor">
            <a:schemeClr val="tx1"/>
          </a:fontRef>
        </p:style>
      </p:cxnSp>
      <p:cxnSp>
        <p:nvCxnSpPr>
          <p:cNvPr id="34" name="Gerade Verbindung mit Pfeil 33"/>
          <p:cNvCxnSpPr/>
          <p:nvPr/>
        </p:nvCxnSpPr>
        <p:spPr>
          <a:xfrm flipH="1">
            <a:off x="2604014" y="1867220"/>
            <a:ext cx="444732" cy="169116"/>
          </a:xfrm>
          <a:prstGeom prst="straightConnector1">
            <a:avLst/>
          </a:prstGeom>
          <a:ln w="28575">
            <a:solidFill>
              <a:srgbClr val="004F8A"/>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12409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fill="hold" grpId="0" nodeType="withEffect">
                                  <p:stCondLst>
                                    <p:cond delay="0"/>
                                  </p:stCondLst>
                                  <p:childTnLst>
                                    <p:animMotion origin="layout" path="M 0.00486 4.07407E-6 C 0.00625 -0.00672 0.00781 -0.0132 0.00608 -0.01922 C 0.00434 -0.02524 0.00018 -0.03449 -0.0059 -0.03658 C -0.01198 -0.03866 -0.02517 -0.03797 -0.0309 -0.03172 C -0.03663 -0.02547 -0.04062 -0.00857 -0.04045 0.00162 C -0.04028 0.0118 -0.03507 0.02384 -0.02969 0.03009 C -0.0243 0.03634 -0.01562 0.03935 -0.00833 0.03958 C -0.00104 0.03981 0.00868 0.0375 0.01441 0.03171 C 0.02014 0.02592 0.02483 0.01504 0.02622 0.00463 C 0.02761 -0.00579 0.02743 -0.02014 0.02275 -0.03033 C 0.01806 -0.04051 0.00816 -0.05371 -0.00225 -0.05718 C -0.01267 -0.06065 -0.03125 -0.06019 -0.04045 -0.05093 C -0.04965 -0.04167 -0.05573 -0.01621 -0.05712 -0.00162 C -0.0585 0.01296 -0.05469 0.02569 -0.04878 0.03634 C -0.04288 0.04699 -0.03125 0.0581 -0.02135 0.0618 C -0.01146 0.06551 0.00087 0.06435 0.01077 0.05856 C 0.02066 0.05277 0.03299 0.04097 0.0382 0.02685 C 0.0434 0.01273 0.04601 -0.01019 0.04167 -0.02709 C 0.03733 -0.04399 0.02465 -0.06598 0.01198 -0.07477 C -0.00069 -0.08357 -0.02048 -0.08612 -0.03437 -0.0794 C -0.04826 -0.07269 -0.06528 -0.05139 -0.07135 -0.03496 C -0.07743 -0.01852 -0.07413 0.00347 -0.07135 0.01898 C -0.06857 0.03449 -0.0618 0.04814 -0.05469 0.05856 C -0.04757 0.06898 -0.03802 0.07662 -0.02847 0.08078 C -0.01892 0.08495 -0.00868 0.0868 0.00243 0.08402 C 0.01354 0.08125 0.02865 0.07453 0.0382 0.06342 C 0.04775 0.05231 0.05712 0.03634 0.05955 0.01736 C 0.06198 -0.00162 0.0599 -0.03195 0.05243 -0.05093 C 0.04497 -0.06991 0.02882 -0.08843 0.01441 -0.09699 C -1.94444E-6 -0.10556 -0.01927 -0.10695 -0.03437 -0.10162 C -0.04948 -0.0963 -0.06649 -0.08287 -0.07604 -0.06505 C -0.08559 -0.04723 -0.09236 -0.01737 -0.09166 0.00463 C -0.09097 0.02662 -0.08142 0.05023 -0.07135 0.06666 C -0.06128 0.0831 -0.04583 0.09699 -0.0309 0.10301 C -0.01597 0.10902 0.00278 0.10949 0.01788 0.10301 C 0.03299 0.09652 0.05 0.08009 0.05955 0.06342 C 0.0691 0.04676 0.07344 0.02314 0.075 0.00301 C 0.07656 -0.01713 0.07465 -0.02199 0.0691 -0.05718 C 0.06354 -0.09237 0.05261 -0.15024 0.04167 -0.20811 " pathEditMode="relative" rAng="0" ptsTypes="AAAAAAAAAAAAAAAAAAAAAAAAAAAAAAAAAAAAAAA">
                                      <p:cBhvr>
                                        <p:cTn id="6" dur="3000" fill="hold"/>
                                        <p:tgtEl>
                                          <p:spTgt spid="48"/>
                                        </p:tgtEl>
                                        <p:attrNameLst>
                                          <p:attrName>ppt_x</p:attrName>
                                          <p:attrName>ppt_y</p:attrName>
                                        </p:attrNameLst>
                                      </p:cBhvr>
                                      <p:rCtr x="-1302" y="-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20"/>
          <p:cNvSpPr>
            <a:spLocks noChangeArrowheads="1"/>
          </p:cNvSpPr>
          <p:nvPr/>
        </p:nvSpPr>
        <p:spPr bwMode="auto">
          <a:xfrm>
            <a:off x="2185757" y="3310068"/>
            <a:ext cx="215900" cy="215900"/>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6" name="Text Box 21"/>
          <p:cNvSpPr txBox="1">
            <a:spLocks noChangeArrowheads="1"/>
          </p:cNvSpPr>
          <p:nvPr/>
        </p:nvSpPr>
        <p:spPr bwMode="auto">
          <a:xfrm>
            <a:off x="1621017" y="2776684"/>
            <a:ext cx="1557519" cy="3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19" tIns="45709" rIns="91419" bIns="45709">
            <a:spAutoFit/>
          </a:bodyPr>
          <a:lstStyle/>
          <a:p>
            <a:pPr>
              <a:spcBef>
                <a:spcPct val="50000"/>
              </a:spcBef>
              <a:defRPr/>
            </a:pPr>
            <a:r>
              <a:rPr lang="de-DE" b="1" dirty="0" err="1" smtClean="0">
                <a:latin typeface="Arial" charset="0"/>
                <a:ea typeface="ＭＳ Ｐゴシック" charset="0"/>
              </a:rPr>
              <a:t>p</a:t>
            </a:r>
            <a:r>
              <a:rPr lang="de-DE" dirty="0" err="1" smtClean="0">
                <a:latin typeface="Arial" charset="0"/>
                <a:ea typeface="ＭＳ Ｐゴシック" charset="0"/>
              </a:rPr>
              <a:t>roton</a:t>
            </a:r>
            <a:endParaRPr lang="de-DE" dirty="0">
              <a:latin typeface="Arial" charset="0"/>
              <a:ea typeface="ＭＳ Ｐゴシック" charset="0"/>
            </a:endParaRPr>
          </a:p>
        </p:txBody>
      </p:sp>
      <p:sp>
        <p:nvSpPr>
          <p:cNvPr id="7" name="O18 Kern"/>
          <p:cNvSpPr>
            <a:spLocks noChangeArrowheads="1"/>
          </p:cNvSpPr>
          <p:nvPr/>
        </p:nvSpPr>
        <p:spPr bwMode="auto">
          <a:xfrm>
            <a:off x="4080317" y="3025128"/>
            <a:ext cx="719137" cy="720725"/>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8" name="Text Box 23"/>
          <p:cNvSpPr txBox="1">
            <a:spLocks noChangeArrowheads="1"/>
          </p:cNvSpPr>
          <p:nvPr/>
        </p:nvSpPr>
        <p:spPr bwMode="auto">
          <a:xfrm>
            <a:off x="3609926" y="2190350"/>
            <a:ext cx="1610146" cy="36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19" tIns="45709" rIns="91419" bIns="45709">
            <a:spAutoFit/>
          </a:bodyPr>
          <a:lstStyle/>
          <a:p>
            <a:pPr>
              <a:spcBef>
                <a:spcPct val="50000"/>
              </a:spcBef>
              <a:defRPr/>
            </a:pPr>
            <a:r>
              <a:rPr lang="de-DE" b="1" baseline="30000" dirty="0" smtClean="0">
                <a:latin typeface="Arial" charset="0"/>
                <a:ea typeface="ＭＳ Ｐゴシック" charset="0"/>
              </a:rPr>
              <a:t>18</a:t>
            </a:r>
            <a:r>
              <a:rPr lang="de-DE" b="1" dirty="0" smtClean="0">
                <a:latin typeface="Arial" charset="0"/>
                <a:ea typeface="ＭＳ Ｐゴシック" charset="0"/>
              </a:rPr>
              <a:t>O</a:t>
            </a:r>
            <a:r>
              <a:rPr lang="de-DE" dirty="0" smtClean="0">
                <a:latin typeface="Arial" charset="0"/>
                <a:ea typeface="ＭＳ Ｐゴシック" charset="0"/>
              </a:rPr>
              <a:t>xygen</a:t>
            </a:r>
            <a:endParaRPr lang="de-DE" b="1" dirty="0">
              <a:latin typeface="Arial" charset="0"/>
              <a:ea typeface="ＭＳ Ｐゴシック" charset="0"/>
            </a:endParaRPr>
          </a:p>
        </p:txBody>
      </p:sp>
      <p:grpSp>
        <p:nvGrpSpPr>
          <p:cNvPr id="9" name="Compundkern"/>
          <p:cNvGrpSpPr/>
          <p:nvPr/>
        </p:nvGrpSpPr>
        <p:grpSpPr>
          <a:xfrm>
            <a:off x="3707904" y="2502488"/>
            <a:ext cx="1731019" cy="1505742"/>
            <a:chOff x="3927410" y="3410026"/>
            <a:chExt cx="1731019" cy="1505742"/>
          </a:xfrm>
        </p:grpSpPr>
        <p:sp>
          <p:nvSpPr>
            <p:cNvPr id="10" name="AutoShape 36"/>
            <p:cNvSpPr>
              <a:spLocks noChangeArrowheads="1"/>
            </p:cNvSpPr>
            <p:nvPr/>
          </p:nvSpPr>
          <p:spPr bwMode="auto">
            <a:xfrm>
              <a:off x="3927410" y="3640139"/>
              <a:ext cx="1441450" cy="1249363"/>
            </a:xfrm>
            <a:prstGeom prst="bracketPair">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11" name="Text Box 37"/>
            <p:cNvSpPr txBox="1">
              <a:spLocks noChangeArrowheads="1"/>
            </p:cNvSpPr>
            <p:nvPr/>
          </p:nvSpPr>
          <p:spPr bwMode="auto">
            <a:xfrm>
              <a:off x="5348866" y="3410026"/>
              <a:ext cx="309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sz="1800" b="1" dirty="0">
                  <a:sym typeface="Symbol" panose="05050102010706020507" pitchFamily="18" charset="2"/>
                </a:rPr>
                <a:t></a:t>
              </a:r>
            </a:p>
          </p:txBody>
        </p:sp>
        <p:pic>
          <p:nvPicPr>
            <p:cNvPr id="12" name="Picture 38"/>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3995094" y="3593383"/>
              <a:ext cx="1263467" cy="132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3" name="Textfeld 12"/>
          <p:cNvSpPr txBox="1"/>
          <p:nvPr/>
        </p:nvSpPr>
        <p:spPr>
          <a:xfrm>
            <a:off x="3327782" y="4302172"/>
            <a:ext cx="2765501" cy="369332"/>
          </a:xfrm>
          <a:prstGeom prst="rect">
            <a:avLst/>
          </a:prstGeom>
          <a:noFill/>
        </p:spPr>
        <p:txBody>
          <a:bodyPr wrap="none" rtlCol="0">
            <a:spAutoFit/>
          </a:bodyPr>
          <a:lstStyle/>
          <a:p>
            <a:r>
              <a:rPr lang="de-DE" dirty="0" err="1"/>
              <a:t>C</a:t>
            </a:r>
            <a:r>
              <a:rPr lang="de-DE" dirty="0" err="1" smtClean="0"/>
              <a:t>ompound</a:t>
            </a:r>
            <a:r>
              <a:rPr lang="de-DE" dirty="0" smtClean="0"/>
              <a:t> </a:t>
            </a:r>
            <a:r>
              <a:rPr lang="de-DE" dirty="0" err="1" smtClean="0"/>
              <a:t>nucleus</a:t>
            </a:r>
            <a:r>
              <a:rPr lang="de-DE" dirty="0" smtClean="0"/>
              <a:t> [</a:t>
            </a:r>
            <a:r>
              <a:rPr lang="de-DE" baseline="30000" dirty="0" smtClean="0"/>
              <a:t>19</a:t>
            </a:r>
            <a:r>
              <a:rPr lang="de-DE" dirty="0" smtClean="0"/>
              <a:t>F]*</a:t>
            </a:r>
            <a:endParaRPr lang="en-US" dirty="0"/>
          </a:p>
        </p:txBody>
      </p:sp>
      <p:grpSp>
        <p:nvGrpSpPr>
          <p:cNvPr id="14" name="F18 Kern"/>
          <p:cNvGrpSpPr>
            <a:grpSpLocks/>
          </p:cNvGrpSpPr>
          <p:nvPr/>
        </p:nvGrpSpPr>
        <p:grpSpPr bwMode="auto">
          <a:xfrm>
            <a:off x="3923928" y="2856602"/>
            <a:ext cx="1022268" cy="1022268"/>
            <a:chOff x="5196" y="913"/>
            <a:chExt cx="687" cy="687"/>
          </a:xfrm>
        </p:grpSpPr>
        <p:sp>
          <p:nvSpPr>
            <p:cNvPr id="15" name="Oval 27"/>
            <p:cNvSpPr>
              <a:spLocks noChangeArrowheads="1"/>
            </p:cNvSpPr>
            <p:nvPr/>
          </p:nvSpPr>
          <p:spPr bwMode="auto">
            <a:xfrm>
              <a:off x="5307" y="1044"/>
              <a:ext cx="453" cy="454"/>
            </a:xfrm>
            <a:prstGeom prst="ellipse">
              <a:avLst/>
            </a:prstGeom>
            <a:gradFill rotWithShape="1">
              <a:gsLst>
                <a:gs pos="0">
                  <a:srgbClr val="FFCC00"/>
                </a:gs>
                <a:gs pos="100000">
                  <a:srgbClr val="FFCC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pic>
          <p:nvPicPr>
            <p:cNvPr id="16" name="Picture 28"/>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96" y="913"/>
              <a:ext cx="687"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Neutron"/>
          <p:cNvSpPr>
            <a:spLocks noChangeArrowheads="1"/>
          </p:cNvSpPr>
          <p:nvPr/>
        </p:nvSpPr>
        <p:spPr bwMode="auto">
          <a:xfrm>
            <a:off x="4585142" y="3096566"/>
            <a:ext cx="287337" cy="288925"/>
          </a:xfrm>
          <a:prstGeom prst="ellipse">
            <a:avLst/>
          </a:prstGeom>
          <a:gradFill rotWithShape="1">
            <a:gsLst>
              <a:gs pos="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18" name="n Neutron"/>
          <p:cNvSpPr txBox="1"/>
          <p:nvPr/>
        </p:nvSpPr>
        <p:spPr>
          <a:xfrm>
            <a:off x="6277447" y="1982218"/>
            <a:ext cx="979755" cy="369332"/>
          </a:xfrm>
          <a:prstGeom prst="rect">
            <a:avLst/>
          </a:prstGeom>
          <a:noFill/>
        </p:spPr>
        <p:txBody>
          <a:bodyPr wrap="none" rtlCol="0">
            <a:spAutoFit/>
          </a:bodyPr>
          <a:lstStyle/>
          <a:p>
            <a:r>
              <a:rPr lang="de-DE" b="1" dirty="0" err="1" smtClean="0"/>
              <a:t>n</a:t>
            </a:r>
            <a:r>
              <a:rPr lang="de-DE" dirty="0" err="1" smtClean="0"/>
              <a:t>eutron</a:t>
            </a:r>
            <a:endParaRPr lang="en-US" b="1" dirty="0"/>
          </a:p>
        </p:txBody>
      </p:sp>
      <p:sp>
        <p:nvSpPr>
          <p:cNvPr id="19" name="Textfeld 18"/>
          <p:cNvSpPr txBox="1"/>
          <p:nvPr/>
        </p:nvSpPr>
        <p:spPr>
          <a:xfrm>
            <a:off x="3644674" y="3928946"/>
            <a:ext cx="1188146" cy="369332"/>
          </a:xfrm>
          <a:prstGeom prst="rect">
            <a:avLst/>
          </a:prstGeom>
          <a:noFill/>
        </p:spPr>
        <p:txBody>
          <a:bodyPr wrap="none" rtlCol="0">
            <a:spAutoFit/>
          </a:bodyPr>
          <a:lstStyle/>
          <a:p>
            <a:r>
              <a:rPr lang="de-DE" b="1" baseline="30000" dirty="0" smtClean="0"/>
              <a:t>18</a:t>
            </a:r>
            <a:r>
              <a:rPr lang="de-DE" b="1" dirty="0" smtClean="0"/>
              <a:t>F</a:t>
            </a:r>
            <a:r>
              <a:rPr lang="de-DE" dirty="0" smtClean="0"/>
              <a:t>luoride</a:t>
            </a:r>
            <a:endParaRPr lang="en-US" b="1" dirty="0"/>
          </a:p>
        </p:txBody>
      </p:sp>
      <p:sp>
        <p:nvSpPr>
          <p:cNvPr id="20" name="Kernreaktion"/>
          <p:cNvSpPr txBox="1"/>
          <p:nvPr/>
        </p:nvSpPr>
        <p:spPr>
          <a:xfrm>
            <a:off x="3293782" y="4726885"/>
            <a:ext cx="2358338" cy="646331"/>
          </a:xfrm>
          <a:prstGeom prst="rect">
            <a:avLst/>
          </a:prstGeom>
          <a:noFill/>
        </p:spPr>
        <p:txBody>
          <a:bodyPr wrap="none" rtlCol="0">
            <a:spAutoFit/>
          </a:bodyPr>
          <a:lstStyle/>
          <a:p>
            <a:r>
              <a:rPr lang="de-DE" dirty="0" err="1" smtClean="0"/>
              <a:t>Reaction</a:t>
            </a:r>
            <a:r>
              <a:rPr lang="de-DE" dirty="0" smtClean="0"/>
              <a:t>: </a:t>
            </a:r>
            <a:r>
              <a:rPr lang="de-DE" baseline="30000" dirty="0" smtClean="0">
                <a:latin typeface="Arial" charset="0"/>
                <a:ea typeface="ＭＳ Ｐゴシック" charset="0"/>
              </a:rPr>
              <a:t>18</a:t>
            </a:r>
            <a:r>
              <a:rPr lang="de-DE" dirty="0" smtClean="0">
                <a:latin typeface="Arial" charset="0"/>
                <a:ea typeface="ＭＳ Ｐゴシック" charset="0"/>
              </a:rPr>
              <a:t>O(</a:t>
            </a:r>
            <a:r>
              <a:rPr lang="de-DE" dirty="0" err="1" smtClean="0">
                <a:latin typeface="Arial" charset="0"/>
                <a:ea typeface="ＭＳ Ｐゴシック" charset="0"/>
              </a:rPr>
              <a:t>p,n</a:t>
            </a:r>
            <a:r>
              <a:rPr lang="de-DE" dirty="0" smtClean="0">
                <a:latin typeface="Arial" charset="0"/>
                <a:ea typeface="ＭＳ Ｐゴシック" charset="0"/>
              </a:rPr>
              <a:t>)</a:t>
            </a:r>
            <a:r>
              <a:rPr lang="de-DE" baseline="30000" dirty="0" smtClean="0">
                <a:latin typeface="Arial" charset="0"/>
                <a:ea typeface="ＭＳ Ｐゴシック" charset="0"/>
              </a:rPr>
              <a:t>18</a:t>
            </a:r>
            <a:r>
              <a:rPr lang="de-DE" dirty="0" smtClean="0">
                <a:latin typeface="Arial" charset="0"/>
                <a:ea typeface="ＭＳ Ｐゴシック" charset="0"/>
              </a:rPr>
              <a:t>F</a:t>
            </a:r>
          </a:p>
          <a:p>
            <a:pPr algn="ctr"/>
            <a:r>
              <a:rPr lang="de-DE" baseline="30000" dirty="0" smtClean="0">
                <a:latin typeface="Arial" charset="0"/>
                <a:ea typeface="ＭＳ Ｐゴシック" charset="0"/>
              </a:rPr>
              <a:t>18</a:t>
            </a:r>
            <a:r>
              <a:rPr lang="de-DE" dirty="0" smtClean="0">
                <a:latin typeface="Arial" charset="0"/>
                <a:ea typeface="ＭＳ Ｐゴシック" charset="0"/>
              </a:rPr>
              <a:t>F half </a:t>
            </a:r>
            <a:r>
              <a:rPr lang="de-DE" dirty="0" err="1" smtClean="0">
                <a:latin typeface="Arial" charset="0"/>
                <a:ea typeface="ＭＳ Ｐゴシック" charset="0"/>
              </a:rPr>
              <a:t>life</a:t>
            </a:r>
            <a:r>
              <a:rPr lang="de-DE" dirty="0" smtClean="0">
                <a:latin typeface="Arial" charset="0"/>
                <a:ea typeface="ＭＳ Ｐゴシック" charset="0"/>
              </a:rPr>
              <a:t>: 110 min</a:t>
            </a:r>
            <a:endParaRPr lang="en-US" dirty="0"/>
          </a:p>
        </p:txBody>
      </p:sp>
      <p:sp>
        <p:nvSpPr>
          <p:cNvPr id="22" name="Titel 14"/>
          <p:cNvSpPr txBox="1">
            <a:spLocks/>
          </p:cNvSpPr>
          <p:nvPr/>
        </p:nvSpPr>
        <p:spPr>
          <a:xfrm>
            <a:off x="227373" y="846801"/>
            <a:ext cx="8875713" cy="441325"/>
          </a:xfrm>
          <a:prstGeom prst="rect">
            <a:avLst/>
          </a:prstGeom>
        </p:spPr>
        <p:txBody>
          <a:bodyPr vert="horz" lIns="91440" tIns="45720" rIns="91440" bIns="45720" rtlCol="0" anchor="ctr">
            <a:noAutofit/>
          </a:bodyPr>
          <a:lstStyle>
            <a:lvl1pPr marL="0" marR="0" indent="0" algn="l" defTabSz="457200" rtl="0" eaLnBrk="1" fontAlgn="auto" latinLnBrk="0" hangingPunct="1">
              <a:lnSpc>
                <a:spcPct val="100000"/>
              </a:lnSpc>
              <a:spcBef>
                <a:spcPct val="0"/>
              </a:spcBef>
              <a:spcAft>
                <a:spcPts val="0"/>
              </a:spcAft>
              <a:buClrTx/>
              <a:buSzTx/>
              <a:buFontTx/>
              <a:buNone/>
              <a:tabLst>
                <a:tab pos="1346200" algn="l"/>
              </a:tabLst>
              <a:defRPr sz="4400" kern="1200" baseline="0">
                <a:solidFill>
                  <a:schemeClr val="tx1"/>
                </a:solidFill>
                <a:latin typeface="+mj-lt"/>
                <a:ea typeface="+mj-ea"/>
                <a:cs typeface="+mj-cs"/>
              </a:defRPr>
            </a:lvl1pPr>
          </a:lstStyle>
          <a:p>
            <a:r>
              <a:rPr lang="de-DE" sz="2800" b="1" dirty="0" smtClean="0">
                <a:solidFill>
                  <a:srgbClr val="005B82"/>
                </a:solidFill>
                <a:latin typeface="Arial" panose="020B0604020202020204" pitchFamily="34" charset="0"/>
                <a:cs typeface="Arial" panose="020B0604020202020204" pitchFamily="34" charset="0"/>
              </a:rPr>
              <a:t>The </a:t>
            </a:r>
            <a:r>
              <a:rPr lang="de-DE" sz="2800" b="1" dirty="0" err="1" smtClean="0">
                <a:solidFill>
                  <a:srgbClr val="005B82"/>
                </a:solidFill>
                <a:latin typeface="Arial" panose="020B0604020202020204" pitchFamily="34" charset="0"/>
                <a:cs typeface="Arial" panose="020B0604020202020204" pitchFamily="34" charset="0"/>
              </a:rPr>
              <a:t>cyclotron</a:t>
            </a:r>
            <a:r>
              <a:rPr lang="de-DE" sz="2800" b="1" dirty="0" err="1">
                <a:solidFill>
                  <a:srgbClr val="005B82"/>
                </a:solidFill>
                <a:latin typeface="Arial" panose="020B0604020202020204" pitchFamily="34" charset="0"/>
                <a:cs typeface="Arial" panose="020B0604020202020204" pitchFamily="34" charset="0"/>
              </a:rPr>
              <a:t>-</a:t>
            </a:r>
            <a:r>
              <a:rPr lang="de-DE" sz="2800" b="1" dirty="0" err="1" smtClean="0">
                <a:solidFill>
                  <a:srgbClr val="005B82"/>
                </a:solidFill>
                <a:latin typeface="Arial" panose="020B0604020202020204" pitchFamily="34" charset="0"/>
                <a:cs typeface="Arial" panose="020B0604020202020204" pitchFamily="34" charset="0"/>
              </a:rPr>
              <a:t>produced</a:t>
            </a:r>
            <a:r>
              <a:rPr lang="de-DE" sz="2800" b="1" dirty="0" smtClean="0">
                <a:solidFill>
                  <a:srgbClr val="005B82"/>
                </a:solidFill>
                <a:latin typeface="Arial" panose="020B0604020202020204" pitchFamily="34" charset="0"/>
                <a:cs typeface="Arial" panose="020B0604020202020204" pitchFamily="34" charset="0"/>
              </a:rPr>
              <a:t> </a:t>
            </a:r>
            <a:r>
              <a:rPr lang="de-DE" sz="2800" b="1" dirty="0" err="1" smtClean="0">
                <a:solidFill>
                  <a:srgbClr val="005B82"/>
                </a:solidFill>
                <a:latin typeface="Arial" panose="020B0604020202020204" pitchFamily="34" charset="0"/>
                <a:cs typeface="Arial" panose="020B0604020202020204" pitchFamily="34" charset="0"/>
              </a:rPr>
              <a:t>radionuclide</a:t>
            </a:r>
            <a:r>
              <a:rPr lang="de-DE" sz="2800" b="1" dirty="0" smtClean="0">
                <a:solidFill>
                  <a:srgbClr val="005B82"/>
                </a:solidFill>
                <a:latin typeface="Arial" panose="020B0604020202020204" pitchFamily="34" charset="0"/>
                <a:cs typeface="Arial" panose="020B0604020202020204" pitchFamily="34" charset="0"/>
              </a:rPr>
              <a:t> [</a:t>
            </a:r>
            <a:r>
              <a:rPr lang="de-DE" sz="2800" b="1" baseline="30000" dirty="0" smtClean="0">
                <a:solidFill>
                  <a:srgbClr val="005B82"/>
                </a:solidFill>
                <a:latin typeface="Arial" panose="020B0604020202020204" pitchFamily="34" charset="0"/>
                <a:cs typeface="Arial" panose="020B0604020202020204" pitchFamily="34" charset="0"/>
              </a:rPr>
              <a:t>18</a:t>
            </a:r>
            <a:r>
              <a:rPr lang="de-DE" sz="2800" b="1" dirty="0" smtClean="0">
                <a:solidFill>
                  <a:srgbClr val="005B82"/>
                </a:solidFill>
                <a:latin typeface="Arial" panose="020B0604020202020204" pitchFamily="34" charset="0"/>
                <a:cs typeface="Arial" panose="020B0604020202020204" pitchFamily="34" charset="0"/>
              </a:rPr>
              <a:t>F]</a:t>
            </a:r>
            <a:r>
              <a:rPr lang="de-DE" sz="2800" b="1" dirty="0" err="1" smtClean="0">
                <a:solidFill>
                  <a:srgbClr val="005B82"/>
                </a:solidFill>
                <a:latin typeface="Arial" panose="020B0604020202020204" pitchFamily="34" charset="0"/>
                <a:cs typeface="Arial" panose="020B0604020202020204" pitchFamily="34" charset="0"/>
              </a:rPr>
              <a:t>fluoride</a:t>
            </a:r>
            <a:r>
              <a:rPr lang="de-DE" sz="2800" b="1" dirty="0" smtClean="0">
                <a:solidFill>
                  <a:srgbClr val="005B82"/>
                </a:solidFill>
                <a:latin typeface="Arial" panose="020B0604020202020204" pitchFamily="34" charset="0"/>
                <a:cs typeface="Arial" panose="020B0604020202020204" pitchFamily="34" charset="0"/>
              </a:rPr>
              <a:t> </a:t>
            </a:r>
            <a:endParaRPr lang="de-DE" sz="2800" b="1"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3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8.33333E-7 3.7037E-7 L 0.19531 -0.00069 " pathEditMode="relative" rAng="0" ptsTypes="AA">
                                      <p:cBhvr>
                                        <p:cTn id="18" dur="2000" fill="hold"/>
                                        <p:tgtEl>
                                          <p:spTgt spid="5"/>
                                        </p:tgtEl>
                                        <p:attrNameLst>
                                          <p:attrName>ppt_x</p:attrName>
                                          <p:attrName>ppt_y</p:attrName>
                                        </p:attrNameLst>
                                      </p:cBhvr>
                                      <p:rCtr x="9757" y="-46"/>
                                    </p:animMotion>
                                  </p:childTnLst>
                                </p:cTn>
                              </p:par>
                              <p:par>
                                <p:cTn id="19" presetID="3" presetClass="exit" presetSubtype="10" fill="hold" grpId="0" nodeType="withEffect">
                                  <p:stCondLst>
                                    <p:cond delay="0"/>
                                  </p:stCondLst>
                                  <p:childTnLst>
                                    <p:animEffect transition="out" filter="blinds(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3" presetClass="exit" presetSubtype="10" fill="hold" grpId="0" nodeType="with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3" presetClass="exit" presetSubtype="10" fill="hold" grpId="0" nodeType="with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3" presetClass="entr" presetSubtype="1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linds(horizontal)">
                                      <p:cBhvr>
                                        <p:cTn id="51" dur="500"/>
                                        <p:tgtEl>
                                          <p:spTgt spid="1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linds(horizontal)">
                                      <p:cBhvr>
                                        <p:cTn id="54" dur="500"/>
                                        <p:tgtEl>
                                          <p:spTgt spid="17"/>
                                        </p:tgtEl>
                                      </p:cBhvr>
                                    </p:animEffect>
                                  </p:childTnLst>
                                </p:cTn>
                              </p:par>
                              <p:par>
                                <p:cTn id="55" presetID="0" presetClass="path" presetSubtype="0" accel="50000" decel="50000" fill="hold" grpId="1" nodeType="withEffect">
                                  <p:stCondLst>
                                    <p:cond delay="0"/>
                                  </p:stCondLst>
                                  <p:childTnLst>
                                    <p:animMotion origin="layout" path="M 0.00017 -3.7037E-6 L 0.23646 -0.10486 " pathEditMode="relative" rAng="0" ptsTypes="AA">
                                      <p:cBhvr>
                                        <p:cTn id="56" dur="2000" fill="hold"/>
                                        <p:tgtEl>
                                          <p:spTgt spid="17"/>
                                        </p:tgtEl>
                                        <p:attrNameLst>
                                          <p:attrName>ppt_x</p:attrName>
                                          <p:attrName>ppt_y</p:attrName>
                                        </p:attrNameLst>
                                      </p:cBhvr>
                                      <p:rCtr x="11806" y="-5255"/>
                                    </p:animMotion>
                                  </p:childTnLst>
                                </p:cTn>
                              </p:par>
                              <p:par>
                                <p:cTn id="57" presetID="3" presetClass="entr" presetSubtype="10" fill="hold" grpId="0" nodeType="withEffect">
                                  <p:stCondLst>
                                    <p:cond delay="1400"/>
                                  </p:stCondLst>
                                  <p:childTnLst>
                                    <p:set>
                                      <p:cBhvr>
                                        <p:cTn id="58" dur="1" fill="hold">
                                          <p:stCondLst>
                                            <p:cond delay="0"/>
                                          </p:stCondLst>
                                        </p:cTn>
                                        <p:tgtEl>
                                          <p:spTgt spid="18"/>
                                        </p:tgtEl>
                                        <p:attrNameLst>
                                          <p:attrName>style.visibility</p:attrName>
                                        </p:attrNameLst>
                                      </p:cBhvr>
                                      <p:to>
                                        <p:strVal val="visible"/>
                                      </p:to>
                                    </p:set>
                                    <p:animEffect transition="in" filter="blinds(horizont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p:bldP spid="6" grpId="1"/>
      <p:bldP spid="7" grpId="0" animBg="1"/>
      <p:bldP spid="7" grpId="1" animBg="1"/>
      <p:bldP spid="8" grpId="0"/>
      <p:bldP spid="8" grpId="1"/>
      <p:bldP spid="8" grpId="2"/>
      <p:bldP spid="13" grpId="0"/>
      <p:bldP spid="13" grpId="1"/>
      <p:bldP spid="17" grpId="0" animBg="1"/>
      <p:bldP spid="17" grpId="1" animBg="1"/>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Bodyy"/>
          <p:cNvGraphicFramePr>
            <a:graphicFrameLocks noChangeAspect="1"/>
          </p:cNvGraphicFramePr>
          <p:nvPr>
            <p:extLst/>
          </p:nvPr>
        </p:nvGraphicFramePr>
        <p:xfrm>
          <a:off x="941388" y="1970396"/>
          <a:ext cx="1901825" cy="4049712"/>
        </p:xfrm>
        <a:graphic>
          <a:graphicData uri="http://schemas.openxmlformats.org/presentationml/2006/ole">
            <mc:AlternateContent xmlns:mc="http://schemas.openxmlformats.org/markup-compatibility/2006">
              <mc:Choice xmlns:v="urn:schemas-microsoft-com:vml" Requires="v">
                <p:oleObj spid="_x0000_s62596" name="CS ChemDraw Drawing" r:id="rId4" imgW="2334282" imgH="4969203" progId="ChemDraw.Document.6.0">
                  <p:embed/>
                </p:oleObj>
              </mc:Choice>
              <mc:Fallback>
                <p:oleObj name="CS ChemDraw Drawing" r:id="rId4" imgW="2334282" imgH="4969203" progId="ChemDraw.Document.6.0">
                  <p:embed/>
                  <p:pic>
                    <p:nvPicPr>
                      <p:cNvPr id="0" name=""/>
                      <p:cNvPicPr/>
                      <p:nvPr/>
                    </p:nvPicPr>
                    <p:blipFill>
                      <a:blip r:embed="rId5"/>
                      <a:stretch>
                        <a:fillRect/>
                      </a:stretch>
                    </p:blipFill>
                    <p:spPr>
                      <a:xfrm>
                        <a:off x="941388" y="1970396"/>
                        <a:ext cx="1901825" cy="4049712"/>
                      </a:xfrm>
                      <a:prstGeom prst="rect">
                        <a:avLst/>
                      </a:prstGeom>
                    </p:spPr>
                  </p:pic>
                </p:oleObj>
              </mc:Fallback>
            </mc:AlternateContent>
          </a:graphicData>
        </a:graphic>
      </p:graphicFrame>
      <p:pic>
        <p:nvPicPr>
          <p:cNvPr id="3" name="Grafik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57923" y="1628800"/>
            <a:ext cx="1106565" cy="814424"/>
          </a:xfrm>
          <a:prstGeom prst="rect">
            <a:avLst/>
          </a:prstGeom>
        </p:spPr>
      </p:pic>
      <p:grpSp>
        <p:nvGrpSpPr>
          <p:cNvPr id="134" name="Radiopharm"/>
          <p:cNvGrpSpPr>
            <a:grpSpLocks/>
          </p:cNvGrpSpPr>
          <p:nvPr/>
        </p:nvGrpSpPr>
        <p:grpSpPr bwMode="auto">
          <a:xfrm>
            <a:off x="3253665" y="3877055"/>
            <a:ext cx="1800225" cy="1577975"/>
            <a:chOff x="3515" y="3022"/>
            <a:chExt cx="1134" cy="994"/>
          </a:xfrm>
        </p:grpSpPr>
        <p:pic>
          <p:nvPicPr>
            <p:cNvPr id="135" name="Picture 40"/>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5" y="3022"/>
              <a:ext cx="1134" cy="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41"/>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4" y="3742"/>
              <a:ext cx="136" cy="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Line 42"/>
            <p:cNvSpPr>
              <a:spLocks noChangeShapeType="1"/>
            </p:cNvSpPr>
            <p:nvPr/>
          </p:nvSpPr>
          <p:spPr bwMode="auto">
            <a:xfrm rot="-648881">
              <a:off x="4344" y="3722"/>
              <a:ext cx="45" cy="45"/>
            </a:xfrm>
            <a:prstGeom prst="line">
              <a:avLst/>
            </a:prstGeom>
            <a:noFill/>
            <a:ln w="38100">
              <a:solidFill>
                <a:srgbClr val="C0C0C0">
                  <a:alpha val="71001"/>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grpSp>
      <p:pic>
        <p:nvPicPr>
          <p:cNvPr id="139" name="spritze" descr="1044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394689" flipV="1">
            <a:off x="153988" y="2794308"/>
            <a:ext cx="115252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 name="ablauf zeitstrahl"/>
          <p:cNvSpPr>
            <a:spLocks noChangeShapeType="1"/>
          </p:cNvSpPr>
          <p:nvPr/>
        </p:nvSpPr>
        <p:spPr bwMode="auto">
          <a:xfrm flipH="1">
            <a:off x="4716540" y="1632201"/>
            <a:ext cx="2133599" cy="2363951"/>
          </a:xfrm>
          <a:prstGeom prst="line">
            <a:avLst/>
          </a:prstGeom>
          <a:ln w="88900" cap="rnd">
            <a:gradFill>
              <a:gsLst>
                <a:gs pos="0">
                  <a:srgbClr val="FF0000"/>
                </a:gs>
                <a:gs pos="100000">
                  <a:srgbClr val="00B050"/>
                </a:gs>
              </a:gsLst>
              <a:lin ang="5400000" scaled="1"/>
            </a:gradFill>
            <a:headEnd/>
            <a:tailEnd type="triangle" w="med" len="med"/>
          </a:ln>
          <a:scene3d>
            <a:camera prst="orthographicFront">
              <a:rot lat="0" lon="0" rev="0"/>
            </a:camera>
            <a:lightRig rig="flat" dir="tl">
              <a:rot lat="0" lon="0" rev="6360000"/>
            </a:lightRig>
          </a:scene3d>
          <a:sp3d prstMaterial="flat">
            <a:bevelT w="12700" h="12700" prst="slope"/>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accent2"/>
          </a:lnRef>
          <a:fillRef idx="0">
            <a:schemeClr val="accent2"/>
          </a:fillRef>
          <a:effectRef idx="2">
            <a:schemeClr val="accent2"/>
          </a:effectRef>
          <a:fontRef idx="minor">
            <a:schemeClr val="tx1"/>
          </a:fontRef>
        </p:style>
        <p:txBody>
          <a:bodyPr/>
          <a:lstStyle/>
          <a:p>
            <a:pPr>
              <a:defRPr/>
            </a:pPr>
            <a:endParaRPr lang="de-DE">
              <a:latin typeface="Arial" charset="0"/>
              <a:ea typeface="ＭＳ Ｐゴシック" charset="0"/>
            </a:endParaRPr>
          </a:p>
        </p:txBody>
      </p:sp>
      <p:pic>
        <p:nvPicPr>
          <p:cNvPr id="2" name="Grafik 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514360" y="2220795"/>
            <a:ext cx="1308112" cy="981085"/>
          </a:xfrm>
          <a:prstGeom prst="rect">
            <a:avLst/>
          </a:prstGeom>
        </p:spPr>
      </p:pic>
      <p:pic>
        <p:nvPicPr>
          <p:cNvPr id="4" name="Grafik 3"/>
          <p:cNvPicPr>
            <a:picLocks noChangeAspect="1"/>
          </p:cNvPicPr>
          <p:nvPr/>
        </p:nvPicPr>
        <p:blipFill rotWithShape="1">
          <a:blip r:embed="rId11" cstate="email">
            <a:extLst>
              <a:ext uri="{28A0092B-C50C-407E-A947-70E740481C1C}">
                <a14:useLocalDpi xmlns:a14="http://schemas.microsoft.com/office/drawing/2010/main" val="0"/>
              </a:ext>
            </a:extLst>
          </a:blip>
          <a:srcRect l="21154"/>
          <a:stretch/>
        </p:blipFill>
        <p:spPr>
          <a:xfrm>
            <a:off x="7069257" y="2711337"/>
            <a:ext cx="1534799" cy="1001278"/>
          </a:xfrm>
          <a:prstGeom prst="rect">
            <a:avLst/>
          </a:prstGeom>
        </p:spPr>
      </p:pic>
      <p:pic>
        <p:nvPicPr>
          <p:cNvPr id="5" name="Grafik 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625557" y="3391637"/>
            <a:ext cx="1724808" cy="1264859"/>
          </a:xfrm>
          <a:prstGeom prst="rect">
            <a:avLst/>
          </a:prstGeom>
        </p:spPr>
      </p:pic>
      <p:sp>
        <p:nvSpPr>
          <p:cNvPr id="32" name="Rectangle 4"/>
          <p:cNvSpPr>
            <a:spLocks noRot="1" noChangeArrowheads="1"/>
          </p:cNvSpPr>
          <p:nvPr/>
        </p:nvSpPr>
        <p:spPr bwMode="auto">
          <a:xfrm>
            <a:off x="191217" y="820798"/>
            <a:ext cx="8820472" cy="52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de-DE" sz="2800" b="1" dirty="0" err="1" smtClean="0">
                <a:solidFill>
                  <a:srgbClr val="005B82"/>
                </a:solidFill>
                <a:latin typeface="Arial" panose="020B0604020202020204" pitchFamily="34" charset="0"/>
                <a:cs typeface="Arial" panose="020B0604020202020204" pitchFamily="34" charset="0"/>
              </a:rPr>
              <a:t>Production</a:t>
            </a:r>
            <a:r>
              <a:rPr lang="de-DE" sz="2800" b="1" dirty="0" smtClean="0">
                <a:solidFill>
                  <a:srgbClr val="005B82"/>
                </a:solidFill>
                <a:latin typeface="Arial" panose="020B0604020202020204" pitchFamily="34" charset="0"/>
                <a:cs typeface="Arial" panose="020B0604020202020204" pitchFamily="34" charset="0"/>
              </a:rPr>
              <a:t> </a:t>
            </a:r>
            <a:r>
              <a:rPr lang="de-DE" sz="2800" b="1" dirty="0" err="1" smtClean="0">
                <a:solidFill>
                  <a:srgbClr val="005B82"/>
                </a:solidFill>
                <a:latin typeface="Arial" panose="020B0604020202020204" pitchFamily="34" charset="0"/>
                <a:cs typeface="Arial" panose="020B0604020202020204" pitchFamily="34" charset="0"/>
              </a:rPr>
              <a:t>of</a:t>
            </a:r>
            <a:r>
              <a:rPr lang="de-DE" sz="2800" b="1" dirty="0" smtClean="0">
                <a:solidFill>
                  <a:srgbClr val="005B82"/>
                </a:solidFill>
                <a:latin typeface="Arial" panose="020B0604020202020204" pitchFamily="34" charset="0"/>
                <a:cs typeface="Arial" panose="020B0604020202020204" pitchFamily="34" charset="0"/>
              </a:rPr>
              <a:t> </a:t>
            </a:r>
            <a:r>
              <a:rPr lang="de-DE" sz="2800" b="1" dirty="0" err="1" smtClean="0">
                <a:solidFill>
                  <a:srgbClr val="005B82"/>
                </a:solidFill>
                <a:latin typeface="Arial" panose="020B0604020202020204" pitchFamily="34" charset="0"/>
                <a:cs typeface="Arial" panose="020B0604020202020204" pitchFamily="34" charset="0"/>
              </a:rPr>
              <a:t>radiopharmaceuticals</a:t>
            </a:r>
            <a:r>
              <a:rPr lang="de-DE" sz="2800" b="1" dirty="0" smtClean="0">
                <a:solidFill>
                  <a:srgbClr val="005B82"/>
                </a:solidFill>
                <a:latin typeface="Arial" panose="020B0604020202020204" pitchFamily="34" charset="0"/>
                <a:cs typeface="Arial" panose="020B0604020202020204" pitchFamily="34" charset="0"/>
              </a:rPr>
              <a:t> </a:t>
            </a:r>
            <a:endParaRPr lang="en-US" sz="2800" b="1" dirty="0">
              <a:solidFill>
                <a:srgbClr val="005B82"/>
              </a:solidFill>
              <a:latin typeface="Arial" panose="020B0604020202020204" pitchFamily="34" charset="0"/>
              <a:cs typeface="Arial" panose="020B0604020202020204" pitchFamily="34" charset="0"/>
            </a:endParaRPr>
          </a:p>
        </p:txBody>
      </p:sp>
      <p:grpSp>
        <p:nvGrpSpPr>
          <p:cNvPr id="113" name="Group 43"/>
          <p:cNvGrpSpPr>
            <a:grpSpLocks/>
          </p:cNvGrpSpPr>
          <p:nvPr/>
        </p:nvGrpSpPr>
        <p:grpSpPr bwMode="auto">
          <a:xfrm>
            <a:off x="2480072" y="1732064"/>
            <a:ext cx="5637213" cy="423861"/>
            <a:chOff x="100" y="1098"/>
            <a:chExt cx="3551" cy="267"/>
          </a:xfrm>
        </p:grpSpPr>
        <p:sp>
          <p:nvSpPr>
            <p:cNvPr id="114" name="Rectangle 18"/>
            <p:cNvSpPr>
              <a:spLocks noChangeArrowheads="1"/>
            </p:cNvSpPr>
            <p:nvPr/>
          </p:nvSpPr>
          <p:spPr bwMode="auto">
            <a:xfrm>
              <a:off x="100" y="1098"/>
              <a:ext cx="24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19" tIns="45709" rIns="91419" bIns="45709">
              <a:spAutoFit/>
            </a:bodyPr>
            <a:lstStyle/>
            <a:p>
              <a:pPr>
                <a:spcBef>
                  <a:spcPct val="50000"/>
                </a:spcBef>
                <a:defRPr/>
              </a:pPr>
              <a:r>
                <a:rPr lang="de-DE" sz="2000" dirty="0">
                  <a:solidFill>
                    <a:srgbClr val="339966"/>
                  </a:solidFill>
                  <a:latin typeface="Arial" charset="0"/>
                  <a:ea typeface="ＭＳ Ｐゴシック" charset="0"/>
                </a:rPr>
                <a:t>         </a:t>
              </a:r>
              <a:r>
                <a:rPr lang="de-DE" sz="2000" dirty="0" err="1" smtClean="0">
                  <a:solidFill>
                    <a:srgbClr val="339966"/>
                  </a:solidFill>
                  <a:latin typeface="Arial" charset="0"/>
                  <a:ea typeface="ＭＳ Ｐゴシック" charset="0"/>
                </a:rPr>
                <a:t>Radionuclide</a:t>
              </a:r>
              <a:r>
                <a:rPr lang="de-DE" sz="2000" dirty="0" smtClean="0">
                  <a:solidFill>
                    <a:srgbClr val="339966"/>
                  </a:solidFill>
                  <a:latin typeface="Arial" charset="0"/>
                  <a:ea typeface="ＭＳ Ｐゴシック" charset="0"/>
                </a:rPr>
                <a:t> </a:t>
              </a:r>
              <a:r>
                <a:rPr lang="de-DE" sz="2000" dirty="0" err="1" smtClean="0">
                  <a:solidFill>
                    <a:srgbClr val="339966"/>
                  </a:solidFill>
                  <a:latin typeface="Arial" charset="0"/>
                  <a:ea typeface="ＭＳ Ｐゴシック" charset="0"/>
                </a:rPr>
                <a:t>production</a:t>
              </a:r>
              <a:endParaRPr lang="en-US" sz="2000" dirty="0">
                <a:solidFill>
                  <a:srgbClr val="339966"/>
                </a:solidFill>
                <a:latin typeface="Arial" charset="0"/>
                <a:ea typeface="ＭＳ Ｐゴシック" charset="0"/>
              </a:endParaRPr>
            </a:p>
          </p:txBody>
        </p:sp>
        <p:sp>
          <p:nvSpPr>
            <p:cNvPr id="115" name="Line 19"/>
            <p:cNvSpPr>
              <a:spLocks noChangeShapeType="1"/>
            </p:cNvSpPr>
            <p:nvPr/>
          </p:nvSpPr>
          <p:spPr bwMode="auto">
            <a:xfrm>
              <a:off x="2561" y="1344"/>
              <a:ext cx="45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sz="2000">
                <a:latin typeface="Arial" charset="0"/>
                <a:ea typeface="ＭＳ Ｐゴシック" charset="0"/>
              </a:endParaRPr>
            </a:p>
          </p:txBody>
        </p:sp>
        <p:sp>
          <p:nvSpPr>
            <p:cNvPr id="117" name="Text Box 21"/>
            <p:cNvSpPr txBox="1">
              <a:spLocks noChangeArrowheads="1"/>
            </p:cNvSpPr>
            <p:nvPr/>
          </p:nvSpPr>
          <p:spPr bwMode="auto">
            <a:xfrm>
              <a:off x="2834" y="1113"/>
              <a:ext cx="81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spcBef>
                  <a:spcPct val="50000"/>
                </a:spcBef>
                <a:defRPr/>
              </a:pPr>
              <a:r>
                <a:rPr lang="de-DE" sz="2000" dirty="0">
                  <a:solidFill>
                    <a:srgbClr val="00B050"/>
                  </a:solidFill>
                  <a:latin typeface="Arial" charset="0"/>
                  <a:ea typeface="ＭＳ Ｐゴシック" charset="0"/>
                </a:rPr>
                <a:t>60 min</a:t>
              </a:r>
            </a:p>
          </p:txBody>
        </p:sp>
      </p:grpSp>
      <p:grpSp>
        <p:nvGrpSpPr>
          <p:cNvPr id="118" name="Group 44"/>
          <p:cNvGrpSpPr>
            <a:grpSpLocks/>
          </p:cNvGrpSpPr>
          <p:nvPr/>
        </p:nvGrpSpPr>
        <p:grpSpPr bwMode="auto">
          <a:xfrm>
            <a:off x="3510044" y="2268782"/>
            <a:ext cx="4037016" cy="407988"/>
            <a:chOff x="973" y="1748"/>
            <a:chExt cx="2543" cy="257"/>
          </a:xfrm>
        </p:grpSpPr>
        <p:sp>
          <p:nvSpPr>
            <p:cNvPr id="119" name="Rectangle 23"/>
            <p:cNvSpPr>
              <a:spLocks noChangeArrowheads="1"/>
            </p:cNvSpPr>
            <p:nvPr/>
          </p:nvSpPr>
          <p:spPr bwMode="auto">
            <a:xfrm>
              <a:off x="973" y="1753"/>
              <a:ext cx="121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p>
              <a:pPr>
                <a:spcBef>
                  <a:spcPct val="50000"/>
                </a:spcBef>
                <a:defRPr/>
              </a:pPr>
              <a:r>
                <a:rPr lang="en-US" sz="2000" dirty="0" err="1" smtClean="0">
                  <a:solidFill>
                    <a:srgbClr val="339966"/>
                  </a:solidFill>
                  <a:latin typeface="Arial" charset="0"/>
                  <a:ea typeface="ＭＳ Ｐゴシック" charset="0"/>
                </a:rPr>
                <a:t>Radiosynthesis</a:t>
              </a:r>
              <a:endParaRPr lang="en-US" sz="2000" dirty="0">
                <a:solidFill>
                  <a:srgbClr val="339966"/>
                </a:solidFill>
                <a:latin typeface="Arial" charset="0"/>
                <a:ea typeface="ＭＳ Ｐゴシック" charset="0"/>
              </a:endParaRPr>
            </a:p>
          </p:txBody>
        </p:sp>
        <p:sp>
          <p:nvSpPr>
            <p:cNvPr id="120" name="Line 24"/>
            <p:cNvSpPr>
              <a:spLocks noChangeShapeType="1"/>
            </p:cNvSpPr>
            <p:nvPr/>
          </p:nvSpPr>
          <p:spPr bwMode="auto">
            <a:xfrm flipV="1">
              <a:off x="2542" y="1978"/>
              <a:ext cx="4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sz="2000">
                <a:latin typeface="Arial" charset="0"/>
                <a:ea typeface="ＭＳ Ｐゴシック" charset="0"/>
              </a:endParaRPr>
            </a:p>
          </p:txBody>
        </p:sp>
        <p:sp>
          <p:nvSpPr>
            <p:cNvPr id="122" name="Text Box 26"/>
            <p:cNvSpPr txBox="1">
              <a:spLocks noChangeArrowheads="1"/>
            </p:cNvSpPr>
            <p:nvPr/>
          </p:nvSpPr>
          <p:spPr bwMode="auto">
            <a:xfrm>
              <a:off x="2835" y="1748"/>
              <a:ext cx="68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spcBef>
                  <a:spcPct val="50000"/>
                </a:spcBef>
                <a:defRPr/>
              </a:pPr>
              <a:r>
                <a:rPr lang="de-DE" sz="2000" dirty="0">
                  <a:solidFill>
                    <a:srgbClr val="00B050"/>
                  </a:solidFill>
                  <a:latin typeface="Arial" charset="0"/>
                  <a:ea typeface="ＭＳ Ｐゴシック" charset="0"/>
                </a:rPr>
                <a:t>90 min</a:t>
              </a:r>
            </a:p>
          </p:txBody>
        </p:sp>
      </p:grpSp>
      <p:grpSp>
        <p:nvGrpSpPr>
          <p:cNvPr id="123" name="Group 45"/>
          <p:cNvGrpSpPr>
            <a:grpSpLocks/>
          </p:cNvGrpSpPr>
          <p:nvPr/>
        </p:nvGrpSpPr>
        <p:grpSpPr bwMode="auto">
          <a:xfrm>
            <a:off x="2411492" y="2787896"/>
            <a:ext cx="4752978" cy="444501"/>
            <a:chOff x="573" y="2292"/>
            <a:chExt cx="2994" cy="280"/>
          </a:xfrm>
        </p:grpSpPr>
        <p:sp>
          <p:nvSpPr>
            <p:cNvPr id="124" name="Rectangle 28"/>
            <p:cNvSpPr>
              <a:spLocks noChangeArrowheads="1"/>
            </p:cNvSpPr>
            <p:nvPr/>
          </p:nvSpPr>
          <p:spPr bwMode="auto">
            <a:xfrm>
              <a:off x="573" y="2320"/>
              <a:ext cx="188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sz="2000" dirty="0" err="1" smtClean="0">
                  <a:solidFill>
                    <a:srgbClr val="339966"/>
                  </a:solidFill>
                </a:rPr>
                <a:t>Sterilization</a:t>
              </a:r>
              <a:r>
                <a:rPr lang="de-DE" sz="2000" dirty="0" smtClean="0">
                  <a:solidFill>
                    <a:srgbClr val="339966"/>
                  </a:solidFill>
                </a:rPr>
                <a:t> </a:t>
              </a:r>
              <a:r>
                <a:rPr lang="de-DE" sz="2000" dirty="0">
                  <a:solidFill>
                    <a:srgbClr val="339966"/>
                  </a:solidFill>
                </a:rPr>
                <a:t>/ </a:t>
              </a:r>
              <a:r>
                <a:rPr lang="de-DE" sz="2000" dirty="0" err="1" smtClean="0">
                  <a:solidFill>
                    <a:srgbClr val="339966"/>
                  </a:solidFill>
                </a:rPr>
                <a:t>Dispensing</a:t>
              </a:r>
              <a:endParaRPr lang="en-US" sz="2000" dirty="0">
                <a:solidFill>
                  <a:srgbClr val="339966"/>
                </a:solidFill>
              </a:endParaRPr>
            </a:p>
          </p:txBody>
        </p:sp>
        <p:sp>
          <p:nvSpPr>
            <p:cNvPr id="127" name="Line 30"/>
            <p:cNvSpPr>
              <a:spLocks noChangeShapeType="1"/>
            </p:cNvSpPr>
            <p:nvPr/>
          </p:nvSpPr>
          <p:spPr bwMode="auto">
            <a:xfrm>
              <a:off x="2516" y="2523"/>
              <a:ext cx="45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sz="2000">
                <a:latin typeface="Arial" charset="0"/>
                <a:ea typeface="ＭＳ Ｐゴシック" charset="0"/>
              </a:endParaRPr>
            </a:p>
          </p:txBody>
        </p:sp>
        <p:sp>
          <p:nvSpPr>
            <p:cNvPr id="126" name="Text Box 32"/>
            <p:cNvSpPr txBox="1">
              <a:spLocks noChangeArrowheads="1"/>
            </p:cNvSpPr>
            <p:nvPr/>
          </p:nvSpPr>
          <p:spPr bwMode="auto">
            <a:xfrm>
              <a:off x="2750" y="2292"/>
              <a:ext cx="81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spcBef>
                  <a:spcPct val="50000"/>
                </a:spcBef>
                <a:defRPr/>
              </a:pPr>
              <a:r>
                <a:rPr lang="de-DE" sz="2000" dirty="0" smtClean="0">
                  <a:solidFill>
                    <a:srgbClr val="00B050"/>
                  </a:solidFill>
                  <a:latin typeface="Arial" charset="0"/>
                  <a:ea typeface="ＭＳ Ｐゴシック" charset="0"/>
                </a:rPr>
                <a:t>115 </a:t>
              </a:r>
              <a:r>
                <a:rPr lang="de-DE" sz="2000" dirty="0">
                  <a:solidFill>
                    <a:srgbClr val="00B050"/>
                  </a:solidFill>
                  <a:latin typeface="Arial" charset="0"/>
                  <a:ea typeface="ＭＳ Ｐゴシック" charset="0"/>
                </a:rPr>
                <a:t>min</a:t>
              </a:r>
            </a:p>
          </p:txBody>
        </p:sp>
      </p:grpSp>
      <p:grpSp>
        <p:nvGrpSpPr>
          <p:cNvPr id="129" name="Group 46"/>
          <p:cNvGrpSpPr>
            <a:grpSpLocks/>
          </p:cNvGrpSpPr>
          <p:nvPr/>
        </p:nvGrpSpPr>
        <p:grpSpPr bwMode="auto">
          <a:xfrm>
            <a:off x="2676762" y="3345908"/>
            <a:ext cx="4078289" cy="411164"/>
            <a:chOff x="992" y="2701"/>
            <a:chExt cx="2569" cy="259"/>
          </a:xfrm>
        </p:grpSpPr>
        <p:sp>
          <p:nvSpPr>
            <p:cNvPr id="130" name="Rectangle 34"/>
            <p:cNvSpPr>
              <a:spLocks noChangeArrowheads="1"/>
            </p:cNvSpPr>
            <p:nvPr/>
          </p:nvSpPr>
          <p:spPr bwMode="auto">
            <a:xfrm>
              <a:off x="992" y="2708"/>
              <a:ext cx="114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sz="2000" dirty="0" smtClean="0">
                  <a:solidFill>
                    <a:srgbClr val="339966"/>
                  </a:solidFill>
                </a:rPr>
                <a:t>Quality </a:t>
              </a:r>
              <a:r>
                <a:rPr lang="de-DE" sz="2000" dirty="0" err="1" smtClean="0">
                  <a:solidFill>
                    <a:srgbClr val="339966"/>
                  </a:solidFill>
                </a:rPr>
                <a:t>control</a:t>
              </a:r>
              <a:endParaRPr lang="en-US" sz="2000" dirty="0">
                <a:solidFill>
                  <a:srgbClr val="339966"/>
                </a:solidFill>
              </a:endParaRPr>
            </a:p>
          </p:txBody>
        </p:sp>
        <p:sp>
          <p:nvSpPr>
            <p:cNvPr id="131" name="Line 35"/>
            <p:cNvSpPr>
              <a:spLocks noChangeShapeType="1"/>
            </p:cNvSpPr>
            <p:nvPr/>
          </p:nvSpPr>
          <p:spPr bwMode="auto">
            <a:xfrm>
              <a:off x="2471" y="2932"/>
              <a:ext cx="45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sz="2000">
                <a:latin typeface="Arial" charset="0"/>
                <a:ea typeface="ＭＳ Ｐゴシック" charset="0"/>
              </a:endParaRPr>
            </a:p>
          </p:txBody>
        </p:sp>
        <p:sp>
          <p:nvSpPr>
            <p:cNvPr id="132" name="Text Box 36"/>
            <p:cNvSpPr txBox="1">
              <a:spLocks noChangeArrowheads="1"/>
            </p:cNvSpPr>
            <p:nvPr/>
          </p:nvSpPr>
          <p:spPr bwMode="auto">
            <a:xfrm>
              <a:off x="2744" y="2701"/>
              <a:ext cx="81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spcBef>
                  <a:spcPct val="50000"/>
                </a:spcBef>
                <a:defRPr/>
              </a:pPr>
              <a:r>
                <a:rPr lang="de-DE" sz="2000" dirty="0">
                  <a:solidFill>
                    <a:srgbClr val="00B050"/>
                  </a:solidFill>
                  <a:latin typeface="Arial" charset="0"/>
                  <a:ea typeface="ＭＳ Ｐゴシック" charset="0"/>
                </a:rPr>
                <a:t>125 min</a:t>
              </a:r>
            </a:p>
          </p:txBody>
        </p:sp>
      </p:grpSp>
    </p:spTree>
    <p:extLst>
      <p:ext uri="{BB962C8B-B14F-4D97-AF65-F5344CB8AC3E}">
        <p14:creationId xmlns:p14="http://schemas.microsoft.com/office/powerpoint/2010/main" val="405082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0-#ppt_w/2"/>
                                          </p:val>
                                        </p:tav>
                                        <p:tav tm="100000">
                                          <p:val>
                                            <p:strVal val="#ppt_x"/>
                                          </p:val>
                                        </p:tav>
                                      </p:tavLst>
                                    </p:anim>
                                    <p:anim calcmode="lin" valueType="num">
                                      <p:cBhvr additive="base">
                                        <p:cTn id="8" dur="500" fill="hold"/>
                                        <p:tgtEl>
                                          <p:spTgt spid="11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8"/>
                                        </p:tgtEl>
                                        <p:attrNameLst>
                                          <p:attrName>style.visibility</p:attrName>
                                        </p:attrNameLst>
                                      </p:cBhvr>
                                      <p:to>
                                        <p:strVal val="visible"/>
                                      </p:to>
                                    </p:set>
                                    <p:anim calcmode="lin" valueType="num">
                                      <p:cBhvr additive="base">
                                        <p:cTn id="21" dur="500" fill="hold"/>
                                        <p:tgtEl>
                                          <p:spTgt spid="118"/>
                                        </p:tgtEl>
                                        <p:attrNameLst>
                                          <p:attrName>ppt_x</p:attrName>
                                        </p:attrNameLst>
                                      </p:cBhvr>
                                      <p:tavLst>
                                        <p:tav tm="0">
                                          <p:val>
                                            <p:strVal val="#ppt_x"/>
                                          </p:val>
                                        </p:tav>
                                        <p:tav tm="100000">
                                          <p:val>
                                            <p:strVal val="#ppt_x"/>
                                          </p:val>
                                        </p:tav>
                                      </p:tavLst>
                                    </p:anim>
                                    <p:anim calcmode="lin" valueType="num">
                                      <p:cBhvr additive="base">
                                        <p:cTn id="22" dur="500" fill="hold"/>
                                        <p:tgtEl>
                                          <p:spTgt spid="118"/>
                                        </p:tgtEl>
                                        <p:attrNameLst>
                                          <p:attrName>ppt_y</p:attrName>
                                        </p:attrNameLst>
                                      </p:cBhvr>
                                      <p:tavLst>
                                        <p:tav tm="0">
                                          <p:val>
                                            <p:strVal val="1+#ppt_h/2"/>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additive="base">
                                        <p:cTn id="31" dur="500" fill="hold"/>
                                        <p:tgtEl>
                                          <p:spTgt spid="123"/>
                                        </p:tgtEl>
                                        <p:attrNameLst>
                                          <p:attrName>ppt_x</p:attrName>
                                        </p:attrNameLst>
                                      </p:cBhvr>
                                      <p:tavLst>
                                        <p:tav tm="0">
                                          <p:val>
                                            <p:strVal val="#ppt_x"/>
                                          </p:val>
                                        </p:tav>
                                        <p:tav tm="100000">
                                          <p:val>
                                            <p:strVal val="#ppt_x"/>
                                          </p:val>
                                        </p:tav>
                                      </p:tavLst>
                                    </p:anim>
                                    <p:anim calcmode="lin" valueType="num">
                                      <p:cBhvr additive="base">
                                        <p:cTn id="32" dur="500" fill="hold"/>
                                        <p:tgtEl>
                                          <p:spTgt spid="123"/>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9"/>
                                        </p:tgtEl>
                                        <p:attrNameLst>
                                          <p:attrName>style.visibility</p:attrName>
                                        </p:attrNameLst>
                                      </p:cBhvr>
                                      <p:to>
                                        <p:strVal val="visible"/>
                                      </p:to>
                                    </p:set>
                                    <p:anim calcmode="lin" valueType="num">
                                      <p:cBhvr additive="base">
                                        <p:cTn id="41" dur="500" fill="hold"/>
                                        <p:tgtEl>
                                          <p:spTgt spid="129"/>
                                        </p:tgtEl>
                                        <p:attrNameLst>
                                          <p:attrName>ppt_x</p:attrName>
                                        </p:attrNameLst>
                                      </p:cBhvr>
                                      <p:tavLst>
                                        <p:tav tm="0">
                                          <p:val>
                                            <p:strVal val="#ppt_x"/>
                                          </p:val>
                                        </p:tav>
                                        <p:tav tm="100000">
                                          <p:val>
                                            <p:strVal val="#ppt_x"/>
                                          </p:val>
                                        </p:tav>
                                      </p:tavLst>
                                    </p:anim>
                                    <p:anim calcmode="lin" valueType="num">
                                      <p:cBhvr additive="base">
                                        <p:cTn id="42" dur="500" fill="hold"/>
                                        <p:tgtEl>
                                          <p:spTgt spid="12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1+#ppt_w/2"/>
                                          </p:val>
                                        </p:tav>
                                        <p:tav tm="100000">
                                          <p:val>
                                            <p:strVal val="#ppt_x"/>
                                          </p:val>
                                        </p:tav>
                                      </p:tavLst>
                                    </p:anim>
                                    <p:anim calcmode="lin" valueType="num">
                                      <p:cBhvr additive="base">
                                        <p:cTn id="4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blinds(horizontal)">
                                      <p:cBhvr>
                                        <p:cTn id="51" dur="500"/>
                                        <p:tgtEl>
                                          <p:spTgt spid="134"/>
                                        </p:tgtEl>
                                      </p:cBhvr>
                                    </p:animEffect>
                                  </p:childTnLst>
                                </p:cTn>
                              </p:par>
                              <p:par>
                                <p:cTn id="52" presetID="3" presetClass="entr" presetSubtype="1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linds(horizontal)">
                                      <p:cBhvr>
                                        <p:cTn id="54" dur="500"/>
                                        <p:tgtEl>
                                          <p:spTgt spid="6"/>
                                        </p:tgtEl>
                                      </p:cBhvr>
                                    </p:animEffect>
                                  </p:childTnLst>
                                </p:cTn>
                              </p:par>
                              <p:par>
                                <p:cTn id="55" presetID="3" presetClass="entr" presetSubtype="10" fill="hold" nodeType="withEffect">
                                  <p:stCondLst>
                                    <p:cond delay="0"/>
                                  </p:stCondLst>
                                  <p:childTnLst>
                                    <p:set>
                                      <p:cBhvr>
                                        <p:cTn id="56" dur="1" fill="hold">
                                          <p:stCondLst>
                                            <p:cond delay="0"/>
                                          </p:stCondLst>
                                        </p:cTn>
                                        <p:tgtEl>
                                          <p:spTgt spid="139"/>
                                        </p:tgtEl>
                                        <p:attrNameLst>
                                          <p:attrName>style.visibility</p:attrName>
                                        </p:attrNameLst>
                                      </p:cBhvr>
                                      <p:to>
                                        <p:strVal val="visible"/>
                                      </p:to>
                                    </p:set>
                                    <p:animEffect transition="in" filter="blinds(horizontal)">
                                      <p:cBhvr>
                                        <p:cTn id="57" dur="500"/>
                                        <p:tgtEl>
                                          <p:spTgt spid="13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nodeType="clickEffect">
                                  <p:stCondLst>
                                    <p:cond delay="0"/>
                                  </p:stCondLst>
                                  <p:childTnLst>
                                    <p:animEffect transition="out" filter="randombar(horizontal)">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4" presetClass="exit" presetSubtype="10" fill="hold" nodeType="withEffect">
                                  <p:stCondLst>
                                    <p:cond delay="0"/>
                                  </p:stCondLst>
                                  <p:childTnLst>
                                    <p:animEffect transition="out" filter="randombar(horizontal)">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4" presetClass="exit" presetSubtype="10" fill="hold" nodeType="withEffect">
                                  <p:stCondLst>
                                    <p:cond delay="0"/>
                                  </p:stCondLst>
                                  <p:childTnLst>
                                    <p:animEffect transition="out" filter="randombar(horizontal)">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4" presetClass="exit" presetSubtype="10" fill="hold" nodeType="withEffect">
                                  <p:stCondLst>
                                    <p:cond delay="0"/>
                                  </p:stCondLst>
                                  <p:childTnLst>
                                    <p:animEffect transition="out" filter="randombar(horizontal)">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3" presetClass="exit" presetSubtype="10" fill="hold" nodeType="withEffect">
                                  <p:stCondLst>
                                    <p:cond delay="0"/>
                                  </p:stCondLst>
                                  <p:childTnLst>
                                    <p:animEffect transition="out" filter="blinds(horizontal)">
                                      <p:cBhvr>
                                        <p:cTn id="73" dur="500"/>
                                        <p:tgtEl>
                                          <p:spTgt spid="113"/>
                                        </p:tgtEl>
                                      </p:cBhvr>
                                    </p:animEffect>
                                    <p:set>
                                      <p:cBhvr>
                                        <p:cTn id="74" dur="1" fill="hold">
                                          <p:stCondLst>
                                            <p:cond delay="499"/>
                                          </p:stCondLst>
                                        </p:cTn>
                                        <p:tgtEl>
                                          <p:spTgt spid="113"/>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500"/>
                                        <p:tgtEl>
                                          <p:spTgt spid="118"/>
                                        </p:tgtEl>
                                      </p:cBhvr>
                                    </p:animEffect>
                                    <p:set>
                                      <p:cBhvr>
                                        <p:cTn id="77" dur="1" fill="hold">
                                          <p:stCondLst>
                                            <p:cond delay="499"/>
                                          </p:stCondLst>
                                        </p:cTn>
                                        <p:tgtEl>
                                          <p:spTgt spid="118"/>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123"/>
                                        </p:tgtEl>
                                      </p:cBhvr>
                                    </p:animEffect>
                                    <p:set>
                                      <p:cBhvr>
                                        <p:cTn id="80" dur="1" fill="hold">
                                          <p:stCondLst>
                                            <p:cond delay="499"/>
                                          </p:stCondLst>
                                        </p:cTn>
                                        <p:tgtEl>
                                          <p:spTgt spid="123"/>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129"/>
                                        </p:tgtEl>
                                      </p:cBhvr>
                                    </p:animEffect>
                                    <p:set>
                                      <p:cBhvr>
                                        <p:cTn id="83" dur="1" fill="hold">
                                          <p:stCondLst>
                                            <p:cond delay="499"/>
                                          </p:stCondLst>
                                        </p:cTn>
                                        <p:tgtEl>
                                          <p:spTgt spid="129"/>
                                        </p:tgtEl>
                                        <p:attrNameLst>
                                          <p:attrName>style.visibility</p:attrName>
                                        </p:attrNameLst>
                                      </p:cBhvr>
                                      <p:to>
                                        <p:strVal val="hidden"/>
                                      </p:to>
                                    </p:set>
                                  </p:childTnLst>
                                </p:cTn>
                              </p:par>
                            </p:childTnLst>
                          </p:cTn>
                        </p:par>
                        <p:par>
                          <p:cTn id="84" fill="hold">
                            <p:stCondLst>
                              <p:cond delay="500"/>
                            </p:stCondLst>
                            <p:childTnLst>
                              <p:par>
                                <p:cTn id="85" presetID="3" presetClass="exit" presetSubtype="10" fill="hold" nodeType="afterEffect">
                                  <p:stCondLst>
                                    <p:cond delay="0"/>
                                  </p:stCondLst>
                                  <p:childTnLst>
                                    <p:animEffect transition="out" filter="blinds(horizontal)">
                                      <p:cBhvr>
                                        <p:cTn id="86" dur="500"/>
                                        <p:tgtEl>
                                          <p:spTgt spid="112"/>
                                        </p:tgtEl>
                                      </p:cBhvr>
                                    </p:animEffect>
                                    <p:set>
                                      <p:cBhvr>
                                        <p:cTn id="87" dur="1" fill="hold">
                                          <p:stCondLst>
                                            <p:cond delay="499"/>
                                          </p:stCondLst>
                                        </p:cTn>
                                        <p:tgtEl>
                                          <p:spTgt spid="112"/>
                                        </p:tgtEl>
                                        <p:attrNameLst>
                                          <p:attrName>style.visibility</p:attrName>
                                        </p:attrNameLst>
                                      </p:cBhvr>
                                      <p:to>
                                        <p:strVal val="hidden"/>
                                      </p:to>
                                    </p:set>
                                  </p:childTnLst>
                                </p:cTn>
                              </p:par>
                              <p:par>
                                <p:cTn id="88" presetID="0" presetClass="path" presetSubtype="0" accel="50000" decel="50000" fill="hold" nodeType="withEffect">
                                  <p:stCondLst>
                                    <p:cond delay="0"/>
                                  </p:stCondLst>
                                  <p:childTnLst>
                                    <p:animMotion origin="layout" path="M -2.77778E-7 7.40741E-7 L -0.3875 -0.22523 " pathEditMode="relative" rAng="0" ptsTypes="AA">
                                      <p:cBhvr>
                                        <p:cTn id="89" dur="2000" fill="hold"/>
                                        <p:tgtEl>
                                          <p:spTgt spid="134"/>
                                        </p:tgtEl>
                                        <p:attrNameLst>
                                          <p:attrName>ppt_x</p:attrName>
                                          <p:attrName>ppt_y</p:attrName>
                                        </p:attrNameLst>
                                      </p:cBhvr>
                                      <p:rCtr x="-19375" y="-11273"/>
                                    </p:animMotion>
                                  </p:childTnLst>
                                </p:cTn>
                              </p:par>
                              <p:par>
                                <p:cTn id="90" presetID="53" presetClass="exit" presetSubtype="32" fill="hold" nodeType="withEffect">
                                  <p:stCondLst>
                                    <p:cond delay="0"/>
                                  </p:stCondLst>
                                  <p:childTnLst>
                                    <p:anim calcmode="lin" valueType="num">
                                      <p:cBhvr>
                                        <p:cTn id="91" dur="2100"/>
                                        <p:tgtEl>
                                          <p:spTgt spid="134"/>
                                        </p:tgtEl>
                                        <p:attrNameLst>
                                          <p:attrName>ppt_w</p:attrName>
                                        </p:attrNameLst>
                                      </p:cBhvr>
                                      <p:tavLst>
                                        <p:tav tm="0">
                                          <p:val>
                                            <p:strVal val="ppt_w"/>
                                          </p:val>
                                        </p:tav>
                                        <p:tav tm="100000">
                                          <p:val>
                                            <p:fltVal val="0"/>
                                          </p:val>
                                        </p:tav>
                                      </p:tavLst>
                                    </p:anim>
                                    <p:anim calcmode="lin" valueType="num">
                                      <p:cBhvr>
                                        <p:cTn id="92" dur="2100"/>
                                        <p:tgtEl>
                                          <p:spTgt spid="134"/>
                                        </p:tgtEl>
                                        <p:attrNameLst>
                                          <p:attrName>ppt_h</p:attrName>
                                        </p:attrNameLst>
                                      </p:cBhvr>
                                      <p:tavLst>
                                        <p:tav tm="0">
                                          <p:val>
                                            <p:strVal val="ppt_h"/>
                                          </p:val>
                                        </p:tav>
                                        <p:tav tm="100000">
                                          <p:val>
                                            <p:fltVal val="0"/>
                                          </p:val>
                                        </p:tav>
                                      </p:tavLst>
                                    </p:anim>
                                    <p:animEffect transition="out" filter="fade">
                                      <p:cBhvr>
                                        <p:cTn id="93" dur="2100"/>
                                        <p:tgtEl>
                                          <p:spTgt spid="134"/>
                                        </p:tgtEl>
                                      </p:cBhvr>
                                    </p:animEffect>
                                    <p:set>
                                      <p:cBhvr>
                                        <p:cTn id="94" dur="1" fill="hold">
                                          <p:stCondLst>
                                            <p:cond delay="20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Bodyy"/>
          <p:cNvGraphicFramePr>
            <a:graphicFrameLocks noChangeAspect="1"/>
          </p:cNvGraphicFramePr>
          <p:nvPr>
            <p:extLst/>
          </p:nvPr>
        </p:nvGraphicFramePr>
        <p:xfrm>
          <a:off x="922550" y="1971576"/>
          <a:ext cx="1901825" cy="4049712"/>
        </p:xfrm>
        <a:graphic>
          <a:graphicData uri="http://schemas.openxmlformats.org/presentationml/2006/ole">
            <mc:AlternateContent xmlns:mc="http://schemas.openxmlformats.org/markup-compatibility/2006">
              <mc:Choice xmlns:v="urn:schemas-microsoft-com:vml" Requires="v">
                <p:oleObj spid="_x0000_s63878" name="CS ChemDraw Drawing" r:id="rId4" imgW="2334282" imgH="4969203" progId="ChemDraw.Document.6.0">
                  <p:embed/>
                </p:oleObj>
              </mc:Choice>
              <mc:Fallback>
                <p:oleObj name="CS ChemDraw Drawing" r:id="rId4" imgW="2334282" imgH="4969203" progId="ChemDraw.Document.6.0">
                  <p:embed/>
                  <p:pic>
                    <p:nvPicPr>
                      <p:cNvPr id="0" name=""/>
                      <p:cNvPicPr/>
                      <p:nvPr/>
                    </p:nvPicPr>
                    <p:blipFill>
                      <a:blip r:embed="rId5"/>
                      <a:stretch>
                        <a:fillRect/>
                      </a:stretch>
                    </p:blipFill>
                    <p:spPr>
                      <a:xfrm>
                        <a:off x="922550" y="1971576"/>
                        <a:ext cx="1901825" cy="4049712"/>
                      </a:xfrm>
                      <a:prstGeom prst="rect">
                        <a:avLst/>
                      </a:prstGeom>
                    </p:spPr>
                  </p:pic>
                </p:oleObj>
              </mc:Fallback>
            </mc:AlternateContent>
          </a:graphicData>
        </a:graphic>
      </p:graphicFrame>
      <p:sp>
        <p:nvSpPr>
          <p:cNvPr id="16" name="Titel 14"/>
          <p:cNvSpPr>
            <a:spLocks noGrp="1"/>
          </p:cNvSpPr>
          <p:nvPr>
            <p:ph type="title"/>
          </p:nvPr>
        </p:nvSpPr>
        <p:spPr>
          <a:xfrm>
            <a:off x="539552" y="757156"/>
            <a:ext cx="7488000" cy="576000"/>
          </a:xfrm>
          <a:prstGeom prst="rect">
            <a:avLst/>
          </a:prstGeom>
        </p:spPr>
        <p:txBody>
          <a:bodyPr/>
          <a:lstStyle/>
          <a:p>
            <a:r>
              <a:rPr lang="de-DE" sz="2800" dirty="0" smtClean="0"/>
              <a:t>PET </a:t>
            </a:r>
            <a:r>
              <a:rPr lang="de-DE" sz="2800" dirty="0" err="1" smtClean="0"/>
              <a:t>Diagnostics</a:t>
            </a:r>
            <a:r>
              <a:rPr lang="de-DE" sz="2800" dirty="0" smtClean="0"/>
              <a:t> </a:t>
            </a:r>
            <a:r>
              <a:rPr lang="de-DE" sz="2800" dirty="0" err="1" smtClean="0"/>
              <a:t>with</a:t>
            </a:r>
            <a:r>
              <a:rPr lang="de-DE" sz="2800" dirty="0" smtClean="0"/>
              <a:t> [</a:t>
            </a:r>
            <a:r>
              <a:rPr lang="de-DE" sz="2800" baseline="30000" dirty="0" smtClean="0"/>
              <a:t>18</a:t>
            </a:r>
            <a:r>
              <a:rPr lang="de-DE" sz="2800" dirty="0" smtClean="0"/>
              <a:t>F]FDG</a:t>
            </a:r>
            <a:endParaRPr lang="de-DE" sz="2800" dirty="0"/>
          </a:p>
        </p:txBody>
      </p:sp>
      <p:sp>
        <p:nvSpPr>
          <p:cNvPr id="33" name="Text Box 15"/>
          <p:cNvSpPr txBox="1">
            <a:spLocks noChangeArrowheads="1"/>
          </p:cNvSpPr>
          <p:nvPr/>
        </p:nvSpPr>
        <p:spPr bwMode="auto">
          <a:xfrm>
            <a:off x="842824" y="2813760"/>
            <a:ext cx="8532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defRPr/>
            </a:pPr>
            <a:endParaRPr lang="de-DE" sz="2400">
              <a:solidFill>
                <a:schemeClr val="bg1">
                  <a:lumMod val="50000"/>
                </a:schemeClr>
              </a:solidFill>
              <a:latin typeface="Times New Roman" charset="0"/>
              <a:ea typeface="ＭＳ Ｐゴシック" charset="0"/>
            </a:endParaRPr>
          </a:p>
        </p:txBody>
      </p:sp>
      <p:sp>
        <p:nvSpPr>
          <p:cNvPr id="140" name="Organ"/>
          <p:cNvSpPr>
            <a:spLocks noChangeArrowheads="1"/>
          </p:cNvSpPr>
          <p:nvPr/>
        </p:nvSpPr>
        <p:spPr bwMode="auto">
          <a:xfrm>
            <a:off x="1654387" y="3660676"/>
            <a:ext cx="125413" cy="198437"/>
          </a:xfrm>
          <a:prstGeom prst="ellipse">
            <a:avLst/>
          </a:prstGeom>
          <a:solidFill>
            <a:srgbClr val="FA2626"/>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cs typeface="ＭＳ Ｐゴシック" charset="0"/>
            </a:endParaRPr>
          </a:p>
        </p:txBody>
      </p:sp>
      <p:grpSp>
        <p:nvGrpSpPr>
          <p:cNvPr id="43" name="Group 52"/>
          <p:cNvGrpSpPr>
            <a:grpSpLocks/>
          </p:cNvGrpSpPr>
          <p:nvPr/>
        </p:nvGrpSpPr>
        <p:grpSpPr bwMode="auto">
          <a:xfrm>
            <a:off x="1769530" y="1503850"/>
            <a:ext cx="4944260" cy="3980408"/>
            <a:chOff x="1836" y="951"/>
            <a:chExt cx="2276" cy="1856"/>
          </a:xfrm>
        </p:grpSpPr>
        <p:pic>
          <p:nvPicPr>
            <p:cNvPr id="44" name="Picture 40"/>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2059" y="951"/>
              <a:ext cx="2053" cy="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 name="Line 50"/>
            <p:cNvSpPr>
              <a:spLocks noChangeShapeType="1"/>
            </p:cNvSpPr>
            <p:nvPr/>
          </p:nvSpPr>
          <p:spPr bwMode="auto">
            <a:xfrm flipV="1">
              <a:off x="1836" y="1750"/>
              <a:ext cx="652" cy="2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cs typeface="ＭＳ Ｐゴシック" charset="0"/>
              </a:endParaRPr>
            </a:p>
          </p:txBody>
        </p:sp>
        <p:sp>
          <p:nvSpPr>
            <p:cNvPr id="46" name="Line 51"/>
            <p:cNvSpPr>
              <a:spLocks noChangeShapeType="1"/>
            </p:cNvSpPr>
            <p:nvPr/>
          </p:nvSpPr>
          <p:spPr bwMode="auto">
            <a:xfrm>
              <a:off x="1837" y="2024"/>
              <a:ext cx="689" cy="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cs typeface="ＭＳ Ｐゴシック" charset="0"/>
              </a:endParaRPr>
            </a:p>
          </p:txBody>
        </p:sp>
      </p:grpSp>
      <p:graphicFrame>
        <p:nvGraphicFramePr>
          <p:cNvPr id="18" name="Objekt 17"/>
          <p:cNvGraphicFramePr>
            <a:graphicFrameLocks noChangeAspect="1"/>
          </p:cNvGraphicFramePr>
          <p:nvPr>
            <p:extLst/>
          </p:nvPr>
        </p:nvGraphicFramePr>
        <p:xfrm>
          <a:off x="2620378" y="1554066"/>
          <a:ext cx="1131046" cy="851160"/>
        </p:xfrm>
        <a:graphic>
          <a:graphicData uri="http://schemas.openxmlformats.org/presentationml/2006/ole">
            <mc:AlternateContent xmlns:mc="http://schemas.openxmlformats.org/markup-compatibility/2006">
              <mc:Choice xmlns:v="urn:schemas-microsoft-com:vml" Requires="v">
                <p:oleObj spid="_x0000_s63879" name="CS ChemDraw Drawing" r:id="rId7" imgW="1918352" imgH="1443046" progId="ChemDraw.Document.6.0">
                  <p:embed/>
                </p:oleObj>
              </mc:Choice>
              <mc:Fallback>
                <p:oleObj name="CS ChemDraw Drawing" r:id="rId7" imgW="1918352" imgH="1443046" progId="ChemDraw.Document.6.0">
                  <p:embed/>
                  <p:pic>
                    <p:nvPicPr>
                      <p:cNvPr id="0" name=""/>
                      <p:cNvPicPr/>
                      <p:nvPr/>
                    </p:nvPicPr>
                    <p:blipFill>
                      <a:blip r:embed="rId8"/>
                      <a:stretch>
                        <a:fillRect/>
                      </a:stretch>
                    </p:blipFill>
                    <p:spPr>
                      <a:xfrm>
                        <a:off x="2620378" y="1554066"/>
                        <a:ext cx="1131046" cy="851160"/>
                      </a:xfrm>
                      <a:prstGeom prst="rect">
                        <a:avLst/>
                      </a:prstGeom>
                    </p:spPr>
                  </p:pic>
                </p:oleObj>
              </mc:Fallback>
            </mc:AlternateContent>
          </a:graphicData>
        </a:graphic>
      </p:graphicFrame>
      <p:pic>
        <p:nvPicPr>
          <p:cNvPr id="2" name="Grafik 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409732" y="1916832"/>
            <a:ext cx="2317382" cy="3493541"/>
          </a:xfrm>
          <a:prstGeom prst="rect">
            <a:avLst/>
          </a:prstGeom>
        </p:spPr>
      </p:pic>
      <p:graphicFrame>
        <p:nvGraphicFramePr>
          <p:cNvPr id="3" name="Objekt 2"/>
          <p:cNvGraphicFramePr>
            <a:graphicFrameLocks noGrp="1" noChangeAspect="1"/>
          </p:cNvGraphicFramePr>
          <p:nvPr>
            <p:extLst/>
          </p:nvPr>
        </p:nvGraphicFramePr>
        <p:xfrm>
          <a:off x="1177595" y="3270960"/>
          <a:ext cx="271336" cy="316036"/>
        </p:xfrm>
        <a:graphic>
          <a:graphicData uri="http://schemas.openxmlformats.org/presentationml/2006/ole">
            <mc:AlternateContent xmlns:mc="http://schemas.openxmlformats.org/markup-compatibility/2006">
              <mc:Choice xmlns:v="urn:schemas-microsoft-com:vml" Requires="v">
                <p:oleObj spid="_x0000_s63880" name="CS Chem3D Model" r:id="rId10" imgW="4387680" imgH="5115240" progId="Chem3D.Document.9">
                  <p:embed/>
                </p:oleObj>
              </mc:Choice>
              <mc:Fallback>
                <p:oleObj name="CS Chem3D Model" r:id="rId10" imgW="4387680" imgH="5115240" progId="Chem3D.Document.9">
                  <p:embed/>
                  <p:pic>
                    <p:nvPicPr>
                      <p:cNvPr id="0" name=""/>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7595" y="3270960"/>
                        <a:ext cx="271336" cy="316036"/>
                      </a:xfrm>
                      <a:prstGeom prst="rect">
                        <a:avLst/>
                      </a:prstGeom>
                      <a:noFill/>
                      <a:ln>
                        <a:noFill/>
                      </a:ln>
                    </p:spPr>
                  </p:pic>
                </p:oleObj>
              </mc:Fallback>
            </mc:AlternateContent>
          </a:graphicData>
        </a:graphic>
      </p:graphicFrame>
      <p:pic>
        <p:nvPicPr>
          <p:cNvPr id="2077" name="Picture 29" descr="C:\Users\gonzo\Downloads\radio-waves-hi.png"/>
          <p:cNvPicPr>
            <a:picLocks noChangeAspect="1" noChangeArrowheads="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0220" y="3391358"/>
            <a:ext cx="993746" cy="737072"/>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2507828" y="2405226"/>
            <a:ext cx="1635713" cy="707886"/>
          </a:xfrm>
          <a:prstGeom prst="rect">
            <a:avLst/>
          </a:prstGeom>
          <a:solidFill>
            <a:schemeClr val="bg1"/>
          </a:solidFill>
        </p:spPr>
        <p:txBody>
          <a:bodyPr wrap="square" rtlCol="0">
            <a:spAutoFit/>
          </a:bodyPr>
          <a:lstStyle/>
          <a:p>
            <a:pPr algn="ctr"/>
            <a:r>
              <a:rPr lang="de-DE" sz="2000" b="1" dirty="0" smtClean="0"/>
              <a:t>Glucose-</a:t>
            </a:r>
          </a:p>
          <a:p>
            <a:pPr algn="ctr"/>
            <a:r>
              <a:rPr lang="de-DE" sz="2000" b="1" dirty="0" smtClean="0"/>
              <a:t>Transporter</a:t>
            </a:r>
            <a:endParaRPr lang="de-DE" sz="2000" b="1" dirty="0"/>
          </a:p>
        </p:txBody>
      </p:sp>
    </p:spTree>
    <p:extLst>
      <p:ext uri="{BB962C8B-B14F-4D97-AF65-F5344CB8AC3E}">
        <p14:creationId xmlns:p14="http://schemas.microsoft.com/office/powerpoint/2010/main" val="3734343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40"/>
                                        </p:tgtEl>
                                        <p:attrNameLst>
                                          <p:attrName>style.visibility</p:attrName>
                                        </p:attrNameLst>
                                      </p:cBhvr>
                                      <p:to>
                                        <p:strVal val="visible"/>
                                      </p:to>
                                    </p:set>
                                    <p:animEffect transition="in" filter="blinds(horizontal)">
                                      <p:cBhvr>
                                        <p:cTn id="9" dur="500"/>
                                        <p:tgtEl>
                                          <p:spTgt spid="140"/>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0173 0.00185 C 0.00555 -0.00787 0.0184 -0.04282 0.02552 -0.05694 C 0.03264 -0.07106 0.0368 -0.08079 0.04461 -0.08287 C 0.05243 -0.08495 0.06927 -0.08472 0.07239 -0.06898 C 0.07552 -0.05324 0.06666 -0.00879 0.06336 0.01111 C 0.06007 0.03102 0.05451 0.04259 0.05208 0.0507 " pathEditMode="relative" rAng="0" ptsTypes="aaaaaa">
                                      <p:cBhvr>
                                        <p:cTn id="13" dur="2000" fill="hold"/>
                                        <p:tgtEl>
                                          <p:spTgt spid="3"/>
                                        </p:tgtEl>
                                        <p:attrNameLst>
                                          <p:attrName>ppt_x</p:attrName>
                                          <p:attrName>ppt_y</p:attrName>
                                        </p:attrNameLst>
                                      </p:cBhvr>
                                      <p:rCtr x="3681" y="-1898"/>
                                    </p:animMotion>
                                  </p:childTnLst>
                                </p:cTn>
                              </p:par>
                              <p:par>
                                <p:cTn id="14" presetID="31" presetClass="exit" presetSubtype="0" fill="hold" nodeType="withEffect">
                                  <p:stCondLst>
                                    <p:cond delay="900"/>
                                  </p:stCondLst>
                                  <p:childTnLst>
                                    <p:anim calcmode="lin" valueType="num">
                                      <p:cBhvr>
                                        <p:cTn id="15" dur="1700"/>
                                        <p:tgtEl>
                                          <p:spTgt spid="3"/>
                                        </p:tgtEl>
                                        <p:attrNameLst>
                                          <p:attrName>ppt_w</p:attrName>
                                        </p:attrNameLst>
                                      </p:cBhvr>
                                      <p:tavLst>
                                        <p:tav tm="0">
                                          <p:val>
                                            <p:strVal val="ppt_w"/>
                                          </p:val>
                                        </p:tav>
                                        <p:tav tm="100000">
                                          <p:val>
                                            <p:fltVal val="0"/>
                                          </p:val>
                                        </p:tav>
                                      </p:tavLst>
                                    </p:anim>
                                    <p:anim calcmode="lin" valueType="num">
                                      <p:cBhvr>
                                        <p:cTn id="16" dur="1700"/>
                                        <p:tgtEl>
                                          <p:spTgt spid="3"/>
                                        </p:tgtEl>
                                        <p:attrNameLst>
                                          <p:attrName>ppt_h</p:attrName>
                                        </p:attrNameLst>
                                      </p:cBhvr>
                                      <p:tavLst>
                                        <p:tav tm="0">
                                          <p:val>
                                            <p:strVal val="ppt_h"/>
                                          </p:val>
                                        </p:tav>
                                        <p:tav tm="100000">
                                          <p:val>
                                            <p:fltVal val="0"/>
                                          </p:val>
                                        </p:tav>
                                      </p:tavLst>
                                    </p:anim>
                                    <p:anim calcmode="lin" valueType="num">
                                      <p:cBhvr>
                                        <p:cTn id="17" dur="1700"/>
                                        <p:tgtEl>
                                          <p:spTgt spid="3"/>
                                        </p:tgtEl>
                                        <p:attrNameLst>
                                          <p:attrName>style.rotation</p:attrName>
                                        </p:attrNameLst>
                                      </p:cBhvr>
                                      <p:tavLst>
                                        <p:tav tm="0">
                                          <p:val>
                                            <p:fltVal val="0"/>
                                          </p:val>
                                        </p:tav>
                                        <p:tav tm="100000">
                                          <p:val>
                                            <p:fltVal val="90"/>
                                          </p:val>
                                        </p:tav>
                                      </p:tavLst>
                                    </p:anim>
                                    <p:animEffect transition="out" filter="fade">
                                      <p:cBhvr>
                                        <p:cTn id="18" dur="1700"/>
                                        <p:tgtEl>
                                          <p:spTgt spid="3"/>
                                        </p:tgtEl>
                                      </p:cBhvr>
                                    </p:animEffect>
                                    <p:set>
                                      <p:cBhvr>
                                        <p:cTn id="19" dur="1" fill="hold">
                                          <p:stCondLst>
                                            <p:cond delay="1699"/>
                                          </p:stCondLst>
                                        </p:cTn>
                                        <p:tgtEl>
                                          <p:spTgt spid="3"/>
                                        </p:tgtEl>
                                        <p:attrNameLst>
                                          <p:attrName>style.visibility</p:attrName>
                                        </p:attrNameLst>
                                      </p:cBhvr>
                                      <p:to>
                                        <p:strVal val="hidden"/>
                                      </p:to>
                                    </p:set>
                                  </p:childTnLst>
                                </p:cTn>
                              </p:par>
                            </p:childTnLst>
                          </p:cTn>
                        </p:par>
                        <p:par>
                          <p:cTn id="20" fill="hold">
                            <p:stCondLst>
                              <p:cond delay="2600"/>
                            </p:stCondLst>
                            <p:childTnLst>
                              <p:par>
                                <p:cTn id="21" presetID="16" presetClass="entr" presetSubtype="37" repeatCount="indefinite" fill="hold" nodeType="afterEffect">
                                  <p:stCondLst>
                                    <p:cond delay="0"/>
                                  </p:stCondLst>
                                  <p:childTnLst>
                                    <p:set>
                                      <p:cBhvr>
                                        <p:cTn id="22" dur="1" fill="hold">
                                          <p:stCondLst>
                                            <p:cond delay="0"/>
                                          </p:stCondLst>
                                        </p:cTn>
                                        <p:tgtEl>
                                          <p:spTgt spid="2077"/>
                                        </p:tgtEl>
                                        <p:attrNameLst>
                                          <p:attrName>style.visibility</p:attrName>
                                        </p:attrNameLst>
                                      </p:cBhvr>
                                      <p:to>
                                        <p:strVal val="visible"/>
                                      </p:to>
                                    </p:set>
                                    <p:animEffect transition="in" filter="barn(outVertical)">
                                      <p:cBhvr>
                                        <p:cTn id="23" dur="1000"/>
                                        <p:tgtEl>
                                          <p:spTgt spid="2077"/>
                                        </p:tgtEl>
                                      </p:cBhvr>
                                    </p:animEffect>
                                  </p:childTnLst>
                                </p:cTn>
                              </p:par>
                            </p:childTnLst>
                          </p:cTn>
                        </p:par>
                        <p:par>
                          <p:cTn id="24" fill="hold">
                            <p:stCondLst>
                              <p:cond delay="3600"/>
                            </p:stCondLst>
                            <p:childTnLst>
                              <p:par>
                                <p:cTn id="25" presetID="3" presetClass="entr" presetSubtype="1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linds(horizontal)">
                                      <p:cBhvr>
                                        <p:cTn id="27" dur="500"/>
                                        <p:tgtEl>
                                          <p:spTgt spid="4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par>
                                <p:cTn id="31" presetID="3"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childTnLst>
                          </p:cTn>
                        </p:par>
                        <p:par>
                          <p:cTn id="34" fill="hold">
                            <p:stCondLst>
                              <p:cond delay="4100"/>
                            </p:stCondLst>
                            <p:childTnLst>
                              <p:par>
                                <p:cTn id="35" presetID="3" presetClass="entr" presetSubtype="1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bgerundetes Rechteck 2"/>
          <p:cNvSpPr/>
          <p:nvPr/>
        </p:nvSpPr>
        <p:spPr>
          <a:xfrm>
            <a:off x="2255703" y="4150299"/>
            <a:ext cx="4807512" cy="1767259"/>
          </a:xfrm>
          <a:prstGeom prst="roundRect">
            <a:avLst/>
          </a:prstGeom>
          <a:gradFill>
            <a:gsLst>
              <a:gs pos="0">
                <a:srgbClr val="FFEFD1"/>
              </a:gs>
              <a:gs pos="64999">
                <a:srgbClr val="F0EBD5"/>
              </a:gs>
              <a:gs pos="100000">
                <a:srgbClr val="D1C39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tangle 5"/>
          <p:cNvSpPr>
            <a:spLocks noChangeArrowheads="1"/>
          </p:cNvSpPr>
          <p:nvPr/>
        </p:nvSpPr>
        <p:spPr bwMode="auto">
          <a:xfrm>
            <a:off x="-252413" y="205506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cs typeface="ＭＳ Ｐゴシック" charset="0"/>
            </a:endParaRPr>
          </a:p>
        </p:txBody>
      </p:sp>
      <p:sp>
        <p:nvSpPr>
          <p:cNvPr id="9" name="Rectangle 6"/>
          <p:cNvSpPr>
            <a:spLocks noChangeArrowheads="1"/>
          </p:cNvSpPr>
          <p:nvPr/>
        </p:nvSpPr>
        <p:spPr bwMode="auto">
          <a:xfrm>
            <a:off x="-252413" y="289485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cs typeface="ＭＳ Ｐゴシック" charset="0"/>
            </a:endParaRPr>
          </a:p>
        </p:txBody>
      </p:sp>
      <p:sp>
        <p:nvSpPr>
          <p:cNvPr id="10" name="Rectangle 7"/>
          <p:cNvSpPr>
            <a:spLocks noChangeArrowheads="1"/>
          </p:cNvSpPr>
          <p:nvPr/>
        </p:nvSpPr>
        <p:spPr bwMode="auto">
          <a:xfrm>
            <a:off x="-252413" y="3252043"/>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cs typeface="ＭＳ Ｐゴシック" charset="0"/>
            </a:endParaRPr>
          </a:p>
        </p:txBody>
      </p:sp>
      <p:sp>
        <p:nvSpPr>
          <p:cNvPr id="11" name="Rectangle 8"/>
          <p:cNvSpPr>
            <a:spLocks noChangeArrowheads="1"/>
          </p:cNvSpPr>
          <p:nvPr/>
        </p:nvSpPr>
        <p:spPr bwMode="auto">
          <a:xfrm>
            <a:off x="-252413" y="2832943"/>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cs typeface="ＭＳ Ｐゴシック" charset="0"/>
            </a:endParaRPr>
          </a:p>
        </p:txBody>
      </p:sp>
      <p:sp>
        <p:nvSpPr>
          <p:cNvPr id="13" name="Rectangle 10"/>
          <p:cNvSpPr>
            <a:spLocks noChangeArrowheads="1"/>
          </p:cNvSpPr>
          <p:nvPr/>
        </p:nvSpPr>
        <p:spPr bwMode="auto">
          <a:xfrm>
            <a:off x="-252413" y="2832943"/>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cs typeface="ＭＳ Ｐゴシック" charset="0"/>
            </a:endParaRPr>
          </a:p>
        </p:txBody>
      </p:sp>
      <p:pic>
        <p:nvPicPr>
          <p:cNvPr id="15" name="Bild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63688" y="1316895"/>
            <a:ext cx="5791543" cy="274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5"/>
          <p:cNvSpPr txBox="1">
            <a:spLocks noChangeArrowheads="1"/>
          </p:cNvSpPr>
          <p:nvPr/>
        </p:nvSpPr>
        <p:spPr bwMode="auto">
          <a:xfrm>
            <a:off x="5371608" y="5497907"/>
            <a:ext cx="1394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sz="1800" dirty="0">
                <a:solidFill>
                  <a:schemeClr val="tx1">
                    <a:lumMod val="50000"/>
                    <a:lumOff val="50000"/>
                  </a:schemeClr>
                </a:solidFill>
              </a:rPr>
              <a:t>[</a:t>
            </a:r>
            <a:r>
              <a:rPr lang="de-DE" altLang="de-DE" sz="1800" baseline="30000" dirty="0">
                <a:solidFill>
                  <a:schemeClr val="tx1">
                    <a:lumMod val="50000"/>
                    <a:lumOff val="50000"/>
                  </a:schemeClr>
                </a:solidFill>
              </a:rPr>
              <a:t>18</a:t>
            </a:r>
            <a:r>
              <a:rPr lang="de-DE" altLang="de-DE" sz="1800" dirty="0">
                <a:solidFill>
                  <a:schemeClr val="tx1">
                    <a:lumMod val="50000"/>
                    <a:lumOff val="50000"/>
                  </a:schemeClr>
                </a:solidFill>
              </a:rPr>
              <a:t>F]FDG</a:t>
            </a:r>
          </a:p>
        </p:txBody>
      </p:sp>
      <p:sp>
        <p:nvSpPr>
          <p:cNvPr id="19" name="Textfeld 27"/>
          <p:cNvSpPr txBox="1">
            <a:spLocks noChangeArrowheads="1"/>
          </p:cNvSpPr>
          <p:nvPr/>
        </p:nvSpPr>
        <p:spPr bwMode="auto">
          <a:xfrm>
            <a:off x="2635599" y="5497906"/>
            <a:ext cx="1614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sz="1800" dirty="0">
                <a:solidFill>
                  <a:schemeClr val="tx1">
                    <a:lumMod val="50000"/>
                    <a:lumOff val="50000"/>
                  </a:schemeClr>
                </a:solidFill>
              </a:rPr>
              <a:t>D-Glucose</a:t>
            </a:r>
          </a:p>
        </p:txBody>
      </p:sp>
      <p:sp>
        <p:nvSpPr>
          <p:cNvPr id="20" name="Titel 14"/>
          <p:cNvSpPr txBox="1">
            <a:spLocks/>
          </p:cNvSpPr>
          <p:nvPr/>
        </p:nvSpPr>
        <p:spPr>
          <a:xfrm>
            <a:off x="395536" y="518383"/>
            <a:ext cx="8875713" cy="441325"/>
          </a:xfrm>
          <a:prstGeom prst="rect">
            <a:avLst/>
          </a:prstGeom>
        </p:spPr>
        <p:txBody>
          <a:bodyPr vert="horz" lIns="91440" tIns="45720" rIns="91440" bIns="45720" rtlCol="0" anchor="ctr">
            <a:noAutofit/>
          </a:bodyPr>
          <a:lstStyle>
            <a:lvl1pPr marL="0" marR="0" indent="0" algn="l" defTabSz="457200" rtl="0" eaLnBrk="1" fontAlgn="auto" latinLnBrk="0" hangingPunct="1">
              <a:lnSpc>
                <a:spcPct val="100000"/>
              </a:lnSpc>
              <a:spcBef>
                <a:spcPct val="0"/>
              </a:spcBef>
              <a:spcAft>
                <a:spcPts val="0"/>
              </a:spcAft>
              <a:buClrTx/>
              <a:buSzTx/>
              <a:buFontTx/>
              <a:buNone/>
              <a:tabLst>
                <a:tab pos="1346200" algn="l"/>
              </a:tabLst>
              <a:defRPr sz="4400" kern="1200" baseline="0">
                <a:solidFill>
                  <a:schemeClr val="tx1"/>
                </a:solidFill>
                <a:latin typeface="+mj-lt"/>
                <a:ea typeface="+mj-ea"/>
                <a:cs typeface="+mj-cs"/>
              </a:defRPr>
            </a:lvl1pPr>
          </a:lstStyle>
          <a:p>
            <a:r>
              <a:rPr lang="de-DE" sz="2800" dirty="0" err="1" smtClean="0">
                <a:solidFill>
                  <a:srgbClr val="005B82"/>
                </a:solidFill>
                <a:latin typeface="Arial Rounded MT Bold" pitchFamily="34" charset="0"/>
              </a:rPr>
              <a:t>Production</a:t>
            </a:r>
            <a:r>
              <a:rPr lang="de-DE" sz="2800" dirty="0" smtClean="0">
                <a:solidFill>
                  <a:srgbClr val="005B82"/>
                </a:solidFill>
                <a:latin typeface="Arial Rounded MT Bold" pitchFamily="34" charset="0"/>
              </a:rPr>
              <a:t> </a:t>
            </a:r>
            <a:r>
              <a:rPr lang="de-DE" sz="2800" dirty="0" err="1" smtClean="0">
                <a:solidFill>
                  <a:srgbClr val="005B82"/>
                </a:solidFill>
                <a:latin typeface="Arial Rounded MT Bold" pitchFamily="34" charset="0"/>
              </a:rPr>
              <a:t>of</a:t>
            </a:r>
            <a:r>
              <a:rPr lang="de-DE" sz="2800" dirty="0" smtClean="0">
                <a:solidFill>
                  <a:srgbClr val="005B82"/>
                </a:solidFill>
                <a:latin typeface="Arial Rounded MT Bold" pitchFamily="34" charset="0"/>
              </a:rPr>
              <a:t> [</a:t>
            </a:r>
            <a:r>
              <a:rPr lang="de-DE" sz="2800" baseline="30000" dirty="0" smtClean="0">
                <a:solidFill>
                  <a:srgbClr val="005B82"/>
                </a:solidFill>
                <a:latin typeface="Arial Rounded MT Bold" pitchFamily="34" charset="0"/>
              </a:rPr>
              <a:t>18</a:t>
            </a:r>
            <a:r>
              <a:rPr lang="de-DE" sz="2800" dirty="0" smtClean="0">
                <a:solidFill>
                  <a:srgbClr val="005B82"/>
                </a:solidFill>
                <a:latin typeface="Arial Rounded MT Bold" pitchFamily="34" charset="0"/>
              </a:rPr>
              <a:t>F]FDG</a:t>
            </a:r>
            <a:endParaRPr lang="de-DE" sz="2800" dirty="0">
              <a:solidFill>
                <a:srgbClr val="005B82"/>
              </a:solidFill>
              <a:latin typeface="Arial Rounded MT Bold" pitchFamily="34" charset="0"/>
            </a:endParaRPr>
          </a:p>
        </p:txBody>
      </p:sp>
      <p:sp>
        <p:nvSpPr>
          <p:cNvPr id="4" name="Pfeil nach links und rechts 3"/>
          <p:cNvSpPr/>
          <p:nvPr/>
        </p:nvSpPr>
        <p:spPr>
          <a:xfrm>
            <a:off x="4319587" y="4842461"/>
            <a:ext cx="684461" cy="314731"/>
          </a:xfrm>
          <a:prstGeom prst="lef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pic>
        <p:nvPicPr>
          <p:cNvPr id="16" name="Bild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54016" y="4271407"/>
            <a:ext cx="1698899" cy="114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4"/>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20072" y="4271408"/>
            <a:ext cx="1697757" cy="114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F18 Kern"/>
          <p:cNvGrpSpPr>
            <a:grpSpLocks/>
          </p:cNvGrpSpPr>
          <p:nvPr/>
        </p:nvGrpSpPr>
        <p:grpSpPr bwMode="auto">
          <a:xfrm>
            <a:off x="5997843" y="4998859"/>
            <a:ext cx="446365" cy="446365"/>
            <a:chOff x="5196" y="913"/>
            <a:chExt cx="687" cy="687"/>
          </a:xfrm>
        </p:grpSpPr>
        <p:sp>
          <p:nvSpPr>
            <p:cNvPr id="22" name="Oval 27"/>
            <p:cNvSpPr>
              <a:spLocks noChangeArrowheads="1"/>
            </p:cNvSpPr>
            <p:nvPr/>
          </p:nvSpPr>
          <p:spPr bwMode="auto">
            <a:xfrm>
              <a:off x="5307" y="1044"/>
              <a:ext cx="453" cy="454"/>
            </a:xfrm>
            <a:prstGeom prst="ellipse">
              <a:avLst/>
            </a:prstGeom>
            <a:gradFill rotWithShape="1">
              <a:gsLst>
                <a:gs pos="0">
                  <a:srgbClr val="FFCC00"/>
                </a:gs>
                <a:gs pos="100000">
                  <a:srgbClr val="FFCC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solidFill>
                  <a:schemeClr val="bg1">
                    <a:lumMod val="50000"/>
                  </a:schemeClr>
                </a:solidFill>
                <a:latin typeface="Arial" charset="0"/>
                <a:ea typeface="ＭＳ Ｐゴシック" charset="0"/>
              </a:endParaRPr>
            </a:p>
          </p:txBody>
        </p:sp>
        <p:pic>
          <p:nvPicPr>
            <p:cNvPr id="23" name="Picture 2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96" y="913"/>
              <a:ext cx="687"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582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4"/>
                                        </p:tgtEl>
                                        <p:attrNameLst>
                                          <p:attrName>style.color</p:attrName>
                                        </p:attrNameLst>
                                      </p:cBhvr>
                                      <p:to>
                                        <a:schemeClr val="bg1"/>
                                      </p:to>
                                    </p:animClr>
                                    <p:animClr clrSpc="rgb" dir="cw">
                                      <p:cBhvr>
                                        <p:cTn id="7" dur="1000" autoRev="1" fill="remove"/>
                                        <p:tgtEl>
                                          <p:spTgt spid="4"/>
                                        </p:tgtEl>
                                        <p:attrNameLst>
                                          <p:attrName>fillcolor</p:attrName>
                                        </p:attrNameLst>
                                      </p:cBhvr>
                                      <p:to>
                                        <a:schemeClr val="bg1"/>
                                      </p:to>
                                    </p:animClr>
                                    <p:set>
                                      <p:cBhvr>
                                        <p:cTn id="8" dur="1000" autoRev="1" fill="remove"/>
                                        <p:tgtEl>
                                          <p:spTgt spid="4"/>
                                        </p:tgtEl>
                                        <p:attrNameLst>
                                          <p:attrName>fill.type</p:attrName>
                                        </p:attrNameLst>
                                      </p:cBhvr>
                                      <p:to>
                                        <p:strVal val="solid"/>
                                      </p:to>
                                    </p:set>
                                    <p:set>
                                      <p:cBhvr>
                                        <p:cTn id="9" dur="1000" autoRev="1" fill="remove"/>
                                        <p:tgtEl>
                                          <p:spTgt spid="4"/>
                                        </p:tgtEl>
                                        <p:attrNameLst>
                                          <p:attrName>fill.on</p:attrName>
                                        </p:attrNameLst>
                                      </p:cBhvr>
                                      <p:to>
                                        <p:strVal val="true"/>
                                      </p:to>
                                    </p:set>
                                  </p:childTnLst>
                                </p:cTn>
                              </p:par>
                              <p:par>
                                <p:cTn id="10" presetID="1"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D:\dokumente\Chemie\Designelemente\bilder\MPInF 18._22.09#BD1C. 08\IMG_029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9707" y="1412776"/>
            <a:ext cx="3077037" cy="4615556"/>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3" descr="51212-TL-FX-FDG-Single-NE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08400" y="1916113"/>
            <a:ext cx="5364163"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6"/>
          <p:cNvSpPr>
            <a:spLocks/>
          </p:cNvSpPr>
          <p:nvPr/>
        </p:nvSpPr>
        <p:spPr bwMode="auto">
          <a:xfrm>
            <a:off x="587800" y="560745"/>
            <a:ext cx="46997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err="1">
                <a:solidFill>
                  <a:srgbClr val="005B82"/>
                </a:solidFill>
                <a:cs typeface="Arial" panose="020B0604020202020204" pitchFamily="34" charset="0"/>
                <a:sym typeface="Arial" pitchFamily="34" charset="0"/>
              </a:rPr>
              <a:t>Radiosynthesis</a:t>
            </a:r>
            <a:r>
              <a:rPr lang="en-US" altLang="de-DE" sz="2800" b="1" dirty="0">
                <a:solidFill>
                  <a:srgbClr val="005B82"/>
                </a:solidFill>
                <a:cs typeface="Arial" panose="020B0604020202020204" pitchFamily="34" charset="0"/>
                <a:sym typeface="Arial" pitchFamily="34" charset="0"/>
              </a:rPr>
              <a:t> in </a:t>
            </a:r>
            <a:r>
              <a:rPr lang="en-US" altLang="de-DE" sz="2800" b="1" dirty="0" smtClean="0">
                <a:solidFill>
                  <a:srgbClr val="005B82"/>
                </a:solidFill>
                <a:cs typeface="Arial" panose="020B0604020202020204" pitchFamily="34" charset="0"/>
                <a:sym typeface="Arial" pitchFamily="34" charset="0"/>
              </a:rPr>
              <a:t>hot cells</a:t>
            </a:r>
            <a:endParaRPr lang="en-US" altLang="de-DE" sz="2800" b="1" dirty="0">
              <a:solidFill>
                <a:srgbClr val="005B82"/>
              </a:solidFill>
              <a:cs typeface="Arial" panose="020B0604020202020204" pitchFamily="34" charset="0"/>
              <a:sym typeface="Arial" pitchFamily="34" charset="0"/>
            </a:endParaRPr>
          </a:p>
        </p:txBody>
      </p:sp>
      <p:sp>
        <p:nvSpPr>
          <p:cNvPr id="132103" name="Rectangle 7"/>
          <p:cNvSpPr>
            <a:spLocks noChangeArrowheads="1"/>
          </p:cNvSpPr>
          <p:nvPr/>
        </p:nvSpPr>
        <p:spPr bwMode="auto">
          <a:xfrm>
            <a:off x="-252413" y="1484313"/>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2104" name="Rectangle 8"/>
          <p:cNvSpPr>
            <a:spLocks noChangeArrowheads="1"/>
          </p:cNvSpPr>
          <p:nvPr/>
        </p:nvSpPr>
        <p:spPr bwMode="auto">
          <a:xfrm>
            <a:off x="-252413" y="23241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2105" name="Rectangle 9"/>
          <p:cNvSpPr>
            <a:spLocks noChangeArrowheads="1"/>
          </p:cNvSpPr>
          <p:nvPr/>
        </p:nvSpPr>
        <p:spPr bwMode="auto">
          <a:xfrm>
            <a:off x="-252413" y="26812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2106" name="Rectangle 10"/>
          <p:cNvSpPr>
            <a:spLocks noChangeArrowheads="1"/>
          </p:cNvSpPr>
          <p:nvPr/>
        </p:nvSpPr>
        <p:spPr bwMode="auto">
          <a:xfrm>
            <a:off x="-252413" y="22621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2107" name="Rectangle 11"/>
          <p:cNvSpPr>
            <a:spLocks noChangeArrowheads="1"/>
          </p:cNvSpPr>
          <p:nvPr/>
        </p:nvSpPr>
        <p:spPr bwMode="auto">
          <a:xfrm>
            <a:off x="971550" y="299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2108" name="Rectangle 12"/>
          <p:cNvSpPr>
            <a:spLocks noChangeArrowheads="1"/>
          </p:cNvSpPr>
          <p:nvPr/>
        </p:nvSpPr>
        <p:spPr bwMode="auto">
          <a:xfrm>
            <a:off x="-252413" y="22621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2110" name="Text Box 14"/>
          <p:cNvSpPr txBox="1">
            <a:spLocks noChangeArrowheads="1"/>
          </p:cNvSpPr>
          <p:nvPr/>
        </p:nvSpPr>
        <p:spPr bwMode="auto">
          <a:xfrm>
            <a:off x="250825" y="4652963"/>
            <a:ext cx="5545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spcBef>
                <a:spcPct val="50000"/>
              </a:spcBef>
              <a:defRPr/>
            </a:pPr>
            <a:endParaRPr lang="de-DE">
              <a:latin typeface="Arial" charset="0"/>
              <a:ea typeface="ＭＳ Ｐゴシック" charset="0"/>
            </a:endParaRPr>
          </a:p>
        </p:txBody>
      </p:sp>
      <p:sp>
        <p:nvSpPr>
          <p:cNvPr id="32783" name="Rectangle 50"/>
          <p:cNvSpPr>
            <a:spLocks/>
          </p:cNvSpPr>
          <p:nvPr/>
        </p:nvSpPr>
        <p:spPr bwMode="auto">
          <a:xfrm>
            <a:off x="3471070" y="5661248"/>
            <a:ext cx="5545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1800" dirty="0">
                <a:cs typeface="Arial" pitchFamily="34" charset="0"/>
                <a:sym typeface="Arial" pitchFamily="34" charset="0"/>
              </a:rPr>
              <a:t>Automated and remotely controlled synthesis module</a:t>
            </a:r>
          </a:p>
        </p:txBody>
      </p:sp>
      <p:pic>
        <p:nvPicPr>
          <p:cNvPr id="15364" name="Picture 4" descr="D:\dokumente\Chemie\Designelemente\bilder\MPInF 18._22.09#BD1C. 08\IMG_0295.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44680" t="41324" r="21755" b="38128"/>
          <a:stretch/>
        </p:blipFill>
        <p:spPr bwMode="auto">
          <a:xfrm>
            <a:off x="95224" y="2098975"/>
            <a:ext cx="3531779" cy="32431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ung 4"/>
          <p:cNvGrpSpPr>
            <a:grpSpLocks/>
          </p:cNvGrpSpPr>
          <p:nvPr/>
        </p:nvGrpSpPr>
        <p:grpSpPr bwMode="auto">
          <a:xfrm>
            <a:off x="746012" y="3330500"/>
            <a:ext cx="4906109" cy="1171734"/>
            <a:chOff x="457735" y="6150715"/>
            <a:chExt cx="4906705" cy="1170148"/>
          </a:xfrm>
        </p:grpSpPr>
        <p:grpSp>
          <p:nvGrpSpPr>
            <p:cNvPr id="32788" name="Gruppierung 3"/>
            <p:cNvGrpSpPr>
              <a:grpSpLocks/>
            </p:cNvGrpSpPr>
            <p:nvPr/>
          </p:nvGrpSpPr>
          <p:grpSpPr bwMode="auto">
            <a:xfrm>
              <a:off x="3274417" y="6309320"/>
              <a:ext cx="2090023" cy="1011543"/>
              <a:chOff x="4282529" y="5600733"/>
              <a:chExt cx="2090023" cy="1011543"/>
            </a:xfrm>
          </p:grpSpPr>
          <p:grpSp>
            <p:nvGrpSpPr>
              <p:cNvPr id="32790" name="Gruppierung 2"/>
              <p:cNvGrpSpPr>
                <a:grpSpLocks/>
              </p:cNvGrpSpPr>
              <p:nvPr/>
            </p:nvGrpSpPr>
            <p:grpSpPr bwMode="auto">
              <a:xfrm>
                <a:off x="4282529" y="5874612"/>
                <a:ext cx="2090023" cy="737664"/>
                <a:chOff x="5578673" y="5730596"/>
                <a:chExt cx="2090023" cy="737664"/>
              </a:xfrm>
            </p:grpSpPr>
            <p:sp>
              <p:nvSpPr>
                <p:cNvPr id="38" name="Rectangle 37"/>
                <p:cNvSpPr>
                  <a:spLocks noChangeArrowheads="1"/>
                </p:cNvSpPr>
                <p:nvPr/>
              </p:nvSpPr>
              <p:spPr bwMode="auto">
                <a:xfrm>
                  <a:off x="5580260" y="5803909"/>
                  <a:ext cx="2016370" cy="3614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32793" name="Textfeld 1"/>
                <p:cNvSpPr txBox="1">
                  <a:spLocks noChangeArrowheads="1"/>
                </p:cNvSpPr>
                <p:nvPr/>
              </p:nvSpPr>
              <p:spPr bwMode="auto">
                <a:xfrm>
                  <a:off x="5578673" y="5730596"/>
                  <a:ext cx="2090023" cy="73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baseline="30000" dirty="0">
                      <a:solidFill>
                        <a:srgbClr val="CC0000"/>
                      </a:solidFill>
                      <a:latin typeface="Times New Roman" pitchFamily="18" charset="0"/>
                    </a:rPr>
                    <a:t>18</a:t>
                  </a:r>
                  <a:r>
                    <a:rPr lang="de-DE" altLang="de-DE" dirty="0">
                      <a:solidFill>
                        <a:srgbClr val="CC0000"/>
                      </a:solidFill>
                      <a:latin typeface="Times New Roman" pitchFamily="18" charset="0"/>
                    </a:rPr>
                    <a:t>F-Trapping</a:t>
                  </a:r>
                </a:p>
                <a:p>
                  <a:pPr eaLnBrk="1" hangingPunct="1"/>
                  <a:endParaRPr lang="de-DE" altLang="de-DE" sz="1800" dirty="0"/>
                </a:p>
              </p:txBody>
            </p:sp>
          </p:grpSp>
          <p:sp>
            <p:nvSpPr>
              <p:cNvPr id="41" name="Line 38"/>
              <p:cNvSpPr>
                <a:spLocks noChangeShapeType="1"/>
              </p:cNvSpPr>
              <p:nvPr/>
            </p:nvSpPr>
            <p:spPr bwMode="auto">
              <a:xfrm rot="11044975" flipH="1">
                <a:off x="5158934" y="5600733"/>
                <a:ext cx="333415" cy="294875"/>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grpSp>
        <p:sp>
          <p:nvSpPr>
            <p:cNvPr id="43" name="Line 38"/>
            <p:cNvSpPr>
              <a:spLocks noChangeShapeType="1"/>
            </p:cNvSpPr>
            <p:nvPr/>
          </p:nvSpPr>
          <p:spPr bwMode="auto">
            <a:xfrm rot="11044975" flipH="1">
              <a:off x="457735" y="6150715"/>
              <a:ext cx="333416" cy="29487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grpSp>
      <p:grpSp>
        <p:nvGrpSpPr>
          <p:cNvPr id="132148" name="Group 52"/>
          <p:cNvGrpSpPr>
            <a:grpSpLocks/>
          </p:cNvGrpSpPr>
          <p:nvPr/>
        </p:nvGrpSpPr>
        <p:grpSpPr bwMode="auto">
          <a:xfrm>
            <a:off x="1465263" y="3990977"/>
            <a:ext cx="6689726" cy="631825"/>
            <a:chOff x="923" y="2514"/>
            <a:chExt cx="4214" cy="398"/>
          </a:xfrm>
        </p:grpSpPr>
        <p:grpSp>
          <p:nvGrpSpPr>
            <p:cNvPr id="32804" name="Group 19"/>
            <p:cNvGrpSpPr>
              <a:grpSpLocks/>
            </p:cNvGrpSpPr>
            <p:nvPr/>
          </p:nvGrpSpPr>
          <p:grpSpPr bwMode="auto">
            <a:xfrm>
              <a:off x="3933" y="2514"/>
              <a:ext cx="1204" cy="398"/>
              <a:chOff x="2699" y="3385"/>
              <a:chExt cx="1204" cy="398"/>
            </a:xfrm>
          </p:grpSpPr>
          <p:sp>
            <p:nvSpPr>
              <p:cNvPr id="132116" name="Rectangle 20"/>
              <p:cNvSpPr>
                <a:spLocks noChangeArrowheads="1"/>
              </p:cNvSpPr>
              <p:nvPr/>
            </p:nvSpPr>
            <p:spPr bwMode="auto">
              <a:xfrm>
                <a:off x="3021" y="3430"/>
                <a:ext cx="817"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132117" name="Line 21"/>
              <p:cNvSpPr>
                <a:spLocks noChangeShapeType="1"/>
              </p:cNvSpPr>
              <p:nvPr/>
            </p:nvSpPr>
            <p:spPr bwMode="auto">
              <a:xfrm flipH="1">
                <a:off x="2699" y="3612"/>
                <a:ext cx="317" cy="171"/>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sp>
            <p:nvSpPr>
              <p:cNvPr id="132118" name="Text Box 22"/>
              <p:cNvSpPr txBox="1">
                <a:spLocks noChangeArrowheads="1"/>
              </p:cNvSpPr>
              <p:nvPr/>
            </p:nvSpPr>
            <p:spPr bwMode="auto">
              <a:xfrm>
                <a:off x="3025" y="3385"/>
                <a:ext cx="87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19" tIns="45709" rIns="91419" bIns="45709">
                <a:spAutoFit/>
              </a:bodyPr>
              <a:lstStyle/>
              <a:p>
                <a:pPr eaLnBrk="0" hangingPunct="0">
                  <a:spcBef>
                    <a:spcPct val="50000"/>
                  </a:spcBef>
                  <a:defRPr/>
                </a:pPr>
                <a:r>
                  <a:rPr lang="de-DE" sz="2400" dirty="0" err="1">
                    <a:solidFill>
                      <a:srgbClr val="CC0000"/>
                    </a:solidFill>
                    <a:latin typeface="Times New Roman" charset="0"/>
                    <a:ea typeface="ＭＳ Ｐゴシック" charset="0"/>
                  </a:rPr>
                  <a:t>Reaction</a:t>
                </a:r>
                <a:endParaRPr lang="de-DE" sz="2400" dirty="0">
                  <a:solidFill>
                    <a:srgbClr val="CC0000"/>
                  </a:solidFill>
                  <a:latin typeface="Times New Roman" charset="0"/>
                  <a:ea typeface="ＭＳ Ｐゴシック" charset="0"/>
                </a:endParaRPr>
              </a:p>
            </p:txBody>
          </p:sp>
        </p:grpSp>
        <p:sp>
          <p:nvSpPr>
            <p:cNvPr id="132147" name="Line 51"/>
            <p:cNvSpPr>
              <a:spLocks noChangeShapeType="1"/>
            </p:cNvSpPr>
            <p:nvPr/>
          </p:nvSpPr>
          <p:spPr bwMode="auto">
            <a:xfrm flipV="1">
              <a:off x="923" y="2690"/>
              <a:ext cx="227" cy="173"/>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grpSp>
      <p:grpSp>
        <p:nvGrpSpPr>
          <p:cNvPr id="132150" name="Group 54"/>
          <p:cNvGrpSpPr>
            <a:grpSpLocks/>
          </p:cNvGrpSpPr>
          <p:nvPr/>
        </p:nvGrpSpPr>
        <p:grpSpPr bwMode="auto">
          <a:xfrm>
            <a:off x="2794000" y="2174874"/>
            <a:ext cx="6097588" cy="1590675"/>
            <a:chOff x="1760" y="1370"/>
            <a:chExt cx="3841" cy="1002"/>
          </a:xfrm>
        </p:grpSpPr>
        <p:grpSp>
          <p:nvGrpSpPr>
            <p:cNvPr id="32799" name="Group 32"/>
            <p:cNvGrpSpPr>
              <a:grpSpLocks/>
            </p:cNvGrpSpPr>
            <p:nvPr/>
          </p:nvGrpSpPr>
          <p:grpSpPr bwMode="auto">
            <a:xfrm>
              <a:off x="4537" y="1370"/>
              <a:ext cx="1064" cy="518"/>
              <a:chOff x="2766" y="3336"/>
              <a:chExt cx="1064" cy="518"/>
            </a:xfrm>
          </p:grpSpPr>
          <p:sp>
            <p:nvSpPr>
              <p:cNvPr id="132129" name="Rectangle 33"/>
              <p:cNvSpPr>
                <a:spLocks noChangeArrowheads="1"/>
              </p:cNvSpPr>
              <p:nvPr/>
            </p:nvSpPr>
            <p:spPr bwMode="auto">
              <a:xfrm>
                <a:off x="2787" y="3384"/>
                <a:ext cx="97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132130" name="Text Box 34"/>
              <p:cNvSpPr txBox="1">
                <a:spLocks noChangeArrowheads="1"/>
              </p:cNvSpPr>
              <p:nvPr/>
            </p:nvSpPr>
            <p:spPr bwMode="auto">
              <a:xfrm>
                <a:off x="2766" y="3336"/>
                <a:ext cx="106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19" tIns="45709" rIns="91419" bIns="45709">
                <a:spAutoFit/>
              </a:bodyPr>
              <a:lstStyle/>
              <a:p>
                <a:pPr eaLnBrk="0" hangingPunct="0">
                  <a:spcBef>
                    <a:spcPct val="50000"/>
                  </a:spcBef>
                  <a:defRPr/>
                </a:pPr>
                <a:r>
                  <a:rPr lang="de-DE" sz="2400" dirty="0" err="1">
                    <a:solidFill>
                      <a:srgbClr val="CC0000"/>
                    </a:solidFill>
                    <a:latin typeface="Times New Roman" charset="0"/>
                    <a:ea typeface="ＭＳ Ｐゴシック" charset="0"/>
                  </a:rPr>
                  <a:t>Purification</a:t>
                </a:r>
                <a:endParaRPr lang="de-DE" sz="2400" dirty="0">
                  <a:solidFill>
                    <a:srgbClr val="CC0000"/>
                  </a:solidFill>
                  <a:latin typeface="Times New Roman" charset="0"/>
                  <a:ea typeface="ＭＳ Ｐゴシック" charset="0"/>
                </a:endParaRPr>
              </a:p>
            </p:txBody>
          </p:sp>
          <p:sp>
            <p:nvSpPr>
              <p:cNvPr id="132131" name="Line 35"/>
              <p:cNvSpPr>
                <a:spLocks noChangeShapeType="1"/>
              </p:cNvSpPr>
              <p:nvPr/>
            </p:nvSpPr>
            <p:spPr bwMode="auto">
              <a:xfrm rot="20229173" flipH="1">
                <a:off x="2925" y="3673"/>
                <a:ext cx="227" cy="181"/>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grpSp>
        <p:sp>
          <p:nvSpPr>
            <p:cNvPr id="132149" name="Line 53"/>
            <p:cNvSpPr>
              <a:spLocks noChangeShapeType="1"/>
            </p:cNvSpPr>
            <p:nvPr/>
          </p:nvSpPr>
          <p:spPr bwMode="auto">
            <a:xfrm flipH="1">
              <a:off x="1760" y="2146"/>
              <a:ext cx="181" cy="226"/>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grpSp>
      <p:grpSp>
        <p:nvGrpSpPr>
          <p:cNvPr id="132152" name="Group 56"/>
          <p:cNvGrpSpPr>
            <a:grpSpLocks/>
          </p:cNvGrpSpPr>
          <p:nvPr/>
        </p:nvGrpSpPr>
        <p:grpSpPr bwMode="auto">
          <a:xfrm>
            <a:off x="2339975" y="4256091"/>
            <a:ext cx="5903913" cy="1260476"/>
            <a:chOff x="1474" y="2681"/>
            <a:chExt cx="3719" cy="794"/>
          </a:xfrm>
        </p:grpSpPr>
        <p:grpSp>
          <p:nvGrpSpPr>
            <p:cNvPr id="32794" name="Group 36"/>
            <p:cNvGrpSpPr>
              <a:grpSpLocks/>
            </p:cNvGrpSpPr>
            <p:nvPr/>
          </p:nvGrpSpPr>
          <p:grpSpPr bwMode="auto">
            <a:xfrm>
              <a:off x="4204" y="3001"/>
              <a:ext cx="989" cy="474"/>
              <a:chOff x="2653" y="3380"/>
              <a:chExt cx="989" cy="474"/>
            </a:xfrm>
          </p:grpSpPr>
          <p:sp>
            <p:nvSpPr>
              <p:cNvPr id="132133" name="Rectangle 37"/>
              <p:cNvSpPr>
                <a:spLocks noChangeArrowheads="1"/>
              </p:cNvSpPr>
              <p:nvPr/>
            </p:nvSpPr>
            <p:spPr bwMode="auto">
              <a:xfrm>
                <a:off x="2690" y="3606"/>
                <a:ext cx="944"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ＭＳ Ｐゴシック" charset="0"/>
                </a:endParaRPr>
              </a:p>
            </p:txBody>
          </p:sp>
          <p:sp>
            <p:nvSpPr>
              <p:cNvPr id="132134" name="Line 38"/>
              <p:cNvSpPr>
                <a:spLocks noChangeShapeType="1"/>
              </p:cNvSpPr>
              <p:nvPr/>
            </p:nvSpPr>
            <p:spPr bwMode="auto">
              <a:xfrm rot="11044975" flipH="1">
                <a:off x="3289" y="3380"/>
                <a:ext cx="210" cy="186"/>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sp>
            <p:nvSpPr>
              <p:cNvPr id="132135" name="Text Box 39"/>
              <p:cNvSpPr txBox="1">
                <a:spLocks noChangeArrowheads="1"/>
              </p:cNvSpPr>
              <p:nvPr/>
            </p:nvSpPr>
            <p:spPr bwMode="auto">
              <a:xfrm>
                <a:off x="2653" y="3563"/>
                <a:ext cx="98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eaLnBrk="0" hangingPunct="0">
                  <a:spcBef>
                    <a:spcPct val="50000"/>
                  </a:spcBef>
                  <a:defRPr/>
                </a:pPr>
                <a:r>
                  <a:rPr lang="de-DE" sz="2400" dirty="0" err="1">
                    <a:solidFill>
                      <a:srgbClr val="CC0000"/>
                    </a:solidFill>
                    <a:latin typeface="Times New Roman" charset="0"/>
                    <a:ea typeface="ＭＳ Ｐゴシック" charset="0"/>
                  </a:rPr>
                  <a:t>Dispensing</a:t>
                </a:r>
                <a:endParaRPr lang="de-DE" sz="2400" dirty="0">
                  <a:solidFill>
                    <a:srgbClr val="CC0000"/>
                  </a:solidFill>
                  <a:latin typeface="Times New Roman" charset="0"/>
                  <a:ea typeface="ＭＳ Ｐゴシック" charset="0"/>
                </a:endParaRPr>
              </a:p>
            </p:txBody>
          </p:sp>
        </p:grpSp>
        <p:sp>
          <p:nvSpPr>
            <p:cNvPr id="132151" name="Line 55"/>
            <p:cNvSpPr>
              <a:spLocks noChangeShapeType="1"/>
            </p:cNvSpPr>
            <p:nvPr/>
          </p:nvSpPr>
          <p:spPr bwMode="auto">
            <a:xfrm flipV="1">
              <a:off x="1474" y="2681"/>
              <a:ext cx="0" cy="29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latin typeface="Arial" charset="0"/>
                <a:ea typeface="ＭＳ Ｐゴシック" charset="0"/>
              </a:endParaRPr>
            </a:p>
          </p:txBody>
        </p:sp>
      </p:grpSp>
    </p:spTree>
    <p:extLst>
      <p:ext uri="{BB962C8B-B14F-4D97-AF65-F5344CB8AC3E}">
        <p14:creationId xmlns:p14="http://schemas.microsoft.com/office/powerpoint/2010/main" val="1360091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 fill="hold"/>
                                        <p:tgtEl>
                                          <p:spTgt spid="15364"/>
                                        </p:tgtEl>
                                        <p:attrNameLst>
                                          <p:attrName>ppt_w</p:attrName>
                                        </p:attrNameLst>
                                      </p:cBhvr>
                                      <p:tavLst>
                                        <p:tav tm="0">
                                          <p:val>
                                            <p:fltVal val="0"/>
                                          </p:val>
                                        </p:tav>
                                        <p:tav tm="100000">
                                          <p:val>
                                            <p:strVal val="#ppt_w"/>
                                          </p:val>
                                        </p:tav>
                                      </p:tavLst>
                                    </p:anim>
                                    <p:anim calcmode="lin" valueType="num">
                                      <p:cBhvr>
                                        <p:cTn id="8" dur="500" fill="hold"/>
                                        <p:tgtEl>
                                          <p:spTgt spid="15364"/>
                                        </p:tgtEl>
                                        <p:attrNameLst>
                                          <p:attrName>ppt_h</p:attrName>
                                        </p:attrNameLst>
                                      </p:cBhvr>
                                      <p:tavLst>
                                        <p:tav tm="0">
                                          <p:val>
                                            <p:fltVal val="0"/>
                                          </p:val>
                                        </p:tav>
                                        <p:tav tm="100000">
                                          <p:val>
                                            <p:strVal val="#ppt_h"/>
                                          </p:val>
                                        </p:tav>
                                      </p:tavLst>
                                    </p:anim>
                                    <p:animEffect transition="in" filter="fade">
                                      <p:cBhvr>
                                        <p:cTn id="9" dur="500"/>
                                        <p:tgtEl>
                                          <p:spTgt spid="1536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randombar(horizontal)">
                                      <p:cBhvr>
                                        <p:cTn id="13" dur="500"/>
                                        <p:tgtEl>
                                          <p:spTgt spid="32770"/>
                                        </p:tgtEl>
                                      </p:cBhvr>
                                    </p:animEffect>
                                  </p:childTnLst>
                                </p:cTn>
                              </p:par>
                              <p:par>
                                <p:cTn id="14" presetID="1" presetClass="entr" presetSubtype="0" fill="hold" grpId="0" nodeType="withEffect" nodePh="1">
                                  <p:stCondLst>
                                    <p:cond delay="0"/>
                                  </p:stCondLst>
                                  <p:endCondLst>
                                    <p:cond evt="begin" delay="0">
                                      <p:tn val="14"/>
                                    </p:cond>
                                  </p:endCondLst>
                                  <p:childTnLst>
                                    <p:set>
                                      <p:cBhvr>
                                        <p:cTn id="15" dur="1" fill="hold">
                                          <p:stCondLst>
                                            <p:cond delay="0"/>
                                          </p:stCondLst>
                                        </p:cTn>
                                        <p:tgtEl>
                                          <p:spTgt spid="13210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132148"/>
                                        </p:tgtEl>
                                        <p:attrNameLst>
                                          <p:attrName>style.visibility</p:attrName>
                                        </p:attrNameLst>
                                      </p:cBhvr>
                                      <p:to>
                                        <p:strVal val="visible"/>
                                      </p:to>
                                    </p:set>
                                    <p:anim calcmode="lin" valueType="num">
                                      <p:cBhvr>
                                        <p:cTn id="27" dur="500" fill="hold"/>
                                        <p:tgtEl>
                                          <p:spTgt spid="132148"/>
                                        </p:tgtEl>
                                        <p:attrNameLst>
                                          <p:attrName>ppt_w</p:attrName>
                                        </p:attrNameLst>
                                      </p:cBhvr>
                                      <p:tavLst>
                                        <p:tav tm="0">
                                          <p:val>
                                            <p:fltVal val="0"/>
                                          </p:val>
                                        </p:tav>
                                        <p:tav tm="100000">
                                          <p:val>
                                            <p:strVal val="#ppt_w"/>
                                          </p:val>
                                        </p:tav>
                                      </p:tavLst>
                                    </p:anim>
                                    <p:anim calcmode="lin" valueType="num">
                                      <p:cBhvr>
                                        <p:cTn id="28" dur="500" fill="hold"/>
                                        <p:tgtEl>
                                          <p:spTgt spid="132148"/>
                                        </p:tgtEl>
                                        <p:attrNameLst>
                                          <p:attrName>ppt_h</p:attrName>
                                        </p:attrNameLst>
                                      </p:cBhvr>
                                      <p:tavLst>
                                        <p:tav tm="0">
                                          <p:val>
                                            <p:fltVal val="0"/>
                                          </p:val>
                                        </p:tav>
                                        <p:tav tm="100000">
                                          <p:val>
                                            <p:strVal val="#ppt_h"/>
                                          </p:val>
                                        </p:tav>
                                      </p:tavLst>
                                    </p:anim>
                                    <p:animEffect transition="in" filter="fade">
                                      <p:cBhvr>
                                        <p:cTn id="29" dur="500"/>
                                        <p:tgtEl>
                                          <p:spTgt spid="1321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132150"/>
                                        </p:tgtEl>
                                        <p:attrNameLst>
                                          <p:attrName>style.visibility</p:attrName>
                                        </p:attrNameLst>
                                      </p:cBhvr>
                                      <p:to>
                                        <p:strVal val="visible"/>
                                      </p:to>
                                    </p:set>
                                    <p:anim calcmode="lin" valueType="num">
                                      <p:cBhvr>
                                        <p:cTn id="34" dur="500" fill="hold"/>
                                        <p:tgtEl>
                                          <p:spTgt spid="132150"/>
                                        </p:tgtEl>
                                        <p:attrNameLst>
                                          <p:attrName>ppt_w</p:attrName>
                                        </p:attrNameLst>
                                      </p:cBhvr>
                                      <p:tavLst>
                                        <p:tav tm="0">
                                          <p:val>
                                            <p:fltVal val="0"/>
                                          </p:val>
                                        </p:tav>
                                        <p:tav tm="100000">
                                          <p:val>
                                            <p:strVal val="#ppt_w"/>
                                          </p:val>
                                        </p:tav>
                                      </p:tavLst>
                                    </p:anim>
                                    <p:anim calcmode="lin" valueType="num">
                                      <p:cBhvr>
                                        <p:cTn id="35" dur="500" fill="hold"/>
                                        <p:tgtEl>
                                          <p:spTgt spid="132150"/>
                                        </p:tgtEl>
                                        <p:attrNameLst>
                                          <p:attrName>ppt_h</p:attrName>
                                        </p:attrNameLst>
                                      </p:cBhvr>
                                      <p:tavLst>
                                        <p:tav tm="0">
                                          <p:val>
                                            <p:fltVal val="0"/>
                                          </p:val>
                                        </p:tav>
                                        <p:tav tm="100000">
                                          <p:val>
                                            <p:strVal val="#ppt_h"/>
                                          </p:val>
                                        </p:tav>
                                      </p:tavLst>
                                    </p:anim>
                                    <p:animEffect transition="in" filter="fade">
                                      <p:cBhvr>
                                        <p:cTn id="36" dur="500"/>
                                        <p:tgtEl>
                                          <p:spTgt spid="1321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132152"/>
                                        </p:tgtEl>
                                        <p:attrNameLst>
                                          <p:attrName>style.visibility</p:attrName>
                                        </p:attrNameLst>
                                      </p:cBhvr>
                                      <p:to>
                                        <p:strVal val="visible"/>
                                      </p:to>
                                    </p:set>
                                    <p:anim calcmode="lin" valueType="num">
                                      <p:cBhvr>
                                        <p:cTn id="41" dur="500" fill="hold"/>
                                        <p:tgtEl>
                                          <p:spTgt spid="132152"/>
                                        </p:tgtEl>
                                        <p:attrNameLst>
                                          <p:attrName>ppt_w</p:attrName>
                                        </p:attrNameLst>
                                      </p:cBhvr>
                                      <p:tavLst>
                                        <p:tav tm="0">
                                          <p:val>
                                            <p:fltVal val="0"/>
                                          </p:val>
                                        </p:tav>
                                        <p:tav tm="100000">
                                          <p:val>
                                            <p:strVal val="#ppt_w"/>
                                          </p:val>
                                        </p:tav>
                                      </p:tavLst>
                                    </p:anim>
                                    <p:anim calcmode="lin" valueType="num">
                                      <p:cBhvr>
                                        <p:cTn id="42" dur="500" fill="hold"/>
                                        <p:tgtEl>
                                          <p:spTgt spid="132152"/>
                                        </p:tgtEl>
                                        <p:attrNameLst>
                                          <p:attrName>ppt_h</p:attrName>
                                        </p:attrNameLst>
                                      </p:cBhvr>
                                      <p:tavLst>
                                        <p:tav tm="0">
                                          <p:val>
                                            <p:fltVal val="0"/>
                                          </p:val>
                                        </p:tav>
                                        <p:tav tm="100000">
                                          <p:val>
                                            <p:strVal val="#ppt_h"/>
                                          </p:val>
                                        </p:tav>
                                      </p:tavLst>
                                    </p:anim>
                                    <p:animEffect transition="in" filter="fade">
                                      <p:cBhvr>
                                        <p:cTn id="43" dur="500"/>
                                        <p:tgtEl>
                                          <p:spTgt spid="132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4"/>
          <p:cNvSpPr>
            <a:spLocks/>
          </p:cNvSpPr>
          <p:nvPr/>
        </p:nvSpPr>
        <p:spPr bwMode="auto">
          <a:xfrm>
            <a:off x="492973" y="758189"/>
            <a:ext cx="64894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a:solidFill>
                  <a:srgbClr val="005B82"/>
                </a:solidFill>
                <a:cs typeface="Arial" panose="020B0604020202020204" pitchFamily="34" charset="0"/>
                <a:sym typeface="Arial" pitchFamily="34" charset="0"/>
              </a:rPr>
              <a:t>Reaction steps of [</a:t>
            </a:r>
            <a:r>
              <a:rPr lang="en-US" altLang="de-DE" sz="2800" b="1" baseline="30000" dirty="0">
                <a:solidFill>
                  <a:srgbClr val="005B82"/>
                </a:solidFill>
                <a:cs typeface="Arial" panose="020B0604020202020204" pitchFamily="34" charset="0"/>
                <a:sym typeface="Arial" pitchFamily="34" charset="0"/>
              </a:rPr>
              <a:t>18</a:t>
            </a:r>
            <a:r>
              <a:rPr lang="en-US" altLang="de-DE" sz="2800" b="1" dirty="0">
                <a:solidFill>
                  <a:srgbClr val="005B82"/>
                </a:solidFill>
                <a:cs typeface="Arial" panose="020B0604020202020204" pitchFamily="34" charset="0"/>
                <a:sym typeface="Arial" pitchFamily="34" charset="0"/>
              </a:rPr>
              <a:t>F]FDG synthesis</a:t>
            </a:r>
          </a:p>
        </p:txBody>
      </p:sp>
      <p:grpSp>
        <p:nvGrpSpPr>
          <p:cNvPr id="4" name="Gruppieren 3"/>
          <p:cNvGrpSpPr/>
          <p:nvPr/>
        </p:nvGrpSpPr>
        <p:grpSpPr>
          <a:xfrm>
            <a:off x="370084" y="1339577"/>
            <a:ext cx="6955659" cy="1584151"/>
            <a:chOff x="713554" y="908050"/>
            <a:chExt cx="6955659" cy="1584151"/>
          </a:xfrm>
        </p:grpSpPr>
        <p:pic>
          <p:nvPicPr>
            <p:cNvPr id="34817" name="Bild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3554" y="908050"/>
              <a:ext cx="827185" cy="158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feld 7"/>
            <p:cNvSpPr txBox="1">
              <a:spLocks noChangeArrowheads="1"/>
            </p:cNvSpPr>
            <p:nvPr/>
          </p:nvSpPr>
          <p:spPr bwMode="auto">
            <a:xfrm>
              <a:off x="1547813" y="1341438"/>
              <a:ext cx="612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r>
                <a:rPr lang="de-DE" altLang="de-DE" sz="1600" dirty="0"/>
                <a:t>- </a:t>
              </a:r>
              <a:r>
                <a:rPr lang="de-DE" altLang="de-DE" sz="1600" dirty="0" smtClean="0"/>
                <a:t> </a:t>
              </a:r>
              <a:r>
                <a:rPr lang="de-DE" altLang="de-DE" sz="1600" dirty="0" err="1" smtClean="0"/>
                <a:t>Trapping</a:t>
              </a:r>
              <a:r>
                <a:rPr lang="de-DE" altLang="de-DE" sz="1600" dirty="0" smtClean="0"/>
                <a:t> </a:t>
              </a:r>
              <a:r>
                <a:rPr lang="de-DE" altLang="de-DE" sz="1600" dirty="0" err="1"/>
                <a:t>of</a:t>
              </a:r>
              <a:r>
                <a:rPr lang="de-DE" altLang="de-DE" sz="1600" dirty="0"/>
                <a:t> </a:t>
              </a:r>
              <a:r>
                <a:rPr lang="de-DE" altLang="de-DE" sz="1600" baseline="30000" dirty="0"/>
                <a:t>18</a:t>
              </a:r>
              <a:r>
                <a:rPr lang="de-DE" altLang="de-DE" sz="1600" dirty="0"/>
                <a:t>F</a:t>
              </a:r>
              <a:r>
                <a:rPr lang="de-DE" altLang="de-DE" sz="1600" baseline="30000" dirty="0"/>
                <a:t>-</a:t>
              </a:r>
              <a:r>
                <a:rPr lang="de-DE" altLang="de-DE" sz="1600" dirty="0"/>
                <a:t> on </a:t>
              </a:r>
              <a:r>
                <a:rPr lang="de-DE" altLang="de-DE" sz="1600" dirty="0" err="1"/>
                <a:t>anion</a:t>
              </a:r>
              <a:r>
                <a:rPr lang="de-DE" altLang="de-DE" sz="1600" dirty="0"/>
                <a:t> </a:t>
              </a:r>
              <a:r>
                <a:rPr lang="de-DE" altLang="de-DE" sz="1600" dirty="0" err="1"/>
                <a:t>exchange</a:t>
              </a:r>
              <a:r>
                <a:rPr lang="de-DE" altLang="de-DE" sz="1600" dirty="0"/>
                <a:t> </a:t>
              </a:r>
              <a:r>
                <a:rPr lang="de-DE" altLang="de-DE" sz="1600" dirty="0" err="1"/>
                <a:t>cartridge</a:t>
              </a:r>
              <a:endParaRPr lang="de-DE" altLang="de-DE" sz="1600" dirty="0"/>
            </a:p>
            <a:p>
              <a:pPr algn="l" eaLnBrk="1" hangingPunct="1"/>
              <a:r>
                <a:rPr lang="de-DE" altLang="de-DE" sz="1600" dirty="0"/>
                <a:t>- </a:t>
              </a:r>
              <a:r>
                <a:rPr lang="de-DE" altLang="de-DE" sz="1600" dirty="0" smtClean="0"/>
                <a:t> </a:t>
              </a:r>
              <a:r>
                <a:rPr lang="de-DE" altLang="de-DE" sz="1600" dirty="0" err="1" smtClean="0"/>
                <a:t>Elution</a:t>
              </a:r>
              <a:r>
                <a:rPr lang="de-DE" altLang="de-DE" sz="1600" dirty="0" smtClean="0"/>
                <a:t> </a:t>
              </a:r>
              <a:r>
                <a:rPr lang="de-DE" altLang="de-DE" sz="1600" dirty="0" err="1"/>
                <a:t>of</a:t>
              </a:r>
              <a:r>
                <a:rPr lang="de-DE" altLang="de-DE" sz="1600" dirty="0"/>
                <a:t> </a:t>
              </a:r>
              <a:r>
                <a:rPr lang="de-DE" altLang="de-DE" sz="1600" baseline="30000" dirty="0"/>
                <a:t>18</a:t>
              </a:r>
              <a:r>
                <a:rPr lang="de-DE" altLang="de-DE" sz="1600" dirty="0"/>
                <a:t>F</a:t>
              </a:r>
              <a:r>
                <a:rPr lang="de-DE" altLang="de-DE" sz="1600" baseline="30000" dirty="0"/>
                <a:t>-</a:t>
              </a:r>
              <a:r>
                <a:rPr lang="de-DE" altLang="de-DE" sz="1600" dirty="0"/>
                <a:t> </a:t>
              </a:r>
              <a:r>
                <a:rPr lang="de-DE" altLang="de-DE" sz="1600" dirty="0" err="1"/>
                <a:t>with</a:t>
              </a:r>
              <a:r>
                <a:rPr lang="de-DE" altLang="de-DE" sz="1600" dirty="0"/>
                <a:t> </a:t>
              </a:r>
              <a:r>
                <a:rPr lang="de-DE" altLang="de-DE" sz="1600" dirty="0" smtClean="0"/>
                <a:t>K</a:t>
              </a:r>
              <a:r>
                <a:rPr lang="de-DE" altLang="de-DE" sz="1600" baseline="-25000" dirty="0" smtClean="0"/>
                <a:t>2</a:t>
              </a:r>
              <a:r>
                <a:rPr lang="de-DE" altLang="de-DE" sz="1600" dirty="0" smtClean="0"/>
                <a:t>CO</a:t>
              </a:r>
              <a:r>
                <a:rPr lang="de-DE" altLang="de-DE" sz="1600" baseline="-25000" dirty="0" smtClean="0"/>
                <a:t>3</a:t>
              </a:r>
              <a:r>
                <a:rPr lang="de-DE" altLang="de-DE" sz="1600" dirty="0" smtClean="0"/>
                <a:t>-solution </a:t>
              </a:r>
              <a:r>
                <a:rPr lang="de-DE" altLang="de-DE" sz="1600" dirty="0" err="1" smtClean="0"/>
                <a:t>as</a:t>
              </a:r>
              <a:r>
                <a:rPr lang="de-DE" altLang="de-DE" sz="1600" dirty="0" smtClean="0"/>
                <a:t> [</a:t>
              </a:r>
              <a:r>
                <a:rPr lang="de-DE" altLang="de-DE" sz="1600" baseline="30000" dirty="0" smtClean="0"/>
                <a:t>18</a:t>
              </a:r>
              <a:r>
                <a:rPr lang="de-DE" altLang="de-DE" sz="1600" dirty="0" smtClean="0"/>
                <a:t>F]KF</a:t>
              </a:r>
              <a:endParaRPr lang="de-DE" altLang="de-DE" sz="1600" dirty="0"/>
            </a:p>
          </p:txBody>
        </p:sp>
        <p:sp>
          <p:nvSpPr>
            <p:cNvPr id="13" name="Rectangle 18"/>
            <p:cNvSpPr>
              <a:spLocks noChangeArrowheads="1"/>
            </p:cNvSpPr>
            <p:nvPr/>
          </p:nvSpPr>
          <p:spPr bwMode="auto">
            <a:xfrm>
              <a:off x="816227" y="908050"/>
              <a:ext cx="5828796"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p>
              <a:pPr>
                <a:spcBef>
                  <a:spcPct val="50000"/>
                </a:spcBef>
                <a:defRPr/>
              </a:pPr>
              <a:r>
                <a:rPr lang="de-DE" sz="2000" dirty="0">
                  <a:latin typeface="Arial" charset="0"/>
                  <a:ea typeface="ＭＳ Ｐゴシック" charset="0"/>
                </a:rPr>
                <a:t>        1. </a:t>
              </a:r>
              <a:r>
                <a:rPr lang="de-DE" sz="2000" dirty="0" err="1">
                  <a:latin typeface="Arial" charset="0"/>
                  <a:ea typeface="ＭＳ Ｐゴシック" charset="0"/>
                </a:rPr>
                <a:t>Recovery</a:t>
              </a:r>
              <a:r>
                <a:rPr lang="de-DE" sz="2000" dirty="0">
                  <a:latin typeface="Arial" charset="0"/>
                  <a:ea typeface="ＭＳ Ｐゴシック" charset="0"/>
                </a:rPr>
                <a:t> </a:t>
              </a:r>
              <a:r>
                <a:rPr lang="de-DE" sz="2000" dirty="0" err="1">
                  <a:latin typeface="Arial" charset="0"/>
                  <a:ea typeface="ＭＳ Ｐゴシック" charset="0"/>
                </a:rPr>
                <a:t>of</a:t>
              </a:r>
              <a:r>
                <a:rPr lang="de-DE" sz="2000" dirty="0">
                  <a:latin typeface="Arial" charset="0"/>
                  <a:ea typeface="ＭＳ Ｐゴシック" charset="0"/>
                </a:rPr>
                <a:t> </a:t>
              </a:r>
              <a:r>
                <a:rPr lang="de-DE" sz="2000" baseline="30000" dirty="0">
                  <a:latin typeface="Arial" charset="0"/>
                  <a:ea typeface="ＭＳ Ｐゴシック" charset="0"/>
                </a:rPr>
                <a:t>18</a:t>
              </a:r>
              <a:r>
                <a:rPr lang="de-DE" sz="2000" dirty="0">
                  <a:latin typeface="Arial" charset="0"/>
                  <a:ea typeface="ＭＳ Ｐゴシック" charset="0"/>
                </a:rPr>
                <a:t>O-water </a:t>
              </a:r>
              <a:r>
                <a:rPr lang="de-DE" sz="2000" dirty="0" err="1">
                  <a:latin typeface="Arial" charset="0"/>
                  <a:ea typeface="ＭＳ Ｐゴシック" charset="0"/>
                </a:rPr>
                <a:t>and</a:t>
              </a:r>
              <a:r>
                <a:rPr lang="de-DE" sz="2000" dirty="0">
                  <a:latin typeface="Arial" charset="0"/>
                  <a:ea typeface="ＭＳ Ｐゴシック" charset="0"/>
                </a:rPr>
                <a:t> </a:t>
              </a:r>
              <a:r>
                <a:rPr lang="de-DE" sz="2000" dirty="0" err="1">
                  <a:latin typeface="Arial" charset="0"/>
                  <a:ea typeface="ＭＳ Ｐゴシック" charset="0"/>
                </a:rPr>
                <a:t>fixation</a:t>
              </a:r>
              <a:r>
                <a:rPr lang="de-DE" sz="2000" dirty="0">
                  <a:latin typeface="Arial" charset="0"/>
                  <a:ea typeface="ＭＳ Ｐゴシック" charset="0"/>
                </a:rPr>
                <a:t> </a:t>
              </a:r>
              <a:r>
                <a:rPr lang="de-DE" sz="2000" dirty="0" err="1">
                  <a:latin typeface="Arial" charset="0"/>
                  <a:ea typeface="ＭＳ Ｐゴシック" charset="0"/>
                </a:rPr>
                <a:t>of</a:t>
              </a:r>
              <a:r>
                <a:rPr lang="de-DE" sz="2000" dirty="0">
                  <a:latin typeface="Arial" charset="0"/>
                  <a:ea typeface="ＭＳ Ｐゴシック" charset="0"/>
                </a:rPr>
                <a:t> </a:t>
              </a:r>
              <a:r>
                <a:rPr lang="de-DE" sz="2000" baseline="30000" dirty="0">
                  <a:latin typeface="Arial" charset="0"/>
                  <a:ea typeface="ＭＳ Ｐゴシック" charset="0"/>
                </a:rPr>
                <a:t>18</a:t>
              </a:r>
              <a:r>
                <a:rPr lang="de-DE" sz="2000" dirty="0">
                  <a:latin typeface="Arial" charset="0"/>
                  <a:ea typeface="ＭＳ Ｐゴシック" charset="0"/>
                </a:rPr>
                <a:t>F</a:t>
              </a:r>
              <a:r>
                <a:rPr lang="de-DE" sz="2000" baseline="30000" dirty="0">
                  <a:latin typeface="Arial" charset="0"/>
                  <a:ea typeface="ＭＳ Ｐゴシック" charset="0"/>
                </a:rPr>
                <a:t>- </a:t>
              </a:r>
              <a:endParaRPr lang="en-US" sz="2000" dirty="0">
                <a:latin typeface="Arial" charset="0"/>
                <a:ea typeface="ＭＳ Ｐゴシック" charset="0"/>
              </a:endParaRPr>
            </a:p>
          </p:txBody>
        </p:sp>
      </p:grpSp>
      <p:grpSp>
        <p:nvGrpSpPr>
          <p:cNvPr id="3" name="Gruppierung 2"/>
          <p:cNvGrpSpPr>
            <a:grpSpLocks/>
          </p:cNvGrpSpPr>
          <p:nvPr/>
        </p:nvGrpSpPr>
        <p:grpSpPr bwMode="auto">
          <a:xfrm>
            <a:off x="343307" y="4213696"/>
            <a:ext cx="8316912" cy="1971139"/>
            <a:chOff x="827088" y="4437063"/>
            <a:chExt cx="8316912" cy="1971139"/>
          </a:xfrm>
        </p:grpSpPr>
        <p:pic>
          <p:nvPicPr>
            <p:cNvPr id="34831" name="Bild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6216" y="4437063"/>
              <a:ext cx="2627784" cy="1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Bild 6"/>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7088" y="4652963"/>
              <a:ext cx="7810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feld 10"/>
            <p:cNvSpPr txBox="1">
              <a:spLocks noChangeArrowheads="1"/>
            </p:cNvSpPr>
            <p:nvPr/>
          </p:nvSpPr>
          <p:spPr bwMode="auto">
            <a:xfrm>
              <a:off x="1708708" y="5084763"/>
              <a:ext cx="6121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85750" indent="-285750" algn="l" eaLnBrk="1" hangingPunct="1">
                <a:buFontTx/>
                <a:buChar char="-"/>
              </a:pPr>
              <a:r>
                <a:rPr lang="de-DE" altLang="de-DE" sz="1600" dirty="0" smtClean="0"/>
                <a:t>Solid </a:t>
              </a:r>
              <a:r>
                <a:rPr lang="de-DE" altLang="de-DE" sz="1600" dirty="0" err="1"/>
                <a:t>phase</a:t>
              </a:r>
              <a:r>
                <a:rPr lang="de-DE" altLang="de-DE" sz="1600" dirty="0"/>
                <a:t> </a:t>
              </a:r>
              <a:r>
                <a:rPr lang="de-DE" altLang="de-DE" sz="1600" dirty="0" err="1"/>
                <a:t>extraction</a:t>
              </a:r>
              <a:r>
                <a:rPr lang="de-DE" altLang="de-DE" sz="1600" dirty="0"/>
                <a:t> </a:t>
              </a:r>
              <a:r>
                <a:rPr lang="de-DE" altLang="de-DE" sz="1600" dirty="0" err="1" smtClean="0"/>
                <a:t>purification</a:t>
              </a:r>
              <a:endParaRPr lang="de-DE" altLang="de-DE" sz="1600" dirty="0" smtClean="0"/>
            </a:p>
            <a:p>
              <a:pPr marL="285750" indent="-285750" algn="l" eaLnBrk="1" hangingPunct="1">
                <a:buFontTx/>
                <a:buChar char="-"/>
              </a:pPr>
              <a:r>
                <a:rPr lang="de-DE" altLang="de-DE" sz="1600" dirty="0" err="1" smtClean="0"/>
                <a:t>Formulation</a:t>
              </a:r>
              <a:endParaRPr lang="de-DE" altLang="de-DE" sz="1600" dirty="0" smtClean="0"/>
            </a:p>
            <a:p>
              <a:pPr marL="285750" indent="-285750" algn="l" eaLnBrk="1" hangingPunct="1">
                <a:buFontTx/>
                <a:buChar char="-"/>
              </a:pPr>
              <a:r>
                <a:rPr lang="de-DE" altLang="de-DE" sz="1600" dirty="0" err="1" smtClean="0"/>
                <a:t>Sterilization</a:t>
              </a:r>
              <a:endParaRPr lang="de-DE" altLang="de-DE" sz="1600" dirty="0" smtClean="0"/>
            </a:p>
            <a:p>
              <a:pPr marL="285750" indent="-285750" algn="l" eaLnBrk="1" hangingPunct="1">
                <a:buFontTx/>
                <a:buChar char="-"/>
              </a:pPr>
              <a:r>
                <a:rPr lang="de-DE" altLang="de-DE" sz="1600" dirty="0" smtClean="0"/>
                <a:t>Quality </a:t>
              </a:r>
              <a:r>
                <a:rPr lang="de-DE" altLang="de-DE" sz="1600" dirty="0" err="1" smtClean="0"/>
                <a:t>control</a:t>
              </a:r>
              <a:endParaRPr lang="de-DE" altLang="de-DE" sz="1600" dirty="0"/>
            </a:p>
            <a:p>
              <a:pPr algn="l" eaLnBrk="1" hangingPunct="1"/>
              <a:endParaRPr lang="de-DE" altLang="de-DE" sz="1600" dirty="0"/>
            </a:p>
          </p:txBody>
        </p:sp>
        <p:sp>
          <p:nvSpPr>
            <p:cNvPr id="15" name="Rectangle 18"/>
            <p:cNvSpPr>
              <a:spLocks noChangeArrowheads="1"/>
            </p:cNvSpPr>
            <p:nvPr/>
          </p:nvSpPr>
          <p:spPr bwMode="auto">
            <a:xfrm>
              <a:off x="960658" y="4652963"/>
              <a:ext cx="3372997" cy="4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p>
              <a:pPr>
                <a:spcBef>
                  <a:spcPct val="50000"/>
                </a:spcBef>
                <a:defRPr/>
              </a:pPr>
              <a:r>
                <a:rPr lang="de-DE" sz="2000" dirty="0">
                  <a:latin typeface="Arial" charset="0"/>
                  <a:ea typeface="ＭＳ Ｐゴシック" charset="0"/>
                </a:rPr>
                <a:t>        3. [</a:t>
              </a:r>
              <a:r>
                <a:rPr lang="de-DE" sz="2000" baseline="30000" dirty="0">
                  <a:latin typeface="Arial" charset="0"/>
                  <a:ea typeface="ＭＳ Ｐゴシック" charset="0"/>
                </a:rPr>
                <a:t>18</a:t>
              </a:r>
              <a:r>
                <a:rPr lang="de-DE" sz="2000" dirty="0">
                  <a:latin typeface="Arial" charset="0"/>
                  <a:ea typeface="ＭＳ Ｐゴシック" charset="0"/>
                </a:rPr>
                <a:t>F]FDG </a:t>
              </a:r>
              <a:r>
                <a:rPr lang="de-DE" sz="2000" dirty="0" err="1">
                  <a:latin typeface="Arial" charset="0"/>
                  <a:ea typeface="ＭＳ Ｐゴシック" charset="0"/>
                </a:rPr>
                <a:t>purification</a:t>
              </a:r>
              <a:endParaRPr lang="en-US" sz="2000" dirty="0">
                <a:latin typeface="Arial" charset="0"/>
                <a:ea typeface="ＭＳ Ｐゴシック" charset="0"/>
              </a:endParaRPr>
            </a:p>
          </p:txBody>
        </p:sp>
      </p:grpSp>
      <p:grpSp>
        <p:nvGrpSpPr>
          <p:cNvPr id="2" name="Gruppierung 1"/>
          <p:cNvGrpSpPr>
            <a:grpSpLocks/>
          </p:cNvGrpSpPr>
          <p:nvPr/>
        </p:nvGrpSpPr>
        <p:grpSpPr bwMode="auto">
          <a:xfrm>
            <a:off x="523796" y="2638772"/>
            <a:ext cx="8512700" cy="1807180"/>
            <a:chOff x="485289" y="2513561"/>
            <a:chExt cx="8512700" cy="1806799"/>
          </a:xfrm>
        </p:grpSpPr>
        <p:pic>
          <p:nvPicPr>
            <p:cNvPr id="34825" name="Bild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289" y="2703474"/>
              <a:ext cx="1361093" cy="138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feld 8"/>
            <p:cNvSpPr txBox="1">
              <a:spLocks noChangeArrowheads="1"/>
            </p:cNvSpPr>
            <p:nvPr/>
          </p:nvSpPr>
          <p:spPr bwMode="auto">
            <a:xfrm>
              <a:off x="1619250" y="2997200"/>
              <a:ext cx="6119813" cy="13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85750" indent="-285750" algn="l" eaLnBrk="1" hangingPunct="1">
                <a:buFontTx/>
                <a:buChar char="-"/>
              </a:pPr>
              <a:r>
                <a:rPr lang="de-DE" altLang="de-DE" sz="1600" dirty="0" smtClean="0"/>
                <a:t>Addition </a:t>
              </a:r>
              <a:r>
                <a:rPr lang="de-DE" altLang="de-DE" sz="1600" dirty="0" err="1"/>
                <a:t>of</a:t>
              </a:r>
              <a:r>
                <a:rPr lang="de-DE" altLang="de-DE" sz="1600" dirty="0"/>
                <a:t> </a:t>
              </a:r>
              <a:r>
                <a:rPr lang="de-DE" altLang="de-DE" sz="1600" dirty="0" smtClean="0"/>
                <a:t>K2.2.2 </a:t>
              </a:r>
              <a:r>
                <a:rPr lang="de-DE" altLang="de-DE" sz="1600" dirty="0" err="1"/>
                <a:t>cryptand</a:t>
              </a:r>
              <a:r>
                <a:rPr lang="de-DE" altLang="de-DE" sz="1600" dirty="0"/>
                <a:t> </a:t>
              </a:r>
              <a:r>
                <a:rPr lang="de-DE" altLang="de-DE" sz="1600" dirty="0" err="1"/>
                <a:t>for</a:t>
              </a:r>
              <a:r>
                <a:rPr lang="de-DE" altLang="de-DE" sz="1600" dirty="0"/>
                <a:t> </a:t>
              </a:r>
              <a:r>
                <a:rPr lang="de-DE" altLang="de-DE" sz="1600" baseline="30000" dirty="0"/>
                <a:t>18</a:t>
              </a:r>
              <a:r>
                <a:rPr lang="de-DE" altLang="de-DE" sz="1600" dirty="0"/>
                <a:t>F</a:t>
              </a:r>
              <a:r>
                <a:rPr lang="de-DE" altLang="de-DE" sz="1600" baseline="30000" dirty="0"/>
                <a:t>-</a:t>
              </a:r>
              <a:r>
                <a:rPr lang="de-DE" altLang="de-DE" sz="1600" dirty="0"/>
                <a:t> </a:t>
              </a:r>
              <a:r>
                <a:rPr lang="de-DE" altLang="de-DE" sz="1600" dirty="0" err="1" smtClean="0"/>
                <a:t>activation</a:t>
              </a:r>
              <a:endParaRPr lang="de-DE" altLang="de-DE" sz="1600" dirty="0"/>
            </a:p>
            <a:p>
              <a:pPr marL="285750" indent="-285750" algn="l" eaLnBrk="1" hangingPunct="1">
                <a:buFontTx/>
                <a:buChar char="-"/>
              </a:pPr>
              <a:r>
                <a:rPr lang="de-DE" altLang="de-DE" sz="1600" dirty="0" err="1" smtClean="0"/>
                <a:t>Removing</a:t>
              </a:r>
              <a:r>
                <a:rPr lang="de-DE" altLang="de-DE" sz="1600" dirty="0" smtClean="0"/>
                <a:t> </a:t>
              </a:r>
              <a:r>
                <a:rPr lang="de-DE" altLang="de-DE" sz="1600" dirty="0" err="1" smtClean="0"/>
                <a:t>of</a:t>
              </a:r>
              <a:r>
                <a:rPr lang="de-DE" altLang="de-DE" sz="1600" dirty="0" smtClean="0"/>
                <a:t> </a:t>
              </a:r>
              <a:r>
                <a:rPr lang="de-DE" altLang="de-DE" sz="1600" dirty="0" err="1" smtClean="0"/>
                <a:t>water</a:t>
              </a:r>
              <a:r>
                <a:rPr lang="de-DE" altLang="de-DE" sz="1600" dirty="0" smtClean="0"/>
                <a:t> </a:t>
              </a:r>
              <a:r>
                <a:rPr lang="de-DE" altLang="de-DE" sz="1600" dirty="0" err="1" smtClean="0"/>
                <a:t>by</a:t>
              </a:r>
              <a:r>
                <a:rPr lang="de-DE" altLang="de-DE" sz="1600" dirty="0" smtClean="0"/>
                <a:t> </a:t>
              </a:r>
              <a:r>
                <a:rPr lang="de-DE" altLang="de-DE" sz="1600" dirty="0" err="1" smtClean="0"/>
                <a:t>repeated</a:t>
              </a:r>
              <a:r>
                <a:rPr lang="de-DE" altLang="de-DE" sz="1600" dirty="0" smtClean="0"/>
                <a:t> </a:t>
              </a:r>
              <a:r>
                <a:rPr lang="de-DE" altLang="de-DE" sz="1600" dirty="0" err="1" smtClean="0"/>
                <a:t>azeotropic</a:t>
              </a:r>
              <a:r>
                <a:rPr lang="de-DE" altLang="de-DE" sz="1600" dirty="0" smtClean="0"/>
                <a:t> </a:t>
              </a:r>
              <a:r>
                <a:rPr lang="de-DE" altLang="de-DE" sz="1600" dirty="0" err="1" smtClean="0"/>
                <a:t>drying</a:t>
              </a:r>
              <a:endParaRPr lang="de-DE" altLang="de-DE" sz="1600" dirty="0"/>
            </a:p>
            <a:p>
              <a:pPr marL="285750" indent="-285750" algn="l" eaLnBrk="1" hangingPunct="1">
                <a:buFontTx/>
                <a:buChar char="-"/>
              </a:pPr>
              <a:r>
                <a:rPr lang="de-DE" altLang="de-DE" sz="1600" dirty="0" err="1" smtClean="0"/>
                <a:t>Reaction</a:t>
              </a:r>
              <a:r>
                <a:rPr lang="de-DE" altLang="de-DE" sz="1600" dirty="0" smtClean="0"/>
                <a:t> </a:t>
              </a:r>
              <a:r>
                <a:rPr lang="de-DE" altLang="de-DE" sz="1600" dirty="0"/>
                <a:t>at </a:t>
              </a:r>
              <a:r>
                <a:rPr lang="de-DE" altLang="de-DE" sz="1600" dirty="0" smtClean="0"/>
                <a:t>85 </a:t>
              </a:r>
              <a:r>
                <a:rPr lang="de-DE" altLang="de-DE" sz="1600" dirty="0" smtClean="0">
                  <a:latin typeface="Arial Unicode MS" pitchFamily="34" charset="-128"/>
                  <a:ea typeface="Arial Unicode MS" pitchFamily="34" charset="-128"/>
                  <a:cs typeface="Arial Unicode MS" pitchFamily="34" charset="-128"/>
                </a:rPr>
                <a:t>°</a:t>
              </a:r>
              <a:r>
                <a:rPr lang="de-DE" altLang="de-DE" sz="1600" dirty="0"/>
                <a:t>C </a:t>
              </a:r>
              <a:r>
                <a:rPr lang="de-DE" altLang="de-DE" sz="1600" dirty="0" err="1"/>
                <a:t>with</a:t>
              </a:r>
              <a:r>
                <a:rPr lang="de-DE" altLang="de-DE" sz="1600" dirty="0"/>
                <a:t> </a:t>
              </a:r>
              <a:r>
                <a:rPr lang="de-DE" altLang="de-DE" sz="1600" dirty="0" err="1" smtClean="0"/>
                <a:t>precursor</a:t>
              </a:r>
              <a:r>
                <a:rPr lang="de-DE" altLang="de-DE" sz="1600" dirty="0" smtClean="0"/>
                <a:t> in </a:t>
              </a:r>
              <a:r>
                <a:rPr lang="de-DE" altLang="de-DE" sz="1600" dirty="0" err="1" smtClean="0"/>
                <a:t>acetonitrile</a:t>
              </a:r>
              <a:endParaRPr lang="de-DE" altLang="de-DE" sz="1600" dirty="0"/>
            </a:p>
            <a:p>
              <a:pPr marL="285750" indent="-285750" algn="l" eaLnBrk="1" hangingPunct="1">
                <a:buFontTx/>
                <a:buChar char="-"/>
              </a:pPr>
              <a:r>
                <a:rPr lang="de-DE" altLang="de-DE" sz="1600" dirty="0" smtClean="0"/>
                <a:t>Hydrolysis </a:t>
              </a:r>
              <a:r>
                <a:rPr lang="de-DE" altLang="de-DE" sz="1600" dirty="0" err="1" smtClean="0"/>
                <a:t>with</a:t>
              </a:r>
              <a:r>
                <a:rPr lang="de-DE" altLang="de-DE" sz="1600" dirty="0" smtClean="0"/>
                <a:t> </a:t>
              </a:r>
              <a:r>
                <a:rPr lang="de-DE" altLang="de-DE" sz="1600" dirty="0" err="1" smtClean="0"/>
                <a:t>NaOH</a:t>
              </a:r>
              <a:endParaRPr lang="de-DE" altLang="de-DE" sz="1600" dirty="0"/>
            </a:p>
            <a:p>
              <a:pPr algn="l" eaLnBrk="1" hangingPunct="1"/>
              <a:endParaRPr lang="de-DE" altLang="de-DE" sz="1600" dirty="0"/>
            </a:p>
          </p:txBody>
        </p:sp>
        <p:sp>
          <p:nvSpPr>
            <p:cNvPr id="14" name="Rectangle 18"/>
            <p:cNvSpPr>
              <a:spLocks noChangeArrowheads="1"/>
            </p:cNvSpPr>
            <p:nvPr/>
          </p:nvSpPr>
          <p:spPr bwMode="auto">
            <a:xfrm>
              <a:off x="966365" y="2598455"/>
              <a:ext cx="5892917" cy="40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p>
              <a:pPr>
                <a:spcBef>
                  <a:spcPct val="50000"/>
                </a:spcBef>
                <a:defRPr/>
              </a:pPr>
              <a:r>
                <a:rPr lang="de-DE" sz="2000" dirty="0">
                  <a:latin typeface="Arial" charset="0"/>
                  <a:ea typeface="ＭＳ Ｐゴシック" charset="0"/>
                </a:rPr>
                <a:t>        2. </a:t>
              </a:r>
              <a:r>
                <a:rPr lang="de-DE" sz="2000" baseline="30000" dirty="0">
                  <a:latin typeface="Arial" charset="0"/>
                  <a:ea typeface="ＭＳ Ｐゴシック" charset="0"/>
                </a:rPr>
                <a:t>18</a:t>
              </a:r>
              <a:r>
                <a:rPr lang="de-DE" sz="2000" dirty="0">
                  <a:latin typeface="Arial" charset="0"/>
                  <a:ea typeface="ＭＳ Ｐゴシック" charset="0"/>
                </a:rPr>
                <a:t>F </a:t>
              </a:r>
              <a:r>
                <a:rPr lang="de-DE" sz="2000" dirty="0" err="1" smtClean="0">
                  <a:latin typeface="Arial" charset="0"/>
                  <a:ea typeface="ＭＳ Ｐゴシック" charset="0"/>
                </a:rPr>
                <a:t>activation</a:t>
              </a:r>
              <a:r>
                <a:rPr lang="de-DE" sz="2000" dirty="0" smtClean="0">
                  <a:latin typeface="Arial" charset="0"/>
                  <a:ea typeface="ＭＳ Ｐゴシック" charset="0"/>
                </a:rPr>
                <a:t>, </a:t>
              </a:r>
              <a:r>
                <a:rPr lang="de-DE" sz="2000" dirty="0" err="1"/>
                <a:t>i</a:t>
              </a:r>
              <a:r>
                <a:rPr lang="de-DE" sz="2000" dirty="0" err="1" smtClean="0">
                  <a:latin typeface="Arial" charset="0"/>
                  <a:ea typeface="ＭＳ Ｐゴシック" charset="0"/>
                </a:rPr>
                <a:t>ncorporation</a:t>
              </a:r>
              <a:r>
                <a:rPr lang="de-DE" sz="2000" dirty="0" smtClean="0">
                  <a:latin typeface="Arial" charset="0"/>
                  <a:ea typeface="ＭＳ Ｐゴシック" charset="0"/>
                </a:rPr>
                <a:t> </a:t>
              </a:r>
              <a:r>
                <a:rPr lang="de-DE" sz="2000" dirty="0"/>
                <a:t>&amp;</a:t>
              </a:r>
              <a:r>
                <a:rPr lang="de-DE" sz="2000" dirty="0" smtClean="0">
                  <a:latin typeface="Arial" charset="0"/>
                  <a:ea typeface="ＭＳ Ｐゴシック" charset="0"/>
                </a:rPr>
                <a:t> </a:t>
              </a:r>
              <a:r>
                <a:rPr lang="de-DE" sz="2000" dirty="0" err="1">
                  <a:latin typeface="Arial" charset="0"/>
                  <a:ea typeface="ＭＳ Ｐゴシック" charset="0"/>
                </a:rPr>
                <a:t>deprotection</a:t>
              </a:r>
              <a:endParaRPr lang="en-US" sz="2000" dirty="0">
                <a:latin typeface="Arial" charset="0"/>
                <a:ea typeface="ＭＳ Ｐゴシック" charset="0"/>
              </a:endParaRPr>
            </a:p>
          </p:txBody>
        </p:sp>
        <p:pic>
          <p:nvPicPr>
            <p:cNvPr id="34828" name="Bild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09757" y="2513561"/>
              <a:ext cx="201612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feld 2"/>
            <p:cNvSpPr txBox="1">
              <a:spLocks noChangeArrowheads="1"/>
            </p:cNvSpPr>
            <p:nvPr/>
          </p:nvSpPr>
          <p:spPr bwMode="auto">
            <a:xfrm>
              <a:off x="7413615" y="3196151"/>
              <a:ext cx="576262" cy="4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sz="2000" dirty="0"/>
                <a:t>K</a:t>
              </a:r>
              <a:r>
                <a:rPr lang="de-DE" altLang="de-DE" sz="2000" baseline="30000" dirty="0"/>
                <a:t>+</a:t>
              </a:r>
            </a:p>
          </p:txBody>
        </p:sp>
        <p:sp>
          <p:nvSpPr>
            <p:cNvPr id="34830" name="Textfeld 17"/>
            <p:cNvSpPr txBox="1">
              <a:spLocks noChangeArrowheads="1"/>
            </p:cNvSpPr>
            <p:nvPr/>
          </p:nvSpPr>
          <p:spPr bwMode="auto">
            <a:xfrm>
              <a:off x="8421726" y="3167435"/>
              <a:ext cx="576263" cy="33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sz="1600" baseline="30000" dirty="0"/>
                <a:t>18</a:t>
              </a:r>
              <a:r>
                <a:rPr lang="de-DE" altLang="de-DE" sz="1600" dirty="0"/>
                <a:t>F</a:t>
              </a:r>
              <a:r>
                <a:rPr lang="de-DE" altLang="de-DE" sz="1600" baseline="30000" dirty="0"/>
                <a:t>-</a:t>
              </a:r>
            </a:p>
          </p:txBody>
        </p:sp>
      </p:grpSp>
    </p:spTree>
    <p:extLst>
      <p:ext uri="{BB962C8B-B14F-4D97-AF65-F5344CB8AC3E}">
        <p14:creationId xmlns:p14="http://schemas.microsoft.com/office/powerpoint/2010/main" val="298132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feld 15"/>
          <p:cNvSpPr txBox="1">
            <a:spLocks noChangeArrowheads="1"/>
          </p:cNvSpPr>
          <p:nvPr/>
        </p:nvSpPr>
        <p:spPr bwMode="auto">
          <a:xfrm>
            <a:off x="179388" y="1484313"/>
            <a:ext cx="878681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de-DE" b="1" dirty="0" err="1" smtClean="0"/>
              <a:t>Aim</a:t>
            </a:r>
            <a:r>
              <a:rPr lang="de-DE" b="1" dirty="0" smtClean="0"/>
              <a:t>: </a:t>
            </a:r>
          </a:p>
          <a:p>
            <a:pPr algn="ctr" eaLnBrk="1" hangingPunct="1"/>
            <a:r>
              <a:rPr lang="de-DE" dirty="0" smtClean="0"/>
              <a:t>Non-invasive </a:t>
            </a:r>
            <a:r>
              <a:rPr lang="de-DE" dirty="0" err="1" smtClean="0"/>
              <a:t>elucidation</a:t>
            </a:r>
            <a:r>
              <a:rPr lang="de-DE" dirty="0" smtClean="0"/>
              <a:t> </a:t>
            </a:r>
            <a:r>
              <a:rPr lang="de-DE" dirty="0" err="1" smtClean="0"/>
              <a:t>of</a:t>
            </a:r>
            <a:r>
              <a:rPr lang="de-DE" dirty="0" smtClean="0"/>
              <a:t> </a:t>
            </a:r>
            <a:r>
              <a:rPr lang="de-DE" dirty="0" err="1" smtClean="0"/>
              <a:t>disease</a:t>
            </a:r>
            <a:r>
              <a:rPr lang="de-DE" dirty="0" smtClean="0"/>
              <a:t> </a:t>
            </a:r>
            <a:r>
              <a:rPr lang="de-DE" dirty="0" err="1" smtClean="0"/>
              <a:t>specific</a:t>
            </a:r>
            <a:r>
              <a:rPr lang="de-DE" dirty="0" smtClean="0"/>
              <a:t> </a:t>
            </a:r>
            <a:r>
              <a:rPr lang="de-DE" dirty="0" err="1" smtClean="0"/>
              <a:t>biochemical</a:t>
            </a:r>
            <a:r>
              <a:rPr lang="de-DE" dirty="0"/>
              <a:t>-</a:t>
            </a:r>
            <a:r>
              <a:rPr lang="de-DE" dirty="0" smtClean="0"/>
              <a:t>, </a:t>
            </a:r>
            <a:r>
              <a:rPr lang="de-DE" dirty="0" err="1" smtClean="0"/>
              <a:t>molecular</a:t>
            </a:r>
            <a:r>
              <a:rPr lang="de-DE" dirty="0" smtClean="0"/>
              <a:t>-, </a:t>
            </a:r>
            <a:r>
              <a:rPr lang="de-DE" dirty="0" err="1" smtClean="0"/>
              <a:t>physiological</a:t>
            </a:r>
            <a:r>
              <a:rPr lang="de-DE" dirty="0" smtClean="0"/>
              <a:t>- </a:t>
            </a:r>
            <a:r>
              <a:rPr lang="de-DE" dirty="0" err="1" smtClean="0"/>
              <a:t>and</a:t>
            </a:r>
            <a:r>
              <a:rPr lang="de-DE" dirty="0" smtClean="0"/>
              <a:t> </a:t>
            </a:r>
            <a:r>
              <a:rPr lang="de-DE" dirty="0" err="1" smtClean="0"/>
              <a:t>pathological</a:t>
            </a:r>
            <a:r>
              <a:rPr lang="de-DE" dirty="0" smtClean="0"/>
              <a:t> </a:t>
            </a:r>
            <a:r>
              <a:rPr lang="de-DE" dirty="0" err="1" smtClean="0"/>
              <a:t>processes</a:t>
            </a:r>
            <a:endParaRPr lang="de-DE" dirty="0" smtClean="0"/>
          </a:p>
        </p:txBody>
      </p:sp>
      <p:cxnSp>
        <p:nvCxnSpPr>
          <p:cNvPr id="14341" name="Gerade Verbindung mit Pfeil 18"/>
          <p:cNvCxnSpPr>
            <a:cxnSpLocks noChangeShapeType="1"/>
          </p:cNvCxnSpPr>
          <p:nvPr/>
        </p:nvCxnSpPr>
        <p:spPr bwMode="auto">
          <a:xfrm rot="5400000">
            <a:off x="4111922" y="3248140"/>
            <a:ext cx="855662" cy="1588"/>
          </a:xfrm>
          <a:prstGeom prst="straightConnector1">
            <a:avLst/>
          </a:prstGeom>
          <a:noFill/>
          <a:ln w="127000" algn="ctr">
            <a:solidFill>
              <a:schemeClr val="tx2">
                <a:lumMod val="75000"/>
              </a:schemeClr>
            </a:solidFill>
            <a:round/>
            <a:headEnd/>
            <a:tailEnd type="triangle" w="med" len="med"/>
          </a:ln>
          <a:extLst>
            <a:ext uri="{909E8E84-426E-40DD-AFC4-6F175D3DCCD1}">
              <a14:hiddenFill xmlns:a14="http://schemas.microsoft.com/office/drawing/2010/main">
                <a:noFill/>
              </a14:hiddenFill>
            </a:ext>
          </a:extLst>
        </p:spPr>
      </p:cxnSp>
      <p:sp>
        <p:nvSpPr>
          <p:cNvPr id="14342" name="Textfeld 21"/>
          <p:cNvSpPr txBox="1">
            <a:spLocks noChangeArrowheads="1"/>
          </p:cNvSpPr>
          <p:nvPr/>
        </p:nvSpPr>
        <p:spPr bwMode="auto">
          <a:xfrm>
            <a:off x="252814" y="3829919"/>
            <a:ext cx="8713386" cy="208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marL="342900" indent="-342900" algn="l" eaLnBrk="1" hangingPunct="1">
              <a:spcAft>
                <a:spcPct val="30000"/>
              </a:spcAft>
              <a:buFont typeface="Arial" pitchFamily="34" charset="0"/>
              <a:buChar char="•"/>
            </a:pPr>
            <a:r>
              <a:rPr lang="de-DE" dirty="0" err="1" smtClean="0"/>
              <a:t>Disease</a:t>
            </a:r>
            <a:r>
              <a:rPr lang="de-DE" dirty="0" smtClean="0"/>
              <a:t> </a:t>
            </a:r>
            <a:r>
              <a:rPr lang="de-DE" dirty="0" err="1" smtClean="0"/>
              <a:t>detection</a:t>
            </a:r>
            <a:r>
              <a:rPr lang="de-DE" dirty="0" smtClean="0"/>
              <a:t> </a:t>
            </a:r>
            <a:r>
              <a:rPr lang="de-DE" dirty="0" err="1" smtClean="0"/>
              <a:t>as</a:t>
            </a:r>
            <a:r>
              <a:rPr lang="de-DE" dirty="0" smtClean="0"/>
              <a:t> </a:t>
            </a:r>
            <a:r>
              <a:rPr lang="de-DE" dirty="0" err="1" smtClean="0"/>
              <a:t>early</a:t>
            </a:r>
            <a:r>
              <a:rPr lang="de-DE" dirty="0" smtClean="0"/>
              <a:t> </a:t>
            </a:r>
            <a:r>
              <a:rPr lang="de-DE" dirty="0" err="1" smtClean="0"/>
              <a:t>as</a:t>
            </a:r>
            <a:r>
              <a:rPr lang="de-DE" dirty="0" smtClean="0"/>
              <a:t> </a:t>
            </a:r>
            <a:r>
              <a:rPr lang="de-DE" dirty="0" err="1" smtClean="0"/>
              <a:t>possible</a:t>
            </a:r>
            <a:endParaRPr lang="de-DE" dirty="0"/>
          </a:p>
          <a:p>
            <a:pPr marL="342900" indent="-342900" algn="l" eaLnBrk="1" hangingPunct="1">
              <a:spcAft>
                <a:spcPct val="30000"/>
              </a:spcAft>
              <a:buFont typeface="Arial" pitchFamily="34" charset="0"/>
              <a:buChar char="•"/>
            </a:pPr>
            <a:r>
              <a:rPr lang="de-DE" dirty="0" smtClean="0"/>
              <a:t>Patient </a:t>
            </a:r>
            <a:r>
              <a:rPr lang="de-DE" dirty="0" err="1" smtClean="0"/>
              <a:t>stratification</a:t>
            </a:r>
            <a:r>
              <a:rPr lang="de-DE" dirty="0" smtClean="0"/>
              <a:t> – optimal </a:t>
            </a:r>
            <a:r>
              <a:rPr lang="de-DE" dirty="0" err="1" smtClean="0"/>
              <a:t>and</a:t>
            </a:r>
            <a:r>
              <a:rPr lang="de-DE" dirty="0" smtClean="0"/>
              <a:t> individual </a:t>
            </a:r>
            <a:r>
              <a:rPr lang="de-DE" dirty="0" err="1" smtClean="0"/>
              <a:t>therapy</a:t>
            </a:r>
            <a:r>
              <a:rPr lang="de-DE" dirty="0" smtClean="0"/>
              <a:t> </a:t>
            </a:r>
            <a:r>
              <a:rPr lang="de-DE" dirty="0" err="1" smtClean="0"/>
              <a:t>for</a:t>
            </a:r>
            <a:r>
              <a:rPr lang="de-DE" dirty="0" smtClean="0"/>
              <a:t> </a:t>
            </a:r>
            <a:r>
              <a:rPr lang="de-DE" dirty="0" err="1" smtClean="0"/>
              <a:t>each</a:t>
            </a:r>
            <a:r>
              <a:rPr lang="de-DE" dirty="0" smtClean="0"/>
              <a:t> </a:t>
            </a:r>
            <a:r>
              <a:rPr lang="de-DE" dirty="0" err="1" smtClean="0"/>
              <a:t>patient</a:t>
            </a:r>
            <a:endParaRPr lang="de-DE" dirty="0" smtClean="0"/>
          </a:p>
          <a:p>
            <a:pPr marL="342900" indent="-342900" algn="l" eaLnBrk="1" hangingPunct="1">
              <a:spcAft>
                <a:spcPct val="30000"/>
              </a:spcAft>
              <a:buFont typeface="Arial" pitchFamily="34" charset="0"/>
              <a:buChar char="•"/>
            </a:pPr>
            <a:r>
              <a:rPr lang="de-DE" dirty="0" smtClean="0"/>
              <a:t>Evaluation </a:t>
            </a:r>
            <a:r>
              <a:rPr lang="de-DE" dirty="0" err="1" smtClean="0"/>
              <a:t>of</a:t>
            </a:r>
            <a:r>
              <a:rPr lang="de-DE" dirty="0" smtClean="0"/>
              <a:t> </a:t>
            </a:r>
            <a:r>
              <a:rPr lang="de-DE" dirty="0" err="1" smtClean="0"/>
              <a:t>molecular</a:t>
            </a:r>
            <a:r>
              <a:rPr lang="de-DE" dirty="0" smtClean="0"/>
              <a:t> </a:t>
            </a:r>
            <a:r>
              <a:rPr lang="de-DE" dirty="0" err="1" smtClean="0"/>
              <a:t>response</a:t>
            </a:r>
            <a:endParaRPr lang="de-DE" dirty="0" smtClean="0"/>
          </a:p>
          <a:p>
            <a:pPr marL="342900" indent="-342900" algn="l" eaLnBrk="1" hangingPunct="1">
              <a:spcAft>
                <a:spcPct val="30000"/>
              </a:spcAft>
              <a:buFont typeface="Arial" pitchFamily="34" charset="0"/>
              <a:buChar char="•"/>
            </a:pPr>
            <a:r>
              <a:rPr lang="de-DE" dirty="0" smtClean="0"/>
              <a:t>Monitoring </a:t>
            </a:r>
            <a:r>
              <a:rPr lang="de-DE" dirty="0" err="1" smtClean="0"/>
              <a:t>of</a:t>
            </a:r>
            <a:r>
              <a:rPr lang="de-DE" dirty="0" smtClean="0"/>
              <a:t> </a:t>
            </a:r>
            <a:r>
              <a:rPr lang="de-DE" dirty="0" err="1" smtClean="0"/>
              <a:t>therapy</a:t>
            </a:r>
            <a:r>
              <a:rPr lang="de-DE" dirty="0" smtClean="0"/>
              <a:t> </a:t>
            </a:r>
            <a:r>
              <a:rPr lang="de-DE" dirty="0" err="1" smtClean="0"/>
              <a:t>efficacy</a:t>
            </a:r>
            <a:endParaRPr lang="de-DE" dirty="0" smtClean="0"/>
          </a:p>
        </p:txBody>
      </p:sp>
      <p:sp>
        <p:nvSpPr>
          <p:cNvPr id="8" name="Titel 5"/>
          <p:cNvSpPr>
            <a:spLocks noGrp="1"/>
          </p:cNvSpPr>
          <p:nvPr>
            <p:ph type="title"/>
          </p:nvPr>
        </p:nvSpPr>
        <p:spPr>
          <a:xfrm>
            <a:off x="467544" y="657634"/>
            <a:ext cx="7488000" cy="576000"/>
          </a:xfrm>
        </p:spPr>
        <p:txBody>
          <a:bodyPr/>
          <a:lstStyle/>
          <a:p>
            <a:r>
              <a:rPr lang="de-DE" dirty="0" err="1" smtClean="0"/>
              <a:t>Molecular</a:t>
            </a:r>
            <a:r>
              <a:rPr lang="de-DE" dirty="0" smtClean="0"/>
              <a:t> </a:t>
            </a:r>
            <a:r>
              <a:rPr lang="de-DE" dirty="0"/>
              <a:t>Imaging - </a:t>
            </a:r>
            <a:r>
              <a:rPr lang="de-DE" dirty="0" err="1"/>
              <a:t>Why</a:t>
            </a:r>
            <a:r>
              <a:rPr lang="de-DE" dirty="0"/>
              <a:t>?</a:t>
            </a:r>
            <a:br>
              <a:rPr lang="de-DE" dirty="0"/>
            </a:br>
            <a:endParaRPr lang="de-DE" dirty="0"/>
          </a:p>
        </p:txBody>
      </p:sp>
    </p:spTree>
    <p:extLst>
      <p:ext uri="{BB962C8B-B14F-4D97-AF65-F5344CB8AC3E}">
        <p14:creationId xmlns:p14="http://schemas.microsoft.com/office/powerpoint/2010/main" val="3121671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IMG_030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97778" y="1268760"/>
            <a:ext cx="7274622" cy="484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323528" y="554784"/>
            <a:ext cx="9108504" cy="523220"/>
          </a:xfrm>
          <a:prstGeom prst="rect">
            <a:avLst/>
          </a:prstGeom>
          <a:noFill/>
        </p:spPr>
        <p:txBody>
          <a:bodyPr wrap="square" rtlCol="0">
            <a:spAutoFit/>
          </a:bodyPr>
          <a:lstStyle/>
          <a:p>
            <a:pPr algn="l"/>
            <a:r>
              <a:rPr lang="de-DE" sz="2800" b="1" dirty="0">
                <a:solidFill>
                  <a:srgbClr val="005B82"/>
                </a:solidFill>
                <a:latin typeface="Arial" panose="020B0604020202020204" pitchFamily="34" charset="0"/>
                <a:cs typeface="Arial" panose="020B0604020202020204" pitchFamily="34" charset="0"/>
              </a:rPr>
              <a:t> [</a:t>
            </a:r>
            <a:r>
              <a:rPr lang="de-DE" sz="2800" b="1" baseline="30000" dirty="0">
                <a:solidFill>
                  <a:srgbClr val="005B82"/>
                </a:solidFill>
                <a:latin typeface="Arial" panose="020B0604020202020204" pitchFamily="34" charset="0"/>
                <a:cs typeface="Arial" panose="020B0604020202020204" pitchFamily="34" charset="0"/>
              </a:rPr>
              <a:t>18</a:t>
            </a:r>
            <a:r>
              <a:rPr lang="de-DE" sz="2800" b="1" dirty="0">
                <a:solidFill>
                  <a:srgbClr val="005B82"/>
                </a:solidFill>
                <a:latin typeface="Arial" panose="020B0604020202020204" pitchFamily="34" charset="0"/>
                <a:cs typeface="Arial" panose="020B0604020202020204" pitchFamily="34" charset="0"/>
              </a:rPr>
              <a:t>F]FDG </a:t>
            </a:r>
            <a:r>
              <a:rPr lang="de-DE" sz="2800" b="1" dirty="0" err="1" smtClean="0">
                <a:solidFill>
                  <a:srgbClr val="005B82"/>
                </a:solidFill>
                <a:latin typeface="Arial" panose="020B0604020202020204" pitchFamily="34" charset="0"/>
                <a:cs typeface="Arial" panose="020B0604020202020204" pitchFamily="34" charset="0"/>
              </a:rPr>
              <a:t>sterilisation</a:t>
            </a:r>
            <a:r>
              <a:rPr lang="de-DE" sz="2800" b="1" dirty="0" smtClean="0">
                <a:solidFill>
                  <a:srgbClr val="005B82"/>
                </a:solidFill>
                <a:latin typeface="Arial" panose="020B0604020202020204" pitchFamily="34" charset="0"/>
                <a:cs typeface="Arial" panose="020B0604020202020204" pitchFamily="34" charset="0"/>
              </a:rPr>
              <a:t> </a:t>
            </a:r>
            <a:r>
              <a:rPr lang="de-DE" sz="2800" b="1" dirty="0" err="1" smtClean="0">
                <a:solidFill>
                  <a:srgbClr val="005B82"/>
                </a:solidFill>
                <a:latin typeface="Arial" panose="020B0604020202020204" pitchFamily="34" charset="0"/>
                <a:cs typeface="Arial" panose="020B0604020202020204" pitchFamily="34" charset="0"/>
              </a:rPr>
              <a:t>and</a:t>
            </a:r>
            <a:r>
              <a:rPr lang="de-DE" sz="2800" b="1" dirty="0" smtClean="0">
                <a:solidFill>
                  <a:srgbClr val="005B82"/>
                </a:solidFill>
                <a:latin typeface="Arial" panose="020B0604020202020204" pitchFamily="34" charset="0"/>
                <a:cs typeface="Arial" panose="020B0604020202020204" pitchFamily="34" charset="0"/>
              </a:rPr>
              <a:t> </a:t>
            </a:r>
            <a:r>
              <a:rPr lang="de-DE" sz="2800" b="1" dirty="0" err="1" smtClean="0">
                <a:solidFill>
                  <a:srgbClr val="005B82"/>
                </a:solidFill>
                <a:latin typeface="Arial" panose="020B0604020202020204" pitchFamily="34" charset="0"/>
                <a:cs typeface="Arial" panose="020B0604020202020204" pitchFamily="34" charset="0"/>
              </a:rPr>
              <a:t>dispensing</a:t>
            </a:r>
            <a:endParaRPr lang="en-US" sz="2800" b="1" dirty="0">
              <a:solidFill>
                <a:srgbClr val="005B82"/>
              </a:solidFill>
              <a:latin typeface="Arial" panose="020B0604020202020204" pitchFamily="34" charset="0"/>
              <a:cs typeface="Arial" panose="020B0604020202020204" pitchFamily="34" charset="0"/>
            </a:endParaRPr>
          </a:p>
        </p:txBody>
      </p:sp>
      <p:sp>
        <p:nvSpPr>
          <p:cNvPr id="4" name="Textfeld 3"/>
          <p:cNvSpPr txBox="1"/>
          <p:nvPr/>
        </p:nvSpPr>
        <p:spPr>
          <a:xfrm>
            <a:off x="2627784" y="2492896"/>
            <a:ext cx="1340431" cy="400110"/>
          </a:xfrm>
          <a:prstGeom prst="rect">
            <a:avLst/>
          </a:prstGeom>
          <a:solidFill>
            <a:schemeClr val="bg1"/>
          </a:solidFill>
        </p:spPr>
        <p:txBody>
          <a:bodyPr wrap="none" rtlCol="0">
            <a:spAutoFit/>
          </a:bodyPr>
          <a:lstStyle/>
          <a:p>
            <a:r>
              <a:rPr lang="de-DE" sz="2000" dirty="0" err="1" smtClean="0"/>
              <a:t>Dispenser</a:t>
            </a:r>
            <a:endParaRPr lang="de-DE" sz="2000" dirty="0"/>
          </a:p>
        </p:txBody>
      </p:sp>
      <p:sp>
        <p:nvSpPr>
          <p:cNvPr id="8" name="Textfeld 7"/>
          <p:cNvSpPr txBox="1"/>
          <p:nvPr/>
        </p:nvSpPr>
        <p:spPr>
          <a:xfrm>
            <a:off x="5963141" y="2780928"/>
            <a:ext cx="2209259" cy="400110"/>
          </a:xfrm>
          <a:prstGeom prst="rect">
            <a:avLst/>
          </a:prstGeom>
          <a:solidFill>
            <a:schemeClr val="bg1"/>
          </a:solidFill>
        </p:spPr>
        <p:txBody>
          <a:bodyPr wrap="none" rtlCol="0">
            <a:spAutoFit/>
          </a:bodyPr>
          <a:lstStyle/>
          <a:p>
            <a:r>
              <a:rPr lang="de-DE" sz="2000" dirty="0" smtClean="0"/>
              <a:t>Synthesis </a:t>
            </a:r>
            <a:r>
              <a:rPr lang="de-DE" sz="2000" dirty="0" err="1" smtClean="0"/>
              <a:t>module</a:t>
            </a:r>
            <a:endParaRPr lang="de-DE" sz="2000" dirty="0"/>
          </a:p>
        </p:txBody>
      </p:sp>
      <p:cxnSp>
        <p:nvCxnSpPr>
          <p:cNvPr id="10" name="Gerade Verbindung mit Pfeil 9"/>
          <p:cNvCxnSpPr/>
          <p:nvPr/>
        </p:nvCxnSpPr>
        <p:spPr>
          <a:xfrm flipH="1">
            <a:off x="5364088" y="3162441"/>
            <a:ext cx="792088" cy="511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66313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 y="1084801"/>
            <a:ext cx="9144000" cy="2104828"/>
          </a:xfrm>
          <a:prstGeom prst="rect">
            <a:avLst/>
          </a:prstGeom>
        </p:spPr>
      </p:pic>
      <p:pic>
        <p:nvPicPr>
          <p:cNvPr id="8" name="Grafik 7"/>
          <p:cNvPicPr>
            <a:picLocks noChangeAspect="1"/>
          </p:cNvPicPr>
          <p:nvPr/>
        </p:nvPicPr>
        <p:blipFill>
          <a:blip r:embed="rId4"/>
          <a:stretch>
            <a:fillRect/>
          </a:stretch>
        </p:blipFill>
        <p:spPr>
          <a:xfrm>
            <a:off x="350976" y="3016839"/>
            <a:ext cx="1512168" cy="3340834"/>
          </a:xfrm>
          <a:prstGeom prst="rect">
            <a:avLst/>
          </a:prstGeom>
          <a:ln>
            <a:noFill/>
          </a:ln>
          <a:effectLst>
            <a:softEdge rad="50800"/>
          </a:effectLst>
        </p:spPr>
      </p:pic>
      <p:pic>
        <p:nvPicPr>
          <p:cNvPr id="11" name="Grafik 10"/>
          <p:cNvPicPr>
            <a:picLocks noChangeAspect="1"/>
          </p:cNvPicPr>
          <p:nvPr/>
        </p:nvPicPr>
        <p:blipFill>
          <a:blip r:embed="rId5">
            <a:clrChange>
              <a:clrFrom>
                <a:srgbClr val="FFFFFF"/>
              </a:clrFrom>
              <a:clrTo>
                <a:srgbClr val="FFFFFF">
                  <a:alpha val="0"/>
                </a:srgbClr>
              </a:clrTo>
            </a:clrChange>
          </a:blip>
          <a:stretch>
            <a:fillRect/>
          </a:stretch>
        </p:blipFill>
        <p:spPr>
          <a:xfrm>
            <a:off x="1538654" y="2500780"/>
            <a:ext cx="4760066" cy="3002504"/>
          </a:xfrm>
          <a:prstGeom prst="rect">
            <a:avLst/>
          </a:prstGeom>
          <a:effectLst>
            <a:glow rad="101600">
              <a:schemeClr val="bg1">
                <a:alpha val="40000"/>
              </a:schemeClr>
            </a:glow>
          </a:effectLst>
        </p:spPr>
      </p:pic>
      <p:grpSp>
        <p:nvGrpSpPr>
          <p:cNvPr id="45" name="Gruppieren 44"/>
          <p:cNvGrpSpPr/>
          <p:nvPr/>
        </p:nvGrpSpPr>
        <p:grpSpPr>
          <a:xfrm>
            <a:off x="3539569" y="5199285"/>
            <a:ext cx="3594681" cy="1628800"/>
            <a:chOff x="2195736" y="3356992"/>
            <a:chExt cx="4972050" cy="2262188"/>
          </a:xfrm>
        </p:grpSpPr>
        <p:pic>
          <p:nvPicPr>
            <p:cNvPr id="46" name="Grafik 45"/>
            <p:cNvPicPr>
              <a:picLocks noChangeAspect="1"/>
            </p:cNvPicPr>
            <p:nvPr/>
          </p:nvPicPr>
          <p:blipFill>
            <a:blip r:embed="rId6">
              <a:clrChange>
                <a:clrFrom>
                  <a:srgbClr val="FFFFFF"/>
                </a:clrFrom>
                <a:clrTo>
                  <a:srgbClr val="FFFFFF">
                    <a:alpha val="0"/>
                  </a:srgbClr>
                </a:clrTo>
              </a:clrChange>
            </a:blip>
            <a:stretch>
              <a:fillRect/>
            </a:stretch>
          </p:blipFill>
          <p:spPr>
            <a:xfrm>
              <a:off x="2288604" y="3573016"/>
              <a:ext cx="4786313" cy="1519238"/>
            </a:xfrm>
            <a:prstGeom prst="rect">
              <a:avLst/>
            </a:prstGeom>
          </p:spPr>
        </p:pic>
        <p:pic>
          <p:nvPicPr>
            <p:cNvPr id="47" name="Grafik 46"/>
            <p:cNvPicPr>
              <a:picLocks noChangeAspect="1"/>
            </p:cNvPicPr>
            <p:nvPr/>
          </p:nvPicPr>
          <p:blipFill>
            <a:blip r:embed="rId7">
              <a:clrChange>
                <a:clrFrom>
                  <a:srgbClr val="FFFFFF"/>
                </a:clrFrom>
                <a:clrTo>
                  <a:srgbClr val="FFFFFF">
                    <a:alpha val="0"/>
                  </a:srgbClr>
                </a:clrTo>
              </a:clrChange>
              <a:grayscl/>
            </a:blip>
            <a:stretch>
              <a:fillRect/>
            </a:stretch>
          </p:blipFill>
          <p:spPr>
            <a:xfrm>
              <a:off x="2195736" y="3356992"/>
              <a:ext cx="4972050" cy="2262188"/>
            </a:xfrm>
            <a:prstGeom prst="rect">
              <a:avLst/>
            </a:prstGeom>
          </p:spPr>
        </p:pic>
      </p:grpSp>
      <p:pic>
        <p:nvPicPr>
          <p:cNvPr id="16" name="Grafik 15"/>
          <p:cNvPicPr>
            <a:picLocks noChangeAspect="1"/>
          </p:cNvPicPr>
          <p:nvPr/>
        </p:nvPicPr>
        <p:blipFill>
          <a:blip r:embed="rId8"/>
          <a:stretch>
            <a:fillRect/>
          </a:stretch>
        </p:blipFill>
        <p:spPr>
          <a:xfrm>
            <a:off x="6446363" y="2852936"/>
            <a:ext cx="2771800" cy="3221808"/>
          </a:xfrm>
          <a:prstGeom prst="rect">
            <a:avLst/>
          </a:prstGeom>
          <a:ln>
            <a:noFill/>
          </a:ln>
          <a:effectLst>
            <a:softEdge rad="50800"/>
          </a:effectLst>
        </p:spPr>
      </p:pic>
      <p:sp>
        <p:nvSpPr>
          <p:cNvPr id="2" name="Titel 1"/>
          <p:cNvSpPr>
            <a:spLocks noGrp="1"/>
          </p:cNvSpPr>
          <p:nvPr>
            <p:ph type="title"/>
          </p:nvPr>
        </p:nvSpPr>
        <p:spPr>
          <a:xfrm>
            <a:off x="467544" y="463301"/>
            <a:ext cx="5112568" cy="517427"/>
          </a:xfrm>
        </p:spPr>
        <p:txBody>
          <a:bodyPr/>
          <a:lstStyle/>
          <a:p>
            <a:r>
              <a:rPr lang="de-DE" dirty="0" smtClean="0"/>
              <a:t>Quality </a:t>
            </a:r>
            <a:r>
              <a:rPr lang="de-DE" dirty="0" err="1"/>
              <a:t>control</a:t>
            </a:r>
            <a:r>
              <a:rPr lang="de-DE" dirty="0"/>
              <a:t/>
            </a:r>
            <a:br>
              <a:rPr lang="de-DE" dirty="0"/>
            </a:br>
            <a:endParaRPr lang="de-DE" dirty="0"/>
          </a:p>
        </p:txBody>
      </p:sp>
      <p:sp>
        <p:nvSpPr>
          <p:cNvPr id="3" name="Textfeld 2"/>
          <p:cNvSpPr txBox="1"/>
          <p:nvPr/>
        </p:nvSpPr>
        <p:spPr>
          <a:xfrm>
            <a:off x="7432153" y="2924370"/>
            <a:ext cx="800219" cy="369332"/>
          </a:xfrm>
          <a:prstGeom prst="rect">
            <a:avLst/>
          </a:prstGeom>
          <a:solidFill>
            <a:schemeClr val="bg1"/>
          </a:solidFill>
        </p:spPr>
        <p:txBody>
          <a:bodyPr wrap="none" rtlCol="0">
            <a:spAutoFit/>
          </a:bodyPr>
          <a:lstStyle/>
          <a:p>
            <a:r>
              <a:rPr lang="de-DE" dirty="0" smtClean="0"/>
              <a:t>HPLC</a:t>
            </a:r>
            <a:endParaRPr lang="de-DE" dirty="0"/>
          </a:p>
        </p:txBody>
      </p:sp>
      <p:sp>
        <p:nvSpPr>
          <p:cNvPr id="12" name="Textfeld 11"/>
          <p:cNvSpPr txBox="1"/>
          <p:nvPr/>
        </p:nvSpPr>
        <p:spPr>
          <a:xfrm>
            <a:off x="841602" y="3109036"/>
            <a:ext cx="530915" cy="369332"/>
          </a:xfrm>
          <a:prstGeom prst="rect">
            <a:avLst/>
          </a:prstGeom>
          <a:solidFill>
            <a:schemeClr val="bg1">
              <a:lumMod val="95000"/>
            </a:schemeClr>
          </a:solidFill>
        </p:spPr>
        <p:txBody>
          <a:bodyPr wrap="none" rtlCol="0">
            <a:spAutoFit/>
          </a:bodyPr>
          <a:lstStyle/>
          <a:p>
            <a:r>
              <a:rPr lang="de-DE" dirty="0" smtClean="0"/>
              <a:t>GC</a:t>
            </a:r>
            <a:endParaRPr lang="de-DE" dirty="0"/>
          </a:p>
        </p:txBody>
      </p:sp>
      <p:sp>
        <p:nvSpPr>
          <p:cNvPr id="13" name="Textfeld 12"/>
          <p:cNvSpPr txBox="1"/>
          <p:nvPr/>
        </p:nvSpPr>
        <p:spPr>
          <a:xfrm>
            <a:off x="7822138" y="5951785"/>
            <a:ext cx="1326004" cy="923330"/>
          </a:xfrm>
          <a:prstGeom prst="rect">
            <a:avLst/>
          </a:prstGeom>
          <a:noFill/>
        </p:spPr>
        <p:txBody>
          <a:bodyPr wrap="none" rtlCol="0">
            <a:spAutoFit/>
          </a:bodyPr>
          <a:lstStyle/>
          <a:p>
            <a:r>
              <a:rPr lang="de-DE" dirty="0"/>
              <a:t>a</a:t>
            </a:r>
            <a:r>
              <a:rPr lang="de-DE" dirty="0" smtClean="0"/>
              <a:t>lso:</a:t>
            </a:r>
          </a:p>
          <a:p>
            <a:r>
              <a:rPr lang="de-DE" dirty="0" err="1" smtClean="0"/>
              <a:t>Endotoxins</a:t>
            </a:r>
            <a:endParaRPr lang="de-DE" dirty="0" smtClean="0"/>
          </a:p>
          <a:p>
            <a:r>
              <a:rPr lang="de-DE" dirty="0" smtClean="0"/>
              <a:t>pH…</a:t>
            </a:r>
            <a:endParaRPr lang="de-DE" dirty="0"/>
          </a:p>
        </p:txBody>
      </p:sp>
    </p:spTree>
    <p:extLst>
      <p:ext uri="{BB962C8B-B14F-4D97-AF65-F5344CB8AC3E}">
        <p14:creationId xmlns:p14="http://schemas.microsoft.com/office/powerpoint/2010/main" val="3921596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1+#ppt_w/2"/>
                                          </p:val>
                                        </p:tav>
                                        <p:tav tm="100000">
                                          <p:val>
                                            <p:strVal val="#ppt_x"/>
                                          </p:val>
                                        </p:tav>
                                      </p:tavLst>
                                    </p:anim>
                                    <p:anim calcmode="lin" valueType="num">
                                      <p:cBhvr additive="base">
                                        <p:cTn id="26" dur="500" fill="hold"/>
                                        <p:tgtEl>
                                          <p:spTgt spid="4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p:cNvSpPr>
          <p:nvPr/>
        </p:nvSpPr>
        <p:spPr bwMode="auto">
          <a:xfrm>
            <a:off x="251520" y="92651"/>
            <a:ext cx="83529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200" b="1" dirty="0" smtClean="0">
                <a:solidFill>
                  <a:srgbClr val="005B82"/>
                </a:solidFill>
                <a:cs typeface="Arial" panose="020B0604020202020204" pitchFamily="34" charset="0"/>
                <a:sym typeface="Arial" pitchFamily="34" charset="0"/>
              </a:rPr>
              <a:t>Alzheimer’s Disease: Amyloid cascade hypothesis</a:t>
            </a:r>
            <a:endParaRPr lang="en-US" altLang="de-DE" sz="2200" b="1" dirty="0">
              <a:solidFill>
                <a:srgbClr val="005B82"/>
              </a:solidFill>
              <a:cs typeface="Arial" panose="020B0604020202020204" pitchFamily="34" charset="0"/>
              <a:sym typeface="Arial" pitchFamily="34" charset="0"/>
            </a:endParaRPr>
          </a:p>
        </p:txBody>
      </p:sp>
      <p:grpSp>
        <p:nvGrpSpPr>
          <p:cNvPr id="24" name="Group 1305"/>
          <p:cNvGrpSpPr>
            <a:grpSpLocks noChangeAspect="1"/>
          </p:cNvGrpSpPr>
          <p:nvPr/>
        </p:nvGrpSpPr>
        <p:grpSpPr bwMode="auto">
          <a:xfrm>
            <a:off x="1690688" y="1282700"/>
            <a:ext cx="2816225" cy="736600"/>
            <a:chOff x="1716" y="1172"/>
            <a:chExt cx="732" cy="195"/>
          </a:xfrm>
        </p:grpSpPr>
        <p:grpSp>
          <p:nvGrpSpPr>
            <p:cNvPr id="26" name="Group 1306"/>
            <p:cNvGrpSpPr>
              <a:grpSpLocks noChangeAspect="1"/>
            </p:cNvGrpSpPr>
            <p:nvPr/>
          </p:nvGrpSpPr>
          <p:grpSpPr bwMode="auto">
            <a:xfrm>
              <a:off x="2082" y="1172"/>
              <a:ext cx="52" cy="195"/>
              <a:chOff x="2002" y="1861"/>
              <a:chExt cx="52" cy="195"/>
            </a:xfrm>
          </p:grpSpPr>
          <p:sp>
            <p:nvSpPr>
              <p:cNvPr id="174" name="Line 1307"/>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75" name="Group 1308"/>
              <p:cNvGrpSpPr>
                <a:grpSpLocks noChangeAspect="1"/>
              </p:cNvGrpSpPr>
              <p:nvPr/>
            </p:nvGrpSpPr>
            <p:grpSpPr bwMode="auto">
              <a:xfrm flipH="1">
                <a:off x="2006" y="1907"/>
                <a:ext cx="19" cy="48"/>
                <a:chOff x="1259" y="1954"/>
                <a:chExt cx="19" cy="48"/>
              </a:xfrm>
            </p:grpSpPr>
            <p:sp>
              <p:nvSpPr>
                <p:cNvPr id="182" name="Line 1309"/>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83" name="Line 1310"/>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76" name="Line 1311"/>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77" name="Oval 16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78" name="Group 1313"/>
              <p:cNvGrpSpPr>
                <a:grpSpLocks noChangeAspect="1"/>
              </p:cNvGrpSpPr>
              <p:nvPr/>
            </p:nvGrpSpPr>
            <p:grpSpPr bwMode="auto">
              <a:xfrm flipV="1">
                <a:off x="2033" y="1956"/>
                <a:ext cx="19" cy="48"/>
                <a:chOff x="1259" y="1954"/>
                <a:chExt cx="19" cy="48"/>
              </a:xfrm>
            </p:grpSpPr>
            <p:sp>
              <p:nvSpPr>
                <p:cNvPr id="180" name="Line 1314"/>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81" name="Line 1315"/>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79" name="Oval 16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27" name="Group 1317"/>
            <p:cNvGrpSpPr>
              <a:grpSpLocks noChangeAspect="1"/>
            </p:cNvGrpSpPr>
            <p:nvPr/>
          </p:nvGrpSpPr>
          <p:grpSpPr bwMode="auto">
            <a:xfrm>
              <a:off x="2134" y="1172"/>
              <a:ext cx="52" cy="195"/>
              <a:chOff x="2002" y="1861"/>
              <a:chExt cx="52" cy="195"/>
            </a:xfrm>
          </p:grpSpPr>
          <p:sp>
            <p:nvSpPr>
              <p:cNvPr id="164" name="Line 1318"/>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65" name="Group 1319"/>
              <p:cNvGrpSpPr>
                <a:grpSpLocks noChangeAspect="1"/>
              </p:cNvGrpSpPr>
              <p:nvPr/>
            </p:nvGrpSpPr>
            <p:grpSpPr bwMode="auto">
              <a:xfrm flipH="1">
                <a:off x="2006" y="1907"/>
                <a:ext cx="19" cy="48"/>
                <a:chOff x="1259" y="1954"/>
                <a:chExt cx="19" cy="48"/>
              </a:xfrm>
            </p:grpSpPr>
            <p:sp>
              <p:nvSpPr>
                <p:cNvPr id="172" name="Line 1320"/>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73" name="Line 1321"/>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66" name="Line 1322"/>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67" name="Oval 15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68" name="Group 1324"/>
              <p:cNvGrpSpPr>
                <a:grpSpLocks noChangeAspect="1"/>
              </p:cNvGrpSpPr>
              <p:nvPr/>
            </p:nvGrpSpPr>
            <p:grpSpPr bwMode="auto">
              <a:xfrm flipV="1">
                <a:off x="2033" y="1956"/>
                <a:ext cx="19" cy="48"/>
                <a:chOff x="1259" y="1954"/>
                <a:chExt cx="19" cy="48"/>
              </a:xfrm>
            </p:grpSpPr>
            <p:sp>
              <p:nvSpPr>
                <p:cNvPr id="170" name="Line 1325"/>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71" name="Line 1326"/>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69" name="Oval 15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28" name="Group 1328"/>
            <p:cNvGrpSpPr>
              <a:grpSpLocks noChangeAspect="1"/>
            </p:cNvGrpSpPr>
            <p:nvPr/>
          </p:nvGrpSpPr>
          <p:grpSpPr bwMode="auto">
            <a:xfrm>
              <a:off x="2186" y="1172"/>
              <a:ext cx="52" cy="195"/>
              <a:chOff x="2002" y="1861"/>
              <a:chExt cx="52" cy="195"/>
            </a:xfrm>
          </p:grpSpPr>
          <p:sp>
            <p:nvSpPr>
              <p:cNvPr id="154" name="Line 1329"/>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55" name="Group 1330"/>
              <p:cNvGrpSpPr>
                <a:grpSpLocks noChangeAspect="1"/>
              </p:cNvGrpSpPr>
              <p:nvPr/>
            </p:nvGrpSpPr>
            <p:grpSpPr bwMode="auto">
              <a:xfrm flipH="1">
                <a:off x="2006" y="1907"/>
                <a:ext cx="19" cy="48"/>
                <a:chOff x="1259" y="1954"/>
                <a:chExt cx="19" cy="48"/>
              </a:xfrm>
            </p:grpSpPr>
            <p:sp>
              <p:nvSpPr>
                <p:cNvPr id="162" name="Line 1331"/>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63" name="Line 1332"/>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56" name="Line 1333"/>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57" name="Oval 14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58" name="Group 1335"/>
              <p:cNvGrpSpPr>
                <a:grpSpLocks noChangeAspect="1"/>
              </p:cNvGrpSpPr>
              <p:nvPr/>
            </p:nvGrpSpPr>
            <p:grpSpPr bwMode="auto">
              <a:xfrm flipV="1">
                <a:off x="2033" y="1956"/>
                <a:ext cx="19" cy="48"/>
                <a:chOff x="1259" y="1954"/>
                <a:chExt cx="19" cy="48"/>
              </a:xfrm>
            </p:grpSpPr>
            <p:sp>
              <p:nvSpPr>
                <p:cNvPr id="160" name="Line 1336"/>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61" name="Line 1337"/>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59" name="Oval 14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29" name="Group 1339"/>
            <p:cNvGrpSpPr>
              <a:grpSpLocks noChangeAspect="1"/>
            </p:cNvGrpSpPr>
            <p:nvPr/>
          </p:nvGrpSpPr>
          <p:grpSpPr bwMode="auto">
            <a:xfrm>
              <a:off x="2239" y="1172"/>
              <a:ext cx="52" cy="195"/>
              <a:chOff x="2002" y="1861"/>
              <a:chExt cx="52" cy="195"/>
            </a:xfrm>
          </p:grpSpPr>
          <p:sp>
            <p:nvSpPr>
              <p:cNvPr id="144" name="Line 1340"/>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45" name="Group 1341"/>
              <p:cNvGrpSpPr>
                <a:grpSpLocks noChangeAspect="1"/>
              </p:cNvGrpSpPr>
              <p:nvPr/>
            </p:nvGrpSpPr>
            <p:grpSpPr bwMode="auto">
              <a:xfrm flipH="1">
                <a:off x="2006" y="1907"/>
                <a:ext cx="19" cy="48"/>
                <a:chOff x="1259" y="1954"/>
                <a:chExt cx="19" cy="48"/>
              </a:xfrm>
            </p:grpSpPr>
            <p:sp>
              <p:nvSpPr>
                <p:cNvPr id="152" name="Line 1342"/>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53" name="Line 1343"/>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46" name="Line 1344"/>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47" name="Oval 13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48" name="Group 1346"/>
              <p:cNvGrpSpPr>
                <a:grpSpLocks noChangeAspect="1"/>
              </p:cNvGrpSpPr>
              <p:nvPr/>
            </p:nvGrpSpPr>
            <p:grpSpPr bwMode="auto">
              <a:xfrm flipV="1">
                <a:off x="2033" y="1956"/>
                <a:ext cx="19" cy="48"/>
                <a:chOff x="1259" y="1954"/>
                <a:chExt cx="19" cy="48"/>
              </a:xfrm>
            </p:grpSpPr>
            <p:sp>
              <p:nvSpPr>
                <p:cNvPr id="150" name="Line 1347"/>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51" name="Line 1348"/>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49" name="Oval 13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3" name="Group 1350"/>
            <p:cNvGrpSpPr>
              <a:grpSpLocks noChangeAspect="1"/>
            </p:cNvGrpSpPr>
            <p:nvPr/>
          </p:nvGrpSpPr>
          <p:grpSpPr bwMode="auto">
            <a:xfrm>
              <a:off x="2291" y="1172"/>
              <a:ext cx="52" cy="195"/>
              <a:chOff x="2002" y="1861"/>
              <a:chExt cx="52" cy="195"/>
            </a:xfrm>
          </p:grpSpPr>
          <p:sp>
            <p:nvSpPr>
              <p:cNvPr id="134" name="Line 1351"/>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35" name="Group 1352"/>
              <p:cNvGrpSpPr>
                <a:grpSpLocks noChangeAspect="1"/>
              </p:cNvGrpSpPr>
              <p:nvPr/>
            </p:nvGrpSpPr>
            <p:grpSpPr bwMode="auto">
              <a:xfrm flipH="1">
                <a:off x="2006" y="1907"/>
                <a:ext cx="19" cy="48"/>
                <a:chOff x="1259" y="1954"/>
                <a:chExt cx="19" cy="48"/>
              </a:xfrm>
            </p:grpSpPr>
            <p:sp>
              <p:nvSpPr>
                <p:cNvPr id="142" name="Line 1353"/>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43" name="Line 1354"/>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36" name="Line 1355"/>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37" name="Oval 12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38" name="Group 1357"/>
              <p:cNvGrpSpPr>
                <a:grpSpLocks noChangeAspect="1"/>
              </p:cNvGrpSpPr>
              <p:nvPr/>
            </p:nvGrpSpPr>
            <p:grpSpPr bwMode="auto">
              <a:xfrm flipV="1">
                <a:off x="2033" y="1956"/>
                <a:ext cx="19" cy="48"/>
                <a:chOff x="1259" y="1954"/>
                <a:chExt cx="19" cy="48"/>
              </a:xfrm>
            </p:grpSpPr>
            <p:sp>
              <p:nvSpPr>
                <p:cNvPr id="140" name="Line 1358"/>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41" name="Line 1359"/>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39" name="Oval 12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5" name="Group 1361"/>
            <p:cNvGrpSpPr>
              <a:grpSpLocks noChangeAspect="1"/>
            </p:cNvGrpSpPr>
            <p:nvPr/>
          </p:nvGrpSpPr>
          <p:grpSpPr bwMode="auto">
            <a:xfrm>
              <a:off x="2343" y="1172"/>
              <a:ext cx="52" cy="195"/>
              <a:chOff x="2002" y="1861"/>
              <a:chExt cx="52" cy="195"/>
            </a:xfrm>
          </p:grpSpPr>
          <p:sp>
            <p:nvSpPr>
              <p:cNvPr id="124" name="Line 1362"/>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25" name="Group 1363"/>
              <p:cNvGrpSpPr>
                <a:grpSpLocks noChangeAspect="1"/>
              </p:cNvGrpSpPr>
              <p:nvPr/>
            </p:nvGrpSpPr>
            <p:grpSpPr bwMode="auto">
              <a:xfrm flipH="1">
                <a:off x="2006" y="1907"/>
                <a:ext cx="19" cy="48"/>
                <a:chOff x="1259" y="1954"/>
                <a:chExt cx="19" cy="48"/>
              </a:xfrm>
            </p:grpSpPr>
            <p:sp>
              <p:nvSpPr>
                <p:cNvPr id="132" name="Line 1364"/>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33" name="Line 1365"/>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26" name="Line 1366"/>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27" name="Oval 11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28" name="Group 1368"/>
              <p:cNvGrpSpPr>
                <a:grpSpLocks noChangeAspect="1"/>
              </p:cNvGrpSpPr>
              <p:nvPr/>
            </p:nvGrpSpPr>
            <p:grpSpPr bwMode="auto">
              <a:xfrm flipV="1">
                <a:off x="2033" y="1956"/>
                <a:ext cx="19" cy="48"/>
                <a:chOff x="1259" y="1954"/>
                <a:chExt cx="19" cy="48"/>
              </a:xfrm>
            </p:grpSpPr>
            <p:sp>
              <p:nvSpPr>
                <p:cNvPr id="130" name="Line 1369"/>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31" name="Line 1370"/>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29" name="Oval 11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6" name="Group 1372"/>
            <p:cNvGrpSpPr>
              <a:grpSpLocks noChangeAspect="1"/>
            </p:cNvGrpSpPr>
            <p:nvPr/>
          </p:nvGrpSpPr>
          <p:grpSpPr bwMode="auto">
            <a:xfrm>
              <a:off x="2396" y="1172"/>
              <a:ext cx="52" cy="195"/>
              <a:chOff x="2002" y="1861"/>
              <a:chExt cx="52" cy="195"/>
            </a:xfrm>
          </p:grpSpPr>
          <p:sp>
            <p:nvSpPr>
              <p:cNvPr id="114" name="Line 1373"/>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15" name="Group 1374"/>
              <p:cNvGrpSpPr>
                <a:grpSpLocks noChangeAspect="1"/>
              </p:cNvGrpSpPr>
              <p:nvPr/>
            </p:nvGrpSpPr>
            <p:grpSpPr bwMode="auto">
              <a:xfrm flipH="1">
                <a:off x="2006" y="1907"/>
                <a:ext cx="19" cy="48"/>
                <a:chOff x="1259" y="1954"/>
                <a:chExt cx="19" cy="48"/>
              </a:xfrm>
            </p:grpSpPr>
            <p:sp>
              <p:nvSpPr>
                <p:cNvPr id="122" name="Line 1375"/>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23" name="Line 1376"/>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16" name="Line 1377"/>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17" name="Oval 10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18" name="Group 1379"/>
              <p:cNvGrpSpPr>
                <a:grpSpLocks noChangeAspect="1"/>
              </p:cNvGrpSpPr>
              <p:nvPr/>
            </p:nvGrpSpPr>
            <p:grpSpPr bwMode="auto">
              <a:xfrm flipV="1">
                <a:off x="2033" y="1956"/>
                <a:ext cx="19" cy="48"/>
                <a:chOff x="1259" y="1954"/>
                <a:chExt cx="19" cy="48"/>
              </a:xfrm>
            </p:grpSpPr>
            <p:sp>
              <p:nvSpPr>
                <p:cNvPr id="120" name="Line 1380"/>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21" name="Line 1381"/>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19" name="Oval 10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7" name="Group 1383"/>
            <p:cNvGrpSpPr>
              <a:grpSpLocks noChangeAspect="1"/>
            </p:cNvGrpSpPr>
            <p:nvPr/>
          </p:nvGrpSpPr>
          <p:grpSpPr bwMode="auto">
            <a:xfrm>
              <a:off x="1716" y="1172"/>
              <a:ext cx="52" cy="195"/>
              <a:chOff x="2002" y="1861"/>
              <a:chExt cx="52" cy="195"/>
            </a:xfrm>
          </p:grpSpPr>
          <p:sp>
            <p:nvSpPr>
              <p:cNvPr id="104" name="Line 1384"/>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05" name="Group 1385"/>
              <p:cNvGrpSpPr>
                <a:grpSpLocks noChangeAspect="1"/>
              </p:cNvGrpSpPr>
              <p:nvPr/>
            </p:nvGrpSpPr>
            <p:grpSpPr bwMode="auto">
              <a:xfrm flipH="1">
                <a:off x="2006" y="1907"/>
                <a:ext cx="19" cy="48"/>
                <a:chOff x="1259" y="1954"/>
                <a:chExt cx="19" cy="48"/>
              </a:xfrm>
            </p:grpSpPr>
            <p:sp>
              <p:nvSpPr>
                <p:cNvPr id="112" name="Line 1386"/>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13" name="Line 1387"/>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06" name="Line 1388"/>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07" name="Oval 9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08" name="Group 1390"/>
              <p:cNvGrpSpPr>
                <a:grpSpLocks noChangeAspect="1"/>
              </p:cNvGrpSpPr>
              <p:nvPr/>
            </p:nvGrpSpPr>
            <p:grpSpPr bwMode="auto">
              <a:xfrm flipV="1">
                <a:off x="2033" y="1956"/>
                <a:ext cx="19" cy="48"/>
                <a:chOff x="1259" y="1954"/>
                <a:chExt cx="19" cy="48"/>
              </a:xfrm>
            </p:grpSpPr>
            <p:sp>
              <p:nvSpPr>
                <p:cNvPr id="110" name="Line 1391"/>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11" name="Line 1392"/>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09" name="Oval 9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8" name="Group 1394"/>
            <p:cNvGrpSpPr>
              <a:grpSpLocks noChangeAspect="1"/>
            </p:cNvGrpSpPr>
            <p:nvPr/>
          </p:nvGrpSpPr>
          <p:grpSpPr bwMode="auto">
            <a:xfrm>
              <a:off x="1768" y="1172"/>
              <a:ext cx="52" cy="195"/>
              <a:chOff x="2002" y="1861"/>
              <a:chExt cx="52" cy="195"/>
            </a:xfrm>
          </p:grpSpPr>
          <p:sp>
            <p:nvSpPr>
              <p:cNvPr id="94" name="Line 1395"/>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95" name="Group 1396"/>
              <p:cNvGrpSpPr>
                <a:grpSpLocks noChangeAspect="1"/>
              </p:cNvGrpSpPr>
              <p:nvPr/>
            </p:nvGrpSpPr>
            <p:grpSpPr bwMode="auto">
              <a:xfrm flipH="1">
                <a:off x="2006" y="1907"/>
                <a:ext cx="19" cy="48"/>
                <a:chOff x="1259" y="1954"/>
                <a:chExt cx="19" cy="48"/>
              </a:xfrm>
            </p:grpSpPr>
            <p:sp>
              <p:nvSpPr>
                <p:cNvPr id="102" name="Line 1397"/>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03" name="Line 1398"/>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96" name="Line 1399"/>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97" name="Oval 8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98" name="Group 1401"/>
              <p:cNvGrpSpPr>
                <a:grpSpLocks noChangeAspect="1"/>
              </p:cNvGrpSpPr>
              <p:nvPr/>
            </p:nvGrpSpPr>
            <p:grpSpPr bwMode="auto">
              <a:xfrm flipV="1">
                <a:off x="2033" y="1956"/>
                <a:ext cx="19" cy="48"/>
                <a:chOff x="1259" y="1954"/>
                <a:chExt cx="19" cy="48"/>
              </a:xfrm>
            </p:grpSpPr>
            <p:sp>
              <p:nvSpPr>
                <p:cNvPr id="100" name="Line 1402"/>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01" name="Line 1403"/>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99" name="Oval 8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9" name="Group 1405"/>
            <p:cNvGrpSpPr>
              <a:grpSpLocks noChangeAspect="1"/>
            </p:cNvGrpSpPr>
            <p:nvPr/>
          </p:nvGrpSpPr>
          <p:grpSpPr bwMode="auto">
            <a:xfrm>
              <a:off x="1820" y="1172"/>
              <a:ext cx="52" cy="195"/>
              <a:chOff x="2002" y="1861"/>
              <a:chExt cx="52" cy="195"/>
            </a:xfrm>
          </p:grpSpPr>
          <p:sp>
            <p:nvSpPr>
              <p:cNvPr id="84" name="Line 1406"/>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85" name="Group 1407"/>
              <p:cNvGrpSpPr>
                <a:grpSpLocks noChangeAspect="1"/>
              </p:cNvGrpSpPr>
              <p:nvPr/>
            </p:nvGrpSpPr>
            <p:grpSpPr bwMode="auto">
              <a:xfrm flipH="1">
                <a:off x="2006" y="1907"/>
                <a:ext cx="19" cy="48"/>
                <a:chOff x="1259" y="1954"/>
                <a:chExt cx="19" cy="48"/>
              </a:xfrm>
            </p:grpSpPr>
            <p:sp>
              <p:nvSpPr>
                <p:cNvPr id="92" name="Line 1408"/>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93" name="Line 1409"/>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86" name="Line 1410"/>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87" name="Oval 7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88" name="Group 1412"/>
              <p:cNvGrpSpPr>
                <a:grpSpLocks noChangeAspect="1"/>
              </p:cNvGrpSpPr>
              <p:nvPr/>
            </p:nvGrpSpPr>
            <p:grpSpPr bwMode="auto">
              <a:xfrm flipV="1">
                <a:off x="2033" y="1956"/>
                <a:ext cx="19" cy="48"/>
                <a:chOff x="1259" y="1954"/>
                <a:chExt cx="19" cy="48"/>
              </a:xfrm>
            </p:grpSpPr>
            <p:sp>
              <p:nvSpPr>
                <p:cNvPr id="90" name="Line 1413"/>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91" name="Line 1414"/>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89" name="Oval 7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0" name="Group 1416"/>
            <p:cNvGrpSpPr>
              <a:grpSpLocks noChangeAspect="1"/>
            </p:cNvGrpSpPr>
            <p:nvPr/>
          </p:nvGrpSpPr>
          <p:grpSpPr bwMode="auto">
            <a:xfrm>
              <a:off x="1872" y="1172"/>
              <a:ext cx="52" cy="195"/>
              <a:chOff x="2002" y="1861"/>
              <a:chExt cx="52" cy="195"/>
            </a:xfrm>
          </p:grpSpPr>
          <p:sp>
            <p:nvSpPr>
              <p:cNvPr id="74" name="Line 1417"/>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75" name="Group 1418"/>
              <p:cNvGrpSpPr>
                <a:grpSpLocks noChangeAspect="1"/>
              </p:cNvGrpSpPr>
              <p:nvPr/>
            </p:nvGrpSpPr>
            <p:grpSpPr bwMode="auto">
              <a:xfrm flipH="1">
                <a:off x="2006" y="1907"/>
                <a:ext cx="19" cy="48"/>
                <a:chOff x="1259" y="1954"/>
                <a:chExt cx="19" cy="48"/>
              </a:xfrm>
            </p:grpSpPr>
            <p:sp>
              <p:nvSpPr>
                <p:cNvPr id="82" name="Line 1419"/>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83" name="Line 1420"/>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76" name="Line 1421"/>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77" name="Oval 63"/>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78" name="Group 1423"/>
              <p:cNvGrpSpPr>
                <a:grpSpLocks noChangeAspect="1"/>
              </p:cNvGrpSpPr>
              <p:nvPr/>
            </p:nvGrpSpPr>
            <p:grpSpPr bwMode="auto">
              <a:xfrm flipV="1">
                <a:off x="2033" y="1956"/>
                <a:ext cx="19" cy="48"/>
                <a:chOff x="1259" y="1954"/>
                <a:chExt cx="19" cy="48"/>
              </a:xfrm>
            </p:grpSpPr>
            <p:sp>
              <p:nvSpPr>
                <p:cNvPr id="80" name="Line 1424"/>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81" name="Line 1425"/>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79" name="Oval 6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1" name="Group 1427"/>
            <p:cNvGrpSpPr>
              <a:grpSpLocks noChangeAspect="1"/>
            </p:cNvGrpSpPr>
            <p:nvPr/>
          </p:nvGrpSpPr>
          <p:grpSpPr bwMode="auto">
            <a:xfrm>
              <a:off x="1925" y="1172"/>
              <a:ext cx="52" cy="195"/>
              <a:chOff x="2002" y="1861"/>
              <a:chExt cx="52" cy="195"/>
            </a:xfrm>
          </p:grpSpPr>
          <p:sp>
            <p:nvSpPr>
              <p:cNvPr id="64" name="Line 1428"/>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65" name="Group 1429"/>
              <p:cNvGrpSpPr>
                <a:grpSpLocks noChangeAspect="1"/>
              </p:cNvGrpSpPr>
              <p:nvPr/>
            </p:nvGrpSpPr>
            <p:grpSpPr bwMode="auto">
              <a:xfrm flipH="1">
                <a:off x="2006" y="1907"/>
                <a:ext cx="19" cy="48"/>
                <a:chOff x="1259" y="1954"/>
                <a:chExt cx="19" cy="48"/>
              </a:xfrm>
            </p:grpSpPr>
            <p:sp>
              <p:nvSpPr>
                <p:cNvPr id="72" name="Line 1430"/>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73" name="Line 1431"/>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66" name="Line 1432"/>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67" name="Oval 49"/>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68" name="Group 1434"/>
              <p:cNvGrpSpPr>
                <a:grpSpLocks noChangeAspect="1"/>
              </p:cNvGrpSpPr>
              <p:nvPr/>
            </p:nvGrpSpPr>
            <p:grpSpPr bwMode="auto">
              <a:xfrm flipV="1">
                <a:off x="2033" y="1956"/>
                <a:ext cx="19" cy="48"/>
                <a:chOff x="1259" y="1954"/>
                <a:chExt cx="19" cy="48"/>
              </a:xfrm>
            </p:grpSpPr>
            <p:sp>
              <p:nvSpPr>
                <p:cNvPr id="70" name="Line 1435"/>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71" name="Line 1436"/>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69" name="Oval 55"/>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2" name="Group 1438"/>
            <p:cNvGrpSpPr>
              <a:grpSpLocks noChangeAspect="1"/>
            </p:cNvGrpSpPr>
            <p:nvPr/>
          </p:nvGrpSpPr>
          <p:grpSpPr bwMode="auto">
            <a:xfrm>
              <a:off x="1977" y="1172"/>
              <a:ext cx="52" cy="195"/>
              <a:chOff x="2002" y="1861"/>
              <a:chExt cx="52" cy="195"/>
            </a:xfrm>
          </p:grpSpPr>
          <p:sp>
            <p:nvSpPr>
              <p:cNvPr id="54" name="Line 1439"/>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55" name="Group 1440"/>
              <p:cNvGrpSpPr>
                <a:grpSpLocks noChangeAspect="1"/>
              </p:cNvGrpSpPr>
              <p:nvPr/>
            </p:nvGrpSpPr>
            <p:grpSpPr bwMode="auto">
              <a:xfrm flipH="1">
                <a:off x="2006" y="1907"/>
                <a:ext cx="19" cy="48"/>
                <a:chOff x="1259" y="1954"/>
                <a:chExt cx="19" cy="48"/>
              </a:xfrm>
            </p:grpSpPr>
            <p:sp>
              <p:nvSpPr>
                <p:cNvPr id="62" name="Line 1441"/>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63" name="Line 1442"/>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56" name="Line 1443"/>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 name="Oval 39"/>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58" name="Group 1445"/>
              <p:cNvGrpSpPr>
                <a:grpSpLocks noChangeAspect="1"/>
              </p:cNvGrpSpPr>
              <p:nvPr/>
            </p:nvGrpSpPr>
            <p:grpSpPr bwMode="auto">
              <a:xfrm flipV="1">
                <a:off x="2033" y="1956"/>
                <a:ext cx="19" cy="48"/>
                <a:chOff x="1259" y="1954"/>
                <a:chExt cx="19" cy="48"/>
              </a:xfrm>
            </p:grpSpPr>
            <p:sp>
              <p:nvSpPr>
                <p:cNvPr id="60" name="Line 1446"/>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61" name="Line 1447"/>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59" name="Oval 41"/>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3" name="Group 1449"/>
            <p:cNvGrpSpPr>
              <a:grpSpLocks noChangeAspect="1"/>
            </p:cNvGrpSpPr>
            <p:nvPr/>
          </p:nvGrpSpPr>
          <p:grpSpPr bwMode="auto">
            <a:xfrm>
              <a:off x="2029" y="1172"/>
              <a:ext cx="52" cy="195"/>
              <a:chOff x="2002" y="1861"/>
              <a:chExt cx="52" cy="195"/>
            </a:xfrm>
          </p:grpSpPr>
          <p:sp>
            <p:nvSpPr>
              <p:cNvPr id="44" name="Line 1450"/>
              <p:cNvSpPr>
                <a:spLocks noChangeAspect="1" noChangeShapeType="1"/>
              </p:cNvSpPr>
              <p:nvPr/>
            </p:nvSpPr>
            <p:spPr bwMode="auto">
              <a:xfrm>
                <a:off x="2043" y="1901"/>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45" name="Group 1451"/>
              <p:cNvGrpSpPr>
                <a:grpSpLocks noChangeAspect="1"/>
              </p:cNvGrpSpPr>
              <p:nvPr/>
            </p:nvGrpSpPr>
            <p:grpSpPr bwMode="auto">
              <a:xfrm flipH="1">
                <a:off x="2006" y="1907"/>
                <a:ext cx="19" cy="48"/>
                <a:chOff x="1259" y="1954"/>
                <a:chExt cx="19" cy="48"/>
              </a:xfrm>
            </p:grpSpPr>
            <p:sp>
              <p:nvSpPr>
                <p:cNvPr id="52" name="Line 1452"/>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 name="Line 1453"/>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46" name="Line 1454"/>
              <p:cNvSpPr>
                <a:spLocks noChangeAspect="1" noChangeShapeType="1"/>
              </p:cNvSpPr>
              <p:nvPr/>
            </p:nvSpPr>
            <p:spPr bwMode="auto">
              <a:xfrm flipH="1" flipV="1">
                <a:off x="2015" y="1957"/>
                <a:ext cx="0" cy="5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 name="Oval 29"/>
              <p:cNvSpPr>
                <a:spLocks noChangeAspect="1" noChangeArrowheads="1"/>
              </p:cNvSpPr>
              <p:nvPr/>
            </p:nvSpPr>
            <p:spPr bwMode="auto">
              <a:xfrm flipH="1" flipV="1">
                <a:off x="2002" y="2004"/>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48" name="Group 1456"/>
              <p:cNvGrpSpPr>
                <a:grpSpLocks noChangeAspect="1"/>
              </p:cNvGrpSpPr>
              <p:nvPr/>
            </p:nvGrpSpPr>
            <p:grpSpPr bwMode="auto">
              <a:xfrm flipV="1">
                <a:off x="2033" y="1956"/>
                <a:ext cx="19" cy="48"/>
                <a:chOff x="1259" y="1954"/>
                <a:chExt cx="19" cy="48"/>
              </a:xfrm>
            </p:grpSpPr>
            <p:sp>
              <p:nvSpPr>
                <p:cNvPr id="50" name="Line 1457"/>
                <p:cNvSpPr>
                  <a:spLocks noChangeAspect="1" noChangeShapeType="1"/>
                </p:cNvSpPr>
                <p:nvPr/>
              </p:nvSpPr>
              <p:spPr bwMode="auto">
                <a:xfrm flipV="1">
                  <a:off x="1260" y="1978"/>
                  <a:ext cx="17" cy="2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 name="Line 1458"/>
                <p:cNvSpPr>
                  <a:spLocks noChangeAspect="1" noChangeShapeType="1"/>
                </p:cNvSpPr>
                <p:nvPr/>
              </p:nvSpPr>
              <p:spPr bwMode="auto">
                <a:xfrm flipH="1" flipV="1">
                  <a:off x="1259" y="1954"/>
                  <a:ext cx="19" cy="2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49" name="Oval 31"/>
              <p:cNvSpPr>
                <a:spLocks noChangeAspect="1" noChangeArrowheads="1"/>
              </p:cNvSpPr>
              <p:nvPr/>
            </p:nvSpPr>
            <p:spPr bwMode="auto">
              <a:xfrm>
                <a:off x="2002" y="1861"/>
                <a:ext cx="52" cy="52"/>
              </a:xfrm>
              <a:prstGeom prst="ellipse">
                <a:avLst/>
              </a:prstGeom>
              <a:gradFill rotWithShape="1">
                <a:gsLst>
                  <a:gs pos="0">
                    <a:srgbClr val="FFFF00"/>
                  </a:gs>
                  <a:gs pos="100000">
                    <a:srgbClr val="990000"/>
                  </a:gs>
                </a:gsLst>
                <a:path path="shape">
                  <a:fillToRect l="50000" t="50000" r="50000" b="50000"/>
                </a:path>
              </a:gra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grpSp>
        <p:nvGrpSpPr>
          <p:cNvPr id="184" name="Group 1460"/>
          <p:cNvGrpSpPr>
            <a:grpSpLocks/>
          </p:cNvGrpSpPr>
          <p:nvPr/>
        </p:nvGrpSpPr>
        <p:grpSpPr bwMode="auto">
          <a:xfrm>
            <a:off x="2778125" y="1800225"/>
            <a:ext cx="463550" cy="639763"/>
            <a:chOff x="3555" y="1083"/>
            <a:chExt cx="494" cy="1981"/>
          </a:xfrm>
        </p:grpSpPr>
        <p:grpSp>
          <p:nvGrpSpPr>
            <p:cNvPr id="185" name="Group 1461"/>
            <p:cNvGrpSpPr>
              <a:grpSpLocks/>
            </p:cNvGrpSpPr>
            <p:nvPr/>
          </p:nvGrpSpPr>
          <p:grpSpPr bwMode="auto">
            <a:xfrm>
              <a:off x="3681" y="1083"/>
              <a:ext cx="127" cy="1719"/>
              <a:chOff x="2250" y="834"/>
              <a:chExt cx="127" cy="1719"/>
            </a:xfrm>
          </p:grpSpPr>
          <p:sp>
            <p:nvSpPr>
              <p:cNvPr id="372" name="Oval 358"/>
              <p:cNvSpPr>
                <a:spLocks noChangeArrowheads="1"/>
              </p:cNvSpPr>
              <p:nvPr/>
            </p:nvSpPr>
            <p:spPr bwMode="auto">
              <a:xfrm>
                <a:off x="2246" y="834"/>
                <a:ext cx="13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3" name="Oval 359"/>
              <p:cNvSpPr>
                <a:spLocks noChangeArrowheads="1"/>
              </p:cNvSpPr>
              <p:nvPr/>
            </p:nvSpPr>
            <p:spPr bwMode="auto">
              <a:xfrm>
                <a:off x="2246" y="942"/>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4" name="Oval 360"/>
              <p:cNvSpPr>
                <a:spLocks noChangeArrowheads="1"/>
              </p:cNvSpPr>
              <p:nvPr/>
            </p:nvSpPr>
            <p:spPr bwMode="auto">
              <a:xfrm>
                <a:off x="2246" y="1045"/>
                <a:ext cx="13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5" name="Oval 361"/>
              <p:cNvSpPr>
                <a:spLocks noChangeArrowheads="1"/>
              </p:cNvSpPr>
              <p:nvPr/>
            </p:nvSpPr>
            <p:spPr bwMode="auto">
              <a:xfrm>
                <a:off x="2246" y="1154"/>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6" name="Oval 362"/>
              <p:cNvSpPr>
                <a:spLocks noChangeArrowheads="1"/>
              </p:cNvSpPr>
              <p:nvPr/>
            </p:nvSpPr>
            <p:spPr bwMode="auto">
              <a:xfrm>
                <a:off x="2246" y="1262"/>
                <a:ext cx="135"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7" name="Oval 363"/>
              <p:cNvSpPr>
                <a:spLocks noChangeArrowheads="1"/>
              </p:cNvSpPr>
              <p:nvPr/>
            </p:nvSpPr>
            <p:spPr bwMode="auto">
              <a:xfrm>
                <a:off x="2246" y="1365"/>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8" name="Oval 364"/>
              <p:cNvSpPr>
                <a:spLocks noChangeArrowheads="1"/>
              </p:cNvSpPr>
              <p:nvPr/>
            </p:nvSpPr>
            <p:spPr bwMode="auto">
              <a:xfrm>
                <a:off x="2246" y="1473"/>
                <a:ext cx="13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9" name="Oval 365"/>
              <p:cNvSpPr>
                <a:spLocks noChangeArrowheads="1"/>
              </p:cNvSpPr>
              <p:nvPr/>
            </p:nvSpPr>
            <p:spPr bwMode="auto">
              <a:xfrm>
                <a:off x="2246" y="1576"/>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0" name="Oval 366"/>
              <p:cNvSpPr>
                <a:spLocks noChangeArrowheads="1"/>
              </p:cNvSpPr>
              <p:nvPr/>
            </p:nvSpPr>
            <p:spPr bwMode="auto">
              <a:xfrm>
                <a:off x="2246" y="1684"/>
                <a:ext cx="13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1" name="Oval 367"/>
              <p:cNvSpPr>
                <a:spLocks noChangeArrowheads="1"/>
              </p:cNvSpPr>
              <p:nvPr/>
            </p:nvSpPr>
            <p:spPr bwMode="auto">
              <a:xfrm>
                <a:off x="2246" y="1793"/>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2" name="Oval 368"/>
              <p:cNvSpPr>
                <a:spLocks noChangeArrowheads="1"/>
              </p:cNvSpPr>
              <p:nvPr/>
            </p:nvSpPr>
            <p:spPr bwMode="auto">
              <a:xfrm>
                <a:off x="2246" y="1896"/>
                <a:ext cx="13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3" name="Oval 369"/>
              <p:cNvSpPr>
                <a:spLocks noChangeArrowheads="1"/>
              </p:cNvSpPr>
              <p:nvPr/>
            </p:nvSpPr>
            <p:spPr bwMode="auto">
              <a:xfrm>
                <a:off x="2246" y="2004"/>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4" name="Oval 370"/>
              <p:cNvSpPr>
                <a:spLocks noChangeArrowheads="1"/>
              </p:cNvSpPr>
              <p:nvPr/>
            </p:nvSpPr>
            <p:spPr bwMode="auto">
              <a:xfrm>
                <a:off x="2246" y="2107"/>
                <a:ext cx="13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5" name="Oval 371"/>
              <p:cNvSpPr>
                <a:spLocks noChangeArrowheads="1"/>
              </p:cNvSpPr>
              <p:nvPr/>
            </p:nvSpPr>
            <p:spPr bwMode="auto">
              <a:xfrm>
                <a:off x="2246" y="2215"/>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6" name="Oval 372"/>
              <p:cNvSpPr>
                <a:spLocks noChangeArrowheads="1"/>
              </p:cNvSpPr>
              <p:nvPr/>
            </p:nvSpPr>
            <p:spPr bwMode="auto">
              <a:xfrm>
                <a:off x="2246" y="2323"/>
                <a:ext cx="135"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7" name="Oval 373"/>
              <p:cNvSpPr>
                <a:spLocks noChangeArrowheads="1"/>
              </p:cNvSpPr>
              <p:nvPr/>
            </p:nvSpPr>
            <p:spPr bwMode="auto">
              <a:xfrm>
                <a:off x="2246" y="2427"/>
                <a:ext cx="13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86" name="Group 1478"/>
            <p:cNvGrpSpPr>
              <a:grpSpLocks/>
            </p:cNvGrpSpPr>
            <p:nvPr/>
          </p:nvGrpSpPr>
          <p:grpSpPr bwMode="auto">
            <a:xfrm>
              <a:off x="3609" y="1089"/>
              <a:ext cx="127" cy="1719"/>
              <a:chOff x="2250" y="834"/>
              <a:chExt cx="127" cy="1719"/>
            </a:xfrm>
          </p:grpSpPr>
          <p:sp>
            <p:nvSpPr>
              <p:cNvPr id="356" name="Oval 342"/>
              <p:cNvSpPr>
                <a:spLocks noChangeArrowheads="1"/>
              </p:cNvSpPr>
              <p:nvPr/>
            </p:nvSpPr>
            <p:spPr bwMode="auto">
              <a:xfrm>
                <a:off x="2250" y="833"/>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7" name="Oval 343"/>
              <p:cNvSpPr>
                <a:spLocks noChangeArrowheads="1"/>
              </p:cNvSpPr>
              <p:nvPr/>
            </p:nvSpPr>
            <p:spPr bwMode="auto">
              <a:xfrm>
                <a:off x="2250" y="94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8" name="Oval 344"/>
              <p:cNvSpPr>
                <a:spLocks noChangeArrowheads="1"/>
              </p:cNvSpPr>
              <p:nvPr/>
            </p:nvSpPr>
            <p:spPr bwMode="auto">
              <a:xfrm>
                <a:off x="2250" y="104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9" name="Oval 345"/>
              <p:cNvSpPr>
                <a:spLocks noChangeArrowheads="1"/>
              </p:cNvSpPr>
              <p:nvPr/>
            </p:nvSpPr>
            <p:spPr bwMode="auto">
              <a:xfrm>
                <a:off x="2250" y="115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0" name="Oval 346"/>
              <p:cNvSpPr>
                <a:spLocks noChangeArrowheads="1"/>
              </p:cNvSpPr>
              <p:nvPr/>
            </p:nvSpPr>
            <p:spPr bwMode="auto">
              <a:xfrm>
                <a:off x="2250" y="1261"/>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1" name="Oval 347"/>
              <p:cNvSpPr>
                <a:spLocks noChangeArrowheads="1"/>
              </p:cNvSpPr>
              <p:nvPr/>
            </p:nvSpPr>
            <p:spPr bwMode="auto">
              <a:xfrm>
                <a:off x="2250" y="136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2" name="Oval 348"/>
              <p:cNvSpPr>
                <a:spLocks noChangeArrowheads="1"/>
              </p:cNvSpPr>
              <p:nvPr/>
            </p:nvSpPr>
            <p:spPr bwMode="auto">
              <a:xfrm>
                <a:off x="2250" y="1472"/>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3" name="Oval 349"/>
              <p:cNvSpPr>
                <a:spLocks noChangeArrowheads="1"/>
              </p:cNvSpPr>
              <p:nvPr/>
            </p:nvSpPr>
            <p:spPr bwMode="auto">
              <a:xfrm>
                <a:off x="2250" y="157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4" name="Oval 350"/>
              <p:cNvSpPr>
                <a:spLocks noChangeArrowheads="1"/>
              </p:cNvSpPr>
              <p:nvPr/>
            </p:nvSpPr>
            <p:spPr bwMode="auto">
              <a:xfrm>
                <a:off x="2250" y="1683"/>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5" name="Oval 351"/>
              <p:cNvSpPr>
                <a:spLocks noChangeArrowheads="1"/>
              </p:cNvSpPr>
              <p:nvPr/>
            </p:nvSpPr>
            <p:spPr bwMode="auto">
              <a:xfrm>
                <a:off x="2250" y="179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6" name="Oval 352"/>
              <p:cNvSpPr>
                <a:spLocks noChangeArrowheads="1"/>
              </p:cNvSpPr>
              <p:nvPr/>
            </p:nvSpPr>
            <p:spPr bwMode="auto">
              <a:xfrm>
                <a:off x="2250" y="189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7" name="Oval 353"/>
              <p:cNvSpPr>
                <a:spLocks noChangeArrowheads="1"/>
              </p:cNvSpPr>
              <p:nvPr/>
            </p:nvSpPr>
            <p:spPr bwMode="auto">
              <a:xfrm>
                <a:off x="2250" y="200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8" name="Oval 354"/>
              <p:cNvSpPr>
                <a:spLocks noChangeArrowheads="1"/>
              </p:cNvSpPr>
              <p:nvPr/>
            </p:nvSpPr>
            <p:spPr bwMode="auto">
              <a:xfrm>
                <a:off x="2250" y="210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69" name="Oval 355"/>
              <p:cNvSpPr>
                <a:spLocks noChangeArrowheads="1"/>
              </p:cNvSpPr>
              <p:nvPr/>
            </p:nvSpPr>
            <p:spPr bwMode="auto">
              <a:xfrm>
                <a:off x="2250" y="221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0" name="Oval 356"/>
              <p:cNvSpPr>
                <a:spLocks noChangeArrowheads="1"/>
              </p:cNvSpPr>
              <p:nvPr/>
            </p:nvSpPr>
            <p:spPr bwMode="auto">
              <a:xfrm>
                <a:off x="2250" y="2322"/>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71" name="Oval 357"/>
              <p:cNvSpPr>
                <a:spLocks noChangeArrowheads="1"/>
              </p:cNvSpPr>
              <p:nvPr/>
            </p:nvSpPr>
            <p:spPr bwMode="auto">
              <a:xfrm>
                <a:off x="2250" y="242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87" name="Group 1495"/>
            <p:cNvGrpSpPr>
              <a:grpSpLocks/>
            </p:cNvGrpSpPr>
            <p:nvPr/>
          </p:nvGrpSpPr>
          <p:grpSpPr bwMode="auto">
            <a:xfrm>
              <a:off x="3555" y="1119"/>
              <a:ext cx="127" cy="1719"/>
              <a:chOff x="2250" y="834"/>
              <a:chExt cx="127" cy="1719"/>
            </a:xfrm>
          </p:grpSpPr>
          <p:sp>
            <p:nvSpPr>
              <p:cNvPr id="340" name="Oval 326"/>
              <p:cNvSpPr>
                <a:spLocks noChangeArrowheads="1"/>
              </p:cNvSpPr>
              <p:nvPr/>
            </p:nvSpPr>
            <p:spPr bwMode="auto">
              <a:xfrm>
                <a:off x="2250" y="832"/>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1" name="Oval 327"/>
              <p:cNvSpPr>
                <a:spLocks noChangeArrowheads="1"/>
              </p:cNvSpPr>
              <p:nvPr/>
            </p:nvSpPr>
            <p:spPr bwMode="auto">
              <a:xfrm>
                <a:off x="2250" y="94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2" name="Oval 328"/>
              <p:cNvSpPr>
                <a:spLocks noChangeArrowheads="1"/>
              </p:cNvSpPr>
              <p:nvPr/>
            </p:nvSpPr>
            <p:spPr bwMode="auto">
              <a:xfrm>
                <a:off x="2250" y="104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3" name="Oval 329"/>
              <p:cNvSpPr>
                <a:spLocks noChangeArrowheads="1"/>
              </p:cNvSpPr>
              <p:nvPr/>
            </p:nvSpPr>
            <p:spPr bwMode="auto">
              <a:xfrm>
                <a:off x="2250" y="115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4" name="Oval 330"/>
              <p:cNvSpPr>
                <a:spLocks noChangeArrowheads="1"/>
              </p:cNvSpPr>
              <p:nvPr/>
            </p:nvSpPr>
            <p:spPr bwMode="auto">
              <a:xfrm>
                <a:off x="2250" y="1260"/>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5" name="Oval 331"/>
              <p:cNvSpPr>
                <a:spLocks noChangeArrowheads="1"/>
              </p:cNvSpPr>
              <p:nvPr/>
            </p:nvSpPr>
            <p:spPr bwMode="auto">
              <a:xfrm>
                <a:off x="2250" y="136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6" name="Oval 332"/>
              <p:cNvSpPr>
                <a:spLocks noChangeArrowheads="1"/>
              </p:cNvSpPr>
              <p:nvPr/>
            </p:nvSpPr>
            <p:spPr bwMode="auto">
              <a:xfrm>
                <a:off x="2250" y="1471"/>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7" name="Oval 333"/>
              <p:cNvSpPr>
                <a:spLocks noChangeArrowheads="1"/>
              </p:cNvSpPr>
              <p:nvPr/>
            </p:nvSpPr>
            <p:spPr bwMode="auto">
              <a:xfrm>
                <a:off x="2250" y="157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8" name="Oval 334"/>
              <p:cNvSpPr>
                <a:spLocks noChangeArrowheads="1"/>
              </p:cNvSpPr>
              <p:nvPr/>
            </p:nvSpPr>
            <p:spPr bwMode="auto">
              <a:xfrm>
                <a:off x="2250" y="1683"/>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49" name="Oval 335"/>
              <p:cNvSpPr>
                <a:spLocks noChangeArrowheads="1"/>
              </p:cNvSpPr>
              <p:nvPr/>
            </p:nvSpPr>
            <p:spPr bwMode="auto">
              <a:xfrm>
                <a:off x="2250" y="179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0" name="Oval 336"/>
              <p:cNvSpPr>
                <a:spLocks noChangeArrowheads="1"/>
              </p:cNvSpPr>
              <p:nvPr/>
            </p:nvSpPr>
            <p:spPr bwMode="auto">
              <a:xfrm>
                <a:off x="2250" y="189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1" name="Oval 337"/>
              <p:cNvSpPr>
                <a:spLocks noChangeArrowheads="1"/>
              </p:cNvSpPr>
              <p:nvPr/>
            </p:nvSpPr>
            <p:spPr bwMode="auto">
              <a:xfrm>
                <a:off x="2250" y="200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2" name="Oval 338"/>
              <p:cNvSpPr>
                <a:spLocks noChangeArrowheads="1"/>
              </p:cNvSpPr>
              <p:nvPr/>
            </p:nvSpPr>
            <p:spPr bwMode="auto">
              <a:xfrm>
                <a:off x="2250" y="210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3" name="Oval 339"/>
              <p:cNvSpPr>
                <a:spLocks noChangeArrowheads="1"/>
              </p:cNvSpPr>
              <p:nvPr/>
            </p:nvSpPr>
            <p:spPr bwMode="auto">
              <a:xfrm>
                <a:off x="2250" y="221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4" name="Oval 340"/>
              <p:cNvSpPr>
                <a:spLocks noChangeArrowheads="1"/>
              </p:cNvSpPr>
              <p:nvPr/>
            </p:nvSpPr>
            <p:spPr bwMode="auto">
              <a:xfrm>
                <a:off x="2250" y="2322"/>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55" name="Oval 341"/>
              <p:cNvSpPr>
                <a:spLocks noChangeArrowheads="1"/>
              </p:cNvSpPr>
              <p:nvPr/>
            </p:nvSpPr>
            <p:spPr bwMode="auto">
              <a:xfrm>
                <a:off x="2250" y="242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88" name="Group 1512"/>
            <p:cNvGrpSpPr>
              <a:grpSpLocks/>
            </p:cNvGrpSpPr>
            <p:nvPr/>
          </p:nvGrpSpPr>
          <p:grpSpPr bwMode="auto">
            <a:xfrm>
              <a:off x="3879" y="1125"/>
              <a:ext cx="127" cy="1719"/>
              <a:chOff x="2250" y="834"/>
              <a:chExt cx="127" cy="1719"/>
            </a:xfrm>
          </p:grpSpPr>
          <p:sp>
            <p:nvSpPr>
              <p:cNvPr id="324" name="Oval 310"/>
              <p:cNvSpPr>
                <a:spLocks noChangeArrowheads="1"/>
              </p:cNvSpPr>
              <p:nvPr/>
            </p:nvSpPr>
            <p:spPr bwMode="auto">
              <a:xfrm>
                <a:off x="2254" y="83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5" name="Oval 311"/>
              <p:cNvSpPr>
                <a:spLocks noChangeArrowheads="1"/>
              </p:cNvSpPr>
              <p:nvPr/>
            </p:nvSpPr>
            <p:spPr bwMode="auto">
              <a:xfrm>
                <a:off x="2254" y="94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6" name="Oval 312"/>
              <p:cNvSpPr>
                <a:spLocks noChangeArrowheads="1"/>
              </p:cNvSpPr>
              <p:nvPr/>
            </p:nvSpPr>
            <p:spPr bwMode="auto">
              <a:xfrm>
                <a:off x="2254" y="1048"/>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7" name="Oval 313"/>
              <p:cNvSpPr>
                <a:spLocks noChangeArrowheads="1"/>
              </p:cNvSpPr>
              <p:nvPr/>
            </p:nvSpPr>
            <p:spPr bwMode="auto">
              <a:xfrm>
                <a:off x="2254" y="115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8" name="Oval 314"/>
              <p:cNvSpPr>
                <a:spLocks noChangeArrowheads="1"/>
              </p:cNvSpPr>
              <p:nvPr/>
            </p:nvSpPr>
            <p:spPr bwMode="auto">
              <a:xfrm>
                <a:off x="2254" y="1259"/>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9" name="Oval 315"/>
              <p:cNvSpPr>
                <a:spLocks noChangeArrowheads="1"/>
              </p:cNvSpPr>
              <p:nvPr/>
            </p:nvSpPr>
            <p:spPr bwMode="auto">
              <a:xfrm>
                <a:off x="2254" y="136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0" name="Oval 316"/>
              <p:cNvSpPr>
                <a:spLocks noChangeArrowheads="1"/>
              </p:cNvSpPr>
              <p:nvPr/>
            </p:nvSpPr>
            <p:spPr bwMode="auto">
              <a:xfrm>
                <a:off x="2254" y="1470"/>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1" name="Oval 317"/>
              <p:cNvSpPr>
                <a:spLocks noChangeArrowheads="1"/>
              </p:cNvSpPr>
              <p:nvPr/>
            </p:nvSpPr>
            <p:spPr bwMode="auto">
              <a:xfrm>
                <a:off x="2254" y="1579"/>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2" name="Oval 318"/>
              <p:cNvSpPr>
                <a:spLocks noChangeArrowheads="1"/>
              </p:cNvSpPr>
              <p:nvPr/>
            </p:nvSpPr>
            <p:spPr bwMode="auto">
              <a:xfrm>
                <a:off x="2254" y="1687"/>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3" name="Oval 319"/>
              <p:cNvSpPr>
                <a:spLocks noChangeArrowheads="1"/>
              </p:cNvSpPr>
              <p:nvPr/>
            </p:nvSpPr>
            <p:spPr bwMode="auto">
              <a:xfrm>
                <a:off x="2254" y="1790"/>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4" name="Oval 320"/>
              <p:cNvSpPr>
                <a:spLocks noChangeArrowheads="1"/>
              </p:cNvSpPr>
              <p:nvPr/>
            </p:nvSpPr>
            <p:spPr bwMode="auto">
              <a:xfrm>
                <a:off x="2254" y="1898"/>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5" name="Oval 321"/>
              <p:cNvSpPr>
                <a:spLocks noChangeArrowheads="1"/>
              </p:cNvSpPr>
              <p:nvPr/>
            </p:nvSpPr>
            <p:spPr bwMode="auto">
              <a:xfrm>
                <a:off x="2254" y="200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6" name="Oval 322"/>
              <p:cNvSpPr>
                <a:spLocks noChangeArrowheads="1"/>
              </p:cNvSpPr>
              <p:nvPr/>
            </p:nvSpPr>
            <p:spPr bwMode="auto">
              <a:xfrm>
                <a:off x="2254" y="2109"/>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7" name="Oval 323"/>
              <p:cNvSpPr>
                <a:spLocks noChangeArrowheads="1"/>
              </p:cNvSpPr>
              <p:nvPr/>
            </p:nvSpPr>
            <p:spPr bwMode="auto">
              <a:xfrm>
                <a:off x="2254" y="221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8" name="Oval 324"/>
              <p:cNvSpPr>
                <a:spLocks noChangeArrowheads="1"/>
              </p:cNvSpPr>
              <p:nvPr/>
            </p:nvSpPr>
            <p:spPr bwMode="auto">
              <a:xfrm>
                <a:off x="2254" y="2321"/>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39" name="Oval 325"/>
              <p:cNvSpPr>
                <a:spLocks noChangeArrowheads="1"/>
              </p:cNvSpPr>
              <p:nvPr/>
            </p:nvSpPr>
            <p:spPr bwMode="auto">
              <a:xfrm>
                <a:off x="2254" y="242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89" name="Group 1529"/>
            <p:cNvGrpSpPr>
              <a:grpSpLocks/>
            </p:cNvGrpSpPr>
            <p:nvPr/>
          </p:nvGrpSpPr>
          <p:grpSpPr bwMode="auto">
            <a:xfrm>
              <a:off x="3789" y="1089"/>
              <a:ext cx="127" cy="1719"/>
              <a:chOff x="2250" y="834"/>
              <a:chExt cx="127" cy="1719"/>
            </a:xfrm>
          </p:grpSpPr>
          <p:sp>
            <p:nvSpPr>
              <p:cNvPr id="308" name="Oval 294"/>
              <p:cNvSpPr>
                <a:spLocks noChangeArrowheads="1"/>
              </p:cNvSpPr>
              <p:nvPr/>
            </p:nvSpPr>
            <p:spPr bwMode="auto">
              <a:xfrm>
                <a:off x="2248" y="833"/>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9" name="Oval 295"/>
              <p:cNvSpPr>
                <a:spLocks noChangeArrowheads="1"/>
              </p:cNvSpPr>
              <p:nvPr/>
            </p:nvSpPr>
            <p:spPr bwMode="auto">
              <a:xfrm>
                <a:off x="2248" y="94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0" name="Oval 296"/>
              <p:cNvSpPr>
                <a:spLocks noChangeArrowheads="1"/>
              </p:cNvSpPr>
              <p:nvPr/>
            </p:nvSpPr>
            <p:spPr bwMode="auto">
              <a:xfrm>
                <a:off x="2248" y="104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1" name="Oval 297"/>
              <p:cNvSpPr>
                <a:spLocks noChangeArrowheads="1"/>
              </p:cNvSpPr>
              <p:nvPr/>
            </p:nvSpPr>
            <p:spPr bwMode="auto">
              <a:xfrm>
                <a:off x="2248" y="115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2" name="Oval 298"/>
              <p:cNvSpPr>
                <a:spLocks noChangeArrowheads="1"/>
              </p:cNvSpPr>
              <p:nvPr/>
            </p:nvSpPr>
            <p:spPr bwMode="auto">
              <a:xfrm>
                <a:off x="2248" y="1261"/>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3" name="Oval 299"/>
              <p:cNvSpPr>
                <a:spLocks noChangeArrowheads="1"/>
              </p:cNvSpPr>
              <p:nvPr/>
            </p:nvSpPr>
            <p:spPr bwMode="auto">
              <a:xfrm>
                <a:off x="2248" y="136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4" name="Oval 300"/>
              <p:cNvSpPr>
                <a:spLocks noChangeArrowheads="1"/>
              </p:cNvSpPr>
              <p:nvPr/>
            </p:nvSpPr>
            <p:spPr bwMode="auto">
              <a:xfrm>
                <a:off x="2248" y="1472"/>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5" name="Oval 301"/>
              <p:cNvSpPr>
                <a:spLocks noChangeArrowheads="1"/>
              </p:cNvSpPr>
              <p:nvPr/>
            </p:nvSpPr>
            <p:spPr bwMode="auto">
              <a:xfrm>
                <a:off x="2248" y="157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6" name="Oval 302"/>
              <p:cNvSpPr>
                <a:spLocks noChangeArrowheads="1"/>
              </p:cNvSpPr>
              <p:nvPr/>
            </p:nvSpPr>
            <p:spPr bwMode="auto">
              <a:xfrm>
                <a:off x="2248" y="1683"/>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7" name="Oval 303"/>
              <p:cNvSpPr>
                <a:spLocks noChangeArrowheads="1"/>
              </p:cNvSpPr>
              <p:nvPr/>
            </p:nvSpPr>
            <p:spPr bwMode="auto">
              <a:xfrm>
                <a:off x="2248" y="179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8" name="Oval 304"/>
              <p:cNvSpPr>
                <a:spLocks noChangeArrowheads="1"/>
              </p:cNvSpPr>
              <p:nvPr/>
            </p:nvSpPr>
            <p:spPr bwMode="auto">
              <a:xfrm>
                <a:off x="2248" y="189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19" name="Oval 305"/>
              <p:cNvSpPr>
                <a:spLocks noChangeArrowheads="1"/>
              </p:cNvSpPr>
              <p:nvPr/>
            </p:nvSpPr>
            <p:spPr bwMode="auto">
              <a:xfrm>
                <a:off x="2248" y="200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0" name="Oval 306"/>
              <p:cNvSpPr>
                <a:spLocks noChangeArrowheads="1"/>
              </p:cNvSpPr>
              <p:nvPr/>
            </p:nvSpPr>
            <p:spPr bwMode="auto">
              <a:xfrm>
                <a:off x="2248" y="210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1" name="Oval 307"/>
              <p:cNvSpPr>
                <a:spLocks noChangeArrowheads="1"/>
              </p:cNvSpPr>
              <p:nvPr/>
            </p:nvSpPr>
            <p:spPr bwMode="auto">
              <a:xfrm>
                <a:off x="2248" y="221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2" name="Oval 308"/>
              <p:cNvSpPr>
                <a:spLocks noChangeArrowheads="1"/>
              </p:cNvSpPr>
              <p:nvPr/>
            </p:nvSpPr>
            <p:spPr bwMode="auto">
              <a:xfrm>
                <a:off x="2248" y="2322"/>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23" name="Oval 309"/>
              <p:cNvSpPr>
                <a:spLocks noChangeArrowheads="1"/>
              </p:cNvSpPr>
              <p:nvPr/>
            </p:nvSpPr>
            <p:spPr bwMode="auto">
              <a:xfrm>
                <a:off x="2248" y="242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90" name="AutoShape 1546"/>
            <p:cNvSpPr>
              <a:spLocks noChangeArrowheads="1"/>
            </p:cNvSpPr>
            <p:nvPr/>
          </p:nvSpPr>
          <p:spPr bwMode="auto">
            <a:xfrm>
              <a:off x="3557" y="1083"/>
              <a:ext cx="438" cy="1843"/>
            </a:xfrm>
            <a:prstGeom prst="can">
              <a:avLst>
                <a:gd name="adj" fmla="val 54613"/>
              </a:avLst>
            </a:prstGeom>
            <a:gradFill rotWithShape="1">
              <a:gsLst>
                <a:gs pos="0">
                  <a:srgbClr val="D6B19C">
                    <a:alpha val="36000"/>
                  </a:srgbClr>
                </a:gs>
                <a:gs pos="100000">
                  <a:srgbClr val="D6B19C">
                    <a:gamma/>
                    <a:shade val="87843"/>
                    <a:invGamma/>
                    <a:alpha val="36000"/>
                  </a:srgbClr>
                </a:gs>
              </a:gsLst>
              <a:path path="rect">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191" name="Group 1547"/>
            <p:cNvGrpSpPr>
              <a:grpSpLocks/>
            </p:cNvGrpSpPr>
            <p:nvPr/>
          </p:nvGrpSpPr>
          <p:grpSpPr bwMode="auto">
            <a:xfrm>
              <a:off x="3922" y="1192"/>
              <a:ext cx="127" cy="1719"/>
              <a:chOff x="2250" y="834"/>
              <a:chExt cx="127" cy="1719"/>
            </a:xfrm>
          </p:grpSpPr>
          <p:sp>
            <p:nvSpPr>
              <p:cNvPr id="292" name="Oval 278"/>
              <p:cNvSpPr>
                <a:spLocks noChangeArrowheads="1"/>
              </p:cNvSpPr>
              <p:nvPr/>
            </p:nvSpPr>
            <p:spPr bwMode="auto">
              <a:xfrm>
                <a:off x="2250" y="833"/>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3" name="Oval 279"/>
              <p:cNvSpPr>
                <a:spLocks noChangeArrowheads="1"/>
              </p:cNvSpPr>
              <p:nvPr/>
            </p:nvSpPr>
            <p:spPr bwMode="auto">
              <a:xfrm>
                <a:off x="2250" y="94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4" name="Oval 280"/>
              <p:cNvSpPr>
                <a:spLocks noChangeArrowheads="1"/>
              </p:cNvSpPr>
              <p:nvPr/>
            </p:nvSpPr>
            <p:spPr bwMode="auto">
              <a:xfrm>
                <a:off x="2250" y="104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5" name="Oval 281"/>
              <p:cNvSpPr>
                <a:spLocks noChangeArrowheads="1"/>
              </p:cNvSpPr>
              <p:nvPr/>
            </p:nvSpPr>
            <p:spPr bwMode="auto">
              <a:xfrm>
                <a:off x="2250" y="115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6" name="Oval 282"/>
              <p:cNvSpPr>
                <a:spLocks noChangeArrowheads="1"/>
              </p:cNvSpPr>
              <p:nvPr/>
            </p:nvSpPr>
            <p:spPr bwMode="auto">
              <a:xfrm>
                <a:off x="2250" y="1261"/>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7" name="Oval 283"/>
              <p:cNvSpPr>
                <a:spLocks noChangeArrowheads="1"/>
              </p:cNvSpPr>
              <p:nvPr/>
            </p:nvSpPr>
            <p:spPr bwMode="auto">
              <a:xfrm>
                <a:off x="2250" y="136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8" name="Oval 284"/>
              <p:cNvSpPr>
                <a:spLocks noChangeArrowheads="1"/>
              </p:cNvSpPr>
              <p:nvPr/>
            </p:nvSpPr>
            <p:spPr bwMode="auto">
              <a:xfrm>
                <a:off x="2250" y="1472"/>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9" name="Oval 285"/>
              <p:cNvSpPr>
                <a:spLocks noChangeArrowheads="1"/>
              </p:cNvSpPr>
              <p:nvPr/>
            </p:nvSpPr>
            <p:spPr bwMode="auto">
              <a:xfrm>
                <a:off x="2250" y="157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0" name="Oval 286"/>
              <p:cNvSpPr>
                <a:spLocks noChangeArrowheads="1"/>
              </p:cNvSpPr>
              <p:nvPr/>
            </p:nvSpPr>
            <p:spPr bwMode="auto">
              <a:xfrm>
                <a:off x="2250" y="168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1" name="Oval 287"/>
              <p:cNvSpPr>
                <a:spLocks noChangeArrowheads="1"/>
              </p:cNvSpPr>
              <p:nvPr/>
            </p:nvSpPr>
            <p:spPr bwMode="auto">
              <a:xfrm>
                <a:off x="2250" y="179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2" name="Oval 288"/>
              <p:cNvSpPr>
                <a:spLocks noChangeArrowheads="1"/>
              </p:cNvSpPr>
              <p:nvPr/>
            </p:nvSpPr>
            <p:spPr bwMode="auto">
              <a:xfrm>
                <a:off x="2250" y="189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3" name="Oval 289"/>
              <p:cNvSpPr>
                <a:spLocks noChangeArrowheads="1"/>
              </p:cNvSpPr>
              <p:nvPr/>
            </p:nvSpPr>
            <p:spPr bwMode="auto">
              <a:xfrm>
                <a:off x="2250" y="200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4" name="Oval 290"/>
              <p:cNvSpPr>
                <a:spLocks noChangeArrowheads="1"/>
              </p:cNvSpPr>
              <p:nvPr/>
            </p:nvSpPr>
            <p:spPr bwMode="auto">
              <a:xfrm>
                <a:off x="2250" y="210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5" name="Oval 291"/>
              <p:cNvSpPr>
                <a:spLocks noChangeArrowheads="1"/>
              </p:cNvSpPr>
              <p:nvPr/>
            </p:nvSpPr>
            <p:spPr bwMode="auto">
              <a:xfrm>
                <a:off x="2250" y="221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6" name="Oval 292"/>
              <p:cNvSpPr>
                <a:spLocks noChangeArrowheads="1"/>
              </p:cNvSpPr>
              <p:nvPr/>
            </p:nvSpPr>
            <p:spPr bwMode="auto">
              <a:xfrm>
                <a:off x="2250" y="2323"/>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07" name="Oval 293"/>
              <p:cNvSpPr>
                <a:spLocks noChangeArrowheads="1"/>
              </p:cNvSpPr>
              <p:nvPr/>
            </p:nvSpPr>
            <p:spPr bwMode="auto">
              <a:xfrm>
                <a:off x="2250" y="242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92" name="Group 1564"/>
            <p:cNvGrpSpPr>
              <a:grpSpLocks/>
            </p:cNvGrpSpPr>
            <p:nvPr/>
          </p:nvGrpSpPr>
          <p:grpSpPr bwMode="auto">
            <a:xfrm>
              <a:off x="3905" y="1259"/>
              <a:ext cx="127" cy="1719"/>
              <a:chOff x="2250" y="834"/>
              <a:chExt cx="127" cy="1719"/>
            </a:xfrm>
          </p:grpSpPr>
          <p:sp>
            <p:nvSpPr>
              <p:cNvPr id="276" name="Oval 262"/>
              <p:cNvSpPr>
                <a:spLocks noChangeArrowheads="1"/>
              </p:cNvSpPr>
              <p:nvPr/>
            </p:nvSpPr>
            <p:spPr bwMode="auto">
              <a:xfrm>
                <a:off x="2250" y="83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7" name="Oval 263"/>
              <p:cNvSpPr>
                <a:spLocks noChangeArrowheads="1"/>
              </p:cNvSpPr>
              <p:nvPr/>
            </p:nvSpPr>
            <p:spPr bwMode="auto">
              <a:xfrm>
                <a:off x="2250" y="94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8" name="Oval 264"/>
              <p:cNvSpPr>
                <a:spLocks noChangeArrowheads="1"/>
              </p:cNvSpPr>
              <p:nvPr/>
            </p:nvSpPr>
            <p:spPr bwMode="auto">
              <a:xfrm>
                <a:off x="2250" y="104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9" name="Oval 265"/>
              <p:cNvSpPr>
                <a:spLocks noChangeArrowheads="1"/>
              </p:cNvSpPr>
              <p:nvPr/>
            </p:nvSpPr>
            <p:spPr bwMode="auto">
              <a:xfrm>
                <a:off x="2250" y="115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0" name="Oval 266"/>
              <p:cNvSpPr>
                <a:spLocks noChangeArrowheads="1"/>
              </p:cNvSpPr>
              <p:nvPr/>
            </p:nvSpPr>
            <p:spPr bwMode="auto">
              <a:xfrm>
                <a:off x="2250" y="1263"/>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1" name="Oval 267"/>
              <p:cNvSpPr>
                <a:spLocks noChangeArrowheads="1"/>
              </p:cNvSpPr>
              <p:nvPr/>
            </p:nvSpPr>
            <p:spPr bwMode="auto">
              <a:xfrm>
                <a:off x="2250" y="136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2" name="Oval 268"/>
              <p:cNvSpPr>
                <a:spLocks noChangeArrowheads="1"/>
              </p:cNvSpPr>
              <p:nvPr/>
            </p:nvSpPr>
            <p:spPr bwMode="auto">
              <a:xfrm>
                <a:off x="2250" y="147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3" name="Oval 269"/>
              <p:cNvSpPr>
                <a:spLocks noChangeArrowheads="1"/>
              </p:cNvSpPr>
              <p:nvPr/>
            </p:nvSpPr>
            <p:spPr bwMode="auto">
              <a:xfrm>
                <a:off x="2250" y="157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4" name="Oval 270"/>
              <p:cNvSpPr>
                <a:spLocks noChangeArrowheads="1"/>
              </p:cNvSpPr>
              <p:nvPr/>
            </p:nvSpPr>
            <p:spPr bwMode="auto">
              <a:xfrm>
                <a:off x="2250" y="168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5" name="Oval 271"/>
              <p:cNvSpPr>
                <a:spLocks noChangeArrowheads="1"/>
              </p:cNvSpPr>
              <p:nvPr/>
            </p:nvSpPr>
            <p:spPr bwMode="auto">
              <a:xfrm>
                <a:off x="2250" y="1794"/>
                <a:ext cx="127" cy="147"/>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6" name="Oval 272"/>
              <p:cNvSpPr>
                <a:spLocks noChangeArrowheads="1"/>
              </p:cNvSpPr>
              <p:nvPr/>
            </p:nvSpPr>
            <p:spPr bwMode="auto">
              <a:xfrm>
                <a:off x="2250" y="1897"/>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7" name="Oval 273"/>
              <p:cNvSpPr>
                <a:spLocks noChangeArrowheads="1"/>
              </p:cNvSpPr>
              <p:nvPr/>
            </p:nvSpPr>
            <p:spPr bwMode="auto">
              <a:xfrm>
                <a:off x="2250" y="200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8" name="Oval 274"/>
              <p:cNvSpPr>
                <a:spLocks noChangeArrowheads="1"/>
              </p:cNvSpPr>
              <p:nvPr/>
            </p:nvSpPr>
            <p:spPr bwMode="auto">
              <a:xfrm>
                <a:off x="2250" y="2108"/>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89" name="Oval 275"/>
              <p:cNvSpPr>
                <a:spLocks noChangeArrowheads="1"/>
              </p:cNvSpPr>
              <p:nvPr/>
            </p:nvSpPr>
            <p:spPr bwMode="auto">
              <a:xfrm>
                <a:off x="2250" y="221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0" name="Oval 276"/>
              <p:cNvSpPr>
                <a:spLocks noChangeArrowheads="1"/>
              </p:cNvSpPr>
              <p:nvPr/>
            </p:nvSpPr>
            <p:spPr bwMode="auto">
              <a:xfrm>
                <a:off x="2250" y="2324"/>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91" name="Oval 277"/>
              <p:cNvSpPr>
                <a:spLocks noChangeArrowheads="1"/>
              </p:cNvSpPr>
              <p:nvPr/>
            </p:nvSpPr>
            <p:spPr bwMode="auto">
              <a:xfrm>
                <a:off x="2250" y="243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93" name="Group 1581"/>
            <p:cNvGrpSpPr>
              <a:grpSpLocks/>
            </p:cNvGrpSpPr>
            <p:nvPr/>
          </p:nvGrpSpPr>
          <p:grpSpPr bwMode="auto">
            <a:xfrm>
              <a:off x="3846" y="1302"/>
              <a:ext cx="127" cy="1719"/>
              <a:chOff x="2250" y="834"/>
              <a:chExt cx="127" cy="1719"/>
            </a:xfrm>
          </p:grpSpPr>
          <p:sp>
            <p:nvSpPr>
              <p:cNvPr id="260" name="Oval 246"/>
              <p:cNvSpPr>
                <a:spLocks noChangeArrowheads="1"/>
              </p:cNvSpPr>
              <p:nvPr/>
            </p:nvSpPr>
            <p:spPr bwMode="auto">
              <a:xfrm>
                <a:off x="2250" y="83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1" name="Oval 247"/>
              <p:cNvSpPr>
                <a:spLocks noChangeArrowheads="1"/>
              </p:cNvSpPr>
              <p:nvPr/>
            </p:nvSpPr>
            <p:spPr bwMode="auto">
              <a:xfrm>
                <a:off x="2250" y="94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2" name="Oval 248"/>
              <p:cNvSpPr>
                <a:spLocks noChangeArrowheads="1"/>
              </p:cNvSpPr>
              <p:nvPr/>
            </p:nvSpPr>
            <p:spPr bwMode="auto">
              <a:xfrm>
                <a:off x="2250" y="1048"/>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3" name="Oval 249"/>
              <p:cNvSpPr>
                <a:spLocks noChangeArrowheads="1"/>
              </p:cNvSpPr>
              <p:nvPr/>
            </p:nvSpPr>
            <p:spPr bwMode="auto">
              <a:xfrm>
                <a:off x="2250" y="115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4" name="Oval 250"/>
              <p:cNvSpPr>
                <a:spLocks noChangeArrowheads="1"/>
              </p:cNvSpPr>
              <p:nvPr/>
            </p:nvSpPr>
            <p:spPr bwMode="auto">
              <a:xfrm>
                <a:off x="2250" y="1259"/>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5" name="Oval 251"/>
              <p:cNvSpPr>
                <a:spLocks noChangeArrowheads="1"/>
              </p:cNvSpPr>
              <p:nvPr/>
            </p:nvSpPr>
            <p:spPr bwMode="auto">
              <a:xfrm>
                <a:off x="2250" y="136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6" name="Oval 252"/>
              <p:cNvSpPr>
                <a:spLocks noChangeArrowheads="1"/>
              </p:cNvSpPr>
              <p:nvPr/>
            </p:nvSpPr>
            <p:spPr bwMode="auto">
              <a:xfrm>
                <a:off x="2250" y="1470"/>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7" name="Oval 253"/>
              <p:cNvSpPr>
                <a:spLocks noChangeArrowheads="1"/>
              </p:cNvSpPr>
              <p:nvPr/>
            </p:nvSpPr>
            <p:spPr bwMode="auto">
              <a:xfrm>
                <a:off x="2250" y="1578"/>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8" name="Oval 254"/>
              <p:cNvSpPr>
                <a:spLocks noChangeArrowheads="1"/>
              </p:cNvSpPr>
              <p:nvPr/>
            </p:nvSpPr>
            <p:spPr bwMode="auto">
              <a:xfrm>
                <a:off x="2250" y="1687"/>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69" name="Oval 255"/>
              <p:cNvSpPr>
                <a:spLocks noChangeArrowheads="1"/>
              </p:cNvSpPr>
              <p:nvPr/>
            </p:nvSpPr>
            <p:spPr bwMode="auto">
              <a:xfrm>
                <a:off x="2250" y="1790"/>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0" name="Oval 256"/>
              <p:cNvSpPr>
                <a:spLocks noChangeArrowheads="1"/>
              </p:cNvSpPr>
              <p:nvPr/>
            </p:nvSpPr>
            <p:spPr bwMode="auto">
              <a:xfrm>
                <a:off x="2250" y="1898"/>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1" name="Oval 257"/>
              <p:cNvSpPr>
                <a:spLocks noChangeArrowheads="1"/>
              </p:cNvSpPr>
              <p:nvPr/>
            </p:nvSpPr>
            <p:spPr bwMode="auto">
              <a:xfrm>
                <a:off x="2250" y="200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2" name="Oval 258"/>
              <p:cNvSpPr>
                <a:spLocks noChangeArrowheads="1"/>
              </p:cNvSpPr>
              <p:nvPr/>
            </p:nvSpPr>
            <p:spPr bwMode="auto">
              <a:xfrm>
                <a:off x="2250" y="2109"/>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3" name="Oval 259"/>
              <p:cNvSpPr>
                <a:spLocks noChangeArrowheads="1"/>
              </p:cNvSpPr>
              <p:nvPr/>
            </p:nvSpPr>
            <p:spPr bwMode="auto">
              <a:xfrm>
                <a:off x="2250" y="221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4" name="Oval 260"/>
              <p:cNvSpPr>
                <a:spLocks noChangeArrowheads="1"/>
              </p:cNvSpPr>
              <p:nvPr/>
            </p:nvSpPr>
            <p:spPr bwMode="auto">
              <a:xfrm>
                <a:off x="2250" y="2321"/>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75" name="Oval 261"/>
              <p:cNvSpPr>
                <a:spLocks noChangeArrowheads="1"/>
              </p:cNvSpPr>
              <p:nvPr/>
            </p:nvSpPr>
            <p:spPr bwMode="auto">
              <a:xfrm>
                <a:off x="2250" y="242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94" name="Group 1598"/>
            <p:cNvGrpSpPr>
              <a:grpSpLocks/>
            </p:cNvGrpSpPr>
            <p:nvPr/>
          </p:nvGrpSpPr>
          <p:grpSpPr bwMode="auto">
            <a:xfrm>
              <a:off x="3562" y="1264"/>
              <a:ext cx="127" cy="1719"/>
              <a:chOff x="2250" y="834"/>
              <a:chExt cx="127" cy="1719"/>
            </a:xfrm>
          </p:grpSpPr>
          <p:sp>
            <p:nvSpPr>
              <p:cNvPr id="244" name="Oval 230"/>
              <p:cNvSpPr>
                <a:spLocks noChangeArrowheads="1"/>
              </p:cNvSpPr>
              <p:nvPr/>
            </p:nvSpPr>
            <p:spPr bwMode="auto">
              <a:xfrm>
                <a:off x="2250" y="83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5" name="Oval 231"/>
              <p:cNvSpPr>
                <a:spLocks noChangeArrowheads="1"/>
              </p:cNvSpPr>
              <p:nvPr/>
            </p:nvSpPr>
            <p:spPr bwMode="auto">
              <a:xfrm>
                <a:off x="2250" y="94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6" name="Oval 232"/>
              <p:cNvSpPr>
                <a:spLocks noChangeArrowheads="1"/>
              </p:cNvSpPr>
              <p:nvPr/>
            </p:nvSpPr>
            <p:spPr bwMode="auto">
              <a:xfrm>
                <a:off x="2250" y="104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7" name="Oval 233"/>
              <p:cNvSpPr>
                <a:spLocks noChangeArrowheads="1"/>
              </p:cNvSpPr>
              <p:nvPr/>
            </p:nvSpPr>
            <p:spPr bwMode="auto">
              <a:xfrm>
                <a:off x="2250" y="115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8" name="Oval 234"/>
              <p:cNvSpPr>
                <a:spLocks noChangeArrowheads="1"/>
              </p:cNvSpPr>
              <p:nvPr/>
            </p:nvSpPr>
            <p:spPr bwMode="auto">
              <a:xfrm>
                <a:off x="2250" y="1263"/>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9" name="Oval 235"/>
              <p:cNvSpPr>
                <a:spLocks noChangeArrowheads="1"/>
              </p:cNvSpPr>
              <p:nvPr/>
            </p:nvSpPr>
            <p:spPr bwMode="auto">
              <a:xfrm>
                <a:off x="2250" y="136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0" name="Oval 236"/>
              <p:cNvSpPr>
                <a:spLocks noChangeArrowheads="1"/>
              </p:cNvSpPr>
              <p:nvPr/>
            </p:nvSpPr>
            <p:spPr bwMode="auto">
              <a:xfrm>
                <a:off x="2250" y="147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1" name="Oval 237"/>
              <p:cNvSpPr>
                <a:spLocks noChangeArrowheads="1"/>
              </p:cNvSpPr>
              <p:nvPr/>
            </p:nvSpPr>
            <p:spPr bwMode="auto">
              <a:xfrm>
                <a:off x="2250" y="157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2" name="Oval 238"/>
              <p:cNvSpPr>
                <a:spLocks noChangeArrowheads="1"/>
              </p:cNvSpPr>
              <p:nvPr/>
            </p:nvSpPr>
            <p:spPr bwMode="auto">
              <a:xfrm>
                <a:off x="2250" y="168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3" name="Oval 239"/>
              <p:cNvSpPr>
                <a:spLocks noChangeArrowheads="1"/>
              </p:cNvSpPr>
              <p:nvPr/>
            </p:nvSpPr>
            <p:spPr bwMode="auto">
              <a:xfrm>
                <a:off x="2250" y="179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4" name="Oval 240"/>
              <p:cNvSpPr>
                <a:spLocks noChangeArrowheads="1"/>
              </p:cNvSpPr>
              <p:nvPr/>
            </p:nvSpPr>
            <p:spPr bwMode="auto">
              <a:xfrm>
                <a:off x="2250" y="1897"/>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5" name="Oval 241"/>
              <p:cNvSpPr>
                <a:spLocks noChangeArrowheads="1"/>
              </p:cNvSpPr>
              <p:nvPr/>
            </p:nvSpPr>
            <p:spPr bwMode="auto">
              <a:xfrm>
                <a:off x="2250" y="200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6" name="Oval 242"/>
              <p:cNvSpPr>
                <a:spLocks noChangeArrowheads="1"/>
              </p:cNvSpPr>
              <p:nvPr/>
            </p:nvSpPr>
            <p:spPr bwMode="auto">
              <a:xfrm>
                <a:off x="2250" y="2108"/>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7" name="Oval 243"/>
              <p:cNvSpPr>
                <a:spLocks noChangeArrowheads="1"/>
              </p:cNvSpPr>
              <p:nvPr/>
            </p:nvSpPr>
            <p:spPr bwMode="auto">
              <a:xfrm>
                <a:off x="2250" y="221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8" name="Oval 244"/>
              <p:cNvSpPr>
                <a:spLocks noChangeArrowheads="1"/>
              </p:cNvSpPr>
              <p:nvPr/>
            </p:nvSpPr>
            <p:spPr bwMode="auto">
              <a:xfrm>
                <a:off x="2250" y="2324"/>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59" name="Oval 245"/>
              <p:cNvSpPr>
                <a:spLocks noChangeArrowheads="1"/>
              </p:cNvSpPr>
              <p:nvPr/>
            </p:nvSpPr>
            <p:spPr bwMode="auto">
              <a:xfrm>
                <a:off x="2250" y="243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195" name="Group 1615"/>
            <p:cNvGrpSpPr>
              <a:grpSpLocks/>
            </p:cNvGrpSpPr>
            <p:nvPr/>
          </p:nvGrpSpPr>
          <p:grpSpPr bwMode="auto">
            <a:xfrm>
              <a:off x="3603" y="1317"/>
              <a:ext cx="127" cy="1719"/>
              <a:chOff x="2250" y="834"/>
              <a:chExt cx="127" cy="1719"/>
            </a:xfrm>
          </p:grpSpPr>
          <p:sp>
            <p:nvSpPr>
              <p:cNvPr id="228" name="Oval 214"/>
              <p:cNvSpPr>
                <a:spLocks noChangeArrowheads="1"/>
              </p:cNvSpPr>
              <p:nvPr/>
            </p:nvSpPr>
            <p:spPr bwMode="auto">
              <a:xfrm>
                <a:off x="2248" y="83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9" name="Oval 215"/>
              <p:cNvSpPr>
                <a:spLocks noChangeArrowheads="1"/>
              </p:cNvSpPr>
              <p:nvPr/>
            </p:nvSpPr>
            <p:spPr bwMode="auto">
              <a:xfrm>
                <a:off x="2248" y="94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0" name="Oval 216"/>
              <p:cNvSpPr>
                <a:spLocks noChangeArrowheads="1"/>
              </p:cNvSpPr>
              <p:nvPr/>
            </p:nvSpPr>
            <p:spPr bwMode="auto">
              <a:xfrm>
                <a:off x="2248" y="1047"/>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1" name="Oval 217"/>
              <p:cNvSpPr>
                <a:spLocks noChangeArrowheads="1"/>
              </p:cNvSpPr>
              <p:nvPr/>
            </p:nvSpPr>
            <p:spPr bwMode="auto">
              <a:xfrm>
                <a:off x="2248" y="115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2" name="Oval 218"/>
              <p:cNvSpPr>
                <a:spLocks noChangeArrowheads="1"/>
              </p:cNvSpPr>
              <p:nvPr/>
            </p:nvSpPr>
            <p:spPr bwMode="auto">
              <a:xfrm>
                <a:off x="2248" y="1259"/>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3" name="Oval 219"/>
              <p:cNvSpPr>
                <a:spLocks noChangeArrowheads="1"/>
              </p:cNvSpPr>
              <p:nvPr/>
            </p:nvSpPr>
            <p:spPr bwMode="auto">
              <a:xfrm>
                <a:off x="2248" y="136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4" name="Oval 220"/>
              <p:cNvSpPr>
                <a:spLocks noChangeArrowheads="1"/>
              </p:cNvSpPr>
              <p:nvPr/>
            </p:nvSpPr>
            <p:spPr bwMode="auto">
              <a:xfrm>
                <a:off x="2248" y="1470"/>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5" name="Oval 221"/>
              <p:cNvSpPr>
                <a:spLocks noChangeArrowheads="1"/>
              </p:cNvSpPr>
              <p:nvPr/>
            </p:nvSpPr>
            <p:spPr bwMode="auto">
              <a:xfrm>
                <a:off x="2248" y="1578"/>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6" name="Oval 222"/>
              <p:cNvSpPr>
                <a:spLocks noChangeArrowheads="1"/>
              </p:cNvSpPr>
              <p:nvPr/>
            </p:nvSpPr>
            <p:spPr bwMode="auto">
              <a:xfrm>
                <a:off x="2248" y="1686"/>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7" name="Oval 223"/>
              <p:cNvSpPr>
                <a:spLocks noChangeArrowheads="1"/>
              </p:cNvSpPr>
              <p:nvPr/>
            </p:nvSpPr>
            <p:spPr bwMode="auto">
              <a:xfrm>
                <a:off x="2248" y="1790"/>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8" name="Oval 224"/>
              <p:cNvSpPr>
                <a:spLocks noChangeArrowheads="1"/>
              </p:cNvSpPr>
              <p:nvPr/>
            </p:nvSpPr>
            <p:spPr bwMode="auto">
              <a:xfrm>
                <a:off x="2248" y="1898"/>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39" name="Oval 225"/>
              <p:cNvSpPr>
                <a:spLocks noChangeArrowheads="1"/>
              </p:cNvSpPr>
              <p:nvPr/>
            </p:nvSpPr>
            <p:spPr bwMode="auto">
              <a:xfrm>
                <a:off x="2248" y="200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0" name="Oval 226"/>
              <p:cNvSpPr>
                <a:spLocks noChangeArrowheads="1"/>
              </p:cNvSpPr>
              <p:nvPr/>
            </p:nvSpPr>
            <p:spPr bwMode="auto">
              <a:xfrm>
                <a:off x="2248" y="2109"/>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1" name="Oval 227"/>
              <p:cNvSpPr>
                <a:spLocks noChangeArrowheads="1"/>
              </p:cNvSpPr>
              <p:nvPr/>
            </p:nvSpPr>
            <p:spPr bwMode="auto">
              <a:xfrm>
                <a:off x="2248" y="221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2" name="Oval 228"/>
              <p:cNvSpPr>
                <a:spLocks noChangeArrowheads="1"/>
              </p:cNvSpPr>
              <p:nvPr/>
            </p:nvSpPr>
            <p:spPr bwMode="auto">
              <a:xfrm>
                <a:off x="2248" y="2320"/>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43" name="Oval 229"/>
              <p:cNvSpPr>
                <a:spLocks noChangeArrowheads="1"/>
              </p:cNvSpPr>
              <p:nvPr/>
            </p:nvSpPr>
            <p:spPr bwMode="auto">
              <a:xfrm>
                <a:off x="2248" y="242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196" name="Oval 182"/>
            <p:cNvSpPr>
              <a:spLocks noChangeArrowheads="1"/>
            </p:cNvSpPr>
            <p:nvPr/>
          </p:nvSpPr>
          <p:spPr bwMode="auto">
            <a:xfrm>
              <a:off x="3614" y="1339"/>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97" name="Oval 183"/>
            <p:cNvSpPr>
              <a:spLocks noChangeArrowheads="1"/>
            </p:cNvSpPr>
            <p:nvPr/>
          </p:nvSpPr>
          <p:spPr bwMode="auto">
            <a:xfrm>
              <a:off x="3619" y="144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98" name="Oval 184"/>
            <p:cNvSpPr>
              <a:spLocks noChangeArrowheads="1"/>
            </p:cNvSpPr>
            <p:nvPr/>
          </p:nvSpPr>
          <p:spPr bwMode="auto">
            <a:xfrm>
              <a:off x="3626" y="1555"/>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199" name="Oval 185"/>
            <p:cNvSpPr>
              <a:spLocks noChangeArrowheads="1"/>
            </p:cNvSpPr>
            <p:nvPr/>
          </p:nvSpPr>
          <p:spPr bwMode="auto">
            <a:xfrm>
              <a:off x="3633" y="1658"/>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0" name="Oval 186"/>
            <p:cNvSpPr>
              <a:spLocks noChangeArrowheads="1"/>
            </p:cNvSpPr>
            <p:nvPr/>
          </p:nvSpPr>
          <p:spPr bwMode="auto">
            <a:xfrm>
              <a:off x="3645" y="1766"/>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1" name="Oval 187"/>
            <p:cNvSpPr>
              <a:spLocks noChangeArrowheads="1"/>
            </p:cNvSpPr>
            <p:nvPr/>
          </p:nvSpPr>
          <p:spPr bwMode="auto">
            <a:xfrm>
              <a:off x="3657" y="1870"/>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2" name="Oval 188"/>
            <p:cNvSpPr>
              <a:spLocks noChangeArrowheads="1"/>
            </p:cNvSpPr>
            <p:nvPr/>
          </p:nvSpPr>
          <p:spPr bwMode="auto">
            <a:xfrm>
              <a:off x="3668" y="1978"/>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3" name="Oval 189"/>
            <p:cNvSpPr>
              <a:spLocks noChangeArrowheads="1"/>
            </p:cNvSpPr>
            <p:nvPr/>
          </p:nvSpPr>
          <p:spPr bwMode="auto">
            <a:xfrm>
              <a:off x="3668" y="208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4" name="Oval 190"/>
            <p:cNvSpPr>
              <a:spLocks noChangeArrowheads="1"/>
            </p:cNvSpPr>
            <p:nvPr/>
          </p:nvSpPr>
          <p:spPr bwMode="auto">
            <a:xfrm>
              <a:off x="3668" y="2189"/>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5" name="Oval 191"/>
            <p:cNvSpPr>
              <a:spLocks noChangeArrowheads="1"/>
            </p:cNvSpPr>
            <p:nvPr/>
          </p:nvSpPr>
          <p:spPr bwMode="auto">
            <a:xfrm>
              <a:off x="3668" y="2297"/>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6" name="Oval 192"/>
            <p:cNvSpPr>
              <a:spLocks noChangeArrowheads="1"/>
            </p:cNvSpPr>
            <p:nvPr/>
          </p:nvSpPr>
          <p:spPr bwMode="auto">
            <a:xfrm>
              <a:off x="3668" y="2400"/>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7" name="Oval 193"/>
            <p:cNvSpPr>
              <a:spLocks noChangeArrowheads="1"/>
            </p:cNvSpPr>
            <p:nvPr/>
          </p:nvSpPr>
          <p:spPr bwMode="auto">
            <a:xfrm>
              <a:off x="3668" y="2509"/>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8" name="Oval 194"/>
            <p:cNvSpPr>
              <a:spLocks noChangeArrowheads="1"/>
            </p:cNvSpPr>
            <p:nvPr/>
          </p:nvSpPr>
          <p:spPr bwMode="auto">
            <a:xfrm>
              <a:off x="3668" y="2612"/>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09" name="Oval 195"/>
            <p:cNvSpPr>
              <a:spLocks noChangeArrowheads="1"/>
            </p:cNvSpPr>
            <p:nvPr/>
          </p:nvSpPr>
          <p:spPr bwMode="auto">
            <a:xfrm>
              <a:off x="3668" y="2720"/>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0" name="Oval 196"/>
            <p:cNvSpPr>
              <a:spLocks noChangeArrowheads="1"/>
            </p:cNvSpPr>
            <p:nvPr/>
          </p:nvSpPr>
          <p:spPr bwMode="auto">
            <a:xfrm>
              <a:off x="3668" y="2828"/>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1" name="Oval 197"/>
            <p:cNvSpPr>
              <a:spLocks noChangeArrowheads="1"/>
            </p:cNvSpPr>
            <p:nvPr/>
          </p:nvSpPr>
          <p:spPr bwMode="auto">
            <a:xfrm>
              <a:off x="3668" y="2931"/>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2" name="Oval 198"/>
            <p:cNvSpPr>
              <a:spLocks noChangeArrowheads="1"/>
            </p:cNvSpPr>
            <p:nvPr/>
          </p:nvSpPr>
          <p:spPr bwMode="auto">
            <a:xfrm>
              <a:off x="3841" y="134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3" name="Oval 199"/>
            <p:cNvSpPr>
              <a:spLocks noChangeArrowheads="1"/>
            </p:cNvSpPr>
            <p:nvPr/>
          </p:nvSpPr>
          <p:spPr bwMode="auto">
            <a:xfrm>
              <a:off x="3829" y="145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4" name="Oval 200"/>
            <p:cNvSpPr>
              <a:spLocks noChangeArrowheads="1"/>
            </p:cNvSpPr>
            <p:nvPr/>
          </p:nvSpPr>
          <p:spPr bwMode="auto">
            <a:xfrm>
              <a:off x="3817" y="1560"/>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5" name="Oval 201"/>
            <p:cNvSpPr>
              <a:spLocks noChangeArrowheads="1"/>
            </p:cNvSpPr>
            <p:nvPr/>
          </p:nvSpPr>
          <p:spPr bwMode="auto">
            <a:xfrm>
              <a:off x="3805" y="166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6" name="Oval 202"/>
            <p:cNvSpPr>
              <a:spLocks noChangeArrowheads="1"/>
            </p:cNvSpPr>
            <p:nvPr/>
          </p:nvSpPr>
          <p:spPr bwMode="auto">
            <a:xfrm>
              <a:off x="3794" y="1771"/>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7" name="Oval 203"/>
            <p:cNvSpPr>
              <a:spLocks noChangeArrowheads="1"/>
            </p:cNvSpPr>
            <p:nvPr/>
          </p:nvSpPr>
          <p:spPr bwMode="auto">
            <a:xfrm>
              <a:off x="3782" y="1874"/>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8" name="Oval 204"/>
            <p:cNvSpPr>
              <a:spLocks noChangeArrowheads="1"/>
            </p:cNvSpPr>
            <p:nvPr/>
          </p:nvSpPr>
          <p:spPr bwMode="auto">
            <a:xfrm>
              <a:off x="3775" y="1983"/>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19" name="Oval 205"/>
            <p:cNvSpPr>
              <a:spLocks noChangeArrowheads="1"/>
            </p:cNvSpPr>
            <p:nvPr/>
          </p:nvSpPr>
          <p:spPr bwMode="auto">
            <a:xfrm>
              <a:off x="3763" y="208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0" name="Oval 206"/>
            <p:cNvSpPr>
              <a:spLocks noChangeArrowheads="1"/>
            </p:cNvSpPr>
            <p:nvPr/>
          </p:nvSpPr>
          <p:spPr bwMode="auto">
            <a:xfrm>
              <a:off x="3763" y="2194"/>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1" name="Oval 207"/>
            <p:cNvSpPr>
              <a:spLocks noChangeArrowheads="1"/>
            </p:cNvSpPr>
            <p:nvPr/>
          </p:nvSpPr>
          <p:spPr bwMode="auto">
            <a:xfrm>
              <a:off x="3763" y="2302"/>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2" name="Oval 208"/>
            <p:cNvSpPr>
              <a:spLocks noChangeArrowheads="1"/>
            </p:cNvSpPr>
            <p:nvPr/>
          </p:nvSpPr>
          <p:spPr bwMode="auto">
            <a:xfrm>
              <a:off x="3763" y="2405"/>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3" name="Oval 209"/>
            <p:cNvSpPr>
              <a:spLocks noChangeArrowheads="1"/>
            </p:cNvSpPr>
            <p:nvPr/>
          </p:nvSpPr>
          <p:spPr bwMode="auto">
            <a:xfrm>
              <a:off x="3763" y="2513"/>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4" name="Oval 210"/>
            <p:cNvSpPr>
              <a:spLocks noChangeArrowheads="1"/>
            </p:cNvSpPr>
            <p:nvPr/>
          </p:nvSpPr>
          <p:spPr bwMode="auto">
            <a:xfrm>
              <a:off x="3763" y="2617"/>
              <a:ext cx="127"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5" name="Oval 211"/>
            <p:cNvSpPr>
              <a:spLocks noChangeArrowheads="1"/>
            </p:cNvSpPr>
            <p:nvPr/>
          </p:nvSpPr>
          <p:spPr bwMode="auto">
            <a:xfrm>
              <a:off x="3763" y="2725"/>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6" name="Oval 212"/>
            <p:cNvSpPr>
              <a:spLocks noChangeArrowheads="1"/>
            </p:cNvSpPr>
            <p:nvPr/>
          </p:nvSpPr>
          <p:spPr bwMode="auto">
            <a:xfrm>
              <a:off x="3763" y="2833"/>
              <a:ext cx="127" cy="123"/>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227" name="Oval 213"/>
            <p:cNvSpPr>
              <a:spLocks noChangeArrowheads="1"/>
            </p:cNvSpPr>
            <p:nvPr/>
          </p:nvSpPr>
          <p:spPr bwMode="auto">
            <a:xfrm>
              <a:off x="3763" y="2936"/>
              <a:ext cx="127"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388" name="Line 1664"/>
          <p:cNvSpPr>
            <a:spLocks noChangeShapeType="1"/>
          </p:cNvSpPr>
          <p:nvPr/>
        </p:nvSpPr>
        <p:spPr bwMode="auto">
          <a:xfrm flipH="1">
            <a:off x="3249613" y="1282700"/>
            <a:ext cx="1346200" cy="0"/>
          </a:xfrm>
          <a:prstGeom prst="line">
            <a:avLst/>
          </a:prstGeom>
          <a:noFill/>
          <a:ln w="127000" cmpd="sng">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89" name="Line 1666"/>
          <p:cNvSpPr>
            <a:spLocks noChangeShapeType="1"/>
          </p:cNvSpPr>
          <p:nvPr/>
        </p:nvSpPr>
        <p:spPr bwMode="auto">
          <a:xfrm flipH="1">
            <a:off x="3249613" y="1846263"/>
            <a:ext cx="13462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90" name="AutoShape 1667"/>
          <p:cNvSpPr>
            <a:spLocks noChangeArrowheads="1"/>
          </p:cNvSpPr>
          <p:nvPr/>
        </p:nvSpPr>
        <p:spPr bwMode="auto">
          <a:xfrm rot="16200000">
            <a:off x="2690019" y="3385344"/>
            <a:ext cx="596900" cy="433388"/>
          </a:xfrm>
          <a:prstGeom prst="roundRect">
            <a:avLst>
              <a:gd name="adj" fmla="val 16667"/>
            </a:avLst>
          </a:prstGeom>
          <a:gradFill rotWithShape="1">
            <a:gsLst>
              <a:gs pos="0">
                <a:srgbClr val="FF6600">
                  <a:gamma/>
                  <a:shade val="0"/>
                  <a:invGamma/>
                </a:srgbClr>
              </a:gs>
              <a:gs pos="50000">
                <a:srgbClr val="FF6600"/>
              </a:gs>
              <a:gs pos="100000">
                <a:srgbClr val="FF6600">
                  <a:gamma/>
                  <a:shade val="0"/>
                  <a:invGamma/>
                </a:srgbClr>
              </a:gs>
            </a:gsLst>
            <a:lin ang="5400000" scaled="1"/>
          </a:gradFill>
          <a:ln>
            <a:noFill/>
          </a:ln>
          <a:effectLst/>
          <a:extLst>
            <a:ext uri="{91240B29-F687-4F45-9708-019B960494DF}">
              <a14:hiddenLine xmlns:a14="http://schemas.microsoft.com/office/drawing/2010/main" w="9525">
                <a:solidFill>
                  <a:srgbClr val="0099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lgn="ctr" eaLnBrk="1" hangingPunct="1">
              <a:defRPr/>
            </a:pPr>
            <a:endParaRPr lang="en-US" sz="1400" b="1">
              <a:solidFill>
                <a:srgbClr val="FFFFFF"/>
              </a:solidFill>
              <a:latin typeface="Symbol" charset="0"/>
            </a:endParaRPr>
          </a:p>
        </p:txBody>
      </p:sp>
      <p:sp>
        <p:nvSpPr>
          <p:cNvPr id="391" name="Line 1669"/>
          <p:cNvSpPr>
            <a:spLocks noChangeShapeType="1"/>
          </p:cNvSpPr>
          <p:nvPr/>
        </p:nvSpPr>
        <p:spPr bwMode="auto">
          <a:xfrm flipH="1">
            <a:off x="2987675" y="2503488"/>
            <a:ext cx="9525" cy="78263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392" name="Line 1670"/>
          <p:cNvSpPr>
            <a:spLocks noChangeShapeType="1"/>
          </p:cNvSpPr>
          <p:nvPr/>
        </p:nvSpPr>
        <p:spPr bwMode="auto">
          <a:xfrm>
            <a:off x="2987675" y="3933825"/>
            <a:ext cx="0" cy="10064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393" name="Group 1672"/>
          <p:cNvGrpSpPr>
            <a:grpSpLocks/>
          </p:cNvGrpSpPr>
          <p:nvPr/>
        </p:nvGrpSpPr>
        <p:grpSpPr bwMode="auto">
          <a:xfrm>
            <a:off x="2817813" y="765175"/>
            <a:ext cx="417512" cy="590550"/>
            <a:chOff x="3555" y="1083"/>
            <a:chExt cx="494" cy="1981"/>
          </a:xfrm>
        </p:grpSpPr>
        <p:grpSp>
          <p:nvGrpSpPr>
            <p:cNvPr id="394" name="Group 1673"/>
            <p:cNvGrpSpPr>
              <a:grpSpLocks/>
            </p:cNvGrpSpPr>
            <p:nvPr/>
          </p:nvGrpSpPr>
          <p:grpSpPr bwMode="auto">
            <a:xfrm>
              <a:off x="3681" y="1083"/>
              <a:ext cx="127" cy="1719"/>
              <a:chOff x="2250" y="834"/>
              <a:chExt cx="127" cy="1719"/>
            </a:xfrm>
          </p:grpSpPr>
          <p:sp>
            <p:nvSpPr>
              <p:cNvPr id="581" name="Oval 567"/>
              <p:cNvSpPr>
                <a:spLocks noChangeArrowheads="1"/>
              </p:cNvSpPr>
              <p:nvPr/>
            </p:nvSpPr>
            <p:spPr bwMode="auto">
              <a:xfrm>
                <a:off x="2250" y="834"/>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2" name="Oval 568"/>
              <p:cNvSpPr>
                <a:spLocks noChangeArrowheads="1"/>
              </p:cNvSpPr>
              <p:nvPr/>
            </p:nvSpPr>
            <p:spPr bwMode="auto">
              <a:xfrm>
                <a:off x="2250" y="941"/>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3" name="Oval 569"/>
              <p:cNvSpPr>
                <a:spLocks noChangeArrowheads="1"/>
              </p:cNvSpPr>
              <p:nvPr/>
            </p:nvSpPr>
            <p:spPr bwMode="auto">
              <a:xfrm>
                <a:off x="2250" y="1047"/>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4" name="Oval 570"/>
              <p:cNvSpPr>
                <a:spLocks noChangeArrowheads="1"/>
              </p:cNvSpPr>
              <p:nvPr/>
            </p:nvSpPr>
            <p:spPr bwMode="auto">
              <a:xfrm>
                <a:off x="2250" y="1154"/>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5" name="Oval 571"/>
              <p:cNvSpPr>
                <a:spLocks noChangeArrowheads="1"/>
              </p:cNvSpPr>
              <p:nvPr/>
            </p:nvSpPr>
            <p:spPr bwMode="auto">
              <a:xfrm>
                <a:off x="2250" y="1260"/>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6" name="Oval 572"/>
              <p:cNvSpPr>
                <a:spLocks noChangeArrowheads="1"/>
              </p:cNvSpPr>
              <p:nvPr/>
            </p:nvSpPr>
            <p:spPr bwMode="auto">
              <a:xfrm>
                <a:off x="2250" y="1367"/>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7" name="Oval 573"/>
              <p:cNvSpPr>
                <a:spLocks noChangeArrowheads="1"/>
              </p:cNvSpPr>
              <p:nvPr/>
            </p:nvSpPr>
            <p:spPr bwMode="auto">
              <a:xfrm>
                <a:off x="2250" y="1473"/>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8" name="Oval 574"/>
              <p:cNvSpPr>
                <a:spLocks noChangeArrowheads="1"/>
              </p:cNvSpPr>
              <p:nvPr/>
            </p:nvSpPr>
            <p:spPr bwMode="auto">
              <a:xfrm>
                <a:off x="2250" y="1580"/>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9" name="Oval 575"/>
              <p:cNvSpPr>
                <a:spLocks noChangeArrowheads="1"/>
              </p:cNvSpPr>
              <p:nvPr/>
            </p:nvSpPr>
            <p:spPr bwMode="auto">
              <a:xfrm>
                <a:off x="2250" y="1686"/>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90" name="Oval 576"/>
              <p:cNvSpPr>
                <a:spLocks noChangeArrowheads="1"/>
              </p:cNvSpPr>
              <p:nvPr/>
            </p:nvSpPr>
            <p:spPr bwMode="auto">
              <a:xfrm>
                <a:off x="2250" y="1793"/>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91" name="Oval 577"/>
              <p:cNvSpPr>
                <a:spLocks noChangeArrowheads="1"/>
              </p:cNvSpPr>
              <p:nvPr/>
            </p:nvSpPr>
            <p:spPr bwMode="auto">
              <a:xfrm>
                <a:off x="2250" y="1899"/>
                <a:ext cx="131"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92" name="Oval 578"/>
              <p:cNvSpPr>
                <a:spLocks noChangeArrowheads="1"/>
              </p:cNvSpPr>
              <p:nvPr/>
            </p:nvSpPr>
            <p:spPr bwMode="auto">
              <a:xfrm>
                <a:off x="2250" y="2000"/>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93" name="Oval 579"/>
              <p:cNvSpPr>
                <a:spLocks noChangeArrowheads="1"/>
              </p:cNvSpPr>
              <p:nvPr/>
            </p:nvSpPr>
            <p:spPr bwMode="auto">
              <a:xfrm>
                <a:off x="2250" y="2107"/>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94" name="Oval 580"/>
              <p:cNvSpPr>
                <a:spLocks noChangeArrowheads="1"/>
              </p:cNvSpPr>
              <p:nvPr/>
            </p:nvSpPr>
            <p:spPr bwMode="auto">
              <a:xfrm>
                <a:off x="2250" y="2213"/>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95" name="Oval 581"/>
              <p:cNvSpPr>
                <a:spLocks noChangeArrowheads="1"/>
              </p:cNvSpPr>
              <p:nvPr/>
            </p:nvSpPr>
            <p:spPr bwMode="auto">
              <a:xfrm>
                <a:off x="2250" y="2320"/>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96" name="Oval 582"/>
              <p:cNvSpPr>
                <a:spLocks noChangeArrowheads="1"/>
              </p:cNvSpPr>
              <p:nvPr/>
            </p:nvSpPr>
            <p:spPr bwMode="auto">
              <a:xfrm>
                <a:off x="2250" y="2426"/>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95" name="Group 1690"/>
            <p:cNvGrpSpPr>
              <a:grpSpLocks/>
            </p:cNvGrpSpPr>
            <p:nvPr/>
          </p:nvGrpSpPr>
          <p:grpSpPr bwMode="auto">
            <a:xfrm>
              <a:off x="3609" y="1089"/>
              <a:ext cx="127" cy="1719"/>
              <a:chOff x="2250" y="834"/>
              <a:chExt cx="127" cy="1719"/>
            </a:xfrm>
          </p:grpSpPr>
          <p:sp>
            <p:nvSpPr>
              <p:cNvPr id="565" name="Oval 551"/>
              <p:cNvSpPr>
                <a:spLocks noChangeArrowheads="1"/>
              </p:cNvSpPr>
              <p:nvPr/>
            </p:nvSpPr>
            <p:spPr bwMode="auto">
              <a:xfrm>
                <a:off x="2250" y="833"/>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6" name="Oval 552"/>
              <p:cNvSpPr>
                <a:spLocks noChangeArrowheads="1"/>
              </p:cNvSpPr>
              <p:nvPr/>
            </p:nvSpPr>
            <p:spPr bwMode="auto">
              <a:xfrm>
                <a:off x="2250" y="940"/>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7" name="Oval 553"/>
              <p:cNvSpPr>
                <a:spLocks noChangeArrowheads="1"/>
              </p:cNvSpPr>
              <p:nvPr/>
            </p:nvSpPr>
            <p:spPr bwMode="auto">
              <a:xfrm>
                <a:off x="2250" y="1046"/>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8" name="Oval 554"/>
              <p:cNvSpPr>
                <a:spLocks noChangeArrowheads="1"/>
              </p:cNvSpPr>
              <p:nvPr/>
            </p:nvSpPr>
            <p:spPr bwMode="auto">
              <a:xfrm>
                <a:off x="2250" y="1153"/>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9" name="Oval 555"/>
              <p:cNvSpPr>
                <a:spLocks noChangeArrowheads="1"/>
              </p:cNvSpPr>
              <p:nvPr/>
            </p:nvSpPr>
            <p:spPr bwMode="auto">
              <a:xfrm>
                <a:off x="2250" y="1259"/>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0" name="Oval 556"/>
              <p:cNvSpPr>
                <a:spLocks noChangeArrowheads="1"/>
              </p:cNvSpPr>
              <p:nvPr/>
            </p:nvSpPr>
            <p:spPr bwMode="auto">
              <a:xfrm>
                <a:off x="2250" y="1366"/>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1" name="Oval 557"/>
              <p:cNvSpPr>
                <a:spLocks noChangeArrowheads="1"/>
              </p:cNvSpPr>
              <p:nvPr/>
            </p:nvSpPr>
            <p:spPr bwMode="auto">
              <a:xfrm>
                <a:off x="2250" y="1472"/>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2" name="Oval 558"/>
              <p:cNvSpPr>
                <a:spLocks noChangeArrowheads="1"/>
              </p:cNvSpPr>
              <p:nvPr/>
            </p:nvSpPr>
            <p:spPr bwMode="auto">
              <a:xfrm>
                <a:off x="2250" y="1579"/>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3" name="Oval 559"/>
              <p:cNvSpPr>
                <a:spLocks noChangeArrowheads="1"/>
              </p:cNvSpPr>
              <p:nvPr/>
            </p:nvSpPr>
            <p:spPr bwMode="auto">
              <a:xfrm>
                <a:off x="2250" y="1685"/>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4" name="Oval 560"/>
              <p:cNvSpPr>
                <a:spLocks noChangeArrowheads="1"/>
              </p:cNvSpPr>
              <p:nvPr/>
            </p:nvSpPr>
            <p:spPr bwMode="auto">
              <a:xfrm>
                <a:off x="2250" y="1792"/>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5" name="Oval 561"/>
              <p:cNvSpPr>
                <a:spLocks noChangeArrowheads="1"/>
              </p:cNvSpPr>
              <p:nvPr/>
            </p:nvSpPr>
            <p:spPr bwMode="auto">
              <a:xfrm>
                <a:off x="2250" y="1898"/>
                <a:ext cx="115"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6" name="Oval 562"/>
              <p:cNvSpPr>
                <a:spLocks noChangeArrowheads="1"/>
              </p:cNvSpPr>
              <p:nvPr/>
            </p:nvSpPr>
            <p:spPr bwMode="auto">
              <a:xfrm>
                <a:off x="2250" y="2000"/>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7" name="Oval 563"/>
              <p:cNvSpPr>
                <a:spLocks noChangeArrowheads="1"/>
              </p:cNvSpPr>
              <p:nvPr/>
            </p:nvSpPr>
            <p:spPr bwMode="auto">
              <a:xfrm>
                <a:off x="2250" y="2106"/>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8" name="Oval 564"/>
              <p:cNvSpPr>
                <a:spLocks noChangeArrowheads="1"/>
              </p:cNvSpPr>
              <p:nvPr/>
            </p:nvSpPr>
            <p:spPr bwMode="auto">
              <a:xfrm>
                <a:off x="2250" y="2213"/>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79" name="Oval 565"/>
              <p:cNvSpPr>
                <a:spLocks noChangeArrowheads="1"/>
              </p:cNvSpPr>
              <p:nvPr/>
            </p:nvSpPr>
            <p:spPr bwMode="auto">
              <a:xfrm>
                <a:off x="2250" y="2319"/>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80" name="Oval 566"/>
              <p:cNvSpPr>
                <a:spLocks noChangeArrowheads="1"/>
              </p:cNvSpPr>
              <p:nvPr/>
            </p:nvSpPr>
            <p:spPr bwMode="auto">
              <a:xfrm>
                <a:off x="2250" y="2426"/>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96" name="Group 1707"/>
            <p:cNvGrpSpPr>
              <a:grpSpLocks/>
            </p:cNvGrpSpPr>
            <p:nvPr/>
          </p:nvGrpSpPr>
          <p:grpSpPr bwMode="auto">
            <a:xfrm>
              <a:off x="3555" y="1119"/>
              <a:ext cx="127" cy="1719"/>
              <a:chOff x="2250" y="834"/>
              <a:chExt cx="127" cy="1719"/>
            </a:xfrm>
          </p:grpSpPr>
          <p:sp>
            <p:nvSpPr>
              <p:cNvPr id="549" name="Oval 535"/>
              <p:cNvSpPr>
                <a:spLocks noChangeArrowheads="1"/>
              </p:cNvSpPr>
              <p:nvPr/>
            </p:nvSpPr>
            <p:spPr bwMode="auto">
              <a:xfrm>
                <a:off x="2250" y="835"/>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0" name="Oval 536"/>
              <p:cNvSpPr>
                <a:spLocks noChangeArrowheads="1"/>
              </p:cNvSpPr>
              <p:nvPr/>
            </p:nvSpPr>
            <p:spPr bwMode="auto">
              <a:xfrm>
                <a:off x="2250" y="942"/>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1" name="Oval 537"/>
              <p:cNvSpPr>
                <a:spLocks noChangeArrowheads="1"/>
              </p:cNvSpPr>
              <p:nvPr/>
            </p:nvSpPr>
            <p:spPr bwMode="auto">
              <a:xfrm>
                <a:off x="2250" y="1048"/>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2" name="Oval 538"/>
              <p:cNvSpPr>
                <a:spLocks noChangeArrowheads="1"/>
              </p:cNvSpPr>
              <p:nvPr/>
            </p:nvSpPr>
            <p:spPr bwMode="auto">
              <a:xfrm>
                <a:off x="2250" y="1155"/>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3" name="Oval 539"/>
              <p:cNvSpPr>
                <a:spLocks noChangeArrowheads="1"/>
              </p:cNvSpPr>
              <p:nvPr/>
            </p:nvSpPr>
            <p:spPr bwMode="auto">
              <a:xfrm>
                <a:off x="2250" y="1261"/>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4" name="Oval 540"/>
              <p:cNvSpPr>
                <a:spLocks noChangeArrowheads="1"/>
              </p:cNvSpPr>
              <p:nvPr/>
            </p:nvSpPr>
            <p:spPr bwMode="auto">
              <a:xfrm>
                <a:off x="2250" y="1368"/>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5" name="Oval 541"/>
              <p:cNvSpPr>
                <a:spLocks noChangeArrowheads="1"/>
              </p:cNvSpPr>
              <p:nvPr/>
            </p:nvSpPr>
            <p:spPr bwMode="auto">
              <a:xfrm>
                <a:off x="2250" y="1474"/>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6" name="Oval 542"/>
              <p:cNvSpPr>
                <a:spLocks noChangeArrowheads="1"/>
              </p:cNvSpPr>
              <p:nvPr/>
            </p:nvSpPr>
            <p:spPr bwMode="auto">
              <a:xfrm>
                <a:off x="2250" y="1581"/>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7" name="Oval 543"/>
              <p:cNvSpPr>
                <a:spLocks noChangeArrowheads="1"/>
              </p:cNvSpPr>
              <p:nvPr/>
            </p:nvSpPr>
            <p:spPr bwMode="auto">
              <a:xfrm>
                <a:off x="2250" y="1687"/>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8" name="Oval 544"/>
              <p:cNvSpPr>
                <a:spLocks noChangeArrowheads="1"/>
              </p:cNvSpPr>
              <p:nvPr/>
            </p:nvSpPr>
            <p:spPr bwMode="auto">
              <a:xfrm>
                <a:off x="2250" y="1794"/>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59" name="Oval 545"/>
              <p:cNvSpPr>
                <a:spLocks noChangeArrowheads="1"/>
              </p:cNvSpPr>
              <p:nvPr/>
            </p:nvSpPr>
            <p:spPr bwMode="auto">
              <a:xfrm>
                <a:off x="2250" y="1900"/>
                <a:ext cx="131"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0" name="Oval 546"/>
              <p:cNvSpPr>
                <a:spLocks noChangeArrowheads="1"/>
              </p:cNvSpPr>
              <p:nvPr/>
            </p:nvSpPr>
            <p:spPr bwMode="auto">
              <a:xfrm>
                <a:off x="2250" y="2002"/>
                <a:ext cx="131" cy="133"/>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1" name="Oval 547"/>
              <p:cNvSpPr>
                <a:spLocks noChangeArrowheads="1"/>
              </p:cNvSpPr>
              <p:nvPr/>
            </p:nvSpPr>
            <p:spPr bwMode="auto">
              <a:xfrm>
                <a:off x="2250" y="2108"/>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2" name="Oval 548"/>
              <p:cNvSpPr>
                <a:spLocks noChangeArrowheads="1"/>
              </p:cNvSpPr>
              <p:nvPr/>
            </p:nvSpPr>
            <p:spPr bwMode="auto">
              <a:xfrm>
                <a:off x="2250" y="2215"/>
                <a:ext cx="131" cy="133"/>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3" name="Oval 549"/>
              <p:cNvSpPr>
                <a:spLocks noChangeArrowheads="1"/>
              </p:cNvSpPr>
              <p:nvPr/>
            </p:nvSpPr>
            <p:spPr bwMode="auto">
              <a:xfrm>
                <a:off x="2250" y="2321"/>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64" name="Oval 550"/>
              <p:cNvSpPr>
                <a:spLocks noChangeArrowheads="1"/>
              </p:cNvSpPr>
              <p:nvPr/>
            </p:nvSpPr>
            <p:spPr bwMode="auto">
              <a:xfrm>
                <a:off x="2250" y="2433"/>
                <a:ext cx="131" cy="133"/>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97" name="Group 1724"/>
            <p:cNvGrpSpPr>
              <a:grpSpLocks/>
            </p:cNvGrpSpPr>
            <p:nvPr/>
          </p:nvGrpSpPr>
          <p:grpSpPr bwMode="auto">
            <a:xfrm>
              <a:off x="3879" y="1125"/>
              <a:ext cx="127" cy="1719"/>
              <a:chOff x="2250" y="834"/>
              <a:chExt cx="127" cy="1719"/>
            </a:xfrm>
          </p:grpSpPr>
          <p:sp>
            <p:nvSpPr>
              <p:cNvPr id="533" name="Oval 519"/>
              <p:cNvSpPr>
                <a:spLocks noChangeArrowheads="1"/>
              </p:cNvSpPr>
              <p:nvPr/>
            </p:nvSpPr>
            <p:spPr bwMode="auto">
              <a:xfrm>
                <a:off x="2242" y="835"/>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4" name="Oval 520"/>
              <p:cNvSpPr>
                <a:spLocks noChangeArrowheads="1"/>
              </p:cNvSpPr>
              <p:nvPr/>
            </p:nvSpPr>
            <p:spPr bwMode="auto">
              <a:xfrm>
                <a:off x="2242" y="941"/>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5" name="Oval 521"/>
              <p:cNvSpPr>
                <a:spLocks noChangeArrowheads="1"/>
              </p:cNvSpPr>
              <p:nvPr/>
            </p:nvSpPr>
            <p:spPr bwMode="auto">
              <a:xfrm>
                <a:off x="2242" y="1048"/>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6" name="Oval 522"/>
              <p:cNvSpPr>
                <a:spLocks noChangeArrowheads="1"/>
              </p:cNvSpPr>
              <p:nvPr/>
            </p:nvSpPr>
            <p:spPr bwMode="auto">
              <a:xfrm>
                <a:off x="2242" y="1154"/>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7" name="Oval 523"/>
              <p:cNvSpPr>
                <a:spLocks noChangeArrowheads="1"/>
              </p:cNvSpPr>
              <p:nvPr/>
            </p:nvSpPr>
            <p:spPr bwMode="auto">
              <a:xfrm>
                <a:off x="2242" y="1261"/>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8" name="Oval 524"/>
              <p:cNvSpPr>
                <a:spLocks noChangeArrowheads="1"/>
              </p:cNvSpPr>
              <p:nvPr/>
            </p:nvSpPr>
            <p:spPr bwMode="auto">
              <a:xfrm>
                <a:off x="2242" y="1367"/>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9" name="Oval 525"/>
              <p:cNvSpPr>
                <a:spLocks noChangeArrowheads="1"/>
              </p:cNvSpPr>
              <p:nvPr/>
            </p:nvSpPr>
            <p:spPr bwMode="auto">
              <a:xfrm>
                <a:off x="2242" y="1474"/>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0" name="Oval 526"/>
              <p:cNvSpPr>
                <a:spLocks noChangeArrowheads="1"/>
              </p:cNvSpPr>
              <p:nvPr/>
            </p:nvSpPr>
            <p:spPr bwMode="auto">
              <a:xfrm>
                <a:off x="2242" y="1580"/>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1" name="Oval 527"/>
              <p:cNvSpPr>
                <a:spLocks noChangeArrowheads="1"/>
              </p:cNvSpPr>
              <p:nvPr/>
            </p:nvSpPr>
            <p:spPr bwMode="auto">
              <a:xfrm>
                <a:off x="2242" y="1687"/>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2" name="Oval 528"/>
              <p:cNvSpPr>
                <a:spLocks noChangeArrowheads="1"/>
              </p:cNvSpPr>
              <p:nvPr/>
            </p:nvSpPr>
            <p:spPr bwMode="auto">
              <a:xfrm>
                <a:off x="2242" y="1793"/>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3" name="Oval 529"/>
              <p:cNvSpPr>
                <a:spLocks noChangeArrowheads="1"/>
              </p:cNvSpPr>
              <p:nvPr/>
            </p:nvSpPr>
            <p:spPr bwMode="auto">
              <a:xfrm>
                <a:off x="2242" y="1900"/>
                <a:ext cx="131"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4" name="Oval 530"/>
              <p:cNvSpPr>
                <a:spLocks noChangeArrowheads="1"/>
              </p:cNvSpPr>
              <p:nvPr/>
            </p:nvSpPr>
            <p:spPr bwMode="auto">
              <a:xfrm>
                <a:off x="2242" y="2001"/>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5" name="Oval 531"/>
              <p:cNvSpPr>
                <a:spLocks noChangeArrowheads="1"/>
              </p:cNvSpPr>
              <p:nvPr/>
            </p:nvSpPr>
            <p:spPr bwMode="auto">
              <a:xfrm>
                <a:off x="2242" y="2107"/>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6" name="Oval 532"/>
              <p:cNvSpPr>
                <a:spLocks noChangeArrowheads="1"/>
              </p:cNvSpPr>
              <p:nvPr/>
            </p:nvSpPr>
            <p:spPr bwMode="auto">
              <a:xfrm>
                <a:off x="2242" y="2214"/>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7" name="Oval 533"/>
              <p:cNvSpPr>
                <a:spLocks noChangeArrowheads="1"/>
              </p:cNvSpPr>
              <p:nvPr/>
            </p:nvSpPr>
            <p:spPr bwMode="auto">
              <a:xfrm>
                <a:off x="2242" y="2320"/>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48" name="Oval 534"/>
              <p:cNvSpPr>
                <a:spLocks noChangeArrowheads="1"/>
              </p:cNvSpPr>
              <p:nvPr/>
            </p:nvSpPr>
            <p:spPr bwMode="auto">
              <a:xfrm>
                <a:off x="2242" y="2427"/>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398" name="Group 1741"/>
            <p:cNvGrpSpPr>
              <a:grpSpLocks/>
            </p:cNvGrpSpPr>
            <p:nvPr/>
          </p:nvGrpSpPr>
          <p:grpSpPr bwMode="auto">
            <a:xfrm>
              <a:off x="3789" y="1089"/>
              <a:ext cx="127" cy="1719"/>
              <a:chOff x="2250" y="834"/>
              <a:chExt cx="127" cy="1719"/>
            </a:xfrm>
          </p:grpSpPr>
          <p:sp>
            <p:nvSpPr>
              <p:cNvPr id="517" name="Oval 503"/>
              <p:cNvSpPr>
                <a:spLocks noChangeArrowheads="1"/>
              </p:cNvSpPr>
              <p:nvPr/>
            </p:nvSpPr>
            <p:spPr bwMode="auto">
              <a:xfrm>
                <a:off x="2256" y="833"/>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8" name="Oval 504"/>
              <p:cNvSpPr>
                <a:spLocks noChangeArrowheads="1"/>
              </p:cNvSpPr>
              <p:nvPr/>
            </p:nvSpPr>
            <p:spPr bwMode="auto">
              <a:xfrm>
                <a:off x="2256" y="940"/>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9" name="Oval 505"/>
              <p:cNvSpPr>
                <a:spLocks noChangeArrowheads="1"/>
              </p:cNvSpPr>
              <p:nvPr/>
            </p:nvSpPr>
            <p:spPr bwMode="auto">
              <a:xfrm>
                <a:off x="2256" y="1046"/>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0" name="Oval 506"/>
              <p:cNvSpPr>
                <a:spLocks noChangeArrowheads="1"/>
              </p:cNvSpPr>
              <p:nvPr/>
            </p:nvSpPr>
            <p:spPr bwMode="auto">
              <a:xfrm>
                <a:off x="2256" y="1153"/>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1" name="Oval 507"/>
              <p:cNvSpPr>
                <a:spLocks noChangeArrowheads="1"/>
              </p:cNvSpPr>
              <p:nvPr/>
            </p:nvSpPr>
            <p:spPr bwMode="auto">
              <a:xfrm>
                <a:off x="2256" y="1259"/>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2" name="Oval 508"/>
              <p:cNvSpPr>
                <a:spLocks noChangeArrowheads="1"/>
              </p:cNvSpPr>
              <p:nvPr/>
            </p:nvSpPr>
            <p:spPr bwMode="auto">
              <a:xfrm>
                <a:off x="2256" y="1366"/>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3" name="Oval 509"/>
              <p:cNvSpPr>
                <a:spLocks noChangeArrowheads="1"/>
              </p:cNvSpPr>
              <p:nvPr/>
            </p:nvSpPr>
            <p:spPr bwMode="auto">
              <a:xfrm>
                <a:off x="2256" y="1472"/>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4" name="Oval 510"/>
              <p:cNvSpPr>
                <a:spLocks noChangeArrowheads="1"/>
              </p:cNvSpPr>
              <p:nvPr/>
            </p:nvSpPr>
            <p:spPr bwMode="auto">
              <a:xfrm>
                <a:off x="2256" y="1579"/>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5" name="Oval 511"/>
              <p:cNvSpPr>
                <a:spLocks noChangeArrowheads="1"/>
              </p:cNvSpPr>
              <p:nvPr/>
            </p:nvSpPr>
            <p:spPr bwMode="auto">
              <a:xfrm>
                <a:off x="2256" y="1685"/>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6" name="Oval 512"/>
              <p:cNvSpPr>
                <a:spLocks noChangeArrowheads="1"/>
              </p:cNvSpPr>
              <p:nvPr/>
            </p:nvSpPr>
            <p:spPr bwMode="auto">
              <a:xfrm>
                <a:off x="2256" y="1792"/>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7" name="Oval 513"/>
              <p:cNvSpPr>
                <a:spLocks noChangeArrowheads="1"/>
              </p:cNvSpPr>
              <p:nvPr/>
            </p:nvSpPr>
            <p:spPr bwMode="auto">
              <a:xfrm>
                <a:off x="2256" y="1898"/>
                <a:ext cx="115"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8" name="Oval 514"/>
              <p:cNvSpPr>
                <a:spLocks noChangeArrowheads="1"/>
              </p:cNvSpPr>
              <p:nvPr/>
            </p:nvSpPr>
            <p:spPr bwMode="auto">
              <a:xfrm>
                <a:off x="2256" y="2000"/>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29" name="Oval 515"/>
              <p:cNvSpPr>
                <a:spLocks noChangeArrowheads="1"/>
              </p:cNvSpPr>
              <p:nvPr/>
            </p:nvSpPr>
            <p:spPr bwMode="auto">
              <a:xfrm>
                <a:off x="2256" y="2106"/>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0" name="Oval 516"/>
              <p:cNvSpPr>
                <a:spLocks noChangeArrowheads="1"/>
              </p:cNvSpPr>
              <p:nvPr/>
            </p:nvSpPr>
            <p:spPr bwMode="auto">
              <a:xfrm>
                <a:off x="2256" y="2213"/>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1" name="Oval 517"/>
              <p:cNvSpPr>
                <a:spLocks noChangeArrowheads="1"/>
              </p:cNvSpPr>
              <p:nvPr/>
            </p:nvSpPr>
            <p:spPr bwMode="auto">
              <a:xfrm>
                <a:off x="2256" y="2319"/>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32" name="Oval 518"/>
              <p:cNvSpPr>
                <a:spLocks noChangeArrowheads="1"/>
              </p:cNvSpPr>
              <p:nvPr/>
            </p:nvSpPr>
            <p:spPr bwMode="auto">
              <a:xfrm>
                <a:off x="2256" y="2426"/>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399" name="AutoShape 1758"/>
            <p:cNvSpPr>
              <a:spLocks noChangeArrowheads="1"/>
            </p:cNvSpPr>
            <p:nvPr/>
          </p:nvSpPr>
          <p:spPr bwMode="auto">
            <a:xfrm>
              <a:off x="3557" y="1083"/>
              <a:ext cx="438" cy="1843"/>
            </a:xfrm>
            <a:prstGeom prst="can">
              <a:avLst>
                <a:gd name="adj" fmla="val 54613"/>
              </a:avLst>
            </a:prstGeom>
            <a:gradFill rotWithShape="1">
              <a:gsLst>
                <a:gs pos="0">
                  <a:srgbClr val="D6B19C">
                    <a:alpha val="36000"/>
                  </a:srgbClr>
                </a:gs>
                <a:gs pos="100000">
                  <a:srgbClr val="D6B19C">
                    <a:gamma/>
                    <a:shade val="87843"/>
                    <a:invGamma/>
                    <a:alpha val="36000"/>
                  </a:srgbClr>
                </a:gs>
              </a:gsLst>
              <a:path path="rect">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nvGrpSpPr>
            <p:cNvPr id="400" name="Group 1759"/>
            <p:cNvGrpSpPr>
              <a:grpSpLocks/>
            </p:cNvGrpSpPr>
            <p:nvPr/>
          </p:nvGrpSpPr>
          <p:grpSpPr bwMode="auto">
            <a:xfrm>
              <a:off x="3922" y="1192"/>
              <a:ext cx="127" cy="1719"/>
              <a:chOff x="2250" y="834"/>
              <a:chExt cx="127" cy="1719"/>
            </a:xfrm>
          </p:grpSpPr>
          <p:sp>
            <p:nvSpPr>
              <p:cNvPr id="501" name="Oval 487"/>
              <p:cNvSpPr>
                <a:spLocks noChangeArrowheads="1"/>
              </p:cNvSpPr>
              <p:nvPr/>
            </p:nvSpPr>
            <p:spPr bwMode="auto">
              <a:xfrm>
                <a:off x="2246" y="832"/>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2" name="Oval 488"/>
              <p:cNvSpPr>
                <a:spLocks noChangeArrowheads="1"/>
              </p:cNvSpPr>
              <p:nvPr/>
            </p:nvSpPr>
            <p:spPr bwMode="auto">
              <a:xfrm>
                <a:off x="2246" y="938"/>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3" name="Oval 489"/>
              <p:cNvSpPr>
                <a:spLocks noChangeArrowheads="1"/>
              </p:cNvSpPr>
              <p:nvPr/>
            </p:nvSpPr>
            <p:spPr bwMode="auto">
              <a:xfrm>
                <a:off x="2246" y="1045"/>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4" name="Oval 490"/>
              <p:cNvSpPr>
                <a:spLocks noChangeArrowheads="1"/>
              </p:cNvSpPr>
              <p:nvPr/>
            </p:nvSpPr>
            <p:spPr bwMode="auto">
              <a:xfrm>
                <a:off x="2246" y="1151"/>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5" name="Oval 491"/>
              <p:cNvSpPr>
                <a:spLocks noChangeArrowheads="1"/>
              </p:cNvSpPr>
              <p:nvPr/>
            </p:nvSpPr>
            <p:spPr bwMode="auto">
              <a:xfrm>
                <a:off x="2246" y="1258"/>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6" name="Oval 492"/>
              <p:cNvSpPr>
                <a:spLocks noChangeArrowheads="1"/>
              </p:cNvSpPr>
              <p:nvPr/>
            </p:nvSpPr>
            <p:spPr bwMode="auto">
              <a:xfrm>
                <a:off x="2246" y="1364"/>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7" name="Oval 493"/>
              <p:cNvSpPr>
                <a:spLocks noChangeArrowheads="1"/>
              </p:cNvSpPr>
              <p:nvPr/>
            </p:nvSpPr>
            <p:spPr bwMode="auto">
              <a:xfrm>
                <a:off x="2246" y="1471"/>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8" name="Oval 494"/>
              <p:cNvSpPr>
                <a:spLocks noChangeArrowheads="1"/>
              </p:cNvSpPr>
              <p:nvPr/>
            </p:nvSpPr>
            <p:spPr bwMode="auto">
              <a:xfrm>
                <a:off x="2246" y="1577"/>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9" name="Oval 495"/>
              <p:cNvSpPr>
                <a:spLocks noChangeArrowheads="1"/>
              </p:cNvSpPr>
              <p:nvPr/>
            </p:nvSpPr>
            <p:spPr bwMode="auto">
              <a:xfrm>
                <a:off x="2246" y="1684"/>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0" name="Oval 496"/>
              <p:cNvSpPr>
                <a:spLocks noChangeArrowheads="1"/>
              </p:cNvSpPr>
              <p:nvPr/>
            </p:nvSpPr>
            <p:spPr bwMode="auto">
              <a:xfrm>
                <a:off x="2246" y="1790"/>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1" name="Oval 497"/>
              <p:cNvSpPr>
                <a:spLocks noChangeArrowheads="1"/>
              </p:cNvSpPr>
              <p:nvPr/>
            </p:nvSpPr>
            <p:spPr bwMode="auto">
              <a:xfrm>
                <a:off x="2246" y="1897"/>
                <a:ext cx="131"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2" name="Oval 498"/>
              <p:cNvSpPr>
                <a:spLocks noChangeArrowheads="1"/>
              </p:cNvSpPr>
              <p:nvPr/>
            </p:nvSpPr>
            <p:spPr bwMode="auto">
              <a:xfrm>
                <a:off x="2246" y="1998"/>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3" name="Oval 499"/>
              <p:cNvSpPr>
                <a:spLocks noChangeArrowheads="1"/>
              </p:cNvSpPr>
              <p:nvPr/>
            </p:nvSpPr>
            <p:spPr bwMode="auto">
              <a:xfrm>
                <a:off x="2246" y="2104"/>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4" name="Oval 500"/>
              <p:cNvSpPr>
                <a:spLocks noChangeArrowheads="1"/>
              </p:cNvSpPr>
              <p:nvPr/>
            </p:nvSpPr>
            <p:spPr bwMode="auto">
              <a:xfrm>
                <a:off x="2246" y="2211"/>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5" name="Oval 501"/>
              <p:cNvSpPr>
                <a:spLocks noChangeArrowheads="1"/>
              </p:cNvSpPr>
              <p:nvPr/>
            </p:nvSpPr>
            <p:spPr bwMode="auto">
              <a:xfrm>
                <a:off x="2246" y="2317"/>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16" name="Oval 502"/>
              <p:cNvSpPr>
                <a:spLocks noChangeArrowheads="1"/>
              </p:cNvSpPr>
              <p:nvPr/>
            </p:nvSpPr>
            <p:spPr bwMode="auto">
              <a:xfrm>
                <a:off x="2246" y="2424"/>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01" name="Group 1776"/>
            <p:cNvGrpSpPr>
              <a:grpSpLocks/>
            </p:cNvGrpSpPr>
            <p:nvPr/>
          </p:nvGrpSpPr>
          <p:grpSpPr bwMode="auto">
            <a:xfrm>
              <a:off x="3905" y="1259"/>
              <a:ext cx="127" cy="1719"/>
              <a:chOff x="2250" y="834"/>
              <a:chExt cx="127" cy="1719"/>
            </a:xfrm>
          </p:grpSpPr>
          <p:sp>
            <p:nvSpPr>
              <p:cNvPr id="485" name="Oval 471"/>
              <p:cNvSpPr>
                <a:spLocks noChangeArrowheads="1"/>
              </p:cNvSpPr>
              <p:nvPr/>
            </p:nvSpPr>
            <p:spPr bwMode="auto">
              <a:xfrm>
                <a:off x="2246" y="834"/>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6" name="Oval 472"/>
              <p:cNvSpPr>
                <a:spLocks noChangeArrowheads="1"/>
              </p:cNvSpPr>
              <p:nvPr/>
            </p:nvSpPr>
            <p:spPr bwMode="auto">
              <a:xfrm>
                <a:off x="2246" y="940"/>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7" name="Oval 473"/>
              <p:cNvSpPr>
                <a:spLocks noChangeArrowheads="1"/>
              </p:cNvSpPr>
              <p:nvPr/>
            </p:nvSpPr>
            <p:spPr bwMode="auto">
              <a:xfrm>
                <a:off x="2246" y="1047"/>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8" name="Oval 474"/>
              <p:cNvSpPr>
                <a:spLocks noChangeArrowheads="1"/>
              </p:cNvSpPr>
              <p:nvPr/>
            </p:nvSpPr>
            <p:spPr bwMode="auto">
              <a:xfrm>
                <a:off x="2246" y="1153"/>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9" name="Oval 475"/>
              <p:cNvSpPr>
                <a:spLocks noChangeArrowheads="1"/>
              </p:cNvSpPr>
              <p:nvPr/>
            </p:nvSpPr>
            <p:spPr bwMode="auto">
              <a:xfrm>
                <a:off x="2246" y="1260"/>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0" name="Oval 476"/>
              <p:cNvSpPr>
                <a:spLocks noChangeArrowheads="1"/>
              </p:cNvSpPr>
              <p:nvPr/>
            </p:nvSpPr>
            <p:spPr bwMode="auto">
              <a:xfrm>
                <a:off x="2246" y="1366"/>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1" name="Oval 477"/>
              <p:cNvSpPr>
                <a:spLocks noChangeArrowheads="1"/>
              </p:cNvSpPr>
              <p:nvPr/>
            </p:nvSpPr>
            <p:spPr bwMode="auto">
              <a:xfrm>
                <a:off x="2246" y="1473"/>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2" name="Oval 478"/>
              <p:cNvSpPr>
                <a:spLocks noChangeArrowheads="1"/>
              </p:cNvSpPr>
              <p:nvPr/>
            </p:nvSpPr>
            <p:spPr bwMode="auto">
              <a:xfrm>
                <a:off x="2246" y="1579"/>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3" name="Oval 479"/>
              <p:cNvSpPr>
                <a:spLocks noChangeArrowheads="1"/>
              </p:cNvSpPr>
              <p:nvPr/>
            </p:nvSpPr>
            <p:spPr bwMode="auto">
              <a:xfrm>
                <a:off x="2246" y="1686"/>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4" name="Oval 480"/>
              <p:cNvSpPr>
                <a:spLocks noChangeArrowheads="1"/>
              </p:cNvSpPr>
              <p:nvPr/>
            </p:nvSpPr>
            <p:spPr bwMode="auto">
              <a:xfrm>
                <a:off x="2246" y="1792"/>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5" name="Oval 481"/>
              <p:cNvSpPr>
                <a:spLocks noChangeArrowheads="1"/>
              </p:cNvSpPr>
              <p:nvPr/>
            </p:nvSpPr>
            <p:spPr bwMode="auto">
              <a:xfrm>
                <a:off x="2246" y="1899"/>
                <a:ext cx="131"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6" name="Oval 482"/>
              <p:cNvSpPr>
                <a:spLocks noChangeArrowheads="1"/>
              </p:cNvSpPr>
              <p:nvPr/>
            </p:nvSpPr>
            <p:spPr bwMode="auto">
              <a:xfrm>
                <a:off x="2246" y="2000"/>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7" name="Oval 483"/>
              <p:cNvSpPr>
                <a:spLocks noChangeArrowheads="1"/>
              </p:cNvSpPr>
              <p:nvPr/>
            </p:nvSpPr>
            <p:spPr bwMode="auto">
              <a:xfrm>
                <a:off x="2246" y="2106"/>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8" name="Oval 484"/>
              <p:cNvSpPr>
                <a:spLocks noChangeArrowheads="1"/>
              </p:cNvSpPr>
              <p:nvPr/>
            </p:nvSpPr>
            <p:spPr bwMode="auto">
              <a:xfrm>
                <a:off x="2246" y="2213"/>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99" name="Oval 485"/>
              <p:cNvSpPr>
                <a:spLocks noChangeArrowheads="1"/>
              </p:cNvSpPr>
              <p:nvPr/>
            </p:nvSpPr>
            <p:spPr bwMode="auto">
              <a:xfrm>
                <a:off x="2246" y="2319"/>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500" name="Oval 486"/>
              <p:cNvSpPr>
                <a:spLocks noChangeArrowheads="1"/>
              </p:cNvSpPr>
              <p:nvPr/>
            </p:nvSpPr>
            <p:spPr bwMode="auto">
              <a:xfrm>
                <a:off x="2246" y="2426"/>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02" name="Group 1793"/>
            <p:cNvGrpSpPr>
              <a:grpSpLocks/>
            </p:cNvGrpSpPr>
            <p:nvPr/>
          </p:nvGrpSpPr>
          <p:grpSpPr bwMode="auto">
            <a:xfrm>
              <a:off x="3846" y="1302"/>
              <a:ext cx="127" cy="1719"/>
              <a:chOff x="2250" y="834"/>
              <a:chExt cx="127" cy="1719"/>
            </a:xfrm>
          </p:grpSpPr>
          <p:sp>
            <p:nvSpPr>
              <p:cNvPr id="469" name="Oval 455"/>
              <p:cNvSpPr>
                <a:spLocks noChangeArrowheads="1"/>
              </p:cNvSpPr>
              <p:nvPr/>
            </p:nvSpPr>
            <p:spPr bwMode="auto">
              <a:xfrm>
                <a:off x="2250" y="833"/>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0" name="Oval 456"/>
              <p:cNvSpPr>
                <a:spLocks noChangeArrowheads="1"/>
              </p:cNvSpPr>
              <p:nvPr/>
            </p:nvSpPr>
            <p:spPr bwMode="auto">
              <a:xfrm>
                <a:off x="2250" y="940"/>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1" name="Oval 457"/>
              <p:cNvSpPr>
                <a:spLocks noChangeArrowheads="1"/>
              </p:cNvSpPr>
              <p:nvPr/>
            </p:nvSpPr>
            <p:spPr bwMode="auto">
              <a:xfrm>
                <a:off x="2250" y="1046"/>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2" name="Oval 458"/>
              <p:cNvSpPr>
                <a:spLocks noChangeArrowheads="1"/>
              </p:cNvSpPr>
              <p:nvPr/>
            </p:nvSpPr>
            <p:spPr bwMode="auto">
              <a:xfrm>
                <a:off x="2250" y="1153"/>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3" name="Oval 459"/>
              <p:cNvSpPr>
                <a:spLocks noChangeArrowheads="1"/>
              </p:cNvSpPr>
              <p:nvPr/>
            </p:nvSpPr>
            <p:spPr bwMode="auto">
              <a:xfrm>
                <a:off x="2250" y="1259"/>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4" name="Oval 460"/>
              <p:cNvSpPr>
                <a:spLocks noChangeArrowheads="1"/>
              </p:cNvSpPr>
              <p:nvPr/>
            </p:nvSpPr>
            <p:spPr bwMode="auto">
              <a:xfrm>
                <a:off x="2250" y="1366"/>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5" name="Oval 461"/>
              <p:cNvSpPr>
                <a:spLocks noChangeArrowheads="1"/>
              </p:cNvSpPr>
              <p:nvPr/>
            </p:nvSpPr>
            <p:spPr bwMode="auto">
              <a:xfrm>
                <a:off x="2250" y="1472"/>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6" name="Oval 462"/>
              <p:cNvSpPr>
                <a:spLocks noChangeArrowheads="1"/>
              </p:cNvSpPr>
              <p:nvPr/>
            </p:nvSpPr>
            <p:spPr bwMode="auto">
              <a:xfrm>
                <a:off x="2250" y="1579"/>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7" name="Oval 463"/>
              <p:cNvSpPr>
                <a:spLocks noChangeArrowheads="1"/>
              </p:cNvSpPr>
              <p:nvPr/>
            </p:nvSpPr>
            <p:spPr bwMode="auto">
              <a:xfrm>
                <a:off x="2250" y="1685"/>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8" name="Oval 464"/>
              <p:cNvSpPr>
                <a:spLocks noChangeArrowheads="1"/>
              </p:cNvSpPr>
              <p:nvPr/>
            </p:nvSpPr>
            <p:spPr bwMode="auto">
              <a:xfrm>
                <a:off x="2250" y="1792"/>
                <a:ext cx="131"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79" name="Oval 465"/>
              <p:cNvSpPr>
                <a:spLocks noChangeArrowheads="1"/>
              </p:cNvSpPr>
              <p:nvPr/>
            </p:nvSpPr>
            <p:spPr bwMode="auto">
              <a:xfrm>
                <a:off x="2250" y="1898"/>
                <a:ext cx="131"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0" name="Oval 466"/>
              <p:cNvSpPr>
                <a:spLocks noChangeArrowheads="1"/>
              </p:cNvSpPr>
              <p:nvPr/>
            </p:nvSpPr>
            <p:spPr bwMode="auto">
              <a:xfrm>
                <a:off x="2250" y="2000"/>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1" name="Oval 467"/>
              <p:cNvSpPr>
                <a:spLocks noChangeArrowheads="1"/>
              </p:cNvSpPr>
              <p:nvPr/>
            </p:nvSpPr>
            <p:spPr bwMode="auto">
              <a:xfrm>
                <a:off x="2250" y="2106"/>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2" name="Oval 468"/>
              <p:cNvSpPr>
                <a:spLocks noChangeArrowheads="1"/>
              </p:cNvSpPr>
              <p:nvPr/>
            </p:nvSpPr>
            <p:spPr bwMode="auto">
              <a:xfrm>
                <a:off x="2250" y="2213"/>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3" name="Oval 469"/>
              <p:cNvSpPr>
                <a:spLocks noChangeArrowheads="1"/>
              </p:cNvSpPr>
              <p:nvPr/>
            </p:nvSpPr>
            <p:spPr bwMode="auto">
              <a:xfrm>
                <a:off x="2250" y="2319"/>
                <a:ext cx="131"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84" name="Oval 470"/>
              <p:cNvSpPr>
                <a:spLocks noChangeArrowheads="1"/>
              </p:cNvSpPr>
              <p:nvPr/>
            </p:nvSpPr>
            <p:spPr bwMode="auto">
              <a:xfrm>
                <a:off x="2250" y="2426"/>
                <a:ext cx="131"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03" name="Group 1810"/>
            <p:cNvGrpSpPr>
              <a:grpSpLocks/>
            </p:cNvGrpSpPr>
            <p:nvPr/>
          </p:nvGrpSpPr>
          <p:grpSpPr bwMode="auto">
            <a:xfrm>
              <a:off x="3562" y="1264"/>
              <a:ext cx="127" cy="1719"/>
              <a:chOff x="2250" y="834"/>
              <a:chExt cx="127" cy="1719"/>
            </a:xfrm>
          </p:grpSpPr>
          <p:sp>
            <p:nvSpPr>
              <p:cNvPr id="453" name="Oval 439"/>
              <p:cNvSpPr>
                <a:spLocks noChangeArrowheads="1"/>
              </p:cNvSpPr>
              <p:nvPr/>
            </p:nvSpPr>
            <p:spPr bwMode="auto">
              <a:xfrm>
                <a:off x="2252" y="834"/>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4" name="Oval 440"/>
              <p:cNvSpPr>
                <a:spLocks noChangeArrowheads="1"/>
              </p:cNvSpPr>
              <p:nvPr/>
            </p:nvSpPr>
            <p:spPr bwMode="auto">
              <a:xfrm>
                <a:off x="2252" y="941"/>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5" name="Oval 441"/>
              <p:cNvSpPr>
                <a:spLocks noChangeArrowheads="1"/>
              </p:cNvSpPr>
              <p:nvPr/>
            </p:nvSpPr>
            <p:spPr bwMode="auto">
              <a:xfrm>
                <a:off x="2252" y="1047"/>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6" name="Oval 442"/>
              <p:cNvSpPr>
                <a:spLocks noChangeArrowheads="1"/>
              </p:cNvSpPr>
              <p:nvPr/>
            </p:nvSpPr>
            <p:spPr bwMode="auto">
              <a:xfrm>
                <a:off x="2252" y="1154"/>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7" name="Oval 443"/>
              <p:cNvSpPr>
                <a:spLocks noChangeArrowheads="1"/>
              </p:cNvSpPr>
              <p:nvPr/>
            </p:nvSpPr>
            <p:spPr bwMode="auto">
              <a:xfrm>
                <a:off x="2252" y="1260"/>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8" name="Oval 444"/>
              <p:cNvSpPr>
                <a:spLocks noChangeArrowheads="1"/>
              </p:cNvSpPr>
              <p:nvPr/>
            </p:nvSpPr>
            <p:spPr bwMode="auto">
              <a:xfrm>
                <a:off x="2252" y="1367"/>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9" name="Oval 445"/>
              <p:cNvSpPr>
                <a:spLocks noChangeArrowheads="1"/>
              </p:cNvSpPr>
              <p:nvPr/>
            </p:nvSpPr>
            <p:spPr bwMode="auto">
              <a:xfrm>
                <a:off x="2252" y="1473"/>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0" name="Oval 446"/>
              <p:cNvSpPr>
                <a:spLocks noChangeArrowheads="1"/>
              </p:cNvSpPr>
              <p:nvPr/>
            </p:nvSpPr>
            <p:spPr bwMode="auto">
              <a:xfrm>
                <a:off x="2252" y="1580"/>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1" name="Oval 447"/>
              <p:cNvSpPr>
                <a:spLocks noChangeArrowheads="1"/>
              </p:cNvSpPr>
              <p:nvPr/>
            </p:nvSpPr>
            <p:spPr bwMode="auto">
              <a:xfrm>
                <a:off x="2252" y="1686"/>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2" name="Oval 448"/>
              <p:cNvSpPr>
                <a:spLocks noChangeArrowheads="1"/>
              </p:cNvSpPr>
              <p:nvPr/>
            </p:nvSpPr>
            <p:spPr bwMode="auto">
              <a:xfrm>
                <a:off x="2252" y="1793"/>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3" name="Oval 449"/>
              <p:cNvSpPr>
                <a:spLocks noChangeArrowheads="1"/>
              </p:cNvSpPr>
              <p:nvPr/>
            </p:nvSpPr>
            <p:spPr bwMode="auto">
              <a:xfrm>
                <a:off x="2252" y="1899"/>
                <a:ext cx="115"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4" name="Oval 450"/>
              <p:cNvSpPr>
                <a:spLocks noChangeArrowheads="1"/>
              </p:cNvSpPr>
              <p:nvPr/>
            </p:nvSpPr>
            <p:spPr bwMode="auto">
              <a:xfrm>
                <a:off x="2252" y="2000"/>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5" name="Oval 451"/>
              <p:cNvSpPr>
                <a:spLocks noChangeArrowheads="1"/>
              </p:cNvSpPr>
              <p:nvPr/>
            </p:nvSpPr>
            <p:spPr bwMode="auto">
              <a:xfrm>
                <a:off x="2252" y="2107"/>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6" name="Oval 452"/>
              <p:cNvSpPr>
                <a:spLocks noChangeArrowheads="1"/>
              </p:cNvSpPr>
              <p:nvPr/>
            </p:nvSpPr>
            <p:spPr bwMode="auto">
              <a:xfrm>
                <a:off x="2252" y="2213"/>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7" name="Oval 453"/>
              <p:cNvSpPr>
                <a:spLocks noChangeArrowheads="1"/>
              </p:cNvSpPr>
              <p:nvPr/>
            </p:nvSpPr>
            <p:spPr bwMode="auto">
              <a:xfrm>
                <a:off x="2252" y="2320"/>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68" name="Oval 454"/>
              <p:cNvSpPr>
                <a:spLocks noChangeArrowheads="1"/>
              </p:cNvSpPr>
              <p:nvPr/>
            </p:nvSpPr>
            <p:spPr bwMode="auto">
              <a:xfrm>
                <a:off x="2252" y="2426"/>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grpSp>
          <p:nvGrpSpPr>
            <p:cNvPr id="404" name="Group 1827"/>
            <p:cNvGrpSpPr>
              <a:grpSpLocks/>
            </p:cNvGrpSpPr>
            <p:nvPr/>
          </p:nvGrpSpPr>
          <p:grpSpPr bwMode="auto">
            <a:xfrm>
              <a:off x="3603" y="1317"/>
              <a:ext cx="127" cy="1719"/>
              <a:chOff x="2250" y="834"/>
              <a:chExt cx="127" cy="1719"/>
            </a:xfrm>
          </p:grpSpPr>
          <p:sp>
            <p:nvSpPr>
              <p:cNvPr id="437" name="Oval 423"/>
              <p:cNvSpPr>
                <a:spLocks noChangeArrowheads="1"/>
              </p:cNvSpPr>
              <p:nvPr/>
            </p:nvSpPr>
            <p:spPr bwMode="auto">
              <a:xfrm>
                <a:off x="2256" y="834"/>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8" name="Oval 424"/>
              <p:cNvSpPr>
                <a:spLocks noChangeArrowheads="1"/>
              </p:cNvSpPr>
              <p:nvPr/>
            </p:nvSpPr>
            <p:spPr bwMode="auto">
              <a:xfrm>
                <a:off x="2256" y="941"/>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9" name="Oval 425"/>
              <p:cNvSpPr>
                <a:spLocks noChangeArrowheads="1"/>
              </p:cNvSpPr>
              <p:nvPr/>
            </p:nvSpPr>
            <p:spPr bwMode="auto">
              <a:xfrm>
                <a:off x="2256" y="1047"/>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0" name="Oval 426"/>
              <p:cNvSpPr>
                <a:spLocks noChangeArrowheads="1"/>
              </p:cNvSpPr>
              <p:nvPr/>
            </p:nvSpPr>
            <p:spPr bwMode="auto">
              <a:xfrm>
                <a:off x="2256" y="1154"/>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1" name="Oval 427"/>
              <p:cNvSpPr>
                <a:spLocks noChangeArrowheads="1"/>
              </p:cNvSpPr>
              <p:nvPr/>
            </p:nvSpPr>
            <p:spPr bwMode="auto">
              <a:xfrm>
                <a:off x="2256" y="1260"/>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2" name="Oval 428"/>
              <p:cNvSpPr>
                <a:spLocks noChangeArrowheads="1"/>
              </p:cNvSpPr>
              <p:nvPr/>
            </p:nvSpPr>
            <p:spPr bwMode="auto">
              <a:xfrm>
                <a:off x="2256" y="1367"/>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3" name="Oval 429"/>
              <p:cNvSpPr>
                <a:spLocks noChangeArrowheads="1"/>
              </p:cNvSpPr>
              <p:nvPr/>
            </p:nvSpPr>
            <p:spPr bwMode="auto">
              <a:xfrm>
                <a:off x="2256" y="1473"/>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4" name="Oval 430"/>
              <p:cNvSpPr>
                <a:spLocks noChangeArrowheads="1"/>
              </p:cNvSpPr>
              <p:nvPr/>
            </p:nvSpPr>
            <p:spPr bwMode="auto">
              <a:xfrm>
                <a:off x="2256" y="1580"/>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5" name="Oval 431"/>
              <p:cNvSpPr>
                <a:spLocks noChangeArrowheads="1"/>
              </p:cNvSpPr>
              <p:nvPr/>
            </p:nvSpPr>
            <p:spPr bwMode="auto">
              <a:xfrm>
                <a:off x="2256" y="1686"/>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6" name="Oval 432"/>
              <p:cNvSpPr>
                <a:spLocks noChangeArrowheads="1"/>
              </p:cNvSpPr>
              <p:nvPr/>
            </p:nvSpPr>
            <p:spPr bwMode="auto">
              <a:xfrm>
                <a:off x="2256" y="1793"/>
                <a:ext cx="115"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7" name="Oval 433"/>
              <p:cNvSpPr>
                <a:spLocks noChangeArrowheads="1"/>
              </p:cNvSpPr>
              <p:nvPr/>
            </p:nvSpPr>
            <p:spPr bwMode="auto">
              <a:xfrm>
                <a:off x="2256" y="1899"/>
                <a:ext cx="115"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8" name="Oval 434"/>
              <p:cNvSpPr>
                <a:spLocks noChangeArrowheads="1"/>
              </p:cNvSpPr>
              <p:nvPr/>
            </p:nvSpPr>
            <p:spPr bwMode="auto">
              <a:xfrm>
                <a:off x="2256" y="2001"/>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49" name="Oval 435"/>
              <p:cNvSpPr>
                <a:spLocks noChangeArrowheads="1"/>
              </p:cNvSpPr>
              <p:nvPr/>
            </p:nvSpPr>
            <p:spPr bwMode="auto">
              <a:xfrm>
                <a:off x="2256" y="2107"/>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0" name="Oval 436"/>
              <p:cNvSpPr>
                <a:spLocks noChangeArrowheads="1"/>
              </p:cNvSpPr>
              <p:nvPr/>
            </p:nvSpPr>
            <p:spPr bwMode="auto">
              <a:xfrm>
                <a:off x="2256" y="2214"/>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1" name="Oval 437"/>
              <p:cNvSpPr>
                <a:spLocks noChangeArrowheads="1"/>
              </p:cNvSpPr>
              <p:nvPr/>
            </p:nvSpPr>
            <p:spPr bwMode="auto">
              <a:xfrm>
                <a:off x="2256" y="2320"/>
                <a:ext cx="115"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52" name="Oval 438"/>
              <p:cNvSpPr>
                <a:spLocks noChangeArrowheads="1"/>
              </p:cNvSpPr>
              <p:nvPr/>
            </p:nvSpPr>
            <p:spPr bwMode="auto">
              <a:xfrm>
                <a:off x="2256" y="2427"/>
                <a:ext cx="115"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405" name="Oval 391"/>
            <p:cNvSpPr>
              <a:spLocks noChangeArrowheads="1"/>
            </p:cNvSpPr>
            <p:nvPr/>
          </p:nvSpPr>
          <p:spPr bwMode="auto">
            <a:xfrm>
              <a:off x="3613" y="1339"/>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06" name="Oval 392"/>
            <p:cNvSpPr>
              <a:spLocks noChangeArrowheads="1"/>
            </p:cNvSpPr>
            <p:nvPr/>
          </p:nvSpPr>
          <p:spPr bwMode="auto">
            <a:xfrm>
              <a:off x="3621" y="1445"/>
              <a:ext cx="126"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07" name="Oval 393"/>
            <p:cNvSpPr>
              <a:spLocks noChangeArrowheads="1"/>
            </p:cNvSpPr>
            <p:nvPr/>
          </p:nvSpPr>
          <p:spPr bwMode="auto">
            <a:xfrm>
              <a:off x="3626" y="1552"/>
              <a:ext cx="126"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08" name="Oval 394"/>
            <p:cNvSpPr>
              <a:spLocks noChangeArrowheads="1"/>
            </p:cNvSpPr>
            <p:nvPr/>
          </p:nvSpPr>
          <p:spPr bwMode="auto">
            <a:xfrm>
              <a:off x="3632" y="1658"/>
              <a:ext cx="128"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09" name="Oval 395"/>
            <p:cNvSpPr>
              <a:spLocks noChangeArrowheads="1"/>
            </p:cNvSpPr>
            <p:nvPr/>
          </p:nvSpPr>
          <p:spPr bwMode="auto">
            <a:xfrm>
              <a:off x="3643" y="1765"/>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0" name="Oval 396"/>
            <p:cNvSpPr>
              <a:spLocks noChangeArrowheads="1"/>
            </p:cNvSpPr>
            <p:nvPr/>
          </p:nvSpPr>
          <p:spPr bwMode="auto">
            <a:xfrm>
              <a:off x="3656" y="1871"/>
              <a:ext cx="126"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1" name="Oval 397"/>
            <p:cNvSpPr>
              <a:spLocks noChangeArrowheads="1"/>
            </p:cNvSpPr>
            <p:nvPr/>
          </p:nvSpPr>
          <p:spPr bwMode="auto">
            <a:xfrm>
              <a:off x="3668" y="1978"/>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2" name="Oval 398"/>
            <p:cNvSpPr>
              <a:spLocks noChangeArrowheads="1"/>
            </p:cNvSpPr>
            <p:nvPr/>
          </p:nvSpPr>
          <p:spPr bwMode="auto">
            <a:xfrm>
              <a:off x="3668" y="2084"/>
              <a:ext cx="128"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3" name="Oval 399"/>
            <p:cNvSpPr>
              <a:spLocks noChangeArrowheads="1"/>
            </p:cNvSpPr>
            <p:nvPr/>
          </p:nvSpPr>
          <p:spPr bwMode="auto">
            <a:xfrm>
              <a:off x="3668" y="2191"/>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4" name="Oval 400"/>
            <p:cNvSpPr>
              <a:spLocks noChangeArrowheads="1"/>
            </p:cNvSpPr>
            <p:nvPr/>
          </p:nvSpPr>
          <p:spPr bwMode="auto">
            <a:xfrm>
              <a:off x="3668" y="2297"/>
              <a:ext cx="128"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5" name="Oval 401"/>
            <p:cNvSpPr>
              <a:spLocks noChangeArrowheads="1"/>
            </p:cNvSpPr>
            <p:nvPr/>
          </p:nvSpPr>
          <p:spPr bwMode="auto">
            <a:xfrm>
              <a:off x="3668" y="2404"/>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6" name="Oval 402"/>
            <p:cNvSpPr>
              <a:spLocks noChangeArrowheads="1"/>
            </p:cNvSpPr>
            <p:nvPr/>
          </p:nvSpPr>
          <p:spPr bwMode="auto">
            <a:xfrm>
              <a:off x="3668" y="2510"/>
              <a:ext cx="128"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7" name="Oval 403"/>
            <p:cNvSpPr>
              <a:spLocks noChangeArrowheads="1"/>
            </p:cNvSpPr>
            <p:nvPr/>
          </p:nvSpPr>
          <p:spPr bwMode="auto">
            <a:xfrm>
              <a:off x="3668" y="2611"/>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8" name="Oval 404"/>
            <p:cNvSpPr>
              <a:spLocks noChangeArrowheads="1"/>
            </p:cNvSpPr>
            <p:nvPr/>
          </p:nvSpPr>
          <p:spPr bwMode="auto">
            <a:xfrm>
              <a:off x="3668" y="2718"/>
              <a:ext cx="128"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19" name="Oval 405"/>
            <p:cNvSpPr>
              <a:spLocks noChangeArrowheads="1"/>
            </p:cNvSpPr>
            <p:nvPr/>
          </p:nvSpPr>
          <p:spPr bwMode="auto">
            <a:xfrm>
              <a:off x="3668" y="2824"/>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0" name="Oval 406"/>
            <p:cNvSpPr>
              <a:spLocks noChangeArrowheads="1"/>
            </p:cNvSpPr>
            <p:nvPr/>
          </p:nvSpPr>
          <p:spPr bwMode="auto">
            <a:xfrm>
              <a:off x="3668" y="2931"/>
              <a:ext cx="128"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1" name="Oval 407"/>
            <p:cNvSpPr>
              <a:spLocks noChangeArrowheads="1"/>
            </p:cNvSpPr>
            <p:nvPr/>
          </p:nvSpPr>
          <p:spPr bwMode="auto">
            <a:xfrm>
              <a:off x="3841" y="1344"/>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2" name="Oval 408"/>
            <p:cNvSpPr>
              <a:spLocks noChangeArrowheads="1"/>
            </p:cNvSpPr>
            <p:nvPr/>
          </p:nvSpPr>
          <p:spPr bwMode="auto">
            <a:xfrm>
              <a:off x="3829" y="1450"/>
              <a:ext cx="126"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3" name="Oval 409"/>
            <p:cNvSpPr>
              <a:spLocks noChangeArrowheads="1"/>
            </p:cNvSpPr>
            <p:nvPr/>
          </p:nvSpPr>
          <p:spPr bwMode="auto">
            <a:xfrm>
              <a:off x="3816" y="1557"/>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4" name="Oval 410"/>
            <p:cNvSpPr>
              <a:spLocks noChangeArrowheads="1"/>
            </p:cNvSpPr>
            <p:nvPr/>
          </p:nvSpPr>
          <p:spPr bwMode="auto">
            <a:xfrm>
              <a:off x="3805" y="1663"/>
              <a:ext cx="128"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5" name="Oval 411"/>
            <p:cNvSpPr>
              <a:spLocks noChangeArrowheads="1"/>
            </p:cNvSpPr>
            <p:nvPr/>
          </p:nvSpPr>
          <p:spPr bwMode="auto">
            <a:xfrm>
              <a:off x="3794" y="1770"/>
              <a:ext cx="126"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6" name="Oval 412"/>
            <p:cNvSpPr>
              <a:spLocks noChangeArrowheads="1"/>
            </p:cNvSpPr>
            <p:nvPr/>
          </p:nvSpPr>
          <p:spPr bwMode="auto">
            <a:xfrm>
              <a:off x="3780" y="1876"/>
              <a:ext cx="128"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7" name="Oval 413"/>
            <p:cNvSpPr>
              <a:spLocks noChangeArrowheads="1"/>
            </p:cNvSpPr>
            <p:nvPr/>
          </p:nvSpPr>
          <p:spPr bwMode="auto">
            <a:xfrm>
              <a:off x="3775" y="1983"/>
              <a:ext cx="128"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8" name="Oval 414"/>
            <p:cNvSpPr>
              <a:spLocks noChangeArrowheads="1"/>
            </p:cNvSpPr>
            <p:nvPr/>
          </p:nvSpPr>
          <p:spPr bwMode="auto">
            <a:xfrm>
              <a:off x="3763" y="2089"/>
              <a:ext cx="126"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29" name="Oval 415"/>
            <p:cNvSpPr>
              <a:spLocks noChangeArrowheads="1"/>
            </p:cNvSpPr>
            <p:nvPr/>
          </p:nvSpPr>
          <p:spPr bwMode="auto">
            <a:xfrm>
              <a:off x="3763" y="2196"/>
              <a:ext cx="126"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0" name="Oval 416"/>
            <p:cNvSpPr>
              <a:spLocks noChangeArrowheads="1"/>
            </p:cNvSpPr>
            <p:nvPr/>
          </p:nvSpPr>
          <p:spPr bwMode="auto">
            <a:xfrm>
              <a:off x="3763" y="2302"/>
              <a:ext cx="126"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1" name="Oval 417"/>
            <p:cNvSpPr>
              <a:spLocks noChangeArrowheads="1"/>
            </p:cNvSpPr>
            <p:nvPr/>
          </p:nvSpPr>
          <p:spPr bwMode="auto">
            <a:xfrm>
              <a:off x="3763" y="2409"/>
              <a:ext cx="126" cy="122"/>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2" name="Oval 418"/>
            <p:cNvSpPr>
              <a:spLocks noChangeArrowheads="1"/>
            </p:cNvSpPr>
            <p:nvPr/>
          </p:nvSpPr>
          <p:spPr bwMode="auto">
            <a:xfrm>
              <a:off x="3763" y="2515"/>
              <a:ext cx="126" cy="122"/>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3" name="Oval 419"/>
            <p:cNvSpPr>
              <a:spLocks noChangeArrowheads="1"/>
            </p:cNvSpPr>
            <p:nvPr/>
          </p:nvSpPr>
          <p:spPr bwMode="auto">
            <a:xfrm>
              <a:off x="3763" y="2617"/>
              <a:ext cx="126"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4" name="Oval 420"/>
            <p:cNvSpPr>
              <a:spLocks noChangeArrowheads="1"/>
            </p:cNvSpPr>
            <p:nvPr/>
          </p:nvSpPr>
          <p:spPr bwMode="auto">
            <a:xfrm>
              <a:off x="3763" y="2723"/>
              <a:ext cx="126"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5" name="Oval 421"/>
            <p:cNvSpPr>
              <a:spLocks noChangeArrowheads="1"/>
            </p:cNvSpPr>
            <p:nvPr/>
          </p:nvSpPr>
          <p:spPr bwMode="auto">
            <a:xfrm>
              <a:off x="3763" y="2830"/>
              <a:ext cx="126" cy="128"/>
            </a:xfrm>
            <a:prstGeom prst="ellipse">
              <a:avLst/>
            </a:prstGeom>
            <a:gradFill rotWithShape="1">
              <a:gsLst>
                <a:gs pos="0">
                  <a:srgbClr val="E6D0C4"/>
                </a:gs>
                <a:gs pos="100000">
                  <a:srgbClr val="E6D0C4">
                    <a:gamma/>
                    <a:shade val="0"/>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436" name="Oval 422"/>
            <p:cNvSpPr>
              <a:spLocks noChangeArrowheads="1"/>
            </p:cNvSpPr>
            <p:nvPr/>
          </p:nvSpPr>
          <p:spPr bwMode="auto">
            <a:xfrm>
              <a:off x="3763" y="2936"/>
              <a:ext cx="126" cy="128"/>
            </a:xfrm>
            <a:prstGeom prst="ellipse">
              <a:avLst/>
            </a:prstGeom>
            <a:gradFill rotWithShape="1">
              <a:gsLst>
                <a:gs pos="0">
                  <a:srgbClr val="FAF400"/>
                </a:gs>
                <a:gs pos="100000">
                  <a:srgbClr val="FAF400">
                    <a:gamma/>
                    <a:shade val="41961"/>
                    <a:invGamma/>
                  </a:srgbClr>
                </a:gs>
              </a:gsLst>
              <a:path path="shape">
                <a:fillToRect l="50000" t="50000" r="50000" b="50000"/>
              </a:path>
            </a:gradFill>
            <a:ln>
              <a:noFill/>
            </a:ln>
            <a:effectLst/>
            <a:extLst>
              <a:ext uri="{91240B29-F687-4F45-9708-019B960494DF}">
                <a14:hiddenLine xmlns:a14="http://schemas.microsoft.com/office/drawing/2010/main" w="9525">
                  <a:solidFill>
                    <a:srgbClr val="996633"/>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grpSp>
      <p:sp>
        <p:nvSpPr>
          <p:cNvPr id="597" name="AutoShape 1876"/>
          <p:cNvSpPr>
            <a:spLocks noChangeArrowheads="1"/>
          </p:cNvSpPr>
          <p:nvPr/>
        </p:nvSpPr>
        <p:spPr bwMode="auto">
          <a:xfrm rot="16200000">
            <a:off x="2720975" y="1339850"/>
            <a:ext cx="595313" cy="442913"/>
          </a:xfrm>
          <a:prstGeom prst="roundRect">
            <a:avLst>
              <a:gd name="adj" fmla="val 16667"/>
            </a:avLst>
          </a:prstGeom>
          <a:gradFill rotWithShape="1">
            <a:gsLst>
              <a:gs pos="0">
                <a:srgbClr val="FF6600">
                  <a:gamma/>
                  <a:shade val="0"/>
                  <a:invGamma/>
                </a:srgbClr>
              </a:gs>
              <a:gs pos="50000">
                <a:srgbClr val="FF6600"/>
              </a:gs>
              <a:gs pos="100000">
                <a:srgbClr val="FF6600">
                  <a:gamma/>
                  <a:shade val="0"/>
                  <a:invGamma/>
                </a:srgbClr>
              </a:gs>
            </a:gsLst>
            <a:lin ang="5400000" scaled="1"/>
          </a:gradFill>
          <a:ln>
            <a:noFill/>
          </a:ln>
          <a:effectLst/>
          <a:extLst>
            <a:ext uri="{91240B29-F687-4F45-9708-019B960494DF}">
              <a14:hiddenLine xmlns:a14="http://schemas.microsoft.com/office/drawing/2010/main" w="9525">
                <a:solidFill>
                  <a:srgbClr val="0099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lgn="ctr" eaLnBrk="1" hangingPunct="1">
              <a:defRPr/>
            </a:pPr>
            <a:endParaRPr lang="en-US" sz="1400" b="1">
              <a:solidFill>
                <a:srgbClr val="FFFFFF"/>
              </a:solidFill>
              <a:latin typeface="Symbol" charset="0"/>
            </a:endParaRPr>
          </a:p>
        </p:txBody>
      </p:sp>
      <p:sp>
        <p:nvSpPr>
          <p:cNvPr id="598" name="Text Box 1877"/>
          <p:cNvSpPr txBox="1">
            <a:spLocks noChangeArrowheads="1"/>
          </p:cNvSpPr>
          <p:nvPr/>
        </p:nvSpPr>
        <p:spPr bwMode="auto">
          <a:xfrm>
            <a:off x="3595688" y="1727200"/>
            <a:ext cx="114617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eaLnBrk="1" hangingPunct="1">
              <a:spcBef>
                <a:spcPct val="50000"/>
              </a:spcBef>
              <a:defRPr/>
            </a:pPr>
            <a:endParaRPr lang="de-DE" sz="800" b="1">
              <a:solidFill>
                <a:schemeClr val="bg1"/>
              </a:solidFill>
              <a:latin typeface="Symbol" charset="0"/>
            </a:endParaRPr>
          </a:p>
        </p:txBody>
      </p:sp>
      <p:sp>
        <p:nvSpPr>
          <p:cNvPr id="599" name="Text Box 1878"/>
          <p:cNvSpPr txBox="1">
            <a:spLocks noChangeArrowheads="1"/>
          </p:cNvSpPr>
          <p:nvPr/>
        </p:nvSpPr>
        <p:spPr bwMode="auto">
          <a:xfrm>
            <a:off x="2757488" y="1325563"/>
            <a:ext cx="13017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spcBef>
                <a:spcPct val="50000"/>
              </a:spcBef>
              <a:defRPr/>
            </a:pPr>
            <a:endParaRPr lang="de-DE" sz="3200" b="1" dirty="0">
              <a:solidFill>
                <a:srgbClr val="FFFFFF"/>
              </a:solidFill>
              <a:latin typeface="Arial" charset="0"/>
              <a:sym typeface="Symbol" charset="0"/>
            </a:endParaRPr>
          </a:p>
        </p:txBody>
      </p:sp>
      <p:sp>
        <p:nvSpPr>
          <p:cNvPr id="600" name="Text Box 1880"/>
          <p:cNvSpPr txBox="1">
            <a:spLocks noChangeArrowheads="1"/>
          </p:cNvSpPr>
          <p:nvPr/>
        </p:nvSpPr>
        <p:spPr bwMode="auto">
          <a:xfrm>
            <a:off x="4538663" y="1022350"/>
            <a:ext cx="27987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spcBef>
                <a:spcPct val="50000"/>
              </a:spcBef>
              <a:defRPr/>
            </a:pPr>
            <a:r>
              <a:rPr lang="de-DE" sz="2000" b="1" dirty="0">
                <a:latin typeface="Arial"/>
                <a:cs typeface="Arial"/>
                <a:sym typeface="Symbol" charset="0"/>
              </a:rPr>
              <a:t>-</a:t>
            </a:r>
            <a:r>
              <a:rPr lang="de-DE" sz="2000" b="1" dirty="0" err="1">
                <a:latin typeface="Arial"/>
                <a:cs typeface="Arial"/>
                <a:sym typeface="Symbol" charset="0"/>
              </a:rPr>
              <a:t>Secretase</a:t>
            </a:r>
            <a:endParaRPr lang="de-DE" sz="2000" b="1" dirty="0">
              <a:latin typeface="Arial"/>
              <a:cs typeface="Arial"/>
              <a:sym typeface="Symbol" charset="0"/>
            </a:endParaRPr>
          </a:p>
        </p:txBody>
      </p:sp>
      <p:sp>
        <p:nvSpPr>
          <p:cNvPr id="601" name="Text Box 1881"/>
          <p:cNvSpPr txBox="1">
            <a:spLocks noChangeArrowheads="1"/>
          </p:cNvSpPr>
          <p:nvPr/>
        </p:nvSpPr>
        <p:spPr bwMode="auto">
          <a:xfrm>
            <a:off x="4581525" y="1612900"/>
            <a:ext cx="27987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spcBef>
                <a:spcPct val="50000"/>
              </a:spcBef>
              <a:defRPr/>
            </a:pPr>
            <a:r>
              <a:rPr lang="de-DE" sz="2000" b="1" dirty="0">
                <a:latin typeface="Arial"/>
                <a:cs typeface="Arial"/>
                <a:sym typeface="Symbol" charset="0"/>
              </a:rPr>
              <a:t>-</a:t>
            </a:r>
            <a:r>
              <a:rPr lang="de-DE" sz="2000" b="1" dirty="0" err="1">
                <a:latin typeface="Arial"/>
                <a:cs typeface="Arial"/>
                <a:sym typeface="Symbol" charset="0"/>
              </a:rPr>
              <a:t>Secretase</a:t>
            </a:r>
            <a:endParaRPr lang="de-DE" sz="2000" b="1" dirty="0">
              <a:latin typeface="Arial"/>
              <a:cs typeface="Arial"/>
              <a:sym typeface="Symbol" charset="0"/>
            </a:endParaRPr>
          </a:p>
        </p:txBody>
      </p:sp>
      <p:pic>
        <p:nvPicPr>
          <p:cNvPr id="602" name="Picture 18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5014913"/>
            <a:ext cx="3578225" cy="138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3" name="Picture 18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938" y="4799013"/>
            <a:ext cx="50482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 name="Line 1885"/>
          <p:cNvSpPr>
            <a:spLocks noChangeShapeType="1"/>
          </p:cNvSpPr>
          <p:nvPr/>
        </p:nvSpPr>
        <p:spPr bwMode="auto">
          <a:xfrm>
            <a:off x="4943475" y="5819775"/>
            <a:ext cx="63658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de-DE"/>
            </a:defPPr>
            <a:lvl1pPr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1pPr>
            <a:lvl2pPr marL="4572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2pPr>
            <a:lvl3pPr marL="9144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3pPr>
            <a:lvl4pPr marL="13716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4pPr>
            <a:lvl5pPr marL="1828800" algn="l" rtl="0" eaLnBrk="0" fontAlgn="base" hangingPunct="0">
              <a:spcBef>
                <a:spcPct val="0"/>
              </a:spcBef>
              <a:spcAft>
                <a:spcPct val="0"/>
              </a:spcAft>
              <a:defRPr sz="3600" kern="1200">
                <a:solidFill>
                  <a:schemeClr val="tx1"/>
                </a:solidFill>
                <a:latin typeface="Times New Roman" charset="0"/>
                <a:ea typeface="ＭＳ Ｐゴシック" charset="0"/>
                <a:cs typeface="+mn-cs"/>
              </a:defRPr>
            </a:lvl5pPr>
            <a:lvl6pPr marL="2286000" algn="l" defTabSz="457200" rtl="0" eaLnBrk="1" latinLnBrk="0" hangingPunct="1">
              <a:defRPr sz="3600" kern="1200">
                <a:solidFill>
                  <a:schemeClr val="tx1"/>
                </a:solidFill>
                <a:latin typeface="Times New Roman" charset="0"/>
                <a:ea typeface="ＭＳ Ｐゴシック" charset="0"/>
                <a:cs typeface="+mn-cs"/>
              </a:defRPr>
            </a:lvl6pPr>
            <a:lvl7pPr marL="2743200" algn="l" defTabSz="457200" rtl="0" eaLnBrk="1" latinLnBrk="0" hangingPunct="1">
              <a:defRPr sz="3600" kern="1200">
                <a:solidFill>
                  <a:schemeClr val="tx1"/>
                </a:solidFill>
                <a:latin typeface="Times New Roman" charset="0"/>
                <a:ea typeface="ＭＳ Ｐゴシック" charset="0"/>
                <a:cs typeface="+mn-cs"/>
              </a:defRPr>
            </a:lvl7pPr>
            <a:lvl8pPr marL="3200400" algn="l" defTabSz="457200" rtl="0" eaLnBrk="1" latinLnBrk="0" hangingPunct="1">
              <a:defRPr sz="3600" kern="1200">
                <a:solidFill>
                  <a:schemeClr val="tx1"/>
                </a:solidFill>
                <a:latin typeface="Times New Roman" charset="0"/>
                <a:ea typeface="ＭＳ Ｐゴシック" charset="0"/>
                <a:cs typeface="+mn-cs"/>
              </a:defRPr>
            </a:lvl8pPr>
            <a:lvl9pPr marL="3657600" algn="l" defTabSz="457200" rtl="0" eaLnBrk="1" latinLnBrk="0" hangingPunct="1">
              <a:defRPr sz="3600" kern="1200">
                <a:solidFill>
                  <a:schemeClr val="tx1"/>
                </a:solidFill>
                <a:latin typeface="Times New Roman" charset="0"/>
                <a:ea typeface="ＭＳ Ｐゴシック" charset="0"/>
                <a:cs typeface="+mn-cs"/>
              </a:defRPr>
            </a:lvl9pPr>
          </a:lstStyle>
          <a:p>
            <a:pPr>
              <a:defRPr/>
            </a:pPr>
            <a:endParaRPr lang="de-DE"/>
          </a:p>
        </p:txBody>
      </p:sp>
      <p:sp>
        <p:nvSpPr>
          <p:cNvPr id="605" name="Text Box 1887"/>
          <p:cNvSpPr txBox="1">
            <a:spLocks noChangeArrowheads="1"/>
          </p:cNvSpPr>
          <p:nvPr/>
        </p:nvSpPr>
        <p:spPr bwMode="auto">
          <a:xfrm>
            <a:off x="3284538" y="2206625"/>
            <a:ext cx="3255962"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de-DE" altLang="de-DE" sz="2000" dirty="0">
                <a:solidFill>
                  <a:srgbClr val="FFFFFF"/>
                </a:solidFill>
                <a:cs typeface="Arial" pitchFamily="34" charset="0"/>
              </a:rPr>
              <a:t/>
            </a:r>
            <a:br>
              <a:rPr lang="de-DE" altLang="de-DE" sz="2000" dirty="0">
                <a:solidFill>
                  <a:srgbClr val="FFFFFF"/>
                </a:solidFill>
                <a:cs typeface="Arial" pitchFamily="34" charset="0"/>
              </a:rPr>
            </a:br>
            <a:r>
              <a:rPr lang="de-DE" altLang="de-DE" sz="800" dirty="0"/>
              <a:t> </a:t>
            </a:r>
            <a:r>
              <a:rPr lang="de-DE" altLang="de-DE" sz="1800" dirty="0"/>
              <a:t>APP </a:t>
            </a:r>
            <a:r>
              <a:rPr lang="de-DE" altLang="de-DE" sz="1800" dirty="0" err="1"/>
              <a:t>m</a:t>
            </a:r>
            <a:r>
              <a:rPr lang="de-DE" altLang="de-DE" sz="1800" dirty="0" err="1" smtClean="0"/>
              <a:t>utations</a:t>
            </a:r>
            <a:r>
              <a:rPr lang="de-DE" altLang="de-DE" sz="1800" dirty="0">
                <a:cs typeface="Arial" pitchFamily="34" charset="0"/>
              </a:rPr>
              <a:t/>
            </a:r>
            <a:br>
              <a:rPr lang="de-DE" altLang="de-DE" sz="1800" dirty="0">
                <a:cs typeface="Arial" pitchFamily="34" charset="0"/>
              </a:rPr>
            </a:br>
            <a:r>
              <a:rPr lang="de-DE" altLang="de-DE" sz="1800" dirty="0" err="1">
                <a:cs typeface="Arial" pitchFamily="34" charset="0"/>
              </a:rPr>
              <a:t>Presenilin</a:t>
            </a:r>
            <a:r>
              <a:rPr lang="de-DE" altLang="de-DE" sz="1800" dirty="0">
                <a:cs typeface="Arial" pitchFamily="34" charset="0"/>
              </a:rPr>
              <a:t> 1 </a:t>
            </a:r>
            <a:r>
              <a:rPr lang="de-DE" altLang="de-DE" sz="1800" dirty="0" err="1" smtClean="0">
                <a:cs typeface="Arial" pitchFamily="34" charset="0"/>
              </a:rPr>
              <a:t>mutations</a:t>
            </a:r>
            <a:r>
              <a:rPr lang="de-DE" altLang="de-DE" sz="1800" dirty="0">
                <a:cs typeface="Arial" pitchFamily="34" charset="0"/>
              </a:rPr>
              <a:t/>
            </a:r>
            <a:br>
              <a:rPr lang="de-DE" altLang="de-DE" sz="1800" dirty="0">
                <a:cs typeface="Arial" pitchFamily="34" charset="0"/>
              </a:rPr>
            </a:br>
            <a:r>
              <a:rPr lang="de-DE" altLang="de-DE" sz="1800" dirty="0" err="1">
                <a:cs typeface="Arial" pitchFamily="34" charset="0"/>
              </a:rPr>
              <a:t>Presenilin</a:t>
            </a:r>
            <a:r>
              <a:rPr lang="de-DE" altLang="de-DE" sz="1800" dirty="0">
                <a:cs typeface="Arial" pitchFamily="34" charset="0"/>
              </a:rPr>
              <a:t> 2 </a:t>
            </a:r>
            <a:r>
              <a:rPr lang="de-DE" altLang="de-DE" sz="1800" dirty="0" err="1" smtClean="0">
                <a:cs typeface="Arial" pitchFamily="34" charset="0"/>
              </a:rPr>
              <a:t>mutations</a:t>
            </a:r>
            <a:endParaRPr lang="de-DE" altLang="de-DE" sz="1800" dirty="0"/>
          </a:p>
        </p:txBody>
      </p:sp>
      <p:sp>
        <p:nvSpPr>
          <p:cNvPr id="606" name="Text Box 1888"/>
          <p:cNvSpPr txBox="1">
            <a:spLocks noChangeArrowheads="1"/>
          </p:cNvSpPr>
          <p:nvPr/>
        </p:nvSpPr>
        <p:spPr bwMode="auto">
          <a:xfrm>
            <a:off x="3414713" y="3790950"/>
            <a:ext cx="3173412"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de-DE" altLang="de-DE" sz="1800" dirty="0" err="1"/>
              <a:t>Lipoprotein</a:t>
            </a:r>
            <a:r>
              <a:rPr lang="de-DE" altLang="de-DE" sz="1800" dirty="0"/>
              <a:t> </a:t>
            </a:r>
            <a:r>
              <a:rPr lang="el-GR" altLang="de-DE" sz="1800" dirty="0">
                <a:cs typeface="Arial" pitchFamily="34" charset="0"/>
              </a:rPr>
              <a:t>ε</a:t>
            </a:r>
            <a:r>
              <a:rPr lang="de-DE" altLang="de-DE" sz="1800" dirty="0">
                <a:cs typeface="Arial" pitchFamily="34" charset="0"/>
              </a:rPr>
              <a:t>4</a:t>
            </a:r>
            <a:br>
              <a:rPr lang="de-DE" altLang="de-DE" sz="1800" dirty="0">
                <a:cs typeface="Arial" pitchFamily="34" charset="0"/>
              </a:rPr>
            </a:br>
            <a:r>
              <a:rPr lang="de-DE" altLang="de-DE" sz="1800" dirty="0">
                <a:cs typeface="Arial" pitchFamily="34" charset="0"/>
              </a:rPr>
              <a:t>LRP</a:t>
            </a:r>
            <a:br>
              <a:rPr lang="de-DE" altLang="de-DE" sz="1800" dirty="0">
                <a:cs typeface="Arial" pitchFamily="34" charset="0"/>
              </a:rPr>
            </a:br>
            <a:r>
              <a:rPr lang="de-DE" altLang="de-DE" sz="1800" dirty="0" err="1">
                <a:cs typeface="Arial" pitchFamily="34" charset="0"/>
              </a:rPr>
              <a:t>Cholesterol</a:t>
            </a:r>
            <a:r>
              <a:rPr lang="de-DE" altLang="de-DE" sz="1800" dirty="0">
                <a:cs typeface="Arial" pitchFamily="34" charset="0"/>
              </a:rPr>
              <a:t/>
            </a:r>
            <a:br>
              <a:rPr lang="de-DE" altLang="de-DE" sz="1800" dirty="0">
                <a:cs typeface="Arial" pitchFamily="34" charset="0"/>
              </a:rPr>
            </a:br>
            <a:r>
              <a:rPr lang="de-DE" altLang="de-DE" sz="1800" dirty="0">
                <a:cs typeface="Arial" pitchFamily="34" charset="0"/>
                <a:sym typeface="Symbol" pitchFamily="18" charset="2"/>
              </a:rPr>
              <a:t>2 </a:t>
            </a:r>
            <a:r>
              <a:rPr lang="de-DE" altLang="de-DE" sz="1800" dirty="0" err="1" smtClean="0">
                <a:cs typeface="Arial" pitchFamily="34" charset="0"/>
                <a:sym typeface="Symbol" pitchFamily="18" charset="2"/>
              </a:rPr>
              <a:t>Macroglobuline</a:t>
            </a:r>
            <a:r>
              <a:rPr lang="de-DE" altLang="de-DE" sz="1800" dirty="0">
                <a:cs typeface="Arial" pitchFamily="34" charset="0"/>
              </a:rPr>
              <a:t/>
            </a:r>
            <a:br>
              <a:rPr lang="de-DE" altLang="de-DE" sz="1800" dirty="0">
                <a:cs typeface="Arial" pitchFamily="34" charset="0"/>
              </a:rPr>
            </a:br>
            <a:r>
              <a:rPr lang="de-DE" altLang="de-DE" sz="1800" dirty="0"/>
              <a:t> </a:t>
            </a:r>
          </a:p>
        </p:txBody>
      </p:sp>
      <p:sp>
        <p:nvSpPr>
          <p:cNvPr id="607" name="Textfeld 1"/>
          <p:cNvSpPr txBox="1">
            <a:spLocks noChangeArrowheads="1"/>
          </p:cNvSpPr>
          <p:nvPr/>
        </p:nvSpPr>
        <p:spPr bwMode="auto">
          <a:xfrm>
            <a:off x="6227763" y="2638425"/>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sz="1800" b="1" dirty="0" err="1"/>
              <a:t>I</a:t>
            </a:r>
            <a:r>
              <a:rPr lang="de-DE" altLang="de-DE" sz="1800" b="1" dirty="0" err="1" smtClean="0"/>
              <a:t>ncrease</a:t>
            </a:r>
            <a:r>
              <a:rPr lang="de-DE" altLang="de-DE" sz="1800" b="1" dirty="0" smtClean="0"/>
              <a:t> </a:t>
            </a:r>
            <a:r>
              <a:rPr lang="de-DE" altLang="de-DE" sz="1800" b="1" dirty="0" err="1" smtClean="0"/>
              <a:t>of</a:t>
            </a:r>
            <a:r>
              <a:rPr lang="de-DE" altLang="de-DE" sz="1800" b="1" dirty="0" smtClean="0"/>
              <a:t> Aβ </a:t>
            </a:r>
            <a:r>
              <a:rPr lang="de-DE" altLang="de-DE" sz="1800" b="1" dirty="0" err="1" smtClean="0"/>
              <a:t>production</a:t>
            </a:r>
            <a:endParaRPr lang="de-DE" altLang="de-DE" sz="1800" b="1" dirty="0"/>
          </a:p>
        </p:txBody>
      </p:sp>
      <p:sp>
        <p:nvSpPr>
          <p:cNvPr id="608" name="Textfeld 1168"/>
          <p:cNvSpPr txBox="1">
            <a:spLocks noChangeArrowheads="1"/>
          </p:cNvSpPr>
          <p:nvPr/>
        </p:nvSpPr>
        <p:spPr bwMode="auto">
          <a:xfrm>
            <a:off x="6219825" y="3790950"/>
            <a:ext cx="2698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de-DE" altLang="de-DE" sz="1800" b="1" dirty="0" smtClean="0"/>
              <a:t>Aggregation </a:t>
            </a:r>
            <a:r>
              <a:rPr lang="de-DE" altLang="de-DE" sz="1800" b="1" dirty="0" err="1" smtClean="0"/>
              <a:t>triggered</a:t>
            </a:r>
            <a:r>
              <a:rPr lang="de-DE" altLang="de-DE" sz="1800" b="1" dirty="0" smtClean="0"/>
              <a:t> </a:t>
            </a:r>
            <a:r>
              <a:rPr lang="de-DE" altLang="de-DE" sz="1800" b="1" dirty="0" err="1" smtClean="0"/>
              <a:t>and</a:t>
            </a:r>
            <a:r>
              <a:rPr lang="de-DE" altLang="de-DE" sz="1800" b="1" dirty="0" smtClean="0"/>
              <a:t> </a:t>
            </a:r>
            <a:r>
              <a:rPr lang="de-DE" altLang="de-DE" sz="1800" b="1" dirty="0" err="1" smtClean="0"/>
              <a:t>clearance</a:t>
            </a:r>
            <a:r>
              <a:rPr lang="de-DE" altLang="de-DE" sz="1800" b="1" dirty="0" smtClean="0"/>
              <a:t> </a:t>
            </a:r>
            <a:r>
              <a:rPr lang="de-DE" altLang="de-DE" sz="1800" b="1" dirty="0" err="1" smtClean="0"/>
              <a:t>of</a:t>
            </a:r>
            <a:r>
              <a:rPr lang="de-DE" altLang="de-DE" sz="1800" b="1" dirty="0" smtClean="0"/>
              <a:t> amyloid </a:t>
            </a:r>
            <a:r>
              <a:rPr lang="de-DE" altLang="de-DE" sz="1800" b="1" dirty="0" err="1" smtClean="0"/>
              <a:t>decelerated</a:t>
            </a:r>
            <a:endParaRPr lang="de-DE" altLang="de-DE" sz="1800" b="1" dirty="0"/>
          </a:p>
        </p:txBody>
      </p:sp>
      <p:pic>
        <p:nvPicPr>
          <p:cNvPr id="609" name="Picture 2" descr="https://upload.wikimedia.org/wikipedia/commons/f/fb/Amyloid-plaque_formation-b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196" r="32817"/>
          <a:stretch/>
        </p:blipFill>
        <p:spPr bwMode="auto">
          <a:xfrm>
            <a:off x="6342356" y="780981"/>
            <a:ext cx="2453687" cy="1598616"/>
          </a:xfrm>
          <a:prstGeom prst="rect">
            <a:avLst/>
          </a:prstGeom>
          <a:noFill/>
          <a:extLst>
            <a:ext uri="{909E8E84-426E-40DD-AFC4-6F175D3DCCD1}">
              <a14:hiddenFill xmlns:a14="http://schemas.microsoft.com/office/drawing/2010/main">
                <a:solidFill>
                  <a:srgbClr val="FFFFFF"/>
                </a:solidFill>
              </a14:hiddenFill>
            </a:ext>
          </a:extLst>
        </p:spPr>
      </p:pic>
      <p:pic>
        <p:nvPicPr>
          <p:cNvPr id="610" name="Picture 2" descr="https://upload.wikimedia.org/wikipedia/commons/f/fb/Amyloid-plaque_formation-b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183"/>
          <a:stretch/>
        </p:blipFill>
        <p:spPr bwMode="auto">
          <a:xfrm>
            <a:off x="262090" y="3418682"/>
            <a:ext cx="2251920" cy="151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3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wipe(left)">
                                      <p:cBhvr>
                                        <p:cTn id="7" dur="5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p:cNvSpPr>
          <p:nvPr/>
        </p:nvSpPr>
        <p:spPr bwMode="auto">
          <a:xfrm>
            <a:off x="467544" y="629571"/>
            <a:ext cx="78488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smtClean="0">
                <a:solidFill>
                  <a:srgbClr val="005B82"/>
                </a:solidFill>
                <a:cs typeface="Arial" panose="020B0604020202020204" pitchFamily="34" charset="0"/>
                <a:sym typeface="Arial" pitchFamily="34" charset="0"/>
              </a:rPr>
              <a:t>Alzheimer’s Disease: Tau-hypothesis</a:t>
            </a:r>
            <a:endParaRPr lang="en-US" altLang="de-DE" sz="2800" b="1" dirty="0">
              <a:solidFill>
                <a:srgbClr val="005B82"/>
              </a:solidFill>
              <a:cs typeface="Arial" panose="020B0604020202020204" pitchFamily="34" charset="0"/>
              <a:sym typeface="Arial" pitchFamily="34" charset="0"/>
            </a:endParaRPr>
          </a:p>
        </p:txBody>
      </p:sp>
      <p:pic>
        <p:nvPicPr>
          <p:cNvPr id="89090" name="Picture 2" descr="https://upload.wikimedia.org/wikipedia/commons/5/51/TANGLES_HIG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729" b="2571"/>
          <a:stretch/>
        </p:blipFill>
        <p:spPr bwMode="auto">
          <a:xfrm>
            <a:off x="827584" y="1340768"/>
            <a:ext cx="7344816" cy="4069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23528" y="5589240"/>
            <a:ext cx="8347157"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Changes </a:t>
            </a:r>
            <a:r>
              <a:rPr lang="en-US" dirty="0"/>
              <a:t>in tau protein lead to the disintegration of microtubules in brain </a:t>
            </a:r>
            <a:r>
              <a:rPr lang="en-US" dirty="0" smtClean="0"/>
              <a:t>cells</a:t>
            </a:r>
          </a:p>
          <a:p>
            <a:pPr marL="285750" indent="-285750">
              <a:buFont typeface="Arial" panose="020B0604020202020204" pitchFamily="34" charset="0"/>
              <a:buChar char="•"/>
            </a:pPr>
            <a:r>
              <a:rPr lang="en-US" dirty="0"/>
              <a:t>This may result </a:t>
            </a:r>
            <a:r>
              <a:rPr lang="en-US" dirty="0" smtClean="0"/>
              <a:t>in </a:t>
            </a:r>
            <a:r>
              <a:rPr lang="en-US" dirty="0"/>
              <a:t>malfunctions </a:t>
            </a:r>
            <a:r>
              <a:rPr lang="en-US" dirty="0" smtClean="0"/>
              <a:t>and eventually the death </a:t>
            </a:r>
            <a:r>
              <a:rPr lang="en-US" dirty="0"/>
              <a:t>of </a:t>
            </a:r>
            <a:r>
              <a:rPr lang="en-US" dirty="0" smtClean="0"/>
              <a:t>the neurons</a:t>
            </a:r>
          </a:p>
          <a:p>
            <a:pPr marL="285750" indent="-285750">
              <a:buFont typeface="Arial" panose="020B0604020202020204" pitchFamily="34" charset="0"/>
              <a:buChar char="•"/>
            </a:pPr>
            <a:r>
              <a:rPr lang="en-US" dirty="0" smtClean="0"/>
              <a:t>Over time damage may lead to pathogenesis of AD</a:t>
            </a:r>
            <a:endParaRPr lang="de-DE" dirty="0"/>
          </a:p>
        </p:txBody>
      </p:sp>
    </p:spTree>
    <p:extLst>
      <p:ext uri="{BB962C8B-B14F-4D97-AF65-F5344CB8AC3E}">
        <p14:creationId xmlns:p14="http://schemas.microsoft.com/office/powerpoint/2010/main" val="2470270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562" name="Rectangle 2"/>
          <p:cNvSpPr>
            <a:spLocks noChangeArrowheads="1"/>
          </p:cNvSpPr>
          <p:nvPr/>
        </p:nvSpPr>
        <p:spPr bwMode="auto">
          <a:xfrm>
            <a:off x="215516" y="1013628"/>
            <a:ext cx="8732428" cy="5691741"/>
          </a:xfrm>
          <a:prstGeom prst="rect">
            <a:avLst/>
          </a:prstGeom>
          <a:solidFill>
            <a:srgbClr val="000000"/>
          </a:solidFill>
          <a:ln w="158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nchor="ctr"/>
          <a:lstStyle/>
          <a:p>
            <a:endParaRPr lang="de-DE" sz="900"/>
          </a:p>
        </p:txBody>
      </p:sp>
      <p:sp>
        <p:nvSpPr>
          <p:cNvPr id="1858563" name="Text Box 3"/>
          <p:cNvSpPr txBox="1">
            <a:spLocks noChangeArrowheads="1"/>
          </p:cNvSpPr>
          <p:nvPr/>
        </p:nvSpPr>
        <p:spPr bwMode="auto">
          <a:xfrm>
            <a:off x="2555776" y="1124744"/>
            <a:ext cx="5436604" cy="60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r>
              <a:rPr lang="nb-NO" sz="1700" dirty="0" err="1">
                <a:solidFill>
                  <a:srgbClr val="FFFF00"/>
                </a:solidFill>
                <a:latin typeface="Arial"/>
                <a:cs typeface="Arial"/>
              </a:rPr>
              <a:t>Amyloid</a:t>
            </a:r>
            <a:r>
              <a:rPr lang="nb-NO" sz="1700" dirty="0">
                <a:solidFill>
                  <a:srgbClr val="FFFF00"/>
                </a:solidFill>
                <a:latin typeface="Arial"/>
                <a:cs typeface="Arial"/>
              </a:rPr>
              <a:t> </a:t>
            </a:r>
            <a:r>
              <a:rPr lang="nb-NO" sz="1700" dirty="0" err="1">
                <a:solidFill>
                  <a:srgbClr val="FFFF00"/>
                </a:solidFill>
                <a:latin typeface="Arial"/>
                <a:cs typeface="Arial"/>
              </a:rPr>
              <a:t>Plaque</a:t>
            </a:r>
            <a:r>
              <a:rPr lang="nb-NO" sz="1700" dirty="0">
                <a:solidFill>
                  <a:srgbClr val="FFFF00"/>
                </a:solidFill>
                <a:latin typeface="Arial"/>
                <a:cs typeface="Arial"/>
              </a:rPr>
              <a:t> </a:t>
            </a:r>
            <a:r>
              <a:rPr lang="nb-NO" sz="1700" dirty="0" err="1">
                <a:solidFill>
                  <a:srgbClr val="FFFF00"/>
                </a:solidFill>
                <a:latin typeface="Arial"/>
                <a:cs typeface="Arial"/>
              </a:rPr>
              <a:t>Imaging</a:t>
            </a:r>
            <a:r>
              <a:rPr lang="nb-NO" sz="1700" dirty="0">
                <a:solidFill>
                  <a:srgbClr val="FFFF00"/>
                </a:solidFill>
                <a:latin typeface="Arial"/>
                <a:cs typeface="Arial"/>
              </a:rPr>
              <a:t> </a:t>
            </a:r>
            <a:r>
              <a:rPr lang="nb-NO" sz="1600" dirty="0">
                <a:solidFill>
                  <a:schemeClr val="bg1"/>
                </a:solidFill>
                <a:latin typeface="Arial"/>
                <a:cs typeface="Arial"/>
              </a:rPr>
              <a:t>C-11 PIB</a:t>
            </a:r>
          </a:p>
          <a:p>
            <a:pPr eaLnBrk="1" hangingPunct="1"/>
            <a:r>
              <a:rPr lang="nb-NO" sz="1600" dirty="0">
                <a:solidFill>
                  <a:schemeClr val="bg1"/>
                </a:solidFill>
                <a:latin typeface="Arial"/>
                <a:cs typeface="Arial"/>
              </a:rPr>
              <a:t>40-70 min </a:t>
            </a:r>
            <a:r>
              <a:rPr lang="nb-NO" sz="1600" dirty="0" err="1">
                <a:solidFill>
                  <a:schemeClr val="bg1"/>
                </a:solidFill>
                <a:latin typeface="Arial"/>
                <a:cs typeface="Arial"/>
              </a:rPr>
              <a:t>p.i</a:t>
            </a:r>
            <a:r>
              <a:rPr lang="nb-NO" sz="1600" dirty="0">
                <a:solidFill>
                  <a:schemeClr val="bg1"/>
                </a:solidFill>
                <a:latin typeface="Arial"/>
                <a:cs typeface="Arial"/>
              </a:rPr>
              <a:t>.</a:t>
            </a:r>
          </a:p>
        </p:txBody>
      </p:sp>
      <p:sp>
        <p:nvSpPr>
          <p:cNvPr id="1858566" name="Line 6"/>
          <p:cNvSpPr>
            <a:spLocks noChangeShapeType="1"/>
          </p:cNvSpPr>
          <p:nvPr/>
        </p:nvSpPr>
        <p:spPr bwMode="auto">
          <a:xfrm flipV="1">
            <a:off x="575556" y="3786195"/>
            <a:ext cx="7848872" cy="2853"/>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lstStyle/>
          <a:p>
            <a:endParaRPr lang="de-DE" sz="900"/>
          </a:p>
        </p:txBody>
      </p:sp>
      <p:sp>
        <p:nvSpPr>
          <p:cNvPr id="1858567" name="Line 7"/>
          <p:cNvSpPr>
            <a:spLocks noChangeShapeType="1"/>
          </p:cNvSpPr>
          <p:nvPr/>
        </p:nvSpPr>
        <p:spPr bwMode="auto">
          <a:xfrm>
            <a:off x="1872295" y="1544460"/>
            <a:ext cx="0" cy="4186238"/>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lstStyle/>
          <a:p>
            <a:endParaRPr lang="de-DE" sz="900"/>
          </a:p>
        </p:txBody>
      </p:sp>
      <p:pic>
        <p:nvPicPr>
          <p:cNvPr id="1858570" name="Picture 10" descr="hirnrandverbesserun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12060" y="1772816"/>
            <a:ext cx="1834646" cy="1841615"/>
          </a:xfrm>
          <a:prstGeom prst="rect">
            <a:avLst/>
          </a:prstGeom>
          <a:noFill/>
          <a:extLst>
            <a:ext uri="{909E8E84-426E-40DD-AFC4-6F175D3DCCD1}">
              <a14:hiddenFill xmlns:a14="http://schemas.microsoft.com/office/drawing/2010/main">
                <a:solidFill>
                  <a:srgbClr val="FFFFFF"/>
                </a:solidFill>
              </a14:hiddenFill>
            </a:ext>
          </a:extLst>
        </p:spPr>
      </p:pic>
      <p:grpSp>
        <p:nvGrpSpPr>
          <p:cNvPr id="1858571" name="Group 11"/>
          <p:cNvGrpSpPr>
            <a:grpSpLocks/>
          </p:cNvGrpSpPr>
          <p:nvPr/>
        </p:nvGrpSpPr>
        <p:grpSpPr bwMode="auto">
          <a:xfrm>
            <a:off x="3094278" y="1791807"/>
            <a:ext cx="1706073" cy="1669761"/>
            <a:chOff x="3016" y="2545"/>
            <a:chExt cx="1137" cy="1111"/>
          </a:xfrm>
        </p:grpSpPr>
        <p:grpSp>
          <p:nvGrpSpPr>
            <p:cNvPr id="1858572" name="Group 12"/>
            <p:cNvGrpSpPr>
              <a:grpSpLocks/>
            </p:cNvGrpSpPr>
            <p:nvPr/>
          </p:nvGrpSpPr>
          <p:grpSpPr bwMode="auto">
            <a:xfrm>
              <a:off x="3016" y="2545"/>
              <a:ext cx="1137" cy="1109"/>
              <a:chOff x="2972" y="1057"/>
              <a:chExt cx="809" cy="789"/>
            </a:xfrm>
          </p:grpSpPr>
          <p:pic>
            <p:nvPicPr>
              <p:cNvPr id="1858573" name="Picture 1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2" y="1176"/>
                <a:ext cx="689" cy="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58574" name="Rectangle 14"/>
              <p:cNvSpPr>
                <a:spLocks noChangeArrowheads="1"/>
              </p:cNvSpPr>
              <p:nvPr/>
            </p:nvSpPr>
            <p:spPr bwMode="auto">
              <a:xfrm>
                <a:off x="2972" y="1057"/>
                <a:ext cx="213" cy="21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sz="900"/>
              </a:p>
            </p:txBody>
          </p:sp>
        </p:grpSp>
        <p:sp>
          <p:nvSpPr>
            <p:cNvPr id="1858575" name="Rectangle 15"/>
            <p:cNvSpPr>
              <a:spLocks noChangeArrowheads="1"/>
            </p:cNvSpPr>
            <p:nvPr/>
          </p:nvSpPr>
          <p:spPr bwMode="auto">
            <a:xfrm>
              <a:off x="4059" y="3566"/>
              <a:ext cx="91" cy="9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sz="900"/>
            </a:p>
          </p:txBody>
        </p:sp>
      </p:grpSp>
      <p:pic>
        <p:nvPicPr>
          <p:cNvPr id="1858576" name="Picture 16" descr="abs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04448" y="2816932"/>
            <a:ext cx="215900" cy="1943100"/>
          </a:xfrm>
          <a:prstGeom prst="rect">
            <a:avLst/>
          </a:prstGeom>
          <a:noFill/>
          <a:extLst>
            <a:ext uri="{909E8E84-426E-40DD-AFC4-6F175D3DCCD1}">
              <a14:hiddenFill xmlns:a14="http://schemas.microsoft.com/office/drawing/2010/main">
                <a:solidFill>
                  <a:srgbClr val="FFFFFF"/>
                </a:solidFill>
              </a14:hiddenFill>
            </a:ext>
          </a:extLst>
        </p:spPr>
      </p:pic>
      <p:sp>
        <p:nvSpPr>
          <p:cNvPr id="1858577" name="Freeform 17"/>
          <p:cNvSpPr>
            <a:spLocks/>
          </p:cNvSpPr>
          <p:nvPr/>
        </p:nvSpPr>
        <p:spPr bwMode="auto">
          <a:xfrm>
            <a:off x="2446970" y="3990798"/>
            <a:ext cx="431800" cy="576262"/>
          </a:xfrm>
          <a:custGeom>
            <a:avLst/>
            <a:gdLst>
              <a:gd name="T0" fmla="*/ 136 w 272"/>
              <a:gd name="T1" fmla="*/ 363 h 363"/>
              <a:gd name="T2" fmla="*/ 227 w 272"/>
              <a:gd name="T3" fmla="*/ 227 h 363"/>
              <a:gd name="T4" fmla="*/ 272 w 272"/>
              <a:gd name="T5" fmla="*/ 181 h 363"/>
              <a:gd name="T6" fmla="*/ 227 w 272"/>
              <a:gd name="T7" fmla="*/ 0 h 363"/>
              <a:gd name="T8" fmla="*/ 0 w 272"/>
              <a:gd name="T9" fmla="*/ 227 h 363"/>
              <a:gd name="T10" fmla="*/ 136 w 272"/>
              <a:gd name="T11" fmla="*/ 317 h 363"/>
              <a:gd name="T12" fmla="*/ 136 w 272"/>
              <a:gd name="T13" fmla="*/ 363 h 363"/>
            </a:gdLst>
            <a:ahLst/>
            <a:cxnLst>
              <a:cxn ang="0">
                <a:pos x="T0" y="T1"/>
              </a:cxn>
              <a:cxn ang="0">
                <a:pos x="T2" y="T3"/>
              </a:cxn>
              <a:cxn ang="0">
                <a:pos x="T4" y="T5"/>
              </a:cxn>
              <a:cxn ang="0">
                <a:pos x="T6" y="T7"/>
              </a:cxn>
              <a:cxn ang="0">
                <a:pos x="T8" y="T9"/>
              </a:cxn>
              <a:cxn ang="0">
                <a:pos x="T10" y="T11"/>
              </a:cxn>
              <a:cxn ang="0">
                <a:pos x="T12" y="T13"/>
              </a:cxn>
            </a:cxnLst>
            <a:rect l="0" t="0" r="r" b="b"/>
            <a:pathLst>
              <a:path w="272" h="363">
                <a:moveTo>
                  <a:pt x="136" y="363"/>
                </a:moveTo>
                <a:lnTo>
                  <a:pt x="227" y="227"/>
                </a:lnTo>
                <a:lnTo>
                  <a:pt x="272" y="181"/>
                </a:lnTo>
                <a:lnTo>
                  <a:pt x="227" y="0"/>
                </a:lnTo>
                <a:lnTo>
                  <a:pt x="0" y="227"/>
                </a:lnTo>
                <a:lnTo>
                  <a:pt x="136" y="317"/>
                </a:lnTo>
                <a:lnTo>
                  <a:pt x="136" y="363"/>
                </a:ln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lstStyle/>
          <a:p>
            <a:endParaRPr lang="de-DE" sz="900"/>
          </a:p>
        </p:txBody>
      </p:sp>
      <p:grpSp>
        <p:nvGrpSpPr>
          <p:cNvPr id="1858581" name="Group 21"/>
          <p:cNvGrpSpPr>
            <a:grpSpLocks/>
          </p:cNvGrpSpPr>
          <p:nvPr/>
        </p:nvGrpSpPr>
        <p:grpSpPr bwMode="auto">
          <a:xfrm>
            <a:off x="3206293" y="3889195"/>
            <a:ext cx="1733889" cy="1734786"/>
            <a:chOff x="3039" y="677"/>
            <a:chExt cx="1156" cy="1154"/>
          </a:xfrm>
        </p:grpSpPr>
        <p:pic>
          <p:nvPicPr>
            <p:cNvPr id="1858582" name="Picture 22"/>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73" y="725"/>
              <a:ext cx="985" cy="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58583" name="Rectangle 23"/>
            <p:cNvSpPr>
              <a:spLocks noChangeArrowheads="1"/>
            </p:cNvSpPr>
            <p:nvPr/>
          </p:nvSpPr>
          <p:spPr bwMode="auto">
            <a:xfrm>
              <a:off x="3039" y="677"/>
              <a:ext cx="1156" cy="82"/>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sz="900"/>
            </a:p>
          </p:txBody>
        </p:sp>
      </p:grpSp>
      <p:pic>
        <p:nvPicPr>
          <p:cNvPr id="1858584" name="Picture 24" descr="hirnrandverbesserung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57009" y="3900404"/>
            <a:ext cx="1834646" cy="1841615"/>
          </a:xfrm>
          <a:prstGeom prst="rect">
            <a:avLst/>
          </a:prstGeom>
          <a:noFill/>
          <a:extLst>
            <a:ext uri="{909E8E84-426E-40DD-AFC4-6F175D3DCCD1}">
              <a14:hiddenFill xmlns:a14="http://schemas.microsoft.com/office/drawing/2010/main">
                <a:solidFill>
                  <a:srgbClr val="FFFFFF"/>
                </a:solidFill>
              </a14:hiddenFill>
            </a:ext>
          </a:extLst>
        </p:spPr>
      </p:pic>
      <p:sp>
        <p:nvSpPr>
          <p:cNvPr id="1858586" name="Line 26"/>
          <p:cNvSpPr>
            <a:spLocks noChangeShapeType="1"/>
          </p:cNvSpPr>
          <p:nvPr/>
        </p:nvSpPr>
        <p:spPr bwMode="auto">
          <a:xfrm flipH="1" flipV="1">
            <a:off x="6524259" y="5265898"/>
            <a:ext cx="131763" cy="158750"/>
          </a:xfrm>
          <a:prstGeom prst="line">
            <a:avLst/>
          </a:prstGeom>
          <a:noFill/>
          <a:ln w="44450">
            <a:solidFill>
              <a:srgbClr val="FF00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tIns="22860" rIns="45720" bIns="22860"/>
          <a:lstStyle/>
          <a:p>
            <a:endParaRPr lang="de-DE" sz="900"/>
          </a:p>
        </p:txBody>
      </p:sp>
      <p:sp>
        <p:nvSpPr>
          <p:cNvPr id="1858587" name="Line 27"/>
          <p:cNvSpPr>
            <a:spLocks noChangeShapeType="1"/>
          </p:cNvSpPr>
          <p:nvPr/>
        </p:nvSpPr>
        <p:spPr bwMode="auto">
          <a:xfrm flipH="1">
            <a:off x="6452804" y="4329292"/>
            <a:ext cx="261938" cy="119063"/>
          </a:xfrm>
          <a:prstGeom prst="line">
            <a:avLst/>
          </a:prstGeom>
          <a:noFill/>
          <a:ln w="44450">
            <a:solidFill>
              <a:srgbClr val="FF00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tIns="22860" rIns="45720" bIns="22860"/>
          <a:lstStyle/>
          <a:p>
            <a:endParaRPr lang="de-DE" sz="900"/>
          </a:p>
        </p:txBody>
      </p:sp>
      <p:sp>
        <p:nvSpPr>
          <p:cNvPr id="1858596" name="Text Box 36"/>
          <p:cNvSpPr txBox="1">
            <a:spLocks noChangeArrowheads="1"/>
          </p:cNvSpPr>
          <p:nvPr/>
        </p:nvSpPr>
        <p:spPr bwMode="auto">
          <a:xfrm>
            <a:off x="2195736" y="6453344"/>
            <a:ext cx="5327650" cy="230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r>
              <a:rPr lang="nb-NO" sz="900" dirty="0">
                <a:solidFill>
                  <a:srgbClr val="FFFFFF"/>
                </a:solidFill>
                <a:latin typeface="Arial"/>
                <a:cs typeface="Arial"/>
              </a:rPr>
              <a:t>Drzezga et al. Ann </a:t>
            </a:r>
            <a:r>
              <a:rPr lang="nb-NO" sz="900" dirty="0" err="1">
                <a:solidFill>
                  <a:srgbClr val="FFFFFF"/>
                </a:solidFill>
                <a:latin typeface="Arial"/>
                <a:cs typeface="Arial"/>
              </a:rPr>
              <a:t>of</a:t>
            </a:r>
            <a:r>
              <a:rPr lang="nb-NO" sz="900" dirty="0">
                <a:solidFill>
                  <a:srgbClr val="FFFFFF"/>
                </a:solidFill>
                <a:latin typeface="Arial"/>
                <a:cs typeface="Arial"/>
              </a:rPr>
              <a:t> Nuclear Med. 2009</a:t>
            </a:r>
          </a:p>
        </p:txBody>
      </p:sp>
      <p:sp>
        <p:nvSpPr>
          <p:cNvPr id="32" name="object 7"/>
          <p:cNvSpPr txBox="1"/>
          <p:nvPr/>
        </p:nvSpPr>
        <p:spPr>
          <a:xfrm>
            <a:off x="465490" y="4833156"/>
            <a:ext cx="1586230" cy="553998"/>
          </a:xfrm>
          <a:prstGeom prst="rect">
            <a:avLst/>
          </a:prstGeom>
        </p:spPr>
        <p:txBody>
          <a:bodyPr vert="horz" wrap="square" lIns="0" tIns="0" rIns="0" bIns="0" rtlCol="0">
            <a:spAutoFit/>
          </a:bodyPr>
          <a:lstStyle/>
          <a:p>
            <a:pPr marL="12700"/>
            <a:r>
              <a:rPr lang="de-DE" b="1" dirty="0" err="1">
                <a:solidFill>
                  <a:srgbClr val="FFFFFF"/>
                </a:solidFill>
                <a:latin typeface="Arial"/>
                <a:cs typeface="Arial"/>
              </a:rPr>
              <a:t>Alzheimer‘s</a:t>
            </a:r>
            <a:endParaRPr lang="de-DE" b="1" dirty="0">
              <a:solidFill>
                <a:srgbClr val="FFFFFF"/>
              </a:solidFill>
              <a:latin typeface="Arial"/>
              <a:cs typeface="Arial"/>
            </a:endParaRPr>
          </a:p>
          <a:p>
            <a:pPr marL="12700"/>
            <a:r>
              <a:rPr lang="de-DE" b="1" dirty="0" err="1">
                <a:solidFill>
                  <a:srgbClr val="FFFFFF"/>
                </a:solidFill>
                <a:latin typeface="Arial"/>
                <a:cs typeface="Arial"/>
              </a:rPr>
              <a:t>disease</a:t>
            </a:r>
            <a:endParaRPr b="1" dirty="0">
              <a:solidFill>
                <a:srgbClr val="FFFFFF"/>
              </a:solidFill>
              <a:latin typeface="Arial"/>
              <a:cs typeface="Arial"/>
            </a:endParaRPr>
          </a:p>
        </p:txBody>
      </p:sp>
      <p:sp>
        <p:nvSpPr>
          <p:cNvPr id="33" name="object 10"/>
          <p:cNvSpPr txBox="1"/>
          <p:nvPr/>
        </p:nvSpPr>
        <p:spPr>
          <a:xfrm>
            <a:off x="518890" y="2132863"/>
            <a:ext cx="1224136" cy="276999"/>
          </a:xfrm>
          <a:prstGeom prst="rect">
            <a:avLst/>
          </a:prstGeom>
        </p:spPr>
        <p:txBody>
          <a:bodyPr vert="horz" wrap="square" lIns="0" tIns="0" rIns="0" bIns="0" rtlCol="0">
            <a:spAutoFit/>
          </a:bodyPr>
          <a:lstStyle/>
          <a:p>
            <a:pPr marL="12700"/>
            <a:r>
              <a:rPr lang="de-DE" b="1" dirty="0" err="1">
                <a:solidFill>
                  <a:srgbClr val="FFFFFF"/>
                </a:solidFill>
                <a:latin typeface="Arial"/>
                <a:cs typeface="Arial"/>
              </a:rPr>
              <a:t>Control</a:t>
            </a:r>
            <a:endParaRPr b="1" dirty="0">
              <a:solidFill>
                <a:srgbClr val="FFFFFF"/>
              </a:solidFill>
              <a:latin typeface="Arial"/>
              <a:cs typeface="Arial"/>
            </a:endParaRPr>
          </a:p>
        </p:txBody>
      </p:sp>
      <p:sp>
        <p:nvSpPr>
          <p:cNvPr id="37" name="Text Box 8"/>
          <p:cNvSpPr txBox="1">
            <a:spLocks noChangeArrowheads="1"/>
          </p:cNvSpPr>
          <p:nvPr/>
        </p:nvSpPr>
        <p:spPr bwMode="auto">
          <a:xfrm>
            <a:off x="3959932" y="5762293"/>
            <a:ext cx="1872208" cy="4308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r>
              <a:rPr lang="nb-NO" sz="1100" dirty="0" err="1">
                <a:solidFill>
                  <a:srgbClr val="FFFFFF"/>
                </a:solidFill>
                <a:latin typeface="Arial"/>
                <a:cs typeface="Arial"/>
              </a:rPr>
              <a:t>Axial</a:t>
            </a:r>
            <a:r>
              <a:rPr lang="nb-NO" sz="1100" dirty="0">
                <a:solidFill>
                  <a:srgbClr val="FFFFFF"/>
                </a:solidFill>
                <a:latin typeface="Arial"/>
                <a:cs typeface="Arial"/>
              </a:rPr>
              <a:t> </a:t>
            </a:r>
            <a:r>
              <a:rPr lang="nb-NO" sz="1100" dirty="0" err="1">
                <a:solidFill>
                  <a:srgbClr val="FFFFFF"/>
                </a:solidFill>
                <a:latin typeface="Arial"/>
                <a:cs typeface="Arial"/>
              </a:rPr>
              <a:t>slices</a:t>
            </a:r>
            <a:endParaRPr lang="nb-NO" sz="1100" dirty="0">
              <a:solidFill>
                <a:srgbClr val="FFFFFF"/>
              </a:solidFill>
              <a:latin typeface="Arial"/>
              <a:cs typeface="Arial"/>
            </a:endParaRPr>
          </a:p>
          <a:p>
            <a:r>
              <a:rPr lang="nb-NO" sz="1100" dirty="0" err="1">
                <a:solidFill>
                  <a:srgbClr val="FFFFFF"/>
                </a:solidFill>
                <a:latin typeface="Arial"/>
                <a:cs typeface="Arial"/>
              </a:rPr>
              <a:t>caudal</a:t>
            </a:r>
            <a:r>
              <a:rPr lang="nb-NO" sz="1100" dirty="0">
                <a:solidFill>
                  <a:srgbClr val="FFFFFF"/>
                </a:solidFill>
                <a:latin typeface="Arial"/>
                <a:cs typeface="Arial"/>
              </a:rPr>
              <a:t> </a:t>
            </a:r>
            <a:r>
              <a:rPr lang="nb-NO" sz="1100" dirty="0" err="1">
                <a:solidFill>
                  <a:srgbClr val="FFFFFF"/>
                </a:solidFill>
                <a:latin typeface="Arial"/>
                <a:cs typeface="Arial"/>
              </a:rPr>
              <a:t>aspects</a:t>
            </a:r>
            <a:endParaRPr lang="nb-NO" sz="1100" dirty="0">
              <a:solidFill>
                <a:srgbClr val="FFFFFF"/>
              </a:solidFill>
              <a:latin typeface="Arial"/>
              <a:cs typeface="Arial"/>
            </a:endParaRPr>
          </a:p>
        </p:txBody>
      </p:sp>
      <p:sp>
        <p:nvSpPr>
          <p:cNvPr id="29" name="Rectangle 4"/>
          <p:cNvSpPr>
            <a:spLocks/>
          </p:cNvSpPr>
          <p:nvPr/>
        </p:nvSpPr>
        <p:spPr bwMode="auto">
          <a:xfrm>
            <a:off x="277602" y="527704"/>
            <a:ext cx="9036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b="1" dirty="0" smtClean="0">
                <a:solidFill>
                  <a:srgbClr val="005B82"/>
                </a:solidFill>
                <a:cs typeface="Arial" panose="020B0604020202020204" pitchFamily="34" charset="0"/>
                <a:sym typeface="Arial" pitchFamily="34" charset="0"/>
              </a:rPr>
              <a:t>Amyloid imaging by [</a:t>
            </a:r>
            <a:r>
              <a:rPr lang="en-US" altLang="de-DE" b="1" baseline="30000" dirty="0" smtClean="0">
                <a:solidFill>
                  <a:srgbClr val="005B82"/>
                </a:solidFill>
                <a:cs typeface="Arial" panose="020B0604020202020204" pitchFamily="34" charset="0"/>
                <a:sym typeface="Arial" pitchFamily="34" charset="0"/>
              </a:rPr>
              <a:t>11</a:t>
            </a:r>
            <a:r>
              <a:rPr lang="en-US" altLang="de-DE" b="1" dirty="0" smtClean="0">
                <a:solidFill>
                  <a:srgbClr val="005B82"/>
                </a:solidFill>
                <a:cs typeface="Arial" panose="020B0604020202020204" pitchFamily="34" charset="0"/>
                <a:sym typeface="Arial" pitchFamily="34" charset="0"/>
              </a:rPr>
              <a:t>C]PIB-PET</a:t>
            </a:r>
            <a:endParaRPr lang="en-US" altLang="de-DE" b="1" dirty="0">
              <a:solidFill>
                <a:srgbClr val="005B82"/>
              </a:solidFill>
              <a:cs typeface="Arial" panose="020B0604020202020204" pitchFamily="34" charset="0"/>
              <a:sym typeface="Arial" pitchFamily="34" charset="0"/>
            </a:endParaRPr>
          </a:p>
        </p:txBody>
      </p:sp>
    </p:spTree>
    <p:extLst>
      <p:ext uri="{BB962C8B-B14F-4D97-AF65-F5344CB8AC3E}">
        <p14:creationId xmlns:p14="http://schemas.microsoft.com/office/powerpoint/2010/main" val="291480442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0" y="952473"/>
            <a:ext cx="9144000" cy="5888595"/>
          </a:xfrm>
          <a:prstGeom prst="rect">
            <a:avLst/>
          </a:prstGeom>
          <a:solidFill>
            <a:schemeClr val="tx1"/>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endParaRPr lang="de-DE" sz="1600">
              <a:solidFill>
                <a:srgbClr val="FFFFFF"/>
              </a:solidFill>
            </a:endParaRPr>
          </a:p>
        </p:txBody>
      </p:sp>
      <p:sp>
        <p:nvSpPr>
          <p:cNvPr id="39" name="object 7"/>
          <p:cNvSpPr txBox="1"/>
          <p:nvPr/>
        </p:nvSpPr>
        <p:spPr>
          <a:xfrm>
            <a:off x="143508" y="4833156"/>
            <a:ext cx="1586230" cy="553998"/>
          </a:xfrm>
          <a:prstGeom prst="rect">
            <a:avLst/>
          </a:prstGeom>
        </p:spPr>
        <p:txBody>
          <a:bodyPr vert="horz" wrap="square" lIns="0" tIns="0" rIns="0" bIns="0" rtlCol="0">
            <a:spAutoFit/>
          </a:bodyPr>
          <a:lstStyle/>
          <a:p>
            <a:pPr marL="12700"/>
            <a:r>
              <a:rPr lang="de-DE" b="1" dirty="0" err="1">
                <a:solidFill>
                  <a:srgbClr val="FFFFFF"/>
                </a:solidFill>
                <a:latin typeface="Arial"/>
                <a:cs typeface="Arial"/>
              </a:rPr>
              <a:t>Alzheimer‘s</a:t>
            </a:r>
            <a:endParaRPr lang="de-DE" b="1" dirty="0">
              <a:solidFill>
                <a:srgbClr val="FFFFFF"/>
              </a:solidFill>
              <a:latin typeface="Arial"/>
              <a:cs typeface="Arial"/>
            </a:endParaRPr>
          </a:p>
          <a:p>
            <a:pPr marL="12700"/>
            <a:r>
              <a:rPr lang="de-DE" b="1" dirty="0" err="1">
                <a:solidFill>
                  <a:srgbClr val="FFFFFF"/>
                </a:solidFill>
                <a:latin typeface="Arial"/>
                <a:cs typeface="Arial"/>
              </a:rPr>
              <a:t>disease</a:t>
            </a:r>
            <a:endParaRPr b="1" dirty="0">
              <a:solidFill>
                <a:srgbClr val="FFFFFF"/>
              </a:solidFill>
              <a:latin typeface="Arial"/>
              <a:cs typeface="Arial"/>
            </a:endParaRPr>
          </a:p>
        </p:txBody>
      </p:sp>
      <p:sp>
        <p:nvSpPr>
          <p:cNvPr id="41" name="object 10"/>
          <p:cNvSpPr txBox="1"/>
          <p:nvPr/>
        </p:nvSpPr>
        <p:spPr>
          <a:xfrm>
            <a:off x="196908" y="2132864"/>
            <a:ext cx="1224136" cy="830997"/>
          </a:xfrm>
          <a:prstGeom prst="rect">
            <a:avLst/>
          </a:prstGeom>
        </p:spPr>
        <p:txBody>
          <a:bodyPr vert="horz" wrap="square" lIns="0" tIns="0" rIns="0" bIns="0" rtlCol="0">
            <a:spAutoFit/>
          </a:bodyPr>
          <a:lstStyle/>
          <a:p>
            <a:pPr marL="12700"/>
            <a:r>
              <a:rPr lang="de-DE" b="1" dirty="0" err="1">
                <a:solidFill>
                  <a:srgbClr val="FFFFFF"/>
                </a:solidFill>
                <a:latin typeface="Arial"/>
                <a:cs typeface="Arial"/>
              </a:rPr>
              <a:t>Healthy</a:t>
            </a:r>
            <a:endParaRPr lang="de-DE" b="1" dirty="0">
              <a:solidFill>
                <a:srgbClr val="FFFFFF"/>
              </a:solidFill>
              <a:latin typeface="Arial"/>
              <a:cs typeface="Arial"/>
            </a:endParaRPr>
          </a:p>
          <a:p>
            <a:pPr marL="12700"/>
            <a:r>
              <a:rPr lang="de-DE" b="1" dirty="0" err="1">
                <a:solidFill>
                  <a:srgbClr val="FFFFFF"/>
                </a:solidFill>
                <a:latin typeface="Arial"/>
                <a:cs typeface="Arial"/>
              </a:rPr>
              <a:t>control</a:t>
            </a:r>
            <a:endParaRPr lang="de-DE" b="1" dirty="0">
              <a:solidFill>
                <a:srgbClr val="FFFFFF"/>
              </a:solidFill>
              <a:latin typeface="Arial"/>
              <a:cs typeface="Arial"/>
            </a:endParaRPr>
          </a:p>
          <a:p>
            <a:pPr marL="12700"/>
            <a:r>
              <a:rPr lang="de-DE" b="1" dirty="0" err="1">
                <a:solidFill>
                  <a:srgbClr val="FFFFFF"/>
                </a:solidFill>
                <a:latin typeface="Arial"/>
                <a:cs typeface="Arial"/>
              </a:rPr>
              <a:t>person</a:t>
            </a:r>
            <a:endParaRPr b="1" dirty="0">
              <a:solidFill>
                <a:srgbClr val="FFFFFF"/>
              </a:solidFill>
              <a:latin typeface="Arial"/>
              <a:cs typeface="Arial"/>
            </a:endParaRPr>
          </a:p>
        </p:txBody>
      </p:sp>
      <p:sp>
        <p:nvSpPr>
          <p:cNvPr id="49" name="Rechteck 48"/>
          <p:cNvSpPr/>
          <p:nvPr/>
        </p:nvSpPr>
        <p:spPr>
          <a:xfrm>
            <a:off x="194472" y="6460516"/>
            <a:ext cx="3174267" cy="261610"/>
          </a:xfrm>
          <a:prstGeom prst="rect">
            <a:avLst/>
          </a:prstGeom>
        </p:spPr>
        <p:txBody>
          <a:bodyPr wrap="none" lIns="91440" tIns="45720" rIns="91440" bIns="45720">
            <a:spAutoFit/>
          </a:bodyPr>
          <a:lstStyle/>
          <a:p>
            <a:r>
              <a:rPr lang="de-DE" sz="1100" dirty="0">
                <a:solidFill>
                  <a:srgbClr val="FFFFFF"/>
                </a:solidFill>
                <a:latin typeface="Arial"/>
                <a:ea typeface="ＭＳ Ｐゴシック"/>
                <a:cs typeface="Arial"/>
              </a:rPr>
              <a:t>© 2015 </a:t>
            </a:r>
            <a:r>
              <a:rPr lang="de-DE" sz="1100" dirty="0" err="1">
                <a:solidFill>
                  <a:srgbClr val="FFFFFF"/>
                </a:solidFill>
                <a:latin typeface="Arial"/>
                <a:ea typeface="ＭＳ Ｐゴシック"/>
                <a:cs typeface="Arial"/>
              </a:rPr>
              <a:t>unpublished</a:t>
            </a:r>
            <a:r>
              <a:rPr lang="de-DE" sz="1100" dirty="0">
                <a:solidFill>
                  <a:srgbClr val="FFFFFF"/>
                </a:solidFill>
                <a:latin typeface="Arial"/>
                <a:ea typeface="ＭＳ Ｐゴシック"/>
                <a:cs typeface="Arial"/>
              </a:rPr>
              <a:t> </a:t>
            </a:r>
            <a:r>
              <a:rPr lang="de-DE" sz="1100" dirty="0" err="1">
                <a:solidFill>
                  <a:srgbClr val="FFFFFF"/>
                </a:solidFill>
                <a:latin typeface="Arial"/>
                <a:ea typeface="ＭＳ Ｐゴシック"/>
                <a:cs typeface="Arial"/>
              </a:rPr>
              <a:t>data</a:t>
            </a:r>
            <a:r>
              <a:rPr lang="de-DE" sz="1100" dirty="0">
                <a:solidFill>
                  <a:srgbClr val="FFFFFF"/>
                </a:solidFill>
                <a:latin typeface="Arial"/>
                <a:ea typeface="ＭＳ Ｐゴシック"/>
                <a:cs typeface="Arial"/>
              </a:rPr>
              <a:t>, University </a:t>
            </a:r>
            <a:r>
              <a:rPr lang="de-DE" sz="1100" dirty="0" err="1">
                <a:solidFill>
                  <a:srgbClr val="FFFFFF"/>
                </a:solidFill>
                <a:latin typeface="Arial"/>
                <a:ea typeface="ＭＳ Ｐゴシック"/>
                <a:cs typeface="Arial"/>
              </a:rPr>
              <a:t>of</a:t>
            </a:r>
            <a:r>
              <a:rPr lang="de-DE" sz="1100" dirty="0">
                <a:solidFill>
                  <a:srgbClr val="FFFFFF"/>
                </a:solidFill>
                <a:latin typeface="Arial"/>
                <a:ea typeface="ＭＳ Ｐゴシック"/>
                <a:cs typeface="Arial"/>
              </a:rPr>
              <a:t> Cologne</a:t>
            </a:r>
          </a:p>
        </p:txBody>
      </p:sp>
      <p:pic>
        <p:nvPicPr>
          <p:cNvPr id="3" name="Bild 2" descr="TaunegundTaupos.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5218" y="4013200"/>
            <a:ext cx="2432050" cy="2270596"/>
          </a:xfrm>
          <a:prstGeom prst="rect">
            <a:avLst/>
          </a:prstGeom>
        </p:spPr>
      </p:pic>
      <p:sp>
        <p:nvSpPr>
          <p:cNvPr id="2" name="Rechteck 1"/>
          <p:cNvSpPr/>
          <p:nvPr/>
        </p:nvSpPr>
        <p:spPr bwMode="auto">
          <a:xfrm>
            <a:off x="2160240" y="3212976"/>
            <a:ext cx="7092280" cy="720080"/>
          </a:xfrm>
          <a:prstGeom prst="rect">
            <a:avLst/>
          </a:prstGeom>
          <a:solidFill>
            <a:schemeClr val="tx1"/>
          </a:solidFill>
          <a:ln w="12700" cap="flat" cmpd="sng" algn="ctr">
            <a:noFill/>
            <a:prstDash val="solid"/>
            <a:round/>
            <a:headEnd type="none" w="sm" len="sm"/>
            <a:tailEnd type="none" w="sm" len="sm"/>
          </a:ln>
          <a:effectLst/>
          <a:extLst/>
        </p:spPr>
        <p:txBody>
          <a:bodyPr vert="horz" wrap="square" lIns="45720" tIns="22860" rIns="45720" bIns="22860" numCol="1" rtlCol="0" anchor="t" anchorCtr="0" compatLnSpc="1">
            <a:prstTxWarp prst="textNoShape">
              <a:avLst/>
            </a:prstTxWarp>
          </a:bodyPr>
          <a:lstStyle/>
          <a:p>
            <a:endParaRPr lang="de-DE" sz="800">
              <a:solidFill>
                <a:srgbClr val="FFFFFF"/>
              </a:solidFill>
            </a:endParaRPr>
          </a:p>
        </p:txBody>
      </p:sp>
      <p:pic>
        <p:nvPicPr>
          <p:cNvPr id="14" name="Bild 13" descr="TaunegundTaupos.tiff"/>
          <p:cNvPicPr>
            <a:picLocks noChangeAspect="1"/>
          </p:cNvPicPr>
          <p:nvPr/>
        </p:nvPicPr>
        <p:blipFill rotWithShape="1">
          <a:blip r:embed="rId3" cstate="email">
            <a:extLst>
              <a:ext uri="{28A0092B-C50C-407E-A947-70E740481C1C}">
                <a14:useLocalDpi xmlns:a14="http://schemas.microsoft.com/office/drawing/2010/main"/>
              </a:ext>
            </a:extLst>
          </a:blip>
          <a:srcRect l="11827" t="28041" r="2510" b="52341"/>
          <a:stretch/>
        </p:blipFill>
        <p:spPr>
          <a:xfrm>
            <a:off x="1583668" y="1306240"/>
            <a:ext cx="7128484" cy="2266776"/>
          </a:xfrm>
          <a:prstGeom prst="rect">
            <a:avLst/>
          </a:prstGeom>
        </p:spPr>
      </p:pic>
      <p:pic>
        <p:nvPicPr>
          <p:cNvPr id="15" name="Bild 14" descr="TaunegundTaupos.tif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1714" y="4279776"/>
            <a:ext cx="4418758" cy="1633500"/>
          </a:xfrm>
          <a:prstGeom prst="rect">
            <a:avLst/>
          </a:prstGeom>
        </p:spPr>
      </p:pic>
      <p:sp>
        <p:nvSpPr>
          <p:cNvPr id="4" name="Rechteck 3"/>
          <p:cNvSpPr/>
          <p:nvPr/>
        </p:nvSpPr>
        <p:spPr>
          <a:xfrm>
            <a:off x="251520" y="436859"/>
            <a:ext cx="6015814" cy="461665"/>
          </a:xfrm>
          <a:prstGeom prst="rect">
            <a:avLst/>
          </a:prstGeom>
        </p:spPr>
        <p:txBody>
          <a:bodyPr wrap="none">
            <a:spAutoFit/>
          </a:bodyPr>
          <a:lstStyle/>
          <a:p>
            <a:r>
              <a:rPr lang="en-US" altLang="de-DE" sz="2400" b="1" dirty="0" smtClean="0">
                <a:solidFill>
                  <a:srgbClr val="005B82"/>
                </a:solidFill>
                <a:latin typeface="Arial" panose="020B0604020202020204" pitchFamily="34" charset="0"/>
                <a:cs typeface="Arial" panose="020B0604020202020204" pitchFamily="34" charset="0"/>
                <a:sym typeface="Arial" pitchFamily="34" charset="0"/>
              </a:rPr>
              <a:t>Tau imaging by </a:t>
            </a:r>
            <a:r>
              <a:rPr lang="en-US" altLang="de-DE" sz="2400" b="1" dirty="0">
                <a:solidFill>
                  <a:srgbClr val="005B82"/>
                </a:solidFill>
                <a:latin typeface="Arial" panose="020B0604020202020204" pitchFamily="34" charset="0"/>
                <a:cs typeface="Arial" panose="020B0604020202020204" pitchFamily="34" charset="0"/>
                <a:sym typeface="Arial" pitchFamily="34" charset="0"/>
              </a:rPr>
              <a:t>[</a:t>
            </a:r>
            <a:r>
              <a:rPr lang="en-US" altLang="de-DE" sz="2400" b="1" baseline="30000" dirty="0">
                <a:solidFill>
                  <a:srgbClr val="005B82"/>
                </a:solidFill>
                <a:latin typeface="Arial" panose="020B0604020202020204" pitchFamily="34" charset="0"/>
                <a:cs typeface="Arial" panose="020B0604020202020204" pitchFamily="34" charset="0"/>
                <a:sym typeface="Arial" pitchFamily="34" charset="0"/>
              </a:rPr>
              <a:t>18</a:t>
            </a:r>
            <a:r>
              <a:rPr lang="en-US" altLang="de-DE" sz="2400" b="1" dirty="0">
                <a:solidFill>
                  <a:srgbClr val="005B82"/>
                </a:solidFill>
                <a:latin typeface="Arial" panose="020B0604020202020204" pitchFamily="34" charset="0"/>
                <a:cs typeface="Arial" panose="020B0604020202020204" pitchFamily="34" charset="0"/>
                <a:sym typeface="Arial" pitchFamily="34" charset="0"/>
              </a:rPr>
              <a:t>F]AV1451 </a:t>
            </a:r>
            <a:r>
              <a:rPr lang="en-US" altLang="de-DE" sz="2400" b="1" dirty="0" smtClean="0">
                <a:solidFill>
                  <a:srgbClr val="005B82"/>
                </a:solidFill>
                <a:latin typeface="Arial" panose="020B0604020202020204" pitchFamily="34" charset="0"/>
                <a:cs typeface="Arial" panose="020B0604020202020204" pitchFamily="34" charset="0"/>
                <a:sym typeface="Arial" pitchFamily="34" charset="0"/>
              </a:rPr>
              <a:t>(T807) PET</a:t>
            </a:r>
            <a:endParaRPr lang="de-DE" sz="2400" dirty="0">
              <a:solidFill>
                <a:srgbClr val="005B8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media.eurekalert.org/multimedia_prod/pub/web/117713_web.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63"/>
          <a:stretch/>
        </p:blipFill>
        <p:spPr bwMode="auto">
          <a:xfrm>
            <a:off x="4716016" y="1412776"/>
            <a:ext cx="3384376" cy="53087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p:cNvSpPr>
          <p:nvPr/>
        </p:nvSpPr>
        <p:spPr bwMode="auto">
          <a:xfrm>
            <a:off x="395536" y="630780"/>
            <a:ext cx="9036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b="1" dirty="0" smtClean="0">
                <a:solidFill>
                  <a:srgbClr val="005B82"/>
                </a:solidFill>
                <a:cs typeface="Arial" panose="020B0604020202020204" pitchFamily="34" charset="0"/>
                <a:sym typeface="Arial" pitchFamily="34" charset="0"/>
              </a:rPr>
              <a:t>AD imaging by [</a:t>
            </a:r>
            <a:r>
              <a:rPr lang="en-US" altLang="de-DE" b="1" baseline="30000" dirty="0" smtClean="0">
                <a:solidFill>
                  <a:srgbClr val="005B82"/>
                </a:solidFill>
                <a:cs typeface="Arial" panose="020B0604020202020204" pitchFamily="34" charset="0"/>
                <a:sym typeface="Arial" pitchFamily="34" charset="0"/>
              </a:rPr>
              <a:t>11</a:t>
            </a:r>
            <a:r>
              <a:rPr lang="en-US" altLang="de-DE" b="1" dirty="0" smtClean="0">
                <a:solidFill>
                  <a:srgbClr val="005B82"/>
                </a:solidFill>
                <a:cs typeface="Arial" panose="020B0604020202020204" pitchFamily="34" charset="0"/>
                <a:sym typeface="Arial" pitchFamily="34" charset="0"/>
              </a:rPr>
              <a:t>C]PIB and </a:t>
            </a:r>
            <a:r>
              <a:rPr lang="en-US" altLang="de-DE" b="1" dirty="0">
                <a:solidFill>
                  <a:srgbClr val="005B82"/>
                </a:solidFill>
                <a:cs typeface="Arial" panose="020B0604020202020204" pitchFamily="34" charset="0"/>
                <a:sym typeface="Arial" pitchFamily="34" charset="0"/>
              </a:rPr>
              <a:t>[</a:t>
            </a:r>
            <a:r>
              <a:rPr lang="en-US" altLang="de-DE" b="1" baseline="30000" dirty="0" smtClean="0">
                <a:solidFill>
                  <a:srgbClr val="005B82"/>
                </a:solidFill>
                <a:cs typeface="Arial" panose="020B0604020202020204" pitchFamily="34" charset="0"/>
                <a:sym typeface="Arial" pitchFamily="34" charset="0"/>
              </a:rPr>
              <a:t>18</a:t>
            </a:r>
            <a:r>
              <a:rPr lang="en-US" altLang="de-DE" b="1" dirty="0">
                <a:solidFill>
                  <a:srgbClr val="005B82"/>
                </a:solidFill>
                <a:cs typeface="Arial" panose="020B0604020202020204" pitchFamily="34" charset="0"/>
                <a:sym typeface="Arial" pitchFamily="34" charset="0"/>
              </a:rPr>
              <a:t>F</a:t>
            </a:r>
            <a:r>
              <a:rPr lang="en-US" altLang="de-DE" b="1" dirty="0" smtClean="0">
                <a:solidFill>
                  <a:srgbClr val="005B82"/>
                </a:solidFill>
                <a:cs typeface="Arial" panose="020B0604020202020204" pitchFamily="34" charset="0"/>
                <a:sym typeface="Arial" pitchFamily="34" charset="0"/>
              </a:rPr>
              <a:t>]AV1451 PET</a:t>
            </a:r>
            <a:endParaRPr lang="en-US" altLang="de-DE" b="1" dirty="0">
              <a:solidFill>
                <a:srgbClr val="005B82"/>
              </a:solidFill>
              <a:cs typeface="Arial" panose="020B0604020202020204" pitchFamily="34" charset="0"/>
              <a:sym typeface="Arial" pitchFamily="34"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993763389"/>
              </p:ext>
            </p:extLst>
          </p:nvPr>
        </p:nvGraphicFramePr>
        <p:xfrm>
          <a:off x="2987824" y="3182392"/>
          <a:ext cx="1395413" cy="1685925"/>
        </p:xfrm>
        <a:graphic>
          <a:graphicData uri="http://schemas.openxmlformats.org/presentationml/2006/ole">
            <mc:AlternateContent xmlns:mc="http://schemas.openxmlformats.org/markup-compatibility/2006">
              <mc:Choice xmlns:v="urn:schemas-microsoft-com:vml" Requires="v">
                <p:oleObj spid="_x0000_s98490" name="CS ChemDraw Drawing" r:id="rId4" imgW="1395655" imgH="1685346" progId="ChemDraw.Document.6.0">
                  <p:embed/>
                </p:oleObj>
              </mc:Choice>
              <mc:Fallback>
                <p:oleObj name="CS ChemDraw Drawing" r:id="rId4" imgW="1395655" imgH="1685346" progId="ChemDraw.Document.6.0">
                  <p:embed/>
                  <p:pic>
                    <p:nvPicPr>
                      <p:cNvPr id="0" name=""/>
                      <p:cNvPicPr/>
                      <p:nvPr/>
                    </p:nvPicPr>
                    <p:blipFill>
                      <a:blip r:embed="rId5"/>
                      <a:stretch>
                        <a:fillRect/>
                      </a:stretch>
                    </p:blipFill>
                    <p:spPr>
                      <a:xfrm>
                        <a:off x="2987824" y="3182392"/>
                        <a:ext cx="1395413" cy="1685925"/>
                      </a:xfrm>
                      <a:prstGeom prst="rect">
                        <a:avLst/>
                      </a:prstGeom>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2427227563"/>
              </p:ext>
            </p:extLst>
          </p:nvPr>
        </p:nvGraphicFramePr>
        <p:xfrm>
          <a:off x="2321056" y="2012869"/>
          <a:ext cx="2305050" cy="579437"/>
        </p:xfrm>
        <a:graphic>
          <a:graphicData uri="http://schemas.openxmlformats.org/presentationml/2006/ole">
            <mc:AlternateContent xmlns:mc="http://schemas.openxmlformats.org/markup-compatibility/2006">
              <mc:Choice xmlns:v="urn:schemas-microsoft-com:vml" Requires="v">
                <p:oleObj spid="_x0000_s98491" name="CS ChemDraw Drawing" r:id="rId6" imgW="2305313" imgH="578721" progId="ChemDraw.Document.6.0">
                  <p:embed/>
                </p:oleObj>
              </mc:Choice>
              <mc:Fallback>
                <p:oleObj name="CS ChemDraw Drawing" r:id="rId6" imgW="2305313" imgH="578721" progId="ChemDraw.Document.6.0">
                  <p:embed/>
                  <p:pic>
                    <p:nvPicPr>
                      <p:cNvPr id="0" name=""/>
                      <p:cNvPicPr/>
                      <p:nvPr/>
                    </p:nvPicPr>
                    <p:blipFill>
                      <a:blip r:embed="rId7"/>
                      <a:stretch>
                        <a:fillRect/>
                      </a:stretch>
                    </p:blipFill>
                    <p:spPr>
                      <a:xfrm>
                        <a:off x="2321056" y="2012869"/>
                        <a:ext cx="2305050" cy="579437"/>
                      </a:xfrm>
                      <a:prstGeom prst="rect">
                        <a:avLst/>
                      </a:prstGeom>
                    </p:spPr>
                  </p:pic>
                </p:oleObj>
              </mc:Fallback>
            </mc:AlternateContent>
          </a:graphicData>
        </a:graphic>
      </p:graphicFrame>
      <p:sp>
        <p:nvSpPr>
          <p:cNvPr id="5" name="Textfeld 4"/>
          <p:cNvSpPr txBox="1"/>
          <p:nvPr/>
        </p:nvSpPr>
        <p:spPr>
          <a:xfrm>
            <a:off x="1084721" y="5661249"/>
            <a:ext cx="3480440" cy="923330"/>
          </a:xfrm>
          <a:prstGeom prst="rect">
            <a:avLst/>
          </a:prstGeom>
          <a:noFill/>
        </p:spPr>
        <p:txBody>
          <a:bodyPr wrap="none" rtlCol="0">
            <a:spAutoFit/>
          </a:bodyPr>
          <a:lstStyle/>
          <a:p>
            <a:r>
              <a:rPr lang="en-US" dirty="0" smtClean="0"/>
              <a:t>Deviation </a:t>
            </a:r>
            <a:r>
              <a:rPr lang="en-US" dirty="0"/>
              <a:t>from healthy controls; </a:t>
            </a:r>
            <a:endParaRPr lang="en-US" dirty="0" smtClean="0"/>
          </a:p>
          <a:p>
            <a:r>
              <a:rPr lang="en-US" dirty="0"/>
              <a:t>y</a:t>
            </a:r>
            <a:r>
              <a:rPr lang="en-US" dirty="0" smtClean="0"/>
              <a:t>ellow/red</a:t>
            </a:r>
            <a:r>
              <a:rPr lang="en-US" dirty="0"/>
              <a:t>: higher </a:t>
            </a:r>
            <a:r>
              <a:rPr lang="en-US" dirty="0" smtClean="0"/>
              <a:t>uptake </a:t>
            </a:r>
          </a:p>
          <a:p>
            <a:r>
              <a:rPr lang="en-US" dirty="0" smtClean="0"/>
              <a:t>blue</a:t>
            </a:r>
            <a:r>
              <a:rPr lang="en-US" dirty="0"/>
              <a:t>: lower </a:t>
            </a:r>
            <a:r>
              <a:rPr lang="en-US" dirty="0" smtClean="0"/>
              <a:t>uptake</a:t>
            </a:r>
            <a:endParaRPr lang="de-DE" dirty="0"/>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r="11124"/>
          <a:stretch/>
        </p:blipFill>
        <p:spPr>
          <a:xfrm>
            <a:off x="6084168" y="1744613"/>
            <a:ext cx="2016224" cy="4981662"/>
          </a:xfrm>
          <a:prstGeom prst="rect">
            <a:avLst/>
          </a:prstGeom>
        </p:spPr>
      </p:pic>
    </p:spTree>
    <p:extLst>
      <p:ext uri="{BB962C8B-B14F-4D97-AF65-F5344CB8AC3E}">
        <p14:creationId xmlns:p14="http://schemas.microsoft.com/office/powerpoint/2010/main" val="3331842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p:cNvSpPr>
          <p:nvPr/>
        </p:nvSpPr>
        <p:spPr bwMode="auto">
          <a:xfrm>
            <a:off x="200661" y="765865"/>
            <a:ext cx="89433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a:solidFill>
                  <a:srgbClr val="005B82"/>
                </a:solidFill>
                <a:latin typeface="Arial Rounded MT Bold" pitchFamily="34" charset="0"/>
                <a:cs typeface="Arial" pitchFamily="34" charset="0"/>
                <a:sym typeface="Arial" pitchFamily="34" charset="0"/>
              </a:rPr>
              <a:t>Imaging </a:t>
            </a:r>
            <a:r>
              <a:rPr lang="en-US" altLang="de-DE" sz="2800" b="1" dirty="0" smtClean="0">
                <a:solidFill>
                  <a:srgbClr val="005B82"/>
                </a:solidFill>
                <a:latin typeface="Arial Rounded MT Bold" pitchFamily="34" charset="0"/>
                <a:cs typeface="Arial" pitchFamily="34" charset="0"/>
                <a:sym typeface="Arial" pitchFamily="34" charset="0"/>
              </a:rPr>
              <a:t>of Parkinson’s Disease with [</a:t>
            </a:r>
            <a:r>
              <a:rPr lang="en-US" altLang="de-DE" sz="2800" b="1" baseline="30000" dirty="0" smtClean="0">
                <a:solidFill>
                  <a:srgbClr val="005B82"/>
                </a:solidFill>
                <a:latin typeface="Arial Rounded MT Bold" pitchFamily="34" charset="0"/>
                <a:cs typeface="Arial" pitchFamily="34" charset="0"/>
                <a:sym typeface="Arial" pitchFamily="34" charset="0"/>
              </a:rPr>
              <a:t>18</a:t>
            </a:r>
            <a:r>
              <a:rPr lang="en-US" altLang="de-DE" sz="2800" b="1" dirty="0" smtClean="0">
                <a:solidFill>
                  <a:srgbClr val="005B82"/>
                </a:solidFill>
                <a:latin typeface="Arial Rounded MT Bold" pitchFamily="34" charset="0"/>
                <a:cs typeface="Arial" pitchFamily="34" charset="0"/>
                <a:sym typeface="Arial" pitchFamily="34" charset="0"/>
              </a:rPr>
              <a:t>F]FDOPA</a:t>
            </a:r>
            <a:endParaRPr lang="en-US" altLang="de-DE" sz="2800" b="1" dirty="0">
              <a:solidFill>
                <a:srgbClr val="005B82"/>
              </a:solidFill>
              <a:latin typeface="Arial Rounded MT Bold" pitchFamily="34" charset="0"/>
              <a:cs typeface="Arial" pitchFamily="34" charset="0"/>
              <a:sym typeface="Arial"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479" y="3722579"/>
            <a:ext cx="1811930" cy="2282202"/>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717032"/>
            <a:ext cx="1770723" cy="2276643"/>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782" y="3717032"/>
            <a:ext cx="1810664" cy="2289957"/>
          </a:xfrm>
          <a:prstGeom prst="rect">
            <a:avLst/>
          </a:prstGeom>
        </p:spPr>
      </p:pic>
      <p:graphicFrame>
        <p:nvGraphicFramePr>
          <p:cNvPr id="6" name="Objekt 5"/>
          <p:cNvGraphicFramePr>
            <a:graphicFrameLocks noChangeAspect="1"/>
          </p:cNvGraphicFramePr>
          <p:nvPr>
            <p:extLst>
              <p:ext uri="{D42A27DB-BD31-4B8C-83A1-F6EECF244321}">
                <p14:modId xmlns:p14="http://schemas.microsoft.com/office/powerpoint/2010/main" val="1009817286"/>
              </p:ext>
            </p:extLst>
          </p:nvPr>
        </p:nvGraphicFramePr>
        <p:xfrm>
          <a:off x="3419872" y="1854091"/>
          <a:ext cx="2751043" cy="1440160"/>
        </p:xfrm>
        <a:graphic>
          <a:graphicData uri="http://schemas.openxmlformats.org/presentationml/2006/ole">
            <mc:AlternateContent xmlns:mc="http://schemas.openxmlformats.org/markup-compatibility/2006">
              <mc:Choice xmlns:v="urn:schemas-microsoft-com:vml" Requires="v">
                <p:oleObj spid="_x0000_s96363" name="CS ChemDraw Drawing" r:id="rId6" imgW="1689520" imgH="883624" progId="ChemDraw.Document.6.0">
                  <p:embed/>
                </p:oleObj>
              </mc:Choice>
              <mc:Fallback>
                <p:oleObj name="CS ChemDraw Drawing" r:id="rId6" imgW="1689520" imgH="883624" progId="ChemDraw.Document.6.0">
                  <p:embed/>
                  <p:pic>
                    <p:nvPicPr>
                      <p:cNvPr id="0" name=""/>
                      <p:cNvPicPr/>
                      <p:nvPr/>
                    </p:nvPicPr>
                    <p:blipFill>
                      <a:blip r:embed="rId7"/>
                      <a:stretch>
                        <a:fillRect/>
                      </a:stretch>
                    </p:blipFill>
                    <p:spPr>
                      <a:xfrm>
                        <a:off x="3419872" y="1854091"/>
                        <a:ext cx="2751043" cy="1440160"/>
                      </a:xfrm>
                      <a:prstGeom prst="rect">
                        <a:avLst/>
                      </a:prstGeom>
                    </p:spPr>
                  </p:pic>
                </p:oleObj>
              </mc:Fallback>
            </mc:AlternateContent>
          </a:graphicData>
        </a:graphic>
      </p:graphicFrame>
      <p:sp>
        <p:nvSpPr>
          <p:cNvPr id="8" name="Textfeld 7"/>
          <p:cNvSpPr txBox="1"/>
          <p:nvPr/>
        </p:nvSpPr>
        <p:spPr>
          <a:xfrm>
            <a:off x="2327954" y="5955763"/>
            <a:ext cx="1620957" cy="646331"/>
          </a:xfrm>
          <a:prstGeom prst="rect">
            <a:avLst/>
          </a:prstGeom>
          <a:noFill/>
        </p:spPr>
        <p:txBody>
          <a:bodyPr wrap="none" rtlCol="0">
            <a:spAutoFit/>
          </a:bodyPr>
          <a:lstStyle/>
          <a:p>
            <a:r>
              <a:rPr lang="de-DE" dirty="0" err="1" smtClean="0"/>
              <a:t>healthy</a:t>
            </a:r>
            <a:r>
              <a:rPr lang="de-DE" dirty="0" smtClean="0"/>
              <a:t> </a:t>
            </a:r>
            <a:r>
              <a:rPr lang="de-DE" dirty="0" err="1" smtClean="0"/>
              <a:t>young</a:t>
            </a:r>
            <a:endParaRPr lang="de-DE" dirty="0" smtClean="0"/>
          </a:p>
          <a:p>
            <a:r>
              <a:rPr lang="de-DE" dirty="0" err="1"/>
              <a:t>p</a:t>
            </a:r>
            <a:r>
              <a:rPr lang="de-DE" dirty="0" err="1" smtClean="0"/>
              <a:t>erson</a:t>
            </a:r>
            <a:endParaRPr lang="de-DE" dirty="0"/>
          </a:p>
        </p:txBody>
      </p:sp>
      <p:sp>
        <p:nvSpPr>
          <p:cNvPr id="9" name="Textfeld 8"/>
          <p:cNvSpPr txBox="1"/>
          <p:nvPr/>
        </p:nvSpPr>
        <p:spPr>
          <a:xfrm>
            <a:off x="6280661" y="5954827"/>
            <a:ext cx="1441420" cy="646331"/>
          </a:xfrm>
          <a:prstGeom prst="rect">
            <a:avLst/>
          </a:prstGeom>
          <a:noFill/>
        </p:spPr>
        <p:txBody>
          <a:bodyPr wrap="none" rtlCol="0">
            <a:spAutoFit/>
          </a:bodyPr>
          <a:lstStyle/>
          <a:p>
            <a:r>
              <a:rPr lang="de-DE" dirty="0" err="1" smtClean="0"/>
              <a:t>Parkinson‘s</a:t>
            </a:r>
            <a:r>
              <a:rPr lang="de-DE" dirty="0" smtClean="0"/>
              <a:t> </a:t>
            </a:r>
          </a:p>
          <a:p>
            <a:r>
              <a:rPr lang="de-DE" dirty="0" err="1" smtClean="0"/>
              <a:t>Disease</a:t>
            </a:r>
            <a:endParaRPr lang="de-DE" dirty="0"/>
          </a:p>
        </p:txBody>
      </p:sp>
      <p:sp>
        <p:nvSpPr>
          <p:cNvPr id="10" name="Textfeld 9"/>
          <p:cNvSpPr txBox="1"/>
          <p:nvPr/>
        </p:nvSpPr>
        <p:spPr>
          <a:xfrm>
            <a:off x="4141819" y="5955763"/>
            <a:ext cx="1569660" cy="646331"/>
          </a:xfrm>
          <a:prstGeom prst="rect">
            <a:avLst/>
          </a:prstGeom>
          <a:noFill/>
        </p:spPr>
        <p:txBody>
          <a:bodyPr wrap="none" rtlCol="0">
            <a:spAutoFit/>
          </a:bodyPr>
          <a:lstStyle/>
          <a:p>
            <a:r>
              <a:rPr lang="de-DE" dirty="0" err="1"/>
              <a:t>h</a:t>
            </a:r>
            <a:r>
              <a:rPr lang="de-DE" dirty="0" err="1" smtClean="0"/>
              <a:t>ealthy</a:t>
            </a:r>
            <a:r>
              <a:rPr lang="de-DE" dirty="0" smtClean="0"/>
              <a:t> </a:t>
            </a:r>
            <a:r>
              <a:rPr lang="de-DE" dirty="0" err="1" smtClean="0"/>
              <a:t>aged</a:t>
            </a:r>
            <a:r>
              <a:rPr lang="de-DE" dirty="0" smtClean="0"/>
              <a:t> </a:t>
            </a:r>
          </a:p>
          <a:p>
            <a:r>
              <a:rPr lang="de-DE" dirty="0" err="1" smtClean="0"/>
              <a:t>person</a:t>
            </a:r>
            <a:endParaRPr lang="de-DE" dirty="0"/>
          </a:p>
        </p:txBody>
      </p:sp>
      <p:sp>
        <p:nvSpPr>
          <p:cNvPr id="13" name="Textfeld 12"/>
          <p:cNvSpPr txBox="1"/>
          <p:nvPr/>
        </p:nvSpPr>
        <p:spPr>
          <a:xfrm>
            <a:off x="200661" y="1167982"/>
            <a:ext cx="8717377" cy="923330"/>
          </a:xfrm>
          <a:prstGeom prst="rect">
            <a:avLst/>
          </a:prstGeom>
          <a:noFill/>
        </p:spPr>
        <p:txBody>
          <a:bodyPr wrap="square" rtlCol="0">
            <a:spAutoFit/>
          </a:bodyPr>
          <a:lstStyle/>
          <a:p>
            <a:r>
              <a:rPr lang="en-US" altLang="de-DE" dirty="0">
                <a:ea typeface="Arial Unicode MS" panose="020B0604020202020204" pitchFamily="34" charset="-128"/>
                <a:cs typeface="Arial Unicode MS" panose="020B0604020202020204" pitchFamily="34" charset="-128"/>
                <a:sym typeface="Arial" pitchFamily="34" charset="0"/>
              </a:rPr>
              <a:t>non-invasive assessment of the binding capacity of the cerebral D2 dopamine </a:t>
            </a:r>
            <a:r>
              <a:rPr lang="en-US" altLang="de-DE" dirty="0" smtClean="0">
                <a:ea typeface="Arial Unicode MS" panose="020B0604020202020204" pitchFamily="34" charset="-128"/>
                <a:cs typeface="Arial Unicode MS" panose="020B0604020202020204" pitchFamily="34" charset="-128"/>
                <a:sym typeface="Arial" pitchFamily="34" charset="0"/>
              </a:rPr>
              <a:t>receptor </a:t>
            </a:r>
            <a:endParaRPr lang="en-US" altLang="de-DE" dirty="0">
              <a:ea typeface="Arial Unicode MS" panose="020B0604020202020204" pitchFamily="34" charset="-128"/>
              <a:cs typeface="Arial Unicode MS" panose="020B0604020202020204" pitchFamily="34" charset="-128"/>
              <a:sym typeface="Arial" pitchFamily="34" charset="0"/>
            </a:endParaRPr>
          </a:p>
          <a:p>
            <a:endParaRPr lang="de-DE" dirty="0">
              <a:ea typeface="Arial Unicode MS" panose="020B0604020202020204" pitchFamily="34" charset="-128"/>
              <a:cs typeface="Arial Unicode MS" panose="020B0604020202020204" pitchFamily="34" charset="-128"/>
            </a:endParaRPr>
          </a:p>
        </p:txBody>
      </p:sp>
      <p:pic>
        <p:nvPicPr>
          <p:cNvPr id="96281" name="Picture 25" descr="https://upload.wikimedia.org/wikipedia/commons/thumb/4/44/Sir_William_Richard_Gowers_Parkinson_Disease_sketch_1886.svg/2000px-Sir_William_Richard_Gowers_Parkinson_Disease_sketch_1886.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990" y="1896146"/>
            <a:ext cx="1782754" cy="215395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470324" y="4098559"/>
            <a:ext cx="1659930" cy="523220"/>
          </a:xfrm>
          <a:prstGeom prst="rect">
            <a:avLst/>
          </a:prstGeom>
        </p:spPr>
        <p:txBody>
          <a:bodyPr wrap="square">
            <a:spAutoFit/>
          </a:bodyPr>
          <a:lstStyle/>
          <a:p>
            <a:r>
              <a:rPr lang="de-DE" sz="700" dirty="0" smtClean="0"/>
              <a:t>Early </a:t>
            </a:r>
            <a:r>
              <a:rPr lang="de-DE" sz="700" dirty="0" err="1" smtClean="0"/>
              <a:t>ilustration</a:t>
            </a:r>
            <a:r>
              <a:rPr lang="de-DE" sz="700" dirty="0" smtClean="0"/>
              <a:t> </a:t>
            </a:r>
            <a:r>
              <a:rPr lang="de-DE" sz="700" dirty="0" err="1" smtClean="0"/>
              <a:t>of</a:t>
            </a:r>
            <a:r>
              <a:rPr lang="de-DE" sz="700" dirty="0" smtClean="0"/>
              <a:t> PD </a:t>
            </a:r>
            <a:r>
              <a:rPr lang="de-DE" sz="700" dirty="0" err="1" smtClean="0"/>
              <a:t>by</a:t>
            </a:r>
            <a:r>
              <a:rPr lang="de-DE" sz="700" dirty="0" smtClean="0"/>
              <a:t> </a:t>
            </a:r>
            <a:r>
              <a:rPr lang="de-DE" sz="700" dirty="0"/>
              <a:t>Sir William Richard Gowers </a:t>
            </a:r>
            <a:r>
              <a:rPr lang="de-DE" sz="700" dirty="0" smtClean="0"/>
              <a:t>in </a:t>
            </a:r>
            <a:r>
              <a:rPr lang="de-DE" sz="700" i="1" dirty="0"/>
              <a:t>A Manual </a:t>
            </a:r>
            <a:r>
              <a:rPr lang="de-DE" sz="700" i="1" dirty="0" err="1"/>
              <a:t>of</a:t>
            </a:r>
            <a:r>
              <a:rPr lang="de-DE" sz="700" i="1" dirty="0"/>
              <a:t> </a:t>
            </a:r>
            <a:r>
              <a:rPr lang="de-DE" sz="700" i="1" dirty="0" err="1"/>
              <a:t>Diseases</a:t>
            </a:r>
            <a:r>
              <a:rPr lang="de-DE" sz="700" i="1" dirty="0"/>
              <a:t> </a:t>
            </a:r>
            <a:r>
              <a:rPr lang="de-DE" sz="700" i="1" dirty="0" err="1"/>
              <a:t>of</a:t>
            </a:r>
            <a:r>
              <a:rPr lang="de-DE" sz="700" i="1" dirty="0"/>
              <a:t> </a:t>
            </a:r>
            <a:r>
              <a:rPr lang="de-DE" sz="700" i="1" dirty="0" err="1"/>
              <a:t>the</a:t>
            </a:r>
            <a:r>
              <a:rPr lang="de-DE" sz="700" i="1" dirty="0"/>
              <a:t> </a:t>
            </a:r>
            <a:r>
              <a:rPr lang="de-DE" sz="700" i="1" dirty="0" err="1"/>
              <a:t>Nervous</a:t>
            </a:r>
            <a:r>
              <a:rPr lang="de-DE" sz="700" i="1" dirty="0"/>
              <a:t> System</a:t>
            </a:r>
            <a:r>
              <a:rPr lang="de-DE" sz="700" dirty="0"/>
              <a:t> </a:t>
            </a:r>
            <a:r>
              <a:rPr lang="de-DE" sz="700" dirty="0" smtClean="0"/>
              <a:t>1886</a:t>
            </a:r>
            <a:endParaRPr lang="de-DE" sz="700" dirty="0"/>
          </a:p>
        </p:txBody>
      </p:sp>
    </p:spTree>
    <p:extLst>
      <p:ext uri="{BB962C8B-B14F-4D97-AF65-F5344CB8AC3E}">
        <p14:creationId xmlns:p14="http://schemas.microsoft.com/office/powerpoint/2010/main" val="38084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1203635154"/>
              </p:ext>
            </p:extLst>
          </p:nvPr>
        </p:nvGraphicFramePr>
        <p:xfrm>
          <a:off x="2586973" y="1387411"/>
          <a:ext cx="3383488" cy="912777"/>
        </p:xfrm>
        <a:graphic>
          <a:graphicData uri="http://schemas.openxmlformats.org/presentationml/2006/ole">
            <mc:AlternateContent xmlns:mc="http://schemas.openxmlformats.org/markup-compatibility/2006">
              <mc:Choice xmlns:v="urn:schemas-microsoft-com:vml" Requires="v">
                <p:oleObj spid="_x0000_s85104" name="CS ChemDraw Drawing" r:id="rId3" imgW="2247566" imgH="606292" progId="ChemDraw.Document.6.0">
                  <p:embed/>
                </p:oleObj>
              </mc:Choice>
              <mc:Fallback>
                <p:oleObj name="CS ChemDraw Drawing" r:id="rId3" imgW="2247566" imgH="606292" progId="ChemDraw.Document.6.0">
                  <p:embed/>
                  <p:pic>
                    <p:nvPicPr>
                      <p:cNvPr id="0" name=""/>
                      <p:cNvPicPr/>
                      <p:nvPr/>
                    </p:nvPicPr>
                    <p:blipFill>
                      <a:blip r:embed="rId4"/>
                      <a:stretch>
                        <a:fillRect/>
                      </a:stretch>
                    </p:blipFill>
                    <p:spPr>
                      <a:xfrm>
                        <a:off x="2586973" y="1387411"/>
                        <a:ext cx="3383488" cy="912777"/>
                      </a:xfrm>
                      <a:prstGeom prst="rect">
                        <a:avLst/>
                      </a:prstGeom>
                    </p:spPr>
                  </p:pic>
                </p:oleObj>
              </mc:Fallback>
            </mc:AlternateContent>
          </a:graphicData>
        </a:graphic>
      </p:graphicFrame>
      <p:sp>
        <p:nvSpPr>
          <p:cNvPr id="4" name="Rectangle 4"/>
          <p:cNvSpPr>
            <a:spLocks/>
          </p:cNvSpPr>
          <p:nvPr/>
        </p:nvSpPr>
        <p:spPr bwMode="auto">
          <a:xfrm>
            <a:off x="363872" y="702290"/>
            <a:ext cx="66568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smtClean="0">
                <a:solidFill>
                  <a:srgbClr val="005B82"/>
                </a:solidFill>
                <a:cs typeface="Arial" panose="020B0604020202020204" pitchFamily="34" charset="0"/>
                <a:sym typeface="Arial" pitchFamily="34" charset="0"/>
              </a:rPr>
              <a:t>Imaging of brain tumors with [</a:t>
            </a:r>
            <a:r>
              <a:rPr lang="en-US" altLang="de-DE" sz="2800" b="1" baseline="30000" dirty="0" smtClean="0">
                <a:solidFill>
                  <a:srgbClr val="005B82"/>
                </a:solidFill>
                <a:cs typeface="Arial" panose="020B0604020202020204" pitchFamily="34" charset="0"/>
                <a:sym typeface="Arial" pitchFamily="34" charset="0"/>
              </a:rPr>
              <a:t>18</a:t>
            </a:r>
            <a:r>
              <a:rPr lang="en-US" altLang="de-DE" sz="2800" b="1" dirty="0" smtClean="0">
                <a:solidFill>
                  <a:srgbClr val="005B82"/>
                </a:solidFill>
                <a:cs typeface="Arial" panose="020B0604020202020204" pitchFamily="34" charset="0"/>
                <a:sym typeface="Arial" pitchFamily="34" charset="0"/>
              </a:rPr>
              <a:t>F]FET</a:t>
            </a:r>
            <a:endParaRPr lang="en-US" altLang="de-DE" sz="2800" b="1" dirty="0">
              <a:solidFill>
                <a:srgbClr val="005B82"/>
              </a:solidFill>
              <a:cs typeface="Arial" panose="020B0604020202020204" pitchFamily="34" charset="0"/>
              <a:sym typeface="Arial" pitchFamily="34" charset="0"/>
            </a:endParaRPr>
          </a:p>
        </p:txBody>
      </p:sp>
      <p:pic>
        <p:nvPicPr>
          <p:cNvPr id="77828" name="Picture 4" descr="http://www.fz-juelich.de/SharedDocs/Bilder/INM/INM-4/DE/Hirntumore/AbgrenzungHirntumor.png;jsessionid=C6287FA93EB0AFE93369B3B488E56298?__blob=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564904"/>
            <a:ext cx="6707988" cy="192605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p:cNvCxnSpPr/>
          <p:nvPr/>
        </p:nvCxnSpPr>
        <p:spPr>
          <a:xfrm flipH="1">
            <a:off x="6767277" y="2636912"/>
            <a:ext cx="576064" cy="504056"/>
          </a:xfrm>
          <a:prstGeom prst="straightConnector1">
            <a:avLst/>
          </a:prstGeom>
          <a:ln w="76200">
            <a:solidFill>
              <a:schemeClr val="bg1"/>
            </a:solidFill>
            <a:tailEnd type="triangle"/>
          </a:ln>
        </p:spPr>
        <p:style>
          <a:lnRef idx="3">
            <a:schemeClr val="accent3"/>
          </a:lnRef>
          <a:fillRef idx="0">
            <a:schemeClr val="accent3"/>
          </a:fillRef>
          <a:effectRef idx="2">
            <a:schemeClr val="accent3"/>
          </a:effectRef>
          <a:fontRef idx="minor">
            <a:schemeClr val="tx1"/>
          </a:fontRef>
        </p:style>
      </p:cxnSp>
      <p:sp>
        <p:nvSpPr>
          <p:cNvPr id="9" name="Textfeld 8"/>
          <p:cNvSpPr txBox="1"/>
          <p:nvPr/>
        </p:nvSpPr>
        <p:spPr>
          <a:xfrm>
            <a:off x="2367959" y="2554422"/>
            <a:ext cx="327334" cy="461665"/>
          </a:xfrm>
          <a:prstGeom prst="rect">
            <a:avLst/>
          </a:prstGeom>
          <a:noFill/>
        </p:spPr>
        <p:txBody>
          <a:bodyPr wrap="none" rtlCol="0">
            <a:spAutoFit/>
          </a:bodyPr>
          <a:lstStyle/>
          <a:p>
            <a:r>
              <a:rPr lang="de-DE" sz="2400" b="1" dirty="0" smtClean="0">
                <a:solidFill>
                  <a:schemeClr val="bg1"/>
                </a:solidFill>
              </a:rPr>
              <a:t>?</a:t>
            </a:r>
            <a:endParaRPr lang="de-DE" sz="2400" b="1" dirty="0">
              <a:solidFill>
                <a:schemeClr val="bg1"/>
              </a:solidFill>
            </a:endParaRPr>
          </a:p>
        </p:txBody>
      </p:sp>
      <p:sp>
        <p:nvSpPr>
          <p:cNvPr id="14" name="Textfeld 13"/>
          <p:cNvSpPr txBox="1"/>
          <p:nvPr/>
        </p:nvSpPr>
        <p:spPr>
          <a:xfrm>
            <a:off x="3692310" y="2553554"/>
            <a:ext cx="327334" cy="461665"/>
          </a:xfrm>
          <a:prstGeom prst="rect">
            <a:avLst/>
          </a:prstGeom>
          <a:noFill/>
        </p:spPr>
        <p:txBody>
          <a:bodyPr wrap="none" rtlCol="0">
            <a:spAutoFit/>
          </a:bodyPr>
          <a:lstStyle/>
          <a:p>
            <a:r>
              <a:rPr lang="de-DE" sz="2400" b="1" dirty="0" smtClean="0">
                <a:solidFill>
                  <a:schemeClr val="bg1"/>
                </a:solidFill>
              </a:rPr>
              <a:t>?</a:t>
            </a:r>
            <a:endParaRPr lang="de-DE" sz="2400" b="1" dirty="0">
              <a:solidFill>
                <a:schemeClr val="bg1"/>
              </a:solidFill>
            </a:endParaRPr>
          </a:p>
        </p:txBody>
      </p:sp>
      <p:sp>
        <p:nvSpPr>
          <p:cNvPr id="15" name="Textfeld 14"/>
          <p:cNvSpPr txBox="1"/>
          <p:nvPr/>
        </p:nvSpPr>
        <p:spPr>
          <a:xfrm>
            <a:off x="5229793" y="2514586"/>
            <a:ext cx="327334" cy="461665"/>
          </a:xfrm>
          <a:prstGeom prst="rect">
            <a:avLst/>
          </a:prstGeom>
          <a:noFill/>
        </p:spPr>
        <p:txBody>
          <a:bodyPr wrap="none" rtlCol="0">
            <a:spAutoFit/>
          </a:bodyPr>
          <a:lstStyle/>
          <a:p>
            <a:r>
              <a:rPr lang="de-DE" sz="2400" b="1" dirty="0" smtClean="0">
                <a:solidFill>
                  <a:schemeClr val="bg1"/>
                </a:solidFill>
              </a:rPr>
              <a:t>?</a:t>
            </a:r>
            <a:endParaRPr lang="de-DE" sz="2400" b="1" dirty="0">
              <a:solidFill>
                <a:schemeClr val="bg1"/>
              </a:solidFill>
            </a:endParaRPr>
          </a:p>
        </p:txBody>
      </p:sp>
      <p:sp>
        <p:nvSpPr>
          <p:cNvPr id="10" name="Textfeld 9"/>
          <p:cNvSpPr txBox="1"/>
          <p:nvPr/>
        </p:nvSpPr>
        <p:spPr>
          <a:xfrm>
            <a:off x="363872" y="4797152"/>
            <a:ext cx="8394286" cy="1477328"/>
          </a:xfrm>
          <a:prstGeom prst="rect">
            <a:avLst/>
          </a:prstGeom>
          <a:noFill/>
        </p:spPr>
        <p:txBody>
          <a:bodyPr wrap="none" rtlCol="0">
            <a:spAutoFit/>
          </a:bodyPr>
          <a:lstStyle/>
          <a:p>
            <a:r>
              <a:rPr lang="de-DE" dirty="0" err="1" smtClean="0"/>
              <a:t>Anaplastic</a:t>
            </a:r>
            <a:r>
              <a:rPr lang="de-DE" dirty="0" smtClean="0"/>
              <a:t> </a:t>
            </a:r>
            <a:r>
              <a:rPr lang="de-DE" dirty="0" err="1"/>
              <a:t>Astrozytom</a:t>
            </a:r>
            <a:r>
              <a:rPr lang="de-DE" dirty="0"/>
              <a:t> </a:t>
            </a:r>
            <a:r>
              <a:rPr lang="de-DE" dirty="0" smtClean="0"/>
              <a:t>Grade III:</a:t>
            </a:r>
          </a:p>
          <a:p>
            <a:pPr marL="285750" indent="-285750">
              <a:buFont typeface="Arial" panose="020B0604020202020204" pitchFamily="34" charset="0"/>
              <a:buChar char="•"/>
            </a:pPr>
            <a:r>
              <a:rPr lang="de-DE" dirty="0" smtClean="0"/>
              <a:t>T1-and T-2 </a:t>
            </a:r>
            <a:r>
              <a:rPr lang="de-DE" dirty="0" err="1" smtClean="0"/>
              <a:t>weighted</a:t>
            </a:r>
            <a:r>
              <a:rPr lang="de-DE" dirty="0" smtClean="0"/>
              <a:t> MRI </a:t>
            </a:r>
            <a:r>
              <a:rPr lang="en-US" dirty="0" smtClean="0"/>
              <a:t>do </a:t>
            </a:r>
            <a:r>
              <a:rPr lang="en-US" dirty="0"/>
              <a:t>not allow differentiation of </a:t>
            </a:r>
            <a:r>
              <a:rPr lang="en-US" dirty="0" smtClean="0"/>
              <a:t>the tumor</a:t>
            </a:r>
            <a:r>
              <a:rPr lang="de-DE" dirty="0" smtClean="0"/>
              <a:t> </a:t>
            </a:r>
          </a:p>
          <a:p>
            <a:pPr marL="285750" indent="-285750">
              <a:buFont typeface="Arial" panose="020B0604020202020204" pitchFamily="34" charset="0"/>
              <a:buChar char="•"/>
            </a:pPr>
            <a:r>
              <a:rPr lang="de-DE" dirty="0" smtClean="0"/>
              <a:t>In </a:t>
            </a:r>
            <a:r>
              <a:rPr lang="de-DE" dirty="0" err="1" smtClean="0"/>
              <a:t>contrast</a:t>
            </a:r>
            <a:r>
              <a:rPr lang="de-DE" dirty="0" smtClean="0"/>
              <a:t> FET </a:t>
            </a:r>
            <a:r>
              <a:rPr lang="de-DE" dirty="0"/>
              <a:t>PET </a:t>
            </a:r>
            <a:r>
              <a:rPr lang="de-DE" dirty="0" err="1" smtClean="0"/>
              <a:t>allows</a:t>
            </a:r>
            <a:r>
              <a:rPr lang="de-DE" dirty="0" smtClean="0"/>
              <a:t> </a:t>
            </a:r>
            <a:r>
              <a:rPr lang="de-DE" dirty="0" err="1" smtClean="0"/>
              <a:t>precise</a:t>
            </a:r>
            <a:r>
              <a:rPr lang="de-DE" dirty="0" smtClean="0"/>
              <a:t> </a:t>
            </a:r>
            <a:r>
              <a:rPr lang="de-DE" dirty="0" err="1" smtClean="0"/>
              <a:t>differentation</a:t>
            </a:r>
            <a:r>
              <a:rPr lang="de-DE" dirty="0" smtClean="0"/>
              <a:t> </a:t>
            </a:r>
            <a:r>
              <a:rPr lang="de-DE" dirty="0" err="1" smtClean="0"/>
              <a:t>of</a:t>
            </a:r>
            <a:r>
              <a:rPr lang="de-DE" dirty="0" smtClean="0"/>
              <a:t> </a:t>
            </a:r>
            <a:r>
              <a:rPr lang="de-DE" dirty="0" err="1" smtClean="0"/>
              <a:t>the</a:t>
            </a:r>
            <a:r>
              <a:rPr lang="de-DE" dirty="0" smtClean="0"/>
              <a:t> solid </a:t>
            </a:r>
            <a:r>
              <a:rPr lang="de-DE" dirty="0" err="1" smtClean="0"/>
              <a:t>tumor</a:t>
            </a:r>
            <a:r>
              <a:rPr lang="de-DE" dirty="0" smtClean="0"/>
              <a:t> </a:t>
            </a:r>
          </a:p>
          <a:p>
            <a:pPr marL="285750" indent="-285750">
              <a:buFont typeface="Arial" panose="020B0604020202020204" pitchFamily="34" charset="0"/>
              <a:buChar char="•"/>
            </a:pPr>
            <a:r>
              <a:rPr lang="de-DE" dirty="0" smtClean="0"/>
              <a:t>FDG PET </a:t>
            </a:r>
            <a:r>
              <a:rPr lang="de-DE" dirty="0" err="1" smtClean="0"/>
              <a:t>indicates</a:t>
            </a:r>
            <a:r>
              <a:rPr lang="de-DE" dirty="0" smtClean="0"/>
              <a:t> </a:t>
            </a:r>
            <a:r>
              <a:rPr lang="de-DE" dirty="0" err="1" smtClean="0"/>
              <a:t>decreased</a:t>
            </a:r>
            <a:r>
              <a:rPr lang="de-DE" dirty="0" smtClean="0"/>
              <a:t> </a:t>
            </a:r>
            <a:r>
              <a:rPr lang="de-DE" dirty="0" err="1" smtClean="0"/>
              <a:t>glucose-metabolism</a:t>
            </a:r>
            <a:r>
              <a:rPr lang="de-DE" dirty="0" smtClean="0"/>
              <a:t> in </a:t>
            </a:r>
            <a:r>
              <a:rPr lang="de-DE" dirty="0" err="1" smtClean="0"/>
              <a:t>the</a:t>
            </a:r>
            <a:r>
              <a:rPr lang="de-DE" dirty="0" smtClean="0"/>
              <a:t> </a:t>
            </a:r>
            <a:r>
              <a:rPr lang="de-DE" dirty="0" err="1" smtClean="0"/>
              <a:t>region</a:t>
            </a:r>
            <a:r>
              <a:rPr lang="de-DE" dirty="0" smtClean="0"/>
              <a:t> </a:t>
            </a:r>
            <a:r>
              <a:rPr lang="de-DE" dirty="0" err="1" smtClean="0"/>
              <a:t>of</a:t>
            </a:r>
            <a:r>
              <a:rPr lang="de-DE" dirty="0" smtClean="0"/>
              <a:t> </a:t>
            </a:r>
            <a:r>
              <a:rPr lang="de-DE" dirty="0" err="1" smtClean="0"/>
              <a:t>the</a:t>
            </a:r>
            <a:r>
              <a:rPr lang="de-DE" dirty="0" smtClean="0"/>
              <a:t> </a:t>
            </a:r>
            <a:r>
              <a:rPr lang="de-DE" dirty="0" err="1" smtClean="0"/>
              <a:t>tumor</a:t>
            </a:r>
            <a:r>
              <a:rPr lang="de-DE" dirty="0" smtClean="0"/>
              <a:t> </a:t>
            </a:r>
            <a:endParaRPr lang="de-DE" dirty="0"/>
          </a:p>
          <a:p>
            <a:endParaRPr lang="de-DE" dirty="0"/>
          </a:p>
        </p:txBody>
      </p:sp>
    </p:spTree>
    <p:extLst>
      <p:ext uri="{BB962C8B-B14F-4D97-AF65-F5344CB8AC3E}">
        <p14:creationId xmlns:p14="http://schemas.microsoft.com/office/powerpoint/2010/main" val="1428411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chwarzer rahmen"/>
          <p:cNvSpPr/>
          <p:nvPr/>
        </p:nvSpPr>
        <p:spPr>
          <a:xfrm>
            <a:off x="-180528" y="0"/>
            <a:ext cx="932452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8" name="Picture 18"/>
          <p:cNvPicPr>
            <a:picLocks noChangeAspect="1" noChangeArrowheads="1"/>
          </p:cNvPicPr>
          <p:nvPr/>
        </p:nvPicPr>
        <p:blipFill>
          <a:blip r:embed="rId3">
            <a:extLst>
              <a:ext uri="{28A0092B-C50C-407E-A947-70E740481C1C}">
                <a14:useLocalDpi xmlns:a14="http://schemas.microsoft.com/office/drawing/2010/main" val="0"/>
              </a:ext>
            </a:extLst>
          </a:blip>
          <a:srcRect l="88321" t="16815" r="3044" b="54410"/>
          <a:stretch>
            <a:fillRect/>
          </a:stretch>
        </p:blipFill>
        <p:spPr bwMode="auto">
          <a:xfrm>
            <a:off x="2722812" y="1555973"/>
            <a:ext cx="3375025"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42800" t="16474" r="47793" b="52607"/>
          <a:stretch/>
        </p:blipFill>
        <p:spPr bwMode="auto">
          <a:xfrm>
            <a:off x="2767262" y="1806798"/>
            <a:ext cx="3284537"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2" name="Gruppierung 7"/>
          <p:cNvGrpSpPr>
            <a:grpSpLocks/>
          </p:cNvGrpSpPr>
          <p:nvPr/>
        </p:nvGrpSpPr>
        <p:grpSpPr bwMode="auto">
          <a:xfrm>
            <a:off x="2722812" y="1628998"/>
            <a:ext cx="3600450" cy="4405313"/>
            <a:chOff x="2843808" y="2132856"/>
            <a:chExt cx="3600400" cy="4176464"/>
          </a:xfrm>
        </p:grpSpPr>
        <p:pic>
          <p:nvPicPr>
            <p:cNvPr id="34" name="Picture 24"/>
            <p:cNvPicPr>
              <a:picLocks noChangeAspect="1" noChangeArrowheads="1"/>
            </p:cNvPicPr>
            <p:nvPr/>
          </p:nvPicPr>
          <p:blipFill>
            <a:blip r:embed="rId4">
              <a:lum contrast="8000"/>
              <a:extLst>
                <a:ext uri="{28A0092B-C50C-407E-A947-70E740481C1C}">
                  <a14:useLocalDpi xmlns:a14="http://schemas.microsoft.com/office/drawing/2010/main" val="0"/>
                </a:ext>
              </a:extLst>
            </a:blip>
            <a:srcRect l="42619" t="61923" r="46959" b="6102"/>
            <a:stretch>
              <a:fillRect/>
            </a:stretch>
          </p:blipFill>
          <p:spPr bwMode="auto">
            <a:xfrm>
              <a:off x="2843808" y="2132856"/>
              <a:ext cx="3533726" cy="4065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 name="Rechteck 34"/>
            <p:cNvSpPr>
              <a:spLocks noChangeArrowheads="1"/>
            </p:cNvSpPr>
            <p:nvPr/>
          </p:nvSpPr>
          <p:spPr bwMode="auto">
            <a:xfrm>
              <a:off x="5723493" y="5661412"/>
              <a:ext cx="720715" cy="647908"/>
            </a:xfrm>
            <a:prstGeom prst="rect">
              <a:avLst/>
            </a:prstGeom>
            <a:solidFill>
              <a:schemeClr val="tx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de-DE">
                <a:solidFill>
                  <a:schemeClr val="lt1"/>
                </a:solidFill>
                <a:latin typeface="+mn-lt"/>
                <a:ea typeface="+mn-ea"/>
              </a:endParaRPr>
            </a:p>
          </p:txBody>
        </p:sp>
      </p:grpSp>
      <p:grpSp>
        <p:nvGrpSpPr>
          <p:cNvPr id="36" name="Gruppierung 9"/>
          <p:cNvGrpSpPr>
            <a:grpSpLocks/>
          </p:cNvGrpSpPr>
          <p:nvPr/>
        </p:nvGrpSpPr>
        <p:grpSpPr bwMode="auto">
          <a:xfrm>
            <a:off x="2867274" y="1555973"/>
            <a:ext cx="3529013" cy="4105275"/>
            <a:chOff x="1979712" y="2060848"/>
            <a:chExt cx="3528392" cy="4104456"/>
          </a:xfrm>
        </p:grpSpPr>
        <p:pic>
          <p:nvPicPr>
            <p:cNvPr id="37" name="Picture 25" descr="screenshot1509"/>
            <p:cNvPicPr>
              <a:picLocks noChangeAspect="1" noChangeArrowheads="1"/>
            </p:cNvPicPr>
            <p:nvPr/>
          </p:nvPicPr>
          <p:blipFill>
            <a:blip r:embed="rId5">
              <a:lum bright="4000" contrast="12000"/>
              <a:extLst>
                <a:ext uri="{28A0092B-C50C-407E-A947-70E740481C1C}">
                  <a14:useLocalDpi xmlns:a14="http://schemas.microsoft.com/office/drawing/2010/main" val="0"/>
                </a:ext>
              </a:extLst>
            </a:blip>
            <a:srcRect l="53607" t="54626" r="33705" b="8009"/>
            <a:stretch>
              <a:fillRect/>
            </a:stretch>
          </p:blipFill>
          <p:spPr bwMode="auto">
            <a:xfrm>
              <a:off x="1979712" y="2060848"/>
              <a:ext cx="3483125"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hteck 37"/>
            <p:cNvSpPr>
              <a:spLocks noChangeArrowheads="1"/>
            </p:cNvSpPr>
            <p:nvPr/>
          </p:nvSpPr>
          <p:spPr bwMode="auto">
            <a:xfrm>
              <a:off x="5147804" y="5660580"/>
              <a:ext cx="360300" cy="504724"/>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de-DE">
                <a:solidFill>
                  <a:schemeClr val="lt1"/>
                </a:solidFill>
                <a:latin typeface="+mn-lt"/>
                <a:ea typeface="+mn-ea"/>
              </a:endParaRPr>
            </a:p>
          </p:txBody>
        </p:sp>
      </p:grpSp>
      <p:grpSp>
        <p:nvGrpSpPr>
          <p:cNvPr id="40" name="Gruppierung 28"/>
          <p:cNvGrpSpPr>
            <a:grpSpLocks/>
          </p:cNvGrpSpPr>
          <p:nvPr/>
        </p:nvGrpSpPr>
        <p:grpSpPr bwMode="auto">
          <a:xfrm>
            <a:off x="2867274" y="1628998"/>
            <a:ext cx="3240088" cy="4195763"/>
            <a:chOff x="2987824" y="2060848"/>
            <a:chExt cx="3240360" cy="4197159"/>
          </a:xfrm>
        </p:grpSpPr>
        <p:pic>
          <p:nvPicPr>
            <p:cNvPr id="43" name="Picture 19"/>
            <p:cNvPicPr>
              <a:picLocks noChangeAspect="1" noChangeArrowheads="1"/>
            </p:cNvPicPr>
            <p:nvPr/>
          </p:nvPicPr>
          <p:blipFill>
            <a:blip r:embed="rId3">
              <a:extLst>
                <a:ext uri="{28A0092B-C50C-407E-A947-70E740481C1C}">
                  <a14:useLocalDpi xmlns:a14="http://schemas.microsoft.com/office/drawing/2010/main" val="0"/>
                </a:ext>
              </a:extLst>
            </a:blip>
            <a:srcRect l="58113" t="15355" r="32718" b="52982"/>
            <a:stretch>
              <a:fillRect/>
            </a:stretch>
          </p:blipFill>
          <p:spPr bwMode="auto">
            <a:xfrm>
              <a:off x="2987824" y="2060848"/>
              <a:ext cx="3240360" cy="419715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4" name="Rechteck 43"/>
            <p:cNvSpPr>
              <a:spLocks noChangeArrowheads="1"/>
            </p:cNvSpPr>
            <p:nvPr/>
          </p:nvSpPr>
          <p:spPr bwMode="auto">
            <a:xfrm>
              <a:off x="6083709" y="5660908"/>
              <a:ext cx="144475" cy="504993"/>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de-DE">
                <a:solidFill>
                  <a:schemeClr val="lt1"/>
                </a:solidFill>
                <a:latin typeface="+mn-lt"/>
                <a:ea typeface="+mn-ea"/>
              </a:endParaRPr>
            </a:p>
          </p:txBody>
        </p:sp>
        <p:sp>
          <p:nvSpPr>
            <p:cNvPr id="46" name="Rechteck 45"/>
            <p:cNvSpPr>
              <a:spLocks noChangeArrowheads="1"/>
            </p:cNvSpPr>
            <p:nvPr/>
          </p:nvSpPr>
          <p:spPr bwMode="auto">
            <a:xfrm>
              <a:off x="6083709" y="2853275"/>
              <a:ext cx="144475" cy="503404"/>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de-DE">
                <a:solidFill>
                  <a:schemeClr val="lt1"/>
                </a:solidFill>
                <a:latin typeface="+mn-lt"/>
                <a:ea typeface="+mn-ea"/>
              </a:endParaRPr>
            </a:p>
          </p:txBody>
        </p:sp>
      </p:grpSp>
      <p:sp>
        <p:nvSpPr>
          <p:cNvPr id="47" name="Textfeld 46"/>
          <p:cNvSpPr txBox="1">
            <a:spLocks noChangeArrowheads="1"/>
          </p:cNvSpPr>
          <p:nvPr/>
        </p:nvSpPr>
        <p:spPr bwMode="auto">
          <a:xfrm>
            <a:off x="72182" y="330647"/>
            <a:ext cx="8964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sz="2800" b="1" dirty="0" smtClean="0">
                <a:solidFill>
                  <a:schemeClr val="bg1"/>
                </a:solidFill>
              </a:rPr>
              <a:t>CT </a:t>
            </a:r>
            <a:r>
              <a:rPr lang="de-DE" sz="2800" b="1" dirty="0" err="1" smtClean="0">
                <a:solidFill>
                  <a:schemeClr val="bg1"/>
                </a:solidFill>
              </a:rPr>
              <a:t>imaging</a:t>
            </a:r>
            <a:r>
              <a:rPr lang="de-DE" sz="2800" b="1" dirty="0" smtClean="0">
                <a:solidFill>
                  <a:schemeClr val="bg1"/>
                </a:solidFill>
              </a:rPr>
              <a:t>: </a:t>
            </a:r>
            <a:r>
              <a:rPr lang="de-DE" sz="2800" b="1" dirty="0" err="1" smtClean="0">
                <a:solidFill>
                  <a:schemeClr val="bg1"/>
                </a:solidFill>
              </a:rPr>
              <a:t>only</a:t>
            </a:r>
            <a:r>
              <a:rPr lang="de-DE" sz="2800" b="1" dirty="0" smtClean="0">
                <a:solidFill>
                  <a:schemeClr val="bg1"/>
                </a:solidFill>
              </a:rPr>
              <a:t> </a:t>
            </a:r>
            <a:r>
              <a:rPr lang="de-DE" sz="2800" b="1" dirty="0" err="1" smtClean="0">
                <a:solidFill>
                  <a:schemeClr val="bg1"/>
                </a:solidFill>
              </a:rPr>
              <a:t>morphological</a:t>
            </a:r>
            <a:r>
              <a:rPr lang="de-DE" sz="2800" b="1" dirty="0" smtClean="0">
                <a:solidFill>
                  <a:schemeClr val="bg1"/>
                </a:solidFill>
              </a:rPr>
              <a:t> </a:t>
            </a:r>
            <a:r>
              <a:rPr lang="de-DE" sz="2800" b="1" dirty="0" err="1" smtClean="0">
                <a:solidFill>
                  <a:schemeClr val="bg1"/>
                </a:solidFill>
              </a:rPr>
              <a:t>deviations</a:t>
            </a:r>
            <a:r>
              <a:rPr lang="de-DE" sz="2800" b="1" dirty="0" smtClean="0">
                <a:solidFill>
                  <a:schemeClr val="bg1"/>
                </a:solidFill>
              </a:rPr>
              <a:t> </a:t>
            </a:r>
            <a:r>
              <a:rPr lang="de-DE" sz="2800" b="1" dirty="0" err="1" smtClean="0">
                <a:solidFill>
                  <a:schemeClr val="bg1"/>
                </a:solidFill>
              </a:rPr>
              <a:t>are</a:t>
            </a:r>
            <a:r>
              <a:rPr lang="de-DE" sz="2800" b="1" dirty="0" smtClean="0">
                <a:solidFill>
                  <a:schemeClr val="bg1"/>
                </a:solidFill>
              </a:rPr>
              <a:t> </a:t>
            </a:r>
            <a:r>
              <a:rPr lang="de-DE" sz="2800" b="1" dirty="0" err="1" smtClean="0">
                <a:solidFill>
                  <a:schemeClr val="bg1"/>
                </a:solidFill>
              </a:rPr>
              <a:t>visible</a:t>
            </a:r>
            <a:endParaRPr lang="de-DE" sz="2800" b="1" dirty="0">
              <a:solidFill>
                <a:schemeClr val="bg1"/>
              </a:solidFill>
            </a:endParaRPr>
          </a:p>
        </p:txBody>
      </p:sp>
      <p:sp>
        <p:nvSpPr>
          <p:cNvPr id="48" name="Textfeld 47"/>
          <p:cNvSpPr txBox="1">
            <a:spLocks noChangeArrowheads="1"/>
          </p:cNvSpPr>
          <p:nvPr/>
        </p:nvSpPr>
        <p:spPr bwMode="auto">
          <a:xfrm>
            <a:off x="86744" y="353942"/>
            <a:ext cx="8964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sz="2800" b="1" dirty="0" smtClean="0">
                <a:solidFill>
                  <a:schemeClr val="bg1"/>
                </a:solidFill>
              </a:rPr>
              <a:t>MR </a:t>
            </a:r>
            <a:r>
              <a:rPr lang="de-DE" sz="2800" b="1" dirty="0" err="1">
                <a:solidFill>
                  <a:schemeClr val="bg1"/>
                </a:solidFill>
              </a:rPr>
              <a:t>imaging</a:t>
            </a:r>
            <a:r>
              <a:rPr lang="de-DE" sz="2800" b="1" dirty="0">
                <a:solidFill>
                  <a:schemeClr val="bg1"/>
                </a:solidFill>
              </a:rPr>
              <a:t>: </a:t>
            </a:r>
            <a:r>
              <a:rPr lang="de-DE" sz="2800" b="1" dirty="0" err="1" smtClean="0">
                <a:solidFill>
                  <a:schemeClr val="bg1"/>
                </a:solidFill>
              </a:rPr>
              <a:t>morphological</a:t>
            </a:r>
            <a:r>
              <a:rPr lang="de-DE" sz="2800" b="1" dirty="0" smtClean="0">
                <a:solidFill>
                  <a:schemeClr val="bg1"/>
                </a:solidFill>
              </a:rPr>
              <a:t> </a:t>
            </a:r>
            <a:r>
              <a:rPr lang="de-DE" sz="2800" b="1" dirty="0" err="1">
                <a:solidFill>
                  <a:schemeClr val="bg1"/>
                </a:solidFill>
              </a:rPr>
              <a:t>deviations</a:t>
            </a:r>
            <a:r>
              <a:rPr lang="de-DE" sz="2800" b="1" dirty="0">
                <a:solidFill>
                  <a:schemeClr val="bg1"/>
                </a:solidFill>
              </a:rPr>
              <a:t> </a:t>
            </a:r>
            <a:r>
              <a:rPr lang="de-DE" sz="2800" b="1" dirty="0" err="1">
                <a:solidFill>
                  <a:schemeClr val="bg1"/>
                </a:solidFill>
              </a:rPr>
              <a:t>are</a:t>
            </a:r>
            <a:r>
              <a:rPr lang="de-DE" sz="2800" b="1" dirty="0">
                <a:solidFill>
                  <a:schemeClr val="bg1"/>
                </a:solidFill>
              </a:rPr>
              <a:t> </a:t>
            </a:r>
            <a:r>
              <a:rPr lang="de-DE" sz="2800" b="1" dirty="0" err="1" smtClean="0">
                <a:solidFill>
                  <a:schemeClr val="bg1"/>
                </a:solidFill>
              </a:rPr>
              <a:t>visible</a:t>
            </a:r>
            <a:r>
              <a:rPr lang="de-DE" sz="2800" b="1" dirty="0" smtClean="0">
                <a:solidFill>
                  <a:schemeClr val="bg1"/>
                </a:solidFill>
              </a:rPr>
              <a:t>. Higher </a:t>
            </a:r>
            <a:r>
              <a:rPr lang="de-DE" sz="2800" b="1" dirty="0" err="1" smtClean="0">
                <a:solidFill>
                  <a:schemeClr val="bg1"/>
                </a:solidFill>
              </a:rPr>
              <a:t>resolution</a:t>
            </a:r>
            <a:r>
              <a:rPr lang="de-DE" sz="2800" b="1" dirty="0" smtClean="0">
                <a:solidFill>
                  <a:schemeClr val="bg1"/>
                </a:solidFill>
              </a:rPr>
              <a:t> </a:t>
            </a:r>
            <a:r>
              <a:rPr lang="de-DE" sz="2800" b="1" dirty="0" err="1" smtClean="0">
                <a:solidFill>
                  <a:schemeClr val="bg1"/>
                </a:solidFill>
              </a:rPr>
              <a:t>than</a:t>
            </a:r>
            <a:r>
              <a:rPr lang="de-DE" sz="2800" b="1" dirty="0" smtClean="0">
                <a:solidFill>
                  <a:schemeClr val="bg1"/>
                </a:solidFill>
              </a:rPr>
              <a:t> CT</a:t>
            </a:r>
            <a:endParaRPr lang="de-DE" sz="2800" b="1" dirty="0">
              <a:solidFill>
                <a:schemeClr val="bg1"/>
              </a:solidFill>
            </a:endParaRPr>
          </a:p>
        </p:txBody>
      </p:sp>
      <p:sp>
        <p:nvSpPr>
          <p:cNvPr id="49" name="Textfeld 48"/>
          <p:cNvSpPr txBox="1">
            <a:spLocks noChangeArrowheads="1"/>
          </p:cNvSpPr>
          <p:nvPr/>
        </p:nvSpPr>
        <p:spPr bwMode="auto">
          <a:xfrm>
            <a:off x="117625" y="352581"/>
            <a:ext cx="89646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sz="2800" b="1" dirty="0" smtClean="0">
                <a:solidFill>
                  <a:schemeClr val="bg1"/>
                </a:solidFill>
              </a:rPr>
              <a:t>PET: </a:t>
            </a:r>
            <a:r>
              <a:rPr lang="de-DE" sz="2800" b="1" dirty="0" err="1" smtClean="0">
                <a:solidFill>
                  <a:schemeClr val="bg1"/>
                </a:solidFill>
              </a:rPr>
              <a:t>Molecular</a:t>
            </a:r>
            <a:r>
              <a:rPr lang="de-DE" sz="2800" b="1" dirty="0" smtClean="0">
                <a:solidFill>
                  <a:schemeClr val="bg1"/>
                </a:solidFill>
              </a:rPr>
              <a:t> </a:t>
            </a:r>
            <a:r>
              <a:rPr lang="de-DE" sz="2800" b="1" dirty="0" err="1" smtClean="0">
                <a:solidFill>
                  <a:schemeClr val="bg1"/>
                </a:solidFill>
              </a:rPr>
              <a:t>imaging</a:t>
            </a:r>
            <a:r>
              <a:rPr lang="de-DE" sz="2800" b="1" dirty="0">
                <a:solidFill>
                  <a:schemeClr val="bg1"/>
                </a:solidFill>
              </a:rPr>
              <a:t> </a:t>
            </a:r>
            <a:r>
              <a:rPr lang="de-DE" sz="2800" b="1" dirty="0" err="1" smtClean="0">
                <a:solidFill>
                  <a:schemeClr val="bg1"/>
                </a:solidFill>
              </a:rPr>
              <a:t>indicates</a:t>
            </a:r>
            <a:r>
              <a:rPr lang="de-DE" sz="2800" b="1" dirty="0" smtClean="0">
                <a:solidFill>
                  <a:schemeClr val="bg1"/>
                </a:solidFill>
              </a:rPr>
              <a:t> </a:t>
            </a:r>
            <a:r>
              <a:rPr lang="de-DE" sz="2800" b="1" dirty="0" err="1" smtClean="0">
                <a:solidFill>
                  <a:schemeClr val="bg1"/>
                </a:solidFill>
              </a:rPr>
              <a:t>deviation</a:t>
            </a:r>
            <a:r>
              <a:rPr lang="de-DE" sz="2800" b="1" dirty="0" smtClean="0">
                <a:solidFill>
                  <a:schemeClr val="bg1"/>
                </a:solidFill>
              </a:rPr>
              <a:t> </a:t>
            </a:r>
            <a:r>
              <a:rPr lang="de-DE" sz="2800" b="1" dirty="0" err="1" smtClean="0">
                <a:solidFill>
                  <a:schemeClr val="bg1"/>
                </a:solidFill>
              </a:rPr>
              <a:t>of</a:t>
            </a:r>
            <a:r>
              <a:rPr lang="de-DE" sz="2800" b="1" dirty="0" smtClean="0">
                <a:solidFill>
                  <a:schemeClr val="bg1"/>
                </a:solidFill>
              </a:rPr>
              <a:t> </a:t>
            </a:r>
            <a:r>
              <a:rPr lang="de-DE" sz="2800" b="1" dirty="0" err="1" smtClean="0">
                <a:solidFill>
                  <a:schemeClr val="bg1"/>
                </a:solidFill>
              </a:rPr>
              <a:t>biochemical</a:t>
            </a:r>
            <a:r>
              <a:rPr lang="de-DE" sz="2800" b="1" dirty="0" smtClean="0">
                <a:solidFill>
                  <a:schemeClr val="bg1"/>
                </a:solidFill>
              </a:rPr>
              <a:t> </a:t>
            </a:r>
            <a:r>
              <a:rPr lang="de-DE" sz="2800" b="1" dirty="0" err="1" smtClean="0">
                <a:solidFill>
                  <a:schemeClr val="bg1"/>
                </a:solidFill>
              </a:rPr>
              <a:t>processes</a:t>
            </a:r>
            <a:endParaRPr lang="de-DE" sz="2800" b="1" dirty="0">
              <a:solidFill>
                <a:schemeClr val="bg1"/>
              </a:solidFill>
            </a:endParaRPr>
          </a:p>
        </p:txBody>
      </p:sp>
      <p:sp>
        <p:nvSpPr>
          <p:cNvPr id="50" name="Textfeld 49"/>
          <p:cNvSpPr txBox="1">
            <a:spLocks noChangeArrowheads="1"/>
          </p:cNvSpPr>
          <p:nvPr/>
        </p:nvSpPr>
        <p:spPr bwMode="auto">
          <a:xfrm>
            <a:off x="103063" y="352581"/>
            <a:ext cx="8964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sz="2800" b="1" dirty="0" smtClean="0">
                <a:solidFill>
                  <a:schemeClr val="bg1"/>
                </a:solidFill>
              </a:rPr>
              <a:t>PET/CT: </a:t>
            </a:r>
            <a:r>
              <a:rPr lang="de-DE" sz="2800" b="1" dirty="0" err="1">
                <a:solidFill>
                  <a:schemeClr val="bg1"/>
                </a:solidFill>
              </a:rPr>
              <a:t>Combination</a:t>
            </a:r>
            <a:r>
              <a:rPr lang="de-DE" sz="2800" b="1" dirty="0">
                <a:solidFill>
                  <a:schemeClr val="bg1"/>
                </a:solidFill>
              </a:rPr>
              <a:t> </a:t>
            </a:r>
            <a:r>
              <a:rPr lang="de-DE" sz="2800" b="1" dirty="0" err="1">
                <a:solidFill>
                  <a:schemeClr val="bg1"/>
                </a:solidFill>
              </a:rPr>
              <a:t>of</a:t>
            </a:r>
            <a:r>
              <a:rPr lang="de-DE" sz="2800" b="1" dirty="0">
                <a:solidFill>
                  <a:schemeClr val="bg1"/>
                </a:solidFill>
              </a:rPr>
              <a:t> </a:t>
            </a:r>
            <a:r>
              <a:rPr lang="de-DE" sz="2800" b="1" dirty="0" err="1">
                <a:solidFill>
                  <a:schemeClr val="bg1"/>
                </a:solidFill>
              </a:rPr>
              <a:t>molecular</a:t>
            </a:r>
            <a:r>
              <a:rPr lang="de-DE" sz="2800" b="1" dirty="0">
                <a:solidFill>
                  <a:schemeClr val="bg1"/>
                </a:solidFill>
              </a:rPr>
              <a:t> </a:t>
            </a:r>
            <a:r>
              <a:rPr lang="de-DE" sz="2800" b="1" dirty="0" err="1">
                <a:solidFill>
                  <a:schemeClr val="bg1"/>
                </a:solidFill>
              </a:rPr>
              <a:t>and</a:t>
            </a:r>
            <a:r>
              <a:rPr lang="de-DE" sz="2800" b="1" dirty="0">
                <a:solidFill>
                  <a:schemeClr val="bg1"/>
                </a:solidFill>
              </a:rPr>
              <a:t> </a:t>
            </a:r>
            <a:r>
              <a:rPr lang="de-DE" sz="2800" b="1" dirty="0" err="1">
                <a:solidFill>
                  <a:schemeClr val="bg1"/>
                </a:solidFill>
              </a:rPr>
              <a:t>morphological</a:t>
            </a:r>
            <a:r>
              <a:rPr lang="de-DE" sz="2800" b="1" dirty="0">
                <a:solidFill>
                  <a:schemeClr val="bg1"/>
                </a:solidFill>
              </a:rPr>
              <a:t> </a:t>
            </a:r>
            <a:r>
              <a:rPr lang="de-DE" sz="2800" b="1" dirty="0" err="1" smtClean="0">
                <a:solidFill>
                  <a:schemeClr val="bg1"/>
                </a:solidFill>
              </a:rPr>
              <a:t>imaging</a:t>
            </a:r>
            <a:endParaRPr lang="de-DE" sz="2800" b="1" dirty="0">
              <a:solidFill>
                <a:schemeClr val="bg1"/>
              </a:solidFill>
            </a:endParaRPr>
          </a:p>
        </p:txBody>
      </p:sp>
      <p:sp>
        <p:nvSpPr>
          <p:cNvPr id="51" name="Textfeld 50"/>
          <p:cNvSpPr txBox="1">
            <a:spLocks noChangeArrowheads="1"/>
          </p:cNvSpPr>
          <p:nvPr/>
        </p:nvSpPr>
        <p:spPr bwMode="auto">
          <a:xfrm>
            <a:off x="72182" y="359221"/>
            <a:ext cx="8964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DE" sz="2800" b="1" dirty="0" smtClean="0">
                <a:solidFill>
                  <a:schemeClr val="bg1"/>
                </a:solidFill>
              </a:rPr>
              <a:t>PET/MRI: </a:t>
            </a:r>
            <a:r>
              <a:rPr lang="de-DE" sz="2800" b="1" dirty="0" err="1" smtClean="0">
                <a:solidFill>
                  <a:schemeClr val="bg1"/>
                </a:solidFill>
              </a:rPr>
              <a:t>Combination</a:t>
            </a:r>
            <a:r>
              <a:rPr lang="de-DE" sz="2800" b="1" dirty="0" smtClean="0">
                <a:solidFill>
                  <a:schemeClr val="bg1"/>
                </a:solidFill>
              </a:rPr>
              <a:t> </a:t>
            </a:r>
            <a:r>
              <a:rPr lang="de-DE" sz="2800" b="1" dirty="0" err="1" smtClean="0">
                <a:solidFill>
                  <a:schemeClr val="bg1"/>
                </a:solidFill>
              </a:rPr>
              <a:t>of</a:t>
            </a:r>
            <a:r>
              <a:rPr lang="de-DE" sz="2800" b="1" dirty="0" smtClean="0">
                <a:solidFill>
                  <a:schemeClr val="bg1"/>
                </a:solidFill>
              </a:rPr>
              <a:t> </a:t>
            </a:r>
            <a:r>
              <a:rPr lang="de-DE" sz="2800" b="1" dirty="0" err="1" smtClean="0">
                <a:solidFill>
                  <a:schemeClr val="bg1"/>
                </a:solidFill>
              </a:rPr>
              <a:t>molecular</a:t>
            </a:r>
            <a:r>
              <a:rPr lang="de-DE" sz="2800" b="1" dirty="0" smtClean="0">
                <a:solidFill>
                  <a:schemeClr val="bg1"/>
                </a:solidFill>
              </a:rPr>
              <a:t> </a:t>
            </a:r>
            <a:r>
              <a:rPr lang="de-DE" sz="2800" b="1" dirty="0" err="1" smtClean="0">
                <a:solidFill>
                  <a:schemeClr val="bg1"/>
                </a:solidFill>
              </a:rPr>
              <a:t>and</a:t>
            </a:r>
            <a:r>
              <a:rPr lang="de-DE" sz="2800" b="1" dirty="0" smtClean="0">
                <a:solidFill>
                  <a:schemeClr val="bg1"/>
                </a:solidFill>
              </a:rPr>
              <a:t> </a:t>
            </a:r>
            <a:r>
              <a:rPr lang="de-DE" sz="2800" b="1" dirty="0" err="1" smtClean="0">
                <a:solidFill>
                  <a:schemeClr val="bg1"/>
                </a:solidFill>
              </a:rPr>
              <a:t>morphological</a:t>
            </a:r>
            <a:r>
              <a:rPr lang="de-DE" sz="2800" b="1" dirty="0" smtClean="0">
                <a:solidFill>
                  <a:schemeClr val="bg1"/>
                </a:solidFill>
              </a:rPr>
              <a:t> </a:t>
            </a:r>
            <a:r>
              <a:rPr lang="de-DE" sz="2800" b="1" dirty="0" err="1" smtClean="0">
                <a:solidFill>
                  <a:schemeClr val="bg1"/>
                </a:solidFill>
              </a:rPr>
              <a:t>imaging</a:t>
            </a:r>
            <a:r>
              <a:rPr lang="de-DE" sz="2800" b="1" dirty="0" smtClean="0">
                <a:solidFill>
                  <a:schemeClr val="bg1"/>
                </a:solidFill>
              </a:rPr>
              <a:t> </a:t>
            </a:r>
            <a:r>
              <a:rPr lang="de-DE" sz="2800" b="1" dirty="0" err="1" smtClean="0">
                <a:solidFill>
                  <a:schemeClr val="bg1"/>
                </a:solidFill>
              </a:rPr>
              <a:t>with</a:t>
            </a:r>
            <a:r>
              <a:rPr lang="de-DE" sz="2800" b="1" dirty="0" smtClean="0">
                <a:solidFill>
                  <a:schemeClr val="bg1"/>
                </a:solidFill>
              </a:rPr>
              <a:t> high </a:t>
            </a:r>
            <a:r>
              <a:rPr lang="de-DE" sz="2800" b="1" dirty="0" err="1" smtClean="0">
                <a:solidFill>
                  <a:schemeClr val="bg1"/>
                </a:solidFill>
              </a:rPr>
              <a:t>resolution</a:t>
            </a:r>
            <a:endParaRPr lang="de-DE" sz="2800" b="1" dirty="0" smtClean="0">
              <a:solidFill>
                <a:schemeClr val="bg1"/>
              </a:solidFill>
            </a:endParaRPr>
          </a:p>
        </p:txBody>
      </p:sp>
    </p:spTree>
    <p:extLst>
      <p:ext uri="{BB962C8B-B14F-4D97-AF65-F5344CB8AC3E}">
        <p14:creationId xmlns:p14="http://schemas.microsoft.com/office/powerpoint/2010/main" val="4149159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28"/>
                                        </p:tgtEl>
                                      </p:cBhvr>
                                    </p:animEffect>
                                    <p:set>
                                      <p:cBhvr>
                                        <p:cTn id="7" dur="1" fill="hold">
                                          <p:stCondLst>
                                            <p:cond delay="2999"/>
                                          </p:stCondLst>
                                        </p:cTn>
                                        <p:tgtEl>
                                          <p:spTgt spid="2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47">
                                            <p:txEl>
                                              <p:pRg st="0" end="0"/>
                                            </p:txEl>
                                          </p:spTgt>
                                        </p:tgtEl>
                                      </p:cBhvr>
                                    </p:animEffect>
                                    <p:set>
                                      <p:cBhvr>
                                        <p:cTn id="10" dur="1" fill="hold">
                                          <p:stCondLst>
                                            <p:cond delay="499"/>
                                          </p:stCondLst>
                                        </p:cTn>
                                        <p:tgtEl>
                                          <p:spTgt spid="47">
                                            <p:txEl>
                                              <p:pRg st="0" end="0"/>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3000"/>
                                        <p:tgtEl>
                                          <p:spTgt spid="3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
                                            <p:txEl>
                                              <p:pRg st="0" end="0"/>
                                            </p:txEl>
                                          </p:spTgt>
                                        </p:tgtEl>
                                        <p:attrNameLst>
                                          <p:attrName>style.visibility</p:attrName>
                                        </p:attrNameLst>
                                      </p:cBhvr>
                                      <p:to>
                                        <p:strVal val="visible"/>
                                      </p:to>
                                    </p:set>
                                    <p:animEffect transition="in" filter="blinds(horizontal)">
                                      <p:cBhvr>
                                        <p:cTn id="16" dur="500"/>
                                        <p:tgtEl>
                                          <p:spTgt spid="4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3000"/>
                                        <p:tgtEl>
                                          <p:spTgt spid="32"/>
                                        </p:tgtEl>
                                      </p:cBhvr>
                                    </p:animEffect>
                                    <p:set>
                                      <p:cBhvr>
                                        <p:cTn id="21" dur="1" fill="hold">
                                          <p:stCondLst>
                                            <p:cond delay="2999"/>
                                          </p:stCondLst>
                                        </p:cTn>
                                        <p:tgtEl>
                                          <p:spTgt spid="32"/>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48">
                                            <p:txEl>
                                              <p:pRg st="0" end="0"/>
                                            </p:txEl>
                                          </p:spTgt>
                                        </p:tgtEl>
                                      </p:cBhvr>
                                    </p:animEffect>
                                    <p:set>
                                      <p:cBhvr>
                                        <p:cTn id="24" dur="1" fill="hold">
                                          <p:stCondLst>
                                            <p:cond delay="499"/>
                                          </p:stCondLst>
                                        </p:cTn>
                                        <p:tgtEl>
                                          <p:spTgt spid="48">
                                            <p:txEl>
                                              <p:pRg st="0" end="0"/>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3000"/>
                                        <p:tgtEl>
                                          <p:spTgt spid="3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9">
                                            <p:txEl>
                                              <p:pRg st="0" end="0"/>
                                            </p:txEl>
                                          </p:spTgt>
                                        </p:tgtEl>
                                        <p:attrNameLst>
                                          <p:attrName>style.visibility</p:attrName>
                                        </p:attrNameLst>
                                      </p:cBhvr>
                                      <p:to>
                                        <p:strVal val="visible"/>
                                      </p:to>
                                    </p:set>
                                    <p:animEffect transition="in" filter="blinds(horizontal)">
                                      <p:cBhvr>
                                        <p:cTn id="30" dur="500"/>
                                        <p:tgtEl>
                                          <p:spTgt spid="4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3000"/>
                                        <p:tgtEl>
                                          <p:spTgt spid="30"/>
                                        </p:tgtEl>
                                      </p:cBhvr>
                                    </p:animEffect>
                                    <p:set>
                                      <p:cBhvr>
                                        <p:cTn id="35" dur="1" fill="hold">
                                          <p:stCondLst>
                                            <p:cond delay="2999"/>
                                          </p:stCondLst>
                                        </p:cTn>
                                        <p:tgtEl>
                                          <p:spTgt spid="30"/>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49">
                                            <p:txEl>
                                              <p:pRg st="0" end="0"/>
                                            </p:txEl>
                                          </p:spTgt>
                                        </p:tgtEl>
                                      </p:cBhvr>
                                    </p:animEffect>
                                    <p:set>
                                      <p:cBhvr>
                                        <p:cTn id="38" dur="1" fill="hold">
                                          <p:stCondLst>
                                            <p:cond delay="499"/>
                                          </p:stCondLst>
                                        </p:cTn>
                                        <p:tgtEl>
                                          <p:spTgt spid="49">
                                            <p:txEl>
                                              <p:pRg st="0" end="0"/>
                                            </p:txEl>
                                          </p:spTgt>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3000"/>
                                        <p:tgtEl>
                                          <p:spTgt spid="4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linds(horizontal)">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3000"/>
                                        <p:tgtEl>
                                          <p:spTgt spid="40"/>
                                        </p:tgtEl>
                                      </p:cBhvr>
                                    </p:animEffect>
                                    <p:set>
                                      <p:cBhvr>
                                        <p:cTn id="49" dur="1" fill="hold">
                                          <p:stCondLst>
                                            <p:cond delay="2999"/>
                                          </p:stCondLst>
                                        </p:cTn>
                                        <p:tgtEl>
                                          <p:spTgt spid="40"/>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50"/>
                                        </p:tgtEl>
                                      </p:cBhvr>
                                    </p:animEffect>
                                    <p:set>
                                      <p:cBhvr>
                                        <p:cTn id="52" dur="1" fill="hold">
                                          <p:stCondLst>
                                            <p:cond delay="499"/>
                                          </p:stCondLst>
                                        </p:cTn>
                                        <p:tgtEl>
                                          <p:spTgt spid="50"/>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3000"/>
                                        <p:tgtEl>
                                          <p:spTgt spid="3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linds(horizontal)">
                                      <p:cBhvr>
                                        <p:cTn id="5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allAtOnce"/>
      <p:bldP spid="49" grpId="0" build="allAtOnce"/>
      <p:bldP spid="49" grpId="1" build="allAtOnce"/>
      <p:bldP spid="50" grpId="0"/>
      <p:bldP spid="50" grpId="1"/>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972774"/>
            <a:ext cx="9144000" cy="2896386"/>
          </a:xfrm>
          <a:prstGeom prst="rect">
            <a:avLst/>
          </a:prstGeom>
          <a:gradFill flip="none" rotWithShape="1">
            <a:gsLst>
              <a:gs pos="0">
                <a:schemeClr val="accent1">
                  <a:tint val="100000"/>
                  <a:shade val="100000"/>
                  <a:satMod val="130000"/>
                </a:schemeClr>
              </a:gs>
              <a:gs pos="40000">
                <a:srgbClr val="7BA7DB">
                  <a:lumMod val="98000"/>
                  <a:lumOff val="2000"/>
                </a:srgbClr>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pic>
        <p:nvPicPr>
          <p:cNvPr id="15363" name="Picture 9" descr="spect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48617" y="2132856"/>
            <a:ext cx="1135351" cy="253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14"/>
          <p:cNvSpPr txBox="1">
            <a:spLocks noChangeArrowheads="1"/>
          </p:cNvSpPr>
          <p:nvPr/>
        </p:nvSpPr>
        <p:spPr bwMode="auto">
          <a:xfrm>
            <a:off x="2735997" y="4890994"/>
            <a:ext cx="2113078"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de-DE" sz="1800" b="1" dirty="0"/>
              <a:t>SPECT</a:t>
            </a:r>
          </a:p>
          <a:p>
            <a:pPr algn="ctr" eaLnBrk="1" hangingPunct="1"/>
            <a:r>
              <a:rPr lang="de-DE" sz="1400" b="1" dirty="0"/>
              <a:t>S</a:t>
            </a:r>
            <a:r>
              <a:rPr lang="en-US" sz="1400" dirty="0"/>
              <a:t>ingle </a:t>
            </a:r>
            <a:r>
              <a:rPr lang="de-DE" sz="1400" b="1" dirty="0"/>
              <a:t>P</a:t>
            </a:r>
            <a:r>
              <a:rPr lang="en-US" sz="1400" dirty="0" err="1"/>
              <a:t>hoton</a:t>
            </a:r>
            <a:r>
              <a:rPr lang="en-US" sz="1400" dirty="0"/>
              <a:t> </a:t>
            </a:r>
            <a:r>
              <a:rPr lang="de-DE" sz="1400" b="1" dirty="0"/>
              <a:t>E</a:t>
            </a:r>
            <a:r>
              <a:rPr lang="en-US" sz="1400" dirty="0"/>
              <a:t>mission</a:t>
            </a:r>
          </a:p>
          <a:p>
            <a:pPr algn="ctr" eaLnBrk="1" hangingPunct="1"/>
            <a:r>
              <a:rPr lang="en-US" sz="1400" dirty="0"/>
              <a:t> </a:t>
            </a:r>
            <a:r>
              <a:rPr lang="de-DE" sz="1400" b="1" dirty="0"/>
              <a:t>C</a:t>
            </a:r>
            <a:r>
              <a:rPr lang="en-US" sz="1400" dirty="0" err="1"/>
              <a:t>omputed</a:t>
            </a:r>
            <a:r>
              <a:rPr lang="de-DE" sz="1400" dirty="0"/>
              <a:t> </a:t>
            </a:r>
            <a:r>
              <a:rPr lang="de-DE" sz="1400" b="1" dirty="0"/>
              <a:t>T</a:t>
            </a:r>
            <a:r>
              <a:rPr lang="en-US" sz="1400" dirty="0" err="1"/>
              <a:t>omography</a:t>
            </a:r>
            <a:endParaRPr lang="de-DE" sz="1400" dirty="0"/>
          </a:p>
          <a:p>
            <a:pPr algn="ctr" eaLnBrk="1" hangingPunct="1"/>
            <a:r>
              <a:rPr lang="de-DE" sz="1400" dirty="0"/>
              <a:t>(NET; </a:t>
            </a:r>
            <a:r>
              <a:rPr lang="de-DE" sz="1400" baseline="30000" dirty="0"/>
              <a:t>111</a:t>
            </a:r>
            <a:r>
              <a:rPr lang="de-DE" sz="1400" dirty="0"/>
              <a:t>In-DTPA-</a:t>
            </a:r>
          </a:p>
          <a:p>
            <a:pPr algn="ctr" eaLnBrk="1" hangingPunct="1"/>
            <a:r>
              <a:rPr lang="de-DE" sz="1400" dirty="0" err="1"/>
              <a:t>Octreotid</a:t>
            </a:r>
            <a:r>
              <a:rPr lang="de-DE" sz="1400" dirty="0"/>
              <a:t>)</a:t>
            </a:r>
            <a:endParaRPr lang="en-US" sz="1400" dirty="0"/>
          </a:p>
        </p:txBody>
      </p:sp>
      <p:sp>
        <p:nvSpPr>
          <p:cNvPr id="15369" name="Text Box 15"/>
          <p:cNvSpPr txBox="1">
            <a:spLocks noChangeArrowheads="1"/>
          </p:cNvSpPr>
          <p:nvPr/>
        </p:nvSpPr>
        <p:spPr bwMode="auto">
          <a:xfrm>
            <a:off x="5101782" y="4877685"/>
            <a:ext cx="186461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de-DE" sz="1800" b="1" smtClean="0"/>
              <a:t>Softscan</a:t>
            </a:r>
          </a:p>
          <a:p>
            <a:pPr algn="ctr" eaLnBrk="1" hangingPunct="1"/>
            <a:r>
              <a:rPr lang="de-DE" sz="1400" smtClean="0"/>
              <a:t>NIR</a:t>
            </a:r>
          </a:p>
          <a:p>
            <a:pPr algn="ctr" eaLnBrk="1" hangingPunct="1"/>
            <a:r>
              <a:rPr lang="de-DE" sz="1400" smtClean="0"/>
              <a:t>Fluorescence Imager</a:t>
            </a:r>
          </a:p>
          <a:p>
            <a:pPr algn="ctr" eaLnBrk="1" hangingPunct="1"/>
            <a:r>
              <a:rPr lang="de-DE" sz="1400" smtClean="0"/>
              <a:t>(Breast cancer;</a:t>
            </a:r>
          </a:p>
          <a:p>
            <a:pPr algn="ctr" eaLnBrk="1" hangingPunct="1"/>
            <a:r>
              <a:rPr lang="de-DE" sz="1400" smtClean="0"/>
              <a:t>DeoxyHb)</a:t>
            </a:r>
            <a:endParaRPr lang="en-US" sz="1400" dirty="0"/>
          </a:p>
        </p:txBody>
      </p:sp>
      <p:sp>
        <p:nvSpPr>
          <p:cNvPr id="15370" name="Text Box 16"/>
          <p:cNvSpPr txBox="1">
            <a:spLocks noChangeArrowheads="1"/>
          </p:cNvSpPr>
          <p:nvPr/>
        </p:nvSpPr>
        <p:spPr bwMode="auto">
          <a:xfrm>
            <a:off x="288032" y="1340768"/>
            <a:ext cx="9180512" cy="3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just" eaLnBrk="1" hangingPunct="1">
              <a:lnSpc>
                <a:spcPct val="110000"/>
              </a:lnSpc>
            </a:pPr>
            <a:r>
              <a:rPr lang="de-DE" sz="1800" i="1" dirty="0" smtClean="0"/>
              <a:t>„In</a:t>
            </a:r>
            <a:r>
              <a:rPr lang="de-DE" sz="1800" dirty="0" smtClean="0"/>
              <a:t>-</a:t>
            </a:r>
            <a:r>
              <a:rPr lang="de-DE" sz="1800" i="1" dirty="0" smtClean="0"/>
              <a:t>vivo</a:t>
            </a:r>
            <a:r>
              <a:rPr lang="de-DE" sz="1800" dirty="0" smtClean="0"/>
              <a:t>-</a:t>
            </a:r>
            <a:r>
              <a:rPr lang="de-DE" sz="1800" dirty="0" err="1" smtClean="0"/>
              <a:t>characterization</a:t>
            </a:r>
            <a:r>
              <a:rPr lang="de-DE" sz="1800" dirty="0" smtClean="0"/>
              <a:t> </a:t>
            </a:r>
            <a:r>
              <a:rPr lang="de-DE" sz="1800" dirty="0" err="1" smtClean="0"/>
              <a:t>of</a:t>
            </a:r>
            <a:r>
              <a:rPr lang="de-DE" sz="1800" dirty="0" smtClean="0"/>
              <a:t> </a:t>
            </a:r>
            <a:r>
              <a:rPr lang="de-DE" sz="1800" dirty="0" err="1" smtClean="0"/>
              <a:t>biological</a:t>
            </a:r>
            <a:r>
              <a:rPr lang="de-DE" sz="1800" dirty="0" smtClean="0"/>
              <a:t> </a:t>
            </a:r>
            <a:r>
              <a:rPr lang="de-DE" sz="1800" dirty="0" err="1" smtClean="0"/>
              <a:t>processes</a:t>
            </a:r>
            <a:r>
              <a:rPr lang="de-DE" sz="1800" dirty="0" smtClean="0"/>
              <a:t> at </a:t>
            </a:r>
            <a:r>
              <a:rPr lang="de-DE" sz="1800" dirty="0" err="1" smtClean="0"/>
              <a:t>the</a:t>
            </a:r>
            <a:r>
              <a:rPr lang="de-DE" sz="1800" dirty="0" smtClean="0"/>
              <a:t> </a:t>
            </a:r>
            <a:r>
              <a:rPr lang="de-DE" sz="1800" dirty="0" err="1" smtClean="0"/>
              <a:t>molecular</a:t>
            </a:r>
            <a:r>
              <a:rPr lang="de-DE" sz="1800" dirty="0" smtClean="0"/>
              <a:t> </a:t>
            </a:r>
            <a:r>
              <a:rPr lang="de-DE" sz="1800" dirty="0" err="1" smtClean="0"/>
              <a:t>level</a:t>
            </a:r>
            <a:r>
              <a:rPr lang="de-DE" sz="1800" dirty="0" smtClean="0"/>
              <a:t>“</a:t>
            </a:r>
            <a:endParaRPr lang="en-US" sz="2000" dirty="0"/>
          </a:p>
        </p:txBody>
      </p:sp>
      <p:sp>
        <p:nvSpPr>
          <p:cNvPr id="15371" name="Text Box 19"/>
          <p:cNvSpPr txBox="1">
            <a:spLocks noChangeArrowheads="1"/>
          </p:cNvSpPr>
          <p:nvPr/>
        </p:nvSpPr>
        <p:spPr bwMode="auto">
          <a:xfrm>
            <a:off x="6948488" y="4971014"/>
            <a:ext cx="21955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de-DE" sz="1800" b="1" dirty="0"/>
              <a:t>MR</a:t>
            </a:r>
          </a:p>
          <a:p>
            <a:pPr algn="ctr" eaLnBrk="1" hangingPunct="1"/>
            <a:r>
              <a:rPr lang="de-DE" sz="1400" b="1" dirty="0" err="1" smtClean="0"/>
              <a:t>M</a:t>
            </a:r>
            <a:r>
              <a:rPr lang="de-DE" sz="1400" dirty="0" err="1" smtClean="0"/>
              <a:t>agnetic</a:t>
            </a:r>
            <a:r>
              <a:rPr lang="de-DE" sz="1400" dirty="0" smtClean="0"/>
              <a:t> </a:t>
            </a:r>
            <a:r>
              <a:rPr lang="de-DE" sz="1400" b="1" dirty="0" err="1" smtClean="0"/>
              <a:t>R</a:t>
            </a:r>
            <a:r>
              <a:rPr lang="de-DE" sz="1400" dirty="0" err="1" smtClean="0"/>
              <a:t>esonance</a:t>
            </a:r>
            <a:endParaRPr lang="de-DE" sz="1400" dirty="0"/>
          </a:p>
          <a:p>
            <a:pPr algn="ctr" eaLnBrk="1" hangingPunct="1"/>
            <a:r>
              <a:rPr lang="de-DE" sz="1400" dirty="0"/>
              <a:t>(</a:t>
            </a:r>
            <a:r>
              <a:rPr lang="de-DE" sz="1400" dirty="0" err="1" smtClean="0"/>
              <a:t>PCa</a:t>
            </a:r>
            <a:r>
              <a:rPr lang="de-DE" sz="1400" dirty="0" smtClean="0"/>
              <a:t>, </a:t>
            </a:r>
            <a:r>
              <a:rPr lang="de-DE" sz="1400" dirty="0" err="1" smtClean="0"/>
              <a:t>lymph</a:t>
            </a:r>
            <a:r>
              <a:rPr lang="de-DE" sz="1400" dirty="0" smtClean="0"/>
              <a:t> </a:t>
            </a:r>
            <a:r>
              <a:rPr lang="de-DE" sz="1400" dirty="0" err="1" smtClean="0"/>
              <a:t>node</a:t>
            </a:r>
            <a:r>
              <a:rPr lang="de-DE" sz="1400" dirty="0" smtClean="0"/>
              <a:t> </a:t>
            </a:r>
            <a:r>
              <a:rPr lang="de-DE" sz="1400" dirty="0" err="1" smtClean="0"/>
              <a:t>metastasis</a:t>
            </a:r>
            <a:r>
              <a:rPr lang="de-DE" sz="1400" dirty="0" smtClean="0"/>
              <a:t>; </a:t>
            </a:r>
            <a:r>
              <a:rPr lang="de-DE" sz="1400" dirty="0" err="1"/>
              <a:t>Sinerem</a:t>
            </a:r>
            <a:r>
              <a:rPr lang="de-DE" sz="1400" dirty="0"/>
              <a:t> NT)</a:t>
            </a:r>
            <a:endParaRPr lang="en-US" sz="1400" dirty="0"/>
          </a:p>
        </p:txBody>
      </p:sp>
      <p:pic>
        <p:nvPicPr>
          <p:cNvPr id="15373" name="Picture 14"/>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03588" y="2708920"/>
            <a:ext cx="1330523" cy="1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74" name="Gerade Verbindung mit Pfeil 28"/>
          <p:cNvCxnSpPr>
            <a:cxnSpLocks noChangeShapeType="1"/>
          </p:cNvCxnSpPr>
          <p:nvPr/>
        </p:nvCxnSpPr>
        <p:spPr bwMode="auto">
          <a:xfrm>
            <a:off x="7612175" y="3068960"/>
            <a:ext cx="406989" cy="322262"/>
          </a:xfrm>
          <a:prstGeom prst="straightConnector1">
            <a:avLst/>
          </a:prstGeom>
          <a:noFill/>
          <a:ln w="25400" algn="ctr">
            <a:solidFill>
              <a:schemeClr val="bg1"/>
            </a:solidFill>
            <a:round/>
            <a:headEnd/>
            <a:tailEnd type="arrow" w="lg" len="lg"/>
          </a:ln>
          <a:extLst>
            <a:ext uri="{909E8E84-426E-40DD-AFC4-6F175D3DCCD1}">
              <a14:hiddenFill xmlns:a14="http://schemas.microsoft.com/office/drawing/2010/main">
                <a:noFill/>
              </a14:hiddenFill>
            </a:ext>
          </a:extLst>
        </p:spPr>
      </p:cxnSp>
      <p:pic>
        <p:nvPicPr>
          <p:cNvPr id="16" name="Picture 5"/>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4175" r="34600"/>
          <a:stretch/>
        </p:blipFill>
        <p:spPr bwMode="auto">
          <a:xfrm>
            <a:off x="493800" y="2008348"/>
            <a:ext cx="1321650" cy="2788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13"/>
          <p:cNvSpPr txBox="1">
            <a:spLocks noChangeArrowheads="1"/>
          </p:cNvSpPr>
          <p:nvPr/>
        </p:nvSpPr>
        <p:spPr bwMode="auto">
          <a:xfrm>
            <a:off x="179512" y="5005625"/>
            <a:ext cx="18722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ctr" eaLnBrk="1" hangingPunct="1"/>
            <a:r>
              <a:rPr lang="de-DE" sz="1800" b="1" dirty="0"/>
              <a:t>PET</a:t>
            </a:r>
          </a:p>
          <a:p>
            <a:pPr algn="ctr" eaLnBrk="1" hangingPunct="1"/>
            <a:r>
              <a:rPr lang="de-DE" sz="1400" b="1" dirty="0"/>
              <a:t>P</a:t>
            </a:r>
            <a:r>
              <a:rPr lang="de-DE" sz="1400" dirty="0"/>
              <a:t>ositron</a:t>
            </a:r>
            <a:r>
              <a:rPr lang="de-DE" sz="1400" b="1" dirty="0"/>
              <a:t> E</a:t>
            </a:r>
            <a:r>
              <a:rPr lang="de-DE" sz="1400" dirty="0"/>
              <a:t>mission</a:t>
            </a:r>
            <a:br>
              <a:rPr lang="de-DE" sz="1400" dirty="0"/>
            </a:br>
            <a:r>
              <a:rPr lang="de-DE" sz="1400" b="1" dirty="0"/>
              <a:t> </a:t>
            </a:r>
            <a:r>
              <a:rPr lang="de-DE" sz="1400" b="1" dirty="0" err="1"/>
              <a:t>T</a:t>
            </a:r>
            <a:r>
              <a:rPr lang="de-DE" sz="1400" dirty="0" err="1"/>
              <a:t>omography</a:t>
            </a:r>
            <a:endParaRPr lang="de-DE" sz="1400" dirty="0"/>
          </a:p>
          <a:p>
            <a:pPr algn="ctr" eaLnBrk="1" hangingPunct="1"/>
            <a:r>
              <a:rPr lang="de-DE" sz="1400" dirty="0"/>
              <a:t>(NHL</a:t>
            </a:r>
            <a:r>
              <a:rPr lang="de-DE" sz="1400" dirty="0" smtClean="0"/>
              <a:t>;[</a:t>
            </a:r>
            <a:r>
              <a:rPr lang="de-DE" sz="1400" baseline="30000" dirty="0" smtClean="0"/>
              <a:t>18</a:t>
            </a:r>
            <a:r>
              <a:rPr lang="de-DE" sz="1400" dirty="0" smtClean="0"/>
              <a:t>F]FDG </a:t>
            </a:r>
            <a:r>
              <a:rPr lang="de-DE" sz="1400" dirty="0"/>
              <a:t>)</a:t>
            </a:r>
            <a:endParaRPr lang="en-US" sz="1400" dirty="0"/>
          </a:p>
        </p:txBody>
      </p:sp>
      <p:pic>
        <p:nvPicPr>
          <p:cNvPr id="14" name="Picture 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88769" y="2465709"/>
            <a:ext cx="1290638"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2"/>
          <p:cNvSpPr>
            <a:spLocks noGrp="1"/>
          </p:cNvSpPr>
          <p:nvPr>
            <p:ph type="title"/>
          </p:nvPr>
        </p:nvSpPr>
        <p:spPr>
          <a:xfrm>
            <a:off x="445091" y="739625"/>
            <a:ext cx="9887356" cy="402165"/>
          </a:xfrm>
        </p:spPr>
        <p:txBody>
          <a:bodyPr/>
          <a:lstStyle/>
          <a:p>
            <a:r>
              <a:rPr lang="en-US" dirty="0"/>
              <a:t>Molecular Imaging: Definition and Examples</a:t>
            </a:r>
            <a:br>
              <a:rPr lang="en-US" dirty="0"/>
            </a:br>
            <a:endParaRPr lang="de-DE" dirty="0"/>
          </a:p>
        </p:txBody>
      </p:sp>
    </p:spTree>
    <p:extLst>
      <p:ext uri="{BB962C8B-B14F-4D97-AF65-F5344CB8AC3E}">
        <p14:creationId xmlns:p14="http://schemas.microsoft.com/office/powerpoint/2010/main" val="421720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73"/>
                                        </p:tgtEl>
                                        <p:attrNameLst>
                                          <p:attrName>style.visibility</p:attrName>
                                        </p:attrNameLst>
                                      </p:cBhvr>
                                      <p:to>
                                        <p:strVal val="visible"/>
                                      </p:to>
                                    </p:set>
                                    <p:anim calcmode="lin" valueType="num">
                                      <p:cBhvr additive="base">
                                        <p:cTn id="7" dur="500" fill="hold"/>
                                        <p:tgtEl>
                                          <p:spTgt spid="15373"/>
                                        </p:tgtEl>
                                        <p:attrNameLst>
                                          <p:attrName>ppt_x</p:attrName>
                                        </p:attrNameLst>
                                      </p:cBhvr>
                                      <p:tavLst>
                                        <p:tav tm="0">
                                          <p:val>
                                            <p:strVal val="0-#ppt_w/2"/>
                                          </p:val>
                                        </p:tav>
                                        <p:tav tm="100000">
                                          <p:val>
                                            <p:strVal val="#ppt_x"/>
                                          </p:val>
                                        </p:tav>
                                      </p:tavLst>
                                    </p:anim>
                                    <p:anim calcmode="lin" valueType="num">
                                      <p:cBhvr additive="base">
                                        <p:cTn id="8" dur="500" fill="hold"/>
                                        <p:tgtEl>
                                          <p:spTgt spid="1537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374"/>
                                        </p:tgtEl>
                                        <p:attrNameLst>
                                          <p:attrName>style.visibility</p:attrName>
                                        </p:attrNameLst>
                                      </p:cBhvr>
                                      <p:to>
                                        <p:strVal val="visible"/>
                                      </p:to>
                                    </p:set>
                                    <p:anim calcmode="lin" valueType="num">
                                      <p:cBhvr additive="base">
                                        <p:cTn id="11" dur="500" fill="hold"/>
                                        <p:tgtEl>
                                          <p:spTgt spid="15374"/>
                                        </p:tgtEl>
                                        <p:attrNameLst>
                                          <p:attrName>ppt_x</p:attrName>
                                        </p:attrNameLst>
                                      </p:cBhvr>
                                      <p:tavLst>
                                        <p:tav tm="0">
                                          <p:val>
                                            <p:strVal val="0-#ppt_w/2"/>
                                          </p:val>
                                        </p:tav>
                                        <p:tav tm="100000">
                                          <p:val>
                                            <p:strVal val="#ppt_x"/>
                                          </p:val>
                                        </p:tav>
                                      </p:tavLst>
                                    </p:anim>
                                    <p:anim calcmode="lin" valueType="num">
                                      <p:cBhvr additive="base">
                                        <p:cTn id="12" dur="500" fill="hold"/>
                                        <p:tgtEl>
                                          <p:spTgt spid="1537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371"/>
                                        </p:tgtEl>
                                        <p:attrNameLst>
                                          <p:attrName>style.visibility</p:attrName>
                                        </p:attrNameLst>
                                      </p:cBhvr>
                                      <p:to>
                                        <p:strVal val="visible"/>
                                      </p:to>
                                    </p:set>
                                    <p:anim calcmode="lin" valueType="num">
                                      <p:cBhvr additive="base">
                                        <p:cTn id="15" dur="500" fill="hold"/>
                                        <p:tgtEl>
                                          <p:spTgt spid="15371"/>
                                        </p:tgtEl>
                                        <p:attrNameLst>
                                          <p:attrName>ppt_x</p:attrName>
                                        </p:attrNameLst>
                                      </p:cBhvr>
                                      <p:tavLst>
                                        <p:tav tm="0">
                                          <p:val>
                                            <p:strVal val="0-#ppt_w/2"/>
                                          </p:val>
                                        </p:tav>
                                        <p:tav tm="100000">
                                          <p:val>
                                            <p:strVal val="#ppt_x"/>
                                          </p:val>
                                        </p:tav>
                                      </p:tavLst>
                                    </p:anim>
                                    <p:anim calcmode="lin" valueType="num">
                                      <p:cBhvr additive="base">
                                        <p:cTn id="16" dur="500" fill="hold"/>
                                        <p:tgtEl>
                                          <p:spTgt spid="1537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0"/>
                                  </p:stCondLst>
                                  <p:childTnLst>
                                    <p:set>
                                      <p:cBhvr>
                                        <p:cTn id="18" dur="1" fill="hold">
                                          <p:stCondLst>
                                            <p:cond delay="0"/>
                                          </p:stCondLst>
                                        </p:cTn>
                                        <p:tgtEl>
                                          <p:spTgt spid="15369"/>
                                        </p:tgtEl>
                                        <p:attrNameLst>
                                          <p:attrName>style.visibility</p:attrName>
                                        </p:attrNameLst>
                                      </p:cBhvr>
                                      <p:to>
                                        <p:strVal val="visible"/>
                                      </p:to>
                                    </p:set>
                                    <p:anim calcmode="lin" valueType="num">
                                      <p:cBhvr additive="base">
                                        <p:cTn id="19" dur="500" fill="hold"/>
                                        <p:tgtEl>
                                          <p:spTgt spid="15369"/>
                                        </p:tgtEl>
                                        <p:attrNameLst>
                                          <p:attrName>ppt_x</p:attrName>
                                        </p:attrNameLst>
                                      </p:cBhvr>
                                      <p:tavLst>
                                        <p:tav tm="0">
                                          <p:val>
                                            <p:strVal val="0-#ppt_w/2"/>
                                          </p:val>
                                        </p:tav>
                                        <p:tav tm="100000">
                                          <p:val>
                                            <p:strVal val="#ppt_x"/>
                                          </p:val>
                                        </p:tav>
                                      </p:tavLst>
                                    </p:anim>
                                    <p:anim calcmode="lin" valueType="num">
                                      <p:cBhvr additive="base">
                                        <p:cTn id="20" dur="500" fill="hold"/>
                                        <p:tgtEl>
                                          <p:spTgt spid="15369"/>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500"/>
                                  </p:stCondLst>
                                  <p:childTnLst>
                                    <p:set>
                                      <p:cBhvr>
                                        <p:cTn id="27" dur="1" fill="hold">
                                          <p:stCondLst>
                                            <p:cond delay="0"/>
                                          </p:stCondLst>
                                        </p:cTn>
                                        <p:tgtEl>
                                          <p:spTgt spid="15363"/>
                                        </p:tgtEl>
                                        <p:attrNameLst>
                                          <p:attrName>style.visibility</p:attrName>
                                        </p:attrNameLst>
                                      </p:cBhvr>
                                      <p:to>
                                        <p:strVal val="visible"/>
                                      </p:to>
                                    </p:set>
                                    <p:anim calcmode="lin" valueType="num">
                                      <p:cBhvr additive="base">
                                        <p:cTn id="28" dur="500" fill="hold"/>
                                        <p:tgtEl>
                                          <p:spTgt spid="15363"/>
                                        </p:tgtEl>
                                        <p:attrNameLst>
                                          <p:attrName>ppt_x</p:attrName>
                                        </p:attrNameLst>
                                      </p:cBhvr>
                                      <p:tavLst>
                                        <p:tav tm="0">
                                          <p:val>
                                            <p:strVal val="0-#ppt_w/2"/>
                                          </p:val>
                                        </p:tav>
                                        <p:tav tm="100000">
                                          <p:val>
                                            <p:strVal val="#ppt_x"/>
                                          </p:val>
                                        </p:tav>
                                      </p:tavLst>
                                    </p:anim>
                                    <p:anim calcmode="lin" valueType="num">
                                      <p:cBhvr additive="base">
                                        <p:cTn id="29" dur="500" fill="hold"/>
                                        <p:tgtEl>
                                          <p:spTgt spid="15363"/>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500"/>
                                  </p:stCondLst>
                                  <p:childTnLst>
                                    <p:set>
                                      <p:cBhvr>
                                        <p:cTn id="31" dur="1" fill="hold">
                                          <p:stCondLst>
                                            <p:cond delay="0"/>
                                          </p:stCondLst>
                                        </p:cTn>
                                        <p:tgtEl>
                                          <p:spTgt spid="15368"/>
                                        </p:tgtEl>
                                        <p:attrNameLst>
                                          <p:attrName>style.visibility</p:attrName>
                                        </p:attrNameLst>
                                      </p:cBhvr>
                                      <p:to>
                                        <p:strVal val="visible"/>
                                      </p:to>
                                    </p:set>
                                    <p:anim calcmode="lin" valueType="num">
                                      <p:cBhvr additive="base">
                                        <p:cTn id="32" dur="500" fill="hold"/>
                                        <p:tgtEl>
                                          <p:spTgt spid="15368"/>
                                        </p:tgtEl>
                                        <p:attrNameLst>
                                          <p:attrName>ppt_x</p:attrName>
                                        </p:attrNameLst>
                                      </p:cBhvr>
                                      <p:tavLst>
                                        <p:tav tm="0">
                                          <p:val>
                                            <p:strVal val="0-#ppt_w/2"/>
                                          </p:val>
                                        </p:tav>
                                        <p:tav tm="100000">
                                          <p:val>
                                            <p:strVal val="#ppt_x"/>
                                          </p:val>
                                        </p:tav>
                                      </p:tavLst>
                                    </p:anim>
                                    <p:anim calcmode="lin" valueType="num">
                                      <p:cBhvr additive="base">
                                        <p:cTn id="33" dur="500" fill="hold"/>
                                        <p:tgtEl>
                                          <p:spTgt spid="1536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367"/>
                                        </p:tgtEl>
                                        <p:attrNameLst>
                                          <p:attrName>style.visibility</p:attrName>
                                        </p:attrNameLst>
                                      </p:cBhvr>
                                      <p:to>
                                        <p:strVal val="visible"/>
                                      </p:to>
                                    </p:set>
                                    <p:animEffect transition="in" filter="barn(inVertical)">
                                      <p:cBhvr>
                                        <p:cTn id="4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15369" grpId="0"/>
      <p:bldP spid="15371" grpId="0"/>
      <p:bldP spid="1536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globocan.iarc.fr/old/FactSheets/cancers/prostate-map-i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898"/>
          <a:stretch/>
        </p:blipFill>
        <p:spPr bwMode="auto">
          <a:xfrm>
            <a:off x="611560" y="2636912"/>
            <a:ext cx="8188863" cy="3513652"/>
          </a:xfrm>
          <a:prstGeom prst="rect">
            <a:avLst/>
          </a:prstGeom>
          <a:noFill/>
          <a:extLst>
            <a:ext uri="{909E8E84-426E-40DD-AFC4-6F175D3DCCD1}">
              <a14:hiddenFill xmlns:a14="http://schemas.microsoft.com/office/drawing/2010/main">
                <a:solidFill>
                  <a:srgbClr val="FFFFFF"/>
                </a:solidFill>
              </a14:hiddenFill>
            </a:ext>
          </a:extLst>
        </p:spPr>
      </p:pic>
      <p:sp>
        <p:nvSpPr>
          <p:cNvPr id="6" name="Titel 2"/>
          <p:cNvSpPr txBox="1">
            <a:spLocks/>
          </p:cNvSpPr>
          <p:nvPr/>
        </p:nvSpPr>
        <p:spPr>
          <a:xfrm>
            <a:off x="-468560" y="764704"/>
            <a:ext cx="5832648" cy="5078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de-DE" sz="3000" b="1" dirty="0" err="1" smtClean="0">
                <a:solidFill>
                  <a:srgbClr val="005B82"/>
                </a:solidFill>
                <a:latin typeface="Arial" panose="020B0604020202020204" pitchFamily="34" charset="0"/>
                <a:ea typeface="+mn-ea"/>
                <a:cs typeface="Arial" panose="020B0604020202020204" pitchFamily="34" charset="0"/>
              </a:rPr>
              <a:t>Prostate</a:t>
            </a:r>
            <a:r>
              <a:rPr lang="de-DE" sz="3000" b="1" dirty="0" smtClean="0">
                <a:solidFill>
                  <a:srgbClr val="005B82"/>
                </a:solidFill>
                <a:latin typeface="Arial" panose="020B0604020202020204" pitchFamily="34" charset="0"/>
                <a:ea typeface="+mn-ea"/>
                <a:cs typeface="Arial" panose="020B0604020202020204" pitchFamily="34" charset="0"/>
              </a:rPr>
              <a:t> </a:t>
            </a:r>
            <a:r>
              <a:rPr lang="de-DE" sz="3000" b="1" dirty="0" err="1" smtClean="0">
                <a:solidFill>
                  <a:srgbClr val="005B82"/>
                </a:solidFill>
                <a:latin typeface="Arial" panose="020B0604020202020204" pitchFamily="34" charset="0"/>
                <a:ea typeface="+mn-ea"/>
                <a:cs typeface="Arial" panose="020B0604020202020204" pitchFamily="34" charset="0"/>
              </a:rPr>
              <a:t>carcinoma</a:t>
            </a:r>
            <a:r>
              <a:rPr lang="de-DE" sz="3000" b="1" dirty="0" smtClean="0">
                <a:solidFill>
                  <a:srgbClr val="005B82"/>
                </a:solidFill>
                <a:latin typeface="Arial" panose="020B0604020202020204" pitchFamily="34" charset="0"/>
                <a:ea typeface="+mn-ea"/>
                <a:cs typeface="Arial" panose="020B0604020202020204" pitchFamily="34" charset="0"/>
              </a:rPr>
              <a:t> </a:t>
            </a:r>
            <a:r>
              <a:rPr lang="de-DE" sz="3000" b="1" dirty="0">
                <a:solidFill>
                  <a:srgbClr val="005B82"/>
                </a:solidFill>
                <a:latin typeface="Arial" panose="020B0604020202020204" pitchFamily="34" charset="0"/>
                <a:ea typeface="+mn-ea"/>
                <a:cs typeface="Arial" panose="020B0604020202020204" pitchFamily="34" charset="0"/>
              </a:rPr>
              <a:t>(</a:t>
            </a:r>
            <a:r>
              <a:rPr lang="de-DE" sz="3000" b="1" dirty="0" err="1">
                <a:solidFill>
                  <a:srgbClr val="005B82"/>
                </a:solidFill>
                <a:latin typeface="Arial" panose="020B0604020202020204" pitchFamily="34" charset="0"/>
                <a:ea typeface="+mn-ea"/>
                <a:cs typeface="Arial" panose="020B0604020202020204" pitchFamily="34" charset="0"/>
              </a:rPr>
              <a:t>PCa</a:t>
            </a:r>
            <a:r>
              <a:rPr lang="de-DE" sz="3000" b="1" dirty="0">
                <a:solidFill>
                  <a:srgbClr val="005B82"/>
                </a:solidFill>
                <a:latin typeface="Arial" panose="020B0604020202020204" pitchFamily="34" charset="0"/>
                <a:ea typeface="+mn-ea"/>
                <a:cs typeface="Arial" panose="020B0604020202020204" pitchFamily="34" charset="0"/>
              </a:rPr>
              <a:t>)</a:t>
            </a:r>
            <a:endParaRPr lang="de-DE" sz="3000" b="1" dirty="0">
              <a:solidFill>
                <a:srgbClr val="005B82"/>
              </a:solidFill>
              <a:latin typeface="Arial" panose="020B0604020202020204" pitchFamily="34" charset="0"/>
              <a:cs typeface="Arial" panose="020B0604020202020204" pitchFamily="34" charset="0"/>
            </a:endParaRPr>
          </a:p>
        </p:txBody>
      </p:sp>
      <p:sp>
        <p:nvSpPr>
          <p:cNvPr id="2" name="Textfeld 1"/>
          <p:cNvSpPr txBox="1"/>
          <p:nvPr/>
        </p:nvSpPr>
        <p:spPr>
          <a:xfrm>
            <a:off x="330448" y="1456299"/>
            <a:ext cx="8213477" cy="830997"/>
          </a:xfrm>
          <a:prstGeom prst="rect">
            <a:avLst/>
          </a:prstGeom>
          <a:noFill/>
        </p:spPr>
        <p:txBody>
          <a:bodyPr wrap="square" rtlCol="0">
            <a:spAutoFit/>
          </a:bodyPr>
          <a:lstStyle/>
          <a:p>
            <a:pPr marL="257175" indent="-257175">
              <a:buFont typeface="Arial" panose="020B0604020202020204" pitchFamily="34" charset="0"/>
              <a:buChar char="•"/>
            </a:pPr>
            <a:r>
              <a:rPr lang="en-US" sz="1600" dirty="0" smtClean="0">
                <a:latin typeface="Century Gothic" panose="020B0502020202020204" pitchFamily="34" charset="0"/>
              </a:rPr>
              <a:t>second </a:t>
            </a:r>
            <a:r>
              <a:rPr lang="en-US" sz="1600" dirty="0">
                <a:latin typeface="Century Gothic" panose="020B0502020202020204" pitchFamily="34" charset="0"/>
              </a:rPr>
              <a:t>most frequently diagnosed cancer </a:t>
            </a:r>
            <a:r>
              <a:rPr lang="en-US" sz="1600" dirty="0" smtClean="0">
                <a:latin typeface="Century Gothic" panose="020B0502020202020204" pitchFamily="34" charset="0"/>
              </a:rPr>
              <a:t>worldwide</a:t>
            </a:r>
          </a:p>
          <a:p>
            <a:pPr marL="257175" indent="-257175">
              <a:buFont typeface="Arial" panose="020B0604020202020204" pitchFamily="34" charset="0"/>
              <a:buChar char="•"/>
            </a:pPr>
            <a:r>
              <a:rPr lang="en-US" sz="1600" dirty="0">
                <a:latin typeface="Century Gothic" panose="020B0502020202020204" pitchFamily="34" charset="0"/>
              </a:rPr>
              <a:t>sixth leading cause of cancer death in males</a:t>
            </a:r>
            <a:endParaRPr lang="de-DE" sz="1600" dirty="0">
              <a:latin typeface="Century Gothic" panose="020B0502020202020204" pitchFamily="34" charset="0"/>
            </a:endParaRPr>
          </a:p>
          <a:p>
            <a:pPr marL="257175" indent="-257175">
              <a:buFont typeface="Arial" panose="020B0604020202020204" pitchFamily="34" charset="0"/>
              <a:buChar char="•"/>
            </a:pPr>
            <a:endParaRPr lang="en-US" sz="1600" dirty="0">
              <a:latin typeface="Century Gothic" panose="020B0502020202020204" pitchFamily="34" charset="0"/>
            </a:endParaRPr>
          </a:p>
        </p:txBody>
      </p:sp>
    </p:spTree>
    <p:extLst>
      <p:ext uri="{BB962C8B-B14F-4D97-AF65-F5344CB8AC3E}">
        <p14:creationId xmlns:p14="http://schemas.microsoft.com/office/powerpoint/2010/main" val="3937435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1"/>
          <p:cNvSpPr txBox="1">
            <a:spLocks/>
          </p:cNvSpPr>
          <p:nvPr/>
        </p:nvSpPr>
        <p:spPr bwMode="auto">
          <a:xfrm>
            <a:off x="395536" y="4265216"/>
            <a:ext cx="5472608" cy="2260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bodyPr>
          <a:lstStyle>
            <a:lvl1pPr marL="342900" indent="-342900" algn="l" defTabSz="449263" rtl="0" eaLnBrk="0" fontAlgn="base" hangingPunct="0">
              <a:lnSpc>
                <a:spcPct val="102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itchFamily="18" charset="0"/>
              <a:defRPr sz="2400">
                <a:solidFill>
                  <a:srgbClr val="000000"/>
                </a:solidFill>
                <a:latin typeface="+mn-lt"/>
                <a:ea typeface="+mn-ea"/>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itchFamily="18" charset="0"/>
              <a:defRPr sz="2000">
                <a:solidFill>
                  <a:srgbClr val="000000"/>
                </a:solidFill>
                <a:latin typeface="+mn-lt"/>
                <a:ea typeface="+mn-ea"/>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a:lstStyle>
          <a:p>
            <a:pPr marL="171450" lvl="0" indent="-171450">
              <a:lnSpc>
                <a:spcPct val="100000"/>
              </a:lnSpc>
              <a:buSzTx/>
              <a:buFont typeface="Courier New" panose="02070309020205020404" pitchFamily="49" charset="0"/>
              <a:buChar char="o"/>
              <a:defRPr/>
            </a:pPr>
            <a:r>
              <a:rPr lang="de-DE" sz="1800" kern="0" dirty="0" smtClean="0">
                <a:solidFill>
                  <a:schemeClr val="tx1"/>
                </a:solidFill>
                <a:ea typeface="SimSun"/>
              </a:rPr>
              <a:t>750 </a:t>
            </a:r>
            <a:r>
              <a:rPr lang="de-DE" sz="1800" kern="0" dirty="0" err="1">
                <a:solidFill>
                  <a:schemeClr val="tx1"/>
                </a:solidFill>
                <a:ea typeface="SimSun"/>
              </a:rPr>
              <a:t>amino</a:t>
            </a:r>
            <a:r>
              <a:rPr lang="de-DE" sz="1800" kern="0" dirty="0">
                <a:solidFill>
                  <a:schemeClr val="tx1"/>
                </a:solidFill>
                <a:ea typeface="SimSun"/>
              </a:rPr>
              <a:t> </a:t>
            </a:r>
            <a:r>
              <a:rPr lang="de-DE" sz="1800" kern="0" dirty="0" err="1">
                <a:solidFill>
                  <a:schemeClr val="tx1"/>
                </a:solidFill>
                <a:ea typeface="SimSun"/>
              </a:rPr>
              <a:t>acids</a:t>
            </a:r>
            <a:r>
              <a:rPr lang="de-DE" sz="1800" kern="0" dirty="0">
                <a:solidFill>
                  <a:schemeClr val="tx1"/>
                </a:solidFill>
                <a:ea typeface="SimSun"/>
              </a:rPr>
              <a:t>, ~84 </a:t>
            </a:r>
            <a:r>
              <a:rPr lang="de-DE" sz="1800" kern="0" dirty="0" err="1">
                <a:solidFill>
                  <a:schemeClr val="tx1"/>
                </a:solidFill>
                <a:ea typeface="SimSun"/>
              </a:rPr>
              <a:t>kDa</a:t>
            </a:r>
            <a:endParaRPr lang="de-DE" sz="1800" kern="0" dirty="0">
              <a:solidFill>
                <a:schemeClr val="tx1"/>
              </a:solidFill>
              <a:ea typeface="SimSun"/>
            </a:endParaRPr>
          </a:p>
          <a:p>
            <a:pPr marL="171450" lvl="0" indent="-171450">
              <a:lnSpc>
                <a:spcPct val="100000"/>
              </a:lnSpc>
              <a:buSzTx/>
              <a:buFont typeface="Courier New" panose="02070309020205020404" pitchFamily="49" charset="0"/>
              <a:buChar char="o"/>
              <a:defRPr/>
            </a:pPr>
            <a:r>
              <a:rPr lang="de-DE" sz="1800" kern="0" dirty="0" smtClean="0">
                <a:solidFill>
                  <a:schemeClr val="tx1"/>
                </a:solidFill>
                <a:ea typeface="SimSun"/>
              </a:rPr>
              <a:t>PSMA - </a:t>
            </a:r>
            <a:r>
              <a:rPr lang="de-DE" sz="1800" kern="0" dirty="0" err="1" smtClean="0">
                <a:solidFill>
                  <a:schemeClr val="tx1"/>
                </a:solidFill>
                <a:ea typeface="SimSun"/>
              </a:rPr>
              <a:t>zinc</a:t>
            </a:r>
            <a:r>
              <a:rPr lang="de-DE" sz="1800" kern="0" dirty="0" smtClean="0">
                <a:solidFill>
                  <a:schemeClr val="tx1"/>
                </a:solidFill>
                <a:ea typeface="SimSun"/>
              </a:rPr>
              <a:t> </a:t>
            </a:r>
            <a:r>
              <a:rPr lang="de-DE" sz="1800" kern="0" dirty="0" err="1">
                <a:solidFill>
                  <a:schemeClr val="tx1"/>
                </a:solidFill>
                <a:ea typeface="SimSun"/>
              </a:rPr>
              <a:t>metalloenzyme</a:t>
            </a:r>
            <a:r>
              <a:rPr lang="de-DE" sz="1800" kern="0" dirty="0">
                <a:solidFill>
                  <a:schemeClr val="tx1"/>
                </a:solidFill>
                <a:ea typeface="SimSun"/>
              </a:rPr>
              <a:t> </a:t>
            </a:r>
            <a:r>
              <a:rPr lang="de-DE" sz="1800" kern="0" dirty="0" smtClean="0">
                <a:solidFill>
                  <a:schemeClr val="tx1"/>
                </a:solidFill>
                <a:ea typeface="SimSun"/>
              </a:rPr>
              <a:t/>
            </a:r>
            <a:br>
              <a:rPr lang="de-DE" sz="1800" kern="0" dirty="0" smtClean="0">
                <a:solidFill>
                  <a:schemeClr val="tx1"/>
                </a:solidFill>
                <a:ea typeface="SimSun"/>
              </a:rPr>
            </a:br>
            <a:r>
              <a:rPr lang="de-DE" sz="1800" kern="0" dirty="0" err="1" smtClean="0">
                <a:solidFill>
                  <a:schemeClr val="tx1"/>
                </a:solidFill>
                <a:ea typeface="SimSun"/>
              </a:rPr>
              <a:t>that</a:t>
            </a:r>
            <a:r>
              <a:rPr lang="de-DE" sz="1800" kern="0" dirty="0" smtClean="0">
                <a:solidFill>
                  <a:schemeClr val="tx1"/>
                </a:solidFill>
                <a:ea typeface="SimSun"/>
              </a:rPr>
              <a:t> </a:t>
            </a:r>
            <a:r>
              <a:rPr lang="de-DE" sz="1800" kern="0" dirty="0" err="1">
                <a:solidFill>
                  <a:schemeClr val="tx1"/>
                </a:solidFill>
                <a:ea typeface="SimSun"/>
              </a:rPr>
              <a:t>resides</a:t>
            </a:r>
            <a:r>
              <a:rPr lang="de-DE" sz="1800" kern="0" dirty="0">
                <a:solidFill>
                  <a:schemeClr val="tx1"/>
                </a:solidFill>
                <a:ea typeface="SimSun"/>
              </a:rPr>
              <a:t> in </a:t>
            </a:r>
            <a:r>
              <a:rPr lang="de-DE" sz="1800" kern="0" dirty="0" err="1">
                <a:solidFill>
                  <a:schemeClr val="tx1"/>
                </a:solidFill>
                <a:ea typeface="SimSun"/>
              </a:rPr>
              <a:t>membranes</a:t>
            </a:r>
            <a:endParaRPr lang="de-DE" sz="1800" kern="0" dirty="0">
              <a:solidFill>
                <a:schemeClr val="tx1"/>
              </a:solidFill>
              <a:ea typeface="SimSun"/>
            </a:endParaRPr>
          </a:p>
          <a:p>
            <a:pPr marL="171450" lvl="0" indent="-171450">
              <a:lnSpc>
                <a:spcPct val="100000"/>
              </a:lnSpc>
              <a:buSzTx/>
              <a:buFont typeface="Courier New" panose="02070309020205020404" pitchFamily="49" charset="0"/>
              <a:buChar char="o"/>
              <a:defRPr/>
            </a:pPr>
            <a:r>
              <a:rPr lang="de-DE" sz="1800" kern="0" dirty="0" err="1">
                <a:solidFill>
                  <a:schemeClr val="tx1"/>
                </a:solidFill>
                <a:ea typeface="SimSun"/>
              </a:rPr>
              <a:t>catalyzes</a:t>
            </a:r>
            <a:r>
              <a:rPr lang="de-DE" sz="1800" kern="0" dirty="0">
                <a:solidFill>
                  <a:schemeClr val="tx1"/>
                </a:solidFill>
                <a:ea typeface="SimSun"/>
              </a:rPr>
              <a:t> </a:t>
            </a:r>
            <a:r>
              <a:rPr lang="de-DE" sz="1800" kern="0" dirty="0" err="1">
                <a:solidFill>
                  <a:schemeClr val="tx1"/>
                </a:solidFill>
                <a:ea typeface="SimSun"/>
              </a:rPr>
              <a:t>hydrolysis</a:t>
            </a:r>
            <a:r>
              <a:rPr lang="de-DE" sz="1800" kern="0" dirty="0">
                <a:solidFill>
                  <a:schemeClr val="tx1"/>
                </a:solidFill>
                <a:ea typeface="SimSun"/>
              </a:rPr>
              <a:t> </a:t>
            </a:r>
            <a:r>
              <a:rPr lang="de-DE" sz="1800" kern="0" dirty="0" err="1">
                <a:solidFill>
                  <a:schemeClr val="tx1"/>
                </a:solidFill>
                <a:ea typeface="SimSun"/>
              </a:rPr>
              <a:t>of</a:t>
            </a:r>
            <a:r>
              <a:rPr lang="de-DE" sz="1800" kern="0" dirty="0">
                <a:solidFill>
                  <a:schemeClr val="tx1"/>
                </a:solidFill>
                <a:ea typeface="SimSun"/>
              </a:rPr>
              <a:t> </a:t>
            </a:r>
            <a:r>
              <a:rPr lang="de-DE" sz="1800" i="1" kern="0" dirty="0">
                <a:solidFill>
                  <a:schemeClr val="tx1"/>
                </a:solidFill>
                <a:ea typeface="SimSun"/>
              </a:rPr>
              <a:t>N</a:t>
            </a:r>
            <a:r>
              <a:rPr lang="de-DE" sz="1800" kern="0" dirty="0">
                <a:solidFill>
                  <a:schemeClr val="tx1"/>
                </a:solidFill>
                <a:ea typeface="SimSun"/>
              </a:rPr>
              <a:t>-</a:t>
            </a:r>
            <a:r>
              <a:rPr lang="de-DE" sz="1800" kern="0" dirty="0" err="1">
                <a:solidFill>
                  <a:schemeClr val="tx1"/>
                </a:solidFill>
                <a:ea typeface="SimSun"/>
              </a:rPr>
              <a:t>acetylaspartylglutamate</a:t>
            </a:r>
            <a:r>
              <a:rPr lang="de-DE" sz="1800" kern="0" dirty="0">
                <a:solidFill>
                  <a:schemeClr val="tx1"/>
                </a:solidFill>
                <a:ea typeface="SimSun"/>
              </a:rPr>
              <a:t> (NAAG) </a:t>
            </a:r>
            <a:r>
              <a:rPr lang="de-DE" sz="1800" kern="0" dirty="0" err="1">
                <a:solidFill>
                  <a:schemeClr val="tx1"/>
                </a:solidFill>
                <a:ea typeface="SimSun"/>
              </a:rPr>
              <a:t>to</a:t>
            </a:r>
            <a:r>
              <a:rPr lang="de-DE" sz="1800" kern="0" dirty="0">
                <a:solidFill>
                  <a:schemeClr val="tx1"/>
                </a:solidFill>
                <a:ea typeface="SimSun"/>
              </a:rPr>
              <a:t> </a:t>
            </a:r>
            <a:r>
              <a:rPr lang="de-DE" sz="1800" kern="0" dirty="0" err="1">
                <a:solidFill>
                  <a:schemeClr val="tx1"/>
                </a:solidFill>
                <a:ea typeface="SimSun"/>
              </a:rPr>
              <a:t>glutamate</a:t>
            </a:r>
            <a:r>
              <a:rPr lang="de-DE" sz="1800" kern="0" dirty="0">
                <a:solidFill>
                  <a:schemeClr val="tx1"/>
                </a:solidFill>
                <a:ea typeface="SimSun"/>
              </a:rPr>
              <a:t> </a:t>
            </a:r>
            <a:r>
              <a:rPr lang="de-DE" sz="1800" kern="0" dirty="0" err="1">
                <a:solidFill>
                  <a:schemeClr val="tx1"/>
                </a:solidFill>
                <a:ea typeface="SimSun"/>
              </a:rPr>
              <a:t>and</a:t>
            </a:r>
            <a:r>
              <a:rPr lang="de-DE" sz="1800" kern="0" dirty="0">
                <a:solidFill>
                  <a:schemeClr val="tx1"/>
                </a:solidFill>
                <a:ea typeface="SimSun"/>
              </a:rPr>
              <a:t> </a:t>
            </a:r>
            <a:r>
              <a:rPr lang="de-DE" sz="1800" i="1" kern="0" dirty="0">
                <a:solidFill>
                  <a:schemeClr val="tx1"/>
                </a:solidFill>
                <a:ea typeface="SimSun"/>
              </a:rPr>
              <a:t>N</a:t>
            </a:r>
            <a:r>
              <a:rPr lang="de-DE" sz="1800" kern="0" dirty="0">
                <a:solidFill>
                  <a:schemeClr val="tx1"/>
                </a:solidFill>
                <a:ea typeface="SimSun"/>
              </a:rPr>
              <a:t>-</a:t>
            </a:r>
            <a:r>
              <a:rPr lang="de-DE" sz="1800" kern="0" dirty="0" err="1">
                <a:solidFill>
                  <a:schemeClr val="tx1"/>
                </a:solidFill>
                <a:ea typeface="SimSun"/>
              </a:rPr>
              <a:t>acetylaspartate</a:t>
            </a:r>
            <a:r>
              <a:rPr lang="de-DE" sz="1800" kern="0" dirty="0">
                <a:solidFill>
                  <a:schemeClr val="tx1"/>
                </a:solidFill>
                <a:ea typeface="SimSun"/>
              </a:rPr>
              <a:t> (NAA)</a:t>
            </a:r>
          </a:p>
          <a:p>
            <a:pPr marL="171450" lvl="0" indent="-171450">
              <a:lnSpc>
                <a:spcPct val="100000"/>
              </a:lnSpc>
              <a:buSzTx/>
              <a:buFont typeface="Courier New" panose="02070309020205020404" pitchFamily="49" charset="0"/>
              <a:buChar char="o"/>
              <a:defRPr/>
            </a:pPr>
            <a:r>
              <a:rPr lang="en-US" sz="1800" kern="0" dirty="0">
                <a:solidFill>
                  <a:schemeClr val="tx1"/>
                </a:solidFill>
                <a:ea typeface="SimSun"/>
              </a:rPr>
              <a:t>up-regulated in prostate cancer cells</a:t>
            </a:r>
            <a:endParaRPr kumimoji="0" lang="de-DE" sz="1800" b="1" i="0" u="none" strike="noStrike" kern="0" cap="none" spc="0" normalizeH="0" noProof="0" dirty="0">
              <a:ln>
                <a:noFill/>
              </a:ln>
              <a:solidFill>
                <a:schemeClr val="tx1"/>
              </a:solidFill>
              <a:effectLst/>
              <a:uLnTx/>
              <a:uFillTx/>
              <a:latin typeface="Calibri"/>
              <a:ea typeface="SimSun"/>
            </a:endParaRPr>
          </a:p>
        </p:txBody>
      </p:sp>
      <p:pic>
        <p:nvPicPr>
          <p:cNvPr id="25" name="Grafik 24"/>
          <p:cNvPicPr>
            <a:picLocks noChangeAspect="1"/>
          </p:cNvPicPr>
          <p:nvPr/>
        </p:nvPicPr>
        <p:blipFill rotWithShape="1">
          <a:blip r:embed="rId4"/>
          <a:srcRect l="32034" t="12491" r="46440" b="42372"/>
          <a:stretch/>
        </p:blipFill>
        <p:spPr>
          <a:xfrm>
            <a:off x="647564" y="1052736"/>
            <a:ext cx="2472050" cy="2915648"/>
          </a:xfrm>
          <a:prstGeom prst="rect">
            <a:avLst/>
          </a:prstGeom>
        </p:spPr>
      </p:pic>
      <p:sp>
        <p:nvSpPr>
          <p:cNvPr id="26" name="Rechteck 25"/>
          <p:cNvSpPr/>
          <p:nvPr/>
        </p:nvSpPr>
        <p:spPr>
          <a:xfrm>
            <a:off x="647564" y="1301033"/>
            <a:ext cx="288032" cy="291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4229507" y="3573272"/>
            <a:ext cx="2558730"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a:lnSpc>
                <a:spcPct val="93000"/>
              </a:lnSpc>
              <a:buClr>
                <a:srgbClr val="000000"/>
              </a:buClr>
              <a:buSzPct val="100000"/>
              <a:buFont typeface="Times New Roman" panose="02020603050405020304" pitchFamily="18" charset="0"/>
              <a:buNone/>
            </a:pPr>
            <a:r>
              <a:rPr lang="de-DE" sz="1400" baseline="30000" dirty="0">
                <a:solidFill>
                  <a:schemeClr val="accent1"/>
                </a:solidFill>
                <a:latin typeface="Calibri"/>
                <a:ea typeface="SimSun" pitchFamily="2" charset="-122"/>
              </a:rPr>
              <a:t>Mesters JR et al  EMBO Journal, 2006</a:t>
            </a:r>
            <a:r>
              <a:rPr lang="de-DE" sz="1400" dirty="0">
                <a:solidFill>
                  <a:schemeClr val="accent1"/>
                </a:solidFill>
                <a:latin typeface="Calibri"/>
                <a:ea typeface="SimSun" pitchFamily="2" charset="-122"/>
              </a:rPr>
              <a:t> </a:t>
            </a:r>
            <a:endParaRPr lang="de-DE" sz="1400" baseline="30000" dirty="0">
              <a:solidFill>
                <a:schemeClr val="accent1"/>
              </a:solidFill>
              <a:latin typeface="Calibri"/>
              <a:ea typeface="SimSun" pitchFamily="2" charset="-122"/>
            </a:endParaRPr>
          </a:p>
        </p:txBody>
      </p:sp>
      <p:sp>
        <p:nvSpPr>
          <p:cNvPr id="29" name="Rechteck 28"/>
          <p:cNvSpPr/>
          <p:nvPr/>
        </p:nvSpPr>
        <p:spPr>
          <a:xfrm>
            <a:off x="629344" y="4077072"/>
            <a:ext cx="2835480" cy="22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49263">
              <a:lnSpc>
                <a:spcPct val="93000"/>
              </a:lnSpc>
              <a:buClr>
                <a:srgbClr val="000000"/>
              </a:buClr>
              <a:buSzPct val="100000"/>
              <a:buFont typeface="Times New Roman" panose="02020603050405020304" pitchFamily="18" charset="0"/>
              <a:buNone/>
            </a:pPr>
            <a:r>
              <a:rPr lang="de-DE" sz="1400" baseline="30000" dirty="0" err="1">
                <a:solidFill>
                  <a:schemeClr val="accent1"/>
                </a:solidFill>
                <a:latin typeface="Calibri"/>
                <a:ea typeface="SimSun" pitchFamily="2" charset="-122"/>
              </a:rPr>
              <a:t>Navakova</a:t>
            </a:r>
            <a:r>
              <a:rPr lang="de-DE" sz="1400" baseline="30000" dirty="0">
                <a:solidFill>
                  <a:schemeClr val="accent1"/>
                </a:solidFill>
                <a:latin typeface="Calibri"/>
                <a:ea typeface="SimSun" pitchFamily="2" charset="-122"/>
              </a:rPr>
              <a:t> Z et al. FEBS Journal, 2016</a:t>
            </a:r>
          </a:p>
        </p:txBody>
      </p:sp>
      <p:pic>
        <p:nvPicPr>
          <p:cNvPr id="31" name="Grafik 30"/>
          <p:cNvPicPr>
            <a:picLocks noChangeAspect="1"/>
          </p:cNvPicPr>
          <p:nvPr/>
        </p:nvPicPr>
        <p:blipFill rotWithShape="1">
          <a:blip r:embed="rId5">
            <a:clrChange>
              <a:clrFrom>
                <a:srgbClr val="FFFFFF"/>
              </a:clrFrom>
              <a:clrTo>
                <a:srgbClr val="FFFFFF">
                  <a:alpha val="0"/>
                </a:srgbClr>
              </a:clrTo>
            </a:clrChange>
          </a:blip>
          <a:srcRect l="26774" t="48520" r="50571" b="23816"/>
          <a:stretch/>
        </p:blipFill>
        <p:spPr>
          <a:xfrm>
            <a:off x="3756284" y="1120714"/>
            <a:ext cx="3505176" cy="2452558"/>
          </a:xfrm>
          <a:prstGeom prst="rect">
            <a:avLst/>
          </a:prstGeom>
        </p:spPr>
      </p:pic>
      <p:graphicFrame>
        <p:nvGraphicFramePr>
          <p:cNvPr id="8" name="Objekt 7"/>
          <p:cNvGraphicFramePr>
            <a:graphicFrameLocks noChangeAspect="1"/>
          </p:cNvGraphicFramePr>
          <p:nvPr>
            <p:extLst>
              <p:ext uri="{D42A27DB-BD31-4B8C-83A1-F6EECF244321}">
                <p14:modId xmlns:p14="http://schemas.microsoft.com/office/powerpoint/2010/main" val="1507613568"/>
              </p:ext>
            </p:extLst>
          </p:nvPr>
        </p:nvGraphicFramePr>
        <p:xfrm>
          <a:off x="4280496" y="4305013"/>
          <a:ext cx="4539976" cy="924187"/>
        </p:xfrm>
        <a:graphic>
          <a:graphicData uri="http://schemas.openxmlformats.org/presentationml/2006/ole">
            <mc:AlternateContent xmlns:mc="http://schemas.openxmlformats.org/markup-compatibility/2006">
              <mc:Choice xmlns:v="urn:schemas-microsoft-com:vml" Requires="v">
                <p:oleObj spid="_x0000_s101423" name="CS ChemDraw Drawing" r:id="rId6" imgW="5786356" imgH="1177715" progId="ChemDraw.Document.6.0">
                  <p:embed/>
                </p:oleObj>
              </mc:Choice>
              <mc:Fallback>
                <p:oleObj name="CS ChemDraw Drawing" r:id="rId6" imgW="5786356" imgH="1177715" progId="ChemDraw.Document.6.0">
                  <p:embed/>
                  <p:pic>
                    <p:nvPicPr>
                      <p:cNvPr id="0" name=""/>
                      <p:cNvPicPr/>
                      <p:nvPr/>
                    </p:nvPicPr>
                    <p:blipFill>
                      <a:blip r:embed="rId7"/>
                      <a:stretch>
                        <a:fillRect/>
                      </a:stretch>
                    </p:blipFill>
                    <p:spPr>
                      <a:xfrm>
                        <a:off x="4280496" y="4305013"/>
                        <a:ext cx="4539976" cy="924187"/>
                      </a:xfrm>
                      <a:prstGeom prst="rect">
                        <a:avLst/>
                      </a:prstGeom>
                    </p:spPr>
                  </p:pic>
                </p:oleObj>
              </mc:Fallback>
            </mc:AlternateContent>
          </a:graphicData>
        </a:graphic>
      </p:graphicFrame>
      <p:sp>
        <p:nvSpPr>
          <p:cNvPr id="11" name="Textfeld 10"/>
          <p:cNvSpPr txBox="1"/>
          <p:nvPr/>
        </p:nvSpPr>
        <p:spPr>
          <a:xfrm>
            <a:off x="3935286" y="4037531"/>
            <a:ext cx="761747" cy="307777"/>
          </a:xfrm>
          <a:prstGeom prst="rect">
            <a:avLst/>
          </a:prstGeom>
          <a:noFill/>
        </p:spPr>
        <p:txBody>
          <a:bodyPr wrap="none" rtlCol="0">
            <a:spAutoFit/>
          </a:bodyPr>
          <a:lstStyle/>
          <a:p>
            <a:r>
              <a:rPr lang="de-DE" sz="1400" dirty="0" smtClean="0"/>
              <a:t>In-vivo:</a:t>
            </a:r>
            <a:endParaRPr lang="de-DE" sz="1400" dirty="0"/>
          </a:p>
        </p:txBody>
      </p:sp>
      <p:sp>
        <p:nvSpPr>
          <p:cNvPr id="43" name="Title 1"/>
          <p:cNvSpPr>
            <a:spLocks noGrp="1"/>
          </p:cNvSpPr>
          <p:nvPr>
            <p:ph type="title" idx="4294967295"/>
          </p:nvPr>
        </p:nvSpPr>
        <p:spPr>
          <a:xfrm>
            <a:off x="-108520" y="548680"/>
            <a:ext cx="8568952" cy="611316"/>
          </a:xfrm>
          <a:prstGeom prst="rect">
            <a:avLst/>
          </a:prstGeom>
        </p:spPr>
        <p:txBody>
          <a:bodyPr>
            <a:normAutofit/>
          </a:bodyPr>
          <a:lstStyle/>
          <a:p>
            <a:pPr eaLnBrk="0" fontAlgn="base" hangingPunct="0">
              <a:spcAft>
                <a:spcPct val="0"/>
              </a:spcAft>
            </a:pPr>
            <a:r>
              <a:rPr lang="en-US" sz="2800" b="1" dirty="0">
                <a:solidFill>
                  <a:srgbClr val="005B82"/>
                </a:solidFill>
                <a:latin typeface="Arial" panose="020B0604020202020204" pitchFamily="34" charset="0"/>
                <a:cs typeface="Arial" panose="020B0604020202020204" pitchFamily="34" charset="0"/>
              </a:rPr>
              <a:t>Prostate Specific Membrane Antigen (PSMA)</a:t>
            </a:r>
          </a:p>
        </p:txBody>
      </p:sp>
    </p:spTree>
    <p:extLst>
      <p:ext uri="{BB962C8B-B14F-4D97-AF65-F5344CB8AC3E}">
        <p14:creationId xmlns:p14="http://schemas.microsoft.com/office/powerpoint/2010/main" val="677694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185589927"/>
              </p:ext>
            </p:extLst>
          </p:nvPr>
        </p:nvGraphicFramePr>
        <p:xfrm>
          <a:off x="1043608" y="3789040"/>
          <a:ext cx="6500813" cy="2790825"/>
        </p:xfrm>
        <a:graphic>
          <a:graphicData uri="http://schemas.openxmlformats.org/presentationml/2006/ole">
            <mc:AlternateContent xmlns:mc="http://schemas.openxmlformats.org/markup-compatibility/2006">
              <mc:Choice xmlns:v="urn:schemas-microsoft-com:vml" Requires="v">
                <p:oleObj spid="_x0000_s84081" name="CS ChemDraw Drawing" r:id="rId3" imgW="6975037" imgH="2956315" progId="ChemDraw.Document.6.0">
                  <p:embed/>
                </p:oleObj>
              </mc:Choice>
              <mc:Fallback>
                <p:oleObj name="CS ChemDraw Drawing" r:id="rId3" imgW="6975037" imgH="2956315" progId="ChemDraw.Document.6.0">
                  <p:embed/>
                  <p:pic>
                    <p:nvPicPr>
                      <p:cNvPr id="0" name=""/>
                      <p:cNvPicPr>
                        <a:picLocks noChangeAspect="1" noChangeArrowheads="1"/>
                      </p:cNvPicPr>
                      <p:nvPr/>
                    </p:nvPicPr>
                    <p:blipFill>
                      <a:blip r:embed="rId4"/>
                      <a:srcRect/>
                      <a:stretch>
                        <a:fillRect/>
                      </a:stretch>
                    </p:blipFill>
                    <p:spPr bwMode="auto">
                      <a:xfrm>
                        <a:off x="1043608" y="3789040"/>
                        <a:ext cx="6500813" cy="2790825"/>
                      </a:xfrm>
                      <a:prstGeom prst="rect">
                        <a:avLst/>
                      </a:prstGeom>
                      <a:noFill/>
                    </p:spPr>
                  </p:pic>
                </p:oleObj>
              </mc:Fallback>
            </mc:AlternateContent>
          </a:graphicData>
        </a:graphic>
      </p:graphicFrame>
      <p:sp>
        <p:nvSpPr>
          <p:cNvPr id="4" name="Titel 2"/>
          <p:cNvSpPr txBox="1">
            <a:spLocks/>
          </p:cNvSpPr>
          <p:nvPr/>
        </p:nvSpPr>
        <p:spPr>
          <a:xfrm>
            <a:off x="395536" y="620688"/>
            <a:ext cx="9144000" cy="5078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000" b="1" dirty="0">
                <a:solidFill>
                  <a:srgbClr val="005B82"/>
                </a:solidFill>
                <a:latin typeface="Arial" panose="020B0604020202020204" pitchFamily="34" charset="0"/>
                <a:cs typeface="Arial" panose="020B0604020202020204" pitchFamily="34" charset="0"/>
              </a:rPr>
              <a:t>[</a:t>
            </a:r>
            <a:r>
              <a:rPr lang="de-DE" sz="3000" b="1" baseline="30000" dirty="0" smtClean="0">
                <a:solidFill>
                  <a:srgbClr val="005B82"/>
                </a:solidFill>
                <a:latin typeface="Arial" panose="020B0604020202020204" pitchFamily="34" charset="0"/>
                <a:cs typeface="Arial" panose="020B0604020202020204" pitchFamily="34" charset="0"/>
              </a:rPr>
              <a:t>18</a:t>
            </a:r>
            <a:r>
              <a:rPr lang="de-DE" sz="3000" b="1" dirty="0" smtClean="0">
                <a:solidFill>
                  <a:srgbClr val="005B82"/>
                </a:solidFill>
                <a:latin typeface="Arial" panose="020B0604020202020204" pitchFamily="34" charset="0"/>
                <a:cs typeface="Arial" panose="020B0604020202020204" pitchFamily="34" charset="0"/>
              </a:rPr>
              <a:t>F]</a:t>
            </a:r>
            <a:r>
              <a:rPr lang="de-DE" sz="3000" b="1" dirty="0" err="1" smtClean="0">
                <a:solidFill>
                  <a:srgbClr val="005B82"/>
                </a:solidFill>
                <a:latin typeface="Arial" panose="020B0604020202020204" pitchFamily="34" charset="0"/>
                <a:cs typeface="Arial" panose="020B0604020202020204" pitchFamily="34" charset="0"/>
              </a:rPr>
              <a:t>DCFPyL</a:t>
            </a:r>
            <a:r>
              <a:rPr lang="de-DE" sz="3000" b="1" dirty="0" smtClean="0">
                <a:solidFill>
                  <a:srgbClr val="005B82"/>
                </a:solidFill>
                <a:latin typeface="Arial" panose="020B0604020202020204" pitchFamily="34" charset="0"/>
                <a:cs typeface="Arial" panose="020B0604020202020204" pitchFamily="34" charset="0"/>
              </a:rPr>
              <a:t>, </a:t>
            </a:r>
            <a:r>
              <a:rPr lang="de-DE" sz="3000" b="1" dirty="0" err="1" smtClean="0">
                <a:solidFill>
                  <a:srgbClr val="005B82"/>
                </a:solidFill>
                <a:latin typeface="Arial" panose="020B0604020202020204" pitchFamily="34" charset="0"/>
                <a:cs typeface="Arial" panose="020B0604020202020204" pitchFamily="34" charset="0"/>
              </a:rPr>
              <a:t>the</a:t>
            </a:r>
            <a:r>
              <a:rPr lang="de-DE" sz="3000" b="1" dirty="0" smtClean="0">
                <a:solidFill>
                  <a:srgbClr val="005B82"/>
                </a:solidFill>
                <a:latin typeface="Arial" panose="020B0604020202020204" pitchFamily="34" charset="0"/>
                <a:cs typeface="Arial" panose="020B0604020202020204" pitchFamily="34" charset="0"/>
              </a:rPr>
              <a:t> </a:t>
            </a:r>
            <a:r>
              <a:rPr lang="de-DE" sz="3000" b="1" dirty="0" err="1" smtClean="0">
                <a:solidFill>
                  <a:srgbClr val="005B82"/>
                </a:solidFill>
                <a:latin typeface="Arial" panose="020B0604020202020204" pitchFamily="34" charset="0"/>
                <a:cs typeface="Arial" panose="020B0604020202020204" pitchFamily="34" charset="0"/>
              </a:rPr>
              <a:t>novel</a:t>
            </a:r>
            <a:r>
              <a:rPr lang="de-DE" sz="3000" b="1" dirty="0" smtClean="0">
                <a:solidFill>
                  <a:srgbClr val="005B82"/>
                </a:solidFill>
                <a:latin typeface="Arial" panose="020B0604020202020204" pitchFamily="34" charset="0"/>
                <a:cs typeface="Arial" panose="020B0604020202020204" pitchFamily="34" charset="0"/>
              </a:rPr>
              <a:t> </a:t>
            </a:r>
            <a:r>
              <a:rPr lang="de-DE" sz="3000" b="1" dirty="0" smtClean="0">
                <a:solidFill>
                  <a:srgbClr val="005B82"/>
                </a:solidFill>
                <a:latin typeface="Arial" panose="020B0604020202020204" pitchFamily="34" charset="0"/>
                <a:ea typeface="+mn-ea"/>
                <a:cs typeface="Arial" panose="020B0604020202020204" pitchFamily="34" charset="0"/>
              </a:rPr>
              <a:t>[</a:t>
            </a:r>
            <a:r>
              <a:rPr lang="de-DE" sz="3000" b="1" baseline="30000" dirty="0" smtClean="0">
                <a:solidFill>
                  <a:srgbClr val="005B82"/>
                </a:solidFill>
                <a:latin typeface="Arial" panose="020B0604020202020204" pitchFamily="34" charset="0"/>
                <a:ea typeface="+mn-ea"/>
                <a:cs typeface="Arial" panose="020B0604020202020204" pitchFamily="34" charset="0"/>
              </a:rPr>
              <a:t>18</a:t>
            </a:r>
            <a:r>
              <a:rPr lang="de-DE" sz="3000" b="1" dirty="0" smtClean="0">
                <a:solidFill>
                  <a:srgbClr val="005B82"/>
                </a:solidFill>
                <a:latin typeface="Arial" panose="020B0604020202020204" pitchFamily="34" charset="0"/>
                <a:ea typeface="+mn-ea"/>
                <a:cs typeface="Arial" panose="020B0604020202020204" pitchFamily="34" charset="0"/>
              </a:rPr>
              <a:t>F]PSMA-PET</a:t>
            </a:r>
            <a:endParaRPr lang="de-DE" sz="3000" b="1" dirty="0">
              <a:solidFill>
                <a:srgbClr val="005B82"/>
              </a:solidFill>
              <a:latin typeface="Arial" panose="020B0604020202020204" pitchFamily="34" charset="0"/>
              <a:cs typeface="Arial" panose="020B0604020202020204" pitchFamily="34" charset="0"/>
            </a:endParaRPr>
          </a:p>
        </p:txBody>
      </p:sp>
      <p:sp>
        <p:nvSpPr>
          <p:cNvPr id="19" name="Titel 2"/>
          <p:cNvSpPr txBox="1">
            <a:spLocks/>
          </p:cNvSpPr>
          <p:nvPr/>
        </p:nvSpPr>
        <p:spPr>
          <a:xfrm>
            <a:off x="4545779" y="2687937"/>
            <a:ext cx="2553141"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1200" dirty="0" smtClean="0">
                <a:latin typeface="Century Gothic" panose="020B0502020202020204" pitchFamily="34" charset="0"/>
              </a:rPr>
              <a:t>High </a:t>
            </a:r>
            <a:r>
              <a:rPr lang="de-DE" sz="1200" dirty="0" err="1" smtClean="0">
                <a:latin typeface="Century Gothic" panose="020B0502020202020204" pitchFamily="34" charset="0"/>
              </a:rPr>
              <a:t>affinity</a:t>
            </a:r>
            <a:r>
              <a:rPr lang="de-DE" sz="1200" dirty="0" smtClean="0">
                <a:latin typeface="Century Gothic" panose="020B0502020202020204" pitchFamily="34" charset="0"/>
              </a:rPr>
              <a:t> </a:t>
            </a:r>
            <a:r>
              <a:rPr lang="de-DE" sz="1200" dirty="0" err="1" smtClean="0">
                <a:latin typeface="Century Gothic" panose="020B0502020202020204" pitchFamily="34" charset="0"/>
              </a:rPr>
              <a:t>for</a:t>
            </a:r>
            <a:r>
              <a:rPr lang="de-DE" sz="1200" dirty="0" smtClean="0">
                <a:latin typeface="Century Gothic" panose="020B0502020202020204" pitchFamily="34" charset="0"/>
              </a:rPr>
              <a:t> PSMA</a:t>
            </a:r>
          </a:p>
          <a:p>
            <a:pPr marL="342900" indent="-342900">
              <a:buFont typeface="Arial" panose="020B0604020202020204" pitchFamily="34" charset="0"/>
              <a:buChar char="•"/>
            </a:pPr>
            <a:r>
              <a:rPr lang="de-DE" sz="1200" dirty="0">
                <a:latin typeface="Century Gothic" panose="020B0502020202020204" pitchFamily="34" charset="0"/>
              </a:rPr>
              <a:t>H</a:t>
            </a:r>
            <a:r>
              <a:rPr lang="de-DE" sz="1200" dirty="0" smtClean="0">
                <a:latin typeface="Century Gothic" panose="020B0502020202020204" pitchFamily="34" charset="0"/>
              </a:rPr>
              <a:t>igh </a:t>
            </a:r>
            <a:r>
              <a:rPr lang="de-DE" sz="1200" dirty="0" err="1" smtClean="0">
                <a:latin typeface="Century Gothic" panose="020B0502020202020204" pitchFamily="34" charset="0"/>
              </a:rPr>
              <a:t>metabolic</a:t>
            </a:r>
            <a:r>
              <a:rPr lang="de-DE" sz="1200" dirty="0" smtClean="0">
                <a:latin typeface="Century Gothic" panose="020B0502020202020204" pitchFamily="34" charset="0"/>
              </a:rPr>
              <a:t> </a:t>
            </a:r>
            <a:r>
              <a:rPr lang="de-DE" sz="1200" dirty="0" err="1" smtClean="0">
                <a:latin typeface="Century Gothic" panose="020B0502020202020204" pitchFamily="34" charset="0"/>
              </a:rPr>
              <a:t>stability</a:t>
            </a:r>
            <a:endParaRPr lang="de-DE" sz="1200" dirty="0" smtClean="0">
              <a:latin typeface="Century Gothic" panose="020B0502020202020204" pitchFamily="34" charset="0"/>
            </a:endParaRPr>
          </a:p>
          <a:p>
            <a:pPr marL="342900" indent="-342900">
              <a:buFont typeface="Arial" panose="020B0604020202020204" pitchFamily="34" charset="0"/>
              <a:buChar char="•"/>
            </a:pPr>
            <a:r>
              <a:rPr lang="de-DE" sz="1200" dirty="0" err="1" smtClean="0">
                <a:latin typeface="Century Gothic" panose="020B0502020202020204" pitchFamily="34" charset="0"/>
              </a:rPr>
              <a:t>Amenable</a:t>
            </a:r>
            <a:r>
              <a:rPr lang="de-DE" sz="1200" dirty="0" smtClean="0">
                <a:latin typeface="Century Gothic" panose="020B0502020202020204" pitchFamily="34" charset="0"/>
              </a:rPr>
              <a:t> </a:t>
            </a:r>
            <a:r>
              <a:rPr lang="de-DE" sz="1200" dirty="0" err="1" smtClean="0">
                <a:latin typeface="Century Gothic" panose="020B0502020202020204" pitchFamily="34" charset="0"/>
              </a:rPr>
              <a:t>for</a:t>
            </a:r>
            <a:r>
              <a:rPr lang="de-DE" sz="1200" dirty="0" smtClean="0">
                <a:latin typeface="Century Gothic" panose="020B0502020202020204" pitchFamily="34" charset="0"/>
              </a:rPr>
              <a:t> </a:t>
            </a:r>
            <a:r>
              <a:rPr lang="de-DE" sz="1200" dirty="0" err="1" smtClean="0">
                <a:latin typeface="Century Gothic" panose="020B0502020202020204" pitchFamily="34" charset="0"/>
              </a:rPr>
              <a:t>labeling</a:t>
            </a:r>
            <a:endParaRPr lang="de-DE" sz="1200" dirty="0" smtClean="0">
              <a:latin typeface="Century Gothic" panose="020B0502020202020204" pitchFamily="34" charset="0"/>
            </a:endParaRPr>
          </a:p>
        </p:txBody>
      </p:sp>
      <p:pic>
        <p:nvPicPr>
          <p:cNvPr id="21" name="Grafik 20"/>
          <p:cNvPicPr/>
          <p:nvPr/>
        </p:nvPicPr>
        <p:blipFill>
          <a:blip r:embed="rId5"/>
          <a:stretch>
            <a:fillRect/>
          </a:stretch>
        </p:blipFill>
        <p:spPr>
          <a:xfrm>
            <a:off x="1698320" y="1360297"/>
            <a:ext cx="2186200" cy="1264171"/>
          </a:xfrm>
          <a:prstGeom prst="rect">
            <a:avLst/>
          </a:prstGeom>
        </p:spPr>
      </p:pic>
      <p:pic>
        <p:nvPicPr>
          <p:cNvPr id="22" name="Grafik 21"/>
          <p:cNvPicPr/>
          <p:nvPr/>
        </p:nvPicPr>
        <p:blipFill>
          <a:blip r:embed="rId6"/>
          <a:stretch>
            <a:fillRect/>
          </a:stretch>
        </p:blipFill>
        <p:spPr>
          <a:xfrm>
            <a:off x="4572000" y="1340768"/>
            <a:ext cx="1513129" cy="1272726"/>
          </a:xfrm>
          <a:prstGeom prst="rect">
            <a:avLst/>
          </a:prstGeom>
        </p:spPr>
      </p:pic>
      <p:sp>
        <p:nvSpPr>
          <p:cNvPr id="23" name="Titel 2"/>
          <p:cNvSpPr txBox="1">
            <a:spLocks/>
          </p:cNvSpPr>
          <p:nvPr/>
        </p:nvSpPr>
        <p:spPr>
          <a:xfrm>
            <a:off x="1698320" y="2703864"/>
            <a:ext cx="2304256" cy="276999"/>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de-DE" sz="1200" dirty="0" smtClean="0">
                <a:latin typeface="Century Gothic" panose="020B0502020202020204" pitchFamily="34" charset="0"/>
              </a:rPr>
              <a:t>Natural </a:t>
            </a:r>
            <a:r>
              <a:rPr lang="de-DE" sz="1200" dirty="0" err="1" smtClean="0">
                <a:latin typeface="Century Gothic" panose="020B0502020202020204" pitchFamily="34" charset="0"/>
              </a:rPr>
              <a:t>ligand</a:t>
            </a:r>
            <a:r>
              <a:rPr lang="de-DE" sz="1200" dirty="0" smtClean="0">
                <a:latin typeface="Century Gothic" panose="020B0502020202020204" pitchFamily="34" charset="0"/>
              </a:rPr>
              <a:t> </a:t>
            </a:r>
            <a:r>
              <a:rPr lang="de-DE" sz="1200" dirty="0" err="1" smtClean="0">
                <a:latin typeface="Century Gothic" panose="020B0502020202020204" pitchFamily="34" charset="0"/>
              </a:rPr>
              <a:t>of</a:t>
            </a:r>
            <a:r>
              <a:rPr lang="de-DE" sz="1200" dirty="0" smtClean="0">
                <a:latin typeface="Century Gothic" panose="020B0502020202020204" pitchFamily="34" charset="0"/>
              </a:rPr>
              <a:t> PSMA</a:t>
            </a:r>
          </a:p>
        </p:txBody>
      </p:sp>
      <p:sp>
        <p:nvSpPr>
          <p:cNvPr id="16" name="Pfeil nach rechts 15"/>
          <p:cNvSpPr/>
          <p:nvPr/>
        </p:nvSpPr>
        <p:spPr>
          <a:xfrm>
            <a:off x="3786552" y="1739919"/>
            <a:ext cx="608664" cy="288032"/>
          </a:xfrm>
          <a:prstGeom prst="rightArrow">
            <a:avLst/>
          </a:prstGeom>
          <a:solidFill>
            <a:srgbClr val="005B8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79904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4" descr="Fig1new.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322" y="1700808"/>
            <a:ext cx="6591454" cy="4251540"/>
          </a:xfrm>
          <a:prstGeom prst="rect">
            <a:avLst/>
          </a:prstGeom>
        </p:spPr>
      </p:pic>
      <p:graphicFrame>
        <p:nvGraphicFramePr>
          <p:cNvPr id="3" name="Objekt 2"/>
          <p:cNvGraphicFramePr>
            <a:graphicFrameLocks noChangeAspect="1"/>
          </p:cNvGraphicFramePr>
          <p:nvPr>
            <p:extLst>
              <p:ext uri="{D42A27DB-BD31-4B8C-83A1-F6EECF244321}">
                <p14:modId xmlns:p14="http://schemas.microsoft.com/office/powerpoint/2010/main" val="3201058068"/>
              </p:ext>
            </p:extLst>
          </p:nvPr>
        </p:nvGraphicFramePr>
        <p:xfrm>
          <a:off x="381921" y="4437112"/>
          <a:ext cx="1487244" cy="2217474"/>
        </p:xfrm>
        <a:graphic>
          <a:graphicData uri="http://schemas.openxmlformats.org/presentationml/2006/ole">
            <mc:AlternateContent xmlns:mc="http://schemas.openxmlformats.org/markup-compatibility/2006">
              <mc:Choice xmlns:v="urn:schemas-microsoft-com:vml" Requires="v">
                <p:oleObj spid="_x0000_s102489" name="CS ChemDraw Drawing" r:id="rId4" imgW="1859055" imgH="2771843" progId="ChemDraw.Document.6.0">
                  <p:embed/>
                </p:oleObj>
              </mc:Choice>
              <mc:Fallback>
                <p:oleObj name="CS ChemDraw Drawing" r:id="rId4" imgW="1859055" imgH="2771843" progId="ChemDraw.Document.6.0">
                  <p:embed/>
                  <p:pic>
                    <p:nvPicPr>
                      <p:cNvPr id="0" name=""/>
                      <p:cNvPicPr/>
                      <p:nvPr/>
                    </p:nvPicPr>
                    <p:blipFill>
                      <a:blip r:embed="rId5"/>
                      <a:stretch>
                        <a:fillRect/>
                      </a:stretch>
                    </p:blipFill>
                    <p:spPr>
                      <a:xfrm>
                        <a:off x="381921" y="4437112"/>
                        <a:ext cx="1487244" cy="2217474"/>
                      </a:xfrm>
                      <a:prstGeom prst="rect">
                        <a:avLst/>
                      </a:prstGeom>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3046611728"/>
              </p:ext>
            </p:extLst>
          </p:nvPr>
        </p:nvGraphicFramePr>
        <p:xfrm>
          <a:off x="6012160" y="4437548"/>
          <a:ext cx="2947988" cy="2309813"/>
        </p:xfrm>
        <a:graphic>
          <a:graphicData uri="http://schemas.openxmlformats.org/presentationml/2006/ole">
            <mc:AlternateContent xmlns:mc="http://schemas.openxmlformats.org/markup-compatibility/2006">
              <mc:Choice xmlns:v="urn:schemas-microsoft-com:vml" Requires="v">
                <p:oleObj spid="_x0000_s102490" name="CS ChemDraw Drawing" r:id="rId6" imgW="3684883" imgH="2886143" progId="ChemDraw.Document.6.0">
                  <p:embed/>
                </p:oleObj>
              </mc:Choice>
              <mc:Fallback>
                <p:oleObj name="CS ChemDraw Drawing" r:id="rId6" imgW="3684883" imgH="2886143" progId="ChemDraw.Document.6.0">
                  <p:embed/>
                  <p:pic>
                    <p:nvPicPr>
                      <p:cNvPr id="0" name=""/>
                      <p:cNvPicPr/>
                      <p:nvPr/>
                    </p:nvPicPr>
                    <p:blipFill>
                      <a:blip r:embed="rId7"/>
                      <a:stretch>
                        <a:fillRect/>
                      </a:stretch>
                    </p:blipFill>
                    <p:spPr>
                      <a:xfrm>
                        <a:off x="6012160" y="4437548"/>
                        <a:ext cx="2947988" cy="2309813"/>
                      </a:xfrm>
                      <a:prstGeom prst="rect">
                        <a:avLst/>
                      </a:prstGeom>
                    </p:spPr>
                  </p:pic>
                </p:oleObj>
              </mc:Fallback>
            </mc:AlternateContent>
          </a:graphicData>
        </a:graphic>
      </p:graphicFrame>
      <p:sp>
        <p:nvSpPr>
          <p:cNvPr id="7" name="Rechteck 6"/>
          <p:cNvSpPr/>
          <p:nvPr/>
        </p:nvSpPr>
        <p:spPr>
          <a:xfrm>
            <a:off x="354000" y="836713"/>
            <a:ext cx="8322456" cy="461665"/>
          </a:xfrm>
          <a:prstGeom prst="rect">
            <a:avLst/>
          </a:prstGeom>
        </p:spPr>
        <p:txBody>
          <a:bodyPr wrap="square">
            <a:spAutoFit/>
          </a:bodyPr>
          <a:lstStyle/>
          <a:p>
            <a:pPr lvl="0">
              <a:defRPr/>
            </a:pPr>
            <a:r>
              <a:rPr lang="de-DE" sz="2400" b="1" dirty="0">
                <a:solidFill>
                  <a:srgbClr val="005B82"/>
                </a:solidFill>
                <a:latin typeface="Arial" panose="020B0604020202020204" pitchFamily="34" charset="0"/>
                <a:cs typeface="Arial" panose="020B0604020202020204" pitchFamily="34" charset="0"/>
              </a:rPr>
              <a:t>[</a:t>
            </a:r>
            <a:r>
              <a:rPr lang="de-DE" sz="2400" b="1" baseline="30000" dirty="0">
                <a:solidFill>
                  <a:srgbClr val="005B82"/>
                </a:solidFill>
                <a:latin typeface="Arial" panose="020B0604020202020204" pitchFamily="34" charset="0"/>
                <a:cs typeface="Arial" panose="020B0604020202020204" pitchFamily="34" charset="0"/>
              </a:rPr>
              <a:t>18</a:t>
            </a:r>
            <a:r>
              <a:rPr lang="de-DE" sz="2400" b="1" dirty="0">
                <a:solidFill>
                  <a:srgbClr val="005B82"/>
                </a:solidFill>
                <a:latin typeface="Arial" panose="020B0604020202020204" pitchFamily="34" charset="0"/>
                <a:cs typeface="Arial" panose="020B0604020202020204" pitchFamily="34" charset="0"/>
              </a:rPr>
              <a:t>F]</a:t>
            </a:r>
            <a:r>
              <a:rPr lang="de-DE" sz="2400" b="1" dirty="0" err="1">
                <a:solidFill>
                  <a:srgbClr val="005B82"/>
                </a:solidFill>
                <a:latin typeface="Arial" panose="020B0604020202020204" pitchFamily="34" charset="0"/>
                <a:cs typeface="Arial" panose="020B0604020202020204" pitchFamily="34" charset="0"/>
              </a:rPr>
              <a:t>DCFPyL</a:t>
            </a:r>
            <a:r>
              <a:rPr lang="de-DE" sz="2400" b="1" dirty="0">
                <a:solidFill>
                  <a:srgbClr val="005B82"/>
                </a:solidFill>
                <a:latin typeface="Arial" panose="020B0604020202020204" pitchFamily="34" charset="0"/>
                <a:cs typeface="Arial" panose="020B0604020202020204" pitchFamily="34" charset="0"/>
              </a:rPr>
              <a:t> </a:t>
            </a:r>
            <a:r>
              <a:rPr lang="de-DE" sz="2400" b="1" dirty="0" err="1">
                <a:solidFill>
                  <a:srgbClr val="005B82"/>
                </a:solidFill>
                <a:latin typeface="Arial" panose="020B0604020202020204" pitchFamily="34" charset="0"/>
                <a:cs typeface="Arial" panose="020B0604020202020204" pitchFamily="34" charset="0"/>
              </a:rPr>
              <a:t>superior</a:t>
            </a:r>
            <a:r>
              <a:rPr lang="de-DE" sz="2400" b="1" dirty="0">
                <a:solidFill>
                  <a:srgbClr val="005B82"/>
                </a:solidFill>
                <a:latin typeface="Arial" panose="020B0604020202020204" pitchFamily="34" charset="0"/>
                <a:cs typeface="Arial" panose="020B0604020202020204" pitchFamily="34" charset="0"/>
              </a:rPr>
              <a:t> </a:t>
            </a:r>
            <a:r>
              <a:rPr lang="de-DE" sz="2400" b="1" dirty="0" err="1">
                <a:solidFill>
                  <a:srgbClr val="005B82"/>
                </a:solidFill>
                <a:latin typeface="Arial" panose="020B0604020202020204" pitchFamily="34" charset="0"/>
                <a:cs typeface="Arial" panose="020B0604020202020204" pitchFamily="34" charset="0"/>
              </a:rPr>
              <a:t>to</a:t>
            </a:r>
            <a:r>
              <a:rPr lang="de-DE" sz="2400" b="1" dirty="0">
                <a:solidFill>
                  <a:srgbClr val="005B82"/>
                </a:solidFill>
                <a:latin typeface="Arial" panose="020B0604020202020204" pitchFamily="34" charset="0"/>
                <a:cs typeface="Arial" panose="020B0604020202020204" pitchFamily="34" charset="0"/>
              </a:rPr>
              <a:t> [</a:t>
            </a:r>
            <a:r>
              <a:rPr lang="de-DE" sz="2400" b="1" baseline="30000" dirty="0">
                <a:solidFill>
                  <a:srgbClr val="005B82"/>
                </a:solidFill>
                <a:latin typeface="Arial" panose="020B0604020202020204" pitchFamily="34" charset="0"/>
                <a:cs typeface="Arial" panose="020B0604020202020204" pitchFamily="34" charset="0"/>
              </a:rPr>
              <a:t>68</a:t>
            </a:r>
            <a:r>
              <a:rPr lang="de-DE" sz="2400" b="1" dirty="0">
                <a:solidFill>
                  <a:srgbClr val="005B82"/>
                </a:solidFill>
                <a:latin typeface="Arial" panose="020B0604020202020204" pitchFamily="34" charset="0"/>
                <a:cs typeface="Arial" panose="020B0604020202020204" pitchFamily="34" charset="0"/>
              </a:rPr>
              <a:t>Ga]PSMA-HBED-CC PET/CT</a:t>
            </a:r>
          </a:p>
        </p:txBody>
      </p:sp>
    </p:spTree>
    <p:extLst>
      <p:ext uri="{BB962C8B-B14F-4D97-AF65-F5344CB8AC3E}">
        <p14:creationId xmlns:p14="http://schemas.microsoft.com/office/powerpoint/2010/main" val="254469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Wienand_21"/>
          <p:cNvPicPr>
            <a:picLocks noChangeAspect="1" noChangeArrowheads="1"/>
          </p:cNvPicPr>
          <p:nvPr/>
        </p:nvPicPr>
        <p:blipFill>
          <a:blip r:embed="rId2"/>
          <a:srcRect/>
          <a:stretch>
            <a:fillRect/>
          </a:stretch>
        </p:blipFill>
        <p:spPr bwMode="auto">
          <a:xfrm>
            <a:off x="179512" y="2636912"/>
            <a:ext cx="4608513" cy="3328988"/>
          </a:xfrm>
          <a:prstGeom prst="rect">
            <a:avLst/>
          </a:prstGeom>
          <a:noFill/>
          <a:ln w="9525">
            <a:noFill/>
            <a:miter lim="800000"/>
            <a:headEnd/>
            <a:tailEnd/>
          </a:ln>
        </p:spPr>
      </p:pic>
      <p:pic>
        <p:nvPicPr>
          <p:cNvPr id="4" name="Picture 19" descr="Wienand_27"/>
          <p:cNvPicPr>
            <a:picLocks noChangeAspect="1" noChangeArrowheads="1"/>
          </p:cNvPicPr>
          <p:nvPr/>
        </p:nvPicPr>
        <p:blipFill>
          <a:blip r:embed="rId3"/>
          <a:srcRect/>
          <a:stretch>
            <a:fillRect/>
          </a:stretch>
        </p:blipFill>
        <p:spPr bwMode="auto">
          <a:xfrm>
            <a:off x="4618715" y="2638500"/>
            <a:ext cx="4541346" cy="3327400"/>
          </a:xfrm>
          <a:prstGeom prst="rect">
            <a:avLst/>
          </a:prstGeom>
          <a:noFill/>
          <a:ln w="9525">
            <a:noFill/>
            <a:miter lim="800000"/>
            <a:headEnd/>
            <a:tailEnd/>
          </a:ln>
        </p:spPr>
      </p:pic>
      <p:sp>
        <p:nvSpPr>
          <p:cNvPr id="5" name="Untertitel 2"/>
          <p:cNvSpPr txBox="1">
            <a:spLocks/>
          </p:cNvSpPr>
          <p:nvPr/>
        </p:nvSpPr>
        <p:spPr bwMode="auto">
          <a:xfrm>
            <a:off x="5433878" y="5446398"/>
            <a:ext cx="3240088" cy="608013"/>
          </a:xfrm>
          <a:prstGeom prst="rect">
            <a:avLst/>
          </a:prstGeom>
          <a:noFill/>
          <a:ln w="9525">
            <a:noFill/>
            <a:miter lim="800000"/>
            <a:headEnd/>
            <a:tailEnd/>
          </a:ln>
        </p:spPr>
        <p:txBody>
          <a:bodyPr/>
          <a:lstStyle/>
          <a:p>
            <a:pPr algn="ctr">
              <a:spcBef>
                <a:spcPct val="20000"/>
              </a:spcBef>
              <a:buFont typeface="Arial" charset="0"/>
              <a:buNone/>
            </a:pPr>
            <a:r>
              <a:rPr lang="de-DE" sz="2200" dirty="0" smtClean="0">
                <a:solidFill>
                  <a:srgbClr val="FFFFFF"/>
                </a:solidFill>
                <a:latin typeface="Calibri" pitchFamily="34" charset="0"/>
              </a:rPr>
              <a:t>[</a:t>
            </a:r>
            <a:r>
              <a:rPr lang="de-DE" sz="2000" b="1" baseline="30000" dirty="0" smtClean="0">
                <a:solidFill>
                  <a:schemeClr val="bg1"/>
                </a:solidFill>
                <a:latin typeface="Calibri" pitchFamily="34" charset="0"/>
              </a:rPr>
              <a:t>18</a:t>
            </a:r>
            <a:r>
              <a:rPr lang="de-DE" sz="2000" dirty="0" smtClean="0">
                <a:solidFill>
                  <a:srgbClr val="FFFFFF"/>
                </a:solidFill>
                <a:latin typeface="Calibri" pitchFamily="34" charset="0"/>
              </a:rPr>
              <a:t>F</a:t>
            </a:r>
            <a:r>
              <a:rPr lang="de-DE" sz="2200" dirty="0" smtClean="0">
                <a:solidFill>
                  <a:srgbClr val="FFFFFF"/>
                </a:solidFill>
                <a:latin typeface="Calibri" pitchFamily="34" charset="0"/>
              </a:rPr>
              <a:t>]PSMA-6-PET</a:t>
            </a:r>
            <a:endParaRPr lang="de-DE" sz="2200" dirty="0">
              <a:solidFill>
                <a:srgbClr val="FFFFFF"/>
              </a:solidFill>
              <a:latin typeface="Calibri" pitchFamily="34" charset="0"/>
            </a:endParaRPr>
          </a:p>
          <a:p>
            <a:pPr algn="ctr">
              <a:spcBef>
                <a:spcPct val="20000"/>
              </a:spcBef>
              <a:buFont typeface="Arial" charset="0"/>
              <a:buNone/>
            </a:pPr>
            <a:endParaRPr lang="de-DE" sz="2200" dirty="0">
              <a:solidFill>
                <a:srgbClr val="FFFFFF"/>
              </a:solidFill>
              <a:latin typeface="Calibri" pitchFamily="34" charset="0"/>
            </a:endParaRPr>
          </a:p>
          <a:p>
            <a:pPr algn="ctr">
              <a:spcBef>
                <a:spcPct val="20000"/>
              </a:spcBef>
              <a:buFont typeface="Arial" charset="0"/>
              <a:buNone/>
            </a:pPr>
            <a:endParaRPr lang="de-DE" sz="2200" dirty="0">
              <a:solidFill>
                <a:srgbClr val="FFFFFF"/>
              </a:solidFill>
              <a:latin typeface="Calibri" pitchFamily="34" charset="0"/>
            </a:endParaRPr>
          </a:p>
        </p:txBody>
      </p:sp>
      <p:sp>
        <p:nvSpPr>
          <p:cNvPr id="6" name="Untertitel 2"/>
          <p:cNvSpPr txBox="1">
            <a:spLocks/>
          </p:cNvSpPr>
          <p:nvPr/>
        </p:nvSpPr>
        <p:spPr bwMode="auto">
          <a:xfrm>
            <a:off x="900237" y="5570612"/>
            <a:ext cx="3240088" cy="647700"/>
          </a:xfrm>
          <a:prstGeom prst="rect">
            <a:avLst/>
          </a:prstGeom>
          <a:noFill/>
          <a:ln w="9525">
            <a:noFill/>
            <a:miter lim="800000"/>
            <a:headEnd/>
            <a:tailEnd/>
          </a:ln>
        </p:spPr>
        <p:txBody>
          <a:bodyPr/>
          <a:lstStyle/>
          <a:p>
            <a:pPr algn="ctr">
              <a:spcBef>
                <a:spcPct val="20000"/>
              </a:spcBef>
              <a:buFont typeface="Arial" charset="0"/>
              <a:buNone/>
            </a:pPr>
            <a:r>
              <a:rPr lang="de-DE" sz="2200" dirty="0" smtClean="0">
                <a:solidFill>
                  <a:srgbClr val="FFFFFF"/>
                </a:solidFill>
                <a:latin typeface="Calibri" pitchFamily="34" charset="0"/>
              </a:rPr>
              <a:t>[</a:t>
            </a:r>
            <a:r>
              <a:rPr lang="de-DE" sz="2200" baseline="30000" dirty="0">
                <a:solidFill>
                  <a:srgbClr val="FFFFFF"/>
                </a:solidFill>
                <a:latin typeface="Calibri" pitchFamily="34" charset="0"/>
              </a:rPr>
              <a:t>68</a:t>
            </a:r>
            <a:r>
              <a:rPr lang="de-DE" sz="2200" dirty="0">
                <a:solidFill>
                  <a:srgbClr val="FFFFFF"/>
                </a:solidFill>
                <a:latin typeface="Calibri" pitchFamily="34" charset="0"/>
              </a:rPr>
              <a:t>Ga]PSMA-PET</a:t>
            </a:r>
          </a:p>
        </p:txBody>
      </p:sp>
      <p:pic>
        <p:nvPicPr>
          <p:cNvPr id="7" name="Picture 23" descr="Wienand_27"/>
          <p:cNvPicPr>
            <a:picLocks noChangeAspect="1" noChangeArrowheads="1"/>
          </p:cNvPicPr>
          <p:nvPr/>
        </p:nvPicPr>
        <p:blipFill>
          <a:blip r:embed="rId4"/>
          <a:srcRect/>
          <a:stretch>
            <a:fillRect/>
          </a:stretch>
        </p:blipFill>
        <p:spPr bwMode="auto">
          <a:xfrm>
            <a:off x="350067" y="1356002"/>
            <a:ext cx="4114108" cy="2361752"/>
          </a:xfrm>
          <a:prstGeom prst="rect">
            <a:avLst/>
          </a:prstGeom>
          <a:noFill/>
          <a:ln w="9525">
            <a:solidFill>
              <a:schemeClr val="bg1"/>
            </a:solidFill>
            <a:miter lim="800000"/>
            <a:headEnd/>
            <a:tailEnd/>
          </a:ln>
        </p:spPr>
      </p:pic>
      <p:sp>
        <p:nvSpPr>
          <p:cNvPr id="8" name="Line 24"/>
          <p:cNvSpPr>
            <a:spLocks noChangeShapeType="1"/>
          </p:cNvSpPr>
          <p:nvPr/>
        </p:nvSpPr>
        <p:spPr bwMode="auto">
          <a:xfrm flipH="1" flipV="1">
            <a:off x="7442693" y="4778450"/>
            <a:ext cx="256830" cy="667948"/>
          </a:xfrm>
          <a:prstGeom prst="line">
            <a:avLst/>
          </a:prstGeom>
          <a:noFill/>
          <a:ln w="57150">
            <a:solidFill>
              <a:schemeClr val="bg1"/>
            </a:solidFill>
            <a:round/>
            <a:headEnd/>
            <a:tailEnd type="triangle" w="med" len="med"/>
          </a:ln>
        </p:spPr>
        <p:txBody>
          <a:bodyPr/>
          <a:lstStyle/>
          <a:p>
            <a:endParaRPr lang="de-DE"/>
          </a:p>
        </p:txBody>
      </p:sp>
      <p:sp>
        <p:nvSpPr>
          <p:cNvPr id="12" name="Titel 2"/>
          <p:cNvSpPr txBox="1">
            <a:spLocks/>
          </p:cNvSpPr>
          <p:nvPr/>
        </p:nvSpPr>
        <p:spPr>
          <a:xfrm>
            <a:off x="355028" y="748814"/>
            <a:ext cx="9144000"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b="1" dirty="0" smtClean="0">
                <a:solidFill>
                  <a:srgbClr val="005B82"/>
                </a:solidFill>
                <a:latin typeface="Arial" panose="020B0604020202020204" pitchFamily="34" charset="0"/>
                <a:ea typeface="+mn-ea"/>
                <a:cs typeface="Arial" panose="020B0604020202020204" pitchFamily="34" charset="0"/>
              </a:rPr>
              <a:t>Imaging </a:t>
            </a:r>
            <a:r>
              <a:rPr lang="de-DE" sz="2400" b="1" dirty="0" err="1" smtClean="0">
                <a:solidFill>
                  <a:srgbClr val="005B82"/>
                </a:solidFill>
                <a:latin typeface="Arial" panose="020B0604020202020204" pitchFamily="34" charset="0"/>
                <a:ea typeface="+mn-ea"/>
                <a:cs typeface="Arial" panose="020B0604020202020204" pitchFamily="34" charset="0"/>
              </a:rPr>
              <a:t>of</a:t>
            </a:r>
            <a:r>
              <a:rPr lang="de-DE" sz="2400" b="1" dirty="0" smtClean="0">
                <a:solidFill>
                  <a:srgbClr val="005B82"/>
                </a:solidFill>
                <a:latin typeface="Arial" panose="020B0604020202020204" pitchFamily="34" charset="0"/>
                <a:ea typeface="+mn-ea"/>
                <a:cs typeface="Arial" panose="020B0604020202020204" pitchFamily="34" charset="0"/>
              </a:rPr>
              <a:t> </a:t>
            </a:r>
            <a:r>
              <a:rPr lang="de-DE" sz="2400" b="1" dirty="0" err="1">
                <a:solidFill>
                  <a:srgbClr val="005B82"/>
                </a:solidFill>
                <a:latin typeface="Arial" panose="020B0604020202020204" pitchFamily="34" charset="0"/>
                <a:cs typeface="Arial" panose="020B0604020202020204" pitchFamily="34" charset="0"/>
              </a:rPr>
              <a:t>PCa</a:t>
            </a:r>
            <a:r>
              <a:rPr lang="de-DE" sz="2400" b="1" dirty="0">
                <a:solidFill>
                  <a:srgbClr val="005B82"/>
                </a:solidFill>
                <a:latin typeface="Arial" panose="020B0604020202020204" pitchFamily="34" charset="0"/>
                <a:cs typeface="Arial" panose="020B0604020202020204" pitchFamily="34" charset="0"/>
              </a:rPr>
              <a:t> </a:t>
            </a:r>
            <a:r>
              <a:rPr lang="de-DE" sz="2400" b="1" dirty="0" err="1" smtClean="0">
                <a:solidFill>
                  <a:srgbClr val="005B82"/>
                </a:solidFill>
                <a:latin typeface="Arial" panose="020B0604020202020204" pitchFamily="34" charset="0"/>
                <a:ea typeface="+mn-ea"/>
                <a:cs typeface="Arial" panose="020B0604020202020204" pitchFamily="34" charset="0"/>
              </a:rPr>
              <a:t>bone</a:t>
            </a:r>
            <a:r>
              <a:rPr lang="de-DE" sz="2400" b="1" dirty="0" smtClean="0">
                <a:solidFill>
                  <a:srgbClr val="005B82"/>
                </a:solidFill>
                <a:latin typeface="Arial" panose="020B0604020202020204" pitchFamily="34" charset="0"/>
                <a:ea typeface="+mn-ea"/>
                <a:cs typeface="Arial" panose="020B0604020202020204" pitchFamily="34" charset="0"/>
              </a:rPr>
              <a:t> </a:t>
            </a:r>
            <a:r>
              <a:rPr lang="de-DE" sz="2400" b="1" dirty="0" err="1" smtClean="0">
                <a:solidFill>
                  <a:srgbClr val="005B82"/>
                </a:solidFill>
                <a:latin typeface="Arial" panose="020B0604020202020204" pitchFamily="34" charset="0"/>
                <a:ea typeface="+mn-ea"/>
                <a:cs typeface="Arial" panose="020B0604020202020204" pitchFamily="34" charset="0"/>
              </a:rPr>
              <a:t>metastasis</a:t>
            </a:r>
            <a:r>
              <a:rPr lang="de-DE" sz="2400" b="1" dirty="0" smtClean="0">
                <a:solidFill>
                  <a:srgbClr val="005B82"/>
                </a:solidFill>
                <a:latin typeface="Arial" panose="020B0604020202020204" pitchFamily="34" charset="0"/>
                <a:ea typeface="+mn-ea"/>
                <a:cs typeface="Arial" panose="020B0604020202020204" pitchFamily="34" charset="0"/>
              </a:rPr>
              <a:t> </a:t>
            </a:r>
            <a:r>
              <a:rPr lang="de-DE" sz="2400" b="1" dirty="0" err="1" smtClean="0">
                <a:solidFill>
                  <a:srgbClr val="005B82"/>
                </a:solidFill>
                <a:latin typeface="Arial" panose="020B0604020202020204" pitchFamily="34" charset="0"/>
                <a:ea typeface="+mn-ea"/>
                <a:cs typeface="Arial" panose="020B0604020202020204" pitchFamily="34" charset="0"/>
              </a:rPr>
              <a:t>by</a:t>
            </a:r>
            <a:r>
              <a:rPr lang="de-DE" sz="2400" b="1" dirty="0" smtClean="0">
                <a:solidFill>
                  <a:srgbClr val="005B82"/>
                </a:solidFill>
                <a:latin typeface="Arial" panose="020B0604020202020204" pitchFamily="34" charset="0"/>
                <a:ea typeface="+mn-ea"/>
                <a:cs typeface="Arial" panose="020B0604020202020204" pitchFamily="34" charset="0"/>
              </a:rPr>
              <a:t> [</a:t>
            </a:r>
            <a:r>
              <a:rPr lang="de-DE" sz="2400" b="1" baseline="30000" dirty="0" smtClean="0">
                <a:solidFill>
                  <a:srgbClr val="005B82"/>
                </a:solidFill>
                <a:latin typeface="Arial" panose="020B0604020202020204" pitchFamily="34" charset="0"/>
                <a:ea typeface="+mn-ea"/>
                <a:cs typeface="Arial" panose="020B0604020202020204" pitchFamily="34" charset="0"/>
              </a:rPr>
              <a:t>18</a:t>
            </a:r>
            <a:r>
              <a:rPr lang="de-DE" sz="2400" b="1" dirty="0" smtClean="0">
                <a:solidFill>
                  <a:srgbClr val="005B82"/>
                </a:solidFill>
                <a:latin typeface="Arial" panose="020B0604020202020204" pitchFamily="34" charset="0"/>
                <a:ea typeface="+mn-ea"/>
                <a:cs typeface="Arial" panose="020B0604020202020204" pitchFamily="34" charset="0"/>
              </a:rPr>
              <a:t>F]PSMA-6-PET</a:t>
            </a:r>
            <a:endParaRPr lang="de-DE" sz="2400" b="1" dirty="0">
              <a:solidFill>
                <a:srgbClr val="005B82"/>
              </a:solidFill>
              <a:latin typeface="Arial" panose="020B0604020202020204" pitchFamily="34" charset="0"/>
              <a:cs typeface="Arial" panose="020B0604020202020204" pitchFamily="34" charset="0"/>
            </a:endParaRPr>
          </a:p>
        </p:txBody>
      </p:sp>
      <p:sp>
        <p:nvSpPr>
          <p:cNvPr id="13" name="Untertitel 2"/>
          <p:cNvSpPr txBox="1">
            <a:spLocks/>
          </p:cNvSpPr>
          <p:nvPr/>
        </p:nvSpPr>
        <p:spPr bwMode="auto">
          <a:xfrm>
            <a:off x="2709881" y="2996952"/>
            <a:ext cx="2078143" cy="647700"/>
          </a:xfrm>
          <a:prstGeom prst="rect">
            <a:avLst/>
          </a:prstGeom>
          <a:noFill/>
          <a:ln w="9525">
            <a:noFill/>
            <a:miter lim="800000"/>
            <a:headEnd/>
            <a:tailEnd/>
          </a:ln>
        </p:spPr>
        <p:txBody>
          <a:bodyPr/>
          <a:lstStyle/>
          <a:p>
            <a:pPr algn="ctr">
              <a:spcBef>
                <a:spcPct val="20000"/>
              </a:spcBef>
              <a:buFont typeface="Arial" charset="0"/>
              <a:buNone/>
            </a:pPr>
            <a:r>
              <a:rPr lang="de-DE" sz="3200" dirty="0">
                <a:solidFill>
                  <a:srgbClr val="FFFFFF"/>
                </a:solidFill>
                <a:latin typeface="Calibri" pitchFamily="34" charset="0"/>
              </a:rPr>
              <a:t>?</a:t>
            </a:r>
          </a:p>
        </p:txBody>
      </p:sp>
      <p:sp>
        <p:nvSpPr>
          <p:cNvPr id="14" name="Untertitel 2"/>
          <p:cNvSpPr txBox="1">
            <a:spLocks/>
          </p:cNvSpPr>
          <p:nvPr/>
        </p:nvSpPr>
        <p:spPr bwMode="auto">
          <a:xfrm>
            <a:off x="2158486" y="4914769"/>
            <a:ext cx="3240088" cy="647700"/>
          </a:xfrm>
          <a:prstGeom prst="rect">
            <a:avLst/>
          </a:prstGeom>
          <a:noFill/>
          <a:ln w="9525">
            <a:noFill/>
            <a:miter lim="800000"/>
            <a:headEnd/>
            <a:tailEnd/>
          </a:ln>
        </p:spPr>
        <p:txBody>
          <a:bodyPr/>
          <a:lstStyle/>
          <a:p>
            <a:pPr algn="ctr">
              <a:spcBef>
                <a:spcPct val="20000"/>
              </a:spcBef>
              <a:buFont typeface="Arial" charset="0"/>
              <a:buNone/>
            </a:pPr>
            <a:r>
              <a:rPr lang="de-DE" sz="3200" dirty="0">
                <a:solidFill>
                  <a:srgbClr val="FFFFFF"/>
                </a:solidFill>
                <a:latin typeface="Calibri" pitchFamily="34" charset="0"/>
              </a:rPr>
              <a:t>?</a:t>
            </a:r>
          </a:p>
        </p:txBody>
      </p:sp>
      <p:sp>
        <p:nvSpPr>
          <p:cNvPr id="15" name="Textplatzhalter 1"/>
          <p:cNvSpPr txBox="1">
            <a:spLocks/>
          </p:cNvSpPr>
          <p:nvPr/>
        </p:nvSpPr>
        <p:spPr bwMode="auto">
          <a:xfrm>
            <a:off x="4633160" y="1679167"/>
            <a:ext cx="4681767" cy="2270919"/>
          </a:xfrm>
          <a:prstGeom prst="rect">
            <a:avLst/>
          </a:prstGeom>
          <a:noFill/>
          <a:ln w="9525">
            <a:noFill/>
            <a:miter lim="800000"/>
            <a:headEnd/>
            <a:tailEnd/>
          </a:ln>
        </p:spPr>
        <p:txBody>
          <a:bodyPr lIns="0" tIns="0" rIns="0" b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eaLnBrk="0" hangingPunct="0">
              <a:lnSpc>
                <a:spcPct val="120000"/>
              </a:lnSpc>
              <a:buClr>
                <a:srgbClr val="00B050"/>
              </a:buClr>
            </a:pPr>
            <a:r>
              <a:rPr lang="de-DE" sz="2000" dirty="0" err="1" smtClean="0">
                <a:latin typeface="Calibri" pitchFamily="34" charset="0"/>
              </a:rPr>
              <a:t>Detection</a:t>
            </a:r>
            <a:r>
              <a:rPr lang="de-DE" sz="2000" dirty="0" smtClean="0">
                <a:latin typeface="Calibri" pitchFamily="34" charset="0"/>
              </a:rPr>
              <a:t> </a:t>
            </a:r>
            <a:r>
              <a:rPr lang="de-DE" sz="2000" dirty="0" err="1" smtClean="0">
                <a:latin typeface="Calibri" pitchFamily="34" charset="0"/>
              </a:rPr>
              <a:t>of</a:t>
            </a:r>
            <a:r>
              <a:rPr lang="de-DE" sz="2000" dirty="0" smtClean="0">
                <a:latin typeface="Calibri" pitchFamily="34" charset="0"/>
              </a:rPr>
              <a:t> </a:t>
            </a:r>
            <a:r>
              <a:rPr lang="de-DE" sz="2000" dirty="0" err="1" smtClean="0">
                <a:latin typeface="Calibri" pitchFamily="34" charset="0"/>
              </a:rPr>
              <a:t>even</a:t>
            </a:r>
            <a:r>
              <a:rPr lang="de-DE" sz="2000" dirty="0" smtClean="0">
                <a:latin typeface="Calibri" pitchFamily="34" charset="0"/>
              </a:rPr>
              <a:t> </a:t>
            </a:r>
            <a:r>
              <a:rPr lang="de-DE" sz="2000" dirty="0" err="1" smtClean="0">
                <a:latin typeface="Calibri" pitchFamily="34" charset="0"/>
              </a:rPr>
              <a:t>very</a:t>
            </a:r>
            <a:r>
              <a:rPr lang="de-DE" sz="2000" dirty="0" smtClean="0">
                <a:latin typeface="Calibri" pitchFamily="34" charset="0"/>
              </a:rPr>
              <a:t> </a:t>
            </a:r>
            <a:r>
              <a:rPr lang="de-DE" sz="2000" dirty="0" err="1" smtClean="0">
                <a:latin typeface="Calibri" pitchFamily="34" charset="0"/>
              </a:rPr>
              <a:t>small</a:t>
            </a:r>
            <a:r>
              <a:rPr lang="de-DE" sz="2000" dirty="0" smtClean="0">
                <a:latin typeface="Calibri" pitchFamily="34" charset="0"/>
              </a:rPr>
              <a:t> </a:t>
            </a:r>
            <a:r>
              <a:rPr lang="de-DE" sz="2000" dirty="0" err="1" smtClean="0">
                <a:latin typeface="Calibri" pitchFamily="34" charset="0"/>
              </a:rPr>
              <a:t>lesions</a:t>
            </a:r>
            <a:r>
              <a:rPr lang="de-DE" sz="2000" dirty="0" smtClean="0">
                <a:latin typeface="Calibri" pitchFamily="34" charset="0"/>
              </a:rPr>
              <a:t> </a:t>
            </a:r>
          </a:p>
        </p:txBody>
      </p:sp>
    </p:spTree>
    <p:extLst>
      <p:ext uri="{BB962C8B-B14F-4D97-AF65-F5344CB8AC3E}">
        <p14:creationId xmlns:p14="http://schemas.microsoft.com/office/powerpoint/2010/main" val="26520451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p:cNvSpPr>
          <p:nvPr>
            <p:ph type="title"/>
          </p:nvPr>
        </p:nvSpPr>
        <p:spPr bwMode="auto">
          <a:xfrm>
            <a:off x="827584" y="2924944"/>
            <a:ext cx="7488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de-DE" sz="2800" b="1" dirty="0" smtClean="0">
                <a:solidFill>
                  <a:srgbClr val="005B82"/>
                </a:solidFill>
                <a:cs typeface="Arial" panose="020B0604020202020204" pitchFamily="34" charset="0"/>
                <a:sym typeface="Arial" pitchFamily="34" charset="0"/>
              </a:rPr>
              <a:t>Thank You!</a:t>
            </a:r>
            <a:endParaRPr lang="en-US" altLang="de-DE" sz="2800" b="1" dirty="0">
              <a:solidFill>
                <a:srgbClr val="005B82"/>
              </a:solidFill>
              <a:cs typeface="Arial" panose="020B0604020202020204" pitchFamily="34" charset="0"/>
              <a:sym typeface="Arial" pitchFamily="34" charset="0"/>
            </a:endParaRPr>
          </a:p>
        </p:txBody>
      </p:sp>
    </p:spTree>
    <p:extLst>
      <p:ext uri="{BB962C8B-B14F-4D97-AF65-F5344CB8AC3E}">
        <p14:creationId xmlns:p14="http://schemas.microsoft.com/office/powerpoint/2010/main" val="36714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4"/>
          <p:cNvSpPr txBox="1">
            <a:spLocks/>
          </p:cNvSpPr>
          <p:nvPr/>
        </p:nvSpPr>
        <p:spPr>
          <a:xfrm>
            <a:off x="539552" y="512313"/>
            <a:ext cx="8875713" cy="441325"/>
          </a:xfrm>
          <a:prstGeom prst="rect">
            <a:avLst/>
          </a:prstGeom>
        </p:spPr>
        <p:txBody>
          <a:bodyPr/>
          <a:lstStyle>
            <a:lvl1pPr algn="l" defTabSz="914400" rtl="0" eaLnBrk="1" latinLnBrk="0" hangingPunct="1">
              <a:spcBef>
                <a:spcPct val="0"/>
              </a:spcBef>
              <a:buNone/>
              <a:defRPr sz="3000" b="1" i="0" kern="1200">
                <a:solidFill>
                  <a:srgbClr val="8A8A8A"/>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rgbClr val="005B82"/>
                </a:solidFill>
                <a:latin typeface="Arial" panose="020B0604020202020204" pitchFamily="34" charset="0"/>
                <a:cs typeface="Arial" panose="020B0604020202020204" pitchFamily="34" charset="0"/>
              </a:rPr>
              <a:t>L</a:t>
            </a:r>
            <a:r>
              <a:rPr lang="en-US" sz="2800" dirty="0" smtClean="0">
                <a:solidFill>
                  <a:srgbClr val="005B82"/>
                </a:solidFill>
                <a:latin typeface="Arial" panose="020B0604020202020204" pitchFamily="34" charset="0"/>
                <a:cs typeface="Arial" panose="020B0604020202020204" pitchFamily="34" charset="0"/>
              </a:rPr>
              <a:t>abeling with </a:t>
            </a:r>
            <a:r>
              <a:rPr lang="en-US" sz="2800" dirty="0" err="1" smtClean="0">
                <a:solidFill>
                  <a:srgbClr val="005B82"/>
                </a:solidFill>
                <a:latin typeface="Arial" panose="020B0604020202020204" pitchFamily="34" charset="0"/>
                <a:cs typeface="Arial" panose="020B0604020202020204" pitchFamily="34" charset="0"/>
              </a:rPr>
              <a:t>radiometals</a:t>
            </a:r>
            <a:endParaRPr lang="en-US" sz="2800" dirty="0">
              <a:solidFill>
                <a:srgbClr val="005B82"/>
              </a:solidFill>
              <a:latin typeface="Arial" panose="020B0604020202020204" pitchFamily="34" charset="0"/>
              <a:cs typeface="Arial" panose="020B0604020202020204" pitchFamily="34" charset="0"/>
            </a:endParaRPr>
          </a:p>
        </p:txBody>
      </p:sp>
      <p:sp>
        <p:nvSpPr>
          <p:cNvPr id="6" name="Textfeld 5"/>
          <p:cNvSpPr txBox="1"/>
          <p:nvPr/>
        </p:nvSpPr>
        <p:spPr>
          <a:xfrm>
            <a:off x="402382" y="2412896"/>
            <a:ext cx="4032448" cy="2246769"/>
          </a:xfrm>
          <a:prstGeom prst="rect">
            <a:avLst/>
          </a:prstGeom>
          <a:noFill/>
        </p:spPr>
        <p:txBody>
          <a:bodyPr wrap="square" rtlCol="0">
            <a:spAutoFit/>
          </a:bodyPr>
          <a:lstStyle/>
          <a:p>
            <a:pPr algn="l">
              <a:buClr>
                <a:srgbClr val="00B050"/>
              </a:buClr>
            </a:pPr>
            <a:r>
              <a:rPr lang="de-DE" sz="2000" dirty="0" smtClean="0">
                <a:solidFill>
                  <a:schemeClr val="bg1">
                    <a:lumMod val="50000"/>
                  </a:schemeClr>
                </a:solidFill>
              </a:rPr>
              <a:t>Pro:</a:t>
            </a:r>
          </a:p>
          <a:p>
            <a:pPr marL="285750" indent="-285750" algn="l">
              <a:buClr>
                <a:srgbClr val="00B050"/>
              </a:buClr>
              <a:buFont typeface="Wingdings" pitchFamily="2" charset="2"/>
              <a:buChar char="ü"/>
            </a:pPr>
            <a:r>
              <a:rPr lang="de-DE" sz="2000" dirty="0" smtClean="0">
                <a:solidFill>
                  <a:schemeClr val="bg1">
                    <a:lumMod val="50000"/>
                  </a:schemeClr>
                </a:solidFill>
              </a:rPr>
              <a:t>Fast</a:t>
            </a:r>
          </a:p>
          <a:p>
            <a:pPr marL="285750" indent="-285750" algn="l">
              <a:buClr>
                <a:srgbClr val="00B050"/>
              </a:buClr>
              <a:buFont typeface="Wingdings" pitchFamily="2" charset="2"/>
              <a:buChar char="ü"/>
            </a:pPr>
            <a:r>
              <a:rPr lang="de-DE" sz="2000" dirty="0" smtClean="0">
                <a:solidFill>
                  <a:schemeClr val="bg1">
                    <a:lumMod val="50000"/>
                  </a:schemeClr>
                </a:solidFill>
              </a:rPr>
              <a:t>Easy</a:t>
            </a:r>
          </a:p>
          <a:p>
            <a:pPr marL="285750" indent="-285750" algn="l">
              <a:buClr>
                <a:srgbClr val="00B050"/>
              </a:buClr>
              <a:buFont typeface="Wingdings" pitchFamily="2" charset="2"/>
              <a:buChar char="ü"/>
            </a:pPr>
            <a:r>
              <a:rPr lang="de-DE" sz="2000" dirty="0" err="1" smtClean="0">
                <a:solidFill>
                  <a:schemeClr val="bg1">
                    <a:lumMod val="50000"/>
                  </a:schemeClr>
                </a:solidFill>
              </a:rPr>
              <a:t>One-step</a:t>
            </a:r>
            <a:endParaRPr lang="de-DE" sz="2000" dirty="0" smtClean="0">
              <a:solidFill>
                <a:schemeClr val="bg1">
                  <a:lumMod val="50000"/>
                </a:schemeClr>
              </a:solidFill>
            </a:endParaRPr>
          </a:p>
          <a:p>
            <a:pPr marL="285750" indent="-285750" algn="l">
              <a:buClr>
                <a:srgbClr val="00B050"/>
              </a:buClr>
              <a:buFont typeface="Wingdings" pitchFamily="2" charset="2"/>
              <a:buChar char="ü"/>
            </a:pPr>
            <a:r>
              <a:rPr lang="de-DE" sz="2000" dirty="0" smtClean="0">
                <a:solidFill>
                  <a:schemeClr val="bg1">
                    <a:lumMod val="50000"/>
                  </a:schemeClr>
                </a:solidFill>
              </a:rPr>
              <a:t>Commercial </a:t>
            </a:r>
            <a:r>
              <a:rPr lang="de-DE" sz="2000" dirty="0" err="1" smtClean="0">
                <a:solidFill>
                  <a:schemeClr val="bg1">
                    <a:lumMod val="50000"/>
                  </a:schemeClr>
                </a:solidFill>
              </a:rPr>
              <a:t>kits</a:t>
            </a:r>
            <a:r>
              <a:rPr lang="de-DE" sz="2000" dirty="0" smtClean="0">
                <a:solidFill>
                  <a:schemeClr val="bg1">
                    <a:lumMod val="50000"/>
                  </a:schemeClr>
                </a:solidFill>
              </a:rPr>
              <a:t> </a:t>
            </a:r>
            <a:r>
              <a:rPr lang="de-DE" sz="2000" dirty="0" err="1" smtClean="0">
                <a:solidFill>
                  <a:schemeClr val="bg1">
                    <a:lumMod val="50000"/>
                  </a:schemeClr>
                </a:solidFill>
              </a:rPr>
              <a:t>available</a:t>
            </a:r>
            <a:endParaRPr lang="de-DE" sz="2000" dirty="0" smtClean="0">
              <a:solidFill>
                <a:schemeClr val="bg1">
                  <a:lumMod val="50000"/>
                </a:schemeClr>
              </a:solidFill>
            </a:endParaRPr>
          </a:p>
          <a:p>
            <a:pPr marL="285750" indent="-285750" algn="l">
              <a:buClr>
                <a:srgbClr val="00B050"/>
              </a:buClr>
              <a:buFont typeface="Wingdings" pitchFamily="2" charset="2"/>
              <a:buChar char="ü"/>
            </a:pPr>
            <a:r>
              <a:rPr lang="de-DE" sz="2000" dirty="0" smtClean="0">
                <a:solidFill>
                  <a:schemeClr val="bg1">
                    <a:lumMod val="50000"/>
                  </a:schemeClr>
                </a:solidFill>
              </a:rPr>
              <a:t>Generator </a:t>
            </a:r>
            <a:r>
              <a:rPr lang="de-DE" sz="2000" dirty="0" err="1" smtClean="0">
                <a:solidFill>
                  <a:schemeClr val="bg1">
                    <a:lumMod val="50000"/>
                  </a:schemeClr>
                </a:solidFill>
              </a:rPr>
              <a:t>systems</a:t>
            </a:r>
            <a:r>
              <a:rPr lang="de-DE" sz="2000" dirty="0" smtClean="0">
                <a:solidFill>
                  <a:schemeClr val="bg1">
                    <a:lumMod val="50000"/>
                  </a:schemeClr>
                </a:solidFill>
              </a:rPr>
              <a:t>: </a:t>
            </a:r>
            <a:r>
              <a:rPr lang="de-DE" sz="2000" dirty="0" err="1" smtClean="0">
                <a:solidFill>
                  <a:schemeClr val="bg1">
                    <a:lumMod val="50000"/>
                  </a:schemeClr>
                </a:solidFill>
              </a:rPr>
              <a:t>no</a:t>
            </a:r>
            <a:r>
              <a:rPr lang="de-DE" sz="2000" dirty="0" smtClean="0">
                <a:solidFill>
                  <a:schemeClr val="bg1">
                    <a:lumMod val="50000"/>
                  </a:schemeClr>
                </a:solidFill>
              </a:rPr>
              <a:t> </a:t>
            </a:r>
            <a:r>
              <a:rPr lang="de-DE" sz="2000" dirty="0" err="1" smtClean="0">
                <a:solidFill>
                  <a:schemeClr val="bg1">
                    <a:lumMod val="50000"/>
                  </a:schemeClr>
                </a:solidFill>
              </a:rPr>
              <a:t>cyclotron</a:t>
            </a:r>
            <a:r>
              <a:rPr lang="de-DE" sz="2000" dirty="0" smtClean="0">
                <a:solidFill>
                  <a:schemeClr val="bg1">
                    <a:lumMod val="50000"/>
                  </a:schemeClr>
                </a:solidFill>
              </a:rPr>
              <a:t> </a:t>
            </a:r>
            <a:r>
              <a:rPr lang="de-DE" sz="2000" dirty="0" err="1" smtClean="0">
                <a:solidFill>
                  <a:schemeClr val="bg1">
                    <a:lumMod val="50000"/>
                  </a:schemeClr>
                </a:solidFill>
              </a:rPr>
              <a:t>necessary</a:t>
            </a:r>
            <a:endParaRPr lang="de-DE" sz="2000" dirty="0">
              <a:solidFill>
                <a:schemeClr val="bg1">
                  <a:lumMod val="50000"/>
                </a:schemeClr>
              </a:solidFill>
            </a:endParaRPr>
          </a:p>
        </p:txBody>
      </p:sp>
      <p:sp>
        <p:nvSpPr>
          <p:cNvPr id="7" name="Textfeld 6"/>
          <p:cNvSpPr txBox="1"/>
          <p:nvPr/>
        </p:nvSpPr>
        <p:spPr>
          <a:xfrm>
            <a:off x="4316625" y="4641359"/>
            <a:ext cx="5184575" cy="1938992"/>
          </a:xfrm>
          <a:prstGeom prst="rect">
            <a:avLst/>
          </a:prstGeom>
          <a:noFill/>
        </p:spPr>
        <p:txBody>
          <a:bodyPr wrap="square" rtlCol="0">
            <a:spAutoFit/>
          </a:bodyPr>
          <a:lstStyle/>
          <a:p>
            <a:pPr algn="l">
              <a:buClr>
                <a:srgbClr val="FF0000"/>
              </a:buClr>
            </a:pPr>
            <a:r>
              <a:rPr lang="de-DE" sz="2000" dirty="0" smtClean="0">
                <a:solidFill>
                  <a:schemeClr val="bg1">
                    <a:lumMod val="50000"/>
                  </a:schemeClr>
                </a:solidFill>
              </a:rPr>
              <a:t>Contra:</a:t>
            </a:r>
          </a:p>
          <a:p>
            <a:pPr marL="285750" indent="-285750" algn="l">
              <a:buClr>
                <a:srgbClr val="FF0000"/>
              </a:buClr>
              <a:buFont typeface="Symbol" pitchFamily="18" charset="2"/>
              <a:buChar char="-"/>
            </a:pPr>
            <a:r>
              <a:rPr lang="de-DE" sz="2000" dirty="0" smtClean="0">
                <a:solidFill>
                  <a:schemeClr val="bg1">
                    <a:lumMod val="50000"/>
                  </a:schemeClr>
                </a:solidFill>
              </a:rPr>
              <a:t>Strong </a:t>
            </a:r>
            <a:r>
              <a:rPr lang="de-DE" sz="2000" dirty="0" err="1" smtClean="0">
                <a:solidFill>
                  <a:schemeClr val="bg1">
                    <a:lumMod val="50000"/>
                  </a:schemeClr>
                </a:solidFill>
              </a:rPr>
              <a:t>influence</a:t>
            </a:r>
            <a:r>
              <a:rPr lang="de-DE" sz="2000" dirty="0" smtClean="0">
                <a:solidFill>
                  <a:schemeClr val="bg1">
                    <a:lumMod val="50000"/>
                  </a:schemeClr>
                </a:solidFill>
              </a:rPr>
              <a:t> </a:t>
            </a:r>
            <a:r>
              <a:rPr lang="de-DE" sz="2000" dirty="0" err="1" smtClean="0">
                <a:solidFill>
                  <a:schemeClr val="bg1">
                    <a:lumMod val="50000"/>
                  </a:schemeClr>
                </a:solidFill>
              </a:rPr>
              <a:t>of</a:t>
            </a:r>
            <a:r>
              <a:rPr lang="de-DE" sz="2000" dirty="0" smtClean="0">
                <a:solidFill>
                  <a:schemeClr val="bg1">
                    <a:lumMod val="50000"/>
                  </a:schemeClr>
                </a:solidFill>
              </a:rPr>
              <a:t> </a:t>
            </a:r>
            <a:r>
              <a:rPr lang="de-DE" sz="2000" dirty="0" err="1" smtClean="0">
                <a:solidFill>
                  <a:schemeClr val="bg1">
                    <a:lumMod val="50000"/>
                  </a:schemeClr>
                </a:solidFill>
              </a:rPr>
              <a:t>chelating</a:t>
            </a:r>
            <a:r>
              <a:rPr lang="de-DE" sz="2000" dirty="0" smtClean="0">
                <a:solidFill>
                  <a:schemeClr val="bg1">
                    <a:lumMod val="50000"/>
                  </a:schemeClr>
                </a:solidFill>
              </a:rPr>
              <a:t> </a:t>
            </a:r>
            <a:r>
              <a:rPr lang="de-DE" sz="2000" dirty="0" err="1" smtClean="0">
                <a:solidFill>
                  <a:schemeClr val="bg1">
                    <a:lumMod val="50000"/>
                  </a:schemeClr>
                </a:solidFill>
              </a:rPr>
              <a:t>group</a:t>
            </a:r>
            <a:endParaRPr lang="de-DE" sz="2000" dirty="0" smtClean="0">
              <a:solidFill>
                <a:schemeClr val="bg1">
                  <a:lumMod val="50000"/>
                </a:schemeClr>
              </a:solidFill>
            </a:endParaRPr>
          </a:p>
          <a:p>
            <a:pPr marL="285750" indent="-285750" algn="l">
              <a:buClr>
                <a:srgbClr val="FF0000"/>
              </a:buClr>
              <a:buFont typeface="Symbol" pitchFamily="18" charset="2"/>
              <a:buChar char="-"/>
            </a:pPr>
            <a:r>
              <a:rPr lang="de-DE" sz="2000" dirty="0">
                <a:solidFill>
                  <a:schemeClr val="bg1">
                    <a:lumMod val="50000"/>
                  </a:schemeClr>
                </a:solidFill>
              </a:rPr>
              <a:t>Limited </a:t>
            </a:r>
            <a:r>
              <a:rPr lang="de-DE" sz="2000" dirty="0" err="1" smtClean="0">
                <a:solidFill>
                  <a:schemeClr val="bg1">
                    <a:lumMod val="50000"/>
                  </a:schemeClr>
                </a:solidFill>
              </a:rPr>
              <a:t>amounts</a:t>
            </a:r>
            <a:r>
              <a:rPr lang="de-DE" sz="2000" dirty="0" smtClean="0">
                <a:solidFill>
                  <a:schemeClr val="bg1">
                    <a:lumMod val="50000"/>
                  </a:schemeClr>
                </a:solidFill>
              </a:rPr>
              <a:t> </a:t>
            </a:r>
            <a:r>
              <a:rPr lang="de-DE" sz="2000" dirty="0" err="1" smtClean="0">
                <a:solidFill>
                  <a:schemeClr val="bg1">
                    <a:lumMod val="50000"/>
                  </a:schemeClr>
                </a:solidFill>
              </a:rPr>
              <a:t>of</a:t>
            </a:r>
            <a:r>
              <a:rPr lang="de-DE" sz="2000" dirty="0" smtClean="0">
                <a:solidFill>
                  <a:schemeClr val="bg1">
                    <a:lumMod val="50000"/>
                  </a:schemeClr>
                </a:solidFill>
              </a:rPr>
              <a:t> </a:t>
            </a:r>
            <a:r>
              <a:rPr lang="de-DE" sz="2000" dirty="0" err="1" smtClean="0">
                <a:solidFill>
                  <a:schemeClr val="bg1">
                    <a:lumMod val="50000"/>
                  </a:schemeClr>
                </a:solidFill>
              </a:rPr>
              <a:t>generator</a:t>
            </a:r>
            <a:r>
              <a:rPr lang="de-DE" sz="2000" dirty="0" smtClean="0">
                <a:solidFill>
                  <a:schemeClr val="bg1">
                    <a:lumMod val="50000"/>
                  </a:schemeClr>
                </a:solidFill>
              </a:rPr>
              <a:t> </a:t>
            </a:r>
            <a:r>
              <a:rPr lang="de-DE" sz="2000" dirty="0" err="1" smtClean="0">
                <a:solidFill>
                  <a:schemeClr val="bg1">
                    <a:lumMod val="50000"/>
                  </a:schemeClr>
                </a:solidFill>
              </a:rPr>
              <a:t>nuclides</a:t>
            </a:r>
            <a:endParaRPr lang="de-DE" sz="2000" dirty="0" smtClean="0">
              <a:solidFill>
                <a:schemeClr val="bg1">
                  <a:lumMod val="50000"/>
                </a:schemeClr>
              </a:solidFill>
            </a:endParaRPr>
          </a:p>
          <a:p>
            <a:pPr marL="285750" indent="-285750" algn="l">
              <a:buClr>
                <a:srgbClr val="FF0000"/>
              </a:buClr>
              <a:buFont typeface="Symbol" pitchFamily="18" charset="2"/>
              <a:buChar char="-"/>
            </a:pPr>
            <a:r>
              <a:rPr lang="de-DE" sz="2000" dirty="0" err="1" smtClean="0">
                <a:solidFill>
                  <a:schemeClr val="bg1">
                    <a:lumMod val="50000"/>
                  </a:schemeClr>
                </a:solidFill>
              </a:rPr>
              <a:t>Possible</a:t>
            </a:r>
            <a:r>
              <a:rPr lang="de-DE" sz="2000" dirty="0" smtClean="0">
                <a:solidFill>
                  <a:schemeClr val="bg1">
                    <a:lumMod val="50000"/>
                  </a:schemeClr>
                </a:solidFill>
              </a:rPr>
              <a:t> </a:t>
            </a:r>
            <a:r>
              <a:rPr lang="de-DE" sz="2000" dirty="0" err="1" smtClean="0">
                <a:solidFill>
                  <a:schemeClr val="bg1">
                    <a:lumMod val="50000"/>
                  </a:schemeClr>
                </a:solidFill>
              </a:rPr>
              <a:t>loss</a:t>
            </a:r>
            <a:r>
              <a:rPr lang="de-DE" sz="2000" dirty="0" smtClean="0">
                <a:solidFill>
                  <a:schemeClr val="bg1">
                    <a:lumMod val="50000"/>
                  </a:schemeClr>
                </a:solidFill>
              </a:rPr>
              <a:t> </a:t>
            </a:r>
            <a:r>
              <a:rPr lang="de-DE" sz="2000" dirty="0" err="1" smtClean="0">
                <a:solidFill>
                  <a:schemeClr val="bg1">
                    <a:lumMod val="50000"/>
                  </a:schemeClr>
                </a:solidFill>
              </a:rPr>
              <a:t>of</a:t>
            </a:r>
            <a:r>
              <a:rPr lang="de-DE" sz="2000" dirty="0" smtClean="0">
                <a:solidFill>
                  <a:schemeClr val="bg1">
                    <a:lumMod val="50000"/>
                  </a:schemeClr>
                </a:solidFill>
              </a:rPr>
              <a:t> </a:t>
            </a:r>
            <a:r>
              <a:rPr lang="de-DE" sz="2000" dirty="0" err="1" smtClean="0">
                <a:solidFill>
                  <a:schemeClr val="bg1">
                    <a:lumMod val="50000"/>
                  </a:schemeClr>
                </a:solidFill>
              </a:rPr>
              <a:t>metal</a:t>
            </a:r>
            <a:endParaRPr lang="de-DE" sz="2000" dirty="0" smtClean="0">
              <a:solidFill>
                <a:schemeClr val="bg1">
                  <a:lumMod val="50000"/>
                </a:schemeClr>
              </a:solidFill>
            </a:endParaRPr>
          </a:p>
          <a:p>
            <a:pPr marL="285750" indent="-285750" algn="l">
              <a:buClr>
                <a:srgbClr val="FF0000"/>
              </a:buClr>
              <a:buFont typeface="Symbol" pitchFamily="18" charset="2"/>
              <a:buChar char="-"/>
            </a:pPr>
            <a:r>
              <a:rPr lang="de-DE" sz="2000" dirty="0" err="1" smtClean="0">
                <a:solidFill>
                  <a:schemeClr val="bg1">
                    <a:lumMod val="50000"/>
                  </a:schemeClr>
                </a:solidFill>
              </a:rPr>
              <a:t>Sophisticated</a:t>
            </a:r>
            <a:r>
              <a:rPr lang="de-DE" sz="2000" dirty="0" smtClean="0">
                <a:solidFill>
                  <a:schemeClr val="bg1">
                    <a:lumMod val="50000"/>
                  </a:schemeClr>
                </a:solidFill>
              </a:rPr>
              <a:t> </a:t>
            </a:r>
            <a:r>
              <a:rPr lang="de-DE" sz="2000" dirty="0" err="1" smtClean="0">
                <a:solidFill>
                  <a:schemeClr val="bg1">
                    <a:lumMod val="50000"/>
                  </a:schemeClr>
                </a:solidFill>
              </a:rPr>
              <a:t>chelator</a:t>
            </a:r>
            <a:r>
              <a:rPr lang="de-DE" sz="2000" dirty="0" smtClean="0">
                <a:solidFill>
                  <a:schemeClr val="bg1">
                    <a:lumMod val="50000"/>
                  </a:schemeClr>
                </a:solidFill>
              </a:rPr>
              <a:t> </a:t>
            </a:r>
            <a:r>
              <a:rPr lang="de-DE" sz="2000" dirty="0" err="1" smtClean="0">
                <a:solidFill>
                  <a:schemeClr val="bg1">
                    <a:lumMod val="50000"/>
                  </a:schemeClr>
                </a:solidFill>
              </a:rPr>
              <a:t>chemistry</a:t>
            </a:r>
            <a:endParaRPr lang="de-DE" sz="2000" dirty="0" smtClean="0">
              <a:solidFill>
                <a:schemeClr val="bg1">
                  <a:lumMod val="50000"/>
                </a:schemeClr>
              </a:solidFill>
            </a:endParaRPr>
          </a:p>
          <a:p>
            <a:pPr marL="285750" indent="-285750" algn="l">
              <a:buClr>
                <a:srgbClr val="FF0000"/>
              </a:buClr>
              <a:buFont typeface="Symbol" pitchFamily="18" charset="2"/>
              <a:buChar char="-"/>
            </a:pPr>
            <a:endParaRPr lang="de-DE" sz="2000" dirty="0">
              <a:solidFill>
                <a:schemeClr val="bg1">
                  <a:lumMod val="50000"/>
                </a:schemeClr>
              </a:solidFill>
            </a:endParaRPr>
          </a:p>
        </p:txBody>
      </p:sp>
      <p:graphicFrame>
        <p:nvGraphicFramePr>
          <p:cNvPr id="8" name="Objekt 7"/>
          <p:cNvGraphicFramePr>
            <a:graphicFrameLocks noChangeAspect="1"/>
          </p:cNvGraphicFramePr>
          <p:nvPr>
            <p:extLst>
              <p:ext uri="{D42A27DB-BD31-4B8C-83A1-F6EECF244321}">
                <p14:modId xmlns:p14="http://schemas.microsoft.com/office/powerpoint/2010/main" val="3460453856"/>
              </p:ext>
            </p:extLst>
          </p:nvPr>
        </p:nvGraphicFramePr>
        <p:xfrm>
          <a:off x="435123" y="1135660"/>
          <a:ext cx="7999413" cy="1603375"/>
        </p:xfrm>
        <a:graphic>
          <a:graphicData uri="http://schemas.openxmlformats.org/presentationml/2006/ole">
            <mc:AlternateContent xmlns:mc="http://schemas.openxmlformats.org/markup-compatibility/2006">
              <mc:Choice xmlns:v="urn:schemas-microsoft-com:vml" Requires="v">
                <p:oleObj spid="_x0000_s76922" name="CS ChemDraw Drawing" r:id="rId3" imgW="5877693" imgH="1177720" progId="ChemDraw.Document.6.0">
                  <p:embed/>
                </p:oleObj>
              </mc:Choice>
              <mc:Fallback>
                <p:oleObj name="CS ChemDraw Drawing" r:id="rId3" imgW="5877693" imgH="1177720" progId="ChemDraw.Document.6.0">
                  <p:embed/>
                  <p:pic>
                    <p:nvPicPr>
                      <p:cNvPr id="0" name=""/>
                      <p:cNvPicPr>
                        <a:picLocks noChangeAspect="1" noChangeArrowheads="1"/>
                      </p:cNvPicPr>
                      <p:nvPr/>
                    </p:nvPicPr>
                    <p:blipFill>
                      <a:blip r:embed="rId4"/>
                      <a:srcRect/>
                      <a:stretch>
                        <a:fillRect/>
                      </a:stretch>
                    </p:blipFill>
                    <p:spPr bwMode="auto">
                      <a:xfrm>
                        <a:off x="435123" y="1135660"/>
                        <a:ext cx="7999413"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420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539552" y="844813"/>
            <a:ext cx="7488000" cy="576000"/>
          </a:xfrm>
          <a:prstGeom prst="rect">
            <a:avLst/>
          </a:prstGeom>
          <a:noFill/>
          <a:ln>
            <a:miter lim="800000"/>
            <a:headEnd/>
            <a:tailEnd/>
          </a:ln>
        </p:spPr>
        <p:txBody>
          <a:bodyPr>
            <a:noAutofit/>
          </a:bodyPr>
          <a:lstStyle/>
          <a:p>
            <a:pPr eaLnBrk="1" hangingPunct="1"/>
            <a:r>
              <a:rPr lang="de-DE" sz="2400" dirty="0" err="1" smtClean="0"/>
              <a:t>Example</a:t>
            </a:r>
            <a:r>
              <a:rPr lang="de-DE" sz="2400" dirty="0" smtClean="0"/>
              <a:t>: </a:t>
            </a:r>
            <a:r>
              <a:rPr lang="de-DE" sz="2400" baseline="30000" dirty="0" smtClean="0"/>
              <a:t>68</a:t>
            </a:r>
            <a:r>
              <a:rPr lang="de-DE" sz="2400" dirty="0" smtClean="0"/>
              <a:t>Ga-PET</a:t>
            </a:r>
          </a:p>
        </p:txBody>
      </p:sp>
      <p:pic>
        <p:nvPicPr>
          <p:cNvPr id="112643" name="Picture 3" descr="4_Ga-PET-Erklaerung"/>
          <p:cNvPicPr>
            <a:picLocks noChangeAspect="1" noChangeArrowheads="1"/>
          </p:cNvPicPr>
          <p:nvPr/>
        </p:nvPicPr>
        <p:blipFill>
          <a:blip r:embed="rId4"/>
          <a:srcRect/>
          <a:stretch>
            <a:fillRect/>
          </a:stretch>
        </p:blipFill>
        <p:spPr bwMode="auto">
          <a:xfrm>
            <a:off x="1403350" y="1557338"/>
            <a:ext cx="6242050" cy="4721225"/>
          </a:xfrm>
          <a:prstGeom prst="rect">
            <a:avLst/>
          </a:prstGeom>
          <a:noFill/>
          <a:ln w="9525">
            <a:noFill/>
            <a:miter lim="800000"/>
            <a:headEnd/>
            <a:tailEnd/>
          </a:ln>
        </p:spPr>
      </p:pic>
      <p:pic>
        <p:nvPicPr>
          <p:cNvPr id="40964" name="Prae.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6700838" y="3500438"/>
            <a:ext cx="1600200" cy="2641600"/>
          </a:xfrm>
          <a:prstGeom prst="rect">
            <a:avLst/>
          </a:prstGeom>
          <a:noFill/>
          <a:ln w="9525">
            <a:noFill/>
            <a:miter lim="800000"/>
            <a:headEnd/>
            <a:tailEnd/>
          </a:ln>
        </p:spPr>
      </p:pic>
      <p:pic>
        <p:nvPicPr>
          <p:cNvPr id="5" name="Picture 84" descr="IThemba-Generator"/>
          <p:cNvPicPr>
            <a:picLocks noChangeAspect="1" noChangeArrowheads="1"/>
          </p:cNvPicPr>
          <p:nvPr/>
        </p:nvPicPr>
        <p:blipFill>
          <a:blip r:embed="rId6"/>
          <a:srcRect/>
          <a:stretch>
            <a:fillRect/>
          </a:stretch>
        </p:blipFill>
        <p:spPr bwMode="auto">
          <a:xfrm>
            <a:off x="899592" y="1628800"/>
            <a:ext cx="1118776" cy="1504327"/>
          </a:xfrm>
          <a:prstGeom prst="rect">
            <a:avLst/>
          </a:prstGeom>
          <a:noFill/>
          <a:ln w="9525">
            <a:solidFill>
              <a:schemeClr val="accent1">
                <a:lumMod val="75000"/>
                <a:lumOff val="25000"/>
              </a:schemeClr>
            </a:solidFill>
            <a:miter lim="800000"/>
            <a:headEnd/>
            <a:tailEnd/>
          </a:ln>
        </p:spPr>
      </p:pic>
      <p:sp>
        <p:nvSpPr>
          <p:cNvPr id="2" name="Textfeld 1"/>
          <p:cNvSpPr txBox="1"/>
          <p:nvPr/>
        </p:nvSpPr>
        <p:spPr>
          <a:xfrm>
            <a:off x="4644008" y="5661248"/>
            <a:ext cx="1872208" cy="369332"/>
          </a:xfrm>
          <a:prstGeom prst="rect">
            <a:avLst/>
          </a:prstGeom>
          <a:solidFill>
            <a:schemeClr val="bg1"/>
          </a:solidFill>
        </p:spPr>
        <p:txBody>
          <a:bodyPr wrap="square" rtlCol="0">
            <a:spAutoFit/>
          </a:bodyPr>
          <a:lstStyle/>
          <a:p>
            <a:endParaRPr lang="de-DE" dirty="0"/>
          </a:p>
        </p:txBody>
      </p:sp>
      <p:sp>
        <p:nvSpPr>
          <p:cNvPr id="7" name="Textfeld 6"/>
          <p:cNvSpPr txBox="1"/>
          <p:nvPr/>
        </p:nvSpPr>
        <p:spPr>
          <a:xfrm>
            <a:off x="3923928" y="4451906"/>
            <a:ext cx="2592288" cy="369332"/>
          </a:xfrm>
          <a:prstGeom prst="rect">
            <a:avLst/>
          </a:prstGeom>
          <a:solidFill>
            <a:schemeClr val="bg1"/>
          </a:solidFill>
        </p:spPr>
        <p:txBody>
          <a:bodyPr wrap="square" rtlCol="0">
            <a:spAutoFit/>
          </a:bodyPr>
          <a:lstStyle/>
          <a:p>
            <a:r>
              <a:rPr lang="de-DE" dirty="0" err="1" smtClean="0">
                <a:solidFill>
                  <a:srgbClr val="0033FF"/>
                </a:solidFill>
              </a:rPr>
              <a:t>Complexation</a:t>
            </a:r>
            <a:endParaRPr lang="de-DE" dirty="0">
              <a:solidFill>
                <a:srgbClr val="0033FF"/>
              </a:solidFill>
            </a:endParaRPr>
          </a:p>
        </p:txBody>
      </p:sp>
      <p:pic>
        <p:nvPicPr>
          <p:cNvPr id="8" name="Picture 2" descr="http://www.nature.com/nprot/journal/v11/n6/images/nprot.2016.060-F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782" y="3372073"/>
            <a:ext cx="2592288" cy="143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984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10" fill="hold"/>
                                        <p:tgtEl>
                                          <p:spTgt spid="409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96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0964"/>
                                        </p:tgtEl>
                                      </p:cBhvr>
                                    </p:cmd>
                                  </p:childTnLst>
                                </p:cTn>
                              </p:par>
                            </p:childTnLst>
                          </p:cTn>
                        </p:par>
                      </p:childTnLst>
                    </p:cTn>
                  </p:par>
                </p:childTnLst>
              </p:cTn>
              <p:nextCondLst>
                <p:cond evt="onClick" delay="0">
                  <p:tgtEl>
                    <p:spTgt spid="4096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096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26" name="Rectangle 2"/>
          <p:cNvSpPr>
            <a:spLocks noGrp="1" noChangeArrowheads="1"/>
          </p:cNvSpPr>
          <p:nvPr>
            <p:ph type="title"/>
          </p:nvPr>
        </p:nvSpPr>
        <p:spPr bwMode="auto">
          <a:xfrm>
            <a:off x="548540" y="754406"/>
            <a:ext cx="7488000" cy="576000"/>
          </a:xfrm>
          <a:prstGeom prst="rect">
            <a:avLst/>
          </a:prstGeom>
          <a:noFill/>
          <a:ln>
            <a:miter lim="800000"/>
            <a:headEnd/>
            <a:tailEnd/>
          </a:ln>
        </p:spPr>
        <p:txBody>
          <a:bodyPr>
            <a:noAutofit/>
          </a:bodyPr>
          <a:lstStyle/>
          <a:p>
            <a:pPr eaLnBrk="1" hangingPunct="1"/>
            <a:r>
              <a:rPr lang="de-DE" altLang="en-US" sz="2400" dirty="0" err="1" smtClean="0"/>
              <a:t>Bifunctional</a:t>
            </a:r>
            <a:r>
              <a:rPr lang="de-DE" altLang="en-US" sz="2400" dirty="0" smtClean="0"/>
              <a:t> </a:t>
            </a:r>
            <a:r>
              <a:rPr lang="de-DE" altLang="en-US" sz="2400" dirty="0" err="1" smtClean="0"/>
              <a:t>Chelators</a:t>
            </a:r>
            <a:r>
              <a:rPr lang="de-DE" altLang="en-US" sz="2400" dirty="0" smtClean="0"/>
              <a:t> </a:t>
            </a:r>
            <a:r>
              <a:rPr lang="de-DE" altLang="en-US" sz="2400" dirty="0" err="1" smtClean="0"/>
              <a:t>for</a:t>
            </a:r>
            <a:r>
              <a:rPr lang="de-DE" altLang="en-US" sz="2400" dirty="0" smtClean="0"/>
              <a:t> </a:t>
            </a:r>
            <a:r>
              <a:rPr lang="de-DE" altLang="en-US" sz="2400" baseline="30000" dirty="0" smtClean="0"/>
              <a:t>68</a:t>
            </a:r>
            <a:r>
              <a:rPr lang="de-DE" altLang="en-US" sz="2400" dirty="0" smtClean="0"/>
              <a:t>Ga</a:t>
            </a:r>
          </a:p>
        </p:txBody>
      </p:sp>
      <p:sp>
        <p:nvSpPr>
          <p:cNvPr id="47231" name="Text Box 7"/>
          <p:cNvSpPr txBox="1">
            <a:spLocks noChangeArrowheads="1"/>
          </p:cNvSpPr>
          <p:nvPr/>
        </p:nvSpPr>
        <p:spPr bwMode="auto">
          <a:xfrm>
            <a:off x="1095375" y="3284538"/>
            <a:ext cx="1221104" cy="369332"/>
          </a:xfrm>
          <a:prstGeom prst="rect">
            <a:avLst/>
          </a:prstGeom>
          <a:noFill/>
          <a:ln w="9525">
            <a:noFill/>
            <a:miter lim="800000"/>
            <a:headEnd/>
            <a:tailEnd/>
          </a:ln>
        </p:spPr>
        <p:txBody>
          <a:bodyPr wrap="none">
            <a:spAutoFit/>
          </a:bodyPr>
          <a:lstStyle/>
          <a:p>
            <a:r>
              <a:rPr lang="de-DE" dirty="0">
                <a:latin typeface="Calibri Light" panose="020F0302020204030204" pitchFamily="34" charset="0"/>
              </a:rPr>
              <a:t>[</a:t>
            </a:r>
            <a:r>
              <a:rPr lang="de-DE" dirty="0" err="1">
                <a:latin typeface="Calibri Light" panose="020F0302020204030204" pitchFamily="34" charset="0"/>
              </a:rPr>
              <a:t>Ga</a:t>
            </a:r>
            <a:r>
              <a:rPr lang="de-DE" dirty="0">
                <a:latin typeface="Calibri Light" panose="020F0302020204030204" pitchFamily="34" charset="0"/>
              </a:rPr>
              <a:t>(DOTA)]</a:t>
            </a:r>
          </a:p>
        </p:txBody>
      </p:sp>
      <p:sp>
        <p:nvSpPr>
          <p:cNvPr id="47232" name="Text Box 8"/>
          <p:cNvSpPr txBox="1">
            <a:spLocks noChangeArrowheads="1"/>
          </p:cNvSpPr>
          <p:nvPr/>
        </p:nvSpPr>
        <p:spPr bwMode="auto">
          <a:xfrm>
            <a:off x="3536660" y="3278188"/>
            <a:ext cx="1511761" cy="369332"/>
          </a:xfrm>
          <a:prstGeom prst="rect">
            <a:avLst/>
          </a:prstGeom>
          <a:noFill/>
          <a:ln w="9525">
            <a:noFill/>
            <a:miter lim="800000"/>
            <a:headEnd/>
            <a:tailEnd/>
          </a:ln>
        </p:spPr>
        <p:txBody>
          <a:bodyPr wrap="none">
            <a:spAutoFit/>
          </a:bodyPr>
          <a:lstStyle/>
          <a:p>
            <a:r>
              <a:rPr lang="de-DE" dirty="0">
                <a:latin typeface="Calibri Light" panose="020F0302020204030204" pitchFamily="34" charset="0"/>
              </a:rPr>
              <a:t>[</a:t>
            </a:r>
            <a:r>
              <a:rPr lang="de-DE" dirty="0" err="1">
                <a:latin typeface="Calibri Light" panose="020F0302020204030204" pitchFamily="34" charset="0"/>
              </a:rPr>
              <a:t>Ga</a:t>
            </a:r>
            <a:r>
              <a:rPr lang="de-DE" dirty="0">
                <a:latin typeface="Calibri Light" panose="020F0302020204030204" pitchFamily="34" charset="0"/>
              </a:rPr>
              <a:t>(NODASA)]</a:t>
            </a:r>
          </a:p>
        </p:txBody>
      </p:sp>
      <p:sp>
        <p:nvSpPr>
          <p:cNvPr id="47233" name="Text Box 9"/>
          <p:cNvSpPr txBox="1">
            <a:spLocks noChangeArrowheads="1"/>
          </p:cNvSpPr>
          <p:nvPr/>
        </p:nvSpPr>
        <p:spPr bwMode="auto">
          <a:xfrm>
            <a:off x="6365585" y="3284538"/>
            <a:ext cx="1548822" cy="369332"/>
          </a:xfrm>
          <a:prstGeom prst="rect">
            <a:avLst/>
          </a:prstGeom>
          <a:noFill/>
          <a:ln w="9525">
            <a:noFill/>
            <a:miter lim="800000"/>
            <a:headEnd/>
            <a:tailEnd/>
          </a:ln>
        </p:spPr>
        <p:txBody>
          <a:bodyPr wrap="none">
            <a:spAutoFit/>
          </a:bodyPr>
          <a:lstStyle/>
          <a:p>
            <a:r>
              <a:rPr lang="de-DE" dirty="0">
                <a:latin typeface="Calibri Light" panose="020F0302020204030204" pitchFamily="34" charset="0"/>
              </a:rPr>
              <a:t>[</a:t>
            </a:r>
            <a:r>
              <a:rPr lang="de-DE" dirty="0" err="1" smtClean="0">
                <a:latin typeface="Calibri Light" panose="020F0302020204030204" pitchFamily="34" charset="0"/>
              </a:rPr>
              <a:t>Ga</a:t>
            </a:r>
            <a:r>
              <a:rPr lang="de-DE" dirty="0" smtClean="0">
                <a:latin typeface="Calibri Light" panose="020F0302020204030204" pitchFamily="34" charset="0"/>
              </a:rPr>
              <a:t>(HBED-CC)]</a:t>
            </a:r>
            <a:endParaRPr lang="de-DE" dirty="0">
              <a:latin typeface="Calibri Light" panose="020F030202020403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519238"/>
            <a:ext cx="1977602" cy="1708484"/>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195" y="1516942"/>
            <a:ext cx="1829785" cy="1713076"/>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826" y="1497020"/>
            <a:ext cx="2100262" cy="1752920"/>
          </a:xfrm>
          <a:prstGeom prst="rect">
            <a:avLst/>
          </a:prstGeom>
        </p:spPr>
      </p:pic>
      <p:graphicFrame>
        <p:nvGraphicFramePr>
          <p:cNvPr id="8" name="Objekt 7"/>
          <p:cNvGraphicFramePr>
            <a:graphicFrameLocks noChangeAspect="1"/>
          </p:cNvGraphicFramePr>
          <p:nvPr>
            <p:extLst/>
          </p:nvPr>
        </p:nvGraphicFramePr>
        <p:xfrm>
          <a:off x="900113" y="4076700"/>
          <a:ext cx="1792287" cy="1549400"/>
        </p:xfrm>
        <a:graphic>
          <a:graphicData uri="http://schemas.openxmlformats.org/presentationml/2006/ole">
            <mc:AlternateContent xmlns:mc="http://schemas.openxmlformats.org/markup-compatibility/2006">
              <mc:Choice xmlns:v="urn:schemas-microsoft-com:vml" Requires="v">
                <p:oleObj spid="_x0000_s100556" name="CS ChemDraw Drawing" r:id="rId6" imgW="1791697" imgH="1549828" progId="ChemDraw.Document.6.0">
                  <p:embed/>
                </p:oleObj>
              </mc:Choice>
              <mc:Fallback>
                <p:oleObj name="CS ChemDraw Drawing" r:id="rId6" imgW="1791697" imgH="1549828" progId="ChemDraw.Document.6.0">
                  <p:embed/>
                  <p:pic>
                    <p:nvPicPr>
                      <p:cNvPr id="0" name=""/>
                      <p:cNvPicPr/>
                      <p:nvPr/>
                    </p:nvPicPr>
                    <p:blipFill>
                      <a:blip r:embed="rId7"/>
                      <a:stretch>
                        <a:fillRect/>
                      </a:stretch>
                    </p:blipFill>
                    <p:spPr>
                      <a:xfrm>
                        <a:off x="900113" y="4076700"/>
                        <a:ext cx="1792287" cy="1549400"/>
                      </a:xfrm>
                      <a:prstGeom prst="rect">
                        <a:avLst/>
                      </a:prstGeom>
                    </p:spPr>
                  </p:pic>
                </p:oleObj>
              </mc:Fallback>
            </mc:AlternateContent>
          </a:graphicData>
        </a:graphic>
      </p:graphicFrame>
      <p:graphicFrame>
        <p:nvGraphicFramePr>
          <p:cNvPr id="9" name="Objekt 8"/>
          <p:cNvGraphicFramePr>
            <a:graphicFrameLocks noChangeAspect="1"/>
          </p:cNvGraphicFramePr>
          <p:nvPr>
            <p:extLst/>
          </p:nvPr>
        </p:nvGraphicFramePr>
        <p:xfrm>
          <a:off x="3514761" y="4020593"/>
          <a:ext cx="1912937" cy="1492250"/>
        </p:xfrm>
        <a:graphic>
          <a:graphicData uri="http://schemas.openxmlformats.org/presentationml/2006/ole">
            <mc:AlternateContent xmlns:mc="http://schemas.openxmlformats.org/markup-compatibility/2006">
              <mc:Choice xmlns:v="urn:schemas-microsoft-com:vml" Requires="v">
                <p:oleObj spid="_x0000_s100557" name="CS ChemDraw Drawing" r:id="rId8" imgW="1912580" imgH="1491615" progId="ChemDraw.Document.6.0">
                  <p:embed/>
                </p:oleObj>
              </mc:Choice>
              <mc:Fallback>
                <p:oleObj name="CS ChemDraw Drawing" r:id="rId8" imgW="1912580" imgH="1491615" progId="ChemDraw.Document.6.0">
                  <p:embed/>
                  <p:pic>
                    <p:nvPicPr>
                      <p:cNvPr id="0" name=""/>
                      <p:cNvPicPr/>
                      <p:nvPr/>
                    </p:nvPicPr>
                    <p:blipFill>
                      <a:blip r:embed="rId9"/>
                      <a:stretch>
                        <a:fillRect/>
                      </a:stretch>
                    </p:blipFill>
                    <p:spPr>
                      <a:xfrm>
                        <a:off x="3514761" y="4020593"/>
                        <a:ext cx="1912937" cy="1492250"/>
                      </a:xfrm>
                      <a:prstGeom prst="rect">
                        <a:avLst/>
                      </a:prstGeom>
                    </p:spPr>
                  </p:pic>
                </p:oleObj>
              </mc:Fallback>
            </mc:AlternateContent>
          </a:graphicData>
        </a:graphic>
      </p:graphicFrame>
      <p:graphicFrame>
        <p:nvGraphicFramePr>
          <p:cNvPr id="10" name="Objekt 9"/>
          <p:cNvGraphicFramePr>
            <a:graphicFrameLocks noChangeAspect="1"/>
          </p:cNvGraphicFramePr>
          <p:nvPr>
            <p:extLst/>
          </p:nvPr>
        </p:nvGraphicFramePr>
        <p:xfrm>
          <a:off x="5954713" y="3763963"/>
          <a:ext cx="2251075" cy="2116137"/>
        </p:xfrm>
        <a:graphic>
          <a:graphicData uri="http://schemas.openxmlformats.org/presentationml/2006/ole">
            <mc:AlternateContent xmlns:mc="http://schemas.openxmlformats.org/markup-compatibility/2006">
              <mc:Choice xmlns:v="urn:schemas-microsoft-com:vml" Requires="v">
                <p:oleObj spid="_x0000_s100558" name="CS ChemDraw Drawing" r:id="rId10" imgW="2250493" imgH="2116411" progId="ChemDraw.Document.6.0">
                  <p:embed/>
                </p:oleObj>
              </mc:Choice>
              <mc:Fallback>
                <p:oleObj name="CS ChemDraw Drawing" r:id="rId10" imgW="2250493" imgH="2116411" progId="ChemDraw.Document.6.0">
                  <p:embed/>
                  <p:pic>
                    <p:nvPicPr>
                      <p:cNvPr id="0" name=""/>
                      <p:cNvPicPr/>
                      <p:nvPr/>
                    </p:nvPicPr>
                    <p:blipFill>
                      <a:blip r:embed="rId11"/>
                      <a:stretch>
                        <a:fillRect/>
                      </a:stretch>
                    </p:blipFill>
                    <p:spPr>
                      <a:xfrm>
                        <a:off x="5954713" y="3763963"/>
                        <a:ext cx="2251075" cy="2116137"/>
                      </a:xfrm>
                      <a:prstGeom prst="rect">
                        <a:avLst/>
                      </a:prstGeom>
                    </p:spPr>
                  </p:pic>
                </p:oleObj>
              </mc:Fallback>
            </mc:AlternateContent>
          </a:graphicData>
        </a:graphic>
      </p:graphicFrame>
      <p:sp>
        <p:nvSpPr>
          <p:cNvPr id="13" name="Textfeld 12"/>
          <p:cNvSpPr txBox="1"/>
          <p:nvPr/>
        </p:nvSpPr>
        <p:spPr>
          <a:xfrm>
            <a:off x="899592" y="6302930"/>
            <a:ext cx="5874365" cy="369332"/>
          </a:xfrm>
          <a:prstGeom prst="rect">
            <a:avLst/>
          </a:prstGeom>
          <a:noFill/>
        </p:spPr>
        <p:txBody>
          <a:bodyPr wrap="none" rtlCol="0">
            <a:spAutoFit/>
          </a:bodyPr>
          <a:lstStyle/>
          <a:p>
            <a:pPr>
              <a:buClr>
                <a:srgbClr val="00B050"/>
              </a:buClr>
            </a:pPr>
            <a:r>
              <a:rPr lang="de-DE" dirty="0" err="1" smtClean="0"/>
              <a:t>Macrocyclic</a:t>
            </a:r>
            <a:r>
              <a:rPr lang="de-DE" dirty="0" smtClean="0"/>
              <a:t> </a:t>
            </a:r>
            <a:r>
              <a:rPr lang="de-DE" dirty="0" err="1" smtClean="0"/>
              <a:t>chelators</a:t>
            </a:r>
            <a:r>
              <a:rPr lang="de-DE" dirty="0" smtClean="0"/>
              <a:t> </a:t>
            </a:r>
            <a:r>
              <a:rPr lang="de-DE" dirty="0" err="1" smtClean="0"/>
              <a:t>offer</a:t>
            </a:r>
            <a:r>
              <a:rPr lang="de-DE" dirty="0" smtClean="0"/>
              <a:t> </a:t>
            </a:r>
            <a:r>
              <a:rPr lang="de-DE" dirty="0" err="1" smtClean="0"/>
              <a:t>enhanced</a:t>
            </a:r>
            <a:r>
              <a:rPr lang="de-DE" dirty="0" smtClean="0"/>
              <a:t> </a:t>
            </a:r>
            <a:r>
              <a:rPr lang="de-DE" dirty="0" err="1" smtClean="0"/>
              <a:t>metabolic</a:t>
            </a:r>
            <a:r>
              <a:rPr lang="de-DE" dirty="0" smtClean="0"/>
              <a:t> </a:t>
            </a:r>
            <a:r>
              <a:rPr lang="de-DE" dirty="0" err="1" smtClean="0"/>
              <a:t>stability</a:t>
            </a:r>
            <a:endParaRPr lang="de-DE" dirty="0"/>
          </a:p>
        </p:txBody>
      </p:sp>
    </p:spTree>
    <p:extLst>
      <p:ext uri="{BB962C8B-B14F-4D97-AF65-F5344CB8AC3E}">
        <p14:creationId xmlns:p14="http://schemas.microsoft.com/office/powerpoint/2010/main" val="1444549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4"/>
          <p:cNvSpPr txBox="1">
            <a:spLocks/>
          </p:cNvSpPr>
          <p:nvPr/>
        </p:nvSpPr>
        <p:spPr>
          <a:xfrm>
            <a:off x="395536" y="550995"/>
            <a:ext cx="8875713" cy="441325"/>
          </a:xfrm>
          <a:prstGeom prst="rect">
            <a:avLst/>
          </a:prstGeom>
        </p:spPr>
        <p:txBody>
          <a:bodyPr/>
          <a:lstStyle>
            <a:lvl1pPr algn="l" defTabSz="914400" rtl="0" eaLnBrk="1" latinLnBrk="0" hangingPunct="1">
              <a:spcBef>
                <a:spcPct val="0"/>
              </a:spcBef>
              <a:buNone/>
              <a:defRPr sz="3000" b="1" i="0" kern="1200">
                <a:solidFill>
                  <a:srgbClr val="8A8A8A"/>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smtClean="0">
                <a:solidFill>
                  <a:srgbClr val="005B82"/>
                </a:solidFill>
                <a:latin typeface="Arial" panose="020B0604020202020204" pitchFamily="34" charset="0"/>
                <a:cs typeface="Arial" panose="020B0604020202020204" pitchFamily="34" charset="0"/>
              </a:rPr>
              <a:t>Peptides for molecular imaging</a:t>
            </a:r>
            <a:endParaRPr lang="en-US" sz="2400" dirty="0">
              <a:solidFill>
                <a:srgbClr val="005B82"/>
              </a:solidFill>
              <a:latin typeface="Arial" panose="020B0604020202020204" pitchFamily="34" charset="0"/>
              <a:cs typeface="Arial" panose="020B0604020202020204" pitchFamily="34" charset="0"/>
            </a:endParaRPr>
          </a:p>
        </p:txBody>
      </p:sp>
      <p:sp>
        <p:nvSpPr>
          <p:cNvPr id="4" name="Textfeld 3"/>
          <p:cNvSpPr txBox="1"/>
          <p:nvPr/>
        </p:nvSpPr>
        <p:spPr>
          <a:xfrm>
            <a:off x="424905" y="1340768"/>
            <a:ext cx="6210354" cy="3539430"/>
          </a:xfrm>
          <a:prstGeom prst="rect">
            <a:avLst/>
          </a:prstGeom>
          <a:noFill/>
        </p:spPr>
        <p:txBody>
          <a:bodyPr wrap="none" rtlCol="0">
            <a:spAutoFit/>
          </a:bodyPr>
          <a:lstStyle/>
          <a:p>
            <a:pPr algn="l"/>
            <a:r>
              <a:rPr lang="de-DE" sz="1400" b="1" spc="600" dirty="0" smtClean="0">
                <a:solidFill>
                  <a:schemeClr val="bg1">
                    <a:lumMod val="50000"/>
                  </a:schemeClr>
                </a:solidFill>
              </a:rPr>
              <a:t>Features </a:t>
            </a:r>
            <a:r>
              <a:rPr lang="de-DE" sz="1400" b="1" spc="600" dirty="0" err="1" smtClean="0">
                <a:solidFill>
                  <a:schemeClr val="bg1">
                    <a:lumMod val="50000"/>
                  </a:schemeClr>
                </a:solidFill>
              </a:rPr>
              <a:t>of</a:t>
            </a:r>
            <a:r>
              <a:rPr lang="de-DE" sz="1400" b="1" spc="600" dirty="0" smtClean="0">
                <a:solidFill>
                  <a:schemeClr val="bg1">
                    <a:lumMod val="50000"/>
                  </a:schemeClr>
                </a:solidFill>
              </a:rPr>
              <a:t> </a:t>
            </a:r>
            <a:r>
              <a:rPr lang="de-DE" sz="1400" b="1" spc="600" dirty="0" err="1" smtClean="0">
                <a:solidFill>
                  <a:schemeClr val="bg1">
                    <a:lumMod val="50000"/>
                  </a:schemeClr>
                </a:solidFill>
              </a:rPr>
              <a:t>radiopeptides</a:t>
            </a:r>
            <a:endParaRPr lang="de-DE" sz="1400" b="1" spc="600" dirty="0">
              <a:solidFill>
                <a:schemeClr val="bg1">
                  <a:lumMod val="50000"/>
                </a:schemeClr>
              </a:solidFill>
            </a:endParaRPr>
          </a:p>
          <a:p>
            <a:pPr marL="285750" indent="-285750" algn="l">
              <a:buClr>
                <a:srgbClr val="00B050"/>
              </a:buClr>
              <a:buFont typeface="Wingdings" pitchFamily="2" charset="2"/>
              <a:buChar char="ü"/>
            </a:pPr>
            <a:r>
              <a:rPr lang="en-US" sz="1400" dirty="0" smtClean="0">
                <a:solidFill>
                  <a:schemeClr val="bg1">
                    <a:lumMod val="50000"/>
                  </a:schemeClr>
                </a:solidFill>
              </a:rPr>
              <a:t> Small in size </a:t>
            </a:r>
          </a:p>
          <a:p>
            <a:pPr marL="342900" indent="-342900" algn="l">
              <a:buClr>
                <a:srgbClr val="00B050"/>
              </a:buClr>
              <a:buFont typeface="Wingdings" pitchFamily="2" charset="2"/>
              <a:buChar char="ü"/>
            </a:pPr>
            <a:r>
              <a:rPr lang="en-US" sz="1400" b="1" dirty="0" smtClean="0">
                <a:solidFill>
                  <a:schemeClr val="bg1">
                    <a:lumMod val="50000"/>
                  </a:schemeClr>
                </a:solidFill>
              </a:rPr>
              <a:t>Easy </a:t>
            </a:r>
            <a:r>
              <a:rPr lang="en-US" sz="1400" b="1" dirty="0">
                <a:solidFill>
                  <a:schemeClr val="bg1">
                    <a:lumMod val="50000"/>
                  </a:schemeClr>
                </a:solidFill>
              </a:rPr>
              <a:t>to synthesize</a:t>
            </a:r>
            <a:r>
              <a:rPr lang="en-US" sz="1400" dirty="0">
                <a:solidFill>
                  <a:schemeClr val="bg1">
                    <a:lumMod val="50000"/>
                  </a:schemeClr>
                </a:solidFill>
              </a:rPr>
              <a:t> </a:t>
            </a:r>
          </a:p>
          <a:p>
            <a:pPr marL="342900" indent="-342900" algn="l">
              <a:buClr>
                <a:srgbClr val="00B050"/>
              </a:buClr>
              <a:buFont typeface="Wingdings" pitchFamily="2" charset="2"/>
              <a:buChar char="ü"/>
            </a:pPr>
            <a:r>
              <a:rPr lang="en-US" sz="1400" b="1" dirty="0" smtClean="0">
                <a:solidFill>
                  <a:schemeClr val="bg1">
                    <a:lumMod val="50000"/>
                  </a:schemeClr>
                </a:solidFill>
              </a:rPr>
              <a:t>Easy </a:t>
            </a:r>
            <a:r>
              <a:rPr lang="en-US" sz="1400" b="1" dirty="0">
                <a:solidFill>
                  <a:schemeClr val="bg1">
                    <a:lumMod val="50000"/>
                  </a:schemeClr>
                </a:solidFill>
              </a:rPr>
              <a:t>to radiolabel </a:t>
            </a:r>
          </a:p>
          <a:p>
            <a:pPr marL="342900" indent="-342900" algn="l">
              <a:buClr>
                <a:srgbClr val="00B050"/>
              </a:buClr>
              <a:buFont typeface="Wingdings" pitchFamily="2" charset="2"/>
              <a:buChar char="ü"/>
            </a:pPr>
            <a:r>
              <a:rPr lang="en-US" sz="1400" dirty="0">
                <a:solidFill>
                  <a:schemeClr val="bg1">
                    <a:lumMod val="50000"/>
                  </a:schemeClr>
                </a:solidFill>
              </a:rPr>
              <a:t>F</a:t>
            </a:r>
            <a:r>
              <a:rPr lang="en-US" sz="1400" dirty="0" smtClean="0">
                <a:solidFill>
                  <a:schemeClr val="bg1">
                    <a:lumMod val="50000"/>
                  </a:schemeClr>
                </a:solidFill>
              </a:rPr>
              <a:t>easibility </a:t>
            </a:r>
            <a:r>
              <a:rPr lang="en-US" sz="1400" dirty="0">
                <a:solidFill>
                  <a:schemeClr val="bg1">
                    <a:lumMod val="50000"/>
                  </a:schemeClr>
                </a:solidFill>
              </a:rPr>
              <a:t>of kit formulation </a:t>
            </a:r>
          </a:p>
          <a:p>
            <a:pPr marL="342900" indent="-342900" algn="l">
              <a:buClr>
                <a:srgbClr val="00B050"/>
              </a:buClr>
              <a:buFont typeface="Wingdings" pitchFamily="2" charset="2"/>
              <a:buChar char="ü"/>
            </a:pPr>
            <a:r>
              <a:rPr lang="en-US" sz="1400" dirty="0" smtClean="0">
                <a:solidFill>
                  <a:schemeClr val="bg1">
                    <a:lumMod val="50000"/>
                  </a:schemeClr>
                </a:solidFill>
              </a:rPr>
              <a:t>Amenable </a:t>
            </a:r>
            <a:r>
              <a:rPr lang="en-US" sz="1400" dirty="0">
                <a:solidFill>
                  <a:schemeClr val="bg1">
                    <a:lumMod val="50000"/>
                  </a:schemeClr>
                </a:solidFill>
              </a:rPr>
              <a:t>to chemical/molecular modifications </a:t>
            </a:r>
          </a:p>
          <a:p>
            <a:pPr marL="342900" indent="-342900" algn="l">
              <a:buClr>
                <a:srgbClr val="00B050"/>
              </a:buClr>
              <a:buFont typeface="Wingdings" pitchFamily="2" charset="2"/>
              <a:buChar char="ü"/>
            </a:pPr>
            <a:r>
              <a:rPr lang="en-US" sz="1400" dirty="0" smtClean="0">
                <a:solidFill>
                  <a:schemeClr val="bg1">
                    <a:lumMod val="50000"/>
                  </a:schemeClr>
                </a:solidFill>
              </a:rPr>
              <a:t>Ability </a:t>
            </a:r>
            <a:r>
              <a:rPr lang="en-US" sz="1400" dirty="0">
                <a:solidFill>
                  <a:schemeClr val="bg1">
                    <a:lumMod val="50000"/>
                  </a:schemeClr>
                </a:solidFill>
              </a:rPr>
              <a:t>to attach a chelating agent at the C- or N-terminus of the </a:t>
            </a:r>
            <a:r>
              <a:rPr lang="en-US" sz="1400" dirty="0" smtClean="0">
                <a:solidFill>
                  <a:schemeClr val="bg1">
                    <a:lumMod val="50000"/>
                  </a:schemeClr>
                </a:solidFill>
              </a:rPr>
              <a:t>peptide </a:t>
            </a:r>
            <a:endParaRPr lang="en-US" sz="1400" dirty="0">
              <a:solidFill>
                <a:schemeClr val="bg1">
                  <a:lumMod val="50000"/>
                </a:schemeClr>
              </a:solidFill>
            </a:endParaRPr>
          </a:p>
          <a:p>
            <a:pPr marL="342900" indent="-342900" algn="l">
              <a:buClr>
                <a:srgbClr val="00B050"/>
              </a:buClr>
              <a:buFont typeface="Wingdings" pitchFamily="2" charset="2"/>
              <a:buChar char="ü"/>
            </a:pPr>
            <a:r>
              <a:rPr lang="en-US" sz="1400" b="1" dirty="0" smtClean="0">
                <a:solidFill>
                  <a:schemeClr val="bg1">
                    <a:lumMod val="50000"/>
                  </a:schemeClr>
                </a:solidFill>
              </a:rPr>
              <a:t>High </a:t>
            </a:r>
            <a:r>
              <a:rPr lang="en-US" sz="1400" b="1" dirty="0">
                <a:solidFill>
                  <a:schemeClr val="bg1">
                    <a:lumMod val="50000"/>
                  </a:schemeClr>
                </a:solidFill>
              </a:rPr>
              <a:t>receptor binding affinity </a:t>
            </a:r>
          </a:p>
          <a:p>
            <a:pPr marL="342900" indent="-342900" algn="l">
              <a:buClr>
                <a:srgbClr val="00B050"/>
              </a:buClr>
              <a:buFont typeface="Wingdings" pitchFamily="2" charset="2"/>
              <a:buChar char="ü"/>
            </a:pPr>
            <a:r>
              <a:rPr lang="en-US" sz="1400" dirty="0" smtClean="0">
                <a:solidFill>
                  <a:schemeClr val="bg1">
                    <a:lumMod val="50000"/>
                  </a:schemeClr>
                </a:solidFill>
              </a:rPr>
              <a:t>High </a:t>
            </a:r>
            <a:r>
              <a:rPr lang="en-US" sz="1400" dirty="0">
                <a:solidFill>
                  <a:schemeClr val="bg1">
                    <a:lumMod val="50000"/>
                  </a:schemeClr>
                </a:solidFill>
              </a:rPr>
              <a:t>tumor penetration </a:t>
            </a:r>
          </a:p>
          <a:p>
            <a:pPr marL="342900" indent="-342900" algn="l">
              <a:buClr>
                <a:srgbClr val="00B050"/>
              </a:buClr>
              <a:buFont typeface="Wingdings" pitchFamily="2" charset="2"/>
              <a:buChar char="ü"/>
            </a:pPr>
            <a:r>
              <a:rPr lang="en-US" sz="1400" b="1" dirty="0" smtClean="0">
                <a:solidFill>
                  <a:schemeClr val="bg1">
                    <a:lumMod val="50000"/>
                  </a:schemeClr>
                </a:solidFill>
              </a:rPr>
              <a:t>Favorable </a:t>
            </a:r>
            <a:r>
              <a:rPr lang="en-US" sz="1400" b="1" dirty="0">
                <a:solidFill>
                  <a:schemeClr val="bg1">
                    <a:lumMod val="50000"/>
                  </a:schemeClr>
                </a:solidFill>
              </a:rPr>
              <a:t>pharmacokinetics </a:t>
            </a:r>
          </a:p>
          <a:p>
            <a:pPr marL="342900" indent="-342900" algn="l">
              <a:buClr>
                <a:srgbClr val="00B050"/>
              </a:buClr>
              <a:buFont typeface="Wingdings" pitchFamily="2" charset="2"/>
              <a:buChar char="ü"/>
            </a:pPr>
            <a:r>
              <a:rPr lang="en-US" sz="1400" b="1" dirty="0" smtClean="0">
                <a:solidFill>
                  <a:schemeClr val="bg1">
                    <a:lumMod val="50000"/>
                  </a:schemeClr>
                </a:solidFill>
              </a:rPr>
              <a:t>Attain high </a:t>
            </a:r>
            <a:r>
              <a:rPr lang="en-US" sz="1400" b="1" dirty="0">
                <a:solidFill>
                  <a:schemeClr val="bg1">
                    <a:lumMod val="50000"/>
                  </a:schemeClr>
                </a:solidFill>
              </a:rPr>
              <a:t>concentration in </a:t>
            </a:r>
            <a:r>
              <a:rPr lang="en-US" sz="1400" b="1" dirty="0" smtClean="0">
                <a:solidFill>
                  <a:schemeClr val="bg1">
                    <a:lumMod val="50000"/>
                  </a:schemeClr>
                </a:solidFill>
              </a:rPr>
              <a:t>target </a:t>
            </a:r>
            <a:r>
              <a:rPr lang="en-US" sz="1400" b="1" dirty="0">
                <a:solidFill>
                  <a:schemeClr val="bg1">
                    <a:lumMod val="50000"/>
                  </a:schemeClr>
                </a:solidFill>
              </a:rPr>
              <a:t>tissues </a:t>
            </a:r>
          </a:p>
          <a:p>
            <a:pPr marL="342900" indent="-342900" algn="l">
              <a:buClr>
                <a:srgbClr val="00B050"/>
              </a:buClr>
              <a:buFont typeface="Wingdings" pitchFamily="2" charset="2"/>
              <a:buChar char="ü"/>
            </a:pPr>
            <a:r>
              <a:rPr lang="en-US" sz="1400" b="1" dirty="0" smtClean="0">
                <a:solidFill>
                  <a:schemeClr val="bg1">
                    <a:lumMod val="50000"/>
                  </a:schemeClr>
                </a:solidFill>
              </a:rPr>
              <a:t>Rapid </a:t>
            </a:r>
            <a:r>
              <a:rPr lang="en-US" sz="1400" b="1" dirty="0">
                <a:solidFill>
                  <a:schemeClr val="bg1">
                    <a:lumMod val="50000"/>
                  </a:schemeClr>
                </a:solidFill>
              </a:rPr>
              <a:t>clearance from the blood and non-target tissues </a:t>
            </a:r>
          </a:p>
          <a:p>
            <a:pPr marL="342900" indent="-342900" algn="l">
              <a:buClr>
                <a:srgbClr val="00B050"/>
              </a:buClr>
              <a:buFont typeface="Wingdings" pitchFamily="2" charset="2"/>
              <a:buChar char="ü"/>
            </a:pPr>
            <a:r>
              <a:rPr lang="en-US" sz="1400" dirty="0" smtClean="0">
                <a:solidFill>
                  <a:schemeClr val="bg1">
                    <a:lumMod val="50000"/>
                  </a:schemeClr>
                </a:solidFill>
              </a:rPr>
              <a:t>Rate </a:t>
            </a:r>
            <a:r>
              <a:rPr lang="en-US" sz="1400" dirty="0">
                <a:solidFill>
                  <a:schemeClr val="bg1">
                    <a:lumMod val="50000"/>
                  </a:schemeClr>
                </a:solidFill>
              </a:rPr>
              <a:t>and </a:t>
            </a:r>
            <a:r>
              <a:rPr lang="en-US" sz="1400" dirty="0" smtClean="0">
                <a:solidFill>
                  <a:schemeClr val="bg1">
                    <a:lumMod val="50000"/>
                  </a:schemeClr>
                </a:solidFill>
              </a:rPr>
              <a:t>way </a:t>
            </a:r>
            <a:r>
              <a:rPr lang="en-US" sz="1400" dirty="0">
                <a:solidFill>
                  <a:schemeClr val="bg1">
                    <a:lumMod val="50000"/>
                  </a:schemeClr>
                </a:solidFill>
              </a:rPr>
              <a:t>of excretion can be modified </a:t>
            </a:r>
          </a:p>
          <a:p>
            <a:pPr marL="342900" indent="-342900" algn="l">
              <a:buClr>
                <a:srgbClr val="00B050"/>
              </a:buClr>
              <a:buFont typeface="Wingdings" pitchFamily="2" charset="2"/>
              <a:buChar char="ü"/>
            </a:pPr>
            <a:r>
              <a:rPr lang="en-US" sz="1400" dirty="0" smtClean="0">
                <a:solidFill>
                  <a:schemeClr val="bg1">
                    <a:lumMod val="50000"/>
                  </a:schemeClr>
                </a:solidFill>
              </a:rPr>
              <a:t>Few </a:t>
            </a:r>
            <a:r>
              <a:rPr lang="en-US" sz="1400" dirty="0">
                <a:solidFill>
                  <a:schemeClr val="bg1">
                    <a:lumMod val="50000"/>
                  </a:schemeClr>
                </a:solidFill>
              </a:rPr>
              <a:t>side effects </a:t>
            </a:r>
          </a:p>
          <a:p>
            <a:pPr marL="342900" indent="-342900" algn="l">
              <a:buClr>
                <a:srgbClr val="00B050"/>
              </a:buClr>
              <a:buFont typeface="Wingdings" pitchFamily="2" charset="2"/>
              <a:buChar char="ü"/>
            </a:pPr>
            <a:r>
              <a:rPr lang="en-US" sz="1400" b="1" dirty="0" smtClean="0">
                <a:solidFill>
                  <a:schemeClr val="bg1">
                    <a:lumMod val="50000"/>
                  </a:schemeClr>
                </a:solidFill>
              </a:rPr>
              <a:t>Not </a:t>
            </a:r>
            <a:r>
              <a:rPr lang="en-US" sz="1400" b="1" dirty="0">
                <a:solidFill>
                  <a:schemeClr val="bg1">
                    <a:lumMod val="50000"/>
                  </a:schemeClr>
                </a:solidFill>
              </a:rPr>
              <a:t>immunogenic </a:t>
            </a:r>
          </a:p>
          <a:p>
            <a:pPr marL="342900" indent="-342900" algn="l">
              <a:buClr>
                <a:srgbClr val="00B050"/>
              </a:buClr>
              <a:buFont typeface="Wingdings" pitchFamily="2" charset="2"/>
              <a:buChar char="ü"/>
            </a:pPr>
            <a:r>
              <a:rPr lang="en-US" sz="1400" dirty="0" smtClean="0">
                <a:solidFill>
                  <a:schemeClr val="bg1">
                    <a:lumMod val="50000"/>
                  </a:schemeClr>
                </a:solidFill>
              </a:rPr>
              <a:t>Many possible targets </a:t>
            </a:r>
            <a:endParaRPr lang="de-DE" sz="1400" dirty="0">
              <a:solidFill>
                <a:schemeClr val="bg1">
                  <a:lumMod val="50000"/>
                </a:schemeClr>
              </a:solidFill>
            </a:endParaRPr>
          </a:p>
        </p:txBody>
      </p:sp>
      <p:pic>
        <p:nvPicPr>
          <p:cNvPr id="16386"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0693" y="3933056"/>
            <a:ext cx="3667706" cy="275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0137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Rot="1" noChangeArrowheads="1"/>
          </p:cNvSpPr>
          <p:nvPr/>
        </p:nvSpPr>
        <p:spPr bwMode="auto">
          <a:xfrm>
            <a:off x="679917" y="555104"/>
            <a:ext cx="7924531" cy="8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800" dirty="0">
              <a:solidFill>
                <a:schemeClr val="bg1">
                  <a:lumMod val="50000"/>
                </a:schemeClr>
              </a:solidFill>
              <a:latin typeface="Arial Rounded MT Bold" pitchFamily="34" charset="0"/>
            </a:endParaRPr>
          </a:p>
        </p:txBody>
      </p:sp>
      <p:grpSp>
        <p:nvGrpSpPr>
          <p:cNvPr id="16388" name="Group 4"/>
          <p:cNvGrpSpPr>
            <a:grpSpLocks/>
          </p:cNvGrpSpPr>
          <p:nvPr/>
        </p:nvGrpSpPr>
        <p:grpSpPr bwMode="auto">
          <a:xfrm>
            <a:off x="1841669" y="2348880"/>
            <a:ext cx="2322513" cy="1233488"/>
            <a:chOff x="1239" y="960"/>
            <a:chExt cx="1463" cy="777"/>
          </a:xfrm>
        </p:grpSpPr>
        <p:sp>
          <p:nvSpPr>
            <p:cNvPr id="16394" name="Puzzle3"/>
            <p:cNvSpPr>
              <a:spLocks noEditPoints="1" noChangeArrowheads="1"/>
            </p:cNvSpPr>
            <p:nvPr/>
          </p:nvSpPr>
          <p:spPr bwMode="auto">
            <a:xfrm>
              <a:off x="1239" y="960"/>
              <a:ext cx="662" cy="7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84 w 21600"/>
                <a:gd name="T25" fmla="*/ 7730 h 21600"/>
                <a:gd name="T26" fmla="*/ 19153 w 21600"/>
                <a:gd name="T27" fmla="*/ 202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chemeClr val="tx2"/>
            </a:solidFill>
            <a:ln w="28575">
              <a:solidFill>
                <a:srgbClr val="000000"/>
              </a:solidFill>
              <a:miter lim="800000"/>
              <a:headEnd/>
              <a:tailEnd/>
            </a:ln>
          </p:spPr>
          <p:txBody>
            <a:bodyPr/>
            <a:lstStyle/>
            <a:p>
              <a:endParaRPr lang="en-US"/>
            </a:p>
          </p:txBody>
        </p:sp>
        <p:sp>
          <p:nvSpPr>
            <p:cNvPr id="16395" name="Puzzle1"/>
            <p:cNvSpPr>
              <a:spLocks noEditPoints="1" noChangeArrowheads="1"/>
            </p:cNvSpPr>
            <p:nvPr/>
          </p:nvSpPr>
          <p:spPr bwMode="auto">
            <a:xfrm>
              <a:off x="1632" y="1200"/>
              <a:ext cx="1070" cy="5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76 w 21600"/>
                <a:gd name="T25" fmla="*/ 2574 h 21600"/>
                <a:gd name="T26" fmla="*/ 16129 w 21600"/>
                <a:gd name="T27" fmla="*/ 1954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p>
              <a:pPr algn="ctr"/>
              <a:endParaRPr lang="en-US" sz="2400">
                <a:latin typeface="Times New Roman" pitchFamily="18" charset="0"/>
              </a:endParaRPr>
            </a:p>
          </p:txBody>
        </p:sp>
      </p:grpSp>
      <p:sp>
        <p:nvSpPr>
          <p:cNvPr id="16389" name="Puzzle3"/>
          <p:cNvSpPr>
            <a:spLocks noEditPoints="1" noChangeArrowheads="1"/>
          </p:cNvSpPr>
          <p:nvPr/>
        </p:nvSpPr>
        <p:spPr bwMode="auto">
          <a:xfrm>
            <a:off x="6046678" y="2361626"/>
            <a:ext cx="1050925" cy="12287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2273 w 21600"/>
              <a:gd name="T25" fmla="*/ 7719 h 21600"/>
              <a:gd name="T26" fmla="*/ 19149 w 21600"/>
              <a:gd name="T27" fmla="*/ 202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FF00"/>
          </a:solidFill>
          <a:ln w="28575">
            <a:solidFill>
              <a:srgbClr val="000000"/>
            </a:solidFill>
            <a:miter lim="800000"/>
            <a:headEnd/>
            <a:tailEnd/>
          </a:ln>
        </p:spPr>
        <p:txBody>
          <a:bodyPr/>
          <a:lstStyle/>
          <a:p>
            <a:endParaRPr lang="en-US"/>
          </a:p>
        </p:txBody>
      </p:sp>
      <p:sp>
        <p:nvSpPr>
          <p:cNvPr id="216072" name="Text Box 8"/>
          <p:cNvSpPr txBox="1">
            <a:spLocks noChangeArrowheads="1"/>
          </p:cNvSpPr>
          <p:nvPr/>
        </p:nvSpPr>
        <p:spPr bwMode="auto">
          <a:xfrm>
            <a:off x="5831871" y="3812326"/>
            <a:ext cx="2531463" cy="461665"/>
          </a:xfrm>
          <a:prstGeom prst="rect">
            <a:avLst/>
          </a:prstGeom>
          <a:noFill/>
          <a:ln w="28575" algn="ctr">
            <a:noFill/>
            <a:miter lim="800000"/>
            <a:headEnd/>
            <a:tailEnd/>
          </a:ln>
          <a:effectLst/>
        </p:spPr>
        <p:txBody>
          <a:bodyPr wrap="none">
            <a:spAutoFit/>
          </a:bodyPr>
          <a:lstStyle/>
          <a:p>
            <a:pPr algn="ctr">
              <a:defRPr/>
            </a:pPr>
            <a:r>
              <a:rPr lang="en-US" sz="2400" dirty="0" smtClean="0">
                <a:solidFill>
                  <a:srgbClr val="00FF00"/>
                </a:solidFill>
                <a:effectLst>
                  <a:outerShdw blurRad="38100" dist="38100" dir="2700000" algn="tl">
                    <a:srgbClr val="000000"/>
                  </a:outerShdw>
                </a:effectLst>
              </a:rPr>
              <a:t>Biological targets</a:t>
            </a:r>
            <a:endParaRPr lang="en-US" sz="2400" dirty="0">
              <a:solidFill>
                <a:srgbClr val="00FF00"/>
              </a:solidFill>
              <a:effectLst>
                <a:outerShdw blurRad="38100" dist="38100" dir="2700000" algn="tl">
                  <a:srgbClr val="000000"/>
                </a:outerShdw>
              </a:effectLst>
            </a:endParaRPr>
          </a:p>
        </p:txBody>
      </p:sp>
      <p:sp>
        <p:nvSpPr>
          <p:cNvPr id="216073" name="Text Box 9"/>
          <p:cNvSpPr txBox="1">
            <a:spLocks noChangeArrowheads="1"/>
          </p:cNvSpPr>
          <p:nvPr/>
        </p:nvSpPr>
        <p:spPr bwMode="auto">
          <a:xfrm>
            <a:off x="713205" y="3673827"/>
            <a:ext cx="2632452" cy="1569660"/>
          </a:xfrm>
          <a:prstGeom prst="rect">
            <a:avLst/>
          </a:prstGeom>
          <a:noFill/>
          <a:ln w="28575" algn="ctr">
            <a:noFill/>
            <a:miter lim="800000"/>
            <a:headEnd/>
            <a:tailEnd/>
          </a:ln>
          <a:effectLst/>
        </p:spPr>
        <p:txBody>
          <a:bodyPr wrap="none">
            <a:spAutoFit/>
          </a:bodyPr>
          <a:lstStyle/>
          <a:p>
            <a:pPr algn="l">
              <a:defRPr/>
            </a:pPr>
            <a:r>
              <a:rPr lang="en-US" sz="2400" dirty="0" smtClean="0">
                <a:solidFill>
                  <a:schemeClr val="bg1">
                    <a:lumMod val="50000"/>
                  </a:schemeClr>
                </a:solidFill>
                <a:effectLst>
                  <a:outerShdw blurRad="38100" dist="38100" dir="2700000" algn="tl">
                    <a:srgbClr val="000000"/>
                  </a:outerShdw>
                </a:effectLst>
              </a:rPr>
              <a:t>Reporter</a:t>
            </a:r>
          </a:p>
          <a:p>
            <a:pPr algn="l">
              <a:defRPr/>
            </a:pPr>
            <a:r>
              <a:rPr lang="en-US" sz="2400" dirty="0" smtClean="0">
                <a:solidFill>
                  <a:schemeClr val="bg1">
                    <a:lumMod val="50000"/>
                  </a:schemeClr>
                </a:solidFill>
                <a:effectLst>
                  <a:outerShdw blurRad="38100" dist="38100" dir="2700000" algn="tl">
                    <a:srgbClr val="000000"/>
                  </a:outerShdw>
                </a:effectLst>
              </a:rPr>
              <a:t>(Radionuclide,</a:t>
            </a:r>
            <a:endParaRPr lang="en-US" sz="2400" dirty="0">
              <a:solidFill>
                <a:schemeClr val="bg1">
                  <a:lumMod val="50000"/>
                </a:schemeClr>
              </a:solidFill>
              <a:effectLst>
                <a:outerShdw blurRad="38100" dist="38100" dir="2700000" algn="tl">
                  <a:srgbClr val="000000"/>
                </a:outerShdw>
              </a:effectLst>
            </a:endParaRPr>
          </a:p>
          <a:p>
            <a:pPr algn="l">
              <a:defRPr/>
            </a:pPr>
            <a:r>
              <a:rPr lang="en-US" sz="2400">
                <a:solidFill>
                  <a:schemeClr val="bg1">
                    <a:lumMod val="50000"/>
                  </a:schemeClr>
                </a:solidFill>
                <a:effectLst>
                  <a:outerShdw blurRad="38100" dist="38100" dir="2700000" algn="tl">
                    <a:srgbClr val="000000"/>
                  </a:outerShdw>
                </a:effectLst>
              </a:rPr>
              <a:t>f</a:t>
            </a:r>
            <a:r>
              <a:rPr lang="en-US" sz="2400" smtClean="0">
                <a:solidFill>
                  <a:schemeClr val="bg1">
                    <a:lumMod val="50000"/>
                  </a:schemeClr>
                </a:solidFill>
                <a:effectLst>
                  <a:outerShdw blurRad="38100" dist="38100" dir="2700000" algn="tl">
                    <a:srgbClr val="000000"/>
                  </a:outerShdw>
                </a:effectLst>
              </a:rPr>
              <a:t>luorescent dye or</a:t>
            </a:r>
            <a:endParaRPr lang="en-US" sz="2400" dirty="0">
              <a:solidFill>
                <a:schemeClr val="bg1">
                  <a:lumMod val="50000"/>
                </a:schemeClr>
              </a:solidFill>
              <a:effectLst>
                <a:outerShdw blurRad="38100" dist="38100" dir="2700000" algn="tl">
                  <a:srgbClr val="000000"/>
                </a:outerShdw>
              </a:effectLst>
            </a:endParaRPr>
          </a:p>
          <a:p>
            <a:pPr algn="l">
              <a:defRPr/>
            </a:pPr>
            <a:r>
              <a:rPr lang="en-US" sz="2400" dirty="0">
                <a:solidFill>
                  <a:schemeClr val="bg1">
                    <a:lumMod val="50000"/>
                  </a:schemeClr>
                </a:solidFill>
                <a:effectLst>
                  <a:outerShdw blurRad="38100" dist="38100" dir="2700000" algn="tl">
                    <a:srgbClr val="000000"/>
                  </a:outerShdw>
                </a:effectLst>
              </a:rPr>
              <a:t>m</a:t>
            </a:r>
            <a:r>
              <a:rPr lang="en-US" sz="2400" dirty="0" smtClean="0">
                <a:solidFill>
                  <a:schemeClr val="bg1">
                    <a:lumMod val="50000"/>
                  </a:schemeClr>
                </a:solidFill>
                <a:effectLst>
                  <a:outerShdw blurRad="38100" dist="38100" dir="2700000" algn="tl">
                    <a:srgbClr val="000000"/>
                  </a:outerShdw>
                </a:effectLst>
              </a:rPr>
              <a:t>agnetic label)</a:t>
            </a:r>
            <a:endParaRPr lang="en-US" sz="2400" dirty="0">
              <a:solidFill>
                <a:schemeClr val="bg1">
                  <a:lumMod val="50000"/>
                </a:schemeClr>
              </a:solidFill>
              <a:effectLst>
                <a:outerShdw blurRad="38100" dist="38100" dir="2700000" algn="tl">
                  <a:srgbClr val="000000"/>
                </a:outerShdw>
              </a:effectLst>
            </a:endParaRPr>
          </a:p>
        </p:txBody>
      </p:sp>
      <p:sp>
        <p:nvSpPr>
          <p:cNvPr id="216074" name="Text Box 10"/>
          <p:cNvSpPr txBox="1">
            <a:spLocks noChangeArrowheads="1"/>
          </p:cNvSpPr>
          <p:nvPr/>
        </p:nvSpPr>
        <p:spPr bwMode="auto">
          <a:xfrm>
            <a:off x="2430856" y="1530629"/>
            <a:ext cx="2789097" cy="830997"/>
          </a:xfrm>
          <a:prstGeom prst="rect">
            <a:avLst/>
          </a:prstGeom>
          <a:noFill/>
          <a:ln w="28575" algn="ctr">
            <a:noFill/>
            <a:miter lim="800000"/>
            <a:headEnd/>
            <a:tailEnd/>
          </a:ln>
          <a:effectLst/>
        </p:spPr>
        <p:txBody>
          <a:bodyPr wrap="none">
            <a:spAutoFit/>
          </a:bodyPr>
          <a:lstStyle/>
          <a:p>
            <a:pPr algn="ctr">
              <a:defRPr/>
            </a:pPr>
            <a:r>
              <a:rPr lang="en-US" sz="2400" dirty="0" smtClean="0">
                <a:solidFill>
                  <a:srgbClr val="C68CD0"/>
                </a:solidFill>
                <a:effectLst>
                  <a:outerShdw blurRad="38100" dist="38100" dir="2700000" algn="tl">
                    <a:srgbClr val="000000"/>
                  </a:outerShdw>
                </a:effectLst>
              </a:rPr>
              <a:t>Targeting molecule</a:t>
            </a:r>
            <a:endParaRPr lang="de-DE" sz="2400" dirty="0">
              <a:solidFill>
                <a:srgbClr val="C68CD0"/>
              </a:solidFill>
              <a:effectLst>
                <a:outerShdw blurRad="38100" dist="38100" dir="2700000" algn="tl">
                  <a:srgbClr val="000000"/>
                </a:outerShdw>
              </a:effectLst>
            </a:endParaRPr>
          </a:p>
          <a:p>
            <a:pPr algn="ctr">
              <a:defRPr/>
            </a:pPr>
            <a:r>
              <a:rPr lang="de-DE" sz="2400" dirty="0">
                <a:solidFill>
                  <a:srgbClr val="C68CD0"/>
                </a:solidFill>
                <a:effectLst>
                  <a:outerShdw blurRad="38100" dist="38100" dir="2700000" algn="tl">
                    <a:srgbClr val="000000"/>
                  </a:outerShdw>
                </a:effectLst>
              </a:rPr>
              <a:t>(</a:t>
            </a:r>
            <a:r>
              <a:rPr lang="de-DE" sz="2400" dirty="0" err="1" smtClean="0">
                <a:solidFill>
                  <a:srgbClr val="C68CD0"/>
                </a:solidFill>
                <a:effectLst>
                  <a:outerShdw blurRad="38100" dist="38100" dir="2700000" algn="tl">
                    <a:srgbClr val="000000"/>
                  </a:outerShdw>
                </a:effectLst>
              </a:rPr>
              <a:t>Vehicle</a:t>
            </a:r>
            <a:r>
              <a:rPr lang="de-DE" sz="2400" dirty="0" smtClean="0">
                <a:solidFill>
                  <a:srgbClr val="C68CD0"/>
                </a:solidFill>
                <a:effectLst>
                  <a:outerShdw blurRad="38100" dist="38100" dir="2700000" algn="tl">
                    <a:srgbClr val="000000"/>
                  </a:outerShdw>
                </a:effectLst>
              </a:rPr>
              <a:t>)</a:t>
            </a:r>
            <a:endParaRPr lang="en-US" sz="2400" dirty="0">
              <a:solidFill>
                <a:srgbClr val="C68CD0"/>
              </a:solidFill>
              <a:effectLst>
                <a:outerShdw blurRad="38100" dist="38100" dir="2700000" algn="tl">
                  <a:srgbClr val="FFFFFF"/>
                </a:outerShdw>
              </a:effectLst>
              <a:latin typeface="Times New Roman" pitchFamily="18" charset="0"/>
            </a:endParaRPr>
          </a:p>
        </p:txBody>
      </p:sp>
      <p:sp>
        <p:nvSpPr>
          <p:cNvPr id="2" name="Titel 1"/>
          <p:cNvSpPr>
            <a:spLocks noGrp="1"/>
          </p:cNvSpPr>
          <p:nvPr>
            <p:ph type="title"/>
          </p:nvPr>
        </p:nvSpPr>
        <p:spPr>
          <a:xfrm>
            <a:off x="706962" y="774577"/>
            <a:ext cx="7488000" cy="576000"/>
          </a:xfrm>
        </p:spPr>
        <p:txBody>
          <a:bodyPr/>
          <a:lstStyle/>
          <a:p>
            <a:r>
              <a:rPr lang="de-DE" dirty="0" err="1"/>
              <a:t>Principle</a:t>
            </a:r>
            <a:r>
              <a:rPr lang="de-DE" dirty="0"/>
              <a:t> </a:t>
            </a:r>
            <a:r>
              <a:rPr lang="de-DE" dirty="0" err="1"/>
              <a:t>of</a:t>
            </a:r>
            <a:r>
              <a:rPr lang="de-DE" dirty="0"/>
              <a:t> </a:t>
            </a:r>
            <a:r>
              <a:rPr lang="de-DE" dirty="0" err="1"/>
              <a:t>molecular</a:t>
            </a:r>
            <a:r>
              <a:rPr lang="de-DE" dirty="0"/>
              <a:t> </a:t>
            </a:r>
            <a:r>
              <a:rPr lang="de-DE" dirty="0" err="1"/>
              <a:t>imaging</a:t>
            </a:r>
            <a:r>
              <a:rPr lang="de-DE" dirty="0"/>
              <a:t/>
            </a:r>
            <a:br>
              <a:rPr lang="de-DE" dirty="0"/>
            </a:br>
            <a:endParaRPr lang="de-DE" dirty="0"/>
          </a:p>
        </p:txBody>
      </p:sp>
    </p:spTree>
    <p:extLst>
      <p:ext uri="{BB962C8B-B14F-4D97-AF65-F5344CB8AC3E}">
        <p14:creationId xmlns:p14="http://schemas.microsoft.com/office/powerpoint/2010/main" val="235909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38889E-6 2.59259E-6 L 0.25 2.59259E-6 " pathEditMode="relative" rAng="0" ptsTypes="AA">
                                      <p:cBhvr>
                                        <p:cTn id="6" dur="2000" fill="hold"/>
                                        <p:tgtEl>
                                          <p:spTgt spid="16388"/>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38" name="Text Box 22"/>
          <p:cNvSpPr txBox="1">
            <a:spLocks noChangeArrowheads="1"/>
          </p:cNvSpPr>
          <p:nvPr/>
        </p:nvSpPr>
        <p:spPr bwMode="auto">
          <a:xfrm>
            <a:off x="406424" y="2780928"/>
            <a:ext cx="381642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de-DE" dirty="0">
                <a:latin typeface="Arial" charset="0"/>
              </a:rPr>
              <a:t>+ </a:t>
            </a:r>
            <a:r>
              <a:rPr lang="de-DE" dirty="0" err="1">
                <a:latin typeface="Arial" charset="0"/>
              </a:rPr>
              <a:t>overexpression</a:t>
            </a:r>
            <a:r>
              <a:rPr lang="de-DE" dirty="0">
                <a:latin typeface="Arial" charset="0"/>
              </a:rPr>
              <a:t> </a:t>
            </a:r>
            <a:r>
              <a:rPr lang="de-DE" dirty="0" err="1">
                <a:latin typeface="Arial" charset="0"/>
              </a:rPr>
              <a:t>of</a:t>
            </a:r>
            <a:r>
              <a:rPr lang="de-DE" dirty="0">
                <a:latin typeface="Arial" charset="0"/>
              </a:rPr>
              <a:t> </a:t>
            </a:r>
            <a:r>
              <a:rPr lang="de-DE" dirty="0" err="1" smtClean="0">
                <a:latin typeface="Arial" charset="0"/>
              </a:rPr>
              <a:t>somatostatin</a:t>
            </a:r>
            <a:r>
              <a:rPr lang="de-DE" dirty="0" smtClean="0">
                <a:latin typeface="Arial" charset="0"/>
              </a:rPr>
              <a:t> </a:t>
            </a:r>
            <a:r>
              <a:rPr lang="de-DE" dirty="0" err="1" smtClean="0">
                <a:latin typeface="Arial" charset="0"/>
              </a:rPr>
              <a:t>receptors</a:t>
            </a:r>
            <a:r>
              <a:rPr lang="de-DE" dirty="0" smtClean="0">
                <a:latin typeface="Arial" charset="0"/>
              </a:rPr>
              <a:t> </a:t>
            </a:r>
            <a:r>
              <a:rPr lang="de-DE" dirty="0">
                <a:latin typeface="Arial" charset="0"/>
              </a:rPr>
              <a:t>in </a:t>
            </a:r>
            <a:r>
              <a:rPr lang="de-DE" dirty="0" err="1" smtClean="0">
                <a:latin typeface="Arial" charset="0"/>
              </a:rPr>
              <a:t>neuroendocrine</a:t>
            </a:r>
            <a:r>
              <a:rPr lang="de-DE" dirty="0" smtClean="0">
                <a:latin typeface="Arial" charset="0"/>
              </a:rPr>
              <a:t> </a:t>
            </a:r>
            <a:r>
              <a:rPr lang="de-DE" dirty="0" err="1">
                <a:latin typeface="Arial" charset="0"/>
              </a:rPr>
              <a:t>tumors</a:t>
            </a:r>
            <a:endParaRPr lang="de-DE" dirty="0">
              <a:latin typeface="Arial" charset="0"/>
            </a:endParaRPr>
          </a:p>
          <a:p>
            <a:pPr algn="just"/>
            <a:r>
              <a:rPr lang="de-DE" dirty="0">
                <a:latin typeface="Arial" charset="0"/>
              </a:rPr>
              <a:t>+ </a:t>
            </a:r>
            <a:r>
              <a:rPr lang="de-DE" dirty="0" err="1" smtClean="0">
                <a:latin typeface="Arial" charset="0"/>
              </a:rPr>
              <a:t>tumors</a:t>
            </a:r>
            <a:r>
              <a:rPr lang="de-DE" dirty="0" smtClean="0">
                <a:latin typeface="Arial" charset="0"/>
              </a:rPr>
              <a:t> </a:t>
            </a:r>
            <a:r>
              <a:rPr lang="de-DE" dirty="0" err="1" smtClean="0">
                <a:latin typeface="Arial" charset="0"/>
              </a:rPr>
              <a:t>often</a:t>
            </a:r>
            <a:r>
              <a:rPr lang="de-DE" dirty="0" smtClean="0">
                <a:latin typeface="Arial" charset="0"/>
              </a:rPr>
              <a:t> express </a:t>
            </a:r>
            <a:r>
              <a:rPr lang="de-DE" dirty="0" err="1" smtClean="0">
                <a:latin typeface="Arial" charset="0"/>
              </a:rPr>
              <a:t>several</a:t>
            </a:r>
            <a:r>
              <a:rPr lang="de-DE" dirty="0" smtClean="0">
                <a:latin typeface="Arial" charset="0"/>
              </a:rPr>
              <a:t> </a:t>
            </a:r>
            <a:r>
              <a:rPr lang="de-DE" dirty="0" err="1" smtClean="0">
                <a:latin typeface="Arial" charset="0"/>
              </a:rPr>
              <a:t>somatostatin</a:t>
            </a:r>
            <a:r>
              <a:rPr lang="de-DE" dirty="0" smtClean="0">
                <a:latin typeface="Arial" charset="0"/>
              </a:rPr>
              <a:t> </a:t>
            </a:r>
            <a:r>
              <a:rPr lang="de-DE" dirty="0" err="1">
                <a:latin typeface="Arial" charset="0"/>
              </a:rPr>
              <a:t>receptor</a:t>
            </a:r>
            <a:r>
              <a:rPr lang="de-DE" dirty="0">
                <a:latin typeface="Arial" charset="0"/>
              </a:rPr>
              <a:t> </a:t>
            </a:r>
            <a:r>
              <a:rPr lang="de-DE" dirty="0" err="1" smtClean="0">
                <a:latin typeface="Arial" charset="0"/>
              </a:rPr>
              <a:t>types</a:t>
            </a:r>
            <a:endParaRPr lang="de-DE" dirty="0">
              <a:latin typeface="Arial" charset="0"/>
            </a:endParaRPr>
          </a:p>
          <a:p>
            <a:pPr algn="just"/>
            <a:endParaRPr lang="ru-RU" dirty="0">
              <a:latin typeface="Arial" charset="0"/>
            </a:endParaRPr>
          </a:p>
        </p:txBody>
      </p:sp>
      <p:pic>
        <p:nvPicPr>
          <p:cNvPr id="34869" name="Picture 53" descr="dgna1"/>
          <p:cNvPicPr>
            <a:picLocks noGrp="1" noChangeAspect="1" noChangeArrowheads="1"/>
          </p:cNvPicPr>
          <p:nvPr>
            <p:ph idx="4294967295"/>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3240088" y="1000125"/>
            <a:ext cx="5903912" cy="37925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hteck 5"/>
          <p:cNvSpPr/>
          <p:nvPr/>
        </p:nvSpPr>
        <p:spPr>
          <a:xfrm>
            <a:off x="350058" y="383254"/>
            <a:ext cx="8668519" cy="461665"/>
          </a:xfrm>
          <a:prstGeom prst="rect">
            <a:avLst/>
          </a:prstGeom>
        </p:spPr>
        <p:txBody>
          <a:bodyPr wrap="square">
            <a:spAutoFit/>
          </a:bodyPr>
          <a:lstStyle/>
          <a:p>
            <a:r>
              <a:rPr lang="de-DE" sz="2400" b="1" dirty="0" err="1">
                <a:solidFill>
                  <a:srgbClr val="005B82"/>
                </a:solidFill>
                <a:latin typeface="Arial" charset="0"/>
              </a:rPr>
              <a:t>Somatostatin</a:t>
            </a:r>
            <a:r>
              <a:rPr lang="de-DE" sz="2400" b="1" dirty="0">
                <a:solidFill>
                  <a:srgbClr val="005B82"/>
                </a:solidFill>
                <a:latin typeface="Arial" charset="0"/>
              </a:rPr>
              <a:t> </a:t>
            </a:r>
            <a:r>
              <a:rPr lang="de-DE" sz="2400" b="1" dirty="0" err="1">
                <a:solidFill>
                  <a:srgbClr val="005B82"/>
                </a:solidFill>
                <a:latin typeface="Arial" charset="0"/>
              </a:rPr>
              <a:t>for</a:t>
            </a:r>
            <a:r>
              <a:rPr lang="de-DE" sz="2400" b="1" dirty="0">
                <a:solidFill>
                  <a:srgbClr val="005B82"/>
                </a:solidFill>
                <a:latin typeface="Arial" charset="0"/>
              </a:rPr>
              <a:t> </a:t>
            </a:r>
            <a:r>
              <a:rPr lang="de-DE" sz="2400" b="1" dirty="0" err="1">
                <a:solidFill>
                  <a:srgbClr val="005B82"/>
                </a:solidFill>
                <a:latin typeface="Arial" charset="0"/>
              </a:rPr>
              <a:t>tumor</a:t>
            </a:r>
            <a:r>
              <a:rPr lang="de-DE" sz="2400" b="1" dirty="0">
                <a:solidFill>
                  <a:srgbClr val="005B82"/>
                </a:solidFill>
                <a:latin typeface="Arial" charset="0"/>
              </a:rPr>
              <a:t> </a:t>
            </a:r>
            <a:r>
              <a:rPr lang="de-DE" sz="2400" b="1" dirty="0" err="1" smtClean="0">
                <a:solidFill>
                  <a:srgbClr val="005B82"/>
                </a:solidFill>
                <a:latin typeface="Arial" charset="0"/>
              </a:rPr>
              <a:t>labeling</a:t>
            </a:r>
            <a:r>
              <a:rPr lang="de-DE" sz="2400" b="1" dirty="0" smtClean="0">
                <a:solidFill>
                  <a:srgbClr val="005B82"/>
                </a:solidFill>
                <a:latin typeface="Arial" charset="0"/>
              </a:rPr>
              <a:t> ?</a:t>
            </a:r>
            <a:endParaRPr lang="de-DE" sz="2400" b="1" dirty="0">
              <a:solidFill>
                <a:srgbClr val="005B82"/>
              </a:solidFill>
              <a:latin typeface="Arial" charset="0"/>
            </a:endParaRPr>
          </a:p>
        </p:txBody>
      </p:sp>
      <p:sp>
        <p:nvSpPr>
          <p:cNvPr id="2" name="Textfeld 1"/>
          <p:cNvSpPr txBox="1"/>
          <p:nvPr/>
        </p:nvSpPr>
        <p:spPr>
          <a:xfrm>
            <a:off x="406424" y="5078976"/>
            <a:ext cx="5955476" cy="923330"/>
          </a:xfrm>
          <a:prstGeom prst="rect">
            <a:avLst/>
          </a:prstGeom>
          <a:noFill/>
        </p:spPr>
        <p:txBody>
          <a:bodyPr wrap="none" rtlCol="0">
            <a:spAutoFit/>
          </a:bodyPr>
          <a:lstStyle/>
          <a:p>
            <a:pPr marL="285750" indent="-285750">
              <a:buFontTx/>
              <a:buChar char="-"/>
            </a:pPr>
            <a:r>
              <a:rPr lang="en-US" dirty="0" smtClean="0"/>
              <a:t>Somatostatin </a:t>
            </a:r>
            <a:r>
              <a:rPr lang="en-US" dirty="0" smtClean="0">
                <a:solidFill>
                  <a:srgbClr val="C00000"/>
                </a:solidFill>
              </a:rPr>
              <a:t>unstable in vivo </a:t>
            </a:r>
            <a:r>
              <a:rPr lang="en-US" dirty="0" smtClean="0"/>
              <a:t>(plasma half-life: 3 min)</a:t>
            </a:r>
          </a:p>
          <a:p>
            <a:r>
              <a:rPr lang="en-US" dirty="0"/>
              <a:t>-   </a:t>
            </a:r>
            <a:r>
              <a:rPr lang="en-US" dirty="0" smtClean="0"/>
              <a:t>modifica</a:t>
            </a:r>
            <a:r>
              <a:rPr lang="en-US" dirty="0"/>
              <a:t>t</a:t>
            </a:r>
            <a:r>
              <a:rPr lang="en-US" dirty="0" smtClean="0"/>
              <a:t>ions </a:t>
            </a:r>
            <a:r>
              <a:rPr lang="en-US" dirty="0"/>
              <a:t>of </a:t>
            </a:r>
            <a:r>
              <a:rPr lang="en-US" dirty="0" smtClean="0"/>
              <a:t>natural molecule</a:t>
            </a:r>
            <a:br>
              <a:rPr lang="en-US" dirty="0" smtClean="0"/>
            </a:br>
            <a:r>
              <a:rPr lang="en-US" dirty="0" smtClean="0"/>
              <a:t>-   analogs resistant to enzymatic degradation</a:t>
            </a:r>
            <a:endParaRPr lang="de-DE" dirty="0"/>
          </a:p>
        </p:txBody>
      </p:sp>
    </p:spTree>
    <p:extLst>
      <p:ext uri="{BB962C8B-B14F-4D97-AF65-F5344CB8AC3E}">
        <p14:creationId xmlns:p14="http://schemas.microsoft.com/office/powerpoint/2010/main" val="1209188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a:xfrm>
            <a:off x="-324544" y="620489"/>
            <a:ext cx="10044608" cy="5762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de-DE" sz="2200" dirty="0" err="1" smtClean="0">
                <a:solidFill>
                  <a:srgbClr val="005B82"/>
                </a:solidFill>
              </a:rPr>
              <a:t>Somatostatin</a:t>
            </a:r>
            <a:r>
              <a:rPr lang="de-DE" sz="2200" dirty="0" smtClean="0">
                <a:solidFill>
                  <a:srgbClr val="005B82"/>
                </a:solidFill>
              </a:rPr>
              <a:t>-Rezeptor-Imaging </a:t>
            </a:r>
            <a:r>
              <a:rPr lang="de-DE" sz="2200" baseline="30000" dirty="0" smtClean="0">
                <a:solidFill>
                  <a:srgbClr val="005B82"/>
                </a:solidFill>
              </a:rPr>
              <a:t>68</a:t>
            </a:r>
            <a:r>
              <a:rPr lang="de-DE" sz="2200" dirty="0" smtClean="0">
                <a:solidFill>
                  <a:srgbClr val="005B82"/>
                </a:solidFill>
              </a:rPr>
              <a:t>Ga-DOTATOC</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1102" t="3387" r="4013" b="9680"/>
          <a:stretch>
            <a:fillRect/>
          </a:stretch>
        </p:blipFill>
        <p:spPr bwMode="auto">
          <a:xfrm>
            <a:off x="1331913" y="1504950"/>
            <a:ext cx="6156325" cy="3706813"/>
          </a:xfrm>
          <a:prstGeom prst="rect">
            <a:avLst/>
          </a:prstGeom>
          <a:noFill/>
          <a:ln w="9525">
            <a:solidFill>
              <a:srgbClr val="DDDDDD"/>
            </a:solidFill>
            <a:miter lim="800000"/>
            <a:headEnd/>
            <a:tailEnd/>
          </a:ln>
          <a:effectLst>
            <a:outerShdw blurRad="63500" dist="107763" dir="189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0" name="Rectangle 5"/>
          <p:cNvSpPr>
            <a:spLocks noChangeArrowheads="1"/>
          </p:cNvSpPr>
          <p:nvPr/>
        </p:nvSpPr>
        <p:spPr bwMode="auto">
          <a:xfrm>
            <a:off x="647700" y="5229225"/>
            <a:ext cx="7993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en-GB" altLang="ja-JP" sz="1200" b="1">
                <a:solidFill>
                  <a:srgbClr val="000000"/>
                </a:solidFill>
                <a:latin typeface="Arial" charset="0"/>
                <a:ea typeface="MS PGothic" charset="0"/>
                <a:cs typeface="MS PGothic" charset="0"/>
                <a:sym typeface="Symbol" charset="0"/>
              </a:rPr>
              <a:t>Patient with neuroendocrine cancer and hepatic/osseous metastases. </a:t>
            </a:r>
            <a:endParaRPr lang="de-DE" sz="1200">
              <a:solidFill>
                <a:srgbClr val="000000"/>
              </a:solidFill>
              <a:latin typeface="Arial" charset="0"/>
              <a:ea typeface="ＭＳ Ｐゴシック" charset="0"/>
              <a:sym typeface="Symbol" charset="0"/>
            </a:endParaRPr>
          </a:p>
        </p:txBody>
      </p:sp>
      <p:sp>
        <p:nvSpPr>
          <p:cNvPr id="11" name="Rectangle 6"/>
          <p:cNvSpPr>
            <a:spLocks noChangeArrowheads="1"/>
          </p:cNvSpPr>
          <p:nvPr/>
        </p:nvSpPr>
        <p:spPr bwMode="auto">
          <a:xfrm>
            <a:off x="647700" y="5546725"/>
            <a:ext cx="79930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de-DE" sz="1200">
                <a:solidFill>
                  <a:srgbClr val="000000"/>
                </a:solidFill>
                <a:latin typeface="Arial" charset="0"/>
                <a:ea typeface="ＭＳ Ｐゴシック" charset="0"/>
              </a:rPr>
              <a:t>Somatostatin analogs are predominantly </a:t>
            </a:r>
            <a:r>
              <a:rPr lang="de-DE" sz="1200" b="1">
                <a:solidFill>
                  <a:srgbClr val="000000"/>
                </a:solidFill>
                <a:latin typeface="Arial" charset="0"/>
                <a:ea typeface="ＭＳ Ｐゴシック" charset="0"/>
              </a:rPr>
              <a:t>taken up by the highly expressed somatostatin receptor subtype 2</a:t>
            </a:r>
            <a:r>
              <a:rPr lang="de-DE" sz="1200">
                <a:solidFill>
                  <a:srgbClr val="000000"/>
                </a:solidFill>
                <a:latin typeface="Arial" charset="0"/>
                <a:ea typeface="ＭＳ Ｐゴシック" charset="0"/>
              </a:rPr>
              <a:t> (sst2). </a:t>
            </a:r>
            <a:r>
              <a:rPr lang="de-DE" sz="1200">
                <a:solidFill>
                  <a:srgbClr val="000000"/>
                </a:solidFill>
                <a:latin typeface="Arial" charset="0"/>
                <a:ea typeface="ＭＳ Ｐゴシック" charset="0"/>
                <a:sym typeface="Symbol" charset="0"/>
              </a:rPr>
              <a:t>After </a:t>
            </a:r>
            <a:r>
              <a:rPr lang="de-DE" sz="1200" b="1">
                <a:solidFill>
                  <a:srgbClr val="000000"/>
                </a:solidFill>
                <a:latin typeface="Arial" charset="0"/>
                <a:ea typeface="ＭＳ Ｐゴシック" charset="0"/>
                <a:sym typeface="Symbol" charset="0"/>
              </a:rPr>
              <a:t>receptor mediated internalisation</a:t>
            </a:r>
            <a:r>
              <a:rPr lang="de-DE" sz="1200">
                <a:solidFill>
                  <a:srgbClr val="000000"/>
                </a:solidFill>
                <a:latin typeface="Arial" charset="0"/>
                <a:ea typeface="ＭＳ Ｐゴシック" charset="0"/>
                <a:sym typeface="Symbol" charset="0"/>
              </a:rPr>
              <a:t>, the receptor-ligand complex is cleaved and most of the receptor is recycled. A </a:t>
            </a:r>
            <a:r>
              <a:rPr lang="de-DE" sz="1200" b="1">
                <a:solidFill>
                  <a:srgbClr val="000000"/>
                </a:solidFill>
                <a:latin typeface="Arial" charset="0"/>
                <a:ea typeface="ＭＳ Ｐゴシック" charset="0"/>
                <a:sym typeface="Symbol" charset="0"/>
              </a:rPr>
              <a:t>significant amount of radiolabelled DOTA-octreotide is intracellularly trapped</a:t>
            </a:r>
            <a:r>
              <a:rPr lang="de-DE" sz="1200">
                <a:solidFill>
                  <a:srgbClr val="000000"/>
                </a:solidFill>
                <a:latin typeface="Arial" charset="0"/>
                <a:ea typeface="ＭＳ Ｐゴシック" charset="0"/>
                <a:sym typeface="Symbol" charset="0"/>
              </a:rPr>
              <a:t> and provides high contrast imaging</a:t>
            </a:r>
          </a:p>
        </p:txBody>
      </p:sp>
    </p:spTree>
    <p:extLst>
      <p:ext uri="{BB962C8B-B14F-4D97-AF65-F5344CB8AC3E}">
        <p14:creationId xmlns:p14="http://schemas.microsoft.com/office/powerpoint/2010/main" val="1926505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06385" y="1412776"/>
            <a:ext cx="3930667" cy="5301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323528" y="692696"/>
            <a:ext cx="9144000" cy="523220"/>
          </a:xfrm>
          <a:prstGeom prst="rect">
            <a:avLst/>
          </a:prstGeom>
        </p:spPr>
        <p:txBody>
          <a:bodyPr wrap="square">
            <a:spAutoFit/>
          </a:bodyPr>
          <a:lstStyle/>
          <a:p>
            <a:pPr algn="l"/>
            <a:r>
              <a:rPr lang="de-DE" sz="2800" b="1" dirty="0" err="1" smtClean="0">
                <a:solidFill>
                  <a:schemeClr val="bg1">
                    <a:lumMod val="50000"/>
                  </a:schemeClr>
                </a:solidFill>
                <a:latin typeface="Arial Rounded MT Bold" pitchFamily="34" charset="0"/>
              </a:rPr>
              <a:t>Therapy</a:t>
            </a:r>
            <a:r>
              <a:rPr lang="de-DE" sz="2800" b="1" dirty="0" smtClean="0">
                <a:solidFill>
                  <a:schemeClr val="bg1">
                    <a:lumMod val="50000"/>
                  </a:schemeClr>
                </a:solidFill>
                <a:latin typeface="Arial Rounded MT Bold" pitchFamily="34" charset="0"/>
              </a:rPr>
              <a:t> </a:t>
            </a:r>
            <a:r>
              <a:rPr lang="de-DE" sz="2800" b="1" dirty="0" err="1" smtClean="0">
                <a:solidFill>
                  <a:schemeClr val="bg1">
                    <a:lumMod val="50000"/>
                  </a:schemeClr>
                </a:solidFill>
                <a:latin typeface="Arial Rounded MT Bold" pitchFamily="34" charset="0"/>
              </a:rPr>
              <a:t>and</a:t>
            </a:r>
            <a:r>
              <a:rPr lang="de-DE" sz="2800" b="1" dirty="0" smtClean="0">
                <a:solidFill>
                  <a:schemeClr val="bg1">
                    <a:lumMod val="50000"/>
                  </a:schemeClr>
                </a:solidFill>
                <a:latin typeface="Arial Rounded MT Bold" pitchFamily="34" charset="0"/>
              </a:rPr>
              <a:t> </a:t>
            </a:r>
            <a:r>
              <a:rPr lang="de-DE" sz="2800" b="1" dirty="0" err="1" smtClean="0">
                <a:solidFill>
                  <a:schemeClr val="bg1">
                    <a:lumMod val="50000"/>
                  </a:schemeClr>
                </a:solidFill>
                <a:latin typeface="Arial Rounded MT Bold" pitchFamily="34" charset="0"/>
              </a:rPr>
              <a:t>diagnostics</a:t>
            </a:r>
            <a:r>
              <a:rPr lang="de-DE" sz="2800" b="1" dirty="0" smtClean="0">
                <a:solidFill>
                  <a:schemeClr val="bg1">
                    <a:lumMod val="50000"/>
                  </a:schemeClr>
                </a:solidFill>
                <a:latin typeface="Arial Rounded MT Bold" pitchFamily="34" charset="0"/>
              </a:rPr>
              <a:t> in </a:t>
            </a:r>
            <a:r>
              <a:rPr lang="de-DE" sz="2800" b="1" dirty="0" err="1" smtClean="0">
                <a:solidFill>
                  <a:schemeClr val="bg1">
                    <a:lumMod val="50000"/>
                  </a:schemeClr>
                </a:solidFill>
                <a:latin typeface="Arial Rounded MT Bold" pitchFamily="34" charset="0"/>
              </a:rPr>
              <a:t>one</a:t>
            </a:r>
            <a:r>
              <a:rPr lang="de-DE" sz="2800" b="1" dirty="0" smtClean="0">
                <a:solidFill>
                  <a:schemeClr val="bg1">
                    <a:lumMod val="50000"/>
                  </a:schemeClr>
                </a:solidFill>
                <a:latin typeface="Arial Rounded MT Bold" pitchFamily="34" charset="0"/>
              </a:rPr>
              <a:t>: </a:t>
            </a:r>
            <a:r>
              <a:rPr lang="de-DE" sz="2800" b="1" dirty="0" err="1">
                <a:solidFill>
                  <a:schemeClr val="tx2">
                    <a:lumMod val="60000"/>
                    <a:lumOff val="40000"/>
                  </a:schemeClr>
                </a:solidFill>
                <a:latin typeface="Arial Rounded MT Bold" pitchFamily="34" charset="0"/>
              </a:rPr>
              <a:t>t</a:t>
            </a:r>
            <a:r>
              <a:rPr lang="de-DE" sz="2800" b="1" dirty="0" err="1" smtClean="0">
                <a:solidFill>
                  <a:schemeClr val="tx2">
                    <a:lumMod val="60000"/>
                    <a:lumOff val="40000"/>
                  </a:schemeClr>
                </a:solidFill>
                <a:latin typeface="Arial Rounded MT Bold" pitchFamily="34" charset="0"/>
              </a:rPr>
              <a:t>hera</a:t>
            </a:r>
            <a:r>
              <a:rPr lang="de-DE" sz="2800" b="1" dirty="0" err="1" smtClean="0">
                <a:solidFill>
                  <a:srgbClr val="92D050"/>
                </a:solidFill>
                <a:latin typeface="Arial Rounded MT Bold" pitchFamily="34" charset="0"/>
              </a:rPr>
              <a:t>nostics</a:t>
            </a:r>
            <a:endParaRPr lang="de-DE" sz="2800" b="1" dirty="0">
              <a:solidFill>
                <a:srgbClr val="92D050"/>
              </a:solidFill>
              <a:latin typeface="Arial Rounded MT Bold" pitchFamily="34" charset="0"/>
            </a:endParaRPr>
          </a:p>
        </p:txBody>
      </p:sp>
    </p:spTree>
    <p:extLst>
      <p:ext uri="{BB962C8B-B14F-4D97-AF65-F5344CB8AC3E}">
        <p14:creationId xmlns:p14="http://schemas.microsoft.com/office/powerpoint/2010/main" val="22571136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p:cNvSpPr txBox="1">
            <a:spLocks noChangeArrowheads="1"/>
          </p:cNvSpPr>
          <p:nvPr/>
        </p:nvSpPr>
        <p:spPr>
          <a:xfrm>
            <a:off x="122238" y="548680"/>
            <a:ext cx="8353425" cy="5762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de-DE" sz="2000" dirty="0" err="1" smtClean="0">
                <a:solidFill>
                  <a:srgbClr val="005B82"/>
                </a:solidFill>
              </a:rPr>
              <a:t>Theranostic</a:t>
            </a:r>
            <a:r>
              <a:rPr lang="de-DE" sz="2000" dirty="0" smtClean="0">
                <a:solidFill>
                  <a:srgbClr val="005B82"/>
                </a:solidFill>
              </a:rPr>
              <a:t> </a:t>
            </a:r>
            <a:r>
              <a:rPr lang="de-DE" sz="2000" dirty="0" err="1" smtClean="0">
                <a:solidFill>
                  <a:srgbClr val="005B82"/>
                </a:solidFill>
              </a:rPr>
              <a:t>approach</a:t>
            </a:r>
            <a:r>
              <a:rPr lang="de-DE" sz="2000" dirty="0">
                <a:solidFill>
                  <a:srgbClr val="005B82"/>
                </a:solidFill>
              </a:rPr>
              <a:t>:</a:t>
            </a:r>
            <a:r>
              <a:rPr lang="de-DE" sz="2000" dirty="0" smtClean="0">
                <a:solidFill>
                  <a:srgbClr val="005B82"/>
                </a:solidFill>
              </a:rPr>
              <a:t> </a:t>
            </a:r>
            <a:r>
              <a:rPr lang="de-DE" sz="2000" dirty="0" err="1" smtClean="0">
                <a:solidFill>
                  <a:srgbClr val="005B82"/>
                </a:solidFill>
              </a:rPr>
              <a:t>Neuroendocrine</a:t>
            </a:r>
            <a:r>
              <a:rPr lang="de-DE" sz="2000" dirty="0" smtClean="0">
                <a:solidFill>
                  <a:srgbClr val="005B82"/>
                </a:solidFill>
              </a:rPr>
              <a:t> </a:t>
            </a:r>
            <a:r>
              <a:rPr lang="de-DE" sz="2000" dirty="0" err="1" smtClean="0">
                <a:solidFill>
                  <a:srgbClr val="005B82"/>
                </a:solidFill>
              </a:rPr>
              <a:t>tumors</a:t>
            </a:r>
            <a:endParaRPr lang="de-DE" sz="2000" dirty="0" smtClean="0">
              <a:solidFill>
                <a:srgbClr val="005B82"/>
              </a:solidFill>
            </a:endParaRPr>
          </a:p>
        </p:txBody>
      </p:sp>
      <p:pic>
        <p:nvPicPr>
          <p:cNvPr id="8" name="Prae.avi">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10292" y="1984028"/>
            <a:ext cx="2226533" cy="3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TATOC_Post.avi">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6490232" y="1998315"/>
            <a:ext cx="2506131" cy="36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439738" y="6067078"/>
            <a:ext cx="18605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lgn="ctr">
              <a:defRPr/>
            </a:pPr>
            <a:r>
              <a:rPr lang="de-DE" baseline="30000" dirty="0">
                <a:solidFill>
                  <a:schemeClr val="tx1"/>
                </a:solidFill>
                <a:latin typeface="Calibri" charset="0"/>
                <a:ea typeface="MS PGothic" charset="0"/>
                <a:cs typeface="MS PGothic" charset="0"/>
              </a:rPr>
              <a:t>68</a:t>
            </a:r>
            <a:r>
              <a:rPr lang="de-DE" dirty="0">
                <a:solidFill>
                  <a:schemeClr val="tx1"/>
                </a:solidFill>
                <a:latin typeface="Calibri" charset="0"/>
                <a:ea typeface="MS PGothic" charset="0"/>
                <a:cs typeface="MS PGothic" charset="0"/>
              </a:rPr>
              <a:t>Ga-DOTA-TOC PET</a:t>
            </a:r>
          </a:p>
          <a:p>
            <a:pPr algn="ctr">
              <a:defRPr/>
            </a:pPr>
            <a:r>
              <a:rPr lang="de-DE" dirty="0" err="1" smtClean="0">
                <a:solidFill>
                  <a:schemeClr val="tx1"/>
                </a:solidFill>
                <a:latin typeface="Calibri" charset="0"/>
                <a:ea typeface="MS PGothic" charset="0"/>
                <a:cs typeface="MS PGothic" charset="0"/>
              </a:rPr>
              <a:t>before</a:t>
            </a:r>
            <a:r>
              <a:rPr lang="de-DE" dirty="0" smtClean="0">
                <a:solidFill>
                  <a:schemeClr val="tx1"/>
                </a:solidFill>
                <a:latin typeface="Calibri" charset="0"/>
                <a:ea typeface="MS PGothic" charset="0"/>
                <a:cs typeface="MS PGothic" charset="0"/>
              </a:rPr>
              <a:t> </a:t>
            </a:r>
            <a:r>
              <a:rPr lang="de-DE" dirty="0" err="1" smtClean="0">
                <a:solidFill>
                  <a:schemeClr val="tx1"/>
                </a:solidFill>
                <a:latin typeface="Calibri" charset="0"/>
                <a:ea typeface="MS PGothic" charset="0"/>
                <a:cs typeface="MS PGothic" charset="0"/>
              </a:rPr>
              <a:t>treatment</a:t>
            </a:r>
            <a:endParaRPr lang="de-DE" dirty="0">
              <a:solidFill>
                <a:schemeClr val="tx1"/>
              </a:solidFill>
              <a:latin typeface="Calibri" charset="0"/>
              <a:ea typeface="MS PGothic" charset="0"/>
              <a:cs typeface="MS PGothic" charset="0"/>
            </a:endParaRPr>
          </a:p>
        </p:txBody>
      </p:sp>
      <p:sp>
        <p:nvSpPr>
          <p:cNvPr id="13" name="Text Box 6"/>
          <p:cNvSpPr txBox="1">
            <a:spLocks noChangeArrowheads="1"/>
          </p:cNvSpPr>
          <p:nvPr/>
        </p:nvSpPr>
        <p:spPr bwMode="auto">
          <a:xfrm>
            <a:off x="6749112" y="6067078"/>
            <a:ext cx="188782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lgn="ctr">
              <a:defRPr/>
            </a:pPr>
            <a:r>
              <a:rPr lang="de-DE" baseline="30000" dirty="0">
                <a:solidFill>
                  <a:schemeClr val="tx1"/>
                </a:solidFill>
                <a:latin typeface="Calibri" charset="0"/>
                <a:ea typeface="MS PGothic" charset="0"/>
                <a:cs typeface="MS PGothic" charset="0"/>
              </a:rPr>
              <a:t>68</a:t>
            </a:r>
            <a:r>
              <a:rPr lang="de-DE" dirty="0">
                <a:solidFill>
                  <a:schemeClr val="tx1"/>
                </a:solidFill>
                <a:latin typeface="Calibri" charset="0"/>
                <a:ea typeface="MS PGothic" charset="0"/>
                <a:cs typeface="MS PGothic" charset="0"/>
              </a:rPr>
              <a:t>Ga-DOTA-TOC PET</a:t>
            </a:r>
          </a:p>
          <a:p>
            <a:pPr algn="ctr">
              <a:defRPr/>
            </a:pPr>
            <a:r>
              <a:rPr lang="de-DE" dirty="0" smtClean="0">
                <a:solidFill>
                  <a:schemeClr val="tx1"/>
                </a:solidFill>
                <a:latin typeface="Calibri" charset="0"/>
                <a:ea typeface="MS PGothic" charset="0"/>
                <a:cs typeface="MS PGothic" charset="0"/>
              </a:rPr>
              <a:t>after </a:t>
            </a:r>
            <a:r>
              <a:rPr lang="de-DE" dirty="0" err="1" smtClean="0">
                <a:solidFill>
                  <a:schemeClr val="tx1"/>
                </a:solidFill>
                <a:latin typeface="Calibri" charset="0"/>
                <a:ea typeface="MS PGothic" charset="0"/>
                <a:cs typeface="MS PGothic" charset="0"/>
              </a:rPr>
              <a:t>radiotherapy</a:t>
            </a:r>
            <a:endParaRPr lang="de-DE" dirty="0">
              <a:solidFill>
                <a:schemeClr val="tx1"/>
              </a:solidFill>
              <a:latin typeface="Calibri" charset="0"/>
              <a:ea typeface="MS PGothic" charset="0"/>
              <a:cs typeface="MS PGothic" charset="0"/>
            </a:endParaRPr>
          </a:p>
        </p:txBody>
      </p:sp>
      <p:pic>
        <p:nvPicPr>
          <p:cNvPr id="14" name="Picture 7" descr="DOTATATE_177Lu-Therap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4509" y="1945928"/>
            <a:ext cx="2463679" cy="368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3627438" y="6067078"/>
            <a:ext cx="1590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lgn="ctr">
              <a:defRPr/>
            </a:pPr>
            <a:r>
              <a:rPr lang="de-DE" baseline="30000" dirty="0">
                <a:solidFill>
                  <a:schemeClr val="tx1"/>
                </a:solidFill>
                <a:latin typeface="Calibri" charset="0"/>
                <a:ea typeface="MS PGothic" charset="0"/>
                <a:cs typeface="MS PGothic" charset="0"/>
              </a:rPr>
              <a:t>177</a:t>
            </a:r>
            <a:r>
              <a:rPr lang="de-DE" dirty="0">
                <a:solidFill>
                  <a:schemeClr val="tx1"/>
                </a:solidFill>
                <a:latin typeface="Calibri" charset="0"/>
                <a:ea typeface="MS PGothic" charset="0"/>
                <a:cs typeface="MS PGothic" charset="0"/>
              </a:rPr>
              <a:t>Lu-DOTA-TATE</a:t>
            </a:r>
          </a:p>
          <a:p>
            <a:pPr algn="ctr">
              <a:defRPr/>
            </a:pPr>
            <a:r>
              <a:rPr lang="de-DE" dirty="0" err="1" smtClean="0">
                <a:solidFill>
                  <a:schemeClr val="tx1"/>
                </a:solidFill>
                <a:latin typeface="Calibri" charset="0"/>
                <a:ea typeface="MS PGothic" charset="0"/>
                <a:cs typeface="MS PGothic" charset="0"/>
              </a:rPr>
              <a:t>scintigram</a:t>
            </a:r>
            <a:endParaRPr lang="de-DE" dirty="0">
              <a:solidFill>
                <a:schemeClr val="tx1"/>
              </a:solidFill>
              <a:latin typeface="Calibri" charset="0"/>
              <a:ea typeface="MS PGothic" charset="0"/>
              <a:cs typeface="MS PGothic" charset="0"/>
            </a:endParaRPr>
          </a:p>
        </p:txBody>
      </p:sp>
      <p:sp>
        <p:nvSpPr>
          <p:cNvPr id="16" name="AutoShape 9"/>
          <p:cNvSpPr>
            <a:spLocks noChangeArrowheads="1"/>
          </p:cNvSpPr>
          <p:nvPr/>
        </p:nvSpPr>
        <p:spPr bwMode="auto">
          <a:xfrm>
            <a:off x="2562324" y="3573016"/>
            <a:ext cx="350837" cy="271463"/>
          </a:xfrm>
          <a:prstGeom prst="rightArrow">
            <a:avLst>
              <a:gd name="adj1" fmla="val 49704"/>
              <a:gd name="adj2" fmla="val 50876"/>
            </a:avLst>
          </a:prstGeom>
          <a:solidFill>
            <a:srgbClr val="4F81B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spAutoFit/>
          </a:bodyPr>
          <a:lstStyle/>
          <a:p>
            <a:pPr>
              <a:defRPr/>
            </a:pPr>
            <a:endParaRPr lang="de-DE">
              <a:latin typeface="Calibri" charset="0"/>
              <a:ea typeface="ＭＳ Ｐゴシック" charset="0"/>
            </a:endParaRPr>
          </a:p>
        </p:txBody>
      </p:sp>
      <p:sp>
        <p:nvSpPr>
          <p:cNvPr id="17" name="AutoShape 10"/>
          <p:cNvSpPr>
            <a:spLocks noChangeArrowheads="1"/>
          </p:cNvSpPr>
          <p:nvPr/>
        </p:nvSpPr>
        <p:spPr bwMode="auto">
          <a:xfrm>
            <a:off x="6237386" y="3573016"/>
            <a:ext cx="350838" cy="271463"/>
          </a:xfrm>
          <a:prstGeom prst="rightArrow">
            <a:avLst>
              <a:gd name="adj1" fmla="val 49704"/>
              <a:gd name="adj2" fmla="val 50876"/>
            </a:avLst>
          </a:prstGeom>
          <a:solidFill>
            <a:srgbClr val="4F81B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spAutoFit/>
          </a:bodyPr>
          <a:lstStyle/>
          <a:p>
            <a:pPr>
              <a:defRPr/>
            </a:pPr>
            <a:endParaRPr lang="de-DE">
              <a:latin typeface="Calibri" charset="0"/>
              <a:ea typeface="ＭＳ Ｐゴシック" charset="0"/>
            </a:endParaRPr>
          </a:p>
        </p:txBody>
      </p:sp>
    </p:spTree>
    <p:extLst>
      <p:ext uri="{BB962C8B-B14F-4D97-AF65-F5344CB8AC3E}">
        <p14:creationId xmlns:p14="http://schemas.microsoft.com/office/powerpoint/2010/main" val="343894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 presetClass="mediacall" presetSubtype="0" fill="hold" nodeType="withEffect">
                                  <p:stCondLst>
                                    <p:cond delay="0"/>
                                  </p:stCondLst>
                                  <p:childTnLst>
                                    <p:cmd type="call" cmd="playFrom(0.0)">
                                      <p:cBhvr>
                                        <p:cTn id="30" dur="31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31" repeatCount="indefinite" fill="hold" display="0">
                  <p:stCondLst>
                    <p:cond delay="indefinite"/>
                  </p:stCondLst>
                  <p:endCondLst>
                    <p:cond evt="onNext" delay="0">
                      <p:tgtEl>
                        <p:sldTgt/>
                      </p:tgtEl>
                    </p:cond>
                    <p:cond evt="onPrev" delay="0">
                      <p:tgtEl>
                        <p:sldTgt/>
                      </p:tgtEl>
                    </p:cond>
                  </p:endCondLst>
                </p:cTn>
                <p:tgtEl>
                  <p:spTgt spid="8"/>
                </p:tgtEl>
              </p:cMediaNode>
            </p:video>
            <p:video>
              <p:cMediaNode>
                <p:cTn id="32" repeatCount="indefinite"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13" grpId="0"/>
      <p:bldP spid="15" grpId="0"/>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5536" y="836712"/>
            <a:ext cx="9540552" cy="830997"/>
          </a:xfrm>
          <a:prstGeom prst="rect">
            <a:avLst/>
          </a:prstGeom>
        </p:spPr>
        <p:txBody>
          <a:bodyPr wrap="square">
            <a:spAutoFit/>
          </a:bodyPr>
          <a:lstStyle/>
          <a:p>
            <a:pPr algn="l"/>
            <a:r>
              <a:rPr lang="de-DE" sz="2400" b="1" dirty="0" err="1" smtClean="0">
                <a:solidFill>
                  <a:schemeClr val="tx2">
                    <a:lumMod val="60000"/>
                    <a:lumOff val="40000"/>
                  </a:schemeClr>
                </a:solidFill>
                <a:latin typeface="Arial Rounded MT Bold" pitchFamily="34" charset="0"/>
              </a:rPr>
              <a:t>Thera</a:t>
            </a:r>
            <a:r>
              <a:rPr lang="de-DE" sz="2400" b="1" dirty="0" err="1" smtClean="0">
                <a:solidFill>
                  <a:srgbClr val="92D050"/>
                </a:solidFill>
                <a:latin typeface="Arial Rounded MT Bold" pitchFamily="34" charset="0"/>
              </a:rPr>
              <a:t>nostics</a:t>
            </a:r>
            <a:r>
              <a:rPr lang="de-DE" sz="2400" b="1" dirty="0" smtClean="0">
                <a:solidFill>
                  <a:srgbClr val="92D050"/>
                </a:solidFill>
                <a:latin typeface="Arial Rounded MT Bold" pitchFamily="34" charset="0"/>
              </a:rPr>
              <a:t> : </a:t>
            </a:r>
            <a:r>
              <a:rPr lang="de-DE" sz="2400" b="1" dirty="0" smtClean="0">
                <a:solidFill>
                  <a:schemeClr val="tx2">
                    <a:lumMod val="60000"/>
                    <a:lumOff val="40000"/>
                  </a:schemeClr>
                </a:solidFill>
                <a:latin typeface="Arial Rounded MT Bold" pitchFamily="34" charset="0"/>
              </a:rPr>
              <a:t>PRRT </a:t>
            </a:r>
            <a:r>
              <a:rPr lang="de-DE" sz="2400" b="1" dirty="0" err="1" smtClean="0">
                <a:solidFill>
                  <a:schemeClr val="tx2">
                    <a:lumMod val="60000"/>
                    <a:lumOff val="40000"/>
                  </a:schemeClr>
                </a:solidFill>
                <a:latin typeface="Arial Rounded MT Bold" pitchFamily="34" charset="0"/>
              </a:rPr>
              <a:t>with</a:t>
            </a:r>
            <a:r>
              <a:rPr lang="de-DE" sz="2400" b="1" dirty="0" smtClean="0">
                <a:solidFill>
                  <a:schemeClr val="tx2">
                    <a:lumMod val="60000"/>
                    <a:lumOff val="40000"/>
                  </a:schemeClr>
                </a:solidFill>
                <a:latin typeface="Arial Rounded MT Bold" pitchFamily="34" charset="0"/>
              </a:rPr>
              <a:t> </a:t>
            </a:r>
            <a:r>
              <a:rPr lang="de-DE" sz="2400" b="1" baseline="30000" dirty="0" smtClean="0">
                <a:solidFill>
                  <a:schemeClr val="tx2">
                    <a:lumMod val="60000"/>
                    <a:lumOff val="40000"/>
                  </a:schemeClr>
                </a:solidFill>
                <a:latin typeface="Arial Rounded MT Bold" pitchFamily="34" charset="0"/>
              </a:rPr>
              <a:t>177</a:t>
            </a:r>
            <a:r>
              <a:rPr lang="de-DE" sz="2400" b="1" dirty="0" smtClean="0">
                <a:solidFill>
                  <a:schemeClr val="tx2">
                    <a:lumMod val="60000"/>
                    <a:lumOff val="40000"/>
                  </a:schemeClr>
                </a:solidFill>
                <a:latin typeface="Arial Rounded MT Bold" pitchFamily="34" charset="0"/>
              </a:rPr>
              <a:t>Lu/</a:t>
            </a:r>
            <a:r>
              <a:rPr lang="de-DE" sz="2400" b="1" baseline="30000" dirty="0" smtClean="0">
                <a:solidFill>
                  <a:schemeClr val="tx2">
                    <a:lumMod val="60000"/>
                    <a:lumOff val="40000"/>
                  </a:schemeClr>
                </a:solidFill>
                <a:latin typeface="Arial Rounded MT Bold" pitchFamily="34" charset="0"/>
              </a:rPr>
              <a:t>90</a:t>
            </a:r>
            <a:r>
              <a:rPr lang="de-DE" sz="2400" b="1" dirty="0" smtClean="0">
                <a:solidFill>
                  <a:schemeClr val="tx2">
                    <a:lumMod val="60000"/>
                    <a:lumOff val="40000"/>
                  </a:schemeClr>
                </a:solidFill>
                <a:latin typeface="Arial Rounded MT Bold" pitchFamily="34" charset="0"/>
              </a:rPr>
              <a:t>Y,</a:t>
            </a:r>
            <a:r>
              <a:rPr lang="de-DE" sz="2400" b="1" dirty="0">
                <a:solidFill>
                  <a:srgbClr val="92D050"/>
                </a:solidFill>
                <a:latin typeface="Arial Rounded MT Bold" pitchFamily="34" charset="0"/>
              </a:rPr>
              <a:t> </a:t>
            </a:r>
            <a:r>
              <a:rPr lang="de-DE" sz="2400" b="1" dirty="0" smtClean="0">
                <a:solidFill>
                  <a:srgbClr val="92D050"/>
                </a:solidFill>
                <a:latin typeface="Arial Rounded MT Bold" pitchFamily="34" charset="0"/>
              </a:rPr>
              <a:t>PET/CT </a:t>
            </a:r>
            <a:r>
              <a:rPr lang="de-DE" sz="2400" b="1" dirty="0" err="1" smtClean="0">
                <a:solidFill>
                  <a:srgbClr val="92D050"/>
                </a:solidFill>
                <a:latin typeface="Arial Rounded MT Bold" pitchFamily="34" charset="0"/>
              </a:rPr>
              <a:t>with</a:t>
            </a:r>
            <a:r>
              <a:rPr lang="de-DE" sz="2400" b="1" dirty="0" smtClean="0">
                <a:solidFill>
                  <a:srgbClr val="92D050"/>
                </a:solidFill>
                <a:latin typeface="Arial Rounded MT Bold" pitchFamily="34" charset="0"/>
              </a:rPr>
              <a:t> </a:t>
            </a:r>
            <a:r>
              <a:rPr lang="de-DE" sz="2400" b="1" baseline="30000" dirty="0" smtClean="0">
                <a:solidFill>
                  <a:srgbClr val="92D050"/>
                </a:solidFill>
                <a:latin typeface="Arial Rounded MT Bold" pitchFamily="34" charset="0"/>
              </a:rPr>
              <a:t>68</a:t>
            </a:r>
            <a:r>
              <a:rPr lang="de-DE" sz="2400" b="1" dirty="0" smtClean="0">
                <a:solidFill>
                  <a:srgbClr val="92D050"/>
                </a:solidFill>
                <a:latin typeface="Arial Rounded MT Bold" pitchFamily="34" charset="0"/>
              </a:rPr>
              <a:t>Ga</a:t>
            </a:r>
            <a:endParaRPr lang="de-DE" sz="2400" dirty="0"/>
          </a:p>
          <a:p>
            <a:pPr algn="l"/>
            <a:r>
              <a:rPr lang="de-DE" sz="2400" b="1" dirty="0" smtClean="0">
                <a:solidFill>
                  <a:schemeClr val="tx2">
                    <a:lumMod val="60000"/>
                    <a:lumOff val="40000"/>
                  </a:schemeClr>
                </a:solidFill>
                <a:latin typeface="Arial Rounded MT Bold" pitchFamily="34" charset="0"/>
              </a:rPr>
              <a:t>  </a:t>
            </a:r>
            <a:r>
              <a:rPr lang="de-DE" sz="2400" b="1" dirty="0" smtClean="0">
                <a:solidFill>
                  <a:srgbClr val="92D050"/>
                </a:solidFill>
                <a:latin typeface="Arial Rounded MT Bold" pitchFamily="34" charset="0"/>
              </a:rPr>
              <a:t> </a:t>
            </a:r>
            <a:endParaRPr lang="de-DE" sz="2400" b="1" dirty="0">
              <a:solidFill>
                <a:srgbClr val="92D050"/>
              </a:solidFill>
              <a:latin typeface="Arial Rounded MT Bold" pitchFamily="34" charset="0"/>
            </a:endParaRPr>
          </a:p>
        </p:txBody>
      </p:sp>
      <p:pic>
        <p:nvPicPr>
          <p:cNvPr id="1536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31448"/>
          <a:stretch/>
        </p:blipFill>
        <p:spPr bwMode="auto">
          <a:xfrm>
            <a:off x="323528" y="1772816"/>
            <a:ext cx="8715152" cy="440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2114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1701465075"/>
              </p:ext>
            </p:extLst>
          </p:nvPr>
        </p:nvGraphicFramePr>
        <p:xfrm>
          <a:off x="1115616" y="1124744"/>
          <a:ext cx="6860088" cy="5595962"/>
        </p:xfrm>
        <a:graphic>
          <a:graphicData uri="http://schemas.openxmlformats.org/drawingml/2006/table">
            <a:tbl>
              <a:tblPr/>
              <a:tblGrid>
                <a:gridCol w="1714683"/>
                <a:gridCol w="1111971"/>
                <a:gridCol w="2318751"/>
                <a:gridCol w="1714683"/>
              </a:tblGrid>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smtClean="0">
                          <a:ln>
                            <a:noFill/>
                          </a:ln>
                          <a:solidFill>
                            <a:srgbClr val="FFFFFF"/>
                          </a:solidFill>
                          <a:effectLst/>
                          <a:latin typeface="Arial" pitchFamily="34" charset="0"/>
                          <a:ea typeface="ＭＳ Ｐゴシック" pitchFamily="34" charset="-128"/>
                        </a:rPr>
                        <a:t>Radionuclide</a:t>
                      </a:r>
                      <a:endParaRPr kumimoji="0" lang="de-DE" altLang="de-DE" sz="1600" b="1" i="0" u="none" strike="noStrike" cap="none" normalizeH="0" baseline="0" dirty="0" smtClean="0">
                        <a:ln>
                          <a:noFill/>
                        </a:ln>
                        <a:solidFill>
                          <a:srgbClr val="FFFFFF"/>
                        </a:solidFill>
                        <a:effectLst/>
                        <a:latin typeface="Arial" pitchFamily="34" charset="0"/>
                        <a:ea typeface="ＭＳ Ｐゴシック" pitchFamily="34" charset="-128"/>
                      </a:endParaRP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smtClean="0">
                          <a:ln>
                            <a:noFill/>
                          </a:ln>
                          <a:solidFill>
                            <a:srgbClr val="FFFFFF"/>
                          </a:solidFill>
                          <a:effectLst/>
                          <a:latin typeface="Arial" pitchFamily="34" charset="0"/>
                          <a:ea typeface="ＭＳ Ｐゴシック" pitchFamily="34" charset="-128"/>
                        </a:rPr>
                        <a:t>Half-life</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smtClean="0">
                          <a:ln>
                            <a:noFill/>
                          </a:ln>
                          <a:solidFill>
                            <a:srgbClr val="FFFFFF"/>
                          </a:solidFill>
                          <a:effectLst/>
                          <a:latin typeface="Arial" pitchFamily="34" charset="0"/>
                          <a:ea typeface="ＭＳ Ｐゴシック" pitchFamily="34" charset="-128"/>
                        </a:rPr>
                        <a:t>Production route</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smtClean="0">
                          <a:ln>
                            <a:noFill/>
                          </a:ln>
                          <a:solidFill>
                            <a:srgbClr val="FFFFFF"/>
                          </a:solidFill>
                          <a:effectLst/>
                          <a:latin typeface="Arial" pitchFamily="34" charset="0"/>
                          <a:ea typeface="ＭＳ Ｐゴシック" pitchFamily="34" charset="-128"/>
                        </a:rPr>
                        <a:t>E</a:t>
                      </a:r>
                      <a:r>
                        <a:rPr kumimoji="0" lang="de-DE" altLang="de-DE" sz="1600" b="1" i="0" u="none" strike="noStrike" cap="none" normalizeH="0" baseline="-25000" smtClean="0">
                          <a:ln>
                            <a:noFill/>
                          </a:ln>
                          <a:solidFill>
                            <a:srgbClr val="FFFFFF"/>
                          </a:solidFill>
                          <a:effectLst/>
                          <a:latin typeface="Arial" pitchFamily="34" charset="0"/>
                          <a:ea typeface="ＭＳ Ｐゴシック" pitchFamily="34" charset="-128"/>
                        </a:rPr>
                        <a:t>β+</a:t>
                      </a:r>
                      <a:r>
                        <a:rPr kumimoji="0" lang="de-DE" altLang="de-DE" sz="1600" b="1" i="0" u="none" strike="noStrike" cap="none" normalizeH="0" baseline="0" smtClean="0">
                          <a:ln>
                            <a:noFill/>
                          </a:ln>
                          <a:solidFill>
                            <a:srgbClr val="FFFFFF"/>
                          </a:solidFill>
                          <a:effectLst/>
                          <a:latin typeface="Arial" pitchFamily="34" charset="0"/>
                          <a:ea typeface="ＭＳ Ｐゴシック" pitchFamily="34" charset="-128"/>
                        </a:rPr>
                        <a:t> [keV]</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39821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B050"/>
                          </a:solidFill>
                          <a:effectLst/>
                          <a:latin typeface="Arial" pitchFamily="34" charset="0"/>
                          <a:ea typeface="ＭＳ Ｐゴシック" pitchFamily="34" charset="-128"/>
                        </a:rPr>
                        <a:t>18</a:t>
                      </a: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F</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108.9 min</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B050"/>
                          </a:solidFill>
                          <a:effectLst/>
                          <a:latin typeface="Arial" pitchFamily="34" charset="0"/>
                          <a:ea typeface="ＭＳ Ｐゴシック" pitchFamily="34" charset="-128"/>
                        </a:rPr>
                        <a:t>18</a:t>
                      </a: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O(</a:t>
                      </a:r>
                      <a:r>
                        <a:rPr kumimoji="0" lang="de-DE" altLang="de-DE" sz="1600" b="0" i="0" u="none" strike="noStrike" cap="none" normalizeH="0" baseline="0" dirty="0" err="1" smtClean="0">
                          <a:ln>
                            <a:noFill/>
                          </a:ln>
                          <a:solidFill>
                            <a:srgbClr val="00B050"/>
                          </a:solidFill>
                          <a:effectLst/>
                          <a:latin typeface="Arial" pitchFamily="34" charset="0"/>
                          <a:ea typeface="ＭＳ Ｐゴシック" pitchFamily="34" charset="-128"/>
                        </a:rPr>
                        <a:t>p,n</a:t>
                      </a: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a:t>
                      </a:r>
                      <a:r>
                        <a:rPr kumimoji="0" lang="de-DE" altLang="de-DE" sz="1600" b="0" i="0" u="none" strike="noStrike" cap="none" normalizeH="0" baseline="30000" dirty="0" smtClean="0">
                          <a:ln>
                            <a:noFill/>
                          </a:ln>
                          <a:solidFill>
                            <a:srgbClr val="00B050"/>
                          </a:solidFill>
                          <a:effectLst/>
                          <a:latin typeface="Arial" pitchFamily="34" charset="0"/>
                          <a:ea typeface="ＭＳ Ｐゴシック" pitchFamily="34" charset="-128"/>
                        </a:rPr>
                        <a:t>18</a:t>
                      </a: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F</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633</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360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B050"/>
                          </a:solidFill>
                          <a:effectLst/>
                          <a:latin typeface="Arial" pitchFamily="34" charset="0"/>
                          <a:ea typeface="ＭＳ Ｐゴシック" pitchFamily="34" charset="-128"/>
                        </a:rPr>
                        <a:t>68</a:t>
                      </a: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Ga</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68.3 min</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1600" b="0" i="0" u="none" strike="noStrike" cap="none" normalizeH="0" baseline="30000" dirty="0" smtClean="0">
                          <a:ln>
                            <a:noFill/>
                          </a:ln>
                          <a:solidFill>
                            <a:srgbClr val="00B050"/>
                          </a:solidFill>
                          <a:effectLst/>
                          <a:latin typeface="Arial" pitchFamily="34" charset="0"/>
                          <a:ea typeface="ＭＳ Ｐゴシック" pitchFamily="34" charset="-128"/>
                        </a:rPr>
                        <a:t>68</a:t>
                      </a: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Ge/</a:t>
                      </a:r>
                      <a:r>
                        <a:rPr kumimoji="0" lang="de-DE" altLang="de-DE" sz="1600" b="0" i="0" u="none" strike="noStrike" cap="none" normalizeH="0" baseline="30000" dirty="0" smtClean="0">
                          <a:ln>
                            <a:noFill/>
                          </a:ln>
                          <a:solidFill>
                            <a:srgbClr val="00B050"/>
                          </a:solidFill>
                          <a:effectLst/>
                          <a:latin typeface="Arial" pitchFamily="34" charset="0"/>
                          <a:ea typeface="ＭＳ Ｐゴシック" pitchFamily="34" charset="-128"/>
                        </a:rPr>
                        <a:t>68</a:t>
                      </a: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Ga</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B050"/>
                          </a:solidFill>
                          <a:effectLst/>
                          <a:latin typeface="Arial" pitchFamily="34" charset="0"/>
                          <a:ea typeface="ＭＳ Ｐゴシック" pitchFamily="34" charset="-128"/>
                        </a:rPr>
                        <a:t>1,899.1</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r>
              <a:tr h="553720">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34m</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Cl</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14.60 h</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34</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S(</a:t>
                      </a:r>
                      <a:r>
                        <a:rPr kumimoji="0" lang="de-DE" altLang="de-DE" sz="1600" b="0" i="0" u="none" strike="noStrike" cap="none" normalizeH="0" baseline="0" dirty="0" err="1" smtClean="0">
                          <a:ln>
                            <a:noFill/>
                          </a:ln>
                          <a:solidFill>
                            <a:srgbClr val="000000"/>
                          </a:solidFill>
                          <a:effectLst/>
                          <a:latin typeface="Arial" pitchFamily="34" charset="0"/>
                          <a:ea typeface="ＭＳ Ｐゴシック" pitchFamily="34" charset="-128"/>
                        </a:rPr>
                        <a:t>p,n</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a:t>
                      </a: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34m</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Cl</a:t>
                      </a:r>
                      <a:b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b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32</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S(α,</a:t>
                      </a:r>
                      <a:r>
                        <a:rPr kumimoji="0" lang="de-DE" altLang="de-DE" sz="1600" b="0" i="0" u="none" strike="noStrike" cap="none" normalizeH="0" baseline="0" dirty="0" err="1" smtClean="0">
                          <a:ln>
                            <a:noFill/>
                          </a:ln>
                          <a:solidFill>
                            <a:srgbClr val="000000"/>
                          </a:solidFill>
                          <a:effectLst/>
                          <a:latin typeface="Arial" pitchFamily="34" charset="0"/>
                          <a:ea typeface="ＭＳ Ｐゴシック" pitchFamily="34" charset="-128"/>
                        </a:rPr>
                        <a:t>pn</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a:t>
                      </a: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34m</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Cl</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1,311.4</a:t>
                      </a:r>
                    </a:p>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1099,0</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38</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K</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7.6 min</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38</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Ar(p,n)</a:t>
                      </a: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38</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K</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1212.1</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45</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Ti</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184.8 min</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45</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Sc(p,n)</a:t>
                      </a: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45</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Ti</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1040.1</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chemeClr val="accent5">
                              <a:lumMod val="75000"/>
                            </a:schemeClr>
                          </a:solidFill>
                          <a:effectLst/>
                          <a:latin typeface="Arial" pitchFamily="34" charset="0"/>
                          <a:ea typeface="ＭＳ Ｐゴシック" pitchFamily="34" charset="-128"/>
                        </a:rPr>
                        <a:t>52</a:t>
                      </a: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Mn</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5.6 d</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nat</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Cr(p,xn)</a:t>
                      </a: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52</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Mn</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575.6</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3720">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chemeClr val="accent5">
                              <a:lumMod val="75000"/>
                            </a:schemeClr>
                          </a:solidFill>
                          <a:effectLst/>
                          <a:latin typeface="Arial" pitchFamily="34" charset="0"/>
                          <a:ea typeface="ＭＳ Ｐゴシック" pitchFamily="34" charset="-128"/>
                        </a:rPr>
                        <a:t>64</a:t>
                      </a: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Cu</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12.7 h</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64</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Ni(p,n)</a:t>
                      </a: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64</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Cu</a:t>
                      </a:r>
                    </a:p>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67</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Zn(p,α)</a:t>
                      </a: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64</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Cu</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653.0</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71</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As</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65.3 h</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70</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Ge(p,γ)</a:t>
                      </a: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71</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As</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816</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3720">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76</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Br</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16.2 h</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76</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Se(p,n)</a:t>
                      </a: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76</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Br</a:t>
                      </a:r>
                    </a:p>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75</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As(α,3n)</a:t>
                      </a: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76</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Br</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3383</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86</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Y</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14.7 h</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86</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Sr(p,n)</a:t>
                      </a: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86</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Y</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1221</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89</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Zr</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78.4 h</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89</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Y(p,n)</a:t>
                      </a:r>
                      <a:r>
                        <a:rPr kumimoji="0" lang="de-DE" altLang="de-DE" sz="1600" b="0" i="0" u="none" strike="noStrike" cap="none" normalizeH="0" baseline="30000" smtClean="0">
                          <a:ln>
                            <a:noFill/>
                          </a:ln>
                          <a:solidFill>
                            <a:schemeClr val="accent5">
                              <a:lumMod val="75000"/>
                            </a:schemeClr>
                          </a:solidFill>
                          <a:effectLst/>
                          <a:latin typeface="Arial" pitchFamily="34" charset="0"/>
                          <a:ea typeface="ＭＳ Ｐゴシック" pitchFamily="34" charset="-128"/>
                        </a:rPr>
                        <a:t>89</a:t>
                      </a:r>
                      <a:r>
                        <a:rPr kumimoji="0" lang="de-DE" altLang="de-DE" sz="1600" b="0" i="0" u="none" strike="noStrike" cap="none" normalizeH="0" baseline="0" smtClean="0">
                          <a:ln>
                            <a:noFill/>
                          </a:ln>
                          <a:solidFill>
                            <a:schemeClr val="accent5">
                              <a:lumMod val="75000"/>
                            </a:schemeClr>
                          </a:solidFill>
                          <a:effectLst/>
                          <a:latin typeface="Arial" pitchFamily="34" charset="0"/>
                          <a:ea typeface="ＭＳ Ｐゴシック" pitchFamily="34" charset="-128"/>
                        </a:rPr>
                        <a:t>Zr</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chemeClr val="accent5">
                              <a:lumMod val="75000"/>
                            </a:schemeClr>
                          </a:solidFill>
                          <a:effectLst/>
                          <a:latin typeface="Arial" pitchFamily="34" charset="0"/>
                          <a:ea typeface="ＭＳ Ｐゴシック" pitchFamily="34" charset="-128"/>
                        </a:rPr>
                        <a:t>902</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6932">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94m</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Tc</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52.0 min</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94</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Mo(p,n)</a:t>
                      </a: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94m</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Tc</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2439</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3720">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dirty="0" smtClean="0">
                          <a:ln>
                            <a:noFill/>
                          </a:ln>
                          <a:solidFill>
                            <a:srgbClr val="000000"/>
                          </a:solidFill>
                          <a:effectLst/>
                          <a:latin typeface="Arial" pitchFamily="34" charset="0"/>
                          <a:ea typeface="ＭＳ Ｐゴシック" pitchFamily="34" charset="-128"/>
                        </a:rPr>
                        <a:t>124</a:t>
                      </a: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I</a:t>
                      </a:r>
                    </a:p>
                  </a:txBody>
                  <a:tcPr marL="78019" marR="78019" marT="39011" marB="39011"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4.2 d</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124</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Te(p,n)</a:t>
                      </a:r>
                      <a:r>
                        <a:rPr kumimoji="0" lang="de-DE" altLang="de-DE" sz="1600" b="0" i="0" u="none" strike="noStrike" cap="none" normalizeH="0" baseline="30000" smtClean="0">
                          <a:ln>
                            <a:noFill/>
                          </a:ln>
                          <a:solidFill>
                            <a:srgbClr val="000000"/>
                          </a:solidFill>
                          <a:effectLst/>
                          <a:latin typeface="Arial" pitchFamily="34" charset="0"/>
                          <a:ea typeface="ＭＳ Ｐゴシック" pitchFamily="34" charset="-128"/>
                        </a:rPr>
                        <a:t>124</a:t>
                      </a:r>
                      <a:r>
                        <a:rPr kumimoji="0" lang="de-DE" altLang="de-DE" sz="1600" b="0" i="0" u="none" strike="noStrike" cap="none" normalizeH="0" baseline="0" smtClean="0">
                          <a:ln>
                            <a:noFill/>
                          </a:ln>
                          <a:solidFill>
                            <a:srgbClr val="000000"/>
                          </a:solidFill>
                          <a:effectLst/>
                          <a:latin typeface="Arial" pitchFamily="34" charset="0"/>
                          <a:ea typeface="ＭＳ Ｐゴシック" pitchFamily="34" charset="-128"/>
                        </a:rPr>
                        <a:t>I</a:t>
                      </a:r>
                    </a:p>
                  </a:txBody>
                  <a:tcPr marL="78019" marR="78019" marT="39011" marB="39011"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eaLnBrk="0" hangingPunct="0">
                        <a:spcBef>
                          <a:spcPct val="20000"/>
                        </a:spcBef>
                        <a:defRPr sz="2800">
                          <a:solidFill>
                            <a:schemeClr val="tx1"/>
                          </a:solidFill>
                          <a:latin typeface="Arial" pitchFamily="34" charset="0"/>
                          <a:ea typeface="ＭＳ Ｐゴシック" pitchFamily="34" charset="-128"/>
                        </a:defRPr>
                      </a:lvl1pPr>
                      <a:lvl2pPr marL="742950" indent="-285750" defTabSz="457200" eaLnBrk="0" hangingPunct="0">
                        <a:spcBef>
                          <a:spcPct val="20000"/>
                        </a:spcBef>
                        <a:defRPr sz="2400">
                          <a:solidFill>
                            <a:schemeClr val="tx1"/>
                          </a:solidFill>
                          <a:latin typeface="Arial" pitchFamily="34" charset="0"/>
                          <a:ea typeface="ＭＳ Ｐゴシック" pitchFamily="34" charset="-128"/>
                        </a:defRPr>
                      </a:lvl2pPr>
                      <a:lvl3pPr marL="1143000" indent="-228600" defTabSz="457200" eaLnBrk="0" hangingPunct="0">
                        <a:spcBef>
                          <a:spcPct val="20000"/>
                        </a:spcBef>
                        <a:defRPr sz="2000">
                          <a:solidFill>
                            <a:schemeClr val="tx1"/>
                          </a:solidFill>
                          <a:latin typeface="Arial" pitchFamily="34" charset="0"/>
                          <a:ea typeface="ＭＳ Ｐゴシック" pitchFamily="34" charset="-128"/>
                        </a:defRPr>
                      </a:lvl3pPr>
                      <a:lvl4pPr marL="1600200" indent="-228600" defTabSz="457200" eaLnBrk="0" hangingPunct="0">
                        <a:spcBef>
                          <a:spcPct val="20000"/>
                        </a:spcBef>
                        <a:defRPr>
                          <a:solidFill>
                            <a:schemeClr val="tx1"/>
                          </a:solidFill>
                          <a:latin typeface="Arial" pitchFamily="34" charset="0"/>
                          <a:ea typeface="ＭＳ Ｐゴシック" pitchFamily="34" charset="-128"/>
                        </a:defRPr>
                      </a:lvl4pPr>
                      <a:lvl5pPr marL="2057400" indent="-228600" defTabSz="457200" eaLnBrk="0" hangingPunct="0">
                        <a:spcBef>
                          <a:spcPct val="20000"/>
                        </a:spcBef>
                        <a:defRPr>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1534.9</a:t>
                      </a:r>
                    </a:p>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de-DE" sz="1600" b="0" i="0" u="none" strike="noStrike" cap="none" normalizeH="0" baseline="0" dirty="0" smtClean="0">
                          <a:ln>
                            <a:noFill/>
                          </a:ln>
                          <a:solidFill>
                            <a:srgbClr val="000000"/>
                          </a:solidFill>
                          <a:effectLst/>
                          <a:latin typeface="Arial" pitchFamily="34" charset="0"/>
                          <a:ea typeface="ＭＳ Ｐゴシック" pitchFamily="34" charset="-128"/>
                        </a:rPr>
                        <a:t>2137.6</a:t>
                      </a:r>
                    </a:p>
                  </a:txBody>
                  <a:tcPr marL="78019" marR="78019" marT="39011" marB="3901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33125" name="Rectangle 5"/>
          <p:cNvSpPr>
            <a:spLocks noChangeArrowheads="1"/>
          </p:cNvSpPr>
          <p:nvPr/>
        </p:nvSpPr>
        <p:spPr bwMode="auto">
          <a:xfrm>
            <a:off x="-252413" y="1490663"/>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3126" name="Rectangle 6"/>
          <p:cNvSpPr>
            <a:spLocks noChangeArrowheads="1"/>
          </p:cNvSpPr>
          <p:nvPr/>
        </p:nvSpPr>
        <p:spPr bwMode="auto">
          <a:xfrm>
            <a:off x="-252413" y="2324100"/>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3127" name="Rectangle 7"/>
          <p:cNvSpPr>
            <a:spLocks noChangeArrowheads="1"/>
          </p:cNvSpPr>
          <p:nvPr/>
        </p:nvSpPr>
        <p:spPr bwMode="auto">
          <a:xfrm>
            <a:off x="-252413" y="26812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3128" name="Rectangle 8"/>
          <p:cNvSpPr>
            <a:spLocks noChangeArrowheads="1"/>
          </p:cNvSpPr>
          <p:nvPr/>
        </p:nvSpPr>
        <p:spPr bwMode="auto">
          <a:xfrm>
            <a:off x="-252413" y="22621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3129" name="Rectangle 9"/>
          <p:cNvSpPr>
            <a:spLocks noChangeArrowheads="1"/>
          </p:cNvSpPr>
          <p:nvPr/>
        </p:nvSpPr>
        <p:spPr bwMode="auto">
          <a:xfrm>
            <a:off x="-252413" y="26812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3130" name="Rectangle 10"/>
          <p:cNvSpPr>
            <a:spLocks noChangeArrowheads="1"/>
          </p:cNvSpPr>
          <p:nvPr/>
        </p:nvSpPr>
        <p:spPr bwMode="auto">
          <a:xfrm>
            <a:off x="-252413" y="22621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de-DE">
              <a:latin typeface="Arial" charset="0"/>
              <a:ea typeface="ＭＳ Ｐゴシック" charset="0"/>
            </a:endParaRPr>
          </a:p>
        </p:txBody>
      </p:sp>
      <p:sp>
        <p:nvSpPr>
          <p:cNvPr id="133131" name="Text Box 11"/>
          <p:cNvSpPr txBox="1">
            <a:spLocks noChangeArrowheads="1"/>
          </p:cNvSpPr>
          <p:nvPr/>
        </p:nvSpPr>
        <p:spPr bwMode="auto">
          <a:xfrm>
            <a:off x="611188" y="981075"/>
            <a:ext cx="853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defRPr/>
            </a:pPr>
            <a:endParaRPr lang="de-DE" sz="2400">
              <a:latin typeface="Times New Roman" charset="0"/>
              <a:ea typeface="ＭＳ Ｐゴシック" charset="0"/>
            </a:endParaRPr>
          </a:p>
        </p:txBody>
      </p:sp>
      <p:sp>
        <p:nvSpPr>
          <p:cNvPr id="133132" name="Text Box 12"/>
          <p:cNvSpPr txBox="1">
            <a:spLocks noChangeArrowheads="1"/>
          </p:cNvSpPr>
          <p:nvPr/>
        </p:nvSpPr>
        <p:spPr bwMode="auto">
          <a:xfrm>
            <a:off x="250825" y="4652963"/>
            <a:ext cx="5545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spcBef>
                <a:spcPct val="50000"/>
              </a:spcBef>
              <a:defRPr/>
            </a:pPr>
            <a:endParaRPr lang="de-DE">
              <a:latin typeface="Arial" charset="0"/>
              <a:ea typeface="ＭＳ Ｐゴシック" charset="0"/>
            </a:endParaRPr>
          </a:p>
        </p:txBody>
      </p:sp>
      <p:sp>
        <p:nvSpPr>
          <p:cNvPr id="51275" name="Rectangle 4"/>
          <p:cNvSpPr>
            <a:spLocks/>
          </p:cNvSpPr>
          <p:nvPr/>
        </p:nvSpPr>
        <p:spPr bwMode="auto">
          <a:xfrm>
            <a:off x="467544" y="641469"/>
            <a:ext cx="5344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b="1" dirty="0">
                <a:solidFill>
                  <a:srgbClr val="005B82"/>
                </a:solidFill>
                <a:cs typeface="Arial" panose="020B0604020202020204" pitchFamily="34" charset="0"/>
                <a:sym typeface="Arial" pitchFamily="34" charset="0"/>
              </a:rPr>
              <a:t>Non-standard radionuclides for PET</a:t>
            </a:r>
          </a:p>
        </p:txBody>
      </p:sp>
    </p:spTree>
    <p:extLst>
      <p:ext uri="{BB962C8B-B14F-4D97-AF65-F5344CB8AC3E}">
        <p14:creationId xmlns:p14="http://schemas.microsoft.com/office/powerpoint/2010/main" val="293325272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323528" y="2060848"/>
            <a:ext cx="811389" cy="720080"/>
          </a:xfrm>
          <a:prstGeom prst="ellipse">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2235" name="Rectangle 4"/>
          <p:cNvSpPr>
            <a:spLocks/>
          </p:cNvSpPr>
          <p:nvPr/>
        </p:nvSpPr>
        <p:spPr bwMode="auto">
          <a:xfrm>
            <a:off x="467544" y="549841"/>
            <a:ext cx="2433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smtClean="0">
                <a:solidFill>
                  <a:srgbClr val="005B82"/>
                </a:solidFill>
                <a:cs typeface="Arial" panose="020B0604020202020204" pitchFamily="34" charset="0"/>
                <a:sym typeface="Arial" pitchFamily="34" charset="0"/>
              </a:rPr>
              <a:t>PET </a:t>
            </a:r>
            <a:r>
              <a:rPr lang="en-US" altLang="de-DE" sz="2800" b="1" dirty="0">
                <a:solidFill>
                  <a:srgbClr val="005B82"/>
                </a:solidFill>
                <a:cs typeface="Arial" panose="020B0604020202020204" pitchFamily="34" charset="0"/>
                <a:sym typeface="Arial" pitchFamily="34" charset="0"/>
              </a:rPr>
              <a:t>with</a:t>
            </a:r>
            <a:r>
              <a:rPr lang="en-US" altLang="de-DE" sz="2800" b="1" baseline="30000" dirty="0">
                <a:solidFill>
                  <a:srgbClr val="005B82"/>
                </a:solidFill>
                <a:cs typeface="Arial" panose="020B0604020202020204" pitchFamily="34" charset="0"/>
                <a:sym typeface="Arial" pitchFamily="34" charset="0"/>
              </a:rPr>
              <a:t> 89</a:t>
            </a:r>
            <a:r>
              <a:rPr lang="en-US" altLang="de-DE" sz="2800" b="1" dirty="0">
                <a:solidFill>
                  <a:srgbClr val="005B82"/>
                </a:solidFill>
                <a:cs typeface="Arial" panose="020B0604020202020204" pitchFamily="34" charset="0"/>
                <a:sym typeface="Arial" pitchFamily="34" charset="0"/>
              </a:rPr>
              <a:t>Zr </a:t>
            </a:r>
          </a:p>
        </p:txBody>
      </p:sp>
      <p:pic>
        <p:nvPicPr>
          <p:cNvPr id="91138" name="Picture 2" descr="http://www.mdpi.com/applsci/applsci-03-00593/article_deploy/html/images/applsci-03-00593-i001.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340768"/>
            <a:ext cx="4046303"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0354" name="Picture 2" descr="http://www.mdpi.com/applsci/applsci-03-00593/article_deploy/html/images/applsci-03-00593-g002-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140968"/>
            <a:ext cx="5723672" cy="344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81515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5" name="Rectangle 4"/>
          <p:cNvSpPr>
            <a:spLocks/>
          </p:cNvSpPr>
          <p:nvPr/>
        </p:nvSpPr>
        <p:spPr bwMode="auto">
          <a:xfrm>
            <a:off x="395536" y="836712"/>
            <a:ext cx="90730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smtClean="0">
                <a:solidFill>
                  <a:srgbClr val="005B82"/>
                </a:solidFill>
                <a:cs typeface="Arial" panose="020B0604020202020204" pitchFamily="34" charset="0"/>
                <a:sym typeface="Arial" pitchFamily="34" charset="0"/>
              </a:rPr>
              <a:t>Immuno-PET </a:t>
            </a:r>
            <a:r>
              <a:rPr lang="en-US" altLang="de-DE" sz="2800" b="1" dirty="0">
                <a:solidFill>
                  <a:srgbClr val="005B82"/>
                </a:solidFill>
                <a:cs typeface="Arial" panose="020B0604020202020204" pitchFamily="34" charset="0"/>
                <a:sym typeface="Arial" pitchFamily="34" charset="0"/>
              </a:rPr>
              <a:t>in Oncology </a:t>
            </a:r>
            <a:r>
              <a:rPr lang="en-US" altLang="de-DE" sz="2800" b="1" dirty="0" smtClean="0">
                <a:solidFill>
                  <a:srgbClr val="005B82"/>
                </a:solidFill>
                <a:cs typeface="Arial" panose="020B0604020202020204" pitchFamily="34" charset="0"/>
                <a:sym typeface="Arial" pitchFamily="34" charset="0"/>
              </a:rPr>
              <a:t>with </a:t>
            </a:r>
            <a:r>
              <a:rPr lang="en-US" altLang="de-DE" sz="2800" b="1" baseline="30000" dirty="0" smtClean="0">
                <a:solidFill>
                  <a:srgbClr val="005B82"/>
                </a:solidFill>
                <a:cs typeface="Arial" panose="020B0604020202020204" pitchFamily="34" charset="0"/>
                <a:sym typeface="Arial" pitchFamily="34" charset="0"/>
              </a:rPr>
              <a:t>89</a:t>
            </a:r>
            <a:r>
              <a:rPr lang="en-US" altLang="de-DE" sz="2800" b="1" dirty="0" smtClean="0">
                <a:solidFill>
                  <a:srgbClr val="005B82"/>
                </a:solidFill>
                <a:cs typeface="Arial" panose="020B0604020202020204" pitchFamily="34" charset="0"/>
                <a:sym typeface="Arial" pitchFamily="34" charset="0"/>
              </a:rPr>
              <a:t>Zr Labeled </a:t>
            </a:r>
            <a:r>
              <a:rPr lang="en-US" altLang="de-DE" sz="2800" b="1" dirty="0">
                <a:solidFill>
                  <a:srgbClr val="005B82"/>
                </a:solidFill>
                <a:cs typeface="Arial" panose="020B0604020202020204" pitchFamily="34" charset="0"/>
                <a:sym typeface="Arial" pitchFamily="34" charset="0"/>
              </a:rPr>
              <a:t>Monoclonal </a:t>
            </a:r>
            <a:r>
              <a:rPr lang="en-US" altLang="de-DE" sz="2800" b="1" dirty="0" smtClean="0">
                <a:solidFill>
                  <a:srgbClr val="005B82"/>
                </a:solidFill>
                <a:cs typeface="Arial" panose="020B0604020202020204" pitchFamily="34" charset="0"/>
                <a:sym typeface="Arial" pitchFamily="34" charset="0"/>
              </a:rPr>
              <a:t>Antibodies</a:t>
            </a:r>
            <a:endParaRPr lang="en-US" altLang="de-DE" sz="2800" b="1" dirty="0">
              <a:solidFill>
                <a:srgbClr val="005B82"/>
              </a:solidFill>
              <a:cs typeface="Arial" panose="020B0604020202020204" pitchFamily="34" charset="0"/>
              <a:sym typeface="Arial" pitchFamily="34" charset="0"/>
            </a:endParaRPr>
          </a:p>
        </p:txBody>
      </p:sp>
      <p:pic>
        <p:nvPicPr>
          <p:cNvPr id="2" name="Grafik 1"/>
          <p:cNvPicPr>
            <a:picLocks noChangeAspect="1"/>
          </p:cNvPicPr>
          <p:nvPr/>
        </p:nvPicPr>
        <p:blipFill>
          <a:blip r:embed="rId2"/>
          <a:stretch>
            <a:fillRect/>
          </a:stretch>
        </p:blipFill>
        <p:spPr>
          <a:xfrm>
            <a:off x="755576" y="2492896"/>
            <a:ext cx="7647972" cy="3813229"/>
          </a:xfrm>
          <a:prstGeom prst="rect">
            <a:avLst/>
          </a:prstGeom>
        </p:spPr>
      </p:pic>
      <p:sp>
        <p:nvSpPr>
          <p:cNvPr id="3" name="Textfeld 2"/>
          <p:cNvSpPr txBox="1"/>
          <p:nvPr/>
        </p:nvSpPr>
        <p:spPr>
          <a:xfrm>
            <a:off x="5472236" y="6136202"/>
            <a:ext cx="3147336" cy="369332"/>
          </a:xfrm>
          <a:prstGeom prst="rect">
            <a:avLst/>
          </a:prstGeom>
          <a:noFill/>
        </p:spPr>
        <p:txBody>
          <a:bodyPr wrap="none" rtlCol="0">
            <a:spAutoFit/>
          </a:bodyPr>
          <a:lstStyle/>
          <a:p>
            <a:r>
              <a:rPr lang="de-DE" i="1" dirty="0" err="1"/>
              <a:t>doi</a:t>
            </a:r>
            <a:r>
              <a:rPr lang="de-DE" i="1" dirty="0"/>
              <a:t>: 10.3389/fphar.2016.00131 </a:t>
            </a:r>
            <a:endParaRPr lang="de-DE" dirty="0"/>
          </a:p>
        </p:txBody>
      </p:sp>
    </p:spTree>
    <p:extLst>
      <p:ext uri="{BB962C8B-B14F-4D97-AF65-F5344CB8AC3E}">
        <p14:creationId xmlns:p14="http://schemas.microsoft.com/office/powerpoint/2010/main" val="263229378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p:cNvSpPr>
          <p:nvPr/>
        </p:nvSpPr>
        <p:spPr bwMode="auto">
          <a:xfrm>
            <a:off x="200661" y="620688"/>
            <a:ext cx="83219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29" bIns="0">
            <a:spAutoFit/>
          </a:bodyPr>
          <a:lstStyle>
            <a:lvl1pPr marL="39688" defTabSz="642938" eaLnBrk="0" hangingPunct="0">
              <a:defRPr sz="2400">
                <a:solidFill>
                  <a:schemeClr val="tx1"/>
                </a:solidFill>
                <a:latin typeface="Arial" pitchFamily="34" charset="0"/>
                <a:ea typeface="ＭＳ Ｐゴシック" pitchFamily="34" charset="-128"/>
              </a:defRPr>
            </a:lvl1pPr>
            <a:lvl2pPr marL="742950" indent="-285750" defTabSz="642938" eaLnBrk="0" hangingPunct="0">
              <a:defRPr sz="2400">
                <a:solidFill>
                  <a:schemeClr val="tx1"/>
                </a:solidFill>
                <a:latin typeface="Arial" pitchFamily="34" charset="0"/>
                <a:ea typeface="ＭＳ Ｐゴシック" pitchFamily="34" charset="-128"/>
              </a:defRPr>
            </a:lvl2pPr>
            <a:lvl3pPr marL="1143000" indent="-228600" defTabSz="642938" eaLnBrk="0" hangingPunct="0">
              <a:defRPr sz="2400">
                <a:solidFill>
                  <a:schemeClr val="tx1"/>
                </a:solidFill>
                <a:latin typeface="Arial" pitchFamily="34" charset="0"/>
                <a:ea typeface="ＭＳ Ｐゴシック" pitchFamily="34" charset="-128"/>
              </a:defRPr>
            </a:lvl3pPr>
            <a:lvl4pPr marL="1600200" indent="-228600" defTabSz="642938" eaLnBrk="0" hangingPunct="0">
              <a:defRPr sz="2400">
                <a:solidFill>
                  <a:schemeClr val="tx1"/>
                </a:solidFill>
                <a:latin typeface="Arial" pitchFamily="34" charset="0"/>
                <a:ea typeface="ＭＳ Ｐゴシック" pitchFamily="34" charset="-128"/>
              </a:defRPr>
            </a:lvl4pPr>
            <a:lvl5pPr marL="2057400" indent="-228600" defTabSz="642938" eaLnBrk="0" hangingPunct="0">
              <a:defRPr sz="2400">
                <a:solidFill>
                  <a:schemeClr val="tx1"/>
                </a:solidFill>
                <a:latin typeface="Arial" pitchFamily="34" charset="0"/>
                <a:ea typeface="ＭＳ Ｐゴシック"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de-DE" sz="2800" b="1" dirty="0" smtClean="0">
                <a:solidFill>
                  <a:srgbClr val="005B82"/>
                </a:solidFill>
                <a:cs typeface="Arial" panose="020B0604020202020204" pitchFamily="34" charset="0"/>
                <a:sym typeface="Arial" pitchFamily="34" charset="0"/>
              </a:rPr>
              <a:t>…or [</a:t>
            </a:r>
            <a:r>
              <a:rPr lang="en-US" altLang="de-DE" sz="2800" b="1" baseline="30000" dirty="0" smtClean="0">
                <a:solidFill>
                  <a:srgbClr val="005B82"/>
                </a:solidFill>
                <a:cs typeface="Arial" panose="020B0604020202020204" pitchFamily="34" charset="0"/>
                <a:sym typeface="Arial" pitchFamily="34" charset="0"/>
              </a:rPr>
              <a:t>11</a:t>
            </a:r>
            <a:r>
              <a:rPr lang="en-US" altLang="de-DE" sz="2800" b="1" dirty="0" smtClean="0">
                <a:solidFill>
                  <a:srgbClr val="005B82"/>
                </a:solidFill>
                <a:cs typeface="Arial" panose="020B0604020202020204" pitchFamily="34" charset="0"/>
                <a:sym typeface="Arial" pitchFamily="34" charset="0"/>
              </a:rPr>
              <a:t>C]</a:t>
            </a:r>
            <a:r>
              <a:rPr lang="en-US" altLang="de-DE" sz="2800" b="1" dirty="0" err="1" smtClean="0">
                <a:solidFill>
                  <a:srgbClr val="005B82"/>
                </a:solidFill>
                <a:cs typeface="Arial" panose="020B0604020202020204" pitchFamily="34" charset="0"/>
                <a:sym typeface="Arial" pitchFamily="34" charset="0"/>
              </a:rPr>
              <a:t>raclopride</a:t>
            </a:r>
            <a:r>
              <a:rPr lang="en-US" altLang="de-DE" sz="2800" b="1" dirty="0" smtClean="0">
                <a:solidFill>
                  <a:srgbClr val="005B82"/>
                </a:solidFill>
                <a:cs typeface="Arial" panose="020B0604020202020204" pitchFamily="34" charset="0"/>
                <a:sym typeface="Arial" pitchFamily="34" charset="0"/>
              </a:rPr>
              <a:t>-PET</a:t>
            </a:r>
            <a:endParaRPr lang="en-US" altLang="de-DE" sz="2800" b="1" dirty="0">
              <a:solidFill>
                <a:srgbClr val="005B82"/>
              </a:solidFill>
              <a:cs typeface="Arial" panose="020B0604020202020204" pitchFamily="34" charset="0"/>
              <a:sym typeface="Arial" pitchFamily="34" charset="0"/>
            </a:endParaRPr>
          </a:p>
        </p:txBody>
      </p:sp>
      <p:graphicFrame>
        <p:nvGraphicFramePr>
          <p:cNvPr id="4" name="Objekt 3"/>
          <p:cNvGraphicFramePr>
            <a:graphicFrameLocks noChangeAspect="1"/>
          </p:cNvGraphicFramePr>
          <p:nvPr>
            <p:extLst/>
          </p:nvPr>
        </p:nvGraphicFramePr>
        <p:xfrm>
          <a:off x="3707904" y="2132856"/>
          <a:ext cx="3148236" cy="1844201"/>
        </p:xfrm>
        <a:graphic>
          <a:graphicData uri="http://schemas.openxmlformats.org/presentationml/2006/ole">
            <mc:AlternateContent xmlns:mc="http://schemas.openxmlformats.org/markup-compatibility/2006">
              <mc:Choice xmlns:v="urn:schemas-microsoft-com:vml" Requires="v">
                <p:oleObj spid="_x0000_s103427" name="CS ChemDraw Drawing" r:id="rId3" imgW="1831460" imgH="1073918" progId="ChemDraw.Document.6.0">
                  <p:embed/>
                </p:oleObj>
              </mc:Choice>
              <mc:Fallback>
                <p:oleObj name="CS ChemDraw Drawing" r:id="rId3" imgW="1831460" imgH="1073918" progId="ChemDraw.Document.6.0">
                  <p:embed/>
                  <p:pic>
                    <p:nvPicPr>
                      <p:cNvPr id="0" name=""/>
                      <p:cNvPicPr/>
                      <p:nvPr/>
                    </p:nvPicPr>
                    <p:blipFill>
                      <a:blip r:embed="rId4"/>
                      <a:stretch>
                        <a:fillRect/>
                      </a:stretch>
                    </p:blipFill>
                    <p:spPr>
                      <a:xfrm>
                        <a:off x="3707904" y="2132856"/>
                        <a:ext cx="3148236" cy="1844201"/>
                      </a:xfrm>
                      <a:prstGeom prst="rect">
                        <a:avLst/>
                      </a:prstGeom>
                    </p:spPr>
                  </p:pic>
                </p:oleObj>
              </mc:Fallback>
            </mc:AlternateContent>
          </a:graphicData>
        </a:graphic>
      </p:graphicFrame>
      <p:pic>
        <p:nvPicPr>
          <p:cNvPr id="79876" name="Picture 4" descr="https://www.scienceopen.com/document_file/4d3b5a4b-3c71-4086-86ef-23e449261d02/PubMedCentral/image/2191-219X-4-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61" y="2417005"/>
            <a:ext cx="2832249" cy="3351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419872" y="4568171"/>
            <a:ext cx="5484970" cy="1200329"/>
          </a:xfrm>
          <a:prstGeom prst="rect">
            <a:avLst/>
          </a:prstGeom>
          <a:noFill/>
        </p:spPr>
        <p:txBody>
          <a:bodyPr wrap="square" rtlCol="0">
            <a:spAutoFit/>
          </a:bodyPr>
          <a:lstStyle/>
          <a:p>
            <a:r>
              <a:rPr lang="en-US" b="1" dirty="0">
                <a:solidFill>
                  <a:srgbClr val="005B82"/>
                </a:solidFill>
              </a:rPr>
              <a:t>Patient with parkinsonian syndrome.</a:t>
            </a:r>
            <a:r>
              <a:rPr lang="en-US" dirty="0">
                <a:solidFill>
                  <a:srgbClr val="005B82"/>
                </a:solidFill>
              </a:rPr>
              <a:t> </a:t>
            </a:r>
            <a:r>
              <a:rPr lang="en-US" dirty="0" smtClean="0">
                <a:solidFill>
                  <a:srgbClr val="005B82"/>
                </a:solidFill>
              </a:rPr>
              <a:t>Clinical </a:t>
            </a:r>
            <a:r>
              <a:rPr lang="en-US" dirty="0">
                <a:solidFill>
                  <a:srgbClr val="005B82"/>
                </a:solidFill>
              </a:rPr>
              <a:t>symptoms predominantly on the right side and pronounced </a:t>
            </a:r>
            <a:r>
              <a:rPr lang="en-US" dirty="0" smtClean="0">
                <a:solidFill>
                  <a:srgbClr val="005B82"/>
                </a:solidFill>
              </a:rPr>
              <a:t>decrease </a:t>
            </a:r>
            <a:r>
              <a:rPr lang="en-US" dirty="0">
                <a:solidFill>
                  <a:srgbClr val="005B82"/>
                </a:solidFill>
              </a:rPr>
              <a:t>of </a:t>
            </a:r>
            <a:r>
              <a:rPr lang="en-US" dirty="0" err="1">
                <a:solidFill>
                  <a:srgbClr val="005B82"/>
                </a:solidFill>
              </a:rPr>
              <a:t>raclopride</a:t>
            </a:r>
            <a:r>
              <a:rPr lang="en-US" dirty="0">
                <a:solidFill>
                  <a:srgbClr val="005B82"/>
                </a:solidFill>
              </a:rPr>
              <a:t> uptake on the contralateral left side</a:t>
            </a:r>
            <a:endParaRPr lang="de-DE" dirty="0">
              <a:solidFill>
                <a:srgbClr val="005B82"/>
              </a:solidFill>
            </a:endParaRPr>
          </a:p>
        </p:txBody>
      </p:sp>
    </p:spTree>
    <p:extLst>
      <p:ext uri="{BB962C8B-B14F-4D97-AF65-F5344CB8AC3E}">
        <p14:creationId xmlns:p14="http://schemas.microsoft.com/office/powerpoint/2010/main" val="2793493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315889" y="1972412"/>
            <a:ext cx="4176464" cy="4002454"/>
          </a:xfrm>
          <a:prstGeom prst="rect">
            <a:avLst/>
          </a:prstGeom>
          <a:blipFill dpi="0" rotWithShape="0">
            <a:blip r:embed="rId3">
              <a:alphaModFix amt="37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6" name="Freihandform 65"/>
          <p:cNvSpPr/>
          <p:nvPr/>
        </p:nvSpPr>
        <p:spPr>
          <a:xfrm>
            <a:off x="4315889" y="2090842"/>
            <a:ext cx="3589468" cy="828978"/>
          </a:xfrm>
          <a:custGeom>
            <a:avLst/>
            <a:gdLst>
              <a:gd name="connsiteX0" fmla="*/ 0 w 3603296"/>
              <a:gd name="connsiteY0" fmla="*/ 0 h 659202"/>
              <a:gd name="connsiteX1" fmla="*/ 3273695 w 3603296"/>
              <a:gd name="connsiteY1" fmla="*/ 0 h 659202"/>
              <a:gd name="connsiteX2" fmla="*/ 3603296 w 3603296"/>
              <a:gd name="connsiteY2" fmla="*/ 329601 h 659202"/>
              <a:gd name="connsiteX3" fmla="*/ 3273695 w 3603296"/>
              <a:gd name="connsiteY3" fmla="*/ 659202 h 659202"/>
              <a:gd name="connsiteX4" fmla="*/ 0 w 3603296"/>
              <a:gd name="connsiteY4" fmla="*/ 659202 h 659202"/>
              <a:gd name="connsiteX5" fmla="*/ 0 w 3603296"/>
              <a:gd name="connsiteY5" fmla="*/ 0 h 6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96" h="659202">
                <a:moveTo>
                  <a:pt x="3603296" y="659201"/>
                </a:moveTo>
                <a:lnTo>
                  <a:pt x="329601" y="659201"/>
                </a:lnTo>
                <a:lnTo>
                  <a:pt x="0" y="329601"/>
                </a:lnTo>
                <a:lnTo>
                  <a:pt x="329601" y="1"/>
                </a:lnTo>
                <a:lnTo>
                  <a:pt x="3603296" y="1"/>
                </a:lnTo>
                <a:lnTo>
                  <a:pt x="3603296" y="659201"/>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3437" tIns="106681" rIns="199136" bIns="106681" numCol="1" spcCol="1270" anchor="ctr" anchorCtr="0">
            <a:noAutofit/>
          </a:bodyPr>
          <a:lstStyle/>
          <a:p>
            <a:pPr lvl="0" algn="ctr" defTabSz="1244600">
              <a:lnSpc>
                <a:spcPct val="90000"/>
              </a:lnSpc>
              <a:spcBef>
                <a:spcPct val="0"/>
              </a:spcBef>
              <a:spcAft>
                <a:spcPct val="35000"/>
              </a:spcAft>
            </a:pPr>
            <a:r>
              <a:rPr lang="de-DE" b="1" kern="1200" dirty="0" err="1" smtClean="0">
                <a:solidFill>
                  <a:schemeClr val="bg1"/>
                </a:solidFill>
                <a:latin typeface="Arial" charset="0"/>
                <a:ea typeface="ＭＳ Ｐゴシック" charset="0"/>
              </a:rPr>
              <a:t>Receptors</a:t>
            </a:r>
            <a:endParaRPr lang="en-US" b="1" kern="1200" dirty="0">
              <a:solidFill>
                <a:schemeClr val="bg1"/>
              </a:solidFill>
            </a:endParaRPr>
          </a:p>
        </p:txBody>
      </p:sp>
      <p:sp>
        <p:nvSpPr>
          <p:cNvPr id="67" name="Ellipse 66"/>
          <p:cNvSpPr/>
          <p:nvPr/>
        </p:nvSpPr>
        <p:spPr>
          <a:xfrm>
            <a:off x="2887792" y="1963010"/>
            <a:ext cx="1047369" cy="1047369"/>
          </a:xfrm>
          <a:prstGeom prst="ellipse">
            <a:avLst/>
          </a:prstGeom>
          <a:blipFill dpi="0" rotWithShape="1">
            <a:blip r:embed="rId4" cstate="email">
              <a:extLst>
                <a:ext uri="{28A0092B-C50C-407E-A947-70E740481C1C}">
                  <a14:useLocalDpi xmlns:a14="http://schemas.microsoft.com/office/drawing/2010/main" val="0"/>
                </a:ext>
              </a:extLst>
            </a:blip>
            <a:srcRect/>
            <a:stretch>
              <a:fillRect l="-2230" t="106" r="2230" b="-106"/>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8" name="Freihandform 67"/>
          <p:cNvSpPr/>
          <p:nvPr/>
        </p:nvSpPr>
        <p:spPr>
          <a:xfrm>
            <a:off x="4315889" y="3559151"/>
            <a:ext cx="3589468" cy="828976"/>
          </a:xfrm>
          <a:custGeom>
            <a:avLst/>
            <a:gdLst>
              <a:gd name="connsiteX0" fmla="*/ 0 w 3603296"/>
              <a:gd name="connsiteY0" fmla="*/ 0 h 659202"/>
              <a:gd name="connsiteX1" fmla="*/ 3273695 w 3603296"/>
              <a:gd name="connsiteY1" fmla="*/ 0 h 659202"/>
              <a:gd name="connsiteX2" fmla="*/ 3603296 w 3603296"/>
              <a:gd name="connsiteY2" fmla="*/ 329601 h 659202"/>
              <a:gd name="connsiteX3" fmla="*/ 3273695 w 3603296"/>
              <a:gd name="connsiteY3" fmla="*/ 659202 h 659202"/>
              <a:gd name="connsiteX4" fmla="*/ 0 w 3603296"/>
              <a:gd name="connsiteY4" fmla="*/ 659202 h 659202"/>
              <a:gd name="connsiteX5" fmla="*/ 0 w 3603296"/>
              <a:gd name="connsiteY5" fmla="*/ 0 h 6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96" h="659202">
                <a:moveTo>
                  <a:pt x="3603296" y="659201"/>
                </a:moveTo>
                <a:lnTo>
                  <a:pt x="329601" y="659201"/>
                </a:lnTo>
                <a:lnTo>
                  <a:pt x="0" y="329601"/>
                </a:lnTo>
                <a:lnTo>
                  <a:pt x="329601" y="1"/>
                </a:lnTo>
                <a:lnTo>
                  <a:pt x="3603296" y="1"/>
                </a:lnTo>
                <a:lnTo>
                  <a:pt x="3603296" y="659201"/>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3437" tIns="106680" rIns="199136" bIns="106680" numCol="1" spcCol="1270" anchor="ctr" anchorCtr="0">
            <a:noAutofit/>
          </a:bodyPr>
          <a:lstStyle/>
          <a:p>
            <a:pPr lvl="0" algn="ctr" defTabSz="1244600">
              <a:lnSpc>
                <a:spcPct val="90000"/>
              </a:lnSpc>
              <a:spcBef>
                <a:spcPct val="0"/>
              </a:spcBef>
              <a:spcAft>
                <a:spcPct val="35000"/>
              </a:spcAft>
            </a:pPr>
            <a:r>
              <a:rPr lang="de-DE" b="1" kern="1200" dirty="0" smtClean="0">
                <a:solidFill>
                  <a:schemeClr val="bg1"/>
                </a:solidFill>
                <a:latin typeface="Arial" charset="0"/>
                <a:ea typeface="ＭＳ Ｐゴシック" charset="0"/>
              </a:rPr>
              <a:t>Enzymes</a:t>
            </a:r>
            <a:endParaRPr lang="en-US" b="1" kern="1200" dirty="0">
              <a:solidFill>
                <a:schemeClr val="bg1"/>
              </a:solidFill>
            </a:endParaRPr>
          </a:p>
        </p:txBody>
      </p:sp>
      <p:sp>
        <p:nvSpPr>
          <p:cNvPr id="69" name="Ellipse 68"/>
          <p:cNvSpPr/>
          <p:nvPr/>
        </p:nvSpPr>
        <p:spPr>
          <a:xfrm>
            <a:off x="2911188" y="3425586"/>
            <a:ext cx="1047369" cy="1047369"/>
          </a:xfrm>
          <a:prstGeom prst="ellipse">
            <a:avLst/>
          </a:prstGeom>
          <a:blipFill>
            <a:blip r:embed="rId5">
              <a:extLst>
                <a:ext uri="{28A0092B-C50C-407E-A947-70E740481C1C}">
                  <a14:useLocalDpi xmlns:a14="http://schemas.microsoft.com/office/drawing/2010/main" val="0"/>
                </a:ext>
              </a:extLst>
            </a:blip>
            <a:srcRect/>
            <a:stretch>
              <a:fillRect l="-8000" r="-800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0" name="Freihandform 69"/>
          <p:cNvSpPr/>
          <p:nvPr/>
        </p:nvSpPr>
        <p:spPr>
          <a:xfrm>
            <a:off x="4315889" y="5027459"/>
            <a:ext cx="3589468" cy="828977"/>
          </a:xfrm>
          <a:custGeom>
            <a:avLst/>
            <a:gdLst>
              <a:gd name="connsiteX0" fmla="*/ 0 w 3603296"/>
              <a:gd name="connsiteY0" fmla="*/ 0 h 659202"/>
              <a:gd name="connsiteX1" fmla="*/ 3273695 w 3603296"/>
              <a:gd name="connsiteY1" fmla="*/ 0 h 659202"/>
              <a:gd name="connsiteX2" fmla="*/ 3603296 w 3603296"/>
              <a:gd name="connsiteY2" fmla="*/ 329601 h 659202"/>
              <a:gd name="connsiteX3" fmla="*/ 3273695 w 3603296"/>
              <a:gd name="connsiteY3" fmla="*/ 659202 h 659202"/>
              <a:gd name="connsiteX4" fmla="*/ 0 w 3603296"/>
              <a:gd name="connsiteY4" fmla="*/ 659202 h 659202"/>
              <a:gd name="connsiteX5" fmla="*/ 0 w 3603296"/>
              <a:gd name="connsiteY5" fmla="*/ 0 h 6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96" h="659202">
                <a:moveTo>
                  <a:pt x="3603296" y="659201"/>
                </a:moveTo>
                <a:lnTo>
                  <a:pt x="329601" y="659201"/>
                </a:lnTo>
                <a:lnTo>
                  <a:pt x="0" y="329601"/>
                </a:lnTo>
                <a:lnTo>
                  <a:pt x="329601" y="1"/>
                </a:lnTo>
                <a:lnTo>
                  <a:pt x="3603296" y="1"/>
                </a:lnTo>
                <a:lnTo>
                  <a:pt x="3603296" y="659201"/>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3437" tIns="91441" rIns="170688" bIns="91440" numCol="1" spcCol="1270" anchor="ctr" anchorCtr="0">
            <a:noAutofit/>
          </a:bodyPr>
          <a:lstStyle/>
          <a:p>
            <a:pPr lvl="0" algn="ctr" defTabSz="1066800">
              <a:lnSpc>
                <a:spcPct val="90000"/>
              </a:lnSpc>
              <a:spcBef>
                <a:spcPct val="0"/>
              </a:spcBef>
              <a:spcAft>
                <a:spcPct val="35000"/>
              </a:spcAft>
            </a:pPr>
            <a:r>
              <a:rPr lang="de-DE" sz="2000" b="1" kern="1200" dirty="0" smtClean="0">
                <a:solidFill>
                  <a:schemeClr val="bg1"/>
                </a:solidFill>
                <a:latin typeface="Arial" charset="0"/>
                <a:ea typeface="ＭＳ Ｐゴシック" charset="0"/>
              </a:rPr>
              <a:t>Signal </a:t>
            </a:r>
            <a:r>
              <a:rPr lang="de-DE" sz="2000" b="1" kern="1200" dirty="0" err="1" smtClean="0">
                <a:solidFill>
                  <a:schemeClr val="bg1"/>
                </a:solidFill>
                <a:latin typeface="Arial" charset="0"/>
                <a:ea typeface="ＭＳ Ｐゴシック" charset="0"/>
              </a:rPr>
              <a:t>transduction</a:t>
            </a:r>
            <a:r>
              <a:rPr lang="de-DE" sz="2000" b="1" kern="1200" dirty="0" smtClean="0">
                <a:solidFill>
                  <a:schemeClr val="bg1"/>
                </a:solidFill>
                <a:latin typeface="Arial" charset="0"/>
                <a:ea typeface="ＭＳ Ｐゴシック" charset="0"/>
              </a:rPr>
              <a:t> </a:t>
            </a:r>
            <a:r>
              <a:rPr lang="de-DE" sz="2000" b="1" kern="1200" dirty="0" err="1" smtClean="0">
                <a:solidFill>
                  <a:schemeClr val="bg1"/>
                </a:solidFill>
                <a:latin typeface="Arial" charset="0"/>
                <a:ea typeface="ＭＳ Ｐゴシック" charset="0"/>
              </a:rPr>
              <a:t>processes</a:t>
            </a:r>
            <a:endParaRPr lang="en-US" sz="2000" b="1" kern="1200" dirty="0">
              <a:solidFill>
                <a:schemeClr val="bg1"/>
              </a:solidFill>
            </a:endParaRPr>
          </a:p>
        </p:txBody>
      </p:sp>
      <p:sp>
        <p:nvSpPr>
          <p:cNvPr id="71" name="Ellipse 70"/>
          <p:cNvSpPr/>
          <p:nvPr/>
        </p:nvSpPr>
        <p:spPr>
          <a:xfrm>
            <a:off x="2959935" y="4899752"/>
            <a:ext cx="1047369" cy="1047369"/>
          </a:xfrm>
          <a:prstGeom prst="ellipse">
            <a:avLst/>
          </a:prstGeom>
          <a:blipFill dpi="0" rotWithShape="1">
            <a:blip r:embed="rId6">
              <a:extLst>
                <a:ext uri="{28A0092B-C50C-407E-A947-70E740481C1C}">
                  <a14:useLocalDpi xmlns:a14="http://schemas.microsoft.com/office/drawing/2010/main" val="0"/>
                </a:ext>
              </a:extLst>
            </a:blip>
            <a:srcRect/>
            <a:stretch>
              <a:fillRect l="-33951" t="152" r="-9007" b="-12570"/>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Text Box 41"/>
          <p:cNvSpPr txBox="1">
            <a:spLocks noChangeArrowheads="1"/>
          </p:cNvSpPr>
          <p:nvPr/>
        </p:nvSpPr>
        <p:spPr bwMode="auto">
          <a:xfrm>
            <a:off x="481749" y="1022999"/>
            <a:ext cx="8410731" cy="101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209" tIns="45599" rIns="91209" bIns="45599">
            <a:spAutoFit/>
          </a:bodyPr>
          <a:lstStyle/>
          <a:p>
            <a:pPr algn="l">
              <a:spcBef>
                <a:spcPct val="50000"/>
              </a:spcBef>
              <a:defRPr/>
            </a:pPr>
            <a:r>
              <a:rPr lang="de-DE" sz="2000" dirty="0" err="1" smtClean="0">
                <a:latin typeface="Arial" charset="0"/>
                <a:ea typeface="ＭＳ Ｐゴシック" charset="0"/>
              </a:rPr>
              <a:t>Visualization</a:t>
            </a:r>
            <a:r>
              <a:rPr lang="de-DE" sz="2000" dirty="0" smtClean="0">
                <a:latin typeface="Arial" charset="0"/>
                <a:ea typeface="ＭＳ Ｐゴシック" charset="0"/>
              </a:rPr>
              <a:t> </a:t>
            </a:r>
            <a:r>
              <a:rPr lang="de-DE" sz="2000" dirty="0" err="1" smtClean="0">
                <a:latin typeface="Arial" charset="0"/>
                <a:ea typeface="ＭＳ Ｐゴシック" charset="0"/>
              </a:rPr>
              <a:t>of</a:t>
            </a:r>
            <a:r>
              <a:rPr lang="de-DE" sz="2000" dirty="0" smtClean="0">
                <a:latin typeface="Arial" charset="0"/>
                <a:ea typeface="ＭＳ Ｐゴシック" charset="0"/>
              </a:rPr>
              <a:t> </a:t>
            </a:r>
            <a:r>
              <a:rPr lang="de-DE" sz="2000" dirty="0" err="1" smtClean="0">
                <a:latin typeface="Arial" charset="0"/>
                <a:ea typeface="ＭＳ Ｐゴシック" charset="0"/>
              </a:rPr>
              <a:t>molecular</a:t>
            </a:r>
            <a:r>
              <a:rPr lang="de-DE" sz="2000" dirty="0" smtClean="0">
                <a:latin typeface="Arial" charset="0"/>
                <a:ea typeface="ＭＳ Ｐゴシック" charset="0"/>
              </a:rPr>
              <a:t> </a:t>
            </a:r>
            <a:r>
              <a:rPr lang="de-DE" sz="2000" dirty="0" err="1" smtClean="0">
                <a:latin typeface="Arial" charset="0"/>
                <a:ea typeface="ＭＳ Ｐゴシック" charset="0"/>
              </a:rPr>
              <a:t>processes</a:t>
            </a:r>
            <a:r>
              <a:rPr lang="de-DE" sz="2000" dirty="0" smtClean="0">
                <a:latin typeface="Arial" charset="0"/>
                <a:ea typeface="ＭＳ Ｐゴシック" charset="0"/>
              </a:rPr>
              <a:t>  - </a:t>
            </a:r>
            <a:r>
              <a:rPr lang="de-DE" sz="2000" dirty="0" err="1" smtClean="0">
                <a:latin typeface="Arial" charset="0"/>
                <a:ea typeface="ＭＳ Ｐゴシック" charset="0"/>
              </a:rPr>
              <a:t>measurement</a:t>
            </a:r>
            <a:r>
              <a:rPr lang="de-DE" sz="2000" dirty="0" smtClean="0">
                <a:latin typeface="Arial" charset="0"/>
                <a:ea typeface="ＭＳ Ｐゴシック" charset="0"/>
              </a:rPr>
              <a:t> </a:t>
            </a:r>
            <a:r>
              <a:rPr lang="de-DE" sz="2000" dirty="0" err="1" smtClean="0">
                <a:latin typeface="Arial" charset="0"/>
                <a:ea typeface="ＭＳ Ｐゴシック" charset="0"/>
              </a:rPr>
              <a:t>of</a:t>
            </a:r>
            <a:r>
              <a:rPr lang="de-DE" sz="2000" dirty="0" smtClean="0">
                <a:latin typeface="Arial" charset="0"/>
                <a:ea typeface="ＭＳ Ｐゴシック" charset="0"/>
              </a:rPr>
              <a:t> </a:t>
            </a:r>
            <a:r>
              <a:rPr lang="de-DE" sz="2000" dirty="0" err="1" smtClean="0">
                <a:latin typeface="Arial" charset="0"/>
                <a:ea typeface="ＭＳ Ｐゴシック" charset="0"/>
              </a:rPr>
              <a:t>molecular</a:t>
            </a:r>
            <a:r>
              <a:rPr lang="de-DE" sz="2000" dirty="0" smtClean="0">
                <a:latin typeface="Arial" charset="0"/>
                <a:ea typeface="ＭＳ Ｐゴシック" charset="0"/>
              </a:rPr>
              <a:t> </a:t>
            </a:r>
            <a:r>
              <a:rPr lang="de-DE" sz="2000" dirty="0" err="1" smtClean="0">
                <a:latin typeface="Arial" charset="0"/>
                <a:ea typeface="ＭＳ Ｐゴシック" charset="0"/>
              </a:rPr>
              <a:t>alterations</a:t>
            </a:r>
            <a:r>
              <a:rPr lang="de-DE" sz="2000" dirty="0" smtClean="0">
                <a:latin typeface="Arial" charset="0"/>
                <a:ea typeface="ＭＳ Ｐゴシック" charset="0"/>
              </a:rPr>
              <a:t> </a:t>
            </a:r>
            <a:br>
              <a:rPr lang="de-DE" sz="2000" dirty="0" smtClean="0">
                <a:latin typeface="Arial" charset="0"/>
                <a:ea typeface="ＭＳ Ｐゴシック" charset="0"/>
              </a:rPr>
            </a:br>
            <a:r>
              <a:rPr lang="de-DE" sz="2000" dirty="0" err="1" smtClean="0">
                <a:solidFill>
                  <a:srgbClr val="00B050"/>
                </a:solidFill>
                <a:latin typeface="Arial" charset="0"/>
                <a:ea typeface="ＭＳ Ｐゴシック" charset="0"/>
              </a:rPr>
              <a:t>Activation</a:t>
            </a:r>
            <a:r>
              <a:rPr lang="de-DE" sz="2000" dirty="0" smtClean="0">
                <a:latin typeface="Arial" charset="0"/>
                <a:ea typeface="ＭＳ Ｐゴシック" charset="0"/>
              </a:rPr>
              <a:t> </a:t>
            </a:r>
            <a:r>
              <a:rPr lang="de-DE" sz="2000" dirty="0" err="1" smtClean="0">
                <a:latin typeface="Arial" charset="0"/>
                <a:ea typeface="ＭＳ Ｐゴシック" charset="0"/>
              </a:rPr>
              <a:t>or</a:t>
            </a:r>
            <a:r>
              <a:rPr lang="de-DE" sz="2000" dirty="0" smtClean="0">
                <a:latin typeface="Arial" charset="0"/>
                <a:ea typeface="ＭＳ Ｐゴシック" charset="0"/>
              </a:rPr>
              <a:t> </a:t>
            </a:r>
            <a:r>
              <a:rPr lang="de-DE" sz="2000" dirty="0" err="1" smtClean="0">
                <a:solidFill>
                  <a:srgbClr val="FF0000"/>
                </a:solidFill>
                <a:latin typeface="Arial" charset="0"/>
                <a:ea typeface="ＭＳ Ｐゴシック" charset="0"/>
              </a:rPr>
              <a:t>inhibition</a:t>
            </a:r>
            <a:r>
              <a:rPr lang="de-DE" sz="2000" dirty="0" smtClean="0">
                <a:latin typeface="Arial" charset="0"/>
                <a:ea typeface="ＭＳ Ｐゴシック" charset="0"/>
              </a:rPr>
              <a:t> </a:t>
            </a:r>
            <a:r>
              <a:rPr lang="de-DE" sz="2000" dirty="0" err="1" smtClean="0">
                <a:latin typeface="Arial" charset="0"/>
                <a:ea typeface="ＭＳ Ｐゴシック" charset="0"/>
              </a:rPr>
              <a:t>of</a:t>
            </a:r>
            <a:endParaRPr lang="de-DE" sz="2000" dirty="0">
              <a:latin typeface="Arial" charset="0"/>
              <a:ea typeface="ＭＳ Ｐゴシック" charset="0"/>
            </a:endParaRPr>
          </a:p>
        </p:txBody>
      </p:sp>
      <p:graphicFrame>
        <p:nvGraphicFramePr>
          <p:cNvPr id="62" name="Objekt 61"/>
          <p:cNvGraphicFramePr>
            <a:graphicFrameLocks noChangeAspect="1"/>
          </p:cNvGraphicFramePr>
          <p:nvPr>
            <p:extLst/>
          </p:nvPr>
        </p:nvGraphicFramePr>
        <p:xfrm>
          <a:off x="451998" y="4532461"/>
          <a:ext cx="2333122" cy="1544094"/>
        </p:xfrm>
        <a:graphic>
          <a:graphicData uri="http://schemas.openxmlformats.org/presentationml/2006/ole">
            <mc:AlternateContent xmlns:mc="http://schemas.openxmlformats.org/markup-compatibility/2006">
              <mc:Choice xmlns:v="urn:schemas-microsoft-com:vml" Requires="v">
                <p:oleObj spid="_x0000_s61830" name="CS ChemDraw Drawing" r:id="rId7" imgW="2835729" imgH="1877118" progId="ChemDraw.Document.6.0">
                  <p:embed/>
                </p:oleObj>
              </mc:Choice>
              <mc:Fallback>
                <p:oleObj name="CS ChemDraw Drawing" r:id="rId7" imgW="2835729" imgH="1877118" progId="ChemDraw.Document.6.0">
                  <p:embed/>
                  <p:pic>
                    <p:nvPicPr>
                      <p:cNvPr id="0" name=""/>
                      <p:cNvPicPr/>
                      <p:nvPr/>
                    </p:nvPicPr>
                    <p:blipFill>
                      <a:blip r:embed="rId8"/>
                      <a:stretch>
                        <a:fillRect/>
                      </a:stretch>
                    </p:blipFill>
                    <p:spPr>
                      <a:xfrm>
                        <a:off x="451998" y="4532461"/>
                        <a:ext cx="2333122" cy="1544094"/>
                      </a:xfrm>
                      <a:prstGeom prst="rect">
                        <a:avLst/>
                      </a:prstGeom>
                    </p:spPr>
                  </p:pic>
                </p:oleObj>
              </mc:Fallback>
            </mc:AlternateContent>
          </a:graphicData>
        </a:graphic>
      </p:graphicFrame>
      <p:graphicFrame>
        <p:nvGraphicFramePr>
          <p:cNvPr id="63" name="Objekt 62"/>
          <p:cNvGraphicFramePr>
            <a:graphicFrameLocks noChangeAspect="1"/>
          </p:cNvGraphicFramePr>
          <p:nvPr>
            <p:extLst/>
          </p:nvPr>
        </p:nvGraphicFramePr>
        <p:xfrm>
          <a:off x="1214157" y="3422072"/>
          <a:ext cx="948419" cy="1299849"/>
        </p:xfrm>
        <a:graphic>
          <a:graphicData uri="http://schemas.openxmlformats.org/presentationml/2006/ole">
            <mc:AlternateContent xmlns:mc="http://schemas.openxmlformats.org/markup-compatibility/2006">
              <mc:Choice xmlns:v="urn:schemas-microsoft-com:vml" Requires="v">
                <p:oleObj spid="_x0000_s61831" name="CS ChemDraw Drawing" r:id="rId9" imgW="1211108" imgH="1660814" progId="ChemDraw.Document.6.0">
                  <p:embed/>
                </p:oleObj>
              </mc:Choice>
              <mc:Fallback>
                <p:oleObj name="CS ChemDraw Drawing" r:id="rId9" imgW="1211108" imgH="1660814" progId="ChemDraw.Document.6.0">
                  <p:embed/>
                  <p:pic>
                    <p:nvPicPr>
                      <p:cNvPr id="0" name=""/>
                      <p:cNvPicPr/>
                      <p:nvPr/>
                    </p:nvPicPr>
                    <p:blipFill>
                      <a:blip r:embed="rId10"/>
                      <a:stretch>
                        <a:fillRect/>
                      </a:stretch>
                    </p:blipFill>
                    <p:spPr>
                      <a:xfrm>
                        <a:off x="1214157" y="3422072"/>
                        <a:ext cx="948419" cy="1299849"/>
                      </a:xfrm>
                      <a:prstGeom prst="rect">
                        <a:avLst/>
                      </a:prstGeom>
                    </p:spPr>
                  </p:pic>
                </p:oleObj>
              </mc:Fallback>
            </mc:AlternateContent>
          </a:graphicData>
        </a:graphic>
      </p:graphicFrame>
      <p:graphicFrame>
        <p:nvGraphicFramePr>
          <p:cNvPr id="64" name="Objekt 63"/>
          <p:cNvGraphicFramePr>
            <a:graphicFrameLocks noChangeAspect="1"/>
          </p:cNvGraphicFramePr>
          <p:nvPr>
            <p:extLst/>
          </p:nvPr>
        </p:nvGraphicFramePr>
        <p:xfrm>
          <a:off x="1150262" y="2020076"/>
          <a:ext cx="1340320" cy="1197192"/>
        </p:xfrm>
        <a:graphic>
          <a:graphicData uri="http://schemas.openxmlformats.org/presentationml/2006/ole">
            <mc:AlternateContent xmlns:mc="http://schemas.openxmlformats.org/markup-compatibility/2006">
              <mc:Choice xmlns:v="urn:schemas-microsoft-com:vml" Requires="v">
                <p:oleObj spid="_x0000_s61832" name="CS ChemDraw Drawing" r:id="rId11" imgW="1590762" imgH="1421470" progId="ChemDraw.Document.6.0">
                  <p:embed/>
                </p:oleObj>
              </mc:Choice>
              <mc:Fallback>
                <p:oleObj name="CS ChemDraw Drawing" r:id="rId11" imgW="1590762" imgH="1421470" progId="ChemDraw.Document.6.0">
                  <p:embed/>
                  <p:pic>
                    <p:nvPicPr>
                      <p:cNvPr id="0" name=""/>
                      <p:cNvPicPr/>
                      <p:nvPr/>
                    </p:nvPicPr>
                    <p:blipFill>
                      <a:blip r:embed="rId12"/>
                      <a:stretch>
                        <a:fillRect/>
                      </a:stretch>
                    </p:blipFill>
                    <p:spPr>
                      <a:xfrm>
                        <a:off x="1150262" y="2020076"/>
                        <a:ext cx="1340320" cy="1197192"/>
                      </a:xfrm>
                      <a:prstGeom prst="rect">
                        <a:avLst/>
                      </a:prstGeom>
                    </p:spPr>
                  </p:pic>
                </p:oleObj>
              </mc:Fallback>
            </mc:AlternateContent>
          </a:graphicData>
        </a:graphic>
      </p:graphicFrame>
      <p:sp>
        <p:nvSpPr>
          <p:cNvPr id="14" name="Titel 1"/>
          <p:cNvSpPr txBox="1">
            <a:spLocks/>
          </p:cNvSpPr>
          <p:nvPr/>
        </p:nvSpPr>
        <p:spPr>
          <a:xfrm>
            <a:off x="571889" y="425583"/>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de-DE" dirty="0" err="1"/>
              <a:t>Disease</a:t>
            </a:r>
            <a:r>
              <a:rPr lang="de-DE" dirty="0"/>
              <a:t> </a:t>
            </a:r>
            <a:r>
              <a:rPr lang="de-DE" dirty="0" err="1"/>
              <a:t>detection</a:t>
            </a:r>
            <a:r>
              <a:rPr lang="de-DE" dirty="0" smtClean="0"/>
              <a:t/>
            </a:r>
            <a:br>
              <a:rPr lang="de-DE" dirty="0" smtClean="0"/>
            </a:br>
            <a:endParaRPr lang="de-DE" dirty="0"/>
          </a:p>
        </p:txBody>
      </p:sp>
    </p:spTree>
    <p:extLst>
      <p:ext uri="{BB962C8B-B14F-4D97-AF65-F5344CB8AC3E}">
        <p14:creationId xmlns:p14="http://schemas.microsoft.com/office/powerpoint/2010/main" val="1941075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randombar(horizontal)">
                                      <p:cBhvr>
                                        <p:cTn id="12" dur="500"/>
                                        <p:tgtEl>
                                          <p:spTgt spid="66"/>
                                        </p:tgtEl>
                                      </p:cBhvr>
                                    </p:animEffect>
                                  </p:childTnLst>
                                </p:cTn>
                              </p:par>
                              <p:par>
                                <p:cTn id="13" presetID="14" presetClass="entr" presetSubtype="1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randombar(horizontal)">
                                      <p:cBhvr>
                                        <p:cTn id="15" dur="500"/>
                                        <p:tgtEl>
                                          <p:spTgt spid="67"/>
                                        </p:tgtEl>
                                      </p:cBhvr>
                                    </p:animEffect>
                                  </p:childTnLst>
                                </p:cTn>
                              </p:par>
                              <p:par>
                                <p:cTn id="16" presetID="14" presetClass="entr" presetSubtype="10"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randombar(horizontal)">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randombar(horizontal)">
                                      <p:cBhvr>
                                        <p:cTn id="23" dur="500"/>
                                        <p:tgtEl>
                                          <p:spTgt spid="68"/>
                                        </p:tgtEl>
                                      </p:cBhvr>
                                    </p:animEffect>
                                  </p:childTnLst>
                                </p:cTn>
                              </p:par>
                              <p:par>
                                <p:cTn id="24" presetID="14" presetClass="entr" presetSubtype="10"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randombar(horizontal)">
                                      <p:cBhvr>
                                        <p:cTn id="26" dur="500"/>
                                        <p:tgtEl>
                                          <p:spTgt spid="69"/>
                                        </p:tgtEl>
                                      </p:cBhvr>
                                    </p:animEffect>
                                  </p:childTnLst>
                                </p:cTn>
                              </p:par>
                              <p:par>
                                <p:cTn id="27" presetID="14" presetClass="entr" presetSubtype="1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randombar(horizontal)">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randombar(horizontal)">
                                      <p:cBhvr>
                                        <p:cTn id="34" dur="500"/>
                                        <p:tgtEl>
                                          <p:spTgt spid="70"/>
                                        </p:tgtEl>
                                      </p:cBhvr>
                                    </p:animEffect>
                                  </p:childTnLst>
                                </p:cTn>
                              </p:par>
                              <p:par>
                                <p:cTn id="35" presetID="14" presetClass="entr" presetSubtype="1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randombar(horizontal)">
                                      <p:cBhvr>
                                        <p:cTn id="37" dur="500"/>
                                        <p:tgtEl>
                                          <p:spTgt spid="71"/>
                                        </p:tgtEl>
                                      </p:cBhvr>
                                    </p:animEffect>
                                  </p:childTnLst>
                                </p:cTn>
                              </p:par>
                              <p:par>
                                <p:cTn id="38" presetID="14" presetClass="entr" presetSubtype="10"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randombar(horizontal)">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70"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Rot="1" noChangeArrowheads="1"/>
          </p:cNvSpPr>
          <p:nvPr/>
        </p:nvSpPr>
        <p:spPr bwMode="auto">
          <a:xfrm>
            <a:off x="0" y="332656"/>
            <a:ext cx="10297144" cy="86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endParaRPr lang="en-US" sz="2400" dirty="0">
              <a:solidFill>
                <a:schemeClr val="bg1">
                  <a:lumMod val="50000"/>
                </a:schemeClr>
              </a:solidFill>
              <a:latin typeface="Arial Rounded MT Bold" pitchFamily="34" charset="0"/>
            </a:endParaRPr>
          </a:p>
        </p:txBody>
      </p:sp>
      <p:sp>
        <p:nvSpPr>
          <p:cNvPr id="17412" name="Text Box 8"/>
          <p:cNvSpPr txBox="1">
            <a:spLocks noChangeArrowheads="1"/>
          </p:cNvSpPr>
          <p:nvPr/>
        </p:nvSpPr>
        <p:spPr bwMode="auto">
          <a:xfrm>
            <a:off x="1239887" y="1315041"/>
            <a:ext cx="4340225"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algn="r" eaLnBrk="0" fontAlgn="base" hangingPunct="0">
              <a:spcBef>
                <a:spcPct val="0"/>
              </a:spcBef>
              <a:spcAft>
                <a:spcPct val="0"/>
              </a:spcAft>
              <a:defRPr sz="2200">
                <a:solidFill>
                  <a:schemeClr val="tx1"/>
                </a:solidFill>
                <a:latin typeface="Arial" charset="0"/>
              </a:defRPr>
            </a:lvl6pPr>
            <a:lvl7pPr marL="2971800" indent="-228600" algn="r" eaLnBrk="0" fontAlgn="base" hangingPunct="0">
              <a:spcBef>
                <a:spcPct val="0"/>
              </a:spcBef>
              <a:spcAft>
                <a:spcPct val="0"/>
              </a:spcAft>
              <a:defRPr sz="2200">
                <a:solidFill>
                  <a:schemeClr val="tx1"/>
                </a:solidFill>
                <a:latin typeface="Arial" charset="0"/>
              </a:defRPr>
            </a:lvl7pPr>
            <a:lvl8pPr marL="3429000" indent="-228600" algn="r" eaLnBrk="0" fontAlgn="base" hangingPunct="0">
              <a:spcBef>
                <a:spcPct val="0"/>
              </a:spcBef>
              <a:spcAft>
                <a:spcPct val="0"/>
              </a:spcAft>
              <a:defRPr sz="2200">
                <a:solidFill>
                  <a:schemeClr val="tx1"/>
                </a:solidFill>
                <a:latin typeface="Arial" charset="0"/>
              </a:defRPr>
            </a:lvl8pPr>
            <a:lvl9pPr marL="3886200" indent="-228600" algn="r" eaLnBrk="0" fontAlgn="base" hangingPunct="0">
              <a:spcBef>
                <a:spcPct val="0"/>
              </a:spcBef>
              <a:spcAft>
                <a:spcPct val="0"/>
              </a:spcAft>
              <a:defRPr sz="2200">
                <a:solidFill>
                  <a:schemeClr val="tx1"/>
                </a:solidFill>
                <a:latin typeface="Arial" charset="0"/>
              </a:defRPr>
            </a:lvl9pPr>
          </a:lstStyle>
          <a:p>
            <a:pPr algn="l" eaLnBrk="1" hangingPunct="1">
              <a:lnSpc>
                <a:spcPct val="85000"/>
              </a:lnSpc>
            </a:pPr>
            <a:r>
              <a:rPr lang="de-DE" sz="2000" b="1" u="sng" dirty="0" smtClean="0">
                <a:solidFill>
                  <a:schemeClr val="bg1">
                    <a:lumMod val="50000"/>
                  </a:schemeClr>
                </a:solidFill>
              </a:rPr>
              <a:t>Reporter </a:t>
            </a:r>
            <a:r>
              <a:rPr lang="de-DE" sz="2000" b="1" u="sng" dirty="0" err="1" smtClean="0">
                <a:solidFill>
                  <a:schemeClr val="bg1">
                    <a:lumMod val="50000"/>
                  </a:schemeClr>
                </a:solidFill>
              </a:rPr>
              <a:t>systems</a:t>
            </a:r>
            <a:r>
              <a:rPr lang="de-DE" sz="2000" b="1" u="sng" dirty="0" smtClean="0">
                <a:solidFill>
                  <a:schemeClr val="bg1">
                    <a:lumMod val="50000"/>
                  </a:schemeClr>
                </a:solidFill>
              </a:rPr>
              <a:t>:</a:t>
            </a:r>
          </a:p>
          <a:p>
            <a:pPr algn="l" eaLnBrk="1" hangingPunct="1">
              <a:lnSpc>
                <a:spcPct val="85000"/>
              </a:lnSpc>
            </a:pPr>
            <a:endParaRPr lang="de-DE" sz="2000" b="1" u="sng" dirty="0" smtClean="0">
              <a:solidFill>
                <a:schemeClr val="bg1">
                  <a:lumMod val="50000"/>
                </a:schemeClr>
              </a:solidFill>
            </a:endParaRPr>
          </a:p>
          <a:p>
            <a:pPr algn="l" eaLnBrk="1" hangingPunct="1">
              <a:lnSpc>
                <a:spcPct val="85000"/>
              </a:lnSpc>
            </a:pPr>
            <a:r>
              <a:rPr lang="de-DE" sz="2000" b="1" dirty="0" smtClean="0">
                <a:solidFill>
                  <a:srgbClr val="00B050"/>
                </a:solidFill>
              </a:rPr>
              <a:t>PET</a:t>
            </a:r>
            <a:endParaRPr lang="de-DE" sz="2000" b="1" dirty="0">
              <a:solidFill>
                <a:srgbClr val="00B050"/>
              </a:solidFill>
            </a:endParaRPr>
          </a:p>
          <a:p>
            <a:pPr algn="l" eaLnBrk="1" hangingPunct="1">
              <a:lnSpc>
                <a:spcPct val="85000"/>
              </a:lnSpc>
            </a:pPr>
            <a:endParaRPr lang="de-DE" sz="2000" b="1" dirty="0">
              <a:solidFill>
                <a:srgbClr val="00B050"/>
              </a:solidFill>
            </a:endParaRPr>
          </a:p>
          <a:p>
            <a:pPr algn="l" eaLnBrk="1" hangingPunct="1">
              <a:lnSpc>
                <a:spcPct val="80000"/>
              </a:lnSpc>
            </a:pPr>
            <a:r>
              <a:rPr lang="de-DE" sz="2000" baseline="30000" dirty="0">
                <a:solidFill>
                  <a:srgbClr val="00B050"/>
                </a:solidFill>
              </a:rPr>
              <a:t>18</a:t>
            </a:r>
            <a:r>
              <a:rPr lang="de-DE" sz="2000" dirty="0">
                <a:solidFill>
                  <a:srgbClr val="00B050"/>
                </a:solidFill>
              </a:rPr>
              <a:t>F (109 min), </a:t>
            </a:r>
            <a:r>
              <a:rPr lang="de-DE" sz="2000" baseline="30000" dirty="0">
                <a:solidFill>
                  <a:srgbClr val="00B050"/>
                </a:solidFill>
              </a:rPr>
              <a:t>11</a:t>
            </a:r>
            <a:r>
              <a:rPr lang="de-DE" sz="2000" dirty="0">
                <a:solidFill>
                  <a:srgbClr val="00B050"/>
                </a:solidFill>
              </a:rPr>
              <a:t>C (20 min)</a:t>
            </a:r>
          </a:p>
          <a:p>
            <a:pPr algn="l" eaLnBrk="1" hangingPunct="1">
              <a:lnSpc>
                <a:spcPct val="80000"/>
              </a:lnSpc>
            </a:pPr>
            <a:r>
              <a:rPr lang="de-DE" sz="2000" baseline="30000" dirty="0" smtClean="0">
                <a:solidFill>
                  <a:srgbClr val="00B050"/>
                </a:solidFill>
              </a:rPr>
              <a:t>68</a:t>
            </a:r>
            <a:r>
              <a:rPr lang="de-DE" sz="2000" dirty="0" smtClean="0">
                <a:solidFill>
                  <a:srgbClr val="00B050"/>
                </a:solidFill>
              </a:rPr>
              <a:t>Ga </a:t>
            </a:r>
            <a:r>
              <a:rPr lang="de-DE" sz="2000" dirty="0">
                <a:solidFill>
                  <a:srgbClr val="00B050"/>
                </a:solidFill>
              </a:rPr>
              <a:t>(68 min),</a:t>
            </a:r>
            <a:r>
              <a:rPr lang="de-DE" sz="2000" baseline="30000" dirty="0">
                <a:solidFill>
                  <a:srgbClr val="00B050"/>
                </a:solidFill>
              </a:rPr>
              <a:t>13</a:t>
            </a:r>
            <a:r>
              <a:rPr lang="de-DE" sz="2000" dirty="0">
                <a:solidFill>
                  <a:srgbClr val="00B050"/>
                </a:solidFill>
              </a:rPr>
              <a:t>N (10 min)</a:t>
            </a:r>
          </a:p>
          <a:p>
            <a:pPr algn="l" eaLnBrk="1" hangingPunct="1">
              <a:lnSpc>
                <a:spcPct val="80000"/>
              </a:lnSpc>
            </a:pPr>
            <a:r>
              <a:rPr lang="de-DE" sz="2000" baseline="24000" dirty="0">
                <a:solidFill>
                  <a:srgbClr val="00B050"/>
                </a:solidFill>
              </a:rPr>
              <a:t>15</a:t>
            </a:r>
            <a:r>
              <a:rPr lang="de-DE" sz="2000" dirty="0">
                <a:solidFill>
                  <a:srgbClr val="00B050"/>
                </a:solidFill>
              </a:rPr>
              <a:t>O (2 min), </a:t>
            </a:r>
            <a:r>
              <a:rPr lang="de-DE" sz="2000" baseline="24000" dirty="0">
                <a:solidFill>
                  <a:srgbClr val="00B050"/>
                </a:solidFill>
              </a:rPr>
              <a:t>124</a:t>
            </a:r>
            <a:r>
              <a:rPr lang="de-DE" sz="2000" dirty="0">
                <a:solidFill>
                  <a:srgbClr val="00B050"/>
                </a:solidFill>
              </a:rPr>
              <a:t>I (4.2 d) </a:t>
            </a:r>
          </a:p>
          <a:p>
            <a:pPr algn="l" eaLnBrk="1" hangingPunct="1">
              <a:lnSpc>
                <a:spcPct val="75000"/>
              </a:lnSpc>
            </a:pPr>
            <a:endParaRPr lang="de-DE" sz="2000" b="1" dirty="0">
              <a:solidFill>
                <a:schemeClr val="bg1">
                  <a:lumMod val="50000"/>
                </a:schemeClr>
              </a:solidFill>
            </a:endParaRPr>
          </a:p>
          <a:p>
            <a:pPr algn="l" eaLnBrk="1" hangingPunct="1">
              <a:lnSpc>
                <a:spcPct val="85000"/>
              </a:lnSpc>
            </a:pPr>
            <a:r>
              <a:rPr lang="de-DE" sz="2000" b="1" dirty="0">
                <a:solidFill>
                  <a:schemeClr val="accent5">
                    <a:lumMod val="75000"/>
                  </a:schemeClr>
                </a:solidFill>
              </a:rPr>
              <a:t>SPECT</a:t>
            </a:r>
            <a:endParaRPr lang="de-DE" sz="2000" dirty="0">
              <a:solidFill>
                <a:schemeClr val="accent5">
                  <a:lumMod val="75000"/>
                </a:schemeClr>
              </a:solidFill>
            </a:endParaRPr>
          </a:p>
          <a:p>
            <a:pPr algn="l" eaLnBrk="1" hangingPunct="1">
              <a:lnSpc>
                <a:spcPct val="85000"/>
              </a:lnSpc>
            </a:pPr>
            <a:endParaRPr lang="de-DE" sz="2000" baseline="30000" dirty="0">
              <a:solidFill>
                <a:schemeClr val="accent5">
                  <a:lumMod val="75000"/>
                </a:schemeClr>
              </a:solidFill>
            </a:endParaRPr>
          </a:p>
          <a:p>
            <a:pPr algn="l" eaLnBrk="1" hangingPunct="1">
              <a:lnSpc>
                <a:spcPct val="80000"/>
              </a:lnSpc>
            </a:pPr>
            <a:r>
              <a:rPr lang="de-DE" sz="2000" baseline="30000" dirty="0">
                <a:solidFill>
                  <a:schemeClr val="accent5">
                    <a:lumMod val="75000"/>
                  </a:schemeClr>
                </a:solidFill>
              </a:rPr>
              <a:t>99m</a:t>
            </a:r>
            <a:r>
              <a:rPr lang="de-DE" sz="2000" dirty="0">
                <a:solidFill>
                  <a:schemeClr val="accent5">
                    <a:lumMod val="75000"/>
                  </a:schemeClr>
                </a:solidFill>
              </a:rPr>
              <a:t>Tc (6.0 h), </a:t>
            </a:r>
            <a:r>
              <a:rPr lang="de-DE" sz="2000" baseline="30000" dirty="0">
                <a:solidFill>
                  <a:schemeClr val="accent5">
                    <a:lumMod val="75000"/>
                  </a:schemeClr>
                </a:solidFill>
              </a:rPr>
              <a:t>111</a:t>
            </a:r>
            <a:r>
              <a:rPr lang="de-DE" sz="2000" dirty="0">
                <a:solidFill>
                  <a:schemeClr val="accent5">
                    <a:lumMod val="75000"/>
                  </a:schemeClr>
                </a:solidFill>
              </a:rPr>
              <a:t>In (2.8 d)</a:t>
            </a:r>
          </a:p>
          <a:p>
            <a:pPr algn="l" eaLnBrk="1" hangingPunct="1">
              <a:lnSpc>
                <a:spcPct val="80000"/>
              </a:lnSpc>
            </a:pPr>
            <a:r>
              <a:rPr lang="de-DE" sz="2000" baseline="30000" dirty="0">
                <a:solidFill>
                  <a:schemeClr val="accent5">
                    <a:lumMod val="75000"/>
                  </a:schemeClr>
                </a:solidFill>
              </a:rPr>
              <a:t>123</a:t>
            </a:r>
            <a:r>
              <a:rPr lang="de-DE" sz="2000" dirty="0">
                <a:solidFill>
                  <a:schemeClr val="accent5">
                    <a:lumMod val="75000"/>
                  </a:schemeClr>
                </a:solidFill>
              </a:rPr>
              <a:t>I (13 h)</a:t>
            </a:r>
          </a:p>
          <a:p>
            <a:pPr algn="l" eaLnBrk="1" hangingPunct="1">
              <a:lnSpc>
                <a:spcPct val="50000"/>
              </a:lnSpc>
            </a:pPr>
            <a:endParaRPr lang="de-DE" sz="2000" dirty="0">
              <a:solidFill>
                <a:schemeClr val="bg1">
                  <a:lumMod val="50000"/>
                </a:schemeClr>
              </a:solidFill>
            </a:endParaRPr>
          </a:p>
          <a:p>
            <a:pPr algn="l" eaLnBrk="1" hangingPunct="1">
              <a:lnSpc>
                <a:spcPct val="80000"/>
              </a:lnSpc>
            </a:pPr>
            <a:r>
              <a:rPr lang="de-DE" sz="2000" b="1" dirty="0">
                <a:solidFill>
                  <a:srgbClr val="8D8DFF"/>
                </a:solidFill>
              </a:rPr>
              <a:t>MR</a:t>
            </a:r>
            <a:endParaRPr lang="de-DE" sz="2000" dirty="0">
              <a:solidFill>
                <a:srgbClr val="8D8DFF"/>
              </a:solidFill>
            </a:endParaRPr>
          </a:p>
          <a:p>
            <a:pPr algn="l" eaLnBrk="1" hangingPunct="1">
              <a:lnSpc>
                <a:spcPct val="60000"/>
              </a:lnSpc>
            </a:pPr>
            <a:endParaRPr lang="de-DE" sz="2000" dirty="0">
              <a:solidFill>
                <a:srgbClr val="8D8DFF"/>
              </a:solidFill>
            </a:endParaRPr>
          </a:p>
          <a:p>
            <a:pPr algn="l" eaLnBrk="1" hangingPunct="1">
              <a:lnSpc>
                <a:spcPct val="80000"/>
              </a:lnSpc>
            </a:pPr>
            <a:r>
              <a:rPr lang="de-DE" sz="2000" dirty="0">
                <a:solidFill>
                  <a:srgbClr val="8D8DFF"/>
                </a:solidFill>
              </a:rPr>
              <a:t>Gd</a:t>
            </a:r>
            <a:r>
              <a:rPr lang="de-DE" sz="2000" baseline="22000" dirty="0">
                <a:solidFill>
                  <a:srgbClr val="8D8DFF"/>
                </a:solidFill>
              </a:rPr>
              <a:t>3+</a:t>
            </a:r>
            <a:r>
              <a:rPr lang="de-DE" sz="2000" dirty="0">
                <a:solidFill>
                  <a:srgbClr val="8D8DFF"/>
                </a:solidFill>
              </a:rPr>
              <a:t>, </a:t>
            </a:r>
            <a:r>
              <a:rPr lang="de-DE" sz="2000" dirty="0" err="1">
                <a:solidFill>
                  <a:srgbClr val="8D8DFF"/>
                </a:solidFill>
              </a:rPr>
              <a:t>Fe</a:t>
            </a:r>
            <a:r>
              <a:rPr lang="de-DE" sz="2000" baseline="-20000" dirty="0" err="1">
                <a:solidFill>
                  <a:srgbClr val="8D8DFF"/>
                </a:solidFill>
              </a:rPr>
              <a:t>n</a:t>
            </a:r>
            <a:r>
              <a:rPr lang="de-DE" sz="2000" dirty="0" err="1">
                <a:solidFill>
                  <a:srgbClr val="8D8DFF"/>
                </a:solidFill>
              </a:rPr>
              <a:t>O</a:t>
            </a:r>
            <a:r>
              <a:rPr lang="de-DE" sz="2000" baseline="-20000" dirty="0" err="1">
                <a:solidFill>
                  <a:srgbClr val="8D8DFF"/>
                </a:solidFill>
              </a:rPr>
              <a:t>m</a:t>
            </a:r>
            <a:endParaRPr lang="de-DE" sz="2000" baseline="-20000" dirty="0">
              <a:solidFill>
                <a:srgbClr val="8D8DFF"/>
              </a:solidFill>
            </a:endParaRPr>
          </a:p>
          <a:p>
            <a:pPr algn="l" eaLnBrk="1" hangingPunct="1">
              <a:lnSpc>
                <a:spcPct val="80000"/>
              </a:lnSpc>
            </a:pPr>
            <a:endParaRPr lang="de-DE" sz="2000" b="1" dirty="0">
              <a:solidFill>
                <a:schemeClr val="bg1">
                  <a:lumMod val="50000"/>
                </a:schemeClr>
              </a:solidFill>
            </a:endParaRPr>
          </a:p>
          <a:p>
            <a:pPr algn="l" eaLnBrk="1" hangingPunct="1">
              <a:lnSpc>
                <a:spcPct val="75000"/>
              </a:lnSpc>
            </a:pPr>
            <a:endParaRPr lang="de-DE" sz="2000" b="1" dirty="0">
              <a:solidFill>
                <a:schemeClr val="bg1">
                  <a:lumMod val="50000"/>
                </a:schemeClr>
              </a:solidFill>
            </a:endParaRPr>
          </a:p>
          <a:p>
            <a:pPr algn="l" eaLnBrk="1" hangingPunct="1">
              <a:lnSpc>
                <a:spcPct val="75000"/>
              </a:lnSpc>
            </a:pPr>
            <a:r>
              <a:rPr lang="de-DE" sz="2000" b="1" dirty="0" err="1" smtClean="0">
                <a:solidFill>
                  <a:srgbClr val="8064A2"/>
                </a:solidFill>
              </a:rPr>
              <a:t>Fluorescence</a:t>
            </a:r>
            <a:r>
              <a:rPr lang="de-DE" sz="2000" b="1" dirty="0" smtClean="0">
                <a:solidFill>
                  <a:srgbClr val="8064A2"/>
                </a:solidFill>
              </a:rPr>
              <a:t>:</a:t>
            </a:r>
            <a:endParaRPr lang="de-DE" sz="2000" b="1" dirty="0">
              <a:solidFill>
                <a:srgbClr val="8064A2"/>
              </a:solidFill>
            </a:endParaRPr>
          </a:p>
          <a:p>
            <a:pPr algn="l" eaLnBrk="1" hangingPunct="1">
              <a:lnSpc>
                <a:spcPct val="70000"/>
              </a:lnSpc>
            </a:pPr>
            <a:endParaRPr lang="de-DE" sz="2000" b="1" dirty="0">
              <a:solidFill>
                <a:srgbClr val="8064A2"/>
              </a:solidFill>
            </a:endParaRPr>
          </a:p>
          <a:p>
            <a:pPr algn="l" eaLnBrk="1" hangingPunct="1">
              <a:lnSpc>
                <a:spcPct val="80000"/>
              </a:lnSpc>
            </a:pPr>
            <a:r>
              <a:rPr lang="de-DE" sz="2000" dirty="0">
                <a:solidFill>
                  <a:srgbClr val="8064A2"/>
                </a:solidFill>
              </a:rPr>
              <a:t>Alexa Fluor, </a:t>
            </a:r>
            <a:r>
              <a:rPr lang="de-DE" sz="2000" dirty="0" err="1" smtClean="0">
                <a:solidFill>
                  <a:srgbClr val="8064A2"/>
                </a:solidFill>
              </a:rPr>
              <a:t>Cyanine</a:t>
            </a:r>
            <a:r>
              <a:rPr lang="de-DE" sz="2000" dirty="0" smtClean="0">
                <a:solidFill>
                  <a:srgbClr val="8064A2"/>
                </a:solidFill>
              </a:rPr>
              <a:t> </a:t>
            </a:r>
            <a:r>
              <a:rPr lang="de-DE" sz="2000" dirty="0" err="1" smtClean="0">
                <a:solidFill>
                  <a:srgbClr val="8064A2"/>
                </a:solidFill>
              </a:rPr>
              <a:t>dyes</a:t>
            </a:r>
            <a:endParaRPr lang="en-US" sz="2000" dirty="0">
              <a:solidFill>
                <a:srgbClr val="8064A2"/>
              </a:solidFill>
            </a:endParaRPr>
          </a:p>
        </p:txBody>
      </p:sp>
      <p:sp>
        <p:nvSpPr>
          <p:cNvPr id="209929" name="Text Box 9"/>
          <p:cNvSpPr txBox="1">
            <a:spLocks noChangeArrowheads="1"/>
          </p:cNvSpPr>
          <p:nvPr/>
        </p:nvSpPr>
        <p:spPr bwMode="auto">
          <a:xfrm>
            <a:off x="5021709" y="1315041"/>
            <a:ext cx="4014787" cy="2862322"/>
          </a:xfrm>
          <a:prstGeom prst="rect">
            <a:avLst/>
          </a:prstGeom>
          <a:noFill/>
          <a:ln w="9525">
            <a:noFill/>
            <a:miter lim="800000"/>
            <a:headEnd/>
            <a:tailEnd/>
          </a:ln>
          <a:effectLst/>
        </p:spPr>
        <p:txBody>
          <a:bodyPr>
            <a:spAutoFit/>
          </a:bodyPr>
          <a:lstStyle/>
          <a:p>
            <a:pPr lvl="1" algn="l" eaLnBrk="0" hangingPunct="0">
              <a:defRPr/>
            </a:pPr>
            <a:r>
              <a:rPr lang="de-DE" sz="2000" b="1" u="sng" dirty="0" smtClean="0">
                <a:solidFill>
                  <a:schemeClr val="bg1">
                    <a:lumMod val="50000"/>
                  </a:schemeClr>
                </a:solidFill>
              </a:rPr>
              <a:t>Biological </a:t>
            </a:r>
            <a:r>
              <a:rPr lang="de-DE" sz="2000" b="1" u="sng" dirty="0" err="1">
                <a:solidFill>
                  <a:schemeClr val="bg1">
                    <a:lumMod val="50000"/>
                  </a:schemeClr>
                </a:solidFill>
              </a:rPr>
              <a:t>p</a:t>
            </a:r>
            <a:r>
              <a:rPr lang="de-DE" sz="2000" b="1" u="sng" dirty="0" err="1" smtClean="0">
                <a:solidFill>
                  <a:schemeClr val="bg1">
                    <a:lumMod val="50000"/>
                  </a:schemeClr>
                </a:solidFill>
              </a:rPr>
              <a:t>robes</a:t>
            </a:r>
            <a:r>
              <a:rPr lang="en-US" sz="2000" u="sng" dirty="0" smtClean="0">
                <a:solidFill>
                  <a:schemeClr val="bg1">
                    <a:lumMod val="50000"/>
                  </a:schemeClr>
                </a:solidFill>
              </a:rPr>
              <a:t>:</a:t>
            </a:r>
            <a:endParaRPr lang="en-US" sz="2000" u="sng" dirty="0">
              <a:solidFill>
                <a:schemeClr val="bg1">
                  <a:lumMod val="50000"/>
                </a:schemeClr>
              </a:solidFill>
            </a:endParaRPr>
          </a:p>
          <a:p>
            <a:pPr lvl="1" algn="l" eaLnBrk="0" hangingPunct="0">
              <a:buFontTx/>
              <a:buChar char="•"/>
              <a:defRPr/>
            </a:pPr>
            <a:r>
              <a:rPr lang="de-DE" sz="2000" dirty="0">
                <a:solidFill>
                  <a:schemeClr val="bg1">
                    <a:lumMod val="50000"/>
                  </a:schemeClr>
                </a:solidFill>
              </a:rPr>
              <a:t> </a:t>
            </a:r>
            <a:r>
              <a:rPr lang="en-US" sz="2000" dirty="0" smtClean="0">
                <a:solidFill>
                  <a:schemeClr val="bg1">
                    <a:lumMod val="50000"/>
                  </a:schemeClr>
                </a:solidFill>
              </a:rPr>
              <a:t>Peptides</a:t>
            </a:r>
          </a:p>
          <a:p>
            <a:pPr lvl="1" algn="l" eaLnBrk="0" hangingPunct="0">
              <a:buFontTx/>
              <a:buChar char="•"/>
              <a:defRPr/>
            </a:pPr>
            <a:r>
              <a:rPr lang="de-DE" sz="2000" dirty="0" smtClean="0">
                <a:solidFill>
                  <a:schemeClr val="bg1">
                    <a:lumMod val="50000"/>
                  </a:schemeClr>
                </a:solidFill>
              </a:rPr>
              <a:t> </a:t>
            </a:r>
            <a:r>
              <a:rPr lang="en-US" sz="2000" dirty="0" err="1" smtClean="0">
                <a:solidFill>
                  <a:schemeClr val="bg1">
                    <a:lumMod val="50000"/>
                  </a:schemeClr>
                </a:solidFill>
              </a:rPr>
              <a:t>Peptidomimetics</a:t>
            </a:r>
            <a:endParaRPr lang="en-US" sz="2000" dirty="0" smtClean="0">
              <a:solidFill>
                <a:schemeClr val="bg1">
                  <a:lumMod val="50000"/>
                </a:schemeClr>
              </a:solidFill>
            </a:endParaRPr>
          </a:p>
          <a:p>
            <a:pPr lvl="1" algn="l" eaLnBrk="0" hangingPunct="0">
              <a:buFontTx/>
              <a:buChar char="•"/>
              <a:defRPr/>
            </a:pPr>
            <a:r>
              <a:rPr lang="de-DE" sz="2000" dirty="0" smtClean="0">
                <a:solidFill>
                  <a:schemeClr val="bg1">
                    <a:lumMod val="50000"/>
                  </a:schemeClr>
                </a:solidFill>
              </a:rPr>
              <a:t> </a:t>
            </a:r>
            <a:r>
              <a:rPr lang="en-US" sz="2000" dirty="0" err="1" smtClean="0">
                <a:solidFill>
                  <a:schemeClr val="bg1">
                    <a:lumMod val="50000"/>
                  </a:schemeClr>
                </a:solidFill>
              </a:rPr>
              <a:t>Nucleo</a:t>
            </a:r>
            <a:r>
              <a:rPr lang="de-DE" sz="2000" dirty="0">
                <a:solidFill>
                  <a:schemeClr val="bg1">
                    <a:lumMod val="50000"/>
                  </a:schemeClr>
                </a:solidFill>
              </a:rPr>
              <a:t>s</a:t>
            </a:r>
            <a:r>
              <a:rPr lang="en-US" sz="2000" dirty="0" smtClean="0">
                <a:solidFill>
                  <a:schemeClr val="bg1">
                    <a:lumMod val="50000"/>
                  </a:schemeClr>
                </a:solidFill>
              </a:rPr>
              <a:t>ides</a:t>
            </a:r>
            <a:endParaRPr lang="de-DE" sz="2000" dirty="0">
              <a:solidFill>
                <a:schemeClr val="bg1">
                  <a:lumMod val="50000"/>
                </a:schemeClr>
              </a:solidFill>
            </a:endParaRPr>
          </a:p>
          <a:p>
            <a:pPr lvl="1" algn="l" eaLnBrk="0" hangingPunct="0">
              <a:buFontTx/>
              <a:buChar char="•"/>
              <a:defRPr/>
            </a:pPr>
            <a:r>
              <a:rPr lang="de-DE" sz="2000" dirty="0">
                <a:solidFill>
                  <a:schemeClr val="bg1">
                    <a:lumMod val="50000"/>
                  </a:schemeClr>
                </a:solidFill>
              </a:rPr>
              <a:t> </a:t>
            </a:r>
            <a:r>
              <a:rPr lang="en-US" sz="2000" dirty="0">
                <a:solidFill>
                  <a:schemeClr val="bg1">
                    <a:lumMod val="50000"/>
                  </a:schemeClr>
                </a:solidFill>
              </a:rPr>
              <a:t>S</a:t>
            </a:r>
            <a:r>
              <a:rPr lang="en-US" sz="2000" dirty="0" smtClean="0">
                <a:solidFill>
                  <a:schemeClr val="bg1">
                    <a:lumMod val="50000"/>
                  </a:schemeClr>
                </a:solidFill>
              </a:rPr>
              <a:t>mall molecules</a:t>
            </a:r>
            <a:endParaRPr lang="en-US" sz="2000" dirty="0">
              <a:solidFill>
                <a:schemeClr val="bg1">
                  <a:lumMod val="50000"/>
                </a:schemeClr>
              </a:solidFill>
            </a:endParaRPr>
          </a:p>
          <a:p>
            <a:pPr lvl="1" algn="l" eaLnBrk="0" hangingPunct="0">
              <a:buFontTx/>
              <a:buChar char="•"/>
              <a:defRPr/>
            </a:pPr>
            <a:r>
              <a:rPr lang="de-DE" sz="2000" dirty="0">
                <a:solidFill>
                  <a:schemeClr val="bg1">
                    <a:lumMod val="50000"/>
                  </a:schemeClr>
                </a:solidFill>
              </a:rPr>
              <a:t> </a:t>
            </a:r>
            <a:r>
              <a:rPr lang="en-US" sz="2000" dirty="0" smtClean="0">
                <a:solidFill>
                  <a:schemeClr val="bg1">
                    <a:lumMod val="50000"/>
                  </a:schemeClr>
                </a:solidFill>
              </a:rPr>
              <a:t>Antibodies</a:t>
            </a:r>
          </a:p>
          <a:p>
            <a:pPr lvl="1" algn="l" eaLnBrk="0" hangingPunct="0">
              <a:buFontTx/>
              <a:buChar char="•"/>
              <a:defRPr/>
            </a:pPr>
            <a:r>
              <a:rPr lang="en-US" sz="2000" b="1" dirty="0">
                <a:solidFill>
                  <a:schemeClr val="bg1">
                    <a:lumMod val="50000"/>
                  </a:schemeClr>
                </a:solidFill>
              </a:rPr>
              <a:t> </a:t>
            </a:r>
            <a:r>
              <a:rPr lang="en-US" sz="2000" dirty="0" err="1" smtClean="0">
                <a:solidFill>
                  <a:schemeClr val="bg1">
                    <a:lumMod val="50000"/>
                  </a:schemeClr>
                </a:solidFill>
              </a:rPr>
              <a:t>Affibodies</a:t>
            </a:r>
            <a:endParaRPr lang="en-US" sz="2000" dirty="0">
              <a:solidFill>
                <a:schemeClr val="bg1">
                  <a:lumMod val="50000"/>
                </a:schemeClr>
              </a:solidFill>
            </a:endParaRPr>
          </a:p>
          <a:p>
            <a:pPr lvl="1" algn="l" eaLnBrk="0" hangingPunct="0">
              <a:buFontTx/>
              <a:buChar char="•"/>
              <a:defRPr/>
            </a:pPr>
            <a:endParaRPr lang="en-US" sz="2000" b="1" dirty="0">
              <a:solidFill>
                <a:schemeClr val="bg1">
                  <a:lumMod val="50000"/>
                </a:schemeClr>
              </a:solidFill>
            </a:endParaRPr>
          </a:p>
          <a:p>
            <a:pPr algn="l">
              <a:defRPr/>
            </a:pPr>
            <a:endParaRPr lang="en-US" sz="2000" dirty="0">
              <a:solidFill>
                <a:schemeClr val="bg1">
                  <a:lumMod val="50000"/>
                </a:schemeClr>
              </a:solidFill>
              <a:latin typeface="Times New Roman" pitchFamily="18" charset="0"/>
            </a:endParaRPr>
          </a:p>
        </p:txBody>
      </p:sp>
      <p:sp>
        <p:nvSpPr>
          <p:cNvPr id="209930" name="Text Box 10"/>
          <p:cNvSpPr txBox="1">
            <a:spLocks noChangeArrowheads="1"/>
          </p:cNvSpPr>
          <p:nvPr/>
        </p:nvSpPr>
        <p:spPr bwMode="auto">
          <a:xfrm>
            <a:off x="5004048" y="3676993"/>
            <a:ext cx="3181320" cy="2246769"/>
          </a:xfrm>
          <a:prstGeom prst="rect">
            <a:avLst/>
          </a:prstGeom>
          <a:noFill/>
          <a:ln w="9525">
            <a:noFill/>
            <a:miter lim="800000"/>
            <a:headEnd/>
            <a:tailEnd/>
          </a:ln>
          <a:effectLst/>
        </p:spPr>
        <p:txBody>
          <a:bodyPr wrap="none">
            <a:spAutoFit/>
          </a:bodyPr>
          <a:lstStyle/>
          <a:p>
            <a:pPr lvl="1" algn="l" eaLnBrk="0" hangingPunct="0">
              <a:defRPr/>
            </a:pPr>
            <a:r>
              <a:rPr lang="en-US" sz="2000" b="1" u="sng" dirty="0" smtClean="0">
                <a:solidFill>
                  <a:schemeClr val="bg1">
                    <a:lumMod val="50000"/>
                  </a:schemeClr>
                </a:solidFill>
              </a:rPr>
              <a:t>Corresponding targets</a:t>
            </a:r>
            <a:r>
              <a:rPr lang="de-DE" sz="2000" u="sng" dirty="0" smtClean="0">
                <a:solidFill>
                  <a:schemeClr val="bg1">
                    <a:lumMod val="50000"/>
                  </a:schemeClr>
                </a:solidFill>
              </a:rPr>
              <a:t>:</a:t>
            </a:r>
            <a:endParaRPr lang="en-US" sz="2000" u="sng" dirty="0">
              <a:solidFill>
                <a:schemeClr val="bg1">
                  <a:lumMod val="50000"/>
                </a:schemeClr>
              </a:solidFill>
            </a:endParaRPr>
          </a:p>
          <a:p>
            <a:pPr lvl="1" algn="l" eaLnBrk="0" hangingPunct="0">
              <a:buFontTx/>
              <a:buChar char="•"/>
              <a:defRPr/>
            </a:pPr>
            <a:r>
              <a:rPr lang="de-DE" sz="2000" dirty="0">
                <a:solidFill>
                  <a:schemeClr val="bg1">
                    <a:lumMod val="50000"/>
                  </a:schemeClr>
                </a:solidFill>
              </a:rPr>
              <a:t> </a:t>
            </a:r>
            <a:r>
              <a:rPr lang="en-US" sz="2000" dirty="0" smtClean="0">
                <a:solidFill>
                  <a:schemeClr val="bg1">
                    <a:lumMod val="50000"/>
                  </a:schemeClr>
                </a:solidFill>
              </a:rPr>
              <a:t>Cell surface receptors</a:t>
            </a:r>
            <a:endParaRPr lang="en-US" sz="2000" dirty="0">
              <a:solidFill>
                <a:schemeClr val="bg1">
                  <a:lumMod val="50000"/>
                </a:schemeClr>
              </a:solidFill>
            </a:endParaRPr>
          </a:p>
          <a:p>
            <a:pPr lvl="1" algn="l" eaLnBrk="0" hangingPunct="0">
              <a:buFontTx/>
              <a:buChar char="•"/>
              <a:defRPr/>
            </a:pPr>
            <a:r>
              <a:rPr lang="de-DE" sz="2000" dirty="0">
                <a:solidFill>
                  <a:schemeClr val="bg1">
                    <a:lumMod val="50000"/>
                  </a:schemeClr>
                </a:solidFill>
              </a:rPr>
              <a:t> </a:t>
            </a:r>
            <a:r>
              <a:rPr lang="en-US" sz="2000" dirty="0" smtClean="0">
                <a:solidFill>
                  <a:schemeClr val="bg1">
                    <a:lumMod val="50000"/>
                  </a:schemeClr>
                </a:solidFill>
              </a:rPr>
              <a:t>Transporters</a:t>
            </a:r>
          </a:p>
          <a:p>
            <a:pPr lvl="1" algn="l" eaLnBrk="0" hangingPunct="0">
              <a:buFontTx/>
              <a:buChar char="•"/>
              <a:defRPr/>
            </a:pPr>
            <a:r>
              <a:rPr lang="de-DE" sz="2000" dirty="0" smtClean="0">
                <a:solidFill>
                  <a:schemeClr val="bg1">
                    <a:lumMod val="50000"/>
                  </a:schemeClr>
                </a:solidFill>
              </a:rPr>
              <a:t> </a:t>
            </a:r>
            <a:r>
              <a:rPr lang="en-US" sz="2000" dirty="0" smtClean="0">
                <a:solidFill>
                  <a:schemeClr val="bg1">
                    <a:lumMod val="50000"/>
                  </a:schemeClr>
                </a:solidFill>
              </a:rPr>
              <a:t>DNA/RNA</a:t>
            </a:r>
          </a:p>
          <a:p>
            <a:pPr lvl="1" algn="l" eaLnBrk="0" hangingPunct="0">
              <a:buFontTx/>
              <a:buChar char="•"/>
              <a:defRPr/>
            </a:pPr>
            <a:r>
              <a:rPr lang="en-US" sz="2000" b="1" dirty="0" smtClean="0">
                <a:solidFill>
                  <a:schemeClr val="bg1">
                    <a:lumMod val="50000"/>
                  </a:schemeClr>
                </a:solidFill>
              </a:rPr>
              <a:t> </a:t>
            </a:r>
            <a:r>
              <a:rPr lang="en-US" sz="2000" dirty="0" smtClean="0">
                <a:solidFill>
                  <a:schemeClr val="bg1">
                    <a:lumMod val="50000"/>
                  </a:schemeClr>
                </a:solidFill>
              </a:rPr>
              <a:t>Receptors</a:t>
            </a:r>
          </a:p>
          <a:p>
            <a:pPr lvl="1" algn="l" eaLnBrk="0" hangingPunct="0">
              <a:buFontTx/>
              <a:buChar char="•"/>
              <a:defRPr/>
            </a:pPr>
            <a:r>
              <a:rPr lang="en-US" sz="2000" dirty="0">
                <a:solidFill>
                  <a:schemeClr val="bg1">
                    <a:lumMod val="50000"/>
                  </a:schemeClr>
                </a:solidFill>
              </a:rPr>
              <a:t> </a:t>
            </a:r>
            <a:r>
              <a:rPr lang="en-US" sz="2000" dirty="0" smtClean="0">
                <a:solidFill>
                  <a:schemeClr val="bg1">
                    <a:lumMod val="50000"/>
                  </a:schemeClr>
                </a:solidFill>
              </a:rPr>
              <a:t>Enzymes</a:t>
            </a:r>
            <a:endParaRPr lang="en-US" sz="2000" dirty="0">
              <a:solidFill>
                <a:schemeClr val="bg1">
                  <a:lumMod val="50000"/>
                </a:schemeClr>
              </a:solidFill>
            </a:endParaRPr>
          </a:p>
          <a:p>
            <a:pPr algn="l">
              <a:defRPr/>
            </a:pPr>
            <a:endParaRPr lang="en-US" sz="2000" dirty="0">
              <a:solidFill>
                <a:schemeClr val="bg1">
                  <a:lumMod val="50000"/>
                </a:schemeClr>
              </a:solidFill>
            </a:endParaRPr>
          </a:p>
        </p:txBody>
      </p:sp>
      <p:pic>
        <p:nvPicPr>
          <p:cNvPr id="95234" name="Picture 2" descr="http://www.is.mcgill.ca/upo/Int%20Signs%20standard/images/Signage/c-7cp.jpg"/>
          <p:cNvPicPr>
            <a:picLocks noChangeAspect="1" noChangeArrowheads="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b="10179"/>
          <a:stretch/>
        </p:blipFill>
        <p:spPr bwMode="auto">
          <a:xfrm>
            <a:off x="670841" y="1825316"/>
            <a:ext cx="370070" cy="346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s.mcgill.ca/upo/Int%20Signs%20standard/images/Signage/c-7cp.jpg"/>
          <p:cNvPicPr>
            <a:picLocks noChangeAspect="1" noChangeArrowheads="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b="10179"/>
          <a:stretch/>
        </p:blipFill>
        <p:spPr bwMode="auto">
          <a:xfrm>
            <a:off x="670841" y="3330171"/>
            <a:ext cx="370070" cy="346822"/>
          </a:xfrm>
          <a:prstGeom prst="rect">
            <a:avLst/>
          </a:prstGeom>
          <a:noFill/>
          <a:extLst>
            <a:ext uri="{909E8E84-426E-40DD-AFC4-6F175D3DCCD1}">
              <a14:hiddenFill xmlns:a14="http://schemas.microsoft.com/office/drawing/2010/main">
                <a:solidFill>
                  <a:srgbClr val="FFFFFF"/>
                </a:solidFill>
              </a14:hiddenFill>
            </a:ext>
          </a:extLst>
        </p:spPr>
      </p:pic>
      <p:pic>
        <p:nvPicPr>
          <p:cNvPr id="95236" name="Picture 4" descr="http://brightmags.com/wp-content/uploads/2015/04/magne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07" y="4337266"/>
            <a:ext cx="520338" cy="520338"/>
          </a:xfrm>
          <a:prstGeom prst="rect">
            <a:avLst/>
          </a:prstGeom>
          <a:noFill/>
          <a:extLst>
            <a:ext uri="{909E8E84-426E-40DD-AFC4-6F175D3DCCD1}">
              <a14:hiddenFill xmlns:a14="http://schemas.microsoft.com/office/drawing/2010/main">
                <a:solidFill>
                  <a:srgbClr val="FFFFFF"/>
                </a:solidFill>
              </a14:hiddenFill>
            </a:ext>
          </a:extLst>
        </p:spPr>
      </p:pic>
      <p:pic>
        <p:nvPicPr>
          <p:cNvPr id="95238" name="Picture 6" descr="http://america.pink/images/1/3/3/8/6/8/7/en/3-dye-wa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37" y="5415953"/>
            <a:ext cx="1021854" cy="6771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hteck 1"/>
          <p:cNvSpPr/>
          <p:nvPr/>
        </p:nvSpPr>
        <p:spPr>
          <a:xfrm>
            <a:off x="2195736" y="2422426"/>
            <a:ext cx="2520280" cy="634020"/>
          </a:xfrm>
          <a:prstGeom prst="rect">
            <a:avLst/>
          </a:prstGeom>
        </p:spPr>
        <p:txBody>
          <a:bodyPr wrap="square">
            <a:spAutoFit/>
          </a:bodyPr>
          <a:lstStyle/>
          <a:p>
            <a:pPr>
              <a:lnSpc>
                <a:spcPct val="80000"/>
              </a:lnSpc>
            </a:pPr>
            <a:r>
              <a:rPr lang="de-DE" sz="4400" baseline="30000" dirty="0" smtClean="0">
                <a:solidFill>
                  <a:srgbClr val="00B050"/>
                </a:solidFill>
              </a:rPr>
              <a:t>18</a:t>
            </a:r>
            <a:r>
              <a:rPr lang="de-DE" sz="4400" dirty="0" smtClean="0">
                <a:solidFill>
                  <a:srgbClr val="00B050"/>
                </a:solidFill>
              </a:rPr>
              <a:t>F</a:t>
            </a:r>
            <a:endParaRPr lang="de-DE" sz="4400" dirty="0"/>
          </a:p>
        </p:txBody>
      </p:sp>
      <p:sp>
        <p:nvSpPr>
          <p:cNvPr id="3" name="Titel 2"/>
          <p:cNvSpPr>
            <a:spLocks noGrp="1"/>
          </p:cNvSpPr>
          <p:nvPr>
            <p:ph type="title"/>
          </p:nvPr>
        </p:nvSpPr>
        <p:spPr>
          <a:xfrm>
            <a:off x="467544" y="332655"/>
            <a:ext cx="8352928" cy="723191"/>
          </a:xfrm>
        </p:spPr>
        <p:txBody>
          <a:bodyPr/>
          <a:lstStyle/>
          <a:p>
            <a:r>
              <a:rPr lang="en-US" dirty="0"/>
              <a:t>Probes for molecular imaging</a:t>
            </a:r>
            <a:br>
              <a:rPr lang="en-US" dirty="0"/>
            </a:br>
            <a:r>
              <a:rPr lang="en-US" dirty="0"/>
              <a:t>Biological </a:t>
            </a:r>
            <a:r>
              <a:rPr lang="en-US" dirty="0" smtClean="0"/>
              <a:t>molecule with </a:t>
            </a:r>
            <a:r>
              <a:rPr lang="en-US" dirty="0"/>
              <a:t>reporter unit</a:t>
            </a:r>
            <a:br>
              <a:rPr lang="en-US" dirty="0"/>
            </a:br>
            <a:endParaRPr lang="de-DE" dirty="0"/>
          </a:p>
        </p:txBody>
      </p:sp>
    </p:spTree>
    <p:extLst>
      <p:ext uri="{BB962C8B-B14F-4D97-AF65-F5344CB8AC3E}">
        <p14:creationId xmlns:p14="http://schemas.microsoft.com/office/powerpoint/2010/main" val="317247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412">
                                            <p:txEl>
                                              <p:pRg st="4" end="4"/>
                                            </p:txEl>
                                          </p:spTgt>
                                        </p:tgtEl>
                                      </p:cBhvr>
                                    </p:animEffect>
                                    <p:set>
                                      <p:cBhvr>
                                        <p:cTn id="7" dur="1" fill="hold">
                                          <p:stCondLst>
                                            <p:cond delay="499"/>
                                          </p:stCondLst>
                                        </p:cTn>
                                        <p:tgtEl>
                                          <p:spTgt spid="17412">
                                            <p:txEl>
                                              <p:pRg st="4" end="4"/>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412">
                                            <p:txEl>
                                              <p:pRg st="5" end="5"/>
                                            </p:txEl>
                                          </p:spTgt>
                                        </p:tgtEl>
                                      </p:cBhvr>
                                    </p:animEffect>
                                    <p:set>
                                      <p:cBhvr>
                                        <p:cTn id="10" dur="1" fill="hold">
                                          <p:stCondLst>
                                            <p:cond delay="499"/>
                                          </p:stCondLst>
                                        </p:cTn>
                                        <p:tgtEl>
                                          <p:spTgt spid="17412">
                                            <p:txEl>
                                              <p:pRg st="5" end="5"/>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412">
                                            <p:txEl>
                                              <p:pRg st="6" end="6"/>
                                            </p:txEl>
                                          </p:spTgt>
                                        </p:tgtEl>
                                      </p:cBhvr>
                                    </p:animEffect>
                                    <p:set>
                                      <p:cBhvr>
                                        <p:cTn id="13" dur="1" fill="hold">
                                          <p:stCondLst>
                                            <p:cond delay="499"/>
                                          </p:stCondLst>
                                        </p:cTn>
                                        <p:tgtEl>
                                          <p:spTgt spid="17412">
                                            <p:txEl>
                                              <p:pRg st="6" end="6"/>
                                            </p:txEl>
                                          </p:spTgt>
                                        </p:tgtEl>
                                        <p:attrNameLst>
                                          <p:attrName>style.visibility</p:attrName>
                                        </p:attrNameLst>
                                      </p:cBhvr>
                                      <p:to>
                                        <p:strVal val="hidden"/>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539750" y="4673600"/>
            <a:ext cx="2519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a:spcBef>
                <a:spcPct val="50000"/>
              </a:spcBef>
              <a:defRPr/>
            </a:pPr>
            <a:endParaRPr lang="ru-RU" sz="2400">
              <a:latin typeface="Times New Roman" charset="0"/>
              <a:ea typeface="ＭＳ Ｐゴシック" charset="0"/>
            </a:endParaRPr>
          </a:p>
        </p:txBody>
      </p:sp>
      <p:sp>
        <p:nvSpPr>
          <p:cNvPr id="3081" name="Rectangle 3"/>
          <p:cNvSpPr>
            <a:spLocks noChangeArrowheads="1"/>
          </p:cNvSpPr>
          <p:nvPr/>
        </p:nvSpPr>
        <p:spPr bwMode="auto">
          <a:xfrm>
            <a:off x="395288" y="2349500"/>
            <a:ext cx="85693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endParaRPr lang="ru-RU" sz="3200">
              <a:latin typeface="Arial" charset="0"/>
              <a:ea typeface="ＭＳ Ｐゴシック" charset="0"/>
            </a:endParaRPr>
          </a:p>
        </p:txBody>
      </p:sp>
      <p:sp>
        <p:nvSpPr>
          <p:cNvPr id="16" name="Titel 14"/>
          <p:cNvSpPr>
            <a:spLocks noGrp="1"/>
          </p:cNvSpPr>
          <p:nvPr>
            <p:ph type="title"/>
          </p:nvPr>
        </p:nvSpPr>
        <p:spPr>
          <a:prstGeom prst="rect">
            <a:avLst/>
          </a:prstGeom>
        </p:spPr>
        <p:txBody>
          <a:bodyPr/>
          <a:lstStyle/>
          <a:p>
            <a:r>
              <a:rPr lang="de-DE" sz="1800" dirty="0" smtClean="0">
                <a:solidFill>
                  <a:schemeClr val="tx1"/>
                </a:solidFill>
                <a:ea typeface="ＭＳ Ｐゴシック" charset="0"/>
              </a:rPr>
              <a:t>Positron </a:t>
            </a:r>
            <a:r>
              <a:rPr lang="de-DE" sz="1800" dirty="0" err="1" smtClean="0">
                <a:solidFill>
                  <a:schemeClr val="tx1"/>
                </a:solidFill>
                <a:ea typeface="ＭＳ Ｐゴシック" charset="0"/>
              </a:rPr>
              <a:t>decay</a:t>
            </a:r>
            <a:r>
              <a:rPr lang="de-DE" sz="1800" dirty="0" smtClean="0">
                <a:solidFill>
                  <a:schemeClr val="tx1"/>
                </a:solidFill>
                <a:ea typeface="ＭＳ Ｐゴシック" charset="0"/>
              </a:rPr>
              <a:t> </a:t>
            </a:r>
            <a:r>
              <a:rPr lang="de-DE" sz="1800" dirty="0" err="1" smtClean="0">
                <a:solidFill>
                  <a:schemeClr val="tx1"/>
                </a:solidFill>
                <a:ea typeface="ＭＳ Ｐゴシック" charset="0"/>
              </a:rPr>
              <a:t>and</a:t>
            </a:r>
            <a:r>
              <a:rPr lang="de-DE" sz="1800" dirty="0" smtClean="0">
                <a:solidFill>
                  <a:schemeClr val="tx1"/>
                </a:solidFill>
                <a:ea typeface="ＭＳ Ｐゴシック" charset="0"/>
              </a:rPr>
              <a:t> </a:t>
            </a:r>
            <a:r>
              <a:rPr lang="de-DE" sz="1800" dirty="0" err="1" smtClean="0">
                <a:solidFill>
                  <a:schemeClr val="tx1"/>
                </a:solidFill>
              </a:rPr>
              <a:t>positron</a:t>
            </a:r>
            <a:r>
              <a:rPr lang="de-DE" sz="1800" dirty="0" smtClean="0">
                <a:solidFill>
                  <a:schemeClr val="tx1"/>
                </a:solidFill>
              </a:rPr>
              <a:t>-</a:t>
            </a:r>
            <a:r>
              <a:rPr lang="de-DE" sz="1800" dirty="0" err="1" smtClean="0">
                <a:solidFill>
                  <a:schemeClr val="tx1"/>
                </a:solidFill>
              </a:rPr>
              <a:t>electron</a:t>
            </a:r>
            <a:r>
              <a:rPr lang="de-DE" sz="1800" dirty="0" smtClean="0">
                <a:solidFill>
                  <a:schemeClr val="tx1"/>
                </a:solidFill>
              </a:rPr>
              <a:t>-annihilation (</a:t>
            </a:r>
            <a:r>
              <a:rPr lang="de-DE" sz="1800" dirty="0" smtClean="0">
                <a:solidFill>
                  <a:schemeClr val="tx1"/>
                </a:solidFill>
                <a:ea typeface="ＭＳ Ｐゴシック" charset="0"/>
              </a:rPr>
              <a:t>e.g. </a:t>
            </a:r>
            <a:r>
              <a:rPr lang="de-DE" sz="1800" dirty="0" err="1" smtClean="0">
                <a:solidFill>
                  <a:schemeClr val="tx1"/>
                </a:solidFill>
                <a:ea typeface="ＭＳ Ｐゴシック" charset="0"/>
              </a:rPr>
              <a:t>for</a:t>
            </a:r>
            <a:r>
              <a:rPr lang="de-DE" sz="1800" dirty="0" smtClean="0">
                <a:solidFill>
                  <a:schemeClr val="tx1"/>
                </a:solidFill>
                <a:ea typeface="ＭＳ Ｐゴシック" charset="0"/>
              </a:rPr>
              <a:t> </a:t>
            </a:r>
            <a:r>
              <a:rPr lang="de-DE" sz="1800" baseline="30000" dirty="0" smtClean="0">
                <a:solidFill>
                  <a:schemeClr val="tx1"/>
                </a:solidFill>
                <a:ea typeface="ＭＳ Ｐゴシック" charset="0"/>
              </a:rPr>
              <a:t>18</a:t>
            </a:r>
            <a:r>
              <a:rPr lang="de-DE" sz="1800" dirty="0" smtClean="0">
                <a:solidFill>
                  <a:schemeClr val="tx1"/>
                </a:solidFill>
                <a:ea typeface="ＭＳ Ｐゴシック" charset="0"/>
              </a:rPr>
              <a:t>F</a:t>
            </a:r>
            <a:r>
              <a:rPr lang="de-DE" sz="1800" dirty="0" smtClean="0">
                <a:solidFill>
                  <a:schemeClr val="tx1"/>
                </a:solidFill>
              </a:rPr>
              <a:t>)</a:t>
            </a:r>
            <a:endParaRPr lang="de-DE" sz="1800" dirty="0">
              <a:solidFill>
                <a:schemeClr val="tx1"/>
              </a:solidFill>
            </a:endParaRPr>
          </a:p>
        </p:txBody>
      </p:sp>
      <p:sp>
        <p:nvSpPr>
          <p:cNvPr id="5" name="Inhaltsplatzhalter 4"/>
          <p:cNvSpPr>
            <a:spLocks noGrp="1"/>
          </p:cNvSpPr>
          <p:nvPr>
            <p:ph idx="4294967295"/>
          </p:nvPr>
        </p:nvSpPr>
        <p:spPr>
          <a:xfrm>
            <a:off x="0" y="4340225"/>
            <a:ext cx="9001125" cy="2184400"/>
          </a:xfrm>
          <a:prstGeom prst="rect">
            <a:avLst/>
          </a:prstGeom>
        </p:spPr>
        <p:txBody>
          <a:bodyPr/>
          <a:lstStyle/>
          <a:p>
            <a:pPr algn="just">
              <a:lnSpc>
                <a:spcPct val="150000"/>
              </a:lnSpc>
              <a:buFont typeface="Arial" panose="020B0604020202020204" pitchFamily="34" charset="0"/>
              <a:buChar char="•"/>
            </a:pPr>
            <a:r>
              <a:rPr lang="de-DE" sz="2000" dirty="0" smtClean="0"/>
              <a:t>Emission </a:t>
            </a:r>
            <a:r>
              <a:rPr lang="de-DE" sz="2000" dirty="0" err="1" smtClean="0"/>
              <a:t>of</a:t>
            </a:r>
            <a:r>
              <a:rPr lang="de-DE" sz="2000" dirty="0" smtClean="0"/>
              <a:t>  an </a:t>
            </a:r>
            <a:r>
              <a:rPr lang="de-DE" sz="2000" dirty="0" err="1" smtClean="0"/>
              <a:t>positron</a:t>
            </a:r>
            <a:r>
              <a:rPr lang="de-DE" sz="2000" dirty="0" smtClean="0"/>
              <a:t> </a:t>
            </a:r>
            <a:r>
              <a:rPr lang="de-DE" sz="2000" dirty="0" err="1" smtClean="0"/>
              <a:t>as</a:t>
            </a:r>
            <a:r>
              <a:rPr lang="de-DE" sz="2000" dirty="0" smtClean="0"/>
              <a:t> a </a:t>
            </a:r>
            <a:r>
              <a:rPr lang="de-DE" sz="2000" dirty="0" err="1" smtClean="0"/>
              <a:t>result</a:t>
            </a:r>
            <a:r>
              <a:rPr lang="de-DE" sz="2000" dirty="0" smtClean="0"/>
              <a:t> </a:t>
            </a:r>
            <a:r>
              <a:rPr lang="de-DE" sz="2000" dirty="0" err="1" smtClean="0"/>
              <a:t>of</a:t>
            </a:r>
            <a:r>
              <a:rPr lang="de-DE" sz="2000" dirty="0" smtClean="0"/>
              <a:t> </a:t>
            </a:r>
            <a:r>
              <a:rPr lang="de-DE" sz="2000" dirty="0" smtClean="0">
                <a:sym typeface="Symbol" panose="05050102010706020507" pitchFamily="18" charset="2"/>
              </a:rPr>
              <a:t></a:t>
            </a:r>
            <a:r>
              <a:rPr lang="de-DE" sz="2000" baseline="30000" dirty="0" smtClean="0">
                <a:sym typeface="Symbol" panose="05050102010706020507" pitchFamily="18" charset="2"/>
              </a:rPr>
              <a:t>+</a:t>
            </a:r>
            <a:r>
              <a:rPr lang="de-DE" sz="2000" dirty="0" smtClean="0">
                <a:sym typeface="Symbol" panose="05050102010706020507" pitchFamily="18" charset="2"/>
              </a:rPr>
              <a:t> </a:t>
            </a:r>
            <a:r>
              <a:rPr lang="de-DE" sz="2000" dirty="0" err="1" smtClean="0">
                <a:sym typeface="Symbol" panose="05050102010706020507" pitchFamily="18" charset="2"/>
              </a:rPr>
              <a:t>decay</a:t>
            </a:r>
            <a:endParaRPr lang="de-DE" sz="2000" dirty="0"/>
          </a:p>
          <a:p>
            <a:pPr algn="just">
              <a:lnSpc>
                <a:spcPct val="150000"/>
              </a:lnSpc>
              <a:buFont typeface="Arial" panose="020B0604020202020204" pitchFamily="34" charset="0"/>
              <a:buChar char="•"/>
            </a:pPr>
            <a:r>
              <a:rPr lang="de-DE" sz="2000" dirty="0"/>
              <a:t>Positron </a:t>
            </a:r>
            <a:r>
              <a:rPr lang="de-DE" sz="2000" dirty="0" err="1" smtClean="0"/>
              <a:t>is</a:t>
            </a:r>
            <a:r>
              <a:rPr lang="de-DE" sz="2000" dirty="0" smtClean="0"/>
              <a:t> </a:t>
            </a:r>
            <a:r>
              <a:rPr lang="de-DE" sz="2000" dirty="0" err="1" smtClean="0"/>
              <a:t>thermalized</a:t>
            </a:r>
            <a:r>
              <a:rPr lang="de-DE" sz="2000" dirty="0" smtClean="0"/>
              <a:t> </a:t>
            </a:r>
            <a:r>
              <a:rPr lang="de-DE" sz="2000" dirty="0" err="1" smtClean="0"/>
              <a:t>and</a:t>
            </a:r>
            <a:r>
              <a:rPr lang="de-DE" sz="2000" dirty="0" smtClean="0"/>
              <a:t> </a:t>
            </a:r>
            <a:r>
              <a:rPr lang="de-DE" sz="2000" dirty="0" err="1" smtClean="0"/>
              <a:t>undergoes</a:t>
            </a:r>
            <a:r>
              <a:rPr lang="de-DE" sz="2000" dirty="0" smtClean="0"/>
              <a:t> </a:t>
            </a:r>
            <a:r>
              <a:rPr lang="de-DE" sz="2000" dirty="0" err="1" smtClean="0"/>
              <a:t>recombination</a:t>
            </a:r>
            <a:r>
              <a:rPr lang="de-DE" sz="2000" dirty="0" smtClean="0"/>
              <a:t> </a:t>
            </a:r>
            <a:r>
              <a:rPr lang="de-DE" sz="2000" dirty="0" err="1" smtClean="0"/>
              <a:t>with</a:t>
            </a:r>
            <a:r>
              <a:rPr lang="de-DE" sz="2000" dirty="0" smtClean="0"/>
              <a:t> </a:t>
            </a:r>
            <a:r>
              <a:rPr lang="de-DE" sz="2000" dirty="0" err="1" smtClean="0"/>
              <a:t>electron</a:t>
            </a:r>
            <a:endParaRPr lang="de-DE" sz="2000" dirty="0"/>
          </a:p>
          <a:p>
            <a:pPr algn="just">
              <a:lnSpc>
                <a:spcPct val="150000"/>
              </a:lnSpc>
              <a:buFont typeface="Arial" panose="020B0604020202020204" pitchFamily="34" charset="0"/>
              <a:buChar char="•"/>
            </a:pPr>
            <a:r>
              <a:rPr lang="de-DE" sz="2000" dirty="0" err="1" smtClean="0"/>
              <a:t>Conversion</a:t>
            </a:r>
            <a:r>
              <a:rPr lang="de-DE" sz="2000" dirty="0" smtClean="0"/>
              <a:t> </a:t>
            </a:r>
            <a:r>
              <a:rPr lang="de-DE" sz="2000" dirty="0" err="1" smtClean="0"/>
              <a:t>of</a:t>
            </a:r>
            <a:r>
              <a:rPr lang="de-DE" sz="2000" dirty="0" smtClean="0"/>
              <a:t> </a:t>
            </a:r>
            <a:r>
              <a:rPr lang="de-DE" sz="2000" dirty="0" err="1" smtClean="0"/>
              <a:t>mass</a:t>
            </a:r>
            <a:r>
              <a:rPr lang="de-DE" sz="2000" dirty="0" smtClean="0"/>
              <a:t> </a:t>
            </a:r>
            <a:r>
              <a:rPr lang="de-DE" sz="2000" dirty="0" err="1" smtClean="0"/>
              <a:t>into</a:t>
            </a:r>
            <a:r>
              <a:rPr lang="de-DE" sz="2000" dirty="0" smtClean="0"/>
              <a:t> </a:t>
            </a:r>
            <a:r>
              <a:rPr lang="de-DE" sz="2000" dirty="0" err="1" smtClean="0"/>
              <a:t>energy</a:t>
            </a:r>
            <a:r>
              <a:rPr lang="de-DE" sz="2000" dirty="0" smtClean="0"/>
              <a:t> </a:t>
            </a:r>
            <a:r>
              <a:rPr lang="de-DE" sz="2000" dirty="0" err="1" smtClean="0"/>
              <a:t>by</a:t>
            </a:r>
            <a:r>
              <a:rPr lang="de-DE" sz="2000" dirty="0" smtClean="0"/>
              <a:t> E </a:t>
            </a:r>
            <a:r>
              <a:rPr lang="de-DE" sz="2000" dirty="0"/>
              <a:t>= m</a:t>
            </a:r>
            <a:r>
              <a:rPr lang="de-DE" sz="2000" baseline="30000" dirty="0"/>
              <a:t>.</a:t>
            </a:r>
            <a:r>
              <a:rPr lang="de-DE" sz="2000" dirty="0"/>
              <a:t>c</a:t>
            </a:r>
            <a:r>
              <a:rPr lang="de-DE" sz="2000" baseline="30000" dirty="0"/>
              <a:t>2</a:t>
            </a:r>
          </a:p>
          <a:p>
            <a:pPr algn="just">
              <a:lnSpc>
                <a:spcPct val="150000"/>
              </a:lnSpc>
              <a:buFont typeface="Arial" panose="020B0604020202020204" pitchFamily="34" charset="0"/>
              <a:buChar char="•"/>
            </a:pPr>
            <a:r>
              <a:rPr lang="de-DE" sz="2000" dirty="0"/>
              <a:t>Emission </a:t>
            </a:r>
            <a:r>
              <a:rPr lang="de-DE" sz="2000" dirty="0" err="1" smtClean="0"/>
              <a:t>of</a:t>
            </a:r>
            <a:r>
              <a:rPr lang="de-DE" sz="2000" dirty="0" smtClean="0"/>
              <a:t> </a:t>
            </a:r>
            <a:r>
              <a:rPr lang="de-DE" sz="2000" dirty="0"/>
              <a:t>2 </a:t>
            </a:r>
            <a:r>
              <a:rPr lang="de-DE" sz="2000" b="1" dirty="0" smtClean="0">
                <a:latin typeface="Symbol" panose="05050102010706020507" pitchFamily="18" charset="2"/>
                <a:cs typeface="Arial" panose="020B0604020202020204" pitchFamily="34" charset="0"/>
              </a:rPr>
              <a:t>g</a:t>
            </a:r>
            <a:r>
              <a:rPr lang="de-DE" sz="2000" dirty="0" smtClean="0"/>
              <a:t>-quants </a:t>
            </a:r>
            <a:r>
              <a:rPr lang="de-DE" sz="2000" dirty="0"/>
              <a:t>in </a:t>
            </a:r>
            <a:r>
              <a:rPr lang="de-DE" sz="2000" dirty="0" err="1" smtClean="0"/>
              <a:t>opposite</a:t>
            </a:r>
            <a:r>
              <a:rPr lang="de-DE" sz="2000" dirty="0" smtClean="0"/>
              <a:t> </a:t>
            </a:r>
            <a:r>
              <a:rPr lang="de-DE" sz="2000" dirty="0" err="1" smtClean="0"/>
              <a:t>directions</a:t>
            </a:r>
            <a:r>
              <a:rPr lang="de-DE" sz="2000" dirty="0" smtClean="0"/>
              <a:t> </a:t>
            </a:r>
            <a:r>
              <a:rPr lang="de-DE" sz="2000" dirty="0"/>
              <a:t>(180</a:t>
            </a:r>
            <a:r>
              <a:rPr lang="de-DE" sz="2000" dirty="0" smtClean="0"/>
              <a:t>°)</a:t>
            </a:r>
            <a:endParaRPr lang="de-DE" sz="2000" dirty="0"/>
          </a:p>
        </p:txBody>
      </p:sp>
      <p:pic>
        <p:nvPicPr>
          <p:cNvPr id="23" name="Welle"/>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78569" flipH="1">
            <a:off x="4867744" y="1960298"/>
            <a:ext cx="13144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hteck 23"/>
          <p:cNvSpPr>
            <a:spLocks noChangeArrowheads="1"/>
          </p:cNvSpPr>
          <p:nvPr/>
        </p:nvSpPr>
        <p:spPr bwMode="auto">
          <a:xfrm>
            <a:off x="6499226" y="2031206"/>
            <a:ext cx="1206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sz="1800" b="1" dirty="0">
                <a:solidFill>
                  <a:srgbClr val="7F7F7F"/>
                </a:solidFill>
                <a:cs typeface="Arial" panose="020B0604020202020204" pitchFamily="34" charset="0"/>
              </a:rPr>
              <a:t>511 </a:t>
            </a:r>
            <a:r>
              <a:rPr lang="de-DE" sz="1800" b="1" dirty="0" err="1">
                <a:solidFill>
                  <a:srgbClr val="7F7F7F"/>
                </a:solidFill>
                <a:cs typeface="Arial" panose="020B0604020202020204" pitchFamily="34" charset="0"/>
              </a:rPr>
              <a:t>keV</a:t>
            </a:r>
            <a:r>
              <a:rPr lang="de-DE" sz="1800" b="1" dirty="0">
                <a:solidFill>
                  <a:srgbClr val="7F7F7F"/>
                </a:solidFill>
                <a:cs typeface="Arial" panose="020B0604020202020204" pitchFamily="34" charset="0"/>
              </a:rPr>
              <a:t/>
            </a:r>
            <a:br>
              <a:rPr lang="de-DE" sz="1800" b="1" dirty="0">
                <a:solidFill>
                  <a:srgbClr val="7F7F7F"/>
                </a:solidFill>
                <a:cs typeface="Arial" panose="020B0604020202020204" pitchFamily="34" charset="0"/>
              </a:rPr>
            </a:br>
            <a:r>
              <a:rPr lang="de-DE" sz="1800" b="1" dirty="0" smtClean="0">
                <a:solidFill>
                  <a:srgbClr val="7F7F7F"/>
                </a:solidFill>
                <a:latin typeface="Symbol" panose="05050102010706020507" pitchFamily="18" charset="2"/>
                <a:cs typeface="Arial" panose="020B0604020202020204" pitchFamily="34" charset="0"/>
              </a:rPr>
              <a:t>g</a:t>
            </a:r>
            <a:r>
              <a:rPr lang="de-DE" sz="1800" b="1" dirty="0" smtClean="0">
                <a:solidFill>
                  <a:srgbClr val="7F7F7F"/>
                </a:solidFill>
                <a:cs typeface="Arial" panose="020B0604020202020204" pitchFamily="34" charset="0"/>
              </a:rPr>
              <a:t>-Photon</a:t>
            </a:r>
            <a:endParaRPr lang="el-GR" sz="1800" b="1" dirty="0">
              <a:solidFill>
                <a:srgbClr val="7F7F7F"/>
              </a:solidFill>
              <a:cs typeface="Arial" panose="020B0604020202020204" pitchFamily="34" charset="0"/>
            </a:endParaRPr>
          </a:p>
        </p:txBody>
      </p:sp>
      <p:sp>
        <p:nvSpPr>
          <p:cNvPr id="25" name="Rechteck 24"/>
          <p:cNvSpPr>
            <a:spLocks noChangeArrowheads="1"/>
          </p:cNvSpPr>
          <p:nvPr/>
        </p:nvSpPr>
        <p:spPr bwMode="auto">
          <a:xfrm>
            <a:off x="3442052" y="3753683"/>
            <a:ext cx="1206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sz="1800" b="1" dirty="0">
                <a:solidFill>
                  <a:srgbClr val="7F7F7F"/>
                </a:solidFill>
                <a:cs typeface="Arial" panose="020B0604020202020204" pitchFamily="34" charset="0"/>
              </a:rPr>
              <a:t>511 </a:t>
            </a:r>
            <a:r>
              <a:rPr lang="de-DE" sz="1800" b="1" dirty="0" err="1">
                <a:solidFill>
                  <a:srgbClr val="7F7F7F"/>
                </a:solidFill>
                <a:cs typeface="Arial" panose="020B0604020202020204" pitchFamily="34" charset="0"/>
              </a:rPr>
              <a:t>keV</a:t>
            </a:r>
            <a:r>
              <a:rPr lang="de-DE" sz="1800" b="1" dirty="0">
                <a:solidFill>
                  <a:srgbClr val="7F7F7F"/>
                </a:solidFill>
                <a:cs typeface="Arial" panose="020B0604020202020204" pitchFamily="34" charset="0"/>
              </a:rPr>
              <a:t/>
            </a:r>
            <a:br>
              <a:rPr lang="de-DE" sz="1800" b="1" dirty="0">
                <a:solidFill>
                  <a:srgbClr val="7F7F7F"/>
                </a:solidFill>
                <a:cs typeface="Arial" panose="020B0604020202020204" pitchFamily="34" charset="0"/>
              </a:rPr>
            </a:br>
            <a:r>
              <a:rPr lang="de-DE" sz="1800" b="1" dirty="0">
                <a:solidFill>
                  <a:srgbClr val="7F7F7F"/>
                </a:solidFill>
                <a:latin typeface="Symbol" panose="05050102010706020507" pitchFamily="18" charset="2"/>
                <a:cs typeface="Arial" panose="020B0604020202020204" pitchFamily="34" charset="0"/>
              </a:rPr>
              <a:t>g</a:t>
            </a:r>
            <a:r>
              <a:rPr lang="de-DE" sz="1800" b="1" dirty="0" smtClean="0">
                <a:solidFill>
                  <a:srgbClr val="7F7F7F"/>
                </a:solidFill>
                <a:cs typeface="Arial" panose="020B0604020202020204" pitchFamily="34" charset="0"/>
              </a:rPr>
              <a:t>-Photon</a:t>
            </a:r>
            <a:endParaRPr lang="el-GR" sz="1800" b="1" dirty="0">
              <a:solidFill>
                <a:srgbClr val="7F7F7F"/>
              </a:solidFill>
              <a:cs typeface="Arial" panose="020B0604020202020204" pitchFamily="34" charset="0"/>
            </a:endParaRPr>
          </a:p>
        </p:txBody>
      </p:sp>
      <p:grpSp>
        <p:nvGrpSpPr>
          <p:cNvPr id="26" name="Gruppierung 31743"/>
          <p:cNvGrpSpPr>
            <a:grpSpLocks/>
          </p:cNvGrpSpPr>
          <p:nvPr/>
        </p:nvGrpSpPr>
        <p:grpSpPr bwMode="auto">
          <a:xfrm>
            <a:off x="2147237" y="2489200"/>
            <a:ext cx="574675" cy="576263"/>
            <a:chOff x="7596336" y="3212976"/>
            <a:chExt cx="574676" cy="576322"/>
          </a:xfrm>
        </p:grpSpPr>
        <p:sp>
          <p:nvSpPr>
            <p:cNvPr id="27" name="Oval 216"/>
            <p:cNvSpPr>
              <a:spLocks noChangeArrowheads="1"/>
            </p:cNvSpPr>
            <p:nvPr/>
          </p:nvSpPr>
          <p:spPr bwMode="auto">
            <a:xfrm>
              <a:off x="7670949" y="3562262"/>
              <a:ext cx="207962" cy="207984"/>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28" name="Oval 217"/>
            <p:cNvSpPr>
              <a:spLocks noChangeArrowheads="1"/>
            </p:cNvSpPr>
            <p:nvPr/>
          </p:nvSpPr>
          <p:spPr bwMode="auto">
            <a:xfrm>
              <a:off x="7953525" y="3432073"/>
              <a:ext cx="207962" cy="207984"/>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29" name="Oval 218"/>
            <p:cNvSpPr>
              <a:spLocks noChangeArrowheads="1"/>
            </p:cNvSpPr>
            <p:nvPr/>
          </p:nvSpPr>
          <p:spPr bwMode="auto">
            <a:xfrm>
              <a:off x="7743974" y="3565437"/>
              <a:ext cx="209550"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0" name="Oval 219"/>
            <p:cNvSpPr>
              <a:spLocks noChangeArrowheads="1"/>
            </p:cNvSpPr>
            <p:nvPr/>
          </p:nvSpPr>
          <p:spPr bwMode="auto">
            <a:xfrm>
              <a:off x="7924950" y="3514632"/>
              <a:ext cx="209550"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1" name="Oval 220"/>
            <p:cNvSpPr>
              <a:spLocks noChangeArrowheads="1"/>
            </p:cNvSpPr>
            <p:nvPr/>
          </p:nvSpPr>
          <p:spPr bwMode="auto">
            <a:xfrm>
              <a:off x="7897962" y="3249493"/>
              <a:ext cx="207963"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3" name="Oval 221"/>
            <p:cNvSpPr>
              <a:spLocks noChangeArrowheads="1"/>
            </p:cNvSpPr>
            <p:nvPr/>
          </p:nvSpPr>
          <p:spPr bwMode="auto">
            <a:xfrm>
              <a:off x="7651899" y="3278071"/>
              <a:ext cx="207962"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4" name="Oval 222"/>
            <p:cNvSpPr>
              <a:spLocks noChangeArrowheads="1"/>
            </p:cNvSpPr>
            <p:nvPr/>
          </p:nvSpPr>
          <p:spPr bwMode="auto">
            <a:xfrm>
              <a:off x="7963050" y="3352690"/>
              <a:ext cx="207962"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5" name="Oval 223"/>
            <p:cNvSpPr>
              <a:spLocks noChangeArrowheads="1"/>
            </p:cNvSpPr>
            <p:nvPr/>
          </p:nvSpPr>
          <p:spPr bwMode="auto">
            <a:xfrm>
              <a:off x="7596336" y="3362216"/>
              <a:ext cx="207963" cy="207984"/>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6" name="Oval 224"/>
            <p:cNvSpPr>
              <a:spLocks noChangeArrowheads="1"/>
            </p:cNvSpPr>
            <p:nvPr/>
          </p:nvSpPr>
          <p:spPr bwMode="auto">
            <a:xfrm>
              <a:off x="7818586" y="3212976"/>
              <a:ext cx="209550"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7" name="Oval 225"/>
            <p:cNvSpPr>
              <a:spLocks noChangeArrowheads="1"/>
            </p:cNvSpPr>
            <p:nvPr/>
          </p:nvSpPr>
          <p:spPr bwMode="auto">
            <a:xfrm>
              <a:off x="7601099" y="3468590"/>
              <a:ext cx="207962"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8" name="Oval 226"/>
            <p:cNvSpPr>
              <a:spLocks noChangeArrowheads="1"/>
            </p:cNvSpPr>
            <p:nvPr/>
          </p:nvSpPr>
          <p:spPr bwMode="auto">
            <a:xfrm>
              <a:off x="7851924" y="3579727"/>
              <a:ext cx="207962"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39" name="Oval 227"/>
            <p:cNvSpPr>
              <a:spLocks noChangeArrowheads="1"/>
            </p:cNvSpPr>
            <p:nvPr/>
          </p:nvSpPr>
          <p:spPr bwMode="auto">
            <a:xfrm>
              <a:off x="7851924" y="3297123"/>
              <a:ext cx="207962" cy="207983"/>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40" name="Oval 228"/>
            <p:cNvSpPr>
              <a:spLocks noChangeArrowheads="1"/>
            </p:cNvSpPr>
            <p:nvPr/>
          </p:nvSpPr>
          <p:spPr bwMode="auto">
            <a:xfrm>
              <a:off x="7736036" y="3497168"/>
              <a:ext cx="207963" cy="207983"/>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41" name="Oval 229"/>
            <p:cNvSpPr>
              <a:spLocks noChangeArrowheads="1"/>
            </p:cNvSpPr>
            <p:nvPr/>
          </p:nvSpPr>
          <p:spPr bwMode="auto">
            <a:xfrm>
              <a:off x="7874149" y="3436837"/>
              <a:ext cx="209550" cy="207983"/>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42" name="Oval 230"/>
            <p:cNvSpPr>
              <a:spLocks noChangeArrowheads="1"/>
            </p:cNvSpPr>
            <p:nvPr/>
          </p:nvSpPr>
          <p:spPr bwMode="auto">
            <a:xfrm>
              <a:off x="7726511" y="3249493"/>
              <a:ext cx="207963"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43" name="Oval 231"/>
            <p:cNvSpPr>
              <a:spLocks noChangeArrowheads="1"/>
            </p:cNvSpPr>
            <p:nvPr/>
          </p:nvSpPr>
          <p:spPr bwMode="auto">
            <a:xfrm>
              <a:off x="7763024" y="3362216"/>
              <a:ext cx="207962" cy="207984"/>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grpSp>
      <p:grpSp>
        <p:nvGrpSpPr>
          <p:cNvPr id="44" name="Gruppierung 31745"/>
          <p:cNvGrpSpPr>
            <a:grpSpLocks/>
          </p:cNvGrpSpPr>
          <p:nvPr/>
        </p:nvGrpSpPr>
        <p:grpSpPr bwMode="auto">
          <a:xfrm>
            <a:off x="2307577" y="2273298"/>
            <a:ext cx="1638300" cy="1304925"/>
            <a:chOff x="899592" y="2060849"/>
            <a:chExt cx="1639056" cy="1305438"/>
          </a:xfrm>
        </p:grpSpPr>
        <p:sp>
          <p:nvSpPr>
            <p:cNvPr id="45" name="Oval 248"/>
            <p:cNvSpPr>
              <a:spLocks noChangeArrowheads="1"/>
            </p:cNvSpPr>
            <p:nvPr/>
          </p:nvSpPr>
          <p:spPr bwMode="auto">
            <a:xfrm>
              <a:off x="899592" y="2421356"/>
              <a:ext cx="208058" cy="209632"/>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grpSp>
          <p:nvGrpSpPr>
            <p:cNvPr id="46" name="Gruppierung 31744"/>
            <p:cNvGrpSpPr>
              <a:grpSpLocks/>
            </p:cNvGrpSpPr>
            <p:nvPr/>
          </p:nvGrpSpPr>
          <p:grpSpPr bwMode="auto">
            <a:xfrm>
              <a:off x="1115591" y="2060849"/>
              <a:ext cx="991009" cy="1305438"/>
              <a:chOff x="7973479" y="2996952"/>
              <a:chExt cx="991009" cy="1305436"/>
            </a:xfrm>
          </p:grpSpPr>
          <p:cxnSp>
            <p:nvCxnSpPr>
              <p:cNvPr id="48" name="Gerade Verbindung mit Pfeil 47"/>
              <p:cNvCxnSpPr/>
              <p:nvPr/>
            </p:nvCxnSpPr>
            <p:spPr>
              <a:xfrm flipV="1">
                <a:off x="7998891" y="3087475"/>
                <a:ext cx="821115" cy="3176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Gerade Verbindung mit Pfeil 48"/>
              <p:cNvCxnSpPr/>
              <p:nvPr/>
            </p:nvCxnSpPr>
            <p:spPr>
              <a:xfrm>
                <a:off x="7973479" y="3527385"/>
                <a:ext cx="606705" cy="3986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Oval 13"/>
              <p:cNvSpPr/>
              <p:nvPr/>
            </p:nvSpPr>
            <p:spPr>
              <a:xfrm>
                <a:off x="8892480" y="2996952"/>
                <a:ext cx="72008" cy="72008"/>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51" name="Oval 59"/>
              <p:cNvSpPr/>
              <p:nvPr/>
            </p:nvSpPr>
            <p:spPr>
              <a:xfrm>
                <a:off x="8604448" y="3933056"/>
                <a:ext cx="72008" cy="7200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52" name="Textfeld 14"/>
              <p:cNvSpPr txBox="1">
                <a:spLocks noChangeArrowheads="1"/>
              </p:cNvSpPr>
              <p:nvPr/>
            </p:nvSpPr>
            <p:spPr bwMode="auto">
              <a:xfrm>
                <a:off x="8496436" y="3933056"/>
                <a:ext cx="360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dirty="0">
                    <a:latin typeface="Symbol" panose="05050102010706020507" pitchFamily="18" charset="2"/>
                  </a:rPr>
                  <a:t>n</a:t>
                </a:r>
              </a:p>
            </p:txBody>
          </p:sp>
        </p:grpSp>
        <p:sp>
          <p:nvSpPr>
            <p:cNvPr id="47" name="Textfeld 58"/>
            <p:cNvSpPr txBox="1">
              <a:spLocks noChangeArrowheads="1"/>
            </p:cNvSpPr>
            <p:nvPr/>
          </p:nvSpPr>
          <p:spPr bwMode="auto">
            <a:xfrm>
              <a:off x="1890576" y="2123564"/>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a:t>e</a:t>
              </a:r>
              <a:r>
                <a:rPr lang="de-DE" sz="1800" b="1" baseline="30000"/>
                <a:t>+</a:t>
              </a:r>
            </a:p>
          </p:txBody>
        </p:sp>
      </p:grpSp>
      <p:sp>
        <p:nvSpPr>
          <p:cNvPr id="53" name="Textfeld 52"/>
          <p:cNvSpPr txBox="1">
            <a:spLocks noChangeArrowheads="1"/>
          </p:cNvSpPr>
          <p:nvPr/>
        </p:nvSpPr>
        <p:spPr bwMode="auto">
          <a:xfrm>
            <a:off x="1642412" y="2273300"/>
            <a:ext cx="792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baseline="30000"/>
              <a:t>18</a:t>
            </a:r>
            <a:r>
              <a:rPr lang="de-DE" sz="1800" b="1"/>
              <a:t>F</a:t>
            </a:r>
          </a:p>
        </p:txBody>
      </p:sp>
      <p:sp>
        <p:nvSpPr>
          <p:cNvPr id="54" name="Textfeld 53"/>
          <p:cNvSpPr txBox="1">
            <a:spLocks noChangeArrowheads="1"/>
          </p:cNvSpPr>
          <p:nvPr/>
        </p:nvSpPr>
        <p:spPr bwMode="auto">
          <a:xfrm>
            <a:off x="1642412" y="2273300"/>
            <a:ext cx="792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baseline="30000"/>
              <a:t>18</a:t>
            </a:r>
            <a:r>
              <a:rPr lang="de-DE" sz="1800" b="1"/>
              <a:t>O</a:t>
            </a:r>
          </a:p>
        </p:txBody>
      </p:sp>
      <p:grpSp>
        <p:nvGrpSpPr>
          <p:cNvPr id="55" name="Gruppierung 70"/>
          <p:cNvGrpSpPr>
            <a:grpSpLocks/>
          </p:cNvGrpSpPr>
          <p:nvPr/>
        </p:nvGrpSpPr>
        <p:grpSpPr bwMode="auto">
          <a:xfrm>
            <a:off x="3299762" y="2273300"/>
            <a:ext cx="647700" cy="431800"/>
            <a:chOff x="1890576" y="2060848"/>
            <a:chExt cx="648072" cy="432048"/>
          </a:xfrm>
        </p:grpSpPr>
        <p:sp>
          <p:nvSpPr>
            <p:cNvPr id="56" name="Oval 76"/>
            <p:cNvSpPr/>
            <p:nvPr/>
          </p:nvSpPr>
          <p:spPr>
            <a:xfrm>
              <a:off x="2034592" y="2060848"/>
              <a:ext cx="72008" cy="72008"/>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57" name="Textfeld 73"/>
            <p:cNvSpPr txBox="1">
              <a:spLocks noChangeArrowheads="1"/>
            </p:cNvSpPr>
            <p:nvPr/>
          </p:nvSpPr>
          <p:spPr bwMode="auto">
            <a:xfrm>
              <a:off x="1890576" y="2123564"/>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a:t>e</a:t>
              </a:r>
              <a:r>
                <a:rPr lang="de-DE" sz="1800" b="1" baseline="30000"/>
                <a:t>+</a:t>
              </a:r>
            </a:p>
          </p:txBody>
        </p:sp>
      </p:grpSp>
      <p:grpSp>
        <p:nvGrpSpPr>
          <p:cNvPr id="58" name="Gruppierung 79"/>
          <p:cNvGrpSpPr>
            <a:grpSpLocks/>
          </p:cNvGrpSpPr>
          <p:nvPr/>
        </p:nvGrpSpPr>
        <p:grpSpPr bwMode="auto">
          <a:xfrm>
            <a:off x="5379857" y="3156744"/>
            <a:ext cx="647700" cy="431800"/>
            <a:chOff x="1890576" y="2060848"/>
            <a:chExt cx="648072" cy="432048"/>
          </a:xfrm>
        </p:grpSpPr>
        <p:sp>
          <p:nvSpPr>
            <p:cNvPr id="59" name="Oval 80"/>
            <p:cNvSpPr/>
            <p:nvPr/>
          </p:nvSpPr>
          <p:spPr>
            <a:xfrm>
              <a:off x="2034592" y="2060848"/>
              <a:ext cx="72008" cy="72008"/>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p>
          </p:txBody>
        </p:sp>
        <p:sp>
          <p:nvSpPr>
            <p:cNvPr id="60" name="Textfeld 81"/>
            <p:cNvSpPr txBox="1">
              <a:spLocks noChangeArrowheads="1"/>
            </p:cNvSpPr>
            <p:nvPr/>
          </p:nvSpPr>
          <p:spPr bwMode="auto">
            <a:xfrm>
              <a:off x="1890576" y="2123564"/>
              <a:ext cx="648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a:t>e</a:t>
              </a:r>
              <a:r>
                <a:rPr lang="de-DE" sz="1800" b="1" baseline="30000"/>
                <a:t>-</a:t>
              </a:r>
            </a:p>
          </p:txBody>
        </p:sp>
      </p:grpSp>
      <p:pic>
        <p:nvPicPr>
          <p:cNvPr id="61" name="Grafik 6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4726" y="2742406"/>
            <a:ext cx="1262062"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248"/>
          <p:cNvSpPr>
            <a:spLocks noChangeArrowheads="1"/>
          </p:cNvSpPr>
          <p:nvPr/>
        </p:nvSpPr>
        <p:spPr bwMode="auto">
          <a:xfrm>
            <a:off x="2309957" y="2634023"/>
            <a:ext cx="207962" cy="209550"/>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Arial" charset="0"/>
              <a:ea typeface="MS PGothic" charset="0"/>
            </a:endParaRPr>
          </a:p>
        </p:txBody>
      </p:sp>
      <p:sp>
        <p:nvSpPr>
          <p:cNvPr id="64" name="Titel 1"/>
          <p:cNvSpPr txBox="1">
            <a:spLocks/>
          </p:cNvSpPr>
          <p:nvPr/>
        </p:nvSpPr>
        <p:spPr>
          <a:xfrm>
            <a:off x="728682" y="512128"/>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de-DE" dirty="0" smtClean="0"/>
              <a:t>PET: </a:t>
            </a:r>
            <a:r>
              <a:rPr lang="de-DE" dirty="0" err="1" smtClean="0"/>
              <a:t>Physical</a:t>
            </a:r>
            <a:r>
              <a:rPr lang="de-DE" dirty="0" smtClean="0"/>
              <a:t> </a:t>
            </a:r>
            <a:r>
              <a:rPr lang="de-DE" dirty="0" err="1" smtClean="0"/>
              <a:t>background</a:t>
            </a:r>
            <a:endParaRPr lang="de-DE" dirty="0"/>
          </a:p>
        </p:txBody>
      </p:sp>
    </p:spTree>
    <p:extLst>
      <p:ext uri="{BB962C8B-B14F-4D97-AF65-F5344CB8AC3E}">
        <p14:creationId xmlns:p14="http://schemas.microsoft.com/office/powerpoint/2010/main" val="67952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3" presetClass="exit" presetSubtype="10" fill="hold" grpId="0" nodeType="withEffect">
                                  <p:stCondLst>
                                    <p:cond delay="0"/>
                                  </p:stCondLst>
                                  <p:childTnLst>
                                    <p:animEffect transition="out" filter="blinds(horizontal)">
                                      <p:cBhvr>
                                        <p:cTn id="12" dur="500"/>
                                        <p:tgtEl>
                                          <p:spTgt spid="53"/>
                                        </p:tgtEl>
                                      </p:cBhvr>
                                    </p:animEffect>
                                    <p:set>
                                      <p:cBhvr>
                                        <p:cTn id="13" dur="1" fill="hold">
                                          <p:stCondLst>
                                            <p:cond delay="499"/>
                                          </p:stCondLst>
                                        </p:cTn>
                                        <p:tgtEl>
                                          <p:spTgt spid="53"/>
                                        </p:tgtEl>
                                        <p:attrNameLst>
                                          <p:attrName>style.visibility</p:attrName>
                                        </p:attrNameLst>
                                      </p:cBhvr>
                                      <p:to>
                                        <p:strVal val="hidden"/>
                                      </p:to>
                                    </p:set>
                                  </p:childTnLst>
                                </p:cTn>
                              </p:par>
                              <p:par>
                                <p:cTn id="14" presetID="3" presetClass="entr" presetSubtype="1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blinds(horizontal)">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44"/>
                                        </p:tgtEl>
                                      </p:cBhvr>
                                    </p:animEffect>
                                    <p:set>
                                      <p:cBhvr>
                                        <p:cTn id="21" dur="1" fill="hold">
                                          <p:stCondLst>
                                            <p:cond delay="499"/>
                                          </p:stCondLst>
                                        </p:cTn>
                                        <p:tgtEl>
                                          <p:spTgt spid="44"/>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blinds(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4.16667E-6 0.00047 L 0.22969 0.12639 " pathEditMode="relative" rAng="0" ptsTypes="AA">
                                      <p:cBhvr>
                                        <p:cTn id="30" dur="2000" fill="hold"/>
                                        <p:tgtEl>
                                          <p:spTgt spid="55"/>
                                        </p:tgtEl>
                                        <p:attrNameLst>
                                          <p:attrName>ppt_x</p:attrName>
                                          <p:attrName>ppt_y</p:attrName>
                                        </p:attrNameLst>
                                      </p:cBhvr>
                                      <p:rCtr x="11476" y="6296"/>
                                    </p:animMotion>
                                  </p:childTnLst>
                                </p:cTn>
                              </p:par>
                              <p:par>
                                <p:cTn id="31" presetID="10" presetClass="entr" presetSubtype="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linds(horizont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blinds(horizontal)">
                                      <p:cBhvr>
                                        <p:cTn id="41" dur="500"/>
                                        <p:tgtEl>
                                          <p:spTgt spid="61"/>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500"/>
                                        <p:tgtEl>
                                          <p:spTgt spid="5">
                                            <p:txEl>
                                              <p:pRg st="2" end="2"/>
                                            </p:txEl>
                                          </p:spTgt>
                                        </p:tgtEl>
                                      </p:cBhvr>
                                    </p:animEffect>
                                  </p:childTnLst>
                                </p:cTn>
                              </p:par>
                              <p:par>
                                <p:cTn id="46" presetID="3" presetClass="exit" presetSubtype="10" fill="hold" nodeType="withEffect">
                                  <p:stCondLst>
                                    <p:cond delay="0"/>
                                  </p:stCondLst>
                                  <p:childTnLst>
                                    <p:animEffect transition="out" filter="blinds(horizontal)">
                                      <p:cBhvr>
                                        <p:cTn id="47" dur="500"/>
                                        <p:tgtEl>
                                          <p:spTgt spid="55"/>
                                        </p:tgtEl>
                                      </p:cBhvr>
                                    </p:animEffect>
                                    <p:set>
                                      <p:cBhvr>
                                        <p:cTn id="48" dur="1" fill="hold">
                                          <p:stCondLst>
                                            <p:cond delay="499"/>
                                          </p:stCondLst>
                                        </p:cTn>
                                        <p:tgtEl>
                                          <p:spTgt spid="55"/>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childTnLst>
                          </p:cTn>
                        </p:par>
                        <p:par>
                          <p:cTn id="52" fill="hold">
                            <p:stCondLst>
                              <p:cond delay="1000"/>
                            </p:stCondLst>
                            <p:childTnLst>
                              <p:par>
                                <p:cTn id="53" presetID="26" presetClass="emph" presetSubtype="0" fill="hold" nodeType="afterEffect">
                                  <p:stCondLst>
                                    <p:cond delay="0"/>
                                  </p:stCondLst>
                                  <p:childTnLst>
                                    <p:animEffect transition="out" filter="fade">
                                      <p:cBhvr>
                                        <p:cTn id="54" dur="200" tmFilter="0, 0; .2, .5; .8, .5; 1, 0"/>
                                        <p:tgtEl>
                                          <p:spTgt spid="61"/>
                                        </p:tgtEl>
                                      </p:cBhvr>
                                    </p:animEffect>
                                    <p:animScale>
                                      <p:cBhvr>
                                        <p:cTn id="55" dur="100" autoRev="1" fill="hold"/>
                                        <p:tgtEl>
                                          <p:spTgt spid="61"/>
                                        </p:tgtEl>
                                      </p:cBhvr>
                                      <p:by x="105000" y="105000"/>
                                    </p:animScale>
                                  </p:childTnLst>
                                </p:cTn>
                              </p:par>
                            </p:childTnLst>
                          </p:cTn>
                        </p:par>
                        <p:par>
                          <p:cTn id="56" fill="hold">
                            <p:stCondLst>
                              <p:cond delay="1200"/>
                            </p:stCondLst>
                            <p:childTnLst>
                              <p:par>
                                <p:cTn id="57" presetID="10" presetClass="exit" presetSubtype="0" fill="hold" nodeType="afterEffect">
                                  <p:stCondLst>
                                    <p:cond delay="0"/>
                                  </p:stCondLst>
                                  <p:childTnLst>
                                    <p:animEffect transition="out" filter="fade">
                                      <p:cBhvr>
                                        <p:cTn id="58" dur="200"/>
                                        <p:tgtEl>
                                          <p:spTgt spid="61"/>
                                        </p:tgtEl>
                                      </p:cBhvr>
                                    </p:animEffect>
                                    <p:set>
                                      <p:cBhvr>
                                        <p:cTn id="59" dur="1" fill="hold">
                                          <p:stCondLst>
                                            <p:cond delay="199"/>
                                          </p:stCondLst>
                                        </p:cTn>
                                        <p:tgtEl>
                                          <p:spTgt spid="61"/>
                                        </p:tgtEl>
                                        <p:attrNameLst>
                                          <p:attrName>style.visibility</p:attrName>
                                        </p:attrNameLst>
                                      </p:cBhvr>
                                      <p:to>
                                        <p:strVal val="hidden"/>
                                      </p:to>
                                    </p:set>
                                  </p:childTnLst>
                                </p:cTn>
                              </p:par>
                              <p:par>
                                <p:cTn id="60" presetID="53"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1000" fill="hold"/>
                                        <p:tgtEl>
                                          <p:spTgt spid="23"/>
                                        </p:tgtEl>
                                        <p:attrNameLst>
                                          <p:attrName>ppt_w</p:attrName>
                                        </p:attrNameLst>
                                      </p:cBhvr>
                                      <p:tavLst>
                                        <p:tav tm="0">
                                          <p:val>
                                            <p:fltVal val="0"/>
                                          </p:val>
                                        </p:tav>
                                        <p:tav tm="100000">
                                          <p:val>
                                            <p:strVal val="#ppt_w"/>
                                          </p:val>
                                        </p:tav>
                                      </p:tavLst>
                                    </p:anim>
                                    <p:anim calcmode="lin" valueType="num">
                                      <p:cBhvr>
                                        <p:cTn id="63" dur="1000" fill="hold"/>
                                        <p:tgtEl>
                                          <p:spTgt spid="23"/>
                                        </p:tgtEl>
                                        <p:attrNameLst>
                                          <p:attrName>ppt_h</p:attrName>
                                        </p:attrNameLst>
                                      </p:cBhvr>
                                      <p:tavLst>
                                        <p:tav tm="0">
                                          <p:val>
                                            <p:fltVal val="0"/>
                                          </p:val>
                                        </p:tav>
                                        <p:tav tm="100000">
                                          <p:val>
                                            <p:strVal val="#ppt_h"/>
                                          </p:val>
                                        </p:tav>
                                      </p:tavLst>
                                    </p:anim>
                                    <p:animEffect transition="in" filter="fade">
                                      <p:cBhvr>
                                        <p:cTn id="64" dur="1000"/>
                                        <p:tgtEl>
                                          <p:spTgt spid="23"/>
                                        </p:tgtEl>
                                      </p:cBhvr>
                                    </p:animEffect>
                                  </p:childTnLst>
                                </p:cTn>
                              </p:par>
                            </p:childTnLst>
                          </p:cTn>
                        </p:par>
                        <p:par>
                          <p:cTn id="65" fill="hold">
                            <p:stCondLst>
                              <p:cond delay="22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par>
                          <p:cTn id="72" fill="hold">
                            <p:stCondLst>
                              <p:cond delay="2700"/>
                            </p:stCondLst>
                            <p:childTnLst>
                              <p:par>
                                <p:cTn id="73" presetID="10" presetClass="entr" presetSubtype="0" fill="hold" nodeType="afterEffect">
                                  <p:stCondLst>
                                    <p:cond delay="500"/>
                                  </p:stCondLst>
                                  <p:childTnLst>
                                    <p:set>
                                      <p:cBhvr>
                                        <p:cTn id="74" dur="1" fill="hold">
                                          <p:stCondLst>
                                            <p:cond delay="0"/>
                                          </p:stCondLst>
                                        </p:cTn>
                                        <p:tgtEl>
                                          <p:spTgt spid="5">
                                            <p:txEl>
                                              <p:pRg st="3" end="3"/>
                                            </p:txEl>
                                          </p:spTgt>
                                        </p:tgtEl>
                                        <p:attrNameLst>
                                          <p:attrName>style.visibility</p:attrName>
                                        </p:attrNameLst>
                                      </p:cBhvr>
                                      <p:to>
                                        <p:strVal val="visible"/>
                                      </p:to>
                                    </p:set>
                                    <p:animEffect transition="in" filter="fade">
                                      <p:cBhvr>
                                        <p:cTn id="7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3" grpId="0"/>
      <p:bldP spid="54" grpId="0"/>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200" y="1698399"/>
            <a:ext cx="5600564" cy="4104456"/>
          </a:xfrm>
          <a:prstGeom prst="rect">
            <a:avLst/>
          </a:prstGeom>
        </p:spPr>
      </p:pic>
      <p:sp>
        <p:nvSpPr>
          <p:cNvPr id="3081" name="Rectangle 3"/>
          <p:cNvSpPr>
            <a:spLocks noChangeArrowheads="1"/>
          </p:cNvSpPr>
          <p:nvPr/>
        </p:nvSpPr>
        <p:spPr bwMode="auto">
          <a:xfrm>
            <a:off x="403128" y="1987051"/>
            <a:ext cx="85693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endParaRPr lang="ru-RU" sz="3200">
              <a:latin typeface="Arial" charset="0"/>
              <a:ea typeface="ＭＳ Ｐゴシック" charset="0"/>
            </a:endParaRPr>
          </a:p>
        </p:txBody>
      </p:sp>
      <p:pic>
        <p:nvPicPr>
          <p:cNvPr id="27" name="Welle 1"/>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rot="5685267" flipH="1">
            <a:off x="847487" y="2244485"/>
            <a:ext cx="705477" cy="1361289"/>
          </a:xfrm>
          <a:prstGeom prst="rect">
            <a:avLst/>
          </a:prstGeom>
        </p:spPr>
      </p:pic>
      <p:sp>
        <p:nvSpPr>
          <p:cNvPr id="43" name="Oval 62"/>
          <p:cNvSpPr>
            <a:spLocks noChangeArrowheads="1"/>
          </p:cNvSpPr>
          <p:nvPr/>
        </p:nvSpPr>
        <p:spPr bwMode="auto">
          <a:xfrm>
            <a:off x="1124026" y="2876150"/>
            <a:ext cx="71438" cy="73025"/>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44" name="Oval 63"/>
          <p:cNvSpPr>
            <a:spLocks noChangeArrowheads="1"/>
          </p:cNvSpPr>
          <p:nvPr/>
        </p:nvSpPr>
        <p:spPr bwMode="auto">
          <a:xfrm>
            <a:off x="1051448" y="2922138"/>
            <a:ext cx="71438" cy="73025"/>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45" name="Oval 64"/>
          <p:cNvSpPr>
            <a:spLocks noChangeArrowheads="1"/>
          </p:cNvSpPr>
          <p:nvPr/>
        </p:nvSpPr>
        <p:spPr bwMode="auto">
          <a:xfrm>
            <a:off x="1267348" y="2850700"/>
            <a:ext cx="46038" cy="46038"/>
          </a:xfrm>
          <a:prstGeom prst="ellipse">
            <a:avLst/>
          </a:prstGeom>
          <a:solidFill>
            <a:srgbClr val="51E92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de-DE">
              <a:solidFill>
                <a:schemeClr val="lt1"/>
              </a:solidFill>
              <a:latin typeface="+mn-lt"/>
              <a:ea typeface="+mn-ea"/>
            </a:endParaRPr>
          </a:p>
        </p:txBody>
      </p:sp>
      <p:sp>
        <p:nvSpPr>
          <p:cNvPr id="46" name="Oval 65"/>
          <p:cNvSpPr>
            <a:spLocks noChangeArrowheads="1"/>
          </p:cNvSpPr>
          <p:nvPr/>
        </p:nvSpPr>
        <p:spPr bwMode="auto">
          <a:xfrm>
            <a:off x="1267348" y="2850700"/>
            <a:ext cx="71438" cy="71438"/>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mn-lt"/>
              <a:ea typeface="+mn-ea"/>
            </a:endParaRPr>
          </a:p>
        </p:txBody>
      </p:sp>
      <p:sp>
        <p:nvSpPr>
          <p:cNvPr id="47" name="Oval 68"/>
          <p:cNvSpPr>
            <a:spLocks noChangeArrowheads="1"/>
          </p:cNvSpPr>
          <p:nvPr/>
        </p:nvSpPr>
        <p:spPr bwMode="auto">
          <a:xfrm>
            <a:off x="1267348" y="2850700"/>
            <a:ext cx="71438" cy="71438"/>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mn-lt"/>
              <a:ea typeface="+mn-ea"/>
            </a:endParaRPr>
          </a:p>
        </p:txBody>
      </p:sp>
      <p:sp>
        <p:nvSpPr>
          <p:cNvPr id="50" name="Oval 64"/>
          <p:cNvSpPr>
            <a:spLocks noChangeArrowheads="1"/>
          </p:cNvSpPr>
          <p:nvPr/>
        </p:nvSpPr>
        <p:spPr bwMode="auto">
          <a:xfrm>
            <a:off x="1149426" y="2895547"/>
            <a:ext cx="46038" cy="46038"/>
          </a:xfrm>
          <a:prstGeom prst="ellipse">
            <a:avLst/>
          </a:prstGeom>
          <a:solidFill>
            <a:srgbClr val="51E92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de-DE">
              <a:solidFill>
                <a:schemeClr val="lt1"/>
              </a:solidFill>
              <a:latin typeface="+mn-lt"/>
              <a:ea typeface="+mn-ea"/>
            </a:endParaRPr>
          </a:p>
        </p:txBody>
      </p:sp>
      <p:pic>
        <p:nvPicPr>
          <p:cNvPr id="51" name="Welle 2"/>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rot="19777772" flipH="1">
            <a:off x="836805" y="2116666"/>
            <a:ext cx="916267" cy="1768029"/>
          </a:xfrm>
          <a:prstGeom prst="rect">
            <a:avLst/>
          </a:prstGeom>
        </p:spPr>
      </p:pic>
      <p:sp>
        <p:nvSpPr>
          <p:cNvPr id="52" name="Inhaltsplatzhalter 4"/>
          <p:cNvSpPr txBox="1">
            <a:spLocks/>
          </p:cNvSpPr>
          <p:nvPr/>
        </p:nvSpPr>
        <p:spPr>
          <a:xfrm>
            <a:off x="5244523" y="1910601"/>
            <a:ext cx="3744666" cy="4168824"/>
          </a:xfrm>
          <a:prstGeom prst="rect">
            <a:avLst/>
          </a:prstGeom>
        </p:spPr>
        <p:txBody>
          <a:bodyPr/>
          <a:lstStyle>
            <a:lvl1pPr marL="274320" indent="-274320" algn="l" defTabSz="914400" rtl="0" eaLnBrk="1" latinLnBrk="0" hangingPunct="1">
              <a:spcBef>
                <a:spcPct val="20000"/>
              </a:spcBef>
              <a:buClr>
                <a:schemeClr val="tx1">
                  <a:lumMod val="50000"/>
                  <a:lumOff val="50000"/>
                </a:schemeClr>
              </a:buClr>
              <a:buSzPct val="100000"/>
              <a:buFont typeface="Wingdings" panose="05000000000000000000" pitchFamily="2" charset="2"/>
              <a:buChar char="§"/>
              <a:defRPr sz="2400" kern="1200">
                <a:solidFill>
                  <a:srgbClr val="8A8A8A"/>
                </a:solidFill>
                <a:latin typeface="+mn-lt"/>
                <a:ea typeface="+mn-ea"/>
                <a:cs typeface="+mn-cs"/>
              </a:defRPr>
            </a:lvl1pPr>
            <a:lvl2pPr marL="576263" indent="-274320" algn="l" defTabSz="914400" rtl="0" eaLnBrk="1" latinLnBrk="0" hangingPunct="1">
              <a:spcBef>
                <a:spcPct val="20000"/>
              </a:spcBef>
              <a:buClr>
                <a:schemeClr val="tx1">
                  <a:lumMod val="50000"/>
                  <a:lumOff val="50000"/>
                </a:schemeClr>
              </a:buClr>
              <a:buSzPct val="100000"/>
              <a:buFont typeface="Arial" panose="020B0604020202020204" pitchFamily="34" charset="0"/>
              <a:buChar char="•"/>
              <a:defRPr sz="2200" kern="1200">
                <a:solidFill>
                  <a:srgbClr val="8A8A8A"/>
                </a:solidFill>
                <a:latin typeface="+mn-lt"/>
                <a:ea typeface="+mn-ea"/>
                <a:cs typeface="+mn-cs"/>
              </a:defRPr>
            </a:lvl2pPr>
            <a:lvl3pPr marL="855663" indent="-228600" algn="l" defTabSz="914400" rtl="0" eaLnBrk="1" latinLnBrk="0" hangingPunct="1">
              <a:spcBef>
                <a:spcPct val="20000"/>
              </a:spcBef>
              <a:buClr>
                <a:schemeClr val="tx1">
                  <a:lumMod val="50000"/>
                  <a:lumOff val="50000"/>
                </a:schemeClr>
              </a:buClr>
              <a:buSzPct val="100000"/>
              <a:buFont typeface="Arial" panose="020B0604020202020204" pitchFamily="34" charset="0"/>
              <a:buChar char="•"/>
              <a:defRPr sz="2000" kern="1200">
                <a:solidFill>
                  <a:srgbClr val="8A8A8A"/>
                </a:solidFill>
                <a:latin typeface="+mn-lt"/>
                <a:ea typeface="+mn-ea"/>
                <a:cs typeface="+mn-cs"/>
              </a:defRPr>
            </a:lvl3pPr>
            <a:lvl4pPr marL="1143000" indent="-228600" algn="l" defTabSz="914400" rtl="0" eaLnBrk="1" latinLnBrk="0" hangingPunct="1">
              <a:spcBef>
                <a:spcPct val="20000"/>
              </a:spcBef>
              <a:buClr>
                <a:schemeClr val="tx1">
                  <a:lumMod val="50000"/>
                  <a:lumOff val="50000"/>
                </a:schemeClr>
              </a:buClr>
              <a:buSzPct val="100000"/>
              <a:buFont typeface="Arial" panose="020B0604020202020204" pitchFamily="34" charset="0"/>
              <a:buChar char="•"/>
              <a:defRPr sz="1800" kern="1200">
                <a:solidFill>
                  <a:srgbClr val="8A8A8A"/>
                </a:solidFill>
                <a:latin typeface="+mn-lt"/>
                <a:ea typeface="+mn-ea"/>
                <a:cs typeface="+mn-cs"/>
              </a:defRPr>
            </a:lvl4pPr>
            <a:lvl5pPr marL="1463040" indent="-228600" algn="l" defTabSz="914400" rtl="0" eaLnBrk="1" latinLnBrk="0" hangingPunct="1">
              <a:spcBef>
                <a:spcPct val="20000"/>
              </a:spcBef>
              <a:buClr>
                <a:schemeClr val="tx1">
                  <a:lumMod val="50000"/>
                  <a:lumOff val="50000"/>
                </a:schemeClr>
              </a:buClr>
              <a:buSzPct val="100000"/>
              <a:buFont typeface="Arial" panose="020B0604020202020204" pitchFamily="34" charset="0"/>
              <a:buChar char="•"/>
              <a:defRPr sz="1600" kern="1200">
                <a:solidFill>
                  <a:srgbClr val="8A8A8A"/>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auto">
              <a:spcAft>
                <a:spcPts val="0"/>
              </a:spcAft>
            </a:pPr>
            <a:r>
              <a:rPr lang="de-DE" sz="2000" dirty="0" err="1" smtClean="0">
                <a:solidFill>
                  <a:schemeClr val="tx1"/>
                </a:solidFill>
              </a:rPr>
              <a:t>Detection</a:t>
            </a:r>
            <a:r>
              <a:rPr lang="de-DE" sz="2000" dirty="0" smtClean="0">
                <a:solidFill>
                  <a:schemeClr val="tx1"/>
                </a:solidFill>
              </a:rPr>
              <a:t> </a:t>
            </a:r>
            <a:r>
              <a:rPr lang="de-DE" sz="2000" dirty="0" err="1" smtClean="0">
                <a:solidFill>
                  <a:schemeClr val="tx1"/>
                </a:solidFill>
              </a:rPr>
              <a:t>of</a:t>
            </a:r>
            <a:r>
              <a:rPr lang="de-DE" sz="2000" dirty="0" smtClean="0">
                <a:solidFill>
                  <a:schemeClr val="tx1"/>
                </a:solidFill>
              </a:rPr>
              <a:t> </a:t>
            </a:r>
            <a:r>
              <a:rPr lang="de-DE" sz="2000" dirty="0" err="1" smtClean="0">
                <a:solidFill>
                  <a:schemeClr val="tx1"/>
                </a:solidFill>
              </a:rPr>
              <a:t>coincident</a:t>
            </a:r>
            <a:r>
              <a:rPr lang="de-DE" sz="2000" dirty="0" smtClean="0">
                <a:solidFill>
                  <a:schemeClr val="tx1"/>
                </a:solidFill>
              </a:rPr>
              <a:t> </a:t>
            </a:r>
            <a:r>
              <a:rPr lang="de-DE" sz="2000" dirty="0" err="1" smtClean="0">
                <a:solidFill>
                  <a:schemeClr val="tx1"/>
                </a:solidFill>
              </a:rPr>
              <a:t>decay</a:t>
            </a:r>
            <a:r>
              <a:rPr lang="de-DE" sz="2000" dirty="0" smtClean="0">
                <a:solidFill>
                  <a:schemeClr val="tx1"/>
                </a:solidFill>
              </a:rPr>
              <a:t> </a:t>
            </a:r>
            <a:r>
              <a:rPr lang="de-DE" sz="2000" dirty="0" err="1" smtClean="0">
                <a:solidFill>
                  <a:schemeClr val="tx1"/>
                </a:solidFill>
              </a:rPr>
              <a:t>events</a:t>
            </a:r>
            <a:endParaRPr lang="de-DE" sz="2000" dirty="0" smtClean="0">
              <a:solidFill>
                <a:schemeClr val="tx1"/>
              </a:solidFill>
            </a:endParaRPr>
          </a:p>
          <a:p>
            <a:pPr fontAlgn="auto">
              <a:spcAft>
                <a:spcPts val="0"/>
              </a:spcAft>
            </a:pPr>
            <a:r>
              <a:rPr lang="de-DE" sz="2000" dirty="0" err="1" smtClean="0">
                <a:solidFill>
                  <a:schemeClr val="tx1"/>
                </a:solidFill>
              </a:rPr>
              <a:t>Reconstruction</a:t>
            </a:r>
            <a:r>
              <a:rPr lang="de-DE" sz="2000" dirty="0" smtClean="0">
                <a:solidFill>
                  <a:schemeClr val="tx1"/>
                </a:solidFill>
              </a:rPr>
              <a:t> </a:t>
            </a:r>
            <a:r>
              <a:rPr lang="de-DE" sz="2000" dirty="0" err="1" smtClean="0">
                <a:solidFill>
                  <a:schemeClr val="tx1"/>
                </a:solidFill>
              </a:rPr>
              <a:t>of</a:t>
            </a:r>
            <a:r>
              <a:rPr lang="de-DE" sz="2000" dirty="0" smtClean="0">
                <a:solidFill>
                  <a:schemeClr val="tx1"/>
                </a:solidFill>
              </a:rPr>
              <a:t> </a:t>
            </a:r>
            <a:r>
              <a:rPr lang="de-DE" sz="2000" dirty="0" err="1" smtClean="0">
                <a:solidFill>
                  <a:schemeClr val="tx1"/>
                </a:solidFill>
              </a:rPr>
              <a:t>point</a:t>
            </a:r>
            <a:r>
              <a:rPr lang="de-DE" sz="2000" dirty="0" smtClean="0">
                <a:solidFill>
                  <a:schemeClr val="tx1"/>
                </a:solidFill>
              </a:rPr>
              <a:t> </a:t>
            </a:r>
            <a:r>
              <a:rPr lang="de-DE" sz="2000" dirty="0" err="1" smtClean="0">
                <a:solidFill>
                  <a:schemeClr val="tx1"/>
                </a:solidFill>
              </a:rPr>
              <a:t>of</a:t>
            </a:r>
            <a:r>
              <a:rPr lang="de-DE" sz="2000" dirty="0" smtClean="0">
                <a:solidFill>
                  <a:schemeClr val="tx1"/>
                </a:solidFill>
              </a:rPr>
              <a:t> </a:t>
            </a:r>
            <a:r>
              <a:rPr lang="de-DE" sz="2000" dirty="0" err="1" smtClean="0">
                <a:solidFill>
                  <a:schemeClr val="tx1"/>
                </a:solidFill>
              </a:rPr>
              <a:t>decay</a:t>
            </a:r>
            <a:r>
              <a:rPr lang="de-DE" sz="2000" dirty="0" smtClean="0">
                <a:solidFill>
                  <a:schemeClr val="tx1"/>
                </a:solidFill>
              </a:rPr>
              <a:t> </a:t>
            </a:r>
            <a:r>
              <a:rPr lang="de-DE" sz="2000" dirty="0" err="1" smtClean="0">
                <a:solidFill>
                  <a:schemeClr val="tx1"/>
                </a:solidFill>
              </a:rPr>
              <a:t>based</a:t>
            </a:r>
            <a:r>
              <a:rPr lang="de-DE" sz="2000" dirty="0" smtClean="0">
                <a:solidFill>
                  <a:schemeClr val="tx1"/>
                </a:solidFill>
              </a:rPr>
              <a:t> on </a:t>
            </a:r>
            <a:r>
              <a:rPr lang="de-DE" sz="2000" dirty="0" err="1" smtClean="0">
                <a:solidFill>
                  <a:schemeClr val="tx1"/>
                </a:solidFill>
              </a:rPr>
              <a:t>cross</a:t>
            </a:r>
            <a:r>
              <a:rPr lang="de-DE" sz="2000" dirty="0" smtClean="0">
                <a:solidFill>
                  <a:schemeClr val="tx1"/>
                </a:solidFill>
              </a:rPr>
              <a:t> </a:t>
            </a:r>
            <a:r>
              <a:rPr lang="de-DE" sz="2000" dirty="0" err="1" smtClean="0">
                <a:solidFill>
                  <a:schemeClr val="tx1"/>
                </a:solidFill>
              </a:rPr>
              <a:t>points</a:t>
            </a:r>
            <a:r>
              <a:rPr lang="de-DE" sz="2000" dirty="0" smtClean="0">
                <a:solidFill>
                  <a:schemeClr val="tx1"/>
                </a:solidFill>
              </a:rPr>
              <a:t> </a:t>
            </a:r>
            <a:r>
              <a:rPr lang="de-DE" sz="2000" dirty="0" err="1" smtClean="0">
                <a:solidFill>
                  <a:schemeClr val="tx1"/>
                </a:solidFill>
              </a:rPr>
              <a:t>of</a:t>
            </a:r>
            <a:r>
              <a:rPr lang="de-DE" sz="2000" dirty="0" smtClean="0">
                <a:solidFill>
                  <a:schemeClr val="tx1"/>
                </a:solidFill>
              </a:rPr>
              <a:t> </a:t>
            </a:r>
            <a:r>
              <a:rPr lang="de-DE" sz="2000" dirty="0">
                <a:solidFill>
                  <a:schemeClr val="tx1"/>
                </a:solidFill>
                <a:latin typeface="Symbol" panose="05050102010706020507" pitchFamily="18" charset="2"/>
              </a:rPr>
              <a:t>g</a:t>
            </a:r>
            <a:r>
              <a:rPr lang="de-DE" sz="2000" dirty="0" smtClean="0">
                <a:solidFill>
                  <a:schemeClr val="tx1"/>
                </a:solidFill>
              </a:rPr>
              <a:t>-photon </a:t>
            </a:r>
            <a:r>
              <a:rPr lang="de-DE" sz="2000" dirty="0" err="1" smtClean="0">
                <a:solidFill>
                  <a:schemeClr val="tx1"/>
                </a:solidFill>
              </a:rPr>
              <a:t>trajectories</a:t>
            </a:r>
            <a:endParaRPr lang="de-DE" sz="2000" dirty="0" smtClean="0">
              <a:solidFill>
                <a:schemeClr val="tx1"/>
              </a:solidFill>
            </a:endParaRPr>
          </a:p>
          <a:p>
            <a:pPr fontAlgn="auto">
              <a:spcAft>
                <a:spcPts val="0"/>
              </a:spcAft>
            </a:pPr>
            <a:r>
              <a:rPr lang="de-DE" sz="2000" dirty="0" smtClean="0">
                <a:solidFill>
                  <a:schemeClr val="tx1"/>
                </a:solidFill>
              </a:rPr>
              <a:t>Real-time </a:t>
            </a:r>
            <a:r>
              <a:rPr lang="de-DE" sz="2000" dirty="0" err="1" smtClean="0">
                <a:solidFill>
                  <a:schemeClr val="tx1"/>
                </a:solidFill>
              </a:rPr>
              <a:t>reconstruction</a:t>
            </a:r>
            <a:r>
              <a:rPr lang="de-DE" sz="2000" dirty="0" smtClean="0">
                <a:solidFill>
                  <a:schemeClr val="tx1"/>
                </a:solidFill>
              </a:rPr>
              <a:t> </a:t>
            </a:r>
            <a:r>
              <a:rPr lang="de-DE" sz="2000" dirty="0" err="1" smtClean="0">
                <a:solidFill>
                  <a:schemeClr val="tx1"/>
                </a:solidFill>
              </a:rPr>
              <a:t>of</a:t>
            </a:r>
            <a:r>
              <a:rPr lang="de-DE" sz="2000" dirty="0" smtClean="0">
                <a:solidFill>
                  <a:schemeClr val="tx1"/>
                </a:solidFill>
              </a:rPr>
              <a:t> 3D </a:t>
            </a:r>
            <a:r>
              <a:rPr lang="de-DE" sz="2000" dirty="0" err="1" smtClean="0">
                <a:solidFill>
                  <a:schemeClr val="tx1"/>
                </a:solidFill>
              </a:rPr>
              <a:t>nuclide</a:t>
            </a:r>
            <a:r>
              <a:rPr lang="de-DE" sz="2000" dirty="0" smtClean="0">
                <a:solidFill>
                  <a:schemeClr val="tx1"/>
                </a:solidFill>
              </a:rPr>
              <a:t> </a:t>
            </a:r>
            <a:r>
              <a:rPr lang="de-DE" sz="2000" dirty="0" err="1" smtClean="0">
                <a:solidFill>
                  <a:schemeClr val="tx1"/>
                </a:solidFill>
              </a:rPr>
              <a:t>distribution</a:t>
            </a:r>
            <a:r>
              <a:rPr lang="de-DE" sz="2000" dirty="0" smtClean="0">
                <a:solidFill>
                  <a:schemeClr val="tx1"/>
                </a:solidFill>
              </a:rPr>
              <a:t> </a:t>
            </a:r>
            <a:r>
              <a:rPr lang="de-DE" sz="2000" dirty="0" err="1" smtClean="0">
                <a:solidFill>
                  <a:schemeClr val="tx1"/>
                </a:solidFill>
              </a:rPr>
              <a:t>by</a:t>
            </a:r>
            <a:r>
              <a:rPr lang="de-DE" sz="2000" dirty="0" smtClean="0">
                <a:solidFill>
                  <a:schemeClr val="tx1"/>
                </a:solidFill>
              </a:rPr>
              <a:t> modern </a:t>
            </a:r>
            <a:r>
              <a:rPr lang="de-DE" sz="2000" dirty="0" err="1" smtClean="0">
                <a:solidFill>
                  <a:schemeClr val="tx1"/>
                </a:solidFill>
              </a:rPr>
              <a:t>computer</a:t>
            </a:r>
            <a:r>
              <a:rPr lang="de-DE" sz="2000" dirty="0" smtClean="0">
                <a:solidFill>
                  <a:schemeClr val="tx1"/>
                </a:solidFill>
              </a:rPr>
              <a:t> </a:t>
            </a:r>
            <a:r>
              <a:rPr lang="de-DE" sz="2000" dirty="0" err="1" smtClean="0">
                <a:solidFill>
                  <a:schemeClr val="tx1"/>
                </a:solidFill>
              </a:rPr>
              <a:t>techniques</a:t>
            </a:r>
            <a:endParaRPr lang="en-US" sz="2000" dirty="0">
              <a:solidFill>
                <a:schemeClr val="tx1"/>
              </a:solidFill>
            </a:endParaRPr>
          </a:p>
        </p:txBody>
      </p:sp>
      <p:pic>
        <p:nvPicPr>
          <p:cNvPr id="12" name="Grafik 11" hidden="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3876" y="-1971600"/>
            <a:ext cx="16008764" cy="11732258"/>
          </a:xfrm>
          <a:prstGeom prst="rect">
            <a:avLst/>
          </a:prstGeom>
        </p:spPr>
      </p:pic>
      <p:pic>
        <p:nvPicPr>
          <p:cNvPr id="3" name="Grafik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16476" y="2440205"/>
            <a:ext cx="648072" cy="733500"/>
          </a:xfrm>
          <a:prstGeom prst="rect">
            <a:avLst/>
          </a:prstGeom>
          <a:ln>
            <a:noFill/>
          </a:ln>
          <a:effectLst>
            <a:softEdge rad="112500"/>
          </a:effectLst>
        </p:spPr>
      </p:pic>
      <p:pic>
        <p:nvPicPr>
          <p:cNvPr id="2" name="Grafik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27712" y="4223642"/>
            <a:ext cx="1572145" cy="1779382"/>
          </a:xfrm>
          <a:prstGeom prst="rect">
            <a:avLst/>
          </a:prstGeom>
        </p:spPr>
      </p:pic>
      <p:sp>
        <p:nvSpPr>
          <p:cNvPr id="18" name="Titel 1"/>
          <p:cNvSpPr txBox="1">
            <a:spLocks/>
          </p:cNvSpPr>
          <p:nvPr/>
        </p:nvSpPr>
        <p:spPr>
          <a:xfrm>
            <a:off x="728682" y="512128"/>
            <a:ext cx="7488000" cy="576000"/>
          </a:xfrm>
          <a:prstGeom prst="rect">
            <a:avLst/>
          </a:prstGeom>
        </p:spPr>
        <p:txBody>
          <a:bodyPr lIns="0" tIns="0" rIns="0" bIns="0"/>
          <a:lstStyle>
            <a:lvl1pPr algn="l" defTabSz="914400" rtl="0" eaLnBrk="1" latinLnBrk="0" hangingPunct="1">
              <a:spcBef>
                <a:spcPct val="0"/>
              </a:spcBef>
              <a:buNone/>
              <a:defRPr lang="de-DE" sz="2800" b="1" kern="1200" baseline="0">
                <a:solidFill>
                  <a:srgbClr val="005B82"/>
                </a:solidFill>
                <a:latin typeface="Arial" pitchFamily="34" charset="0"/>
                <a:ea typeface="+mn-ea"/>
                <a:cs typeface="Arial" pitchFamily="34" charset="0"/>
              </a:defRPr>
            </a:lvl1pPr>
          </a:lstStyle>
          <a:p>
            <a:r>
              <a:rPr lang="de-DE" dirty="0" smtClean="0"/>
              <a:t>PET: </a:t>
            </a:r>
            <a:r>
              <a:rPr lang="de-DE" dirty="0" err="1" smtClean="0"/>
              <a:t>Physical</a:t>
            </a:r>
            <a:r>
              <a:rPr lang="de-DE" dirty="0" smtClean="0"/>
              <a:t> </a:t>
            </a:r>
            <a:r>
              <a:rPr lang="de-DE" dirty="0" err="1"/>
              <a:t>background</a:t>
            </a:r>
            <a:endParaRPr lang="de-DE" dirty="0"/>
          </a:p>
          <a:p>
            <a:r>
              <a:rPr lang="de-DE" dirty="0" smtClean="0"/>
              <a:t/>
            </a:r>
            <a:br>
              <a:rPr lang="de-DE" dirty="0" smtClean="0"/>
            </a:br>
            <a:endParaRPr lang="de-DE" dirty="0"/>
          </a:p>
        </p:txBody>
      </p:sp>
    </p:spTree>
    <p:extLst>
      <p:ext uri="{BB962C8B-B14F-4D97-AF65-F5344CB8AC3E}">
        <p14:creationId xmlns:p14="http://schemas.microsoft.com/office/powerpoint/2010/main" val="7961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0.01493 -0.00255 L 0.07882 0.04884 " pathEditMode="relative" rAng="0" ptsTypes="AA">
                                      <p:cBhvr>
                                        <p:cTn id="10" dur="2000" fill="hold"/>
                                        <p:tgtEl>
                                          <p:spTgt spid="44"/>
                                        </p:tgtEl>
                                        <p:attrNameLst>
                                          <p:attrName>ppt_x</p:attrName>
                                          <p:attrName>ppt_y</p:attrName>
                                        </p:attrNameLst>
                                      </p:cBhvr>
                                      <p:rCtr x="3194" y="2569"/>
                                    </p:animMotion>
                                  </p:childTnLst>
                                </p:cTn>
                              </p:par>
                              <p:par>
                                <p:cTn id="11" presetID="0" presetClass="path" presetSubtype="0" accel="50000" decel="50000" fill="hold" grpId="0" nodeType="withEffect">
                                  <p:stCondLst>
                                    <p:cond delay="0"/>
                                  </p:stCondLst>
                                  <p:childTnLst>
                                    <p:animMotion origin="layout" path="M 1.94444E-6 3.7037E-6 L -0.0632 -0.04792 " pathEditMode="relative" rAng="0" ptsTypes="AA">
                                      <p:cBhvr>
                                        <p:cTn id="12" dur="2000" fill="hold"/>
                                        <p:tgtEl>
                                          <p:spTgt spid="43"/>
                                        </p:tgtEl>
                                        <p:attrNameLst>
                                          <p:attrName>ppt_x</p:attrName>
                                          <p:attrName>ppt_y</p:attrName>
                                        </p:attrNameLst>
                                      </p:cBhvr>
                                      <p:rCtr x="-3160" y="-2407"/>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2000"/>
                            </p:stCondLst>
                            <p:childTnLst>
                              <p:par>
                                <p:cTn id="17" presetID="3" presetClass="entr" presetSubtype="1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linds(horizontal)">
                                      <p:cBhvr>
                                        <p:cTn id="19" dur="500"/>
                                        <p:tgtEl>
                                          <p:spTgt spid="45"/>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0" presetClass="path" presetSubtype="0" accel="50000" decel="50000" fill="hold" grpId="1" nodeType="withEffect">
                                  <p:stCondLst>
                                    <p:cond delay="0"/>
                                  </p:stCondLst>
                                  <p:childTnLst>
                                    <p:animMotion origin="layout" path="M -0.00069 -1.11111E-6 L -0.00659 -0.11643 " pathEditMode="relative" rAng="0" ptsTypes="AA">
                                      <p:cBhvr>
                                        <p:cTn id="24" dur="2000" fill="hold"/>
                                        <p:tgtEl>
                                          <p:spTgt spid="47"/>
                                        </p:tgtEl>
                                        <p:attrNameLst>
                                          <p:attrName>ppt_x</p:attrName>
                                          <p:attrName>ppt_y</p:attrName>
                                        </p:attrNameLst>
                                      </p:cBhvr>
                                      <p:rCtr x="-295" y="-5833"/>
                                    </p:animMotion>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0" presetClass="path" presetSubtype="0" accel="50000" decel="50000" fill="hold" grpId="1" nodeType="withEffect">
                                  <p:stCondLst>
                                    <p:cond delay="0"/>
                                  </p:stCondLst>
                                  <p:childTnLst>
                                    <p:animMotion origin="layout" path="M -3.05556E-6 -1.11111E-6 L 0.00903 0.14884 " pathEditMode="relative" rAng="0" ptsTypes="AA">
                                      <p:cBhvr>
                                        <p:cTn id="28" dur="2000" fill="hold"/>
                                        <p:tgtEl>
                                          <p:spTgt spid="46"/>
                                        </p:tgtEl>
                                        <p:attrNameLst>
                                          <p:attrName>ppt_x</p:attrName>
                                          <p:attrName>ppt_y</p:attrName>
                                        </p:attrNameLst>
                                      </p:cBhvr>
                                      <p:rCtr x="451" y="7431"/>
                                    </p:animMotion>
                                  </p:childTnLst>
                                </p:cTn>
                              </p:par>
                            </p:childTnLst>
                          </p:cTn>
                        </p:par>
                        <p:par>
                          <p:cTn id="29" fill="hold">
                            <p:stCondLst>
                              <p:cond delay="4500"/>
                            </p:stCondLst>
                            <p:childTnLst>
                              <p:par>
                                <p:cTn id="30" presetID="1" presetClass="entr" presetSubtype="0"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100" fill="hold"/>
                                        <p:tgtEl>
                                          <p:spTgt spid="12"/>
                                        </p:tgtEl>
                                        <p:attrNameLst>
                                          <p:attrName>ppt_w</p:attrName>
                                        </p:attrNameLst>
                                      </p:cBhvr>
                                      <p:tavLst>
                                        <p:tav tm="0">
                                          <p:val>
                                            <p:fltVal val="0"/>
                                          </p:val>
                                        </p:tav>
                                        <p:tav tm="100000">
                                          <p:val>
                                            <p:strVal val="#ppt_w"/>
                                          </p:val>
                                        </p:tav>
                                      </p:tavLst>
                                    </p:anim>
                                    <p:anim calcmode="lin" valueType="num">
                                      <p:cBhvr>
                                        <p:cTn id="37" dur="2100" fill="hold"/>
                                        <p:tgtEl>
                                          <p:spTgt spid="12"/>
                                        </p:tgtEl>
                                        <p:attrNameLst>
                                          <p:attrName>ppt_h</p:attrName>
                                        </p:attrNameLst>
                                      </p:cBhvr>
                                      <p:tavLst>
                                        <p:tav tm="0">
                                          <p:val>
                                            <p:fltVal val="0"/>
                                          </p:val>
                                        </p:tav>
                                        <p:tav tm="100000">
                                          <p:val>
                                            <p:strVal val="#ppt_h"/>
                                          </p:val>
                                        </p:tav>
                                      </p:tavLst>
                                    </p:anim>
                                    <p:animEffect transition="in" filter="fade">
                                      <p:cBhvr>
                                        <p:cTn id="38" dur="21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childTnLst>
                                </p:cTn>
                              </p:par>
                            </p:childTnLst>
                          </p:cTn>
                        </p:par>
                        <p:par>
                          <p:cTn id="44" fill="hold">
                            <p:stCondLst>
                              <p:cond delay="1000"/>
                            </p:stCondLst>
                            <p:childTnLst>
                              <p:par>
                                <p:cTn id="45" presetID="6" presetClass="emph" presetSubtype="0" fill="hold" nodeType="afterEffect">
                                  <p:stCondLst>
                                    <p:cond delay="0"/>
                                  </p:stCondLst>
                                  <p:childTnLst>
                                    <p:animScale>
                                      <p:cBhvr>
                                        <p:cTn id="46" dur="2000" fill="hold"/>
                                        <p:tgtEl>
                                          <p:spTgt spid="3"/>
                                        </p:tgtEl>
                                      </p:cBhvr>
                                      <p:by x="150000" y="150000"/>
                                    </p:animScale>
                                  </p:childTnLst>
                                </p:cTn>
                              </p:par>
                              <p:par>
                                <p:cTn id="47" presetID="42" presetClass="path" presetSubtype="0" accel="50000" decel="50000" fill="hold" nodeType="withEffect">
                                  <p:stCondLst>
                                    <p:cond delay="0"/>
                                  </p:stCondLst>
                                  <p:childTnLst>
                                    <p:animMotion origin="layout" path="M -4.72222E-6 2.96296E-6 L -0.01197 0.33009 " pathEditMode="relative" rAng="0" ptsTypes="AA">
                                      <p:cBhvr>
                                        <p:cTn id="48" dur="2000" fill="hold"/>
                                        <p:tgtEl>
                                          <p:spTgt spid="3"/>
                                        </p:tgtEl>
                                        <p:attrNameLst>
                                          <p:attrName>ppt_x</p:attrName>
                                          <p:attrName>ppt_y</p:attrName>
                                        </p:attrNameLst>
                                      </p:cBhvr>
                                      <p:rCtr x="-608" y="16505"/>
                                    </p:animMotion>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4" grpId="0" animBg="1"/>
      <p:bldP spid="44" grpId="1" animBg="1"/>
      <p:bldP spid="45" grpId="0" animBg="1"/>
      <p:bldP spid="46" grpId="0" animBg="1"/>
      <p:bldP spid="46" grpId="1" animBg="1"/>
      <p:bldP spid="47" grpId="0" animBg="1"/>
      <p:bldP spid="4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rafik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588" y="2254250"/>
            <a:ext cx="6091237"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395536" y="796374"/>
            <a:ext cx="5072122" cy="523220"/>
          </a:xfrm>
          <a:prstGeom prst="rect">
            <a:avLst/>
          </a:prstGeom>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de-DE" sz="2800" b="1" dirty="0" err="1" smtClean="0">
                <a:solidFill>
                  <a:srgbClr val="376092"/>
                </a:solidFill>
                <a:latin typeface="+mn-lt"/>
              </a:rPr>
              <a:t>Production</a:t>
            </a:r>
            <a:r>
              <a:rPr lang="de-DE" sz="2800" b="1" dirty="0" smtClean="0">
                <a:solidFill>
                  <a:srgbClr val="376092"/>
                </a:solidFill>
                <a:latin typeface="+mn-lt"/>
              </a:rPr>
              <a:t> </a:t>
            </a:r>
            <a:r>
              <a:rPr lang="de-DE" sz="2800" b="1" dirty="0" err="1" smtClean="0">
                <a:solidFill>
                  <a:srgbClr val="376092"/>
                </a:solidFill>
                <a:latin typeface="+mn-lt"/>
              </a:rPr>
              <a:t>of</a:t>
            </a:r>
            <a:r>
              <a:rPr lang="de-DE" sz="2800" b="1" dirty="0" smtClean="0">
                <a:solidFill>
                  <a:srgbClr val="376092"/>
                </a:solidFill>
                <a:latin typeface="+mn-lt"/>
              </a:rPr>
              <a:t> </a:t>
            </a:r>
            <a:r>
              <a:rPr lang="de-DE" sz="2800" b="1" dirty="0" err="1" smtClean="0">
                <a:solidFill>
                  <a:srgbClr val="376092"/>
                </a:solidFill>
                <a:latin typeface="+mn-lt"/>
              </a:rPr>
              <a:t>Radionuclides</a:t>
            </a:r>
            <a:endParaRPr lang="en-US" sz="2800" b="1" dirty="0">
              <a:solidFill>
                <a:srgbClr val="376092"/>
              </a:solidFill>
              <a:latin typeface="+mn-lt"/>
            </a:endParaRPr>
          </a:p>
        </p:txBody>
      </p:sp>
      <p:sp>
        <p:nvSpPr>
          <p:cNvPr id="71683" name="Textfeld 3"/>
          <p:cNvSpPr txBox="1">
            <a:spLocks noChangeArrowheads="1"/>
          </p:cNvSpPr>
          <p:nvPr/>
        </p:nvSpPr>
        <p:spPr bwMode="auto">
          <a:xfrm>
            <a:off x="5281613" y="3276600"/>
            <a:ext cx="38163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285750" indent="-285750" eaLnBrk="1" hangingPunct="1">
              <a:buFont typeface="Arial" panose="020B0604020202020204" pitchFamily="34" charset="0"/>
              <a:buChar char="•"/>
              <a:defRPr/>
            </a:pPr>
            <a:r>
              <a:rPr lang="de-DE" sz="1800" dirty="0" err="1" smtClean="0"/>
              <a:t>Production</a:t>
            </a:r>
            <a:r>
              <a:rPr lang="de-DE" sz="1800" dirty="0" smtClean="0"/>
              <a:t> </a:t>
            </a:r>
            <a:r>
              <a:rPr lang="de-DE" sz="1800" dirty="0" err="1" smtClean="0"/>
              <a:t>of</a:t>
            </a:r>
            <a:r>
              <a:rPr lang="de-DE" sz="1800" dirty="0" smtClean="0"/>
              <a:t> </a:t>
            </a:r>
            <a:r>
              <a:rPr lang="de-DE" sz="1800" dirty="0" err="1"/>
              <a:t>s</a:t>
            </a:r>
            <a:r>
              <a:rPr lang="de-DE" sz="1800" dirty="0" err="1" smtClean="0"/>
              <a:t>tandard</a:t>
            </a:r>
            <a:r>
              <a:rPr lang="de-DE" sz="1800" dirty="0" smtClean="0"/>
              <a:t> </a:t>
            </a:r>
            <a:r>
              <a:rPr lang="de-DE" sz="1800" dirty="0"/>
              <a:t>u</a:t>
            </a:r>
            <a:r>
              <a:rPr lang="de-DE" sz="1800" dirty="0" smtClean="0"/>
              <a:t>nd </a:t>
            </a:r>
            <a:r>
              <a:rPr lang="de-DE" sz="1800" dirty="0"/>
              <a:t>n</a:t>
            </a:r>
            <a:r>
              <a:rPr lang="de-DE" sz="1800" dirty="0" smtClean="0"/>
              <a:t>on-standard </a:t>
            </a:r>
            <a:r>
              <a:rPr lang="de-DE" sz="1800" dirty="0" err="1"/>
              <a:t>r</a:t>
            </a:r>
            <a:r>
              <a:rPr lang="de-DE" sz="1800" dirty="0" err="1" smtClean="0"/>
              <a:t>adionuclides</a:t>
            </a:r>
            <a:endParaRPr lang="de-DE" sz="1800" dirty="0"/>
          </a:p>
          <a:p>
            <a:pPr marL="285750" indent="-285750" eaLnBrk="1" hangingPunct="1">
              <a:buFont typeface="Arial" panose="020B0604020202020204" pitchFamily="34" charset="0"/>
              <a:buChar char="•"/>
              <a:defRPr/>
            </a:pPr>
            <a:r>
              <a:rPr lang="de-DE" sz="1800" dirty="0" smtClean="0"/>
              <a:t>PET </a:t>
            </a:r>
            <a:r>
              <a:rPr lang="de-DE" sz="1800" dirty="0" err="1" smtClean="0"/>
              <a:t>Nuclides</a:t>
            </a:r>
            <a:r>
              <a:rPr lang="de-DE" sz="1800" dirty="0" smtClean="0"/>
              <a:t> (e.g. </a:t>
            </a:r>
            <a:r>
              <a:rPr lang="de-DE" sz="1800" baseline="30000" dirty="0"/>
              <a:t>34m</a:t>
            </a:r>
            <a:r>
              <a:rPr lang="de-DE" sz="1800" dirty="0"/>
              <a:t>Cl, </a:t>
            </a:r>
            <a:r>
              <a:rPr lang="de-DE" sz="1800" baseline="30000" dirty="0"/>
              <a:t>38</a:t>
            </a:r>
            <a:r>
              <a:rPr lang="de-DE" sz="1800" dirty="0"/>
              <a:t>K, </a:t>
            </a:r>
            <a:r>
              <a:rPr lang="de-DE" sz="1800" baseline="30000" dirty="0"/>
              <a:t>51</a:t>
            </a:r>
            <a:r>
              <a:rPr lang="de-DE" sz="1800" dirty="0"/>
              <a:t>Mn, </a:t>
            </a:r>
            <a:r>
              <a:rPr lang="de-DE" sz="1800" baseline="30000" dirty="0"/>
              <a:t>55</a:t>
            </a:r>
            <a:r>
              <a:rPr lang="de-DE" sz="1800" dirty="0"/>
              <a:t>Co, </a:t>
            </a:r>
            <a:r>
              <a:rPr lang="de-DE" sz="1800" baseline="30000" dirty="0"/>
              <a:t>72</a:t>
            </a:r>
            <a:r>
              <a:rPr lang="de-DE" sz="1800" dirty="0"/>
              <a:t>As)</a:t>
            </a:r>
          </a:p>
          <a:p>
            <a:pPr marL="285750" indent="-285750" eaLnBrk="1" hangingPunct="1">
              <a:buFont typeface="Arial" panose="020B0604020202020204" pitchFamily="34" charset="0"/>
              <a:buChar char="•"/>
              <a:defRPr/>
            </a:pPr>
            <a:r>
              <a:rPr lang="de-DE" sz="1800" dirty="0" err="1" smtClean="0"/>
              <a:t>Therapeutic</a:t>
            </a:r>
            <a:r>
              <a:rPr lang="de-DE" sz="1800" dirty="0" smtClean="0"/>
              <a:t> </a:t>
            </a:r>
            <a:r>
              <a:rPr lang="de-DE" sz="1800" dirty="0" err="1" smtClean="0"/>
              <a:t>Nuclides</a:t>
            </a:r>
            <a:r>
              <a:rPr lang="de-DE" sz="1800" dirty="0" smtClean="0"/>
              <a:t> (e.g. </a:t>
            </a:r>
            <a:r>
              <a:rPr lang="de-DE" sz="1800" baseline="30000" dirty="0"/>
              <a:t>67</a:t>
            </a:r>
            <a:r>
              <a:rPr lang="de-DE" sz="1800" dirty="0"/>
              <a:t>Cu, </a:t>
            </a:r>
            <a:r>
              <a:rPr lang="de-DE" sz="1800" baseline="30000" dirty="0"/>
              <a:t>103</a:t>
            </a:r>
            <a:r>
              <a:rPr lang="de-DE" sz="1800" dirty="0"/>
              <a:t>Pd, </a:t>
            </a:r>
            <a:r>
              <a:rPr lang="de-DE" sz="1800" baseline="30000" dirty="0" smtClean="0"/>
              <a:t>140</a:t>
            </a:r>
            <a:r>
              <a:rPr lang="de-DE" sz="1800" dirty="0" smtClean="0"/>
              <a:t>Nd, </a:t>
            </a:r>
            <a:r>
              <a:rPr lang="de-DE" sz="1800" baseline="30000" dirty="0" smtClean="0"/>
              <a:t>167</a:t>
            </a:r>
            <a:r>
              <a:rPr lang="de-DE" sz="1800" dirty="0" smtClean="0"/>
              <a:t>Tm, </a:t>
            </a:r>
            <a:r>
              <a:rPr lang="de-DE" sz="1800" baseline="30000" dirty="0"/>
              <a:t>193m</a:t>
            </a:r>
            <a:r>
              <a:rPr lang="de-DE" sz="1800" dirty="0"/>
              <a:t>Pt)</a:t>
            </a:r>
          </a:p>
          <a:p>
            <a:pPr marL="285750" indent="-285750" eaLnBrk="1" hangingPunct="1">
              <a:buFont typeface="Arial" panose="020B0604020202020204" pitchFamily="34" charset="0"/>
              <a:buChar char="•"/>
              <a:defRPr/>
            </a:pPr>
            <a:r>
              <a:rPr lang="de-DE" sz="1800" dirty="0" err="1" smtClean="0"/>
              <a:t>Targetry</a:t>
            </a:r>
            <a:endParaRPr lang="de-DE" sz="1800" dirty="0"/>
          </a:p>
          <a:p>
            <a:pPr marL="285750" indent="-285750" eaLnBrk="1" hangingPunct="1">
              <a:buFont typeface="Arial" panose="020B0604020202020204" pitchFamily="34" charset="0"/>
              <a:buChar char="•"/>
              <a:defRPr/>
            </a:pPr>
            <a:r>
              <a:rPr lang="de-DE" sz="1800" dirty="0" err="1" smtClean="0"/>
              <a:t>Nuclear</a:t>
            </a:r>
            <a:r>
              <a:rPr lang="de-DE" sz="1800" dirty="0" smtClean="0"/>
              <a:t> </a:t>
            </a:r>
            <a:r>
              <a:rPr lang="de-DE" sz="1800" dirty="0" err="1" smtClean="0"/>
              <a:t>data</a:t>
            </a:r>
            <a:endParaRPr lang="de-DE" sz="1800" dirty="0"/>
          </a:p>
        </p:txBody>
      </p:sp>
      <p:graphicFrame>
        <p:nvGraphicFramePr>
          <p:cNvPr id="55304" name="Objekt 11"/>
          <p:cNvGraphicFramePr>
            <a:graphicFrameLocks noChangeAspect="1"/>
          </p:cNvGraphicFramePr>
          <p:nvPr>
            <p:extLst>
              <p:ext uri="{D42A27DB-BD31-4B8C-83A1-F6EECF244321}">
                <p14:modId xmlns:p14="http://schemas.microsoft.com/office/powerpoint/2010/main" val="2391940047"/>
              </p:ext>
            </p:extLst>
          </p:nvPr>
        </p:nvGraphicFramePr>
        <p:xfrm>
          <a:off x="539552" y="4259459"/>
          <a:ext cx="1022350" cy="509587"/>
        </p:xfrm>
        <a:graphic>
          <a:graphicData uri="http://schemas.openxmlformats.org/presentationml/2006/ole">
            <mc:AlternateContent xmlns:mc="http://schemas.openxmlformats.org/markup-compatibility/2006">
              <mc:Choice xmlns:v="urn:schemas-microsoft-com:vml" Requires="v">
                <p:oleObj spid="_x0000_s99401" name="CS ChemDraw Drawing" r:id="rId4" imgW="1133424" imgH="564952" progId="ChemDraw.Document.6.0">
                  <p:embed/>
                </p:oleObj>
              </mc:Choice>
              <mc:Fallback>
                <p:oleObj name="CS ChemDraw Drawing" r:id="rId4" imgW="1133424" imgH="564952"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259459"/>
                        <a:ext cx="102235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Inhaltsplatzhalter 13"/>
          <p:cNvPicPr>
            <a:picLocks noGrp="1"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168" y="1477057"/>
            <a:ext cx="2661590" cy="1847746"/>
          </a:xfrm>
          <a:prstGeom prst="roundRect">
            <a:avLst>
              <a:gd name="adj" fmla="val 8594"/>
            </a:avLst>
          </a:prstGeom>
          <a:solidFill>
            <a:srgbClr val="FFFFFF">
              <a:shade val="85000"/>
            </a:srgbClr>
          </a:solidFill>
          <a:ln>
            <a:noFill/>
          </a:ln>
          <a:effectLst>
            <a:outerShdw blurRad="50800" dist="38100" algn="l" rotWithShape="0">
              <a:prstClr val="black">
                <a:alpha val="40000"/>
              </a:prstClr>
            </a:outerShdw>
          </a:effectLst>
        </p:spPr>
      </p:pic>
      <p:pic>
        <p:nvPicPr>
          <p:cNvPr id="13" name="Picture 2" descr="C:\Users\a\Videos\Pictures\Geräte+anderes\baby_zyklotron_00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4140" y="4912439"/>
            <a:ext cx="2478384" cy="1953488"/>
          </a:xfrm>
          <a:prstGeom prst="roundRect">
            <a:avLst>
              <a:gd name="adj" fmla="val 8594"/>
            </a:avLst>
          </a:prstGeom>
          <a:solidFill>
            <a:srgbClr val="FFFFFF">
              <a:shade val="85000"/>
            </a:srgbClr>
          </a:solidFill>
          <a:ln>
            <a:noFill/>
          </a:ln>
          <a:effectLst/>
          <a:extLst/>
        </p:spPr>
      </p:pic>
      <p:pic>
        <p:nvPicPr>
          <p:cNvPr id="14"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2719" y="796374"/>
            <a:ext cx="2757278" cy="187461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4483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5530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Jülich">
      <a:dk1>
        <a:sysClr val="windowText" lastClr="000000"/>
      </a:dk1>
      <a:lt1>
        <a:sysClr val="window" lastClr="FFFFFF"/>
      </a:lt1>
      <a:dk2>
        <a:srgbClr val="005B82"/>
      </a:dk2>
      <a:lt2>
        <a:srgbClr val="EEECE1"/>
      </a:lt2>
      <a:accent1>
        <a:srgbClr val="002060"/>
      </a:accent1>
      <a:accent2>
        <a:srgbClr val="00007F"/>
      </a:accent2>
      <a:accent3>
        <a:srgbClr val="6565FF"/>
      </a:accent3>
      <a:accent4>
        <a:srgbClr val="9999FF"/>
      </a:accent4>
      <a:accent5>
        <a:srgbClr val="CBCBFF"/>
      </a:accent5>
      <a:accent6>
        <a:srgbClr val="FFFFFF"/>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1976</Words>
  <Application>Microsoft Office PowerPoint</Application>
  <PresentationFormat>Bildschirmpräsentation (4:3)</PresentationFormat>
  <Paragraphs>470</Paragraphs>
  <Slides>48</Slides>
  <Notes>20</Notes>
  <HiddenSlides>0</HiddenSlides>
  <MMClips>3</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48</vt:i4>
      </vt:variant>
    </vt:vector>
  </HeadingPairs>
  <TitlesOfParts>
    <vt:vector size="51" baseType="lpstr">
      <vt:lpstr>Larissa</vt:lpstr>
      <vt:lpstr>CS ChemDraw Drawing</vt:lpstr>
      <vt:lpstr>CS Chem3D Model</vt:lpstr>
      <vt:lpstr>PowerPoint-Präsentation</vt:lpstr>
      <vt:lpstr>Molecular Imaging - Why? </vt:lpstr>
      <vt:lpstr>Molecular Imaging: Definition and Examples </vt:lpstr>
      <vt:lpstr>Principle of molecular imaging </vt:lpstr>
      <vt:lpstr>PowerPoint-Präsentation</vt:lpstr>
      <vt:lpstr>Probes for molecular imaging Biological molecule with reporter unit </vt:lpstr>
      <vt:lpstr>Positron decay and positron-electron-annihilation (e.g. for 18F)</vt:lpstr>
      <vt:lpstr>PowerPoint-Präsentation</vt:lpstr>
      <vt:lpstr>PowerPoint-Präsentation</vt:lpstr>
      <vt:lpstr>High energy cyclotron Julic</vt:lpstr>
      <vt:lpstr>High energy nuclear reactions COSY</vt:lpstr>
      <vt:lpstr>PowerPoint-Präsentation</vt:lpstr>
      <vt:lpstr>PowerPoint-Präsentation</vt:lpstr>
      <vt:lpstr>PowerPoint-Präsentation</vt:lpstr>
      <vt:lpstr>PowerPoint-Präsentation</vt:lpstr>
      <vt:lpstr>PET Diagnostics with [18F]FDG</vt:lpstr>
      <vt:lpstr>PowerPoint-Präsentation</vt:lpstr>
      <vt:lpstr>PowerPoint-Präsentation</vt:lpstr>
      <vt:lpstr>PowerPoint-Präsentation</vt:lpstr>
      <vt:lpstr>PowerPoint-Präsentation</vt:lpstr>
      <vt:lpstr>Quality control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Prostate Specific Membrane Antigen (PSMA)</vt:lpstr>
      <vt:lpstr>PowerPoint-Präsentation</vt:lpstr>
      <vt:lpstr>PowerPoint-Präsentation</vt:lpstr>
      <vt:lpstr>PowerPoint-Präsentation</vt:lpstr>
      <vt:lpstr>Thank You!</vt:lpstr>
      <vt:lpstr>PowerPoint-Präsentation</vt:lpstr>
      <vt:lpstr>Example: 68Ga-PET</vt:lpstr>
      <vt:lpstr>Bifunctional Chelators for 68Ga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UK-Koeln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Raphael Richarz</dc:creator>
  <cp:lastModifiedBy>Bernd Neumaier</cp:lastModifiedBy>
  <cp:revision>536</cp:revision>
  <cp:lastPrinted>2016-04-20T08:36:28Z</cp:lastPrinted>
  <dcterms:created xsi:type="dcterms:W3CDTF">2016-03-09T16:09:36Z</dcterms:created>
  <dcterms:modified xsi:type="dcterms:W3CDTF">2016-08-30T03:57:50Z</dcterms:modified>
</cp:coreProperties>
</file>