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44"/>
  </p:notesMasterIdLst>
  <p:sldIdLst>
    <p:sldId id="256" r:id="rId2"/>
    <p:sldId id="321" r:id="rId3"/>
    <p:sldId id="275" r:id="rId4"/>
    <p:sldId id="269" r:id="rId5"/>
    <p:sldId id="285" r:id="rId6"/>
    <p:sldId id="283" r:id="rId7"/>
    <p:sldId id="262" r:id="rId8"/>
    <p:sldId id="279" r:id="rId9"/>
    <p:sldId id="326" r:id="rId10"/>
    <p:sldId id="305" r:id="rId11"/>
    <p:sldId id="304" r:id="rId12"/>
    <p:sldId id="325" r:id="rId13"/>
    <p:sldId id="286" r:id="rId14"/>
    <p:sldId id="327" r:id="rId15"/>
    <p:sldId id="308" r:id="rId16"/>
    <p:sldId id="310" r:id="rId17"/>
    <p:sldId id="311" r:id="rId18"/>
    <p:sldId id="292" r:id="rId19"/>
    <p:sldId id="293" r:id="rId20"/>
    <p:sldId id="312" r:id="rId21"/>
    <p:sldId id="329" r:id="rId22"/>
    <p:sldId id="294" r:id="rId23"/>
    <p:sldId id="266" r:id="rId24"/>
    <p:sldId id="324" r:id="rId25"/>
    <p:sldId id="332" r:id="rId26"/>
    <p:sldId id="333" r:id="rId27"/>
    <p:sldId id="280" r:id="rId28"/>
    <p:sldId id="331" r:id="rId29"/>
    <p:sldId id="300" r:id="rId30"/>
    <p:sldId id="301" r:id="rId31"/>
    <p:sldId id="328" r:id="rId32"/>
    <p:sldId id="309" r:id="rId33"/>
    <p:sldId id="271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30" r:id="rId43"/>
  </p:sldIdLst>
  <p:sldSz cx="9144000" cy="6858000" type="screen4x3"/>
  <p:notesSz cx="6794500" cy="99314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mbria Math" panose="02040503050406030204" pitchFamily="18" charset="0"/>
      <p:regular r:id="rId49"/>
    </p:embeddedFont>
    <p:embeddedFont>
      <p:font typeface="Liberation Sans" panose="020B0604020202020204" pitchFamily="3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33CC"/>
    <a:srgbClr val="1F497D"/>
    <a:srgbClr val="CC00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374" autoAdjust="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ury\Documents\TRIC_June2016\FCT_Sensetivity_28_06_1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66484683304129"/>
          <c:y val="9.0041855611307856E-2"/>
          <c:w val="0.85036159781458331"/>
          <c:h val="0.82301247744959449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Sheet1!$L$2:$L$82</c:f>
              <c:numCache>
                <c:formatCode>0.00E+00</c:formatCode>
                <c:ptCount val="81"/>
                <c:pt idx="0" formatCode="General">
                  <c:v>0</c:v>
                </c:pt>
                <c:pt idx="1">
                  <c:v>553340740.74074078</c:v>
                </c:pt>
                <c:pt idx="2">
                  <c:v>457504527.71272439</c:v>
                </c:pt>
                <c:pt idx="3">
                  <c:v>675389071.0382514</c:v>
                </c:pt>
                <c:pt idx="4">
                  <c:v>509810954.98308617</c:v>
                </c:pt>
                <c:pt idx="5">
                  <c:v>710260022.55182588</c:v>
                </c:pt>
                <c:pt idx="6">
                  <c:v>649235857.40307045</c:v>
                </c:pt>
                <c:pt idx="7">
                  <c:v>483657741.34790528</c:v>
                </c:pt>
                <c:pt idx="8">
                  <c:v>474940003.46951175</c:v>
                </c:pt>
                <c:pt idx="9">
                  <c:v>440069051.95593727</c:v>
                </c:pt>
                <c:pt idx="10">
                  <c:v>501093217.10469252</c:v>
                </c:pt>
                <c:pt idx="11">
                  <c:v>503626073.38017178</c:v>
                </c:pt>
                <c:pt idx="12">
                  <c:v>490196044.75670046</c:v>
                </c:pt>
                <c:pt idx="13">
                  <c:v>435327309.39370286</c:v>
                </c:pt>
                <c:pt idx="14">
                  <c:v>364731303.66900861</c:v>
                </c:pt>
                <c:pt idx="15">
                  <c:v>338578090.03382772</c:v>
                </c:pt>
                <c:pt idx="16">
                  <c:v>478179703.35675257</c:v>
                </c:pt>
                <c:pt idx="17">
                  <c:v>427481345.30314863</c:v>
                </c:pt>
                <c:pt idx="18">
                  <c:v>513769279.20895135</c:v>
                </c:pt>
                <c:pt idx="19">
                  <c:v>513769279.20895135</c:v>
                </c:pt>
                <c:pt idx="20">
                  <c:v>376959698.15248501</c:v>
                </c:pt>
                <c:pt idx="21">
                  <c:v>492846708.30080664</c:v>
                </c:pt>
                <c:pt idx="22">
                  <c:v>333347447.3067916</c:v>
                </c:pt>
                <c:pt idx="23">
                  <c:v>266321001.8214936</c:v>
                </c:pt>
                <c:pt idx="24">
                  <c:v>159039812.64637002</c:v>
                </c:pt>
                <c:pt idx="25">
                  <c:v>76256644.982218757</c:v>
                </c:pt>
                <c:pt idx="26">
                  <c:v>116346458.4959667</c:v>
                </c:pt>
                <c:pt idx="27">
                  <c:v>68410680.891664505</c:v>
                </c:pt>
                <c:pt idx="28">
                  <c:v>62308264.376788966</c:v>
                </c:pt>
                <c:pt idx="29">
                  <c:v>52423056.466302365</c:v>
                </c:pt>
                <c:pt idx="30">
                  <c:v>35427001.821493626</c:v>
                </c:pt>
                <c:pt idx="31">
                  <c:v>26013612.021857925</c:v>
                </c:pt>
                <c:pt idx="32">
                  <c:v>12679007.285974501</c:v>
                </c:pt>
                <c:pt idx="33">
                  <c:v>7625664.4982218761</c:v>
                </c:pt>
                <c:pt idx="34">
                  <c:v>6928245.467950386</c:v>
                </c:pt>
                <c:pt idx="35">
                  <c:v>4400690.5195593731</c:v>
                </c:pt>
                <c:pt idx="36">
                  <c:v>3751925.891230809</c:v>
                </c:pt>
                <c:pt idx="37">
                  <c:v>5216152.4329950558</c:v>
                </c:pt>
                <c:pt idx="38">
                  <c:v>3725772.6775956284</c:v>
                </c:pt>
                <c:pt idx="39">
                  <c:v>2758280.4839968774</c:v>
                </c:pt>
                <c:pt idx="40">
                  <c:v>3647313.0366900857</c:v>
                </c:pt>
                <c:pt idx="41">
                  <c:v>1660022.222222222</c:v>
                </c:pt>
                <c:pt idx="42">
                  <c:v>1294053.9422326309</c:v>
                </c:pt>
                <c:pt idx="43">
                  <c:v>1947707.5722092115</c:v>
                </c:pt>
                <c:pt idx="44">
                  <c:v>1503279.6513140777</c:v>
                </c:pt>
                <c:pt idx="45">
                  <c:v>1110981.4467863648</c:v>
                </c:pt>
                <c:pt idx="46">
                  <c:v>771166.38043195417</c:v>
                </c:pt>
                <c:pt idx="47">
                  <c:v>718859.95316159248</c:v>
                </c:pt>
                <c:pt idx="48">
                  <c:v>705783.34634400217</c:v>
                </c:pt>
                <c:pt idx="49">
                  <c:v>3494811.5274525112</c:v>
                </c:pt>
                <c:pt idx="50">
                  <c:v>897514.6760343482</c:v>
                </c:pt>
                <c:pt idx="51">
                  <c:v>3756343.6638043192</c:v>
                </c:pt>
                <c:pt idx="52">
                  <c:v>4889237.2625552956</c:v>
                </c:pt>
                <c:pt idx="53">
                  <c:v>4767306.7395264115</c:v>
                </c:pt>
                <c:pt idx="54">
                  <c:v>4680188.2643767893</c:v>
                </c:pt>
                <c:pt idx="55">
                  <c:v>3965392.6619828255</c:v>
                </c:pt>
                <c:pt idx="56">
                  <c:v>2595176.3205828783</c:v>
                </c:pt>
                <c:pt idx="57">
                  <c:v>3006736.0135310953</c:v>
                </c:pt>
                <c:pt idx="58">
                  <c:v>1716746.4220660941</c:v>
                </c:pt>
                <c:pt idx="59">
                  <c:v>1298471.7148061411</c:v>
                </c:pt>
                <c:pt idx="60">
                  <c:v>1385590.1899557635</c:v>
                </c:pt>
                <c:pt idx="61">
                  <c:v>932326.72391360928</c:v>
                </c:pt>
                <c:pt idx="62">
                  <c:v>665316.54957064788</c:v>
                </c:pt>
                <c:pt idx="63">
                  <c:v>337517.82461618527</c:v>
                </c:pt>
                <c:pt idx="64">
                  <c:v>314545.40723393182</c:v>
                </c:pt>
                <c:pt idx="65">
                  <c:v>253403.43481654956</c:v>
                </c:pt>
                <c:pt idx="66">
                  <c:v>192438.17330210775</c:v>
                </c:pt>
                <c:pt idx="67">
                  <c:v>169642.4668227947</c:v>
                </c:pt>
                <c:pt idx="68">
                  <c:v>192438.17330210775</c:v>
                </c:pt>
                <c:pt idx="69">
                  <c:v>150557.68930523028</c:v>
                </c:pt>
                <c:pt idx="70">
                  <c:v>135183.84074941452</c:v>
                </c:pt>
                <c:pt idx="71">
                  <c:v>108500.49440541245</c:v>
                </c:pt>
                <c:pt idx="72">
                  <c:v>75102.133749674744</c:v>
                </c:pt>
                <c:pt idx="73">
                  <c:v>85881.498829039803</c:v>
                </c:pt>
                <c:pt idx="74">
                  <c:v>64146.057767369246</c:v>
                </c:pt>
                <c:pt idx="75">
                  <c:v>43294.171220400727</c:v>
                </c:pt>
                <c:pt idx="76">
                  <c:v>36755.867811605516</c:v>
                </c:pt>
                <c:pt idx="77">
                  <c:v>39583.242258652099</c:v>
                </c:pt>
                <c:pt idx="78">
                  <c:v>419865.10538641684</c:v>
                </c:pt>
                <c:pt idx="79">
                  <c:v>562824225.86520946</c:v>
                </c:pt>
                <c:pt idx="80">
                  <c:v>388469468.29733717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D09-47EE-9CBE-41E675D2CB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876752"/>
        <c:axId val="161878416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yVal>
                  <c:numRef>
                    <c:extLst>
                      <c:ext uri="{02D57815-91ED-43cb-92C2-25804820EDAC}">
                        <c15:formulaRef>
                          <c15:sqref>Sheet1!$M$2:$M$82</c15:sqref>
                        </c15:formulaRef>
                      </c:ext>
                    </c:extLst>
                    <c:numCache>
                      <c:formatCode>General</c:formatCode>
                      <c:ptCount val="81"/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16</c:v>
                      </c:pt>
                      <c:pt idx="17">
                        <c:v>17</c:v>
                      </c:pt>
                      <c:pt idx="18">
                        <c:v>18</c:v>
                      </c:pt>
                      <c:pt idx="19">
                        <c:v>19</c:v>
                      </c:pt>
                      <c:pt idx="20">
                        <c:v>20</c:v>
                      </c:pt>
                      <c:pt idx="21">
                        <c:v>21</c:v>
                      </c:pt>
                      <c:pt idx="22">
                        <c:v>22</c:v>
                      </c:pt>
                      <c:pt idx="23">
                        <c:v>23</c:v>
                      </c:pt>
                      <c:pt idx="24">
                        <c:v>24</c:v>
                      </c:pt>
                      <c:pt idx="25">
                        <c:v>25</c:v>
                      </c:pt>
                      <c:pt idx="26">
                        <c:v>26</c:v>
                      </c:pt>
                      <c:pt idx="27">
                        <c:v>27</c:v>
                      </c:pt>
                      <c:pt idx="28">
                        <c:v>28</c:v>
                      </c:pt>
                      <c:pt idx="29">
                        <c:v>29</c:v>
                      </c:pt>
                      <c:pt idx="30">
                        <c:v>30</c:v>
                      </c:pt>
                      <c:pt idx="31">
                        <c:v>31</c:v>
                      </c:pt>
                      <c:pt idx="32">
                        <c:v>32</c:v>
                      </c:pt>
                      <c:pt idx="33">
                        <c:v>33</c:v>
                      </c:pt>
                      <c:pt idx="34">
                        <c:v>34</c:v>
                      </c:pt>
                      <c:pt idx="35">
                        <c:v>35</c:v>
                      </c:pt>
                      <c:pt idx="36">
                        <c:v>36</c:v>
                      </c:pt>
                      <c:pt idx="37">
                        <c:v>37</c:v>
                      </c:pt>
                      <c:pt idx="38">
                        <c:v>38</c:v>
                      </c:pt>
                      <c:pt idx="39">
                        <c:v>39</c:v>
                      </c:pt>
                      <c:pt idx="40">
                        <c:v>40</c:v>
                      </c:pt>
                      <c:pt idx="41">
                        <c:v>41</c:v>
                      </c:pt>
                      <c:pt idx="42">
                        <c:v>42</c:v>
                      </c:pt>
                      <c:pt idx="43">
                        <c:v>43</c:v>
                      </c:pt>
                      <c:pt idx="44">
                        <c:v>44</c:v>
                      </c:pt>
                      <c:pt idx="45">
                        <c:v>45</c:v>
                      </c:pt>
                      <c:pt idx="46">
                        <c:v>46</c:v>
                      </c:pt>
                      <c:pt idx="47">
                        <c:v>47</c:v>
                      </c:pt>
                      <c:pt idx="48">
                        <c:v>48</c:v>
                      </c:pt>
                      <c:pt idx="49">
                        <c:v>49</c:v>
                      </c:pt>
                      <c:pt idx="50">
                        <c:v>50</c:v>
                      </c:pt>
                      <c:pt idx="51">
                        <c:v>51</c:v>
                      </c:pt>
                      <c:pt idx="52">
                        <c:v>52</c:v>
                      </c:pt>
                      <c:pt idx="53">
                        <c:v>53</c:v>
                      </c:pt>
                      <c:pt idx="54">
                        <c:v>54</c:v>
                      </c:pt>
                      <c:pt idx="55">
                        <c:v>55</c:v>
                      </c:pt>
                      <c:pt idx="56">
                        <c:v>56</c:v>
                      </c:pt>
                      <c:pt idx="57">
                        <c:v>57</c:v>
                      </c:pt>
                      <c:pt idx="58">
                        <c:v>58</c:v>
                      </c:pt>
                      <c:pt idx="59">
                        <c:v>59</c:v>
                      </c:pt>
                      <c:pt idx="60">
                        <c:v>60</c:v>
                      </c:pt>
                      <c:pt idx="61">
                        <c:v>61</c:v>
                      </c:pt>
                      <c:pt idx="62">
                        <c:v>62</c:v>
                      </c:pt>
                      <c:pt idx="63">
                        <c:v>63</c:v>
                      </c:pt>
                      <c:pt idx="64">
                        <c:v>64</c:v>
                      </c:pt>
                      <c:pt idx="65">
                        <c:v>65</c:v>
                      </c:pt>
                      <c:pt idx="66">
                        <c:v>66</c:v>
                      </c:pt>
                      <c:pt idx="67">
                        <c:v>67</c:v>
                      </c:pt>
                      <c:pt idx="68">
                        <c:v>68</c:v>
                      </c:pt>
                      <c:pt idx="69">
                        <c:v>69</c:v>
                      </c:pt>
                      <c:pt idx="70">
                        <c:v>70</c:v>
                      </c:pt>
                      <c:pt idx="71">
                        <c:v>71</c:v>
                      </c:pt>
                      <c:pt idx="72">
                        <c:v>72</c:v>
                      </c:pt>
                      <c:pt idx="73">
                        <c:v>73</c:v>
                      </c:pt>
                      <c:pt idx="74">
                        <c:v>74</c:v>
                      </c:pt>
                      <c:pt idx="75">
                        <c:v>75</c:v>
                      </c:pt>
                      <c:pt idx="76">
                        <c:v>76</c:v>
                      </c:pt>
                      <c:pt idx="77">
                        <c:v>77</c:v>
                      </c:pt>
                      <c:pt idx="78">
                        <c:v>78</c:v>
                      </c:pt>
                      <c:pt idx="79">
                        <c:v>79</c:v>
                      </c:pt>
                      <c:pt idx="80">
                        <c:v>80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FD09-47EE-9CBE-41E675D2CBB4}"/>
                  </c:ext>
                </c:extLst>
              </c15:ser>
            </c15:filteredScatterSeries>
          </c:ext>
        </c:extLst>
      </c:scatterChart>
      <c:valAx>
        <c:axId val="161876752"/>
        <c:scaling>
          <c:orientation val="minMax"/>
          <c:max val="7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878416"/>
        <c:crosses val="autoZero"/>
        <c:crossBetween val="midCat"/>
      </c:valAx>
      <c:valAx>
        <c:axId val="161878416"/>
        <c:scaling>
          <c:logBase val="10"/>
          <c:orientation val="minMax"/>
          <c:min val="1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8767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DE6715-1C78-497D-A491-0F6C727F8C68}" type="doc">
      <dgm:prSet loTypeId="urn:microsoft.com/office/officeart/2005/8/layout/cycle8" loCatId="cycle" qsTypeId="urn:microsoft.com/office/officeart/2005/8/quickstyle/3d9" qsCatId="3D" csTypeId="urn:microsoft.com/office/officeart/2005/8/colors/colorful5" csCatId="colorful" phldr="1"/>
      <dgm:spPr/>
    </dgm:pt>
    <dgm:pt modelId="{C48222C4-DAEA-4274-94BB-6DB595B77A00}">
      <dgm:prSet phldrT="[Text]"/>
      <dgm:spPr>
        <a:solidFill>
          <a:srgbClr val="0070C0"/>
        </a:solidFill>
      </dgm:spPr>
      <dgm:t>
        <a:bodyPr/>
        <a:lstStyle/>
        <a:p>
          <a:r>
            <a:rPr lang="de-DE" smtClean="0"/>
            <a:t>P</a:t>
          </a:r>
          <a:endParaRPr lang="en-US" dirty="0"/>
        </a:p>
      </dgm:t>
    </dgm:pt>
    <dgm:pt modelId="{1CA4D0F6-54D0-42A5-A535-4920AE8A7E26}" type="parTrans" cxnId="{9DA6B941-B77B-4379-AA1E-B928D026C772}">
      <dgm:prSet/>
      <dgm:spPr/>
      <dgm:t>
        <a:bodyPr/>
        <a:lstStyle/>
        <a:p>
          <a:endParaRPr lang="en-US"/>
        </a:p>
      </dgm:t>
    </dgm:pt>
    <dgm:pt modelId="{E49AA30F-E396-4331-9EAD-2A791810F634}" type="sibTrans" cxnId="{9DA6B941-B77B-4379-AA1E-B928D026C772}">
      <dgm:prSet/>
      <dgm:spPr/>
      <dgm:t>
        <a:bodyPr/>
        <a:lstStyle/>
        <a:p>
          <a:endParaRPr lang="en-US"/>
        </a:p>
      </dgm:t>
    </dgm:pt>
    <dgm:pt modelId="{1383954D-A909-4494-B708-C5A1FE4A178B}">
      <dgm:prSet phldrT="[Text]"/>
      <dgm:spPr>
        <a:solidFill>
          <a:srgbClr val="FF0000"/>
        </a:solidFill>
      </dgm:spPr>
      <dgm:t>
        <a:bodyPr/>
        <a:lstStyle/>
        <a:p>
          <a:r>
            <a:rPr lang="de-DE" smtClean="0"/>
            <a:t>T</a:t>
          </a:r>
          <a:endParaRPr lang="en-US" dirty="0"/>
        </a:p>
      </dgm:t>
    </dgm:pt>
    <dgm:pt modelId="{FDF1BBF3-587F-4067-9396-2449F2A5FF6F}" type="parTrans" cxnId="{23A32DD3-D6AB-4685-B58A-4E696A51A1D8}">
      <dgm:prSet/>
      <dgm:spPr/>
      <dgm:t>
        <a:bodyPr/>
        <a:lstStyle/>
        <a:p>
          <a:endParaRPr lang="en-US"/>
        </a:p>
      </dgm:t>
    </dgm:pt>
    <dgm:pt modelId="{6E6E2285-138F-4811-BC6B-39351E1AB51A}" type="sibTrans" cxnId="{23A32DD3-D6AB-4685-B58A-4E696A51A1D8}">
      <dgm:prSet/>
      <dgm:spPr/>
      <dgm:t>
        <a:bodyPr/>
        <a:lstStyle/>
        <a:p>
          <a:endParaRPr lang="en-US"/>
        </a:p>
      </dgm:t>
    </dgm:pt>
    <dgm:pt modelId="{9F5755B0-7000-4CC3-97C5-067D6622CCFC}">
      <dgm:prSet phldrT="[Text]"/>
      <dgm:spPr>
        <a:solidFill>
          <a:srgbClr val="FFC000"/>
        </a:solidFill>
      </dgm:spPr>
      <dgm:t>
        <a:bodyPr/>
        <a:lstStyle/>
        <a:p>
          <a:r>
            <a:rPr lang="de-DE" smtClean="0"/>
            <a:t>C</a:t>
          </a:r>
          <a:endParaRPr lang="en-US" dirty="0"/>
        </a:p>
      </dgm:t>
    </dgm:pt>
    <dgm:pt modelId="{6B3A8A0C-A05F-44BE-826C-24BA8F1B1E73}" type="parTrans" cxnId="{371CF3CD-BD54-4B48-91C4-685C730AC0A7}">
      <dgm:prSet/>
      <dgm:spPr/>
      <dgm:t>
        <a:bodyPr/>
        <a:lstStyle/>
        <a:p>
          <a:endParaRPr lang="en-US"/>
        </a:p>
      </dgm:t>
    </dgm:pt>
    <dgm:pt modelId="{1EDD8BC8-86F9-4848-B205-09D3E93AAEDF}" type="sibTrans" cxnId="{371CF3CD-BD54-4B48-91C4-685C730AC0A7}">
      <dgm:prSet/>
      <dgm:spPr/>
      <dgm:t>
        <a:bodyPr/>
        <a:lstStyle/>
        <a:p>
          <a:endParaRPr lang="en-US"/>
        </a:p>
      </dgm:t>
    </dgm:pt>
    <dgm:pt modelId="{E0C921B0-B016-4555-8A55-63448B35F1A2}" type="pres">
      <dgm:prSet presAssocID="{D5DE6715-1C78-497D-A491-0F6C727F8C68}" presName="compositeShape" presStyleCnt="0">
        <dgm:presLayoutVars>
          <dgm:chMax val="7"/>
          <dgm:dir/>
          <dgm:resizeHandles val="exact"/>
        </dgm:presLayoutVars>
      </dgm:prSet>
      <dgm:spPr/>
    </dgm:pt>
    <dgm:pt modelId="{25EE07B6-F5DF-490F-885A-9F014D9294E4}" type="pres">
      <dgm:prSet presAssocID="{D5DE6715-1C78-497D-A491-0F6C727F8C68}" presName="wedge1" presStyleLbl="node1" presStyleIdx="0" presStyleCnt="3"/>
      <dgm:spPr/>
      <dgm:t>
        <a:bodyPr/>
        <a:lstStyle/>
        <a:p>
          <a:endParaRPr lang="en-US"/>
        </a:p>
      </dgm:t>
    </dgm:pt>
    <dgm:pt modelId="{9ABB98DE-E23C-4276-A4A8-0D2FE7042760}" type="pres">
      <dgm:prSet presAssocID="{D5DE6715-1C78-497D-A491-0F6C727F8C68}" presName="dummy1a" presStyleCnt="0"/>
      <dgm:spPr/>
    </dgm:pt>
    <dgm:pt modelId="{B45EC19C-14C8-4684-B563-E7552DC1FA8C}" type="pres">
      <dgm:prSet presAssocID="{D5DE6715-1C78-497D-A491-0F6C727F8C68}" presName="dummy1b" presStyleCnt="0"/>
      <dgm:spPr/>
    </dgm:pt>
    <dgm:pt modelId="{06235E82-FBD0-4EC7-902F-3B3650496E67}" type="pres">
      <dgm:prSet presAssocID="{D5DE6715-1C78-497D-A491-0F6C727F8C6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8089CA-CACE-4009-B095-09A84F6DEAB3}" type="pres">
      <dgm:prSet presAssocID="{D5DE6715-1C78-497D-A491-0F6C727F8C68}" presName="wedge2" presStyleLbl="node1" presStyleIdx="1" presStyleCnt="3"/>
      <dgm:spPr/>
      <dgm:t>
        <a:bodyPr/>
        <a:lstStyle/>
        <a:p>
          <a:endParaRPr lang="en-US"/>
        </a:p>
      </dgm:t>
    </dgm:pt>
    <dgm:pt modelId="{7EC740D5-0E68-4507-BACA-8E4204D680EA}" type="pres">
      <dgm:prSet presAssocID="{D5DE6715-1C78-497D-A491-0F6C727F8C68}" presName="dummy2a" presStyleCnt="0"/>
      <dgm:spPr/>
    </dgm:pt>
    <dgm:pt modelId="{6BC3681E-1264-4C9F-9469-6C51BE8A6DD4}" type="pres">
      <dgm:prSet presAssocID="{D5DE6715-1C78-497D-A491-0F6C727F8C68}" presName="dummy2b" presStyleCnt="0"/>
      <dgm:spPr/>
    </dgm:pt>
    <dgm:pt modelId="{F3213B86-EFE4-4125-9E21-621A49261894}" type="pres">
      <dgm:prSet presAssocID="{D5DE6715-1C78-497D-A491-0F6C727F8C6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8EFE1-3262-4F00-9B1E-EB1650BB4C84}" type="pres">
      <dgm:prSet presAssocID="{D5DE6715-1C78-497D-A491-0F6C727F8C68}" presName="wedge3" presStyleLbl="node1" presStyleIdx="2" presStyleCnt="3"/>
      <dgm:spPr/>
      <dgm:t>
        <a:bodyPr/>
        <a:lstStyle/>
        <a:p>
          <a:endParaRPr lang="en-US"/>
        </a:p>
      </dgm:t>
    </dgm:pt>
    <dgm:pt modelId="{CEF144F0-E89C-4F03-9677-ED7D4B768D90}" type="pres">
      <dgm:prSet presAssocID="{D5DE6715-1C78-497D-A491-0F6C727F8C68}" presName="dummy3a" presStyleCnt="0"/>
      <dgm:spPr/>
    </dgm:pt>
    <dgm:pt modelId="{7A3D52C6-C7E2-46C3-B66C-48501DF95661}" type="pres">
      <dgm:prSet presAssocID="{D5DE6715-1C78-497D-A491-0F6C727F8C68}" presName="dummy3b" presStyleCnt="0"/>
      <dgm:spPr/>
    </dgm:pt>
    <dgm:pt modelId="{C9CEB9DF-033A-4097-8272-ED9003D459F3}" type="pres">
      <dgm:prSet presAssocID="{D5DE6715-1C78-497D-A491-0F6C727F8C6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61E112-397F-432B-9470-BB62E9638440}" type="pres">
      <dgm:prSet presAssocID="{E49AA30F-E396-4331-9EAD-2A791810F634}" presName="arrowWedge1" presStyleLbl="fgSibTrans2D1" presStyleIdx="0" presStyleCnt="3"/>
      <dgm:spPr/>
    </dgm:pt>
    <dgm:pt modelId="{FA4FC7DE-CBCE-4B24-9D5D-64DE6DBEC097}" type="pres">
      <dgm:prSet presAssocID="{6E6E2285-138F-4811-BC6B-39351E1AB51A}" presName="arrowWedge2" presStyleLbl="fgSibTrans2D1" presStyleIdx="1" presStyleCnt="3"/>
      <dgm:spPr>
        <a:solidFill>
          <a:srgbClr val="CC0000"/>
        </a:solidFill>
      </dgm:spPr>
    </dgm:pt>
    <dgm:pt modelId="{1E789754-C349-48E4-BF2F-80CBAA09557F}" type="pres">
      <dgm:prSet presAssocID="{1EDD8BC8-86F9-4848-B205-09D3E93AAEDF}" presName="arrowWedge3" presStyleLbl="fgSibTrans2D1" presStyleIdx="2" presStyleCnt="3"/>
      <dgm:spPr/>
    </dgm:pt>
  </dgm:ptLst>
  <dgm:cxnLst>
    <dgm:cxn modelId="{03640413-1DEA-4632-8117-7CAD86A3AC39}" type="presOf" srcId="{9F5755B0-7000-4CC3-97C5-067D6622CCFC}" destId="{C9CEB9DF-033A-4097-8272-ED9003D459F3}" srcOrd="1" destOrd="0" presId="urn:microsoft.com/office/officeart/2005/8/layout/cycle8"/>
    <dgm:cxn modelId="{742E5E77-1A57-4499-A299-AC7DCE474A0A}" type="presOf" srcId="{9F5755B0-7000-4CC3-97C5-067D6622CCFC}" destId="{8C78EFE1-3262-4F00-9B1E-EB1650BB4C84}" srcOrd="0" destOrd="0" presId="urn:microsoft.com/office/officeart/2005/8/layout/cycle8"/>
    <dgm:cxn modelId="{9DA6B941-B77B-4379-AA1E-B928D026C772}" srcId="{D5DE6715-1C78-497D-A491-0F6C727F8C68}" destId="{C48222C4-DAEA-4274-94BB-6DB595B77A00}" srcOrd="0" destOrd="0" parTransId="{1CA4D0F6-54D0-42A5-A535-4920AE8A7E26}" sibTransId="{E49AA30F-E396-4331-9EAD-2A791810F634}"/>
    <dgm:cxn modelId="{59417B69-CD0F-4E11-9882-517CE5E62DC0}" type="presOf" srcId="{1383954D-A909-4494-B708-C5A1FE4A178B}" destId="{F3213B86-EFE4-4125-9E21-621A49261894}" srcOrd="1" destOrd="0" presId="urn:microsoft.com/office/officeart/2005/8/layout/cycle8"/>
    <dgm:cxn modelId="{FC90B332-E9B6-4B2E-AC4C-F83452869995}" type="presOf" srcId="{C48222C4-DAEA-4274-94BB-6DB595B77A00}" destId="{25EE07B6-F5DF-490F-885A-9F014D9294E4}" srcOrd="0" destOrd="0" presId="urn:microsoft.com/office/officeart/2005/8/layout/cycle8"/>
    <dgm:cxn modelId="{23A32DD3-D6AB-4685-B58A-4E696A51A1D8}" srcId="{D5DE6715-1C78-497D-A491-0F6C727F8C68}" destId="{1383954D-A909-4494-B708-C5A1FE4A178B}" srcOrd="1" destOrd="0" parTransId="{FDF1BBF3-587F-4067-9396-2449F2A5FF6F}" sibTransId="{6E6E2285-138F-4811-BC6B-39351E1AB51A}"/>
    <dgm:cxn modelId="{528CD322-5E97-4FE6-8430-938BAE606997}" type="presOf" srcId="{1383954D-A909-4494-B708-C5A1FE4A178B}" destId="{CE8089CA-CACE-4009-B095-09A84F6DEAB3}" srcOrd="0" destOrd="0" presId="urn:microsoft.com/office/officeart/2005/8/layout/cycle8"/>
    <dgm:cxn modelId="{8B52E0BE-1C5C-4DFC-B69E-B0A54834FCA9}" type="presOf" srcId="{D5DE6715-1C78-497D-A491-0F6C727F8C68}" destId="{E0C921B0-B016-4555-8A55-63448B35F1A2}" srcOrd="0" destOrd="0" presId="urn:microsoft.com/office/officeart/2005/8/layout/cycle8"/>
    <dgm:cxn modelId="{5D01776D-E9C9-478E-9CDD-B55E84F0A101}" type="presOf" srcId="{C48222C4-DAEA-4274-94BB-6DB595B77A00}" destId="{06235E82-FBD0-4EC7-902F-3B3650496E67}" srcOrd="1" destOrd="0" presId="urn:microsoft.com/office/officeart/2005/8/layout/cycle8"/>
    <dgm:cxn modelId="{371CF3CD-BD54-4B48-91C4-685C730AC0A7}" srcId="{D5DE6715-1C78-497D-A491-0F6C727F8C68}" destId="{9F5755B0-7000-4CC3-97C5-067D6622CCFC}" srcOrd="2" destOrd="0" parTransId="{6B3A8A0C-A05F-44BE-826C-24BA8F1B1E73}" sibTransId="{1EDD8BC8-86F9-4848-B205-09D3E93AAEDF}"/>
    <dgm:cxn modelId="{91376EA0-0919-43D1-9AA9-8A196F92A25E}" type="presParOf" srcId="{E0C921B0-B016-4555-8A55-63448B35F1A2}" destId="{25EE07B6-F5DF-490F-885A-9F014D9294E4}" srcOrd="0" destOrd="0" presId="urn:microsoft.com/office/officeart/2005/8/layout/cycle8"/>
    <dgm:cxn modelId="{AC15F5A5-4100-4DD1-AADA-67F38BF26779}" type="presParOf" srcId="{E0C921B0-B016-4555-8A55-63448B35F1A2}" destId="{9ABB98DE-E23C-4276-A4A8-0D2FE7042760}" srcOrd="1" destOrd="0" presId="urn:microsoft.com/office/officeart/2005/8/layout/cycle8"/>
    <dgm:cxn modelId="{47963F39-0299-432C-86B7-4FE43E441F14}" type="presParOf" srcId="{E0C921B0-B016-4555-8A55-63448B35F1A2}" destId="{B45EC19C-14C8-4684-B563-E7552DC1FA8C}" srcOrd="2" destOrd="0" presId="urn:microsoft.com/office/officeart/2005/8/layout/cycle8"/>
    <dgm:cxn modelId="{70BFD90C-0094-4A12-8C8C-CC3DA95A0C47}" type="presParOf" srcId="{E0C921B0-B016-4555-8A55-63448B35F1A2}" destId="{06235E82-FBD0-4EC7-902F-3B3650496E67}" srcOrd="3" destOrd="0" presId="urn:microsoft.com/office/officeart/2005/8/layout/cycle8"/>
    <dgm:cxn modelId="{09FA3FDB-9066-4146-BCC9-5833F06E1677}" type="presParOf" srcId="{E0C921B0-B016-4555-8A55-63448B35F1A2}" destId="{CE8089CA-CACE-4009-B095-09A84F6DEAB3}" srcOrd="4" destOrd="0" presId="urn:microsoft.com/office/officeart/2005/8/layout/cycle8"/>
    <dgm:cxn modelId="{ED212CDB-B199-454E-83F9-C2486D3D3647}" type="presParOf" srcId="{E0C921B0-B016-4555-8A55-63448B35F1A2}" destId="{7EC740D5-0E68-4507-BACA-8E4204D680EA}" srcOrd="5" destOrd="0" presId="urn:microsoft.com/office/officeart/2005/8/layout/cycle8"/>
    <dgm:cxn modelId="{8EBF20B1-879E-4E4B-A974-A6FD34C3AD81}" type="presParOf" srcId="{E0C921B0-B016-4555-8A55-63448B35F1A2}" destId="{6BC3681E-1264-4C9F-9469-6C51BE8A6DD4}" srcOrd="6" destOrd="0" presId="urn:microsoft.com/office/officeart/2005/8/layout/cycle8"/>
    <dgm:cxn modelId="{CECD92A6-D54A-4650-B912-C794D0C2716E}" type="presParOf" srcId="{E0C921B0-B016-4555-8A55-63448B35F1A2}" destId="{F3213B86-EFE4-4125-9E21-621A49261894}" srcOrd="7" destOrd="0" presId="urn:microsoft.com/office/officeart/2005/8/layout/cycle8"/>
    <dgm:cxn modelId="{8CDD68F5-E796-4E1E-83D7-FC1B562FA35B}" type="presParOf" srcId="{E0C921B0-B016-4555-8A55-63448B35F1A2}" destId="{8C78EFE1-3262-4F00-9B1E-EB1650BB4C84}" srcOrd="8" destOrd="0" presId="urn:microsoft.com/office/officeart/2005/8/layout/cycle8"/>
    <dgm:cxn modelId="{5B3B209A-A11C-41A9-8387-AF1D9EB7E2A6}" type="presParOf" srcId="{E0C921B0-B016-4555-8A55-63448B35F1A2}" destId="{CEF144F0-E89C-4F03-9677-ED7D4B768D90}" srcOrd="9" destOrd="0" presId="urn:microsoft.com/office/officeart/2005/8/layout/cycle8"/>
    <dgm:cxn modelId="{337AD09C-7DBF-4720-96C3-FA2261D3326E}" type="presParOf" srcId="{E0C921B0-B016-4555-8A55-63448B35F1A2}" destId="{7A3D52C6-C7E2-46C3-B66C-48501DF95661}" srcOrd="10" destOrd="0" presId="urn:microsoft.com/office/officeart/2005/8/layout/cycle8"/>
    <dgm:cxn modelId="{B5108031-9C8C-463D-A6F6-691C2EF5A4C9}" type="presParOf" srcId="{E0C921B0-B016-4555-8A55-63448B35F1A2}" destId="{C9CEB9DF-033A-4097-8272-ED9003D459F3}" srcOrd="11" destOrd="0" presId="urn:microsoft.com/office/officeart/2005/8/layout/cycle8"/>
    <dgm:cxn modelId="{45A6939C-354A-4B55-951F-909793CD8420}" type="presParOf" srcId="{E0C921B0-B016-4555-8A55-63448B35F1A2}" destId="{4561E112-397F-432B-9470-BB62E9638440}" srcOrd="12" destOrd="0" presId="urn:microsoft.com/office/officeart/2005/8/layout/cycle8"/>
    <dgm:cxn modelId="{18622927-8FA4-477D-8648-0C08B2A91767}" type="presParOf" srcId="{E0C921B0-B016-4555-8A55-63448B35F1A2}" destId="{FA4FC7DE-CBCE-4B24-9D5D-64DE6DBEC097}" srcOrd="13" destOrd="0" presId="urn:microsoft.com/office/officeart/2005/8/layout/cycle8"/>
    <dgm:cxn modelId="{8BCCEAE8-8B83-4987-AAE1-4727C50E9BF9}" type="presParOf" srcId="{E0C921B0-B016-4555-8A55-63448B35F1A2}" destId="{1E789754-C349-48E4-BF2F-80CBAA09557F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DE6715-1C78-497D-A491-0F6C727F8C68}" type="doc">
      <dgm:prSet loTypeId="urn:microsoft.com/office/officeart/2005/8/layout/cycle8" loCatId="cycle" qsTypeId="urn:microsoft.com/office/officeart/2005/8/quickstyle/3d9" qsCatId="3D" csTypeId="urn:microsoft.com/office/officeart/2005/8/colors/colorful5" csCatId="colorful" phldr="1"/>
      <dgm:spPr/>
    </dgm:pt>
    <dgm:pt modelId="{C48222C4-DAEA-4274-94BB-6DB595B77A00}">
      <dgm:prSet phldrT="[Text]"/>
      <dgm:spPr>
        <a:noFill/>
      </dgm:spPr>
      <dgm:t>
        <a:bodyPr/>
        <a:lstStyle/>
        <a:p>
          <a:endParaRPr lang="en-US" dirty="0"/>
        </a:p>
      </dgm:t>
    </dgm:pt>
    <dgm:pt modelId="{1CA4D0F6-54D0-42A5-A535-4920AE8A7E26}" type="parTrans" cxnId="{9DA6B941-B77B-4379-AA1E-B928D026C772}">
      <dgm:prSet/>
      <dgm:spPr/>
      <dgm:t>
        <a:bodyPr/>
        <a:lstStyle/>
        <a:p>
          <a:endParaRPr lang="en-US"/>
        </a:p>
      </dgm:t>
    </dgm:pt>
    <dgm:pt modelId="{E49AA30F-E396-4331-9EAD-2A791810F634}" type="sibTrans" cxnId="{9DA6B941-B77B-4379-AA1E-B928D026C772}">
      <dgm:prSet/>
      <dgm:spPr/>
      <dgm:t>
        <a:bodyPr/>
        <a:lstStyle/>
        <a:p>
          <a:endParaRPr lang="en-US"/>
        </a:p>
      </dgm:t>
    </dgm:pt>
    <dgm:pt modelId="{1383954D-A909-4494-B708-C5A1FE4A178B}">
      <dgm:prSet phldrT="[Text]"/>
      <dgm:spPr>
        <a:solidFill>
          <a:srgbClr val="FF0000"/>
        </a:solidFill>
      </dgm:spPr>
      <dgm:t>
        <a:bodyPr/>
        <a:lstStyle/>
        <a:p>
          <a:r>
            <a:rPr lang="de-DE" smtClean="0"/>
            <a:t>T</a:t>
          </a:r>
          <a:endParaRPr lang="en-US" dirty="0"/>
        </a:p>
      </dgm:t>
    </dgm:pt>
    <dgm:pt modelId="{FDF1BBF3-587F-4067-9396-2449F2A5FF6F}" type="parTrans" cxnId="{23A32DD3-D6AB-4685-B58A-4E696A51A1D8}">
      <dgm:prSet/>
      <dgm:spPr/>
      <dgm:t>
        <a:bodyPr/>
        <a:lstStyle/>
        <a:p>
          <a:endParaRPr lang="en-US"/>
        </a:p>
      </dgm:t>
    </dgm:pt>
    <dgm:pt modelId="{6E6E2285-138F-4811-BC6B-39351E1AB51A}" type="sibTrans" cxnId="{23A32DD3-D6AB-4685-B58A-4E696A51A1D8}">
      <dgm:prSet/>
      <dgm:spPr/>
      <dgm:t>
        <a:bodyPr/>
        <a:lstStyle/>
        <a:p>
          <a:endParaRPr lang="en-US"/>
        </a:p>
      </dgm:t>
    </dgm:pt>
    <dgm:pt modelId="{9F5755B0-7000-4CC3-97C5-067D6622CCFC}">
      <dgm:prSet phldrT="[Text]"/>
      <dgm:spPr>
        <a:noFill/>
      </dgm:spPr>
      <dgm:t>
        <a:bodyPr/>
        <a:lstStyle/>
        <a:p>
          <a:endParaRPr lang="en-US" dirty="0"/>
        </a:p>
      </dgm:t>
    </dgm:pt>
    <dgm:pt modelId="{6B3A8A0C-A05F-44BE-826C-24BA8F1B1E73}" type="parTrans" cxnId="{371CF3CD-BD54-4B48-91C4-685C730AC0A7}">
      <dgm:prSet/>
      <dgm:spPr/>
      <dgm:t>
        <a:bodyPr/>
        <a:lstStyle/>
        <a:p>
          <a:endParaRPr lang="en-US"/>
        </a:p>
      </dgm:t>
    </dgm:pt>
    <dgm:pt modelId="{1EDD8BC8-86F9-4848-B205-09D3E93AAEDF}" type="sibTrans" cxnId="{371CF3CD-BD54-4B48-91C4-685C730AC0A7}">
      <dgm:prSet/>
      <dgm:spPr/>
      <dgm:t>
        <a:bodyPr/>
        <a:lstStyle/>
        <a:p>
          <a:endParaRPr lang="en-US"/>
        </a:p>
      </dgm:t>
    </dgm:pt>
    <dgm:pt modelId="{E0C921B0-B016-4555-8A55-63448B35F1A2}" type="pres">
      <dgm:prSet presAssocID="{D5DE6715-1C78-497D-A491-0F6C727F8C68}" presName="compositeShape" presStyleCnt="0">
        <dgm:presLayoutVars>
          <dgm:chMax val="7"/>
          <dgm:dir/>
          <dgm:resizeHandles val="exact"/>
        </dgm:presLayoutVars>
      </dgm:prSet>
      <dgm:spPr/>
    </dgm:pt>
    <dgm:pt modelId="{25EE07B6-F5DF-490F-885A-9F014D9294E4}" type="pres">
      <dgm:prSet presAssocID="{D5DE6715-1C78-497D-A491-0F6C727F8C68}" presName="wedge1" presStyleLbl="node1" presStyleIdx="0" presStyleCnt="3"/>
      <dgm:spPr/>
      <dgm:t>
        <a:bodyPr/>
        <a:lstStyle/>
        <a:p>
          <a:endParaRPr lang="en-US"/>
        </a:p>
      </dgm:t>
    </dgm:pt>
    <dgm:pt modelId="{9ABB98DE-E23C-4276-A4A8-0D2FE7042760}" type="pres">
      <dgm:prSet presAssocID="{D5DE6715-1C78-497D-A491-0F6C727F8C68}" presName="dummy1a" presStyleCnt="0"/>
      <dgm:spPr/>
    </dgm:pt>
    <dgm:pt modelId="{B45EC19C-14C8-4684-B563-E7552DC1FA8C}" type="pres">
      <dgm:prSet presAssocID="{D5DE6715-1C78-497D-A491-0F6C727F8C68}" presName="dummy1b" presStyleCnt="0"/>
      <dgm:spPr/>
    </dgm:pt>
    <dgm:pt modelId="{06235E82-FBD0-4EC7-902F-3B3650496E67}" type="pres">
      <dgm:prSet presAssocID="{D5DE6715-1C78-497D-A491-0F6C727F8C6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8089CA-CACE-4009-B095-09A84F6DEAB3}" type="pres">
      <dgm:prSet presAssocID="{D5DE6715-1C78-497D-A491-0F6C727F8C68}" presName="wedge2" presStyleLbl="node1" presStyleIdx="1" presStyleCnt="3"/>
      <dgm:spPr/>
      <dgm:t>
        <a:bodyPr/>
        <a:lstStyle/>
        <a:p>
          <a:endParaRPr lang="en-US"/>
        </a:p>
      </dgm:t>
    </dgm:pt>
    <dgm:pt modelId="{7EC740D5-0E68-4507-BACA-8E4204D680EA}" type="pres">
      <dgm:prSet presAssocID="{D5DE6715-1C78-497D-A491-0F6C727F8C68}" presName="dummy2a" presStyleCnt="0"/>
      <dgm:spPr/>
    </dgm:pt>
    <dgm:pt modelId="{6BC3681E-1264-4C9F-9469-6C51BE8A6DD4}" type="pres">
      <dgm:prSet presAssocID="{D5DE6715-1C78-497D-A491-0F6C727F8C68}" presName="dummy2b" presStyleCnt="0"/>
      <dgm:spPr/>
    </dgm:pt>
    <dgm:pt modelId="{F3213B86-EFE4-4125-9E21-621A49261894}" type="pres">
      <dgm:prSet presAssocID="{D5DE6715-1C78-497D-A491-0F6C727F8C6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8EFE1-3262-4F00-9B1E-EB1650BB4C84}" type="pres">
      <dgm:prSet presAssocID="{D5DE6715-1C78-497D-A491-0F6C727F8C68}" presName="wedge3" presStyleLbl="node1" presStyleIdx="2" presStyleCnt="3"/>
      <dgm:spPr/>
      <dgm:t>
        <a:bodyPr/>
        <a:lstStyle/>
        <a:p>
          <a:endParaRPr lang="en-US"/>
        </a:p>
      </dgm:t>
    </dgm:pt>
    <dgm:pt modelId="{CEF144F0-E89C-4F03-9677-ED7D4B768D90}" type="pres">
      <dgm:prSet presAssocID="{D5DE6715-1C78-497D-A491-0F6C727F8C68}" presName="dummy3a" presStyleCnt="0"/>
      <dgm:spPr/>
    </dgm:pt>
    <dgm:pt modelId="{7A3D52C6-C7E2-46C3-B66C-48501DF95661}" type="pres">
      <dgm:prSet presAssocID="{D5DE6715-1C78-497D-A491-0F6C727F8C68}" presName="dummy3b" presStyleCnt="0"/>
      <dgm:spPr/>
    </dgm:pt>
    <dgm:pt modelId="{C9CEB9DF-033A-4097-8272-ED9003D459F3}" type="pres">
      <dgm:prSet presAssocID="{D5DE6715-1C78-497D-A491-0F6C727F8C6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61E112-397F-432B-9470-BB62E9638440}" type="pres">
      <dgm:prSet presAssocID="{E49AA30F-E396-4331-9EAD-2A791810F634}" presName="arrowWedge1" presStyleLbl="fgSibTrans2D1" presStyleIdx="0" presStyleCnt="3"/>
      <dgm:spPr>
        <a:noFill/>
        <a:ln>
          <a:noFill/>
        </a:ln>
      </dgm:spPr>
    </dgm:pt>
    <dgm:pt modelId="{FA4FC7DE-CBCE-4B24-9D5D-64DE6DBEC097}" type="pres">
      <dgm:prSet presAssocID="{6E6E2285-138F-4811-BC6B-39351E1AB51A}" presName="arrowWedge2" presStyleLbl="fgSibTrans2D1" presStyleIdx="1" presStyleCnt="3" custLinFactNeighborX="-2986" custLinFactNeighborY="3644"/>
      <dgm:spPr>
        <a:solidFill>
          <a:srgbClr val="CC0000"/>
        </a:solidFill>
      </dgm:spPr>
    </dgm:pt>
    <dgm:pt modelId="{1E789754-C349-48E4-BF2F-80CBAA09557F}" type="pres">
      <dgm:prSet presAssocID="{1EDD8BC8-86F9-4848-B205-09D3E93AAEDF}" presName="arrowWedge3" presStyleLbl="fgSibTrans2D1" presStyleIdx="2" presStyleCnt="3"/>
      <dgm:spPr>
        <a:noFill/>
      </dgm:spPr>
    </dgm:pt>
  </dgm:ptLst>
  <dgm:cxnLst>
    <dgm:cxn modelId="{9F583E91-64ED-46FF-9D65-7E663B4C34C7}" type="presOf" srcId="{C48222C4-DAEA-4274-94BB-6DB595B77A00}" destId="{06235E82-FBD0-4EC7-902F-3B3650496E67}" srcOrd="1" destOrd="0" presId="urn:microsoft.com/office/officeart/2005/8/layout/cycle8"/>
    <dgm:cxn modelId="{67FC6FAD-BAAF-478B-B08F-563193898719}" type="presOf" srcId="{9F5755B0-7000-4CC3-97C5-067D6622CCFC}" destId="{C9CEB9DF-033A-4097-8272-ED9003D459F3}" srcOrd="1" destOrd="0" presId="urn:microsoft.com/office/officeart/2005/8/layout/cycle8"/>
    <dgm:cxn modelId="{9DA6B941-B77B-4379-AA1E-B928D026C772}" srcId="{D5DE6715-1C78-497D-A491-0F6C727F8C68}" destId="{C48222C4-DAEA-4274-94BB-6DB595B77A00}" srcOrd="0" destOrd="0" parTransId="{1CA4D0F6-54D0-42A5-A535-4920AE8A7E26}" sibTransId="{E49AA30F-E396-4331-9EAD-2A791810F634}"/>
    <dgm:cxn modelId="{BB077BDA-D3A9-417A-8105-8FBD46C2F43C}" type="presOf" srcId="{C48222C4-DAEA-4274-94BB-6DB595B77A00}" destId="{25EE07B6-F5DF-490F-885A-9F014D9294E4}" srcOrd="0" destOrd="0" presId="urn:microsoft.com/office/officeart/2005/8/layout/cycle8"/>
    <dgm:cxn modelId="{D0B2FBE1-4BB2-4AB5-98E5-541FD4D30F22}" type="presOf" srcId="{9F5755B0-7000-4CC3-97C5-067D6622CCFC}" destId="{8C78EFE1-3262-4F00-9B1E-EB1650BB4C84}" srcOrd="0" destOrd="0" presId="urn:microsoft.com/office/officeart/2005/8/layout/cycle8"/>
    <dgm:cxn modelId="{23A32DD3-D6AB-4685-B58A-4E696A51A1D8}" srcId="{D5DE6715-1C78-497D-A491-0F6C727F8C68}" destId="{1383954D-A909-4494-B708-C5A1FE4A178B}" srcOrd="1" destOrd="0" parTransId="{FDF1BBF3-587F-4067-9396-2449F2A5FF6F}" sibTransId="{6E6E2285-138F-4811-BC6B-39351E1AB51A}"/>
    <dgm:cxn modelId="{12FB5367-11B6-4E0E-B142-07CB8784F5EA}" type="presOf" srcId="{1383954D-A909-4494-B708-C5A1FE4A178B}" destId="{F3213B86-EFE4-4125-9E21-621A49261894}" srcOrd="1" destOrd="0" presId="urn:microsoft.com/office/officeart/2005/8/layout/cycle8"/>
    <dgm:cxn modelId="{4C2EFB34-44EF-4B26-A6AA-3974DAD95097}" type="presOf" srcId="{1383954D-A909-4494-B708-C5A1FE4A178B}" destId="{CE8089CA-CACE-4009-B095-09A84F6DEAB3}" srcOrd="0" destOrd="0" presId="urn:microsoft.com/office/officeart/2005/8/layout/cycle8"/>
    <dgm:cxn modelId="{D25B0E81-9FC2-41D7-85AA-C1D4BA10A8E0}" type="presOf" srcId="{D5DE6715-1C78-497D-A491-0F6C727F8C68}" destId="{E0C921B0-B016-4555-8A55-63448B35F1A2}" srcOrd="0" destOrd="0" presId="urn:microsoft.com/office/officeart/2005/8/layout/cycle8"/>
    <dgm:cxn modelId="{371CF3CD-BD54-4B48-91C4-685C730AC0A7}" srcId="{D5DE6715-1C78-497D-A491-0F6C727F8C68}" destId="{9F5755B0-7000-4CC3-97C5-067D6622CCFC}" srcOrd="2" destOrd="0" parTransId="{6B3A8A0C-A05F-44BE-826C-24BA8F1B1E73}" sibTransId="{1EDD8BC8-86F9-4848-B205-09D3E93AAEDF}"/>
    <dgm:cxn modelId="{6FBD2E71-28CE-4827-9047-0F6AED17A098}" type="presParOf" srcId="{E0C921B0-B016-4555-8A55-63448B35F1A2}" destId="{25EE07B6-F5DF-490F-885A-9F014D9294E4}" srcOrd="0" destOrd="0" presId="urn:microsoft.com/office/officeart/2005/8/layout/cycle8"/>
    <dgm:cxn modelId="{633C6D2A-B17B-45F4-99BA-F480A78C2E64}" type="presParOf" srcId="{E0C921B0-B016-4555-8A55-63448B35F1A2}" destId="{9ABB98DE-E23C-4276-A4A8-0D2FE7042760}" srcOrd="1" destOrd="0" presId="urn:microsoft.com/office/officeart/2005/8/layout/cycle8"/>
    <dgm:cxn modelId="{B4C2DA16-24AF-4FC7-A607-00830AFE1E53}" type="presParOf" srcId="{E0C921B0-B016-4555-8A55-63448B35F1A2}" destId="{B45EC19C-14C8-4684-B563-E7552DC1FA8C}" srcOrd="2" destOrd="0" presId="urn:microsoft.com/office/officeart/2005/8/layout/cycle8"/>
    <dgm:cxn modelId="{B258E814-6919-4F7E-B575-FFE724E496FE}" type="presParOf" srcId="{E0C921B0-B016-4555-8A55-63448B35F1A2}" destId="{06235E82-FBD0-4EC7-902F-3B3650496E67}" srcOrd="3" destOrd="0" presId="urn:microsoft.com/office/officeart/2005/8/layout/cycle8"/>
    <dgm:cxn modelId="{CACEC672-6548-44CE-AF9B-14BE12A1FC5A}" type="presParOf" srcId="{E0C921B0-B016-4555-8A55-63448B35F1A2}" destId="{CE8089CA-CACE-4009-B095-09A84F6DEAB3}" srcOrd="4" destOrd="0" presId="urn:microsoft.com/office/officeart/2005/8/layout/cycle8"/>
    <dgm:cxn modelId="{CFEC34E9-3BB5-47E8-BCD0-D0FCACA33C7A}" type="presParOf" srcId="{E0C921B0-B016-4555-8A55-63448B35F1A2}" destId="{7EC740D5-0E68-4507-BACA-8E4204D680EA}" srcOrd="5" destOrd="0" presId="urn:microsoft.com/office/officeart/2005/8/layout/cycle8"/>
    <dgm:cxn modelId="{AF173B0D-12D6-4746-A456-A7C4FF70615A}" type="presParOf" srcId="{E0C921B0-B016-4555-8A55-63448B35F1A2}" destId="{6BC3681E-1264-4C9F-9469-6C51BE8A6DD4}" srcOrd="6" destOrd="0" presId="urn:microsoft.com/office/officeart/2005/8/layout/cycle8"/>
    <dgm:cxn modelId="{50AD35B8-4CBE-47D2-B6C9-730CA465D346}" type="presParOf" srcId="{E0C921B0-B016-4555-8A55-63448B35F1A2}" destId="{F3213B86-EFE4-4125-9E21-621A49261894}" srcOrd="7" destOrd="0" presId="urn:microsoft.com/office/officeart/2005/8/layout/cycle8"/>
    <dgm:cxn modelId="{1B61B96A-306C-4622-944A-7D1024A891DD}" type="presParOf" srcId="{E0C921B0-B016-4555-8A55-63448B35F1A2}" destId="{8C78EFE1-3262-4F00-9B1E-EB1650BB4C84}" srcOrd="8" destOrd="0" presId="urn:microsoft.com/office/officeart/2005/8/layout/cycle8"/>
    <dgm:cxn modelId="{0AE20E2F-BB1D-44D0-89DA-EC776D46474D}" type="presParOf" srcId="{E0C921B0-B016-4555-8A55-63448B35F1A2}" destId="{CEF144F0-E89C-4F03-9677-ED7D4B768D90}" srcOrd="9" destOrd="0" presId="urn:microsoft.com/office/officeart/2005/8/layout/cycle8"/>
    <dgm:cxn modelId="{01CBDA85-89B4-4347-B788-730250DEA54D}" type="presParOf" srcId="{E0C921B0-B016-4555-8A55-63448B35F1A2}" destId="{7A3D52C6-C7E2-46C3-B66C-48501DF95661}" srcOrd="10" destOrd="0" presId="urn:microsoft.com/office/officeart/2005/8/layout/cycle8"/>
    <dgm:cxn modelId="{296C8349-B625-451C-9419-109A413E89F4}" type="presParOf" srcId="{E0C921B0-B016-4555-8A55-63448B35F1A2}" destId="{C9CEB9DF-033A-4097-8272-ED9003D459F3}" srcOrd="11" destOrd="0" presId="urn:microsoft.com/office/officeart/2005/8/layout/cycle8"/>
    <dgm:cxn modelId="{34BB1654-A07C-4DDD-9F76-C5E39DC98D4A}" type="presParOf" srcId="{E0C921B0-B016-4555-8A55-63448B35F1A2}" destId="{4561E112-397F-432B-9470-BB62E9638440}" srcOrd="12" destOrd="0" presId="urn:microsoft.com/office/officeart/2005/8/layout/cycle8"/>
    <dgm:cxn modelId="{EAB84FC9-EDF4-4B61-A379-AE72878907AC}" type="presParOf" srcId="{E0C921B0-B016-4555-8A55-63448B35F1A2}" destId="{FA4FC7DE-CBCE-4B24-9D5D-64DE6DBEC097}" srcOrd="13" destOrd="0" presId="urn:microsoft.com/office/officeart/2005/8/layout/cycle8"/>
    <dgm:cxn modelId="{527B264A-A139-41DE-A961-C70F17FCE4F6}" type="presParOf" srcId="{E0C921B0-B016-4555-8A55-63448B35F1A2}" destId="{1E789754-C349-48E4-BF2F-80CBAA09557F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DE6715-1C78-497D-A491-0F6C727F8C68}" type="doc">
      <dgm:prSet loTypeId="urn:microsoft.com/office/officeart/2005/8/layout/cycle8" loCatId="cycle" qsTypeId="urn:microsoft.com/office/officeart/2005/8/quickstyle/3d9" qsCatId="3D" csTypeId="urn:microsoft.com/office/officeart/2005/8/colors/colorful5" csCatId="colorful" phldr="1"/>
      <dgm:spPr/>
    </dgm:pt>
    <dgm:pt modelId="{C48222C4-DAEA-4274-94BB-6DB595B77A00}">
      <dgm:prSet phldrT="[Text]"/>
      <dgm:spPr>
        <a:solidFill>
          <a:srgbClr val="0070C0"/>
        </a:solidFill>
      </dgm:spPr>
      <dgm:t>
        <a:bodyPr/>
        <a:lstStyle/>
        <a:p>
          <a:r>
            <a:rPr lang="de-DE" smtClean="0"/>
            <a:t>P</a:t>
          </a:r>
          <a:endParaRPr lang="en-US" dirty="0"/>
        </a:p>
      </dgm:t>
    </dgm:pt>
    <dgm:pt modelId="{1CA4D0F6-54D0-42A5-A535-4920AE8A7E26}" type="parTrans" cxnId="{9DA6B941-B77B-4379-AA1E-B928D026C772}">
      <dgm:prSet/>
      <dgm:spPr/>
      <dgm:t>
        <a:bodyPr/>
        <a:lstStyle/>
        <a:p>
          <a:endParaRPr lang="en-US"/>
        </a:p>
      </dgm:t>
    </dgm:pt>
    <dgm:pt modelId="{E49AA30F-E396-4331-9EAD-2A791810F634}" type="sibTrans" cxnId="{9DA6B941-B77B-4379-AA1E-B928D026C772}">
      <dgm:prSet/>
      <dgm:spPr/>
      <dgm:t>
        <a:bodyPr/>
        <a:lstStyle/>
        <a:p>
          <a:endParaRPr lang="en-US"/>
        </a:p>
      </dgm:t>
    </dgm:pt>
    <dgm:pt modelId="{1383954D-A909-4494-B708-C5A1FE4A178B}">
      <dgm:prSet phldrT="[Text]"/>
      <dgm:spPr>
        <a:solidFill>
          <a:srgbClr val="FF0000"/>
        </a:solidFill>
      </dgm:spPr>
      <dgm:t>
        <a:bodyPr/>
        <a:lstStyle/>
        <a:p>
          <a:r>
            <a:rPr lang="de-DE" smtClean="0"/>
            <a:t>T</a:t>
          </a:r>
          <a:endParaRPr lang="en-US" dirty="0"/>
        </a:p>
      </dgm:t>
    </dgm:pt>
    <dgm:pt modelId="{FDF1BBF3-587F-4067-9396-2449F2A5FF6F}" type="parTrans" cxnId="{23A32DD3-D6AB-4685-B58A-4E696A51A1D8}">
      <dgm:prSet/>
      <dgm:spPr/>
      <dgm:t>
        <a:bodyPr/>
        <a:lstStyle/>
        <a:p>
          <a:endParaRPr lang="en-US"/>
        </a:p>
      </dgm:t>
    </dgm:pt>
    <dgm:pt modelId="{6E6E2285-138F-4811-BC6B-39351E1AB51A}" type="sibTrans" cxnId="{23A32DD3-D6AB-4685-B58A-4E696A51A1D8}">
      <dgm:prSet/>
      <dgm:spPr/>
      <dgm:t>
        <a:bodyPr/>
        <a:lstStyle/>
        <a:p>
          <a:endParaRPr lang="en-US"/>
        </a:p>
      </dgm:t>
    </dgm:pt>
    <dgm:pt modelId="{9F5755B0-7000-4CC3-97C5-067D6622CCFC}">
      <dgm:prSet phldrT="[Text]"/>
      <dgm:spPr>
        <a:noFill/>
      </dgm:spPr>
      <dgm:t>
        <a:bodyPr/>
        <a:lstStyle/>
        <a:p>
          <a:endParaRPr lang="en-US" dirty="0"/>
        </a:p>
      </dgm:t>
    </dgm:pt>
    <dgm:pt modelId="{6B3A8A0C-A05F-44BE-826C-24BA8F1B1E73}" type="parTrans" cxnId="{371CF3CD-BD54-4B48-91C4-685C730AC0A7}">
      <dgm:prSet/>
      <dgm:spPr/>
      <dgm:t>
        <a:bodyPr/>
        <a:lstStyle/>
        <a:p>
          <a:endParaRPr lang="en-US"/>
        </a:p>
      </dgm:t>
    </dgm:pt>
    <dgm:pt modelId="{1EDD8BC8-86F9-4848-B205-09D3E93AAEDF}" type="sibTrans" cxnId="{371CF3CD-BD54-4B48-91C4-685C730AC0A7}">
      <dgm:prSet/>
      <dgm:spPr/>
      <dgm:t>
        <a:bodyPr/>
        <a:lstStyle/>
        <a:p>
          <a:endParaRPr lang="en-US"/>
        </a:p>
      </dgm:t>
    </dgm:pt>
    <dgm:pt modelId="{E0C921B0-B016-4555-8A55-63448B35F1A2}" type="pres">
      <dgm:prSet presAssocID="{D5DE6715-1C78-497D-A491-0F6C727F8C68}" presName="compositeShape" presStyleCnt="0">
        <dgm:presLayoutVars>
          <dgm:chMax val="7"/>
          <dgm:dir/>
          <dgm:resizeHandles val="exact"/>
        </dgm:presLayoutVars>
      </dgm:prSet>
      <dgm:spPr/>
    </dgm:pt>
    <dgm:pt modelId="{25EE07B6-F5DF-490F-885A-9F014D9294E4}" type="pres">
      <dgm:prSet presAssocID="{D5DE6715-1C78-497D-A491-0F6C727F8C68}" presName="wedge1" presStyleLbl="node1" presStyleIdx="0" presStyleCnt="3"/>
      <dgm:spPr/>
      <dgm:t>
        <a:bodyPr/>
        <a:lstStyle/>
        <a:p>
          <a:endParaRPr lang="en-US"/>
        </a:p>
      </dgm:t>
    </dgm:pt>
    <dgm:pt modelId="{9ABB98DE-E23C-4276-A4A8-0D2FE7042760}" type="pres">
      <dgm:prSet presAssocID="{D5DE6715-1C78-497D-A491-0F6C727F8C68}" presName="dummy1a" presStyleCnt="0"/>
      <dgm:spPr/>
    </dgm:pt>
    <dgm:pt modelId="{B45EC19C-14C8-4684-B563-E7552DC1FA8C}" type="pres">
      <dgm:prSet presAssocID="{D5DE6715-1C78-497D-A491-0F6C727F8C68}" presName="dummy1b" presStyleCnt="0"/>
      <dgm:spPr/>
    </dgm:pt>
    <dgm:pt modelId="{06235E82-FBD0-4EC7-902F-3B3650496E67}" type="pres">
      <dgm:prSet presAssocID="{D5DE6715-1C78-497D-A491-0F6C727F8C6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8089CA-CACE-4009-B095-09A84F6DEAB3}" type="pres">
      <dgm:prSet presAssocID="{D5DE6715-1C78-497D-A491-0F6C727F8C68}" presName="wedge2" presStyleLbl="node1" presStyleIdx="1" presStyleCnt="3"/>
      <dgm:spPr/>
      <dgm:t>
        <a:bodyPr/>
        <a:lstStyle/>
        <a:p>
          <a:endParaRPr lang="en-US"/>
        </a:p>
      </dgm:t>
    </dgm:pt>
    <dgm:pt modelId="{7EC740D5-0E68-4507-BACA-8E4204D680EA}" type="pres">
      <dgm:prSet presAssocID="{D5DE6715-1C78-497D-A491-0F6C727F8C68}" presName="dummy2a" presStyleCnt="0"/>
      <dgm:spPr/>
    </dgm:pt>
    <dgm:pt modelId="{6BC3681E-1264-4C9F-9469-6C51BE8A6DD4}" type="pres">
      <dgm:prSet presAssocID="{D5DE6715-1C78-497D-A491-0F6C727F8C68}" presName="dummy2b" presStyleCnt="0"/>
      <dgm:spPr/>
    </dgm:pt>
    <dgm:pt modelId="{F3213B86-EFE4-4125-9E21-621A49261894}" type="pres">
      <dgm:prSet presAssocID="{D5DE6715-1C78-497D-A491-0F6C727F8C6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8EFE1-3262-4F00-9B1E-EB1650BB4C84}" type="pres">
      <dgm:prSet presAssocID="{D5DE6715-1C78-497D-A491-0F6C727F8C68}" presName="wedge3" presStyleLbl="node1" presStyleIdx="2" presStyleCnt="3"/>
      <dgm:spPr/>
      <dgm:t>
        <a:bodyPr/>
        <a:lstStyle/>
        <a:p>
          <a:endParaRPr lang="en-US"/>
        </a:p>
      </dgm:t>
    </dgm:pt>
    <dgm:pt modelId="{CEF144F0-E89C-4F03-9677-ED7D4B768D90}" type="pres">
      <dgm:prSet presAssocID="{D5DE6715-1C78-497D-A491-0F6C727F8C68}" presName="dummy3a" presStyleCnt="0"/>
      <dgm:spPr/>
    </dgm:pt>
    <dgm:pt modelId="{7A3D52C6-C7E2-46C3-B66C-48501DF95661}" type="pres">
      <dgm:prSet presAssocID="{D5DE6715-1C78-497D-A491-0F6C727F8C68}" presName="dummy3b" presStyleCnt="0"/>
      <dgm:spPr/>
    </dgm:pt>
    <dgm:pt modelId="{C9CEB9DF-033A-4097-8272-ED9003D459F3}" type="pres">
      <dgm:prSet presAssocID="{D5DE6715-1C78-497D-A491-0F6C727F8C6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61E112-397F-432B-9470-BB62E9638440}" type="pres">
      <dgm:prSet presAssocID="{E49AA30F-E396-4331-9EAD-2A791810F634}" presName="arrowWedge1" presStyleLbl="fgSibTrans2D1" presStyleIdx="0" presStyleCnt="3"/>
      <dgm:spPr/>
    </dgm:pt>
    <dgm:pt modelId="{FA4FC7DE-CBCE-4B24-9D5D-64DE6DBEC097}" type="pres">
      <dgm:prSet presAssocID="{6E6E2285-138F-4811-BC6B-39351E1AB51A}" presName="arrowWedge2" presStyleLbl="fgSibTrans2D1" presStyleIdx="1" presStyleCnt="3"/>
      <dgm:spPr>
        <a:solidFill>
          <a:srgbClr val="CC0000"/>
        </a:solidFill>
      </dgm:spPr>
    </dgm:pt>
    <dgm:pt modelId="{1E789754-C349-48E4-BF2F-80CBAA09557F}" type="pres">
      <dgm:prSet presAssocID="{1EDD8BC8-86F9-4848-B205-09D3E93AAEDF}" presName="arrowWedge3" presStyleLbl="fgSibTrans2D1" presStyleIdx="2" presStyleCnt="3"/>
      <dgm:spPr>
        <a:noFill/>
      </dgm:spPr>
    </dgm:pt>
  </dgm:ptLst>
  <dgm:cxnLst>
    <dgm:cxn modelId="{F75DB19C-F2E1-41A5-A289-B769480C71AB}" type="presOf" srcId="{C48222C4-DAEA-4274-94BB-6DB595B77A00}" destId="{25EE07B6-F5DF-490F-885A-9F014D9294E4}" srcOrd="0" destOrd="0" presId="urn:microsoft.com/office/officeart/2005/8/layout/cycle8"/>
    <dgm:cxn modelId="{A947251D-2C5C-469E-B413-8560895B2A26}" type="presOf" srcId="{1383954D-A909-4494-B708-C5A1FE4A178B}" destId="{CE8089CA-CACE-4009-B095-09A84F6DEAB3}" srcOrd="0" destOrd="0" presId="urn:microsoft.com/office/officeart/2005/8/layout/cycle8"/>
    <dgm:cxn modelId="{9DA6B941-B77B-4379-AA1E-B928D026C772}" srcId="{D5DE6715-1C78-497D-A491-0F6C727F8C68}" destId="{C48222C4-DAEA-4274-94BB-6DB595B77A00}" srcOrd="0" destOrd="0" parTransId="{1CA4D0F6-54D0-42A5-A535-4920AE8A7E26}" sibTransId="{E49AA30F-E396-4331-9EAD-2A791810F634}"/>
    <dgm:cxn modelId="{EF7023D7-A072-4EDF-BD1B-E41E3569CE97}" type="presOf" srcId="{9F5755B0-7000-4CC3-97C5-067D6622CCFC}" destId="{C9CEB9DF-033A-4097-8272-ED9003D459F3}" srcOrd="1" destOrd="0" presId="urn:microsoft.com/office/officeart/2005/8/layout/cycle8"/>
    <dgm:cxn modelId="{01CA424E-8C38-4DF7-ABA2-8B7933120C24}" type="presOf" srcId="{9F5755B0-7000-4CC3-97C5-067D6622CCFC}" destId="{8C78EFE1-3262-4F00-9B1E-EB1650BB4C84}" srcOrd="0" destOrd="0" presId="urn:microsoft.com/office/officeart/2005/8/layout/cycle8"/>
    <dgm:cxn modelId="{23A32DD3-D6AB-4685-B58A-4E696A51A1D8}" srcId="{D5DE6715-1C78-497D-A491-0F6C727F8C68}" destId="{1383954D-A909-4494-B708-C5A1FE4A178B}" srcOrd="1" destOrd="0" parTransId="{FDF1BBF3-587F-4067-9396-2449F2A5FF6F}" sibTransId="{6E6E2285-138F-4811-BC6B-39351E1AB51A}"/>
    <dgm:cxn modelId="{0B1DF46B-358B-4458-B22D-669B678B6CA7}" type="presOf" srcId="{C48222C4-DAEA-4274-94BB-6DB595B77A00}" destId="{06235E82-FBD0-4EC7-902F-3B3650496E67}" srcOrd="1" destOrd="0" presId="urn:microsoft.com/office/officeart/2005/8/layout/cycle8"/>
    <dgm:cxn modelId="{BD79F7E0-C714-44A9-AAA3-3C3EB013FF16}" type="presOf" srcId="{1383954D-A909-4494-B708-C5A1FE4A178B}" destId="{F3213B86-EFE4-4125-9E21-621A49261894}" srcOrd="1" destOrd="0" presId="urn:microsoft.com/office/officeart/2005/8/layout/cycle8"/>
    <dgm:cxn modelId="{371CF3CD-BD54-4B48-91C4-685C730AC0A7}" srcId="{D5DE6715-1C78-497D-A491-0F6C727F8C68}" destId="{9F5755B0-7000-4CC3-97C5-067D6622CCFC}" srcOrd="2" destOrd="0" parTransId="{6B3A8A0C-A05F-44BE-826C-24BA8F1B1E73}" sibTransId="{1EDD8BC8-86F9-4848-B205-09D3E93AAEDF}"/>
    <dgm:cxn modelId="{60E3A439-69F4-44DC-AC9C-61E6850FF620}" type="presOf" srcId="{D5DE6715-1C78-497D-A491-0F6C727F8C68}" destId="{E0C921B0-B016-4555-8A55-63448B35F1A2}" srcOrd="0" destOrd="0" presId="urn:microsoft.com/office/officeart/2005/8/layout/cycle8"/>
    <dgm:cxn modelId="{DF864F87-4588-4D50-86F5-E58EED635563}" type="presParOf" srcId="{E0C921B0-B016-4555-8A55-63448B35F1A2}" destId="{25EE07B6-F5DF-490F-885A-9F014D9294E4}" srcOrd="0" destOrd="0" presId="urn:microsoft.com/office/officeart/2005/8/layout/cycle8"/>
    <dgm:cxn modelId="{4A4B8EBE-E710-41B8-B8B6-64C7A00B8F5D}" type="presParOf" srcId="{E0C921B0-B016-4555-8A55-63448B35F1A2}" destId="{9ABB98DE-E23C-4276-A4A8-0D2FE7042760}" srcOrd="1" destOrd="0" presId="urn:microsoft.com/office/officeart/2005/8/layout/cycle8"/>
    <dgm:cxn modelId="{AE4320CB-D238-4857-AFC7-4A12E98BF159}" type="presParOf" srcId="{E0C921B0-B016-4555-8A55-63448B35F1A2}" destId="{B45EC19C-14C8-4684-B563-E7552DC1FA8C}" srcOrd="2" destOrd="0" presId="urn:microsoft.com/office/officeart/2005/8/layout/cycle8"/>
    <dgm:cxn modelId="{5F8B4C7E-C7AC-4760-8040-C72065CC6413}" type="presParOf" srcId="{E0C921B0-B016-4555-8A55-63448B35F1A2}" destId="{06235E82-FBD0-4EC7-902F-3B3650496E67}" srcOrd="3" destOrd="0" presId="urn:microsoft.com/office/officeart/2005/8/layout/cycle8"/>
    <dgm:cxn modelId="{B6CC7363-09AD-4771-9E70-BE8491B93648}" type="presParOf" srcId="{E0C921B0-B016-4555-8A55-63448B35F1A2}" destId="{CE8089CA-CACE-4009-B095-09A84F6DEAB3}" srcOrd="4" destOrd="0" presId="urn:microsoft.com/office/officeart/2005/8/layout/cycle8"/>
    <dgm:cxn modelId="{0A3B6769-ACE6-461F-A5AC-B795F7F4DE65}" type="presParOf" srcId="{E0C921B0-B016-4555-8A55-63448B35F1A2}" destId="{7EC740D5-0E68-4507-BACA-8E4204D680EA}" srcOrd="5" destOrd="0" presId="urn:microsoft.com/office/officeart/2005/8/layout/cycle8"/>
    <dgm:cxn modelId="{772A0C5D-ADEF-4F72-9FA1-9C90218BE3A7}" type="presParOf" srcId="{E0C921B0-B016-4555-8A55-63448B35F1A2}" destId="{6BC3681E-1264-4C9F-9469-6C51BE8A6DD4}" srcOrd="6" destOrd="0" presId="urn:microsoft.com/office/officeart/2005/8/layout/cycle8"/>
    <dgm:cxn modelId="{46EED079-7DE8-442C-9341-76213EE7F208}" type="presParOf" srcId="{E0C921B0-B016-4555-8A55-63448B35F1A2}" destId="{F3213B86-EFE4-4125-9E21-621A49261894}" srcOrd="7" destOrd="0" presId="urn:microsoft.com/office/officeart/2005/8/layout/cycle8"/>
    <dgm:cxn modelId="{584A85DC-FDE2-4717-8247-1FABC0ABDC01}" type="presParOf" srcId="{E0C921B0-B016-4555-8A55-63448B35F1A2}" destId="{8C78EFE1-3262-4F00-9B1E-EB1650BB4C84}" srcOrd="8" destOrd="0" presId="urn:microsoft.com/office/officeart/2005/8/layout/cycle8"/>
    <dgm:cxn modelId="{05AF75A3-4AF4-45AF-A2DA-0CE3D11CC4AA}" type="presParOf" srcId="{E0C921B0-B016-4555-8A55-63448B35F1A2}" destId="{CEF144F0-E89C-4F03-9677-ED7D4B768D90}" srcOrd="9" destOrd="0" presId="urn:microsoft.com/office/officeart/2005/8/layout/cycle8"/>
    <dgm:cxn modelId="{77F48AA0-DF0D-435A-BF37-90CB421DD404}" type="presParOf" srcId="{E0C921B0-B016-4555-8A55-63448B35F1A2}" destId="{7A3D52C6-C7E2-46C3-B66C-48501DF95661}" srcOrd="10" destOrd="0" presId="urn:microsoft.com/office/officeart/2005/8/layout/cycle8"/>
    <dgm:cxn modelId="{816D7EF2-2086-4188-9D51-6EB50731C2A2}" type="presParOf" srcId="{E0C921B0-B016-4555-8A55-63448B35F1A2}" destId="{C9CEB9DF-033A-4097-8272-ED9003D459F3}" srcOrd="11" destOrd="0" presId="urn:microsoft.com/office/officeart/2005/8/layout/cycle8"/>
    <dgm:cxn modelId="{EAFE7ED7-76E4-4529-BD5D-B4DE9B5AACBB}" type="presParOf" srcId="{E0C921B0-B016-4555-8A55-63448B35F1A2}" destId="{4561E112-397F-432B-9470-BB62E9638440}" srcOrd="12" destOrd="0" presId="urn:microsoft.com/office/officeart/2005/8/layout/cycle8"/>
    <dgm:cxn modelId="{D7DC388A-230A-4CD1-B7F7-5EF27B9A5B95}" type="presParOf" srcId="{E0C921B0-B016-4555-8A55-63448B35F1A2}" destId="{FA4FC7DE-CBCE-4B24-9D5D-64DE6DBEC097}" srcOrd="13" destOrd="0" presId="urn:microsoft.com/office/officeart/2005/8/layout/cycle8"/>
    <dgm:cxn modelId="{5C2AD6D8-7640-4F55-855E-78A014E54CBF}" type="presParOf" srcId="{E0C921B0-B016-4555-8A55-63448B35F1A2}" destId="{1E789754-C349-48E4-BF2F-80CBAA09557F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E07B6-F5DF-490F-885A-9F014D9294E4}">
      <dsp:nvSpPr>
        <dsp:cNvPr id="0" name=""/>
        <dsp:cNvSpPr/>
      </dsp:nvSpPr>
      <dsp:spPr>
        <a:xfrm>
          <a:off x="237300" y="106984"/>
          <a:ext cx="1382572" cy="1382572"/>
        </a:xfrm>
        <a:prstGeom prst="pie">
          <a:avLst>
            <a:gd name="adj1" fmla="val 16200000"/>
            <a:gd name="adj2" fmla="val 1800000"/>
          </a:avLst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  <a:sp3d extrusionH="28000" prstMaterial="matte"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kern="1200" smtClean="0"/>
            <a:t>P</a:t>
          </a:r>
          <a:endParaRPr lang="en-US" sz="2100" kern="1200" dirty="0"/>
        </a:p>
      </dsp:txBody>
      <dsp:txXfrm>
        <a:off x="965949" y="399958"/>
        <a:ext cx="493776" cy="411480"/>
      </dsp:txXfrm>
    </dsp:sp>
    <dsp:sp modelId="{CE8089CA-CACE-4009-B095-09A84F6DEAB3}">
      <dsp:nvSpPr>
        <dsp:cNvPr id="0" name=""/>
        <dsp:cNvSpPr/>
      </dsp:nvSpPr>
      <dsp:spPr>
        <a:xfrm>
          <a:off x="208826" y="156362"/>
          <a:ext cx="1382572" cy="1382572"/>
        </a:xfrm>
        <a:prstGeom prst="pie">
          <a:avLst>
            <a:gd name="adj1" fmla="val 1800000"/>
            <a:gd name="adj2" fmla="val 900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  <a:sp3d extrusionH="28000" prstMaterial="matte"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kern="1200" smtClean="0"/>
            <a:t>T</a:t>
          </a:r>
          <a:endParaRPr lang="en-US" sz="2100" kern="1200" dirty="0"/>
        </a:p>
      </dsp:txBody>
      <dsp:txXfrm>
        <a:off x="538010" y="1053388"/>
        <a:ext cx="740664" cy="362102"/>
      </dsp:txXfrm>
    </dsp:sp>
    <dsp:sp modelId="{8C78EFE1-3262-4F00-9B1E-EB1650BB4C84}">
      <dsp:nvSpPr>
        <dsp:cNvPr id="0" name=""/>
        <dsp:cNvSpPr/>
      </dsp:nvSpPr>
      <dsp:spPr>
        <a:xfrm>
          <a:off x="180351" y="106984"/>
          <a:ext cx="1382572" cy="1382572"/>
        </a:xfrm>
        <a:prstGeom prst="pie">
          <a:avLst>
            <a:gd name="adj1" fmla="val 9000000"/>
            <a:gd name="adj2" fmla="val 1620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  <a:sp3d extrusionH="28000" prstMaterial="matte"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kern="1200" smtClean="0"/>
            <a:t>C</a:t>
          </a:r>
          <a:endParaRPr lang="en-US" sz="2100" kern="1200" dirty="0"/>
        </a:p>
      </dsp:txBody>
      <dsp:txXfrm>
        <a:off x="340499" y="399958"/>
        <a:ext cx="493776" cy="411480"/>
      </dsp:txXfrm>
    </dsp:sp>
    <dsp:sp modelId="{4561E112-397F-432B-9470-BB62E9638440}">
      <dsp:nvSpPr>
        <dsp:cNvPr id="0" name=""/>
        <dsp:cNvSpPr/>
      </dsp:nvSpPr>
      <dsp:spPr>
        <a:xfrm>
          <a:off x="151826" y="21396"/>
          <a:ext cx="1553748" cy="155374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4FC7DE-CBCE-4B24-9D5D-64DE6DBEC097}">
      <dsp:nvSpPr>
        <dsp:cNvPr id="0" name=""/>
        <dsp:cNvSpPr/>
      </dsp:nvSpPr>
      <dsp:spPr>
        <a:xfrm>
          <a:off x="123238" y="70687"/>
          <a:ext cx="1553748" cy="155374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CC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789754-C349-48E4-BF2F-80CBAA09557F}">
      <dsp:nvSpPr>
        <dsp:cNvPr id="0" name=""/>
        <dsp:cNvSpPr/>
      </dsp:nvSpPr>
      <dsp:spPr>
        <a:xfrm>
          <a:off x="94649" y="21396"/>
          <a:ext cx="1553748" cy="155374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E07B6-F5DF-490F-885A-9F014D9294E4}">
      <dsp:nvSpPr>
        <dsp:cNvPr id="0" name=""/>
        <dsp:cNvSpPr/>
      </dsp:nvSpPr>
      <dsp:spPr>
        <a:xfrm>
          <a:off x="252247" y="116970"/>
          <a:ext cx="1511613" cy="1511613"/>
        </a:xfrm>
        <a:prstGeom prst="pie">
          <a:avLst>
            <a:gd name="adj1" fmla="val 16200000"/>
            <a:gd name="adj2" fmla="val 180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1048904" y="437288"/>
        <a:ext cx="539862" cy="449885"/>
      </dsp:txXfrm>
    </dsp:sp>
    <dsp:sp modelId="{CE8089CA-CACE-4009-B095-09A84F6DEAB3}">
      <dsp:nvSpPr>
        <dsp:cNvPr id="0" name=""/>
        <dsp:cNvSpPr/>
      </dsp:nvSpPr>
      <dsp:spPr>
        <a:xfrm>
          <a:off x="221115" y="170956"/>
          <a:ext cx="1511613" cy="1511613"/>
        </a:xfrm>
        <a:prstGeom prst="pie">
          <a:avLst>
            <a:gd name="adj1" fmla="val 1800000"/>
            <a:gd name="adj2" fmla="val 900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smtClean="0"/>
            <a:t>T</a:t>
          </a:r>
          <a:endParaRPr lang="en-US" sz="2400" kern="1200" dirty="0"/>
        </a:p>
      </dsp:txBody>
      <dsp:txXfrm>
        <a:off x="581023" y="1151705"/>
        <a:ext cx="809793" cy="395898"/>
      </dsp:txXfrm>
    </dsp:sp>
    <dsp:sp modelId="{8C78EFE1-3262-4F00-9B1E-EB1650BB4C84}">
      <dsp:nvSpPr>
        <dsp:cNvPr id="0" name=""/>
        <dsp:cNvSpPr/>
      </dsp:nvSpPr>
      <dsp:spPr>
        <a:xfrm>
          <a:off x="189983" y="116970"/>
          <a:ext cx="1511613" cy="1511613"/>
        </a:xfrm>
        <a:prstGeom prst="pie">
          <a:avLst>
            <a:gd name="adj1" fmla="val 9000000"/>
            <a:gd name="adj2" fmla="val 1620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365078" y="437288"/>
        <a:ext cx="539862" cy="449885"/>
      </dsp:txXfrm>
    </dsp:sp>
    <dsp:sp modelId="{4561E112-397F-432B-9470-BB62E9638440}">
      <dsp:nvSpPr>
        <dsp:cNvPr id="0" name=""/>
        <dsp:cNvSpPr/>
      </dsp:nvSpPr>
      <dsp:spPr>
        <a:xfrm>
          <a:off x="158796" y="23394"/>
          <a:ext cx="1698765" cy="169876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4FC7DE-CBCE-4B24-9D5D-64DE6DBEC097}">
      <dsp:nvSpPr>
        <dsp:cNvPr id="0" name=""/>
        <dsp:cNvSpPr/>
      </dsp:nvSpPr>
      <dsp:spPr>
        <a:xfrm>
          <a:off x="76814" y="139187"/>
          <a:ext cx="1698765" cy="169876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CC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789754-C349-48E4-BF2F-80CBAA09557F}">
      <dsp:nvSpPr>
        <dsp:cNvPr id="0" name=""/>
        <dsp:cNvSpPr/>
      </dsp:nvSpPr>
      <dsp:spPr>
        <a:xfrm>
          <a:off x="96282" y="23394"/>
          <a:ext cx="1698765" cy="169876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E07B6-F5DF-490F-885A-9F014D9294E4}">
      <dsp:nvSpPr>
        <dsp:cNvPr id="0" name=""/>
        <dsp:cNvSpPr/>
      </dsp:nvSpPr>
      <dsp:spPr>
        <a:xfrm>
          <a:off x="252247" y="116970"/>
          <a:ext cx="1511613" cy="1511613"/>
        </a:xfrm>
        <a:prstGeom prst="pie">
          <a:avLst>
            <a:gd name="adj1" fmla="val 16200000"/>
            <a:gd name="adj2" fmla="val 1800000"/>
          </a:avLst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smtClean="0"/>
            <a:t>P</a:t>
          </a:r>
          <a:endParaRPr lang="en-US" sz="2400" kern="1200" dirty="0"/>
        </a:p>
      </dsp:txBody>
      <dsp:txXfrm>
        <a:off x="1048904" y="437288"/>
        <a:ext cx="539862" cy="449885"/>
      </dsp:txXfrm>
    </dsp:sp>
    <dsp:sp modelId="{CE8089CA-CACE-4009-B095-09A84F6DEAB3}">
      <dsp:nvSpPr>
        <dsp:cNvPr id="0" name=""/>
        <dsp:cNvSpPr/>
      </dsp:nvSpPr>
      <dsp:spPr>
        <a:xfrm>
          <a:off x="221115" y="170956"/>
          <a:ext cx="1511613" cy="1511613"/>
        </a:xfrm>
        <a:prstGeom prst="pie">
          <a:avLst>
            <a:gd name="adj1" fmla="val 1800000"/>
            <a:gd name="adj2" fmla="val 900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smtClean="0"/>
            <a:t>T</a:t>
          </a:r>
          <a:endParaRPr lang="en-US" sz="2400" kern="1200" dirty="0"/>
        </a:p>
      </dsp:txBody>
      <dsp:txXfrm>
        <a:off x="581023" y="1151705"/>
        <a:ext cx="809793" cy="395898"/>
      </dsp:txXfrm>
    </dsp:sp>
    <dsp:sp modelId="{8C78EFE1-3262-4F00-9B1E-EB1650BB4C84}">
      <dsp:nvSpPr>
        <dsp:cNvPr id="0" name=""/>
        <dsp:cNvSpPr/>
      </dsp:nvSpPr>
      <dsp:spPr>
        <a:xfrm>
          <a:off x="189983" y="116970"/>
          <a:ext cx="1511613" cy="1511613"/>
        </a:xfrm>
        <a:prstGeom prst="pie">
          <a:avLst>
            <a:gd name="adj1" fmla="val 9000000"/>
            <a:gd name="adj2" fmla="val 1620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365078" y="437288"/>
        <a:ext cx="539862" cy="449885"/>
      </dsp:txXfrm>
    </dsp:sp>
    <dsp:sp modelId="{4561E112-397F-432B-9470-BB62E9638440}">
      <dsp:nvSpPr>
        <dsp:cNvPr id="0" name=""/>
        <dsp:cNvSpPr/>
      </dsp:nvSpPr>
      <dsp:spPr>
        <a:xfrm>
          <a:off x="158796" y="23394"/>
          <a:ext cx="1698765" cy="169876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4FC7DE-CBCE-4B24-9D5D-64DE6DBEC097}">
      <dsp:nvSpPr>
        <dsp:cNvPr id="0" name=""/>
        <dsp:cNvSpPr/>
      </dsp:nvSpPr>
      <dsp:spPr>
        <a:xfrm>
          <a:off x="127539" y="77284"/>
          <a:ext cx="1698765" cy="169876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CC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789754-C349-48E4-BF2F-80CBAA09557F}">
      <dsp:nvSpPr>
        <dsp:cNvPr id="0" name=""/>
        <dsp:cNvSpPr/>
      </dsp:nvSpPr>
      <dsp:spPr>
        <a:xfrm>
          <a:off x="96282" y="23394"/>
          <a:ext cx="1698765" cy="169876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4283" cy="496570"/>
          </a:xfrm>
          <a:prstGeom prst="rect">
            <a:avLst/>
          </a:prstGeom>
        </p:spPr>
        <p:txBody>
          <a:bodyPr vert="horz" lIns="95560" tIns="47780" rIns="95560" bIns="47780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6" y="2"/>
            <a:ext cx="2944283" cy="496570"/>
          </a:xfrm>
          <a:prstGeom prst="rect">
            <a:avLst/>
          </a:prstGeom>
        </p:spPr>
        <p:txBody>
          <a:bodyPr vert="horz" lIns="95560" tIns="47780" rIns="95560" bIns="47780" rtlCol="0"/>
          <a:lstStyle>
            <a:lvl1pPr algn="r">
              <a:defRPr sz="1300"/>
            </a:lvl1pPr>
          </a:lstStyle>
          <a:p>
            <a:fld id="{B8236D67-231C-49D4-A38C-A97CBE4A859F}" type="datetimeFigureOut">
              <a:rPr lang="en-US" smtClean="0"/>
              <a:t>8/29/2016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6125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0" tIns="47780" rIns="95560" bIns="4778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5560" tIns="47780" rIns="95560" bIns="4778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3108"/>
            <a:ext cx="2944283" cy="496570"/>
          </a:xfrm>
          <a:prstGeom prst="rect">
            <a:avLst/>
          </a:prstGeom>
        </p:spPr>
        <p:txBody>
          <a:bodyPr vert="horz" lIns="95560" tIns="47780" rIns="95560" bIns="47780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6" y="9433108"/>
            <a:ext cx="2944283" cy="496570"/>
          </a:xfrm>
          <a:prstGeom prst="rect">
            <a:avLst/>
          </a:prstGeom>
        </p:spPr>
        <p:txBody>
          <a:bodyPr vert="horz" lIns="95560" tIns="47780" rIns="95560" bIns="47780" rtlCol="0" anchor="b"/>
          <a:lstStyle>
            <a:lvl1pPr algn="r">
              <a:defRPr sz="1300"/>
            </a:lvl1pPr>
          </a:lstStyle>
          <a:p>
            <a:fld id="{E5E70288-5127-4044-9F88-83037E93A3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032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70288-5127-4044-9F88-83037E93A3B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805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70288-5127-4044-9F88-83037E93A3B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740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Our existence proofs that nature likes</a:t>
            </a:r>
            <a:r>
              <a:rPr lang="de-DE" baseline="0" dirty="0" smtClean="0"/>
              <a:t> to </a:t>
            </a:r>
            <a:r>
              <a:rPr lang="de-DE" dirty="0" smtClean="0"/>
              <a:t>violate</a:t>
            </a:r>
            <a:r>
              <a:rPr lang="de-DE" baseline="0" dirty="0" smtClean="0"/>
              <a:t> symmetries</a:t>
            </a:r>
          </a:p>
          <a:p>
            <a:r>
              <a:rPr lang="de-DE" baseline="0" dirty="0" smtClean="0"/>
              <a:t>Sectors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70288-5127-4044-9F88-83037E93A3B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574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70288-5127-4044-9F88-83037E93A3B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038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70288-5127-4044-9F88-83037E93A3B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03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70288-5127-4044-9F88-83037E93A3B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578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70288-5127-4044-9F88-83037E93A3B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499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70288-5127-4044-9F88-83037E93A3B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057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70288-5127-4044-9F88-83037E93A3B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25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76D0E-26F7-4D59-A0D8-F3688B98BB3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9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Yury Valdau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TRIC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Yury Valdau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TRIC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Yury Valdau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TRIC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Yury Valdau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TRIC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Yury Valdau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TRIC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Yury Valdau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TRIC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Yury Valdau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TRIC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Yury Valdau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TRIC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Yury Valdau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Yury Valdau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TRIC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Yury Valdau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TRIC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Yury Valdau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TRIC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3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330.pn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260.png"/><Relationship Id="rId5" Type="http://schemas.openxmlformats.org/officeDocument/2006/relationships/image" Target="../media/image210.png"/><Relationship Id="rId10" Type="http://schemas.openxmlformats.org/officeDocument/2006/relationships/image" Target="../media/image250.png"/><Relationship Id="rId4" Type="http://schemas.openxmlformats.org/officeDocument/2006/relationships/image" Target="../media/image200.png"/><Relationship Id="rId9" Type="http://schemas.openxmlformats.org/officeDocument/2006/relationships/image" Target="../media/image29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45" y="2611860"/>
            <a:ext cx="7955911" cy="1470025"/>
          </a:xfrm>
        </p:spPr>
        <p:txBody>
          <a:bodyPr>
            <a:normAutofit/>
          </a:bodyPr>
          <a:lstStyle/>
          <a:p>
            <a:r>
              <a:rPr lang="de-DE" b="1" dirty="0" smtClean="0"/>
              <a:t>Time Reversal Invariance </a:t>
            </a:r>
            <a:br>
              <a:rPr lang="de-DE" b="1" dirty="0" smtClean="0"/>
            </a:br>
            <a:r>
              <a:rPr lang="de-DE" b="1" dirty="0" smtClean="0"/>
              <a:t>at COSY (TRIC)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49623" y="5410200"/>
            <a:ext cx="1444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Yury Valdau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80999"/>
            <a:ext cx="2404931" cy="865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675" y="419074"/>
            <a:ext cx="864138" cy="800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00" y="419074"/>
            <a:ext cx="2314395" cy="8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800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Beam Energy for TRIC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263724" y="3962400"/>
            <a:ext cx="2927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i="1" dirty="0"/>
              <a:t>M. Beyer NPA 560 (1993) 895</a:t>
            </a:r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366974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0" y="3962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i="1" dirty="0"/>
              <a:t>Yu. </a:t>
            </a:r>
            <a:r>
              <a:rPr lang="de-DE" i="1" dirty="0" smtClean="0"/>
              <a:t>Uzikov PRC </a:t>
            </a:r>
            <a:r>
              <a:rPr lang="de-DE" i="1" dirty="0"/>
              <a:t>92 (2015) 014002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1066800" y="1207532"/>
            <a:ext cx="419100" cy="2754868"/>
          </a:xfrm>
          <a:prstGeom prst="rect">
            <a:avLst/>
          </a:prstGeom>
          <a:solidFill>
            <a:srgbClr val="00B050">
              <a:alpha val="28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914900" y="1295400"/>
            <a:ext cx="266700" cy="2362200"/>
          </a:xfrm>
          <a:prstGeom prst="rect">
            <a:avLst/>
          </a:prstGeom>
          <a:solidFill>
            <a:srgbClr val="00B050">
              <a:alpha val="28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5276671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COSY injection energy is 45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COSY 100 kV e-cooler is operational up to 184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</a:t>
            </a:r>
            <a:r>
              <a:rPr lang="en-US" sz="2400" dirty="0" smtClean="0"/>
              <a:t>olarimetry data at 135 MeV </a:t>
            </a:r>
            <a:r>
              <a:rPr lang="en-US" sz="2400" dirty="0"/>
              <a:t>is available (</a:t>
            </a:r>
            <a:r>
              <a:rPr lang="en-US" sz="2400" dirty="0" smtClean="0"/>
              <a:t>PRC 74 (2006) 064003)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381000" y="4426803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Two independent theoretical calculations suggests to perform TRIC below 200 MeV</a:t>
            </a:r>
          </a:p>
        </p:txBody>
      </p:sp>
    </p:spTree>
    <p:extLst>
      <p:ext uri="{BB962C8B-B14F-4D97-AF65-F5344CB8AC3E}">
        <p14:creationId xmlns:p14="http://schemas.microsoft.com/office/powerpoint/2010/main" val="1193047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smtClean="0"/>
              <a:t>COoler</a:t>
            </a:r>
            <a:r>
              <a:rPr lang="en-US" b="1" dirty="0"/>
              <a:t>-</a:t>
            </a:r>
            <a:r>
              <a:rPr lang="en-US" b="1" dirty="0" smtClean="0"/>
              <a:t>SYnchrotron COSY-Jülich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4044950" cy="520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219200"/>
            <a:ext cx="440894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Momentum range: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0.045-3.700 </a:t>
            </a:r>
            <a:r>
              <a:rPr lang="en-US" sz="2800" dirty="0"/>
              <a:t>GeV/c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Polarised and unpolarised 		p/d beams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Stochastic and electron 		cooling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Internal polarised gas 			targets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Beam and target 			polarimeters</a:t>
            </a:r>
          </a:p>
          <a:p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269821" y="2438400"/>
            <a:ext cx="477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PAX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5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5" y="855865"/>
            <a:ext cx="4739299" cy="48716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31375" cy="1143000"/>
          </a:xfrm>
        </p:spPr>
        <p:txBody>
          <a:bodyPr>
            <a:normAutofit/>
          </a:bodyPr>
          <a:lstStyle/>
          <a:p>
            <a:r>
              <a:rPr lang="de-DE" b="1" dirty="0" smtClean="0"/>
              <a:t>Polarised beam @ COSY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2886" y="1239914"/>
            <a:ext cx="4242768" cy="4570195"/>
          </a:xfrm>
        </p:spPr>
        <p:txBody>
          <a:bodyPr>
            <a:noAutofit/>
          </a:bodyPr>
          <a:lstStyle/>
          <a:p>
            <a:r>
              <a:rPr lang="de-DE" sz="2800" dirty="0" smtClean="0"/>
              <a:t>Polarised beam intensity after stacking for: </a:t>
            </a:r>
            <a:r>
              <a:rPr lang="de-DE" sz="2800" dirty="0"/>
              <a:t>	</a:t>
            </a:r>
            <a:r>
              <a:rPr lang="de-DE" sz="2800" dirty="0" smtClean="0"/>
              <a:t>120 </a:t>
            </a:r>
            <a:r>
              <a:rPr lang="de-DE" sz="2800" dirty="0" smtClean="0"/>
              <a:t>s </a:t>
            </a:r>
            <a:r>
              <a:rPr lang="de-DE" sz="2800" dirty="0" smtClean="0">
                <a:sym typeface="Wingdings" panose="05000000000000000000" pitchFamily="2" charset="2"/>
              </a:rPr>
              <a:t></a:t>
            </a:r>
            <a:r>
              <a:rPr lang="de-DE" sz="2800" dirty="0" smtClean="0"/>
              <a:t>1.7×10</a:t>
            </a:r>
            <a:r>
              <a:rPr lang="de-DE" sz="2800" baseline="30000" dirty="0" smtClean="0"/>
              <a:t>9</a:t>
            </a:r>
            <a:r>
              <a:rPr lang="de-DE" sz="2800" dirty="0"/>
              <a:t> </a:t>
            </a:r>
            <a:r>
              <a:rPr lang="de-DE" sz="2800" dirty="0" smtClean="0"/>
              <a:t> 	     	600 s </a:t>
            </a:r>
            <a:r>
              <a:rPr lang="de-DE" sz="2800" dirty="0" smtClean="0">
                <a:sym typeface="Wingdings" panose="05000000000000000000" pitchFamily="2" charset="2"/>
              </a:rPr>
              <a:t>5.0</a:t>
            </a:r>
            <a:r>
              <a:rPr lang="de-DE" sz="2800" dirty="0" smtClean="0"/>
              <a:t>×10</a:t>
            </a:r>
            <a:r>
              <a:rPr lang="de-DE" sz="2800" baseline="30000" dirty="0" smtClean="0"/>
              <a:t>9</a:t>
            </a:r>
            <a:endParaRPr lang="de-DE" sz="2800" dirty="0" smtClean="0"/>
          </a:p>
          <a:p>
            <a:r>
              <a:rPr lang="de-DE" sz="2800" dirty="0" smtClean="0"/>
              <a:t>Polarisation </a:t>
            </a:r>
            <a:r>
              <a:rPr lang="de-DE" sz="2800" dirty="0"/>
              <a:t>in the ring </a:t>
            </a:r>
            <a:r>
              <a:rPr lang="de-DE" sz="2800" dirty="0" smtClean="0"/>
              <a:t>	&gt;</a:t>
            </a:r>
            <a:r>
              <a:rPr lang="de-DE" sz="2800" dirty="0" smtClean="0"/>
              <a:t>50</a:t>
            </a:r>
            <a:r>
              <a:rPr lang="de-DE" sz="2800" dirty="0"/>
              <a:t>% </a:t>
            </a:r>
            <a:endParaRPr lang="de-DE" sz="2800" dirty="0" smtClean="0"/>
          </a:p>
          <a:p>
            <a:r>
              <a:rPr lang="de-DE" sz="2800" dirty="0" smtClean="0"/>
              <a:t>Polarisation </a:t>
            </a:r>
            <a:r>
              <a:rPr lang="de-DE" sz="2800" dirty="0"/>
              <a:t>life </a:t>
            </a:r>
            <a:r>
              <a:rPr lang="de-DE" sz="2800" dirty="0" smtClean="0"/>
              <a:t>time </a:t>
            </a:r>
            <a:r>
              <a:rPr lang="de-DE" sz="2800" dirty="0" smtClean="0"/>
              <a:t>	&gt;10000s</a:t>
            </a:r>
            <a:endParaRPr lang="de-DE" sz="2800" dirty="0" smtClean="0"/>
          </a:p>
          <a:p>
            <a:r>
              <a:rPr lang="de-DE" sz="2800" dirty="0" smtClean="0"/>
              <a:t>Beam life time 5000 s (12000 s in Sep 2012)</a:t>
            </a:r>
            <a:endParaRPr lang="de-DE" sz="2800" dirty="0"/>
          </a:p>
          <a:p>
            <a:endParaRPr lang="de-DE" sz="28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403294" y="1669785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30/07/2016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742374" y="2792064"/>
            <a:ext cx="195284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Beam Current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81873" y="5348445"/>
            <a:ext cx="81785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Time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56794" y="5853301"/>
            <a:ext cx="6332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FF0000"/>
                </a:solidFill>
              </a:rPr>
              <a:t>COSY can provide beam for TRIC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45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000"/>
            <a:ext cx="8229600" cy="770400"/>
          </a:xfrm>
        </p:spPr>
        <p:txBody>
          <a:bodyPr/>
          <a:lstStyle/>
          <a:p>
            <a:r>
              <a:rPr lang="en-US" b="1" dirty="0" smtClean="0"/>
              <a:t>Prerequisites</a:t>
            </a:r>
            <a:endParaRPr 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24093" y="1278320"/>
                <a:ext cx="4378170" cy="3599172"/>
              </a:xfrm>
              <a:prstGeom prst="rect">
                <a:avLst/>
              </a:prstGeom>
              <a:noFill/>
            </p:spPr>
            <p:txBody>
              <a:bodyPr wrap="square" lIns="36000" tIns="72000" rIns="72000" bIns="72000" rtlCol="0">
                <a:spAutoFit/>
              </a:bodyPr>
              <a:lstStyle/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 smtClean="0">
                    <a:solidFill>
                      <a:schemeClr val="tx1"/>
                    </a:solidFill>
                  </a:rPr>
                  <a:t>P</a:t>
                </a:r>
                <a:r>
                  <a:rPr lang="de-DE" sz="2800" dirty="0" err="1" smtClean="0">
                    <a:solidFill>
                      <a:schemeClr val="tx1"/>
                    </a:solidFill>
                  </a:rPr>
                  <a:t>olarised</a:t>
                </a:r>
                <a:r>
                  <a:rPr lang="de-DE" sz="28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de-DE" sz="2800" dirty="0" smtClean="0">
                    <a:solidFill>
                      <a:schemeClr val="tx1"/>
                    </a:solidFill>
                  </a:rPr>
                  <a:t> beam </a:t>
                </a:r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 err="1" smtClean="0">
                    <a:solidFill>
                      <a:schemeClr val="tx1"/>
                    </a:solidFill>
                  </a:rPr>
                  <a:t>Polarised</a:t>
                </a:r>
                <a:r>
                  <a:rPr lang="de-DE" sz="28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de-DE" sz="2800" dirty="0" smtClean="0">
                    <a:solidFill>
                      <a:schemeClr val="tx1"/>
                    </a:solidFill>
                  </a:rPr>
                  <a:t> target</a:t>
                </a:r>
                <a:endParaRPr lang="de-DE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 smtClean="0">
                    <a:solidFill>
                      <a:schemeClr val="tx1"/>
                    </a:solidFill>
                  </a:rPr>
                  <a:t>Beam/Target polarimeter</a:t>
                </a:r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>
                    <a:solidFill>
                      <a:schemeClr val="tx1"/>
                    </a:solidFill>
                  </a:rPr>
                  <a:t>Beam 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current</a:t>
                </a:r>
                <a:r>
                  <a:rPr lang="de-DE" sz="2800" dirty="0" smtClean="0">
                    <a:solidFill>
                      <a:schemeClr val="tx1"/>
                    </a:solidFill>
                  </a:rPr>
                  <a:t> sensor</a:t>
                </a:r>
                <a:endParaRPr lang="de-DE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93" y="1278320"/>
                <a:ext cx="4378170" cy="3599172"/>
              </a:xfrm>
              <a:prstGeom prst="rect">
                <a:avLst/>
              </a:prstGeom>
              <a:blipFill>
                <a:blip r:embed="rId2"/>
                <a:stretch>
                  <a:fillRect l="-3760" r="-279" b="-3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572000" y="1623965"/>
            <a:ext cx="2909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COSY Storage Ring</a:t>
            </a:r>
            <a:endParaRPr lang="de-DE" sz="2800" b="1" dirty="0"/>
          </a:p>
        </p:txBody>
      </p:sp>
      <p:pic>
        <p:nvPicPr>
          <p:cNvPr id="19" name="Picture 2" descr="http://www.fz-juelich.de/portal/DE/Presse/Kurznachrichten/2010/Bilder/03136_cosy__470x470_JPG.jpg%3F__blob%3Dpost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5" t="25075" b="12935"/>
          <a:stretch/>
        </p:blipFill>
        <p:spPr bwMode="auto">
          <a:xfrm>
            <a:off x="4703441" y="2227568"/>
            <a:ext cx="4246729" cy="273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010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000"/>
            <a:ext cx="8229600" cy="770400"/>
          </a:xfrm>
        </p:spPr>
        <p:txBody>
          <a:bodyPr/>
          <a:lstStyle/>
          <a:p>
            <a:r>
              <a:rPr lang="en-US" b="1" dirty="0" smtClean="0"/>
              <a:t>Prerequisites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4093" y="1278320"/>
                <a:ext cx="4378170" cy="3599172"/>
              </a:xfrm>
              <a:prstGeom prst="rect">
                <a:avLst/>
              </a:prstGeom>
              <a:noFill/>
            </p:spPr>
            <p:txBody>
              <a:bodyPr wrap="square" lIns="36000" tIns="72000" rIns="72000" bIns="72000" rtlCol="0">
                <a:spAutoFit/>
              </a:bodyPr>
              <a:lstStyle/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 smtClean="0"/>
                  <a:t>P</a:t>
                </a:r>
                <a:r>
                  <a:rPr lang="de-DE" sz="2800" dirty="0" err="1" smtClean="0"/>
                  <a:t>olarised</a:t>
                </a:r>
                <a:r>
                  <a:rPr lang="de-DE" sz="28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de-DE" sz="2800" dirty="0" smtClean="0"/>
                  <a:t> beam </a:t>
                </a:r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 err="1" smtClean="0"/>
                  <a:t>Polarised</a:t>
                </a:r>
                <a:r>
                  <a:rPr lang="de-DE" sz="28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8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800" i="1" dirty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de-DE" sz="2800" dirty="0" smtClean="0"/>
                  <a:t> target</a:t>
                </a:r>
                <a:endParaRPr lang="de-DE" sz="2800" dirty="0"/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 smtClean="0"/>
                  <a:t>Beam/Target polarimeter</a:t>
                </a:r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>
                    <a:solidFill>
                      <a:srgbClr val="FF0000"/>
                    </a:solidFill>
                  </a:rPr>
                  <a:t>Beam 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current</a:t>
                </a:r>
                <a:r>
                  <a:rPr lang="de-DE" sz="2800" dirty="0" smtClean="0">
                    <a:solidFill>
                      <a:srgbClr val="FF0000"/>
                    </a:solidFill>
                  </a:rPr>
                  <a:t> sensor</a:t>
                </a:r>
                <a:endParaRPr lang="de-DE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93" y="1278320"/>
                <a:ext cx="4378170" cy="3599172"/>
              </a:xfrm>
              <a:prstGeom prst="rect">
                <a:avLst/>
              </a:prstGeom>
              <a:blipFill>
                <a:blip r:embed="rId2"/>
                <a:stretch>
                  <a:fillRect l="-3760" r="-279" b="-32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572000" y="1623965"/>
            <a:ext cx="963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COSY</a:t>
            </a:r>
            <a:endParaRPr lang="de-DE" sz="2800" dirty="0"/>
          </a:p>
        </p:txBody>
      </p:sp>
      <p:pic>
        <p:nvPicPr>
          <p:cNvPr id="9" name="Picture 2" descr="http://www.fz-juelich.de/portal/DE/Presse/Kurznachrichten/2010/Bilder/03136_cosy__470x470_JPG.jpg%3F__blob%3Dpost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5" t="25075" b="12935"/>
          <a:stretch/>
        </p:blipFill>
        <p:spPr bwMode="auto">
          <a:xfrm>
            <a:off x="6891430" y="932675"/>
            <a:ext cx="167665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46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6" y="823784"/>
            <a:ext cx="2556776" cy="2452816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00242" y="1189451"/>
            <a:ext cx="6115158" cy="2763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fik 5"/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b="50000"/>
          <a:stretch/>
        </p:blipFill>
        <p:spPr>
          <a:xfrm>
            <a:off x="420239" y="3880129"/>
            <a:ext cx="3805847" cy="25206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PAX@COSY</a:t>
            </a:r>
            <a:endParaRPr lang="en-US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6679095" y="1132584"/>
            <a:ext cx="1588467" cy="613352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b="1" dirty="0" smtClean="0">
                <a:ea typeface="WenQuanYi Micro Hei" pitchFamily="2"/>
                <a:cs typeface="Lohit Hindi" pitchFamily="2"/>
              </a:rPr>
              <a:t>    Low-</a:t>
            </a:r>
            <a:r>
              <a:rPr lang="en-US" b="1" dirty="0" smtClean="0">
                <a:ea typeface="Liberation Sans" pitchFamily="34"/>
                <a:cs typeface="Liberation Sans" pitchFamily="34"/>
              </a:rPr>
              <a:t>β</a:t>
            </a:r>
            <a:endParaRPr lang="en-US" b="1" dirty="0">
              <a:ea typeface="Liberation Sans" pitchFamily="34"/>
              <a:cs typeface="Liberation Sans" pitchFamily="34"/>
            </a:endParaRPr>
          </a:p>
          <a:p>
            <a:pPr hangingPunct="0"/>
            <a:r>
              <a:rPr lang="en-US" b="1" dirty="0">
                <a:ea typeface="Liberation Sans" pitchFamily="34"/>
                <a:cs typeface="Liberation Sans" pitchFamily="34"/>
              </a:rPr>
              <a:t>Quadrupoles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074791" y="3187186"/>
            <a:ext cx="1165403" cy="642847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000" b="1" dirty="0" smtClean="0">
                <a:ea typeface="WenQuanYi Micro Hei" pitchFamily="2"/>
                <a:cs typeface="Lohit Hindi" pitchFamily="2"/>
              </a:rPr>
              <a:t>  </a:t>
            </a:r>
            <a:r>
              <a:rPr lang="en-US" b="1" dirty="0" smtClean="0">
                <a:ea typeface="WenQuanYi Micro Hei" pitchFamily="2"/>
                <a:cs typeface="Lohit Hindi" pitchFamily="2"/>
              </a:rPr>
              <a:t>Target</a:t>
            </a:r>
            <a:endParaRPr lang="en-US" b="1" dirty="0">
              <a:ea typeface="WenQuanYi Micro Hei" pitchFamily="2"/>
              <a:cs typeface="Lohit Hindi" pitchFamily="2"/>
            </a:endParaRPr>
          </a:p>
          <a:p>
            <a:pPr hangingPunct="0"/>
            <a:r>
              <a:rPr lang="en-US" b="1" dirty="0">
                <a:ea typeface="WenQuanYi Micro Hei" pitchFamily="2"/>
                <a:cs typeface="Lohit Hindi" pitchFamily="2"/>
              </a:rPr>
              <a:t>Chamber</a:t>
            </a:r>
          </a:p>
        </p:txBody>
      </p:sp>
      <p:sp>
        <p:nvSpPr>
          <p:cNvPr id="14" name="Gerade Verbindung 13"/>
          <p:cNvSpPr/>
          <p:nvPr/>
        </p:nvSpPr>
        <p:spPr>
          <a:xfrm flipV="1">
            <a:off x="2048444" y="2610987"/>
            <a:ext cx="3456661" cy="85106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39" tIns="40820" rIns="81639" bIns="40820" anchor="ctr" anchorCtr="0" compatLnSpc="0"/>
          <a:lstStyle/>
          <a:p>
            <a:pPr hangingPunct="0"/>
            <a:endParaRPr lang="en-US" sz="1600" dirty="0"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15" name="Gerade Verbindung 14"/>
          <p:cNvSpPr/>
          <p:nvPr/>
        </p:nvSpPr>
        <p:spPr>
          <a:xfrm>
            <a:off x="1657491" y="3809948"/>
            <a:ext cx="390953" cy="149126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39" tIns="40820" rIns="81639" bIns="40820" anchor="ctr" anchorCtr="0" compatLnSpc="0"/>
          <a:lstStyle/>
          <a:p>
            <a:pPr hangingPunct="0"/>
            <a:endParaRPr lang="en-US" sz="1600" dirty="0"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18" name="Gerade Verbindung 17"/>
          <p:cNvSpPr/>
          <p:nvPr/>
        </p:nvSpPr>
        <p:spPr>
          <a:xfrm flipH="1">
            <a:off x="2971800" y="1676400"/>
            <a:ext cx="4163630" cy="31242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39" tIns="40820" rIns="81639" bIns="40820" anchor="ctr" anchorCtr="0" compatLnSpc="0"/>
          <a:lstStyle/>
          <a:p>
            <a:pPr hangingPunct="0"/>
            <a:endParaRPr lang="en-US" sz="1600" dirty="0"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19" name="Gerade Verbindung 18"/>
          <p:cNvSpPr/>
          <p:nvPr/>
        </p:nvSpPr>
        <p:spPr>
          <a:xfrm flipH="1">
            <a:off x="6637610" y="1752600"/>
            <a:ext cx="497821" cy="49750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39" tIns="40820" rIns="81639" bIns="40820" anchor="ctr" anchorCtr="0" compatLnSpc="0"/>
          <a:lstStyle/>
          <a:p>
            <a:pPr hangingPunct="0"/>
            <a:endParaRPr lang="en-US" sz="1600" dirty="0"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19600" y="4233208"/>
            <a:ext cx="42767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The low-</a:t>
            </a:r>
            <a:r>
              <a:rPr lang="en-US" sz="2000" dirty="0" smtClean="0">
                <a:ea typeface="Cambria Math"/>
              </a:rPr>
              <a:t>𝛽 section allows to use a storage cell of small diameter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ea typeface="Cambria Math"/>
              </a:rPr>
              <a:t>The storage cell and detector can be place inside a PAX target </a:t>
            </a:r>
            <a:r>
              <a:rPr lang="en-US" sz="2000" dirty="0">
                <a:ea typeface="Cambria Math"/>
              </a:rPr>
              <a:t>c</a:t>
            </a:r>
            <a:r>
              <a:rPr lang="en-US" sz="2000" dirty="0" smtClean="0">
                <a:ea typeface="Cambria Math"/>
              </a:rPr>
              <a:t>hamber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The holding field</a:t>
            </a:r>
            <a:r>
              <a:rPr lang="en-US" sz="2000" dirty="0"/>
              <a:t> </a:t>
            </a:r>
            <a:r>
              <a:rPr lang="en-US" sz="2000" dirty="0" smtClean="0"/>
              <a:t>system allows to control and flip the target polarisation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4516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Storage Cell</a:t>
            </a:r>
            <a:endParaRPr lang="de-DE" b="1" dirty="0"/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749879"/>
            <a:ext cx="3733800" cy="2745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85950"/>
            <a:ext cx="4998314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1766" y="1424285"/>
            <a:ext cx="2546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Closed storage cell</a:t>
            </a:r>
            <a:endParaRPr lang="de-DE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1443335"/>
            <a:ext cx="31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Opennable storage cell</a:t>
            </a:r>
            <a:endParaRPr lang="de-DE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821394"/>
            <a:ext cx="8007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At PAX we have option to installation both types of the storage cells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An opennable storage cell is under the preparation by the Ferrara group (2017)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272172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Polarised D Target </a:t>
            </a:r>
            <a:r>
              <a:rPr lang="en-US" b="1" dirty="0" smtClean="0"/>
              <a:t>and </a:t>
            </a:r>
            <a:r>
              <a:rPr lang="en-US" b="1" dirty="0" err="1" smtClean="0"/>
              <a:t>Polarimeter</a:t>
            </a:r>
            <a:endParaRPr lang="en-US" b="1" dirty="0"/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69525"/>
            <a:ext cx="3786737" cy="4532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362065" y="583313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PAX D target is ready for TRIC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4312" y="1454285"/>
            <a:ext cx="606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ABS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882180" y="3412940"/>
            <a:ext cx="609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BRP</a:t>
            </a:r>
            <a:endParaRPr lang="en-US" sz="20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" t="60640" r="27599" b="6320"/>
          <a:stretch/>
        </p:blipFill>
        <p:spPr>
          <a:xfrm>
            <a:off x="3186911" y="1197006"/>
            <a:ext cx="5718810" cy="21512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62065" y="3521053"/>
            <a:ext cx="46649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During experiment in June 2016 PAX ABS and BRP were commisioned with D gas at COSY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Deuterium Vector and Tensor polarisations more than 75% were measured with BRP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70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000"/>
            <a:ext cx="8229600" cy="770400"/>
          </a:xfrm>
        </p:spPr>
        <p:txBody>
          <a:bodyPr/>
          <a:lstStyle/>
          <a:p>
            <a:r>
              <a:rPr lang="en-US" b="1" dirty="0" smtClean="0"/>
              <a:t>Prerequisites</a:t>
            </a:r>
            <a:endParaRPr 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24093" y="1278320"/>
                <a:ext cx="4378170" cy="3599172"/>
              </a:xfrm>
              <a:prstGeom prst="rect">
                <a:avLst/>
              </a:prstGeom>
              <a:noFill/>
            </p:spPr>
            <p:txBody>
              <a:bodyPr wrap="square" lIns="36000" tIns="72000" rIns="72000" bIns="72000" rtlCol="0">
                <a:spAutoFit/>
              </a:bodyPr>
              <a:lstStyle/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 smtClean="0">
                    <a:solidFill>
                      <a:schemeClr val="tx1"/>
                    </a:solidFill>
                  </a:rPr>
                  <a:t>P</a:t>
                </a:r>
                <a:r>
                  <a:rPr lang="de-DE" sz="2800" dirty="0" err="1" smtClean="0">
                    <a:solidFill>
                      <a:schemeClr val="tx1"/>
                    </a:solidFill>
                  </a:rPr>
                  <a:t>olarised</a:t>
                </a:r>
                <a:r>
                  <a:rPr lang="de-DE" sz="28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de-DE" sz="2800" dirty="0" smtClean="0">
                    <a:solidFill>
                      <a:schemeClr val="tx1"/>
                    </a:solidFill>
                  </a:rPr>
                  <a:t> beam </a:t>
                </a:r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 err="1" smtClean="0">
                    <a:solidFill>
                      <a:schemeClr val="tx1"/>
                    </a:solidFill>
                  </a:rPr>
                  <a:t>Polarised</a:t>
                </a:r>
                <a:r>
                  <a:rPr lang="de-DE" sz="28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de-DE" sz="2800" dirty="0" smtClean="0">
                    <a:solidFill>
                      <a:schemeClr val="tx1"/>
                    </a:solidFill>
                  </a:rPr>
                  <a:t> target</a:t>
                </a:r>
                <a:endParaRPr lang="de-DE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 smtClean="0">
                    <a:solidFill>
                      <a:schemeClr val="tx1"/>
                    </a:solidFill>
                  </a:rPr>
                  <a:t>Beam/Target polarimeter</a:t>
                </a:r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>
                    <a:solidFill>
                      <a:schemeClr val="tx1"/>
                    </a:solidFill>
                  </a:rPr>
                  <a:t>Beam 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current</a:t>
                </a:r>
                <a:r>
                  <a:rPr lang="de-DE" sz="2800" dirty="0" smtClean="0">
                    <a:solidFill>
                      <a:schemeClr val="tx1"/>
                    </a:solidFill>
                  </a:rPr>
                  <a:t> sensor</a:t>
                </a:r>
                <a:endParaRPr lang="de-DE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93" y="1278320"/>
                <a:ext cx="4378170" cy="3599172"/>
              </a:xfrm>
              <a:prstGeom prst="rect">
                <a:avLst/>
              </a:prstGeom>
              <a:blipFill>
                <a:blip r:embed="rId2"/>
                <a:stretch>
                  <a:fillRect l="-3760" r="-279" b="-3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572000" y="1623965"/>
            <a:ext cx="963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COSY</a:t>
            </a:r>
            <a:endParaRPr lang="de-DE" sz="2800" dirty="0"/>
          </a:p>
        </p:txBody>
      </p:sp>
      <p:pic>
        <p:nvPicPr>
          <p:cNvPr id="9" name="Picture 2" descr="http://www.fz-juelich.de/portal/DE/Presse/Kurznachrichten/2010/Bilder/03136_cosy__470x470_JPG.jpg%3F__blob%3Dpost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5" t="25075" b="12935"/>
          <a:stretch/>
        </p:blipFill>
        <p:spPr bwMode="auto">
          <a:xfrm>
            <a:off x="6891430" y="932675"/>
            <a:ext cx="167665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0" y="2575089"/>
            <a:ext cx="1741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PAX target</a:t>
            </a:r>
            <a:endParaRPr lang="de-DE" sz="28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4705200" y="3098230"/>
            <a:ext cx="4248000" cy="2736000"/>
            <a:chOff x="4572001" y="1273624"/>
            <a:chExt cx="4299858" cy="2590799"/>
          </a:xfrm>
        </p:grpSpPr>
        <p:pic>
          <p:nvPicPr>
            <p:cNvPr id="1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82"/>
            <a:stretch/>
          </p:blipFill>
          <p:spPr>
            <a:xfrm>
              <a:off x="4572001" y="1273624"/>
              <a:ext cx="4299858" cy="259079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788117" y="3276600"/>
              <a:ext cx="18676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 smtClean="0">
                  <a:solidFill>
                    <a:schemeClr val="bg1"/>
                  </a:solidFill>
                </a:rPr>
                <a:t>PAX@COSY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7595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000"/>
            <a:ext cx="8229600" cy="770400"/>
          </a:xfrm>
        </p:spPr>
        <p:txBody>
          <a:bodyPr/>
          <a:lstStyle/>
          <a:p>
            <a:r>
              <a:rPr lang="en-US" b="1" dirty="0" smtClean="0"/>
              <a:t>Prerequisites</a:t>
            </a:r>
            <a:endParaRPr 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24093" y="1278320"/>
                <a:ext cx="4378170" cy="3599172"/>
              </a:xfrm>
              <a:prstGeom prst="rect">
                <a:avLst/>
              </a:prstGeom>
              <a:noFill/>
            </p:spPr>
            <p:txBody>
              <a:bodyPr wrap="square" lIns="36000" tIns="72000" rIns="72000" bIns="72000" rtlCol="0">
                <a:spAutoFit/>
              </a:bodyPr>
              <a:lstStyle/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 smtClean="0">
                    <a:solidFill>
                      <a:schemeClr val="tx1"/>
                    </a:solidFill>
                  </a:rPr>
                  <a:t>P</a:t>
                </a:r>
                <a:r>
                  <a:rPr lang="de-DE" sz="2800" dirty="0" err="1" smtClean="0">
                    <a:solidFill>
                      <a:schemeClr val="tx1"/>
                    </a:solidFill>
                  </a:rPr>
                  <a:t>olarised</a:t>
                </a:r>
                <a:r>
                  <a:rPr lang="de-DE" sz="28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de-DE" sz="2800" dirty="0" smtClean="0">
                    <a:solidFill>
                      <a:schemeClr val="tx1"/>
                    </a:solidFill>
                  </a:rPr>
                  <a:t> beam </a:t>
                </a:r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 err="1" smtClean="0">
                    <a:solidFill>
                      <a:schemeClr val="tx1"/>
                    </a:solidFill>
                  </a:rPr>
                  <a:t>Polarised</a:t>
                </a:r>
                <a:r>
                  <a:rPr lang="de-DE" sz="28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de-DE" sz="2800" dirty="0" smtClean="0">
                    <a:solidFill>
                      <a:schemeClr val="tx1"/>
                    </a:solidFill>
                  </a:rPr>
                  <a:t> target</a:t>
                </a:r>
                <a:endParaRPr lang="de-DE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 smtClean="0">
                    <a:solidFill>
                      <a:schemeClr val="tx1"/>
                    </a:solidFill>
                  </a:rPr>
                  <a:t>Beam/Target polarimeter</a:t>
                </a:r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>
                    <a:solidFill>
                      <a:schemeClr val="tx1"/>
                    </a:solidFill>
                  </a:rPr>
                  <a:t>Beam 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current</a:t>
                </a:r>
                <a:r>
                  <a:rPr lang="de-DE" sz="2800" dirty="0" smtClean="0">
                    <a:solidFill>
                      <a:schemeClr val="tx1"/>
                    </a:solidFill>
                  </a:rPr>
                  <a:t> sensor</a:t>
                </a:r>
                <a:endParaRPr lang="de-DE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93" y="1278320"/>
                <a:ext cx="4378170" cy="3599172"/>
              </a:xfrm>
              <a:prstGeom prst="rect">
                <a:avLst/>
              </a:prstGeom>
              <a:blipFill>
                <a:blip r:embed="rId2"/>
                <a:stretch>
                  <a:fillRect l="-3760" r="-279" b="-3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572000" y="1623965"/>
            <a:ext cx="963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COSY</a:t>
            </a:r>
            <a:endParaRPr lang="de-DE" sz="2800" dirty="0"/>
          </a:p>
        </p:txBody>
      </p:sp>
      <p:pic>
        <p:nvPicPr>
          <p:cNvPr id="9" name="Picture 2" descr="http://www.fz-juelich.de/portal/DE/Presse/Kurznachrichten/2010/Bilder/03136_cosy__470x470_JPG.jpg%3F__blob%3Dpost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5" t="25075" b="12935"/>
          <a:stretch/>
        </p:blipFill>
        <p:spPr bwMode="auto">
          <a:xfrm>
            <a:off x="6891430" y="932675"/>
            <a:ext cx="167665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0" y="2575089"/>
            <a:ext cx="1741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PAX target</a:t>
            </a:r>
            <a:endParaRPr lang="de-DE" sz="2800" dirty="0"/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2"/>
          <a:stretch/>
        </p:blipFill>
        <p:spPr>
          <a:xfrm>
            <a:off x="6891430" y="2084825"/>
            <a:ext cx="167517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4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651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“…physics </a:t>
            </a:r>
            <a:r>
              <a:rPr lang="en-US" dirty="0"/>
              <a:t>is the study of </a:t>
            </a:r>
            <a:r>
              <a:rPr lang="en-US" i="1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symmetry”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35" y="1219200"/>
            <a:ext cx="4445000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0648" y="5943600"/>
            <a:ext cx="4039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smtClean="0"/>
              <a:t>P.W. Anderson, Nobel prize physics (1977)</a:t>
            </a:r>
            <a:endParaRPr lang="en-US" i="1" dirty="0"/>
          </a:p>
        </p:txBody>
      </p:sp>
      <p:cxnSp>
        <p:nvCxnSpPr>
          <p:cNvPr id="9" name="Gerade Verbindung 2"/>
          <p:cNvCxnSpPr/>
          <p:nvPr/>
        </p:nvCxnSpPr>
        <p:spPr>
          <a:xfrm flipH="1">
            <a:off x="1885852" y="1219200"/>
            <a:ext cx="2178148" cy="3852863"/>
          </a:xfrm>
          <a:prstGeom prst="line">
            <a:avLst/>
          </a:prstGeom>
          <a:ln w="28575">
            <a:solidFill>
              <a:srgbClr val="FF33C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2"/>
          <p:cNvCxnSpPr/>
          <p:nvPr/>
        </p:nvCxnSpPr>
        <p:spPr>
          <a:xfrm>
            <a:off x="1778000" y="1219200"/>
            <a:ext cx="2249488" cy="3852863"/>
          </a:xfrm>
          <a:prstGeom prst="line">
            <a:avLst/>
          </a:prstGeom>
          <a:ln w="28575">
            <a:solidFill>
              <a:srgbClr val="FF33C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"/>
          <p:cNvCxnSpPr/>
          <p:nvPr/>
        </p:nvCxnSpPr>
        <p:spPr>
          <a:xfrm flipH="1">
            <a:off x="718458" y="3200400"/>
            <a:ext cx="4445000" cy="0"/>
          </a:xfrm>
          <a:prstGeom prst="line">
            <a:avLst/>
          </a:prstGeom>
          <a:ln w="28575">
            <a:solidFill>
              <a:srgbClr val="FF33C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930400" y="2438400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846388" y="1752600"/>
            <a:ext cx="531812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49400" y="3352800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655888" y="3352800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570288" y="4127256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30600" y="2128471"/>
            <a:ext cx="679108" cy="6147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84076" y="1718017"/>
            <a:ext cx="3226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smtClean="0"/>
              <a:t>Six fold symmetry</a:t>
            </a:r>
            <a:endParaRPr lang="en-US" sz="3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384076" y="2819400"/>
            <a:ext cx="3538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rgbClr val="FF0000"/>
                </a:solidFill>
              </a:rPr>
              <a:t>But not </a:t>
            </a:r>
            <a:r>
              <a:rPr lang="de-DE" sz="4000" b="1" dirty="0" err="1" smtClean="0">
                <a:solidFill>
                  <a:srgbClr val="FF0000"/>
                </a:solidFill>
              </a:rPr>
              <a:t>perfect</a:t>
            </a:r>
            <a:endParaRPr lang="de-DE" sz="4000" b="1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7818" y="276664"/>
            <a:ext cx="52683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b="1" dirty="0" smtClean="0">
                <a:latin typeface="+mj-lt"/>
              </a:rPr>
              <a:t>Symmetries in Nature</a:t>
            </a:r>
            <a:endParaRPr lang="en-US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127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PAX Detector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530655" y="1316725"/>
                <a:ext cx="2613345" cy="46320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l-GR" sz="2000" i="1">
                        <a:latin typeface="Cambria Math"/>
                        <a:ea typeface="Cambria Math"/>
                      </a:rPr>
                      <m:t>𝜑</m:t>
                    </m:r>
                  </m:oMath>
                </a14:m>
                <a:r>
                  <a:rPr lang="de-DE" sz="2000" dirty="0" smtClean="0"/>
                  <a:t>-</a:t>
                </a:r>
                <a:r>
                  <a:rPr lang="en-US" sz="2000" dirty="0" smtClean="0"/>
                  <a:t>symmetric</a:t>
                </a:r>
                <a:r>
                  <a:rPr lang="de-DE" sz="2000" dirty="0" smtClean="0"/>
                  <a:t> </a:t>
                </a:r>
                <a:r>
                  <a:rPr lang="de-DE" sz="2000" dirty="0" err="1"/>
                  <a:t>detection</a:t>
                </a:r>
                <a:r>
                  <a:rPr lang="de-DE" sz="2000" dirty="0"/>
                  <a:t> </a:t>
                </a:r>
                <a:r>
                  <a:rPr lang="de-DE" sz="2000" dirty="0" err="1"/>
                  <a:t>system</a:t>
                </a:r>
                <a:endParaRPr lang="de-DE" sz="2000" dirty="0"/>
              </a:p>
              <a:p>
                <a:pPr marL="285750" indent="-285750">
                  <a:spcAft>
                    <a:spcPts val="600"/>
                  </a:spcAft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sz="2000" i="1" dirty="0">
                        <a:latin typeface="Cambria Math"/>
                      </a:rPr>
                      <m:t>24 </m:t>
                    </m:r>
                  </m:oMath>
                </a14:m>
                <a:r>
                  <a:rPr lang="de-DE" sz="2000" dirty="0"/>
                  <a:t>double-sided </a:t>
                </a:r>
                <a:r>
                  <a:rPr lang="de-DE" sz="2000" dirty="0" smtClean="0"/>
                  <a:t>silicon </a:t>
                </a:r>
                <a:r>
                  <a:rPr lang="de-DE" sz="2000" dirty="0"/>
                  <a:t>strip </a:t>
                </a:r>
                <a:r>
                  <a:rPr lang="de-DE" sz="2000" dirty="0" smtClean="0"/>
                  <a:t>detectors </a:t>
                </a:r>
                <a:r>
                  <a:rPr lang="de-DE" sz="2000" dirty="0"/>
                  <a:t>(</a:t>
                </a:r>
                <a14:m>
                  <m:oMath xmlns:m="http://schemas.openxmlformats.org/officeDocument/2006/math">
                    <m:r>
                      <a:rPr lang="de-DE" sz="2000" i="1" dirty="0">
                        <a:latin typeface="Cambria Math"/>
                      </a:rPr>
                      <m:t>300 </m:t>
                    </m:r>
                  </m:oMath>
                </a14:m>
                <a:r>
                  <a:rPr lang="el-GR" sz="2000" dirty="0"/>
                  <a:t>μ</a:t>
                </a:r>
                <a:r>
                  <a:rPr lang="de-DE" sz="2000" dirty="0"/>
                  <a:t>m, </a:t>
                </a:r>
                <a14:m>
                  <m:oMath xmlns:m="http://schemas.openxmlformats.org/officeDocument/2006/math">
                    <m:r>
                      <a:rPr lang="de-DE" sz="2000" i="1" dirty="0">
                        <a:latin typeface="Cambria Math"/>
                      </a:rPr>
                      <m:t>300 </m:t>
                    </m:r>
                  </m:oMath>
                </a14:m>
                <a:r>
                  <a:rPr lang="el-GR" sz="2000" dirty="0"/>
                  <a:t>μ</a:t>
                </a:r>
                <a:r>
                  <a:rPr lang="de-DE" sz="2000" dirty="0"/>
                  <a:t>m, </a:t>
                </a:r>
                <a14:m>
                  <m:oMath xmlns:m="http://schemas.openxmlformats.org/officeDocument/2006/math">
                    <m:r>
                      <a:rPr lang="de-DE" sz="2000" i="1" dirty="0">
                        <a:latin typeface="Cambria Math"/>
                      </a:rPr>
                      <m:t>1500 </m:t>
                    </m:r>
                  </m:oMath>
                </a14:m>
                <a:r>
                  <a:rPr lang="el-GR" sz="2000" dirty="0"/>
                  <a:t>μ</a:t>
                </a:r>
                <a:r>
                  <a:rPr lang="de-DE" sz="2000" dirty="0"/>
                  <a:t>m)</a:t>
                </a:r>
              </a:p>
              <a:p>
                <a:pPr marL="285750" indent="-285750"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de-DE" sz="2000" dirty="0"/>
                  <a:t>Strip </a:t>
                </a:r>
                <a:r>
                  <a:rPr lang="de-DE" sz="2000" dirty="0" err="1"/>
                  <a:t>pitch</a:t>
                </a:r>
                <a:r>
                  <a:rPr lang="de-DE" sz="2000" dirty="0"/>
                  <a:t> </a:t>
                </a:r>
                <a:r>
                  <a:rPr lang="de-DE" sz="2000" dirty="0" err="1"/>
                  <a:t>of</a:t>
                </a:r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r>
                      <a:rPr lang="de-DE" sz="2000" i="1" dirty="0">
                        <a:latin typeface="Cambria Math"/>
                      </a:rPr>
                      <m:t>0.7</m:t>
                    </m:r>
                  </m:oMath>
                </a14:m>
                <a:r>
                  <a:rPr lang="de-DE" sz="2000" dirty="0"/>
                  <a:t> mm </a:t>
                </a:r>
                <a:r>
                  <a:rPr lang="de-DE" sz="2000" dirty="0" err="1"/>
                  <a:t>results</a:t>
                </a:r>
                <a:r>
                  <a:rPr lang="de-DE" sz="2000" dirty="0"/>
                  <a:t> in a </a:t>
                </a:r>
                <a:r>
                  <a:rPr lang="de-DE" sz="2000" dirty="0" err="1"/>
                  <a:t>vertex</a:t>
                </a:r>
                <a:r>
                  <a:rPr lang="de-DE" sz="2000" dirty="0"/>
                  <a:t> </a:t>
                </a:r>
                <a:r>
                  <a:rPr lang="de-DE" sz="2000" dirty="0" err="1"/>
                  <a:t>resolution</a:t>
                </a:r>
                <a:r>
                  <a:rPr lang="de-DE" sz="2000" dirty="0"/>
                  <a:t> </a:t>
                </a:r>
                <a:r>
                  <a:rPr lang="de-DE" sz="2000" dirty="0" err="1"/>
                  <a:t>of</a:t>
                </a:r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r>
                      <a:rPr lang="de-DE" sz="2000" i="1" dirty="0">
                        <a:latin typeface="Cambria Math"/>
                        <a:ea typeface="Cambria Math"/>
                      </a:rPr>
                      <m:t>≤</m:t>
                    </m:r>
                    <m:r>
                      <a:rPr lang="de-DE" sz="2000" i="1" dirty="0">
                        <a:latin typeface="Cambria Math"/>
                      </a:rPr>
                      <m:t>1 </m:t>
                    </m:r>
                  </m:oMath>
                </a14:m>
                <a:r>
                  <a:rPr lang="de-DE" sz="2000" dirty="0"/>
                  <a:t>mm</a:t>
                </a:r>
              </a:p>
              <a:p>
                <a:pPr marL="285750" indent="-285750"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de-DE" sz="2000" dirty="0"/>
                  <a:t>All </a:t>
                </a:r>
                <a:r>
                  <a:rPr lang="de-DE" sz="2000" dirty="0" err="1"/>
                  <a:t>spin</a:t>
                </a:r>
                <a:r>
                  <a:rPr lang="de-DE" sz="2000" dirty="0"/>
                  <a:t> observables </a:t>
                </a:r>
                <a:r>
                  <a:rPr lang="de-DE" sz="2000" dirty="0" err="1"/>
                  <a:t>measurable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with</a:t>
                </a:r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r>
                      <a:rPr lang="de-DE" sz="2000" i="1" dirty="0">
                        <a:latin typeface="Cambria Math"/>
                        <a:ea typeface="Cambria Math"/>
                      </a:rPr>
                      <m:t>𝜑</m:t>
                    </m:r>
                  </m:oMath>
                </a14:m>
                <a:r>
                  <a:rPr lang="de-DE" sz="2000" dirty="0"/>
                  <a:t>-</a:t>
                </a:r>
                <a:r>
                  <a:rPr lang="de-DE" sz="2000" dirty="0" err="1"/>
                  <a:t>dependence</a:t>
                </a:r>
                <a:r>
                  <a:rPr lang="de-DE" sz="2000" dirty="0"/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>
                        <a:latin typeface="Cambria Math"/>
                      </a:rPr>
                      <m:t>cos</m:t>
                    </m:r>
                    <m:r>
                      <a:rPr lang="de-DE" sz="2000" i="1">
                        <a:latin typeface="Cambria Math"/>
                      </a:rPr>
                      <m:t>⁡(</m:t>
                    </m:r>
                    <m:r>
                      <a:rPr lang="de-DE" sz="2000" i="1">
                        <a:latin typeface="Cambria Math"/>
                        <a:ea typeface="Cambria Math"/>
                      </a:rPr>
                      <m:t>𝜑</m:t>
                    </m:r>
                    <m:r>
                      <a:rPr lang="de-DE" sz="2000" i="1">
                        <a:latin typeface="Cambria Math"/>
                      </a:rPr>
                      <m:t>)</m:t>
                    </m:r>
                  </m:oMath>
                </a14:m>
                <a:r>
                  <a:rPr lang="de-DE" sz="20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>
                        <a:latin typeface="Cambria Math"/>
                      </a:rPr>
                      <m:t>cos</m:t>
                    </m:r>
                    <m:r>
                      <a:rPr lang="de-DE" sz="2000" i="1">
                        <a:latin typeface="Cambria Math"/>
                      </a:rPr>
                      <m:t>⁡(2</m:t>
                    </m:r>
                    <m:r>
                      <a:rPr lang="de-DE" sz="2000" i="1">
                        <a:latin typeface="Cambria Math"/>
                        <a:ea typeface="Cambria Math"/>
                      </a:rPr>
                      <m:t>𝜑</m:t>
                    </m:r>
                    <m:r>
                      <a:rPr lang="de-DE" sz="2000" i="1">
                        <a:latin typeface="Cambria Math"/>
                      </a:rPr>
                      <m:t>)</m:t>
                    </m:r>
                  </m:oMath>
                </a14:m>
                <a:r>
                  <a:rPr lang="de-DE" sz="2000" dirty="0"/>
                  <a:t>)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655" y="1316725"/>
                <a:ext cx="2613345" cy="4632037"/>
              </a:xfrm>
              <a:prstGeom prst="rect">
                <a:avLst/>
              </a:prstGeom>
              <a:blipFill rotWithShape="1">
                <a:blip r:embed="rId2"/>
                <a:stretch>
                  <a:fillRect l="-1865" t="-658" r="-699" b="-1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019800" y="6096000"/>
            <a:ext cx="2938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PAX detector group</a:t>
            </a:r>
            <a:endParaRPr lang="en-US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51361"/>
            <a:ext cx="5981604" cy="3341235"/>
          </a:xfrm>
          <a:effectLst>
            <a:outerShdw blurRad="50800" dist="127000" dir="2700000" algn="tl" rotWithShape="0">
              <a:srgbClr val="005B82">
                <a:alpha val="40000"/>
              </a:srgbClr>
            </a:outerShdw>
            <a:softEdge rad="31750"/>
          </a:effectLst>
        </p:spPr>
      </p:pic>
      <p:sp>
        <p:nvSpPr>
          <p:cNvPr id="7" name="Rectangle 6"/>
          <p:cNvSpPr/>
          <p:nvPr/>
        </p:nvSpPr>
        <p:spPr>
          <a:xfrm>
            <a:off x="457200" y="5141892"/>
            <a:ext cx="60734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</a:rPr>
              <a:t>Setup and commissioning by COSY-PAX collaboration in </a:t>
            </a:r>
            <a:r>
              <a:rPr lang="de-DE" sz="2800" b="1" dirty="0" smtClean="0">
                <a:solidFill>
                  <a:srgbClr val="FF0000"/>
                </a:solidFill>
              </a:rPr>
              <a:t>2017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0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000"/>
            <a:ext cx="8229600" cy="770400"/>
          </a:xfrm>
        </p:spPr>
        <p:txBody>
          <a:bodyPr/>
          <a:lstStyle/>
          <a:p>
            <a:r>
              <a:rPr lang="en-US" b="1" dirty="0" smtClean="0"/>
              <a:t>Prerequisites</a:t>
            </a:r>
            <a:endParaRPr 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24093" y="1278320"/>
                <a:ext cx="4378170" cy="3599172"/>
              </a:xfrm>
              <a:prstGeom prst="rect">
                <a:avLst/>
              </a:prstGeom>
              <a:noFill/>
            </p:spPr>
            <p:txBody>
              <a:bodyPr wrap="square" lIns="36000" tIns="72000" rIns="72000" bIns="72000" rtlCol="0">
                <a:spAutoFit/>
              </a:bodyPr>
              <a:lstStyle/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 smtClean="0">
                    <a:solidFill>
                      <a:schemeClr val="tx1"/>
                    </a:solidFill>
                  </a:rPr>
                  <a:t>P</a:t>
                </a:r>
                <a:r>
                  <a:rPr lang="de-DE" sz="2800" dirty="0" err="1" smtClean="0">
                    <a:solidFill>
                      <a:schemeClr val="tx1"/>
                    </a:solidFill>
                  </a:rPr>
                  <a:t>olarised</a:t>
                </a:r>
                <a:r>
                  <a:rPr lang="de-DE" sz="28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de-DE" sz="2800" dirty="0" smtClean="0">
                    <a:solidFill>
                      <a:schemeClr val="tx1"/>
                    </a:solidFill>
                  </a:rPr>
                  <a:t> beam </a:t>
                </a:r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 err="1" smtClean="0">
                    <a:solidFill>
                      <a:schemeClr val="tx1"/>
                    </a:solidFill>
                  </a:rPr>
                  <a:t>Polarised</a:t>
                </a:r>
                <a:r>
                  <a:rPr lang="de-DE" sz="28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de-DE" sz="2800" dirty="0" smtClean="0">
                    <a:solidFill>
                      <a:schemeClr val="tx1"/>
                    </a:solidFill>
                  </a:rPr>
                  <a:t> target</a:t>
                </a:r>
                <a:endParaRPr lang="de-DE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 smtClean="0">
                    <a:solidFill>
                      <a:schemeClr val="tx1"/>
                    </a:solidFill>
                  </a:rPr>
                  <a:t>Beam/Target polarimeter</a:t>
                </a:r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>
                    <a:solidFill>
                      <a:schemeClr val="tx1"/>
                    </a:solidFill>
                  </a:rPr>
                  <a:t>Beam 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current</a:t>
                </a:r>
                <a:r>
                  <a:rPr lang="de-DE" sz="2800" dirty="0" smtClean="0">
                    <a:solidFill>
                      <a:schemeClr val="tx1"/>
                    </a:solidFill>
                  </a:rPr>
                  <a:t> sensor</a:t>
                </a:r>
                <a:endParaRPr lang="de-DE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93" y="1278320"/>
                <a:ext cx="4378170" cy="3599172"/>
              </a:xfrm>
              <a:prstGeom prst="rect">
                <a:avLst/>
              </a:prstGeom>
              <a:blipFill>
                <a:blip r:embed="rId2"/>
                <a:stretch>
                  <a:fillRect l="-3760" r="-279" b="-3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572000" y="1623965"/>
            <a:ext cx="963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COSY</a:t>
            </a:r>
            <a:endParaRPr lang="de-DE" sz="2800" dirty="0"/>
          </a:p>
        </p:txBody>
      </p:sp>
      <p:pic>
        <p:nvPicPr>
          <p:cNvPr id="9" name="Picture 2" descr="http://www.fz-juelich.de/portal/DE/Presse/Kurznachrichten/2010/Bilder/03136_cosy__470x470_JPG.jpg%3F__blob%3Dpost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5" t="25075" b="12935"/>
          <a:stretch/>
        </p:blipFill>
        <p:spPr bwMode="auto">
          <a:xfrm>
            <a:off x="6891430" y="932675"/>
            <a:ext cx="167665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0" y="2575089"/>
            <a:ext cx="1741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PAX target</a:t>
            </a:r>
            <a:endParaRPr lang="de-DE" sz="2800" dirty="0"/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2"/>
          <a:stretch/>
        </p:blipFill>
        <p:spPr>
          <a:xfrm>
            <a:off x="6891430" y="2084825"/>
            <a:ext cx="1675170" cy="108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3443450"/>
            <a:ext cx="2113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>
                <a:sym typeface="Wingdings" panose="05000000000000000000" pitchFamily="2" charset="2"/>
              </a:rPr>
              <a:t>PAX detector</a:t>
            </a:r>
            <a:endParaRPr lang="de-DE" sz="2800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" t="1306" r="14367" b="5669"/>
          <a:stretch/>
        </p:blipFill>
        <p:spPr bwMode="auto">
          <a:xfrm>
            <a:off x="4702170" y="3957477"/>
            <a:ext cx="3748735" cy="241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37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000"/>
            <a:ext cx="8229600" cy="770400"/>
          </a:xfrm>
        </p:spPr>
        <p:txBody>
          <a:bodyPr/>
          <a:lstStyle/>
          <a:p>
            <a:r>
              <a:rPr lang="en-US" b="1" dirty="0" smtClean="0"/>
              <a:t>Prerequisites</a:t>
            </a:r>
            <a:endParaRPr 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24093" y="1278320"/>
                <a:ext cx="4378170" cy="3599172"/>
              </a:xfrm>
              <a:prstGeom prst="rect">
                <a:avLst/>
              </a:prstGeom>
              <a:noFill/>
            </p:spPr>
            <p:txBody>
              <a:bodyPr wrap="square" lIns="36000" tIns="72000" rIns="72000" bIns="72000" rtlCol="0">
                <a:spAutoFit/>
              </a:bodyPr>
              <a:lstStyle/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 smtClean="0">
                    <a:solidFill>
                      <a:schemeClr val="tx1"/>
                    </a:solidFill>
                  </a:rPr>
                  <a:t>P</a:t>
                </a:r>
                <a:r>
                  <a:rPr lang="de-DE" sz="2800" dirty="0" err="1" smtClean="0">
                    <a:solidFill>
                      <a:schemeClr val="tx1"/>
                    </a:solidFill>
                  </a:rPr>
                  <a:t>olarised</a:t>
                </a:r>
                <a:r>
                  <a:rPr lang="de-DE" sz="28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de-DE" sz="2800" dirty="0" smtClean="0">
                    <a:solidFill>
                      <a:schemeClr val="tx1"/>
                    </a:solidFill>
                  </a:rPr>
                  <a:t> beam </a:t>
                </a:r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 err="1" smtClean="0">
                    <a:solidFill>
                      <a:schemeClr val="tx1"/>
                    </a:solidFill>
                  </a:rPr>
                  <a:t>Polarised</a:t>
                </a:r>
                <a:r>
                  <a:rPr lang="de-DE" sz="28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de-DE" sz="2800" dirty="0" smtClean="0">
                    <a:solidFill>
                      <a:schemeClr val="tx1"/>
                    </a:solidFill>
                  </a:rPr>
                  <a:t> target</a:t>
                </a:r>
                <a:endParaRPr lang="de-DE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 smtClean="0">
                    <a:solidFill>
                      <a:schemeClr val="tx1"/>
                    </a:solidFill>
                  </a:rPr>
                  <a:t>Beam/Target polarimeter</a:t>
                </a:r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>
                    <a:solidFill>
                      <a:schemeClr val="tx1"/>
                    </a:solidFill>
                  </a:rPr>
                  <a:t>Beam 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current</a:t>
                </a:r>
                <a:r>
                  <a:rPr lang="de-DE" sz="2800" dirty="0" smtClean="0">
                    <a:solidFill>
                      <a:schemeClr val="tx1"/>
                    </a:solidFill>
                  </a:rPr>
                  <a:t> sensor</a:t>
                </a:r>
                <a:endParaRPr lang="de-DE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93" y="1278320"/>
                <a:ext cx="4378170" cy="3599172"/>
              </a:xfrm>
              <a:prstGeom prst="rect">
                <a:avLst/>
              </a:prstGeom>
              <a:blipFill>
                <a:blip r:embed="rId2"/>
                <a:stretch>
                  <a:fillRect l="-3760" r="-279" b="-3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572000" y="1623965"/>
            <a:ext cx="963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COSY</a:t>
            </a:r>
            <a:endParaRPr lang="de-DE" sz="2800" dirty="0"/>
          </a:p>
        </p:txBody>
      </p:sp>
      <p:pic>
        <p:nvPicPr>
          <p:cNvPr id="9" name="Picture 2" descr="http://www.fz-juelich.de/portal/DE/Presse/Kurznachrichten/2010/Bilder/03136_cosy__470x470_JPG.jpg%3F__blob%3Dpost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5" t="25075" b="12935"/>
          <a:stretch/>
        </p:blipFill>
        <p:spPr bwMode="auto">
          <a:xfrm>
            <a:off x="6891431" y="932675"/>
            <a:ext cx="167665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0" y="2575089"/>
            <a:ext cx="1741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PAX target</a:t>
            </a:r>
            <a:endParaRPr lang="de-DE" sz="2800" dirty="0"/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2"/>
          <a:stretch/>
        </p:blipFill>
        <p:spPr>
          <a:xfrm>
            <a:off x="6891430" y="2084825"/>
            <a:ext cx="1677600" cy="10815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3443450"/>
            <a:ext cx="2113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ym typeface="Wingdings" panose="05000000000000000000" pitchFamily="2" charset="2"/>
              </a:rPr>
              <a:t>PAX detector</a:t>
            </a:r>
            <a:endParaRPr lang="de-DE" sz="2800" dirty="0"/>
          </a:p>
        </p:txBody>
      </p:sp>
      <p:sp>
        <p:nvSpPr>
          <p:cNvPr id="17" name="Textfeld 12"/>
          <p:cNvSpPr txBox="1"/>
          <p:nvPr/>
        </p:nvSpPr>
        <p:spPr>
          <a:xfrm>
            <a:off x="7890834" y="4059761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10 cm</a:t>
            </a:r>
            <a:endParaRPr lang="de-DE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572000" y="4288360"/>
                <a:ext cx="3505896" cy="5318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2800" b="1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Challenge </a:t>
                </a:r>
                <a14:m>
                  <m:oMath xmlns:m="http://schemas.openxmlformats.org/officeDocument/2006/math">
                    <m:r>
                      <a:rPr lang="el-GR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r>
                      <a:rPr lang="de-DE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𝑰</m:t>
                    </m:r>
                    <m:r>
                      <a:rPr lang="de-DE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de-DE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𝑰</m:t>
                    </m:r>
                    <m:r>
                      <a:rPr lang="de-DE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de-DE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de-DE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endParaRPr lang="de-DE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288360"/>
                <a:ext cx="3505896" cy="531812"/>
              </a:xfrm>
              <a:prstGeom prst="rect">
                <a:avLst/>
              </a:prstGeom>
              <a:blipFill>
                <a:blip r:embed="rId6"/>
                <a:stretch>
                  <a:fillRect l="-3478" t="-7955" b="-318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" t="1306" r="14367" b="5669"/>
          <a:stretch/>
        </p:blipFill>
        <p:spPr bwMode="auto">
          <a:xfrm>
            <a:off x="6879181" y="3236975"/>
            <a:ext cx="1676842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22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-190500" y="288000"/>
            <a:ext cx="9525000" cy="770400"/>
          </a:xfrm>
        </p:spPr>
        <p:txBody>
          <a:bodyPr>
            <a:normAutofit/>
          </a:bodyPr>
          <a:lstStyle/>
          <a:p>
            <a:r>
              <a:rPr lang="de-DE" b="1" dirty="0" smtClean="0"/>
              <a:t>Meeting </a:t>
            </a:r>
            <a:r>
              <a:rPr lang="de-DE" b="1" dirty="0" err="1" smtClean="0"/>
              <a:t>the</a:t>
            </a:r>
            <a:r>
              <a:rPr lang="de-DE" b="1" dirty="0" smtClean="0"/>
              <a:t> Challenge</a:t>
            </a:r>
            <a:endParaRPr lang="en-US" b="1" dirty="0"/>
          </a:p>
        </p:txBody>
      </p:sp>
      <p:cxnSp>
        <p:nvCxnSpPr>
          <p:cNvPr id="20" name="Gerade Verbindung 19"/>
          <p:cNvCxnSpPr/>
          <p:nvPr/>
        </p:nvCxnSpPr>
        <p:spPr>
          <a:xfrm>
            <a:off x="8366115" y="3276417"/>
            <a:ext cx="307240" cy="83553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0" lon="0" rev="9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8260724" y="329009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4</a:t>
            </a:r>
            <a:r>
              <a:rPr lang="de-DE" b="1" dirty="0" smtClean="0">
                <a:solidFill>
                  <a:schemeClr val="bg1"/>
                </a:solidFill>
              </a:rPr>
              <a:t> cm</a:t>
            </a:r>
            <a:endParaRPr lang="de-DE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46312" y="4081885"/>
                <a:ext cx="5343535" cy="1615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Achieved</a:t>
                </a:r>
                <a:r>
                  <a:rPr lang="de-DE" sz="2400" b="1" dirty="0" smtClean="0">
                    <a:solidFill>
                      <a:srgbClr val="FF0000"/>
                    </a:solidFill>
                  </a:rPr>
                  <a:t> in Lab: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3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Wire &amp; Generator</a:t>
                </a:r>
                <a:r>
                  <a:rPr lang="de-DE" sz="2400" dirty="0" smtClean="0"/>
                  <a:t> to simulate beam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 smtClean="0"/>
                  <a:t>Relative resolution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de-DE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de-DE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de-DE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de-DE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de-DE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de-DE" sz="2400" dirty="0"/>
              </a:p>
              <a:p>
                <a:endParaRPr lang="de-DE" sz="2400" dirty="0" smtClean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12" y="4081885"/>
                <a:ext cx="5343535" cy="1615827"/>
              </a:xfrm>
              <a:prstGeom prst="rect">
                <a:avLst/>
              </a:prstGeom>
              <a:blipFill>
                <a:blip r:embed="rId3"/>
                <a:stretch>
                  <a:fillRect l="-1710" t="-30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6"/>
          <p:cNvSpPr txBox="1"/>
          <p:nvPr/>
        </p:nvSpPr>
        <p:spPr>
          <a:xfrm>
            <a:off x="446312" y="1153886"/>
            <a:ext cx="505264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Fast Current Transformer: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3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Commercial device (Bergoz)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S</a:t>
            </a:r>
            <a:r>
              <a:rPr lang="de-DE" sz="2400" dirty="0" smtClean="0"/>
              <a:t>ensor for bunched beam</a:t>
            </a:r>
          </a:p>
        </p:txBody>
      </p:sp>
      <p:sp>
        <p:nvSpPr>
          <p:cNvPr id="14" name="TextBox 16"/>
          <p:cNvSpPr txBox="1"/>
          <p:nvPr/>
        </p:nvSpPr>
        <p:spPr>
          <a:xfrm>
            <a:off x="432055" y="2584090"/>
            <a:ext cx="505264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Readout Electronics: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3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Lock-In-Amplifiers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High resolution ADC</a:t>
            </a:r>
          </a:p>
        </p:txBody>
      </p:sp>
      <p:pic>
        <p:nvPicPr>
          <p:cNvPr id="17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/>
          <a:stretch/>
        </p:blipFill>
        <p:spPr>
          <a:xfrm>
            <a:off x="5708556" y="1153886"/>
            <a:ext cx="2974306" cy="2341158"/>
          </a:xfrm>
          <a:prstGeom prst="rect">
            <a:avLst/>
          </a:prstGeom>
        </p:spPr>
      </p:pic>
      <p:sp>
        <p:nvSpPr>
          <p:cNvPr id="18" name="Textfeld 20"/>
          <p:cNvSpPr txBox="1"/>
          <p:nvPr/>
        </p:nvSpPr>
        <p:spPr>
          <a:xfrm>
            <a:off x="7513999" y="2998258"/>
            <a:ext cx="74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4</a:t>
            </a:r>
            <a:r>
              <a:rPr lang="de-DE" b="1" dirty="0" smtClean="0">
                <a:solidFill>
                  <a:schemeClr val="bg1"/>
                </a:solidFill>
              </a:rPr>
              <a:t> cm</a:t>
            </a:r>
            <a:endParaRPr lang="de-DE" b="1" dirty="0">
              <a:solidFill>
                <a:schemeClr val="bg1"/>
              </a:solidFill>
            </a:endParaRPr>
          </a:p>
        </p:txBody>
      </p:sp>
      <p:cxnSp>
        <p:nvCxnSpPr>
          <p:cNvPr id="22" name="Gerade Verbindung 19"/>
          <p:cNvCxnSpPr/>
          <p:nvPr/>
        </p:nvCxnSpPr>
        <p:spPr>
          <a:xfrm>
            <a:off x="7654399" y="2968140"/>
            <a:ext cx="322921" cy="8373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0" lon="0" rev="9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533" y="3508329"/>
            <a:ext cx="3780028" cy="25634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40737" y="5887130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</a:t>
            </a:r>
            <a:r>
              <a:rPr lang="de-DE" baseline="-25000" dirty="0" smtClean="0"/>
              <a:t>wire</a:t>
            </a:r>
            <a:r>
              <a:rPr lang="de-DE" dirty="0" smtClean="0"/>
              <a:t> [mA]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4875075" y="4037186"/>
            <a:ext cx="1145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 [events]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890273" y="3834665"/>
                <a:ext cx="125944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6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de-DE" sz="16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sz="16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en-US" sz="16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𝑛𝐴</m:t>
                      </m:r>
                    </m:oMath>
                  </m:oMathPara>
                </a14:m>
                <a:endParaRPr lang="de-DE" sz="160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273" y="3834665"/>
                <a:ext cx="1259447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448019" y="5272440"/>
            <a:ext cx="7598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 smtClean="0">
                <a:solidFill>
                  <a:srgbClr val="FF0000"/>
                </a:solidFill>
              </a:rPr>
              <a:t>Challenge:</a:t>
            </a:r>
          </a:p>
          <a:p>
            <a:r>
              <a:rPr lang="de-DE" sz="3600" b="1" dirty="0" smtClean="0">
                <a:solidFill>
                  <a:srgbClr val="FF0000"/>
                </a:solidFill>
              </a:rPr>
              <a:t>Same </a:t>
            </a:r>
            <a:r>
              <a:rPr lang="en-US" sz="3600" b="1" dirty="0" smtClean="0">
                <a:solidFill>
                  <a:srgbClr val="FF0000"/>
                </a:solidFill>
              </a:rPr>
              <a:t>resolution</a:t>
            </a:r>
            <a:r>
              <a:rPr lang="de-DE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for</a:t>
            </a:r>
            <a:r>
              <a:rPr lang="de-DE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stored</a:t>
            </a:r>
            <a:r>
              <a:rPr lang="de-DE" sz="3600" b="1" dirty="0" smtClean="0">
                <a:solidFill>
                  <a:srgbClr val="FF0000"/>
                </a:solidFill>
              </a:rPr>
              <a:t> COSY beam</a:t>
            </a:r>
          </a:p>
        </p:txBody>
      </p:sp>
    </p:spTree>
    <p:extLst>
      <p:ext uri="{BB962C8B-B14F-4D97-AF65-F5344CB8AC3E}">
        <p14:creationId xmlns:p14="http://schemas.microsoft.com/office/powerpoint/2010/main" val="2675113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FCT Commisioning @ COSY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78" y="3923053"/>
            <a:ext cx="2819972" cy="2194298"/>
          </a:xfrm>
          <a:prstGeom prst="rect">
            <a:avLst/>
          </a:prstGeom>
        </p:spPr>
      </p:pic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5072908"/>
              </p:ext>
            </p:extLst>
          </p:nvPr>
        </p:nvGraphicFramePr>
        <p:xfrm>
          <a:off x="3687880" y="1068344"/>
          <a:ext cx="4685410" cy="2658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1" b="9493"/>
          <a:stretch/>
        </p:blipFill>
        <p:spPr>
          <a:xfrm>
            <a:off x="523587" y="1195869"/>
            <a:ext cx="2829214" cy="2530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5778" y="3872043"/>
            <a:ext cx="51810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FCT &amp; analog readout have been commissioned at COSY in June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With FCT we can detect down to 40000 protons stored in COSY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2500030" y="2166605"/>
            <a:ext cx="2224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Protons in COSY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18866" y="1285017"/>
            <a:ext cx="211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FCT Sensetivity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201699" y="5626062"/>
            <a:ext cx="3789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FF0000"/>
                </a:solidFill>
              </a:rPr>
              <a:t>FCT is ready for TRIC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50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000"/>
            <a:ext cx="8229600" cy="770400"/>
          </a:xfrm>
        </p:spPr>
        <p:txBody>
          <a:bodyPr/>
          <a:lstStyle/>
          <a:p>
            <a:r>
              <a:rPr lang="en-US" b="1" dirty="0" smtClean="0"/>
              <a:t>Prerequisites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4093" y="1278320"/>
                <a:ext cx="4378170" cy="3719846"/>
              </a:xfrm>
              <a:prstGeom prst="rect">
                <a:avLst/>
              </a:prstGeom>
              <a:noFill/>
            </p:spPr>
            <p:txBody>
              <a:bodyPr wrap="square" lIns="36000" tIns="72000" rIns="72000" bIns="72000" rtlCol="0">
                <a:spAutoFit/>
              </a:bodyPr>
              <a:lstStyle/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 smtClean="0"/>
                  <a:t>P</a:t>
                </a:r>
                <a:r>
                  <a:rPr lang="de-DE" sz="2800" dirty="0" err="1" smtClean="0"/>
                  <a:t>olarised</a:t>
                </a:r>
                <a:r>
                  <a:rPr lang="de-DE" sz="28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de-DE" sz="2800" dirty="0" smtClean="0"/>
                  <a:t> beam </a:t>
                </a:r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 err="1" smtClean="0"/>
                  <a:t>Polarised</a:t>
                </a:r>
                <a:r>
                  <a:rPr lang="de-DE" sz="28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8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800" i="1" dirty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de-DE" sz="2800" dirty="0" smtClean="0"/>
                  <a:t> target</a:t>
                </a:r>
                <a:endParaRPr lang="de-DE" sz="2800" dirty="0"/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 smtClean="0"/>
                  <a:t>Beam/Target polarimeter</a:t>
                </a:r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/>
                  <a:t>Beam </a:t>
                </a:r>
                <a:r>
                  <a:rPr lang="en-US" sz="2800" dirty="0" smtClean="0"/>
                  <a:t>current</a:t>
                </a:r>
                <a:r>
                  <a:rPr lang="de-DE" sz="2800" dirty="0" smtClean="0"/>
                  <a:t> sensor</a:t>
                </a:r>
                <a:endParaRPr lang="de-DE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93" y="1278320"/>
                <a:ext cx="4378170" cy="3719846"/>
              </a:xfrm>
              <a:prstGeom prst="rect">
                <a:avLst/>
              </a:prstGeom>
              <a:blipFill>
                <a:blip r:embed="rId2"/>
                <a:stretch>
                  <a:fillRect l="-3760" r="-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572000" y="1623965"/>
            <a:ext cx="963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COSY</a:t>
            </a:r>
            <a:endParaRPr lang="de-DE" sz="2800" dirty="0"/>
          </a:p>
        </p:txBody>
      </p:sp>
      <p:pic>
        <p:nvPicPr>
          <p:cNvPr id="9" name="Picture 2" descr="http://www.fz-juelich.de/portal/DE/Presse/Kurznachrichten/2010/Bilder/03136_cosy__470x470_JPG.jpg%3F__blob%3Dpost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5" t="25075" b="12935"/>
          <a:stretch/>
        </p:blipFill>
        <p:spPr bwMode="auto">
          <a:xfrm>
            <a:off x="6891431" y="932675"/>
            <a:ext cx="167665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0" y="2575089"/>
            <a:ext cx="1741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PAX target</a:t>
            </a:r>
            <a:endParaRPr lang="de-DE" sz="2800" dirty="0"/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2"/>
          <a:stretch/>
        </p:blipFill>
        <p:spPr>
          <a:xfrm>
            <a:off x="6891430" y="2084825"/>
            <a:ext cx="1677600" cy="10815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3443450"/>
            <a:ext cx="2113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ym typeface="Wingdings" panose="05000000000000000000" pitchFamily="2" charset="2"/>
              </a:rPr>
              <a:t>PAX detector</a:t>
            </a:r>
            <a:endParaRPr lang="de-DE" sz="2800" dirty="0"/>
          </a:p>
        </p:txBody>
      </p:sp>
      <p:sp>
        <p:nvSpPr>
          <p:cNvPr id="17" name="Textfeld 12"/>
          <p:cNvSpPr txBox="1"/>
          <p:nvPr/>
        </p:nvSpPr>
        <p:spPr>
          <a:xfrm>
            <a:off x="7890834" y="4059761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10 cm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0" y="4288360"/>
            <a:ext cx="717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 smtClean="0">
                <a:sym typeface="Wingdings" panose="05000000000000000000" pitchFamily="2" charset="2"/>
              </a:rPr>
              <a:t>FCT</a:t>
            </a:r>
            <a:endParaRPr lang="de-DE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948749" y="5669537"/>
            <a:ext cx="4715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TRIC </a:t>
            </a:r>
            <a:r>
              <a:rPr lang="en-US" sz="3600" b="1" dirty="0" smtClean="0">
                <a:solidFill>
                  <a:srgbClr val="FF0000"/>
                </a:solidFill>
              </a:rPr>
              <a:t>is possible at </a:t>
            </a:r>
            <a:r>
              <a:rPr lang="en-US" sz="3600" b="1" dirty="0" smtClean="0">
                <a:solidFill>
                  <a:srgbClr val="FF0000"/>
                </a:solidFill>
              </a:rPr>
              <a:t>COSY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" t="1306" r="14367" b="5669"/>
          <a:stretch/>
        </p:blipFill>
        <p:spPr bwMode="auto">
          <a:xfrm>
            <a:off x="6879181" y="3236975"/>
            <a:ext cx="1676842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2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62" t="-4604" r="4406" b="-2189"/>
          <a:stretch/>
        </p:blipFill>
        <p:spPr>
          <a:xfrm>
            <a:off x="6684275" y="4335373"/>
            <a:ext cx="1833343" cy="120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58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b="1" dirty="0" smtClean="0"/>
              <a:t>Summary &amp; Outlook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TRIC is search for physics beyound of SM</a:t>
            </a:r>
          </a:p>
          <a:p>
            <a:r>
              <a:rPr lang="de-DE" dirty="0" smtClean="0"/>
              <a:t>TRIC is precision transmission null experiment at COSY</a:t>
            </a:r>
          </a:p>
          <a:p>
            <a:r>
              <a:rPr lang="de-DE" dirty="0" smtClean="0"/>
              <a:t>COSY, PAX ABS, PAX BRP, and FCT are ready for the TRIC experiment</a:t>
            </a:r>
          </a:p>
          <a:p>
            <a:r>
              <a:rPr lang="de-DE" dirty="0" smtClean="0"/>
              <a:t>Data collected in June 2016 allow to develop TRIC analysis methods</a:t>
            </a:r>
          </a:p>
          <a:p>
            <a:r>
              <a:rPr lang="de-DE" dirty="0" smtClean="0"/>
              <a:t>We plan to apply for a new beam time in 2017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20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Backup slides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792705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50372"/>
            <a:ext cx="8229600" cy="838200"/>
          </a:xfrm>
        </p:spPr>
        <p:txBody>
          <a:bodyPr>
            <a:noAutofit/>
          </a:bodyPr>
          <a:lstStyle/>
          <a:p>
            <a:r>
              <a:rPr lang="de-DE" b="1" dirty="0" smtClean="0"/>
              <a:t>Test of T Symmetry</a:t>
            </a:r>
            <a:endParaRPr lang="en-US" b="1" dirty="0"/>
          </a:p>
        </p:txBody>
      </p:sp>
      <p:graphicFrame>
        <p:nvGraphicFramePr>
          <p:cNvPr id="29" name="Diagram 28"/>
          <p:cNvGraphicFramePr/>
          <p:nvPr>
            <p:extLst/>
          </p:nvPr>
        </p:nvGraphicFramePr>
        <p:xfrm>
          <a:off x="3562284" y="740650"/>
          <a:ext cx="1800225" cy="164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0" name="Diagram 29"/>
          <p:cNvGraphicFramePr/>
          <p:nvPr>
            <p:extLst/>
          </p:nvPr>
        </p:nvGraphicFramePr>
        <p:xfrm>
          <a:off x="5152885" y="1552650"/>
          <a:ext cx="1953845" cy="1799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1" name="Diagram 30"/>
          <p:cNvGraphicFramePr/>
          <p:nvPr>
            <p:extLst/>
          </p:nvPr>
        </p:nvGraphicFramePr>
        <p:xfrm>
          <a:off x="1614815" y="1585560"/>
          <a:ext cx="1953845" cy="1799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H="1">
            <a:off x="3112612" y="1755625"/>
            <a:ext cx="614478" cy="4060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224885" y="1755625"/>
            <a:ext cx="844910" cy="82846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07575" y="3351385"/>
            <a:ext cx="2704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EDM (T-odd, P-odd)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002971" y="3352190"/>
            <a:ext cx="2716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T-symmetry (T-odd)</a:t>
            </a:r>
            <a:endParaRPr lang="en-US" sz="2400" b="1" dirty="0"/>
          </a:p>
        </p:txBody>
      </p:sp>
      <p:sp>
        <p:nvSpPr>
          <p:cNvPr id="21" name="Left-Right Arrow 20"/>
          <p:cNvSpPr/>
          <p:nvPr/>
        </p:nvSpPr>
        <p:spPr>
          <a:xfrm>
            <a:off x="3535064" y="2514192"/>
            <a:ext cx="2112275" cy="53686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Complementary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00" y="3775058"/>
            <a:ext cx="3555045" cy="241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011284" y="3889860"/>
            <a:ext cx="278526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/>
              <a:t>Only in case </a:t>
            </a:r>
          </a:p>
          <a:p>
            <a:r>
              <a:rPr lang="de-DE" sz="2400" b="1" dirty="0" smtClean="0"/>
              <a:t>P is conserved</a:t>
            </a:r>
            <a:r>
              <a:rPr lang="de-DE" sz="2400" dirty="0" smtClean="0"/>
              <a:t>:</a:t>
            </a:r>
          </a:p>
          <a:p>
            <a:endParaRPr lang="de-DE" sz="2400" dirty="0"/>
          </a:p>
          <a:p>
            <a:r>
              <a:rPr lang="de-DE" sz="2400" b="1" u="sng" dirty="0" smtClean="0">
                <a:solidFill>
                  <a:srgbClr val="FF0000"/>
                </a:solidFill>
              </a:rPr>
              <a:t>otherwise,  no limit!</a:t>
            </a:r>
          </a:p>
          <a:p>
            <a:endParaRPr lang="en-US" i="1" dirty="0"/>
          </a:p>
          <a:p>
            <a:r>
              <a:rPr lang="en-US" i="1" dirty="0" smtClean="0"/>
              <a:t>Kurylov et al., PRD63 </a:t>
            </a:r>
            <a:r>
              <a:rPr lang="en-US" i="1" dirty="0"/>
              <a:t>(2001) 076007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934474" y="3813854"/>
            <a:ext cx="2862076" cy="24766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Left-Right Arrow 43"/>
          <p:cNvSpPr/>
          <p:nvPr/>
        </p:nvSpPr>
        <p:spPr>
          <a:xfrm>
            <a:off x="4072735" y="4427530"/>
            <a:ext cx="1784929" cy="953571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/>
              <a:t>Theory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028746" y="4604964"/>
                <a:ext cx="1789657" cy="475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400" b="1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sz="2400" b="1" i="1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  <m:sub>
                        <m:r>
                          <a:rPr lang="de-DE" sz="2400" b="1" i="1" smtClean="0">
                            <a:latin typeface="Cambria Math"/>
                            <a:ea typeface="Cambria Math"/>
                          </a:rPr>
                          <m:t>𝑻</m:t>
                        </m:r>
                      </m:sub>
                    </m:sSub>
                    <m:r>
                      <a:rPr lang="de-DE" sz="2400" b="1" i="1"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de-DE" sz="2400" b="1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b="1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sz="2400" b="1" i="1" smtClean="0">
                            <a:latin typeface="Cambria Math"/>
                            <a:ea typeface="Cambria Math"/>
                          </a:rPr>
                          <m:t>𝟏𝟎</m:t>
                        </m:r>
                      </m:e>
                      <m:sup>
                        <m:r>
                          <a:rPr lang="de-DE" sz="2400" b="1" i="1" smtClean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de-DE" sz="2400" b="1" i="1" smtClean="0">
                            <a:latin typeface="Cambria Math"/>
                            <a:ea typeface="Cambria Math"/>
                          </a:rPr>
                          <m:t>𝟏𝟓</m:t>
                        </m:r>
                      </m:sup>
                    </m:sSup>
                  </m:oMath>
                </a14:m>
                <a:r>
                  <a:rPr lang="de-DE" sz="2400" b="1" dirty="0" smtClean="0"/>
                  <a:t> 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8746" y="4604964"/>
                <a:ext cx="1789657" cy="475451"/>
              </a:xfrm>
              <a:prstGeom prst="rect">
                <a:avLst/>
              </a:prstGeom>
              <a:blipFill rotWithShape="1">
                <a:blip r:embed="rId19"/>
                <a:stretch>
                  <a:fillRect b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778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000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Possible Systematic </a:t>
            </a:r>
            <a:r>
              <a:rPr lang="en-US" b="1" dirty="0"/>
              <a:t>U</a:t>
            </a:r>
            <a:r>
              <a:rPr lang="en-US" b="1" dirty="0" smtClean="0"/>
              <a:t>ncertainties </a:t>
            </a:r>
            <a:br>
              <a:rPr lang="en-US" b="1" dirty="0" smtClean="0"/>
            </a:br>
            <a:r>
              <a:rPr lang="en-US" b="1" dirty="0" smtClean="0"/>
              <a:t>in TRIC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42236" y="2243578"/>
            <a:ext cx="7820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Yu. Valdau et al., </a:t>
            </a:r>
            <a:r>
              <a:rPr lang="en-US" sz="2000" dirty="0"/>
              <a:t>Journal of Physics: Conference Series </a:t>
            </a:r>
            <a:r>
              <a:rPr lang="en-US" sz="2000" b="1" dirty="0"/>
              <a:t>678 </a:t>
            </a:r>
            <a:r>
              <a:rPr lang="en-US" sz="2000" dirty="0"/>
              <a:t>(2016) </a:t>
            </a:r>
            <a:r>
              <a:rPr lang="en-US" sz="2000" dirty="0" smtClean="0"/>
              <a:t>012027</a:t>
            </a:r>
            <a:endParaRPr lang="en-US" sz="20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34330" y="1570832"/>
                <a:ext cx="3718454" cy="5352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de-DE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3200" b="0" i="1" smtClean="0">
                              <a:latin typeface="Cambria Math" panose="02040503050406030204" pitchFamily="18" charset="0"/>
                            </a:rPr>
                            <m:t>𝑥𝑧</m:t>
                          </m:r>
                        </m:sub>
                      </m:sSub>
                      <m:r>
                        <a:rPr lang="de-DE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p>
                        <m:sSupPr>
                          <m:ctrlPr>
                            <a:rPr lang="de-DE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𝑠𝑡𝑎𝑡</m:t>
                          </m:r>
                        </m:sup>
                      </m:sSup>
                      <m:r>
                        <a:rPr lang="de-DE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p>
                        <m:sSupPr>
                          <m:ctrlPr>
                            <a:rPr lang="de-DE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de-DE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𝑠𝑦𝑠𝑡</m:t>
                          </m:r>
                        </m:sup>
                      </m:sSup>
                    </m:oMath>
                  </m:oMathPara>
                </a14:m>
                <a:endParaRPr lang="de-DE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330" y="1570832"/>
                <a:ext cx="3718454" cy="535275"/>
              </a:xfrm>
              <a:prstGeom prst="rect">
                <a:avLst/>
              </a:prstGeom>
              <a:blipFill>
                <a:blip r:embed="rId3"/>
                <a:stretch>
                  <a:fillRect b="-11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192360" y="1515304"/>
            <a:ext cx="2463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FF0000"/>
                </a:solidFill>
              </a:rPr>
              <a:t>TRIC Result:</a:t>
            </a:r>
            <a:endParaRPr lang="de-DE" sz="36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00335" y="1559414"/>
            <a:ext cx="7335356" cy="54669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04583" y="2975047"/>
                <a:ext cx="8112670" cy="11354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de-D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𝑠𝑦𝑠𝑡</m:t>
                          </m:r>
                        </m:sup>
                      </m:sSup>
                      <m:r>
                        <a:rPr lang="de-DE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𝑥𝑧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×</m:t>
                      </m:r>
                      <m:d>
                        <m:dPr>
                          <m:ctrlPr>
                            <a:rPr lang="de-DE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  <m:t>𝑖𝑚𝑒</m:t>
                              </m:r>
                            </m:sub>
                          </m:sSub>
                          <m:r>
                            <a:rPr lang="de-DE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  <m:t>𝑎𝑟𝑔𝑒𝑡</m:t>
                              </m:r>
                            </m:sub>
                          </m:sSub>
                          <m:r>
                            <a:rPr lang="de-DE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𝐶𝑂𝑆𝑌</m:t>
                              </m:r>
                            </m:sub>
                          </m:sSub>
                        </m:e>
                      </m:d>
                      <m:r>
                        <a:rPr lang="de-DE" sz="32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de-DE" sz="32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de-DE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de-DE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  <m:t>𝐴𝐵𝑆</m:t>
                              </m:r>
                            </m:sub>
                          </m:sSub>
                          <m:r>
                            <a:rPr lang="de-DE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de-D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𝑎𝑛𝑔𝑙𝑒</m:t>
                              </m:r>
                            </m:sub>
                          </m:sSub>
                          <m:r>
                            <a:rPr lang="de-DE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de-D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h𝑜𝑚𝑜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83" y="2975047"/>
                <a:ext cx="8112670" cy="11354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672395" y="2507280"/>
            <a:ext cx="824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10</a:t>
            </a:r>
            <a:r>
              <a:rPr lang="de-DE" sz="3200" baseline="30000" dirty="0" smtClean="0"/>
              <a:t>-5</a:t>
            </a:r>
            <a:endParaRPr lang="de-DE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4515835" y="2507280"/>
            <a:ext cx="824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10</a:t>
            </a:r>
            <a:r>
              <a:rPr lang="de-DE" sz="3200" baseline="30000" dirty="0" smtClean="0"/>
              <a:t>-4</a:t>
            </a:r>
            <a:endParaRPr lang="de-DE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6013630" y="2507280"/>
            <a:ext cx="824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10</a:t>
            </a:r>
            <a:r>
              <a:rPr lang="de-DE" sz="3200" baseline="30000" dirty="0" smtClean="0"/>
              <a:t>-3</a:t>
            </a:r>
            <a:endParaRPr lang="de-DE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7741855" y="2507280"/>
            <a:ext cx="824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10</a:t>
            </a:r>
            <a:r>
              <a:rPr lang="de-DE" sz="3200" baseline="30000" dirty="0" smtClean="0"/>
              <a:t>-4</a:t>
            </a:r>
            <a:endParaRPr lang="de-DE" sz="3200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424268" y="2959270"/>
            <a:ext cx="420394" cy="5760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190011" y="2959269"/>
            <a:ext cx="420394" cy="5760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687806" y="2947721"/>
            <a:ext cx="420394" cy="5760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7416031" y="2975047"/>
            <a:ext cx="420394" cy="5760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17020" y="4323994"/>
            <a:ext cx="1949727" cy="1524521"/>
            <a:chOff x="471651" y="4776293"/>
            <a:chExt cx="2070263" cy="20204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512430" y="4859409"/>
                  <a:ext cx="1926878" cy="18355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tabLst>
                      <a:tab pos="723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~</m:t>
                            </m:r>
                            <m:r>
                              <a:rPr lang="de-DE" sz="2800" i="1" dirty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de-DE" sz="2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×10</m:t>
                            </m:r>
                          </m:e>
                          <m:sup>
                            <m:r>
                              <a:rPr lang="de-DE" sz="2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  <m:r>
                          <a:rPr lang="de-DE" sz="28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de-DE" sz="2800" b="0" dirty="0" smtClean="0"/>
                </a:p>
                <a:p>
                  <a:pPr>
                    <a:tabLst>
                      <a:tab pos="723900" algn="l"/>
                    </a:tabLst>
                  </a:pPr>
                  <a:r>
                    <a:rPr lang="de-DE" sz="2800" dirty="0" smtClean="0"/>
                    <a:t>to </a:t>
                  </a:r>
                  <a:r>
                    <a:rPr lang="de-DE" sz="2800" dirty="0"/>
                    <a:t>be </a:t>
                  </a:r>
                  <a:r>
                    <a:rPr lang="de-DE" sz="2800" dirty="0" smtClean="0"/>
                    <a:t>measured</a:t>
                  </a:r>
                  <a:endParaRPr lang="de-DE" sz="2800" dirty="0"/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430" y="4859409"/>
                  <a:ext cx="1926878" cy="1835500"/>
                </a:xfrm>
                <a:prstGeom prst="rect">
                  <a:avLst/>
                </a:prstGeom>
                <a:blipFill>
                  <a:blip r:embed="rId5"/>
                  <a:stretch>
                    <a:fillRect l="-6711" b="-1189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ular Callout 30"/>
            <p:cNvSpPr/>
            <p:nvPr/>
          </p:nvSpPr>
          <p:spPr>
            <a:xfrm rot="10800000">
              <a:off x="471651" y="4776293"/>
              <a:ext cx="2070263" cy="2020410"/>
            </a:xfrm>
            <a:prstGeom prst="wedgeRectCallout">
              <a:avLst>
                <a:gd name="adj1" fmla="val -59460"/>
                <a:gd name="adj2" fmla="val 68668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170245" y="4320000"/>
            <a:ext cx="2132920" cy="988271"/>
            <a:chOff x="2377463" y="4300480"/>
            <a:chExt cx="2501777" cy="14919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2377463" y="4349787"/>
                  <a:ext cx="2501777" cy="14403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tabLst>
                      <a:tab pos="723900" algn="l"/>
                    </a:tabLst>
                  </a:pPr>
                  <a14:m>
                    <m:oMath xmlns:m="http://schemas.openxmlformats.org/officeDocument/2006/math">
                      <m:r>
                        <a:rPr lang="de-DE" sz="2800" i="1" dirty="0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de-DE" sz="2800" i="1" dirty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de-DE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de-DE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a14:m>
                  <a:r>
                    <a:rPr lang="de-DE" sz="2800" dirty="0" smtClean="0"/>
                    <a:t> </a:t>
                  </a:r>
                </a:p>
                <a:p>
                  <a:pPr algn="ctr">
                    <a:tabLst>
                      <a:tab pos="723900" algn="l"/>
                    </a:tabLst>
                  </a:pPr>
                  <a:r>
                    <a:rPr lang="de-DE" sz="2800" dirty="0" smtClean="0"/>
                    <a:t>to </a:t>
                  </a:r>
                  <a:r>
                    <a:rPr lang="de-DE" sz="2800" dirty="0"/>
                    <a:t>be </a:t>
                  </a:r>
                  <a:r>
                    <a:rPr lang="de-DE" sz="2800" dirty="0" smtClean="0"/>
                    <a:t>tested</a:t>
                  </a:r>
                  <a:endParaRPr lang="de-DE" sz="2800" dirty="0"/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7463" y="4349787"/>
                  <a:ext cx="2501777" cy="1440344"/>
                </a:xfrm>
                <a:prstGeom prst="rect">
                  <a:avLst/>
                </a:prstGeom>
                <a:blipFill>
                  <a:blip r:embed="rId6"/>
                  <a:stretch>
                    <a:fillRect l="-286" r="-571" b="-1719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Rectangular Callout 34"/>
            <p:cNvSpPr/>
            <p:nvPr/>
          </p:nvSpPr>
          <p:spPr>
            <a:xfrm rot="10800000">
              <a:off x="2416504" y="4300480"/>
              <a:ext cx="2347521" cy="1491919"/>
            </a:xfrm>
            <a:prstGeom prst="wedgeRectCallout">
              <a:avLst>
                <a:gd name="adj1" fmla="val -30119"/>
                <a:gd name="adj2" fmla="val 68116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905340" y="5792400"/>
                <a:ext cx="5333319" cy="593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200" b="1" dirty="0" smtClean="0">
                    <a:solidFill>
                      <a:srgbClr val="FF0000"/>
                    </a:solidFill>
                  </a:rPr>
                  <a:t>Possible to keep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</m:e>
                      <m:sup>
                        <m:r>
                          <a:rPr lang="de-DE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𝒔𝒚𝒔𝒕</m:t>
                        </m:r>
                      </m:sup>
                    </m:sSup>
                    <m:r>
                      <a:rPr lang="de-DE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de-DE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de-DE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sup>
                    </m:sSup>
                  </m:oMath>
                </a14:m>
                <a:endParaRPr lang="de-DE" sz="3200" b="1" dirty="0" smtClean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340" y="5792400"/>
                <a:ext cx="5333319" cy="593624"/>
              </a:xfrm>
              <a:prstGeom prst="rect">
                <a:avLst/>
              </a:prstGeom>
              <a:blipFill>
                <a:blip r:embed="rId9"/>
                <a:stretch>
                  <a:fillRect l="-2975" t="-11224" b="-3265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4264760" y="4320000"/>
            <a:ext cx="2387002" cy="990000"/>
            <a:chOff x="4264760" y="4320000"/>
            <a:chExt cx="2387002" cy="990000"/>
          </a:xfrm>
        </p:grpSpPr>
        <p:sp>
          <p:nvSpPr>
            <p:cNvPr id="47" name="Rectangular Callout 46"/>
            <p:cNvSpPr/>
            <p:nvPr/>
          </p:nvSpPr>
          <p:spPr>
            <a:xfrm rot="10800000">
              <a:off x="4285405" y="4320000"/>
              <a:ext cx="2322060" cy="990000"/>
            </a:xfrm>
            <a:prstGeom prst="wedgeRectCallout">
              <a:avLst>
                <a:gd name="adj1" fmla="val 15452"/>
                <a:gd name="adj2" fmla="val 7051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4264760" y="4346683"/>
                  <a:ext cx="2387002" cy="6406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tabLst>
                      <a:tab pos="723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800" i="1" dirty="0" smtClean="0">
                            <a:latin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de-DE" sz="2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sz="2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  <m:r>
                          <a:rPr lang="de-DE" sz="2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de-DE" sz="2800" b="0" dirty="0" smtClean="0">
                    <a:ea typeface="Cambria Math" panose="02040503050406030204" pitchFamily="18" charset="0"/>
                  </a:endParaRPr>
                </a:p>
                <a:p>
                  <a:pPr>
                    <a:tabLst>
                      <a:tab pos="723900" algn="l"/>
                    </a:tabLst>
                  </a:pPr>
                  <a:r>
                    <a:rPr lang="de-DE" sz="2800" dirty="0" smtClean="0"/>
                    <a:t>to be prepared</a:t>
                  </a:r>
                  <a:endParaRPr lang="de-DE" sz="2800" dirty="0"/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4760" y="4346683"/>
                  <a:ext cx="2387002" cy="640609"/>
                </a:xfrm>
                <a:prstGeom prst="rect">
                  <a:avLst/>
                </a:prstGeom>
                <a:blipFill>
                  <a:blip r:embed="rId10"/>
                  <a:stretch>
                    <a:fillRect l="-5371" r="-2302" b="-7523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6672406" y="4333994"/>
            <a:ext cx="2387002" cy="990000"/>
            <a:chOff x="4264760" y="4320000"/>
            <a:chExt cx="2387002" cy="990000"/>
          </a:xfrm>
        </p:grpSpPr>
        <p:sp>
          <p:nvSpPr>
            <p:cNvPr id="50" name="Rectangular Callout 49"/>
            <p:cNvSpPr/>
            <p:nvPr/>
          </p:nvSpPr>
          <p:spPr>
            <a:xfrm rot="10800000">
              <a:off x="4285405" y="4320000"/>
              <a:ext cx="2322060" cy="990000"/>
            </a:xfrm>
            <a:prstGeom prst="wedgeRectCallout">
              <a:avLst>
                <a:gd name="adj1" fmla="val 41705"/>
                <a:gd name="adj2" fmla="val 73446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/>
                <p:cNvSpPr/>
                <p:nvPr/>
              </p:nvSpPr>
              <p:spPr>
                <a:xfrm>
                  <a:off x="4264760" y="4346683"/>
                  <a:ext cx="2387002" cy="6406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tabLst>
                      <a:tab pos="723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800" i="1" dirty="0" smtClean="0">
                            <a:latin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de-DE" sz="2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sz="2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  <m:r>
                          <a:rPr lang="de-DE" sz="2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de-DE" sz="2800" b="0" dirty="0" smtClean="0">
                    <a:ea typeface="Cambria Math" panose="02040503050406030204" pitchFamily="18" charset="0"/>
                  </a:endParaRPr>
                </a:p>
                <a:p>
                  <a:pPr>
                    <a:tabLst>
                      <a:tab pos="723900" algn="l"/>
                    </a:tabLst>
                  </a:pPr>
                  <a:r>
                    <a:rPr lang="de-DE" sz="2800" dirty="0" smtClean="0"/>
                    <a:t>to be prepared</a:t>
                  </a:r>
                  <a:endParaRPr lang="de-DE" sz="2800" dirty="0"/>
                </a:p>
              </p:txBody>
            </p:sp>
          </mc:Choice>
          <mc:Fallback xmlns="">
            <p:sp>
              <p:nvSpPr>
                <p:cNvPr id="51" name="Rectangle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4760" y="4346683"/>
                  <a:ext cx="2387002" cy="640609"/>
                </a:xfrm>
                <a:prstGeom prst="rect">
                  <a:avLst/>
                </a:prstGeom>
                <a:blipFill>
                  <a:blip r:embed="rId11"/>
                  <a:stretch>
                    <a:fillRect l="-5371" r="-2302" b="-7523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2748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  <p:bldP spid="20" grpId="0"/>
      <p:bldP spid="21" grpId="0"/>
      <p:bldP spid="22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791" y="1542776"/>
            <a:ext cx="5665150" cy="3800584"/>
          </a:xfrm>
        </p:spPr>
        <p:txBody>
          <a:bodyPr>
            <a:noAutofit/>
          </a:bodyPr>
          <a:lstStyle/>
          <a:p>
            <a:r>
              <a:rPr lang="de-DE" sz="2800" dirty="0" smtClean="0"/>
              <a:t>3</a:t>
            </a:r>
            <a:r>
              <a:rPr lang="de-DE" sz="2800" i="1" dirty="0" smtClean="0"/>
              <a:t> </a:t>
            </a:r>
            <a:r>
              <a:rPr lang="de-DE" sz="2800" i="1" dirty="0" err="1"/>
              <a:t>d</a:t>
            </a:r>
            <a:r>
              <a:rPr lang="de-DE" sz="2800" i="1" dirty="0" err="1" smtClean="0"/>
              <a:t>iscrete</a:t>
            </a:r>
            <a:r>
              <a:rPr lang="de-DE" sz="2800" dirty="0" smtClean="0"/>
              <a:t> </a:t>
            </a:r>
            <a:r>
              <a:rPr lang="de-DE" sz="2800" dirty="0" err="1"/>
              <a:t>symmetries</a:t>
            </a:r>
            <a:r>
              <a:rPr lang="de-DE" sz="2800" dirty="0"/>
              <a:t> </a:t>
            </a:r>
            <a:r>
              <a:rPr lang="de-DE" sz="2800" dirty="0" smtClean="0"/>
              <a:t>C, P, </a:t>
            </a:r>
            <a:r>
              <a:rPr lang="de-DE" sz="2800" dirty="0" err="1" smtClean="0"/>
              <a:t>and</a:t>
            </a:r>
            <a:r>
              <a:rPr lang="de-DE" sz="2800" dirty="0" smtClean="0"/>
              <a:t> T</a:t>
            </a:r>
          </a:p>
          <a:p>
            <a:r>
              <a:rPr lang="de-DE" sz="2800" dirty="0" smtClean="0"/>
              <a:t>C, P, T, </a:t>
            </a:r>
            <a:r>
              <a:rPr lang="de-DE" sz="2800" dirty="0" err="1" smtClean="0"/>
              <a:t>and</a:t>
            </a:r>
            <a:r>
              <a:rPr lang="de-DE" sz="2800" dirty="0" smtClean="0"/>
              <a:t> CP </a:t>
            </a:r>
            <a:r>
              <a:rPr lang="de-DE" sz="2800" dirty="0" err="1" smtClean="0"/>
              <a:t>violated</a:t>
            </a:r>
            <a:r>
              <a:rPr lang="de-DE" sz="2800" dirty="0" smtClean="0"/>
              <a:t> in </a:t>
            </a:r>
            <a:r>
              <a:rPr lang="de-DE" sz="2800" dirty="0" err="1" smtClean="0"/>
              <a:t>weak</a:t>
            </a:r>
            <a:r>
              <a:rPr lang="de-DE" sz="2800" dirty="0" smtClean="0"/>
              <a:t> </a:t>
            </a:r>
            <a:r>
              <a:rPr lang="de-DE" sz="2800" dirty="0" err="1" smtClean="0"/>
              <a:t>interactions</a:t>
            </a:r>
            <a:endParaRPr lang="de-DE" sz="2800" dirty="0" smtClean="0"/>
          </a:p>
          <a:p>
            <a:r>
              <a:rPr lang="de-DE" sz="2800" dirty="0" err="1"/>
              <a:t>C</a:t>
            </a:r>
            <a:r>
              <a:rPr lang="de-DE" sz="2800" dirty="0" err="1" smtClean="0"/>
              <a:t>ombined</a:t>
            </a:r>
            <a:r>
              <a:rPr lang="de-DE" sz="2800" dirty="0" smtClean="0"/>
              <a:t> CPT conserved</a:t>
            </a:r>
          </a:p>
          <a:p>
            <a:r>
              <a:rPr lang="de-DE" sz="2800" dirty="0" err="1" smtClean="0"/>
              <a:t>Combined</a:t>
            </a:r>
            <a:r>
              <a:rPr lang="de-DE" sz="2800" dirty="0" smtClean="0"/>
              <a:t> CP/T </a:t>
            </a:r>
            <a:r>
              <a:rPr lang="de-DE" sz="2800" dirty="0"/>
              <a:t>symmetry links matter and anti-matter</a:t>
            </a:r>
          </a:p>
          <a:p>
            <a:endParaRPr lang="de-DE" sz="280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6091450" y="1585560"/>
            <a:ext cx="2705100" cy="685800"/>
            <a:chOff x="5943600" y="1676400"/>
            <a:chExt cx="2705100" cy="685800"/>
          </a:xfrm>
        </p:grpSpPr>
        <p:sp>
          <p:nvSpPr>
            <p:cNvPr id="7" name="Oval 6"/>
            <p:cNvSpPr/>
            <p:nvPr/>
          </p:nvSpPr>
          <p:spPr>
            <a:xfrm>
              <a:off x="5943600" y="1676400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4400" b="1"/>
                <a:t>+</a:t>
              </a:r>
              <a:endParaRPr lang="en-US" sz="4400" b="1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7962900" y="1676400"/>
              <a:ext cx="685800" cy="685800"/>
            </a:xfrm>
            <a:prstGeom prst="ellipse">
              <a:avLst/>
            </a:prstGeom>
            <a:solidFill>
              <a:srgbClr val="1F497D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/>
                <a:t>−</a:t>
              </a:r>
              <a:endParaRPr lang="en-US" sz="4400" b="1" dirty="0"/>
            </a:p>
          </p:txBody>
        </p:sp>
        <p:sp>
          <p:nvSpPr>
            <p:cNvPr id="8" name="Left-Right Arrow 7"/>
            <p:cNvSpPr/>
            <p:nvPr/>
          </p:nvSpPr>
          <p:spPr>
            <a:xfrm>
              <a:off x="6700618" y="1676400"/>
              <a:ext cx="1181100" cy="685800"/>
            </a:xfrm>
            <a:prstGeom prst="leftRightArrow">
              <a:avLst>
                <a:gd name="adj1" fmla="val 66410"/>
                <a:gd name="adj2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600" b="1" dirty="0" smtClean="0">
                  <a:solidFill>
                    <a:schemeClr val="bg1"/>
                  </a:solidFill>
                </a:rPr>
                <a:t>C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50859" y="2545685"/>
            <a:ext cx="2776318" cy="900332"/>
            <a:chOff x="5943600" y="2604868"/>
            <a:chExt cx="2776318" cy="900332"/>
          </a:xfrm>
        </p:grpSpPr>
        <p:grpSp>
          <p:nvGrpSpPr>
            <p:cNvPr id="21" name="Group 20"/>
            <p:cNvGrpSpPr/>
            <p:nvPr/>
          </p:nvGrpSpPr>
          <p:grpSpPr>
            <a:xfrm>
              <a:off x="5943600" y="2667000"/>
              <a:ext cx="757018" cy="838200"/>
              <a:chOff x="5943600" y="2438400"/>
              <a:chExt cx="907824" cy="990600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 flipV="1">
                <a:off x="6057900" y="2438400"/>
                <a:ext cx="0" cy="9906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5943600" y="2543908"/>
                <a:ext cx="677008" cy="88509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5943600" y="3276600"/>
                <a:ext cx="90782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Left-Right Arrow 21"/>
            <p:cNvSpPr/>
            <p:nvPr/>
          </p:nvSpPr>
          <p:spPr>
            <a:xfrm>
              <a:off x="6729340" y="2690446"/>
              <a:ext cx="1181100" cy="685800"/>
            </a:xfrm>
            <a:prstGeom prst="leftRightArrow">
              <a:avLst>
                <a:gd name="adj1" fmla="val 66410"/>
                <a:gd name="adj2" fmla="val 5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600" b="1" dirty="0" smtClean="0">
                  <a:solidFill>
                    <a:schemeClr val="bg1"/>
                  </a:solidFill>
                </a:rPr>
                <a:t>P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 rot="10800000">
              <a:off x="7962900" y="2604868"/>
              <a:ext cx="757018" cy="838200"/>
              <a:chOff x="5943600" y="2438400"/>
              <a:chExt cx="907824" cy="990600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 flipV="1">
                <a:off x="6057900" y="2438400"/>
                <a:ext cx="0" cy="9906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V="1">
                <a:off x="5943600" y="2543908"/>
                <a:ext cx="677008" cy="88509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5943600" y="3276600"/>
                <a:ext cx="90782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6072124" y="3709086"/>
            <a:ext cx="2710049" cy="685800"/>
            <a:chOff x="5943600" y="3657600"/>
            <a:chExt cx="2710049" cy="685800"/>
          </a:xfrm>
        </p:grpSpPr>
        <p:sp>
          <p:nvSpPr>
            <p:cNvPr id="53" name="Left-Right Arrow 52"/>
            <p:cNvSpPr/>
            <p:nvPr/>
          </p:nvSpPr>
          <p:spPr>
            <a:xfrm>
              <a:off x="6730785" y="3657600"/>
              <a:ext cx="1181100" cy="685800"/>
            </a:xfrm>
            <a:prstGeom prst="leftRightArrow">
              <a:avLst>
                <a:gd name="adj1" fmla="val 6641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600" b="1" dirty="0" smtClean="0">
                  <a:solidFill>
                    <a:schemeClr val="bg1"/>
                  </a:solidFill>
                </a:rPr>
                <a:t>T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5943600" y="3657600"/>
              <a:ext cx="685800" cy="685800"/>
              <a:chOff x="5943600" y="3429000"/>
              <a:chExt cx="685800" cy="685800"/>
            </a:xfrm>
          </p:grpSpPr>
          <p:cxnSp>
            <p:nvCxnSpPr>
              <p:cNvPr id="44" name="Straight Connector 43"/>
              <p:cNvCxnSpPr>
                <a:stCxn id="32" idx="0"/>
              </p:cNvCxnSpPr>
              <p:nvPr/>
            </p:nvCxnSpPr>
            <p:spPr>
              <a:xfrm>
                <a:off x="6286500" y="3429000"/>
                <a:ext cx="0" cy="10043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32" idx="2"/>
              </p:cNvCxnSpPr>
              <p:nvPr/>
            </p:nvCxnSpPr>
            <p:spPr>
              <a:xfrm>
                <a:off x="5943600" y="3771900"/>
                <a:ext cx="762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endCxn id="32" idx="4"/>
              </p:cNvCxnSpPr>
              <p:nvPr/>
            </p:nvCxnSpPr>
            <p:spPr>
              <a:xfrm>
                <a:off x="6286500" y="4038600"/>
                <a:ext cx="0" cy="76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32" idx="6"/>
              </p:cNvCxnSpPr>
              <p:nvPr/>
            </p:nvCxnSpPr>
            <p:spPr>
              <a:xfrm flipH="1">
                <a:off x="6553200" y="3771900"/>
                <a:ext cx="762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5943600" y="3429000"/>
                <a:ext cx="685800" cy="6858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b="1" dirty="0"/>
              </a:p>
            </p:txBody>
          </p:sp>
          <p:cxnSp>
            <p:nvCxnSpPr>
              <p:cNvPr id="34" name="Straight Connector 33"/>
              <p:cNvCxnSpPr>
                <a:endCxn id="63" idx="3"/>
              </p:cNvCxnSpPr>
              <p:nvPr/>
            </p:nvCxnSpPr>
            <p:spPr>
              <a:xfrm>
                <a:off x="6124288" y="3581400"/>
                <a:ext cx="146047" cy="19701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endCxn id="32" idx="7"/>
              </p:cNvCxnSpPr>
              <p:nvPr/>
            </p:nvCxnSpPr>
            <p:spPr>
              <a:xfrm flipV="1">
                <a:off x="6286500" y="3529433"/>
                <a:ext cx="242467" cy="24246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Oval 62"/>
              <p:cNvSpPr/>
              <p:nvPr/>
            </p:nvSpPr>
            <p:spPr>
              <a:xfrm>
                <a:off x="6263640" y="373939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Arc 70"/>
              <p:cNvSpPr/>
              <p:nvPr/>
            </p:nvSpPr>
            <p:spPr>
              <a:xfrm>
                <a:off x="6019799" y="3498344"/>
                <a:ext cx="533400" cy="482091"/>
              </a:xfrm>
              <a:prstGeom prst="arc">
                <a:avLst>
                  <a:gd name="adj1" fmla="val 13656829"/>
                  <a:gd name="adj2" fmla="val 18963437"/>
                </a:avLst>
              </a:prstGeom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74" name="Straight Connector 73"/>
            <p:cNvCxnSpPr>
              <a:stCxn id="78" idx="0"/>
            </p:cNvCxnSpPr>
            <p:nvPr/>
          </p:nvCxnSpPr>
          <p:spPr>
            <a:xfrm>
              <a:off x="8310749" y="3657600"/>
              <a:ext cx="0" cy="1004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78" idx="2"/>
            </p:cNvCxnSpPr>
            <p:nvPr/>
          </p:nvCxnSpPr>
          <p:spPr>
            <a:xfrm>
              <a:off x="7967849" y="4000500"/>
              <a:ext cx="76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endCxn id="78" idx="4"/>
            </p:cNvCxnSpPr>
            <p:nvPr/>
          </p:nvCxnSpPr>
          <p:spPr>
            <a:xfrm>
              <a:off x="8310749" y="4267200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78" idx="6"/>
            </p:cNvCxnSpPr>
            <p:nvPr/>
          </p:nvCxnSpPr>
          <p:spPr>
            <a:xfrm flipH="1">
              <a:off x="8577449" y="4000500"/>
              <a:ext cx="76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Oval 77"/>
            <p:cNvSpPr/>
            <p:nvPr/>
          </p:nvSpPr>
          <p:spPr>
            <a:xfrm>
              <a:off x="7967849" y="3657600"/>
              <a:ext cx="685800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/>
            </a:p>
          </p:txBody>
        </p:sp>
        <p:cxnSp>
          <p:nvCxnSpPr>
            <p:cNvPr id="79" name="Straight Connector 78"/>
            <p:cNvCxnSpPr>
              <a:endCxn id="81" idx="3"/>
            </p:cNvCxnSpPr>
            <p:nvPr/>
          </p:nvCxnSpPr>
          <p:spPr>
            <a:xfrm>
              <a:off x="8148537" y="3810000"/>
              <a:ext cx="146047" cy="1970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endCxn id="78" idx="7"/>
            </p:cNvCxnSpPr>
            <p:nvPr/>
          </p:nvCxnSpPr>
          <p:spPr>
            <a:xfrm flipV="1">
              <a:off x="8310749" y="3758033"/>
              <a:ext cx="242467" cy="2424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8287889" y="3967990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Arc 81"/>
            <p:cNvSpPr/>
            <p:nvPr/>
          </p:nvSpPr>
          <p:spPr>
            <a:xfrm>
              <a:off x="8044048" y="3726944"/>
              <a:ext cx="533400" cy="482091"/>
            </a:xfrm>
            <a:prstGeom prst="arc">
              <a:avLst>
                <a:gd name="adj1" fmla="val 13656829"/>
                <a:gd name="adj2" fmla="val 18963437"/>
              </a:avLst>
            </a:prstGeom>
            <a:ln w="190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402541" y="5130991"/>
            <a:ext cx="8338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rgbClr val="FF0000"/>
                </a:solidFill>
              </a:rPr>
              <a:t>All known symmetry </a:t>
            </a:r>
            <a:r>
              <a:rPr lang="de-DE" sz="3600" b="1" dirty="0" smtClean="0">
                <a:solidFill>
                  <a:srgbClr val="FF0000"/>
                </a:solidFill>
              </a:rPr>
              <a:t>violations</a:t>
            </a:r>
          </a:p>
          <a:p>
            <a:pPr algn="ctr"/>
            <a:r>
              <a:rPr lang="de-DE" sz="3600" b="1" dirty="0" smtClean="0">
                <a:solidFill>
                  <a:srgbClr val="FF0000"/>
                </a:solidFill>
              </a:rPr>
              <a:t>incorporated </a:t>
            </a:r>
            <a:r>
              <a:rPr lang="de-DE" sz="3600" b="1" dirty="0">
                <a:solidFill>
                  <a:srgbClr val="FF0000"/>
                </a:solidFill>
              </a:rPr>
              <a:t>in Standard Model (SM</a:t>
            </a:r>
            <a:r>
              <a:rPr lang="de-DE" sz="3600" b="1" dirty="0" smtClean="0">
                <a:solidFill>
                  <a:srgbClr val="FF0000"/>
                </a:solidFill>
              </a:rPr>
              <a:t>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1" name="TextBox 7"/>
          <p:cNvSpPr txBox="1"/>
          <p:nvPr/>
        </p:nvSpPr>
        <p:spPr>
          <a:xfrm>
            <a:off x="1909252" y="288000"/>
            <a:ext cx="53254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smtClean="0">
                <a:latin typeface="+mj-lt"/>
              </a:rPr>
              <a:t>Symmetries in </a:t>
            </a:r>
            <a:r>
              <a:rPr lang="en-US" sz="4400" b="1" dirty="0" smtClean="0">
                <a:latin typeface="+mj-lt"/>
              </a:rPr>
              <a:t>Physics</a:t>
            </a:r>
            <a:endParaRPr lang="en-US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6264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Parametrizing BSM Physics</a:t>
            </a:r>
            <a:endParaRPr lang="de-D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94" y="1189704"/>
            <a:ext cx="7757811" cy="496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smtClean="0"/>
              <a:t>Considering only flavour conserving CP/T tests (u,d,s quarks)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2649" y="1649287"/>
            <a:ext cx="4636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i="1" dirty="0" smtClean="0"/>
              <a:t>L=L</a:t>
            </a:r>
            <a:r>
              <a:rPr lang="de-DE" sz="2800" b="1" i="1" baseline="30000" dirty="0" smtClean="0"/>
              <a:t>SM</a:t>
            </a:r>
            <a:r>
              <a:rPr lang="de-DE" sz="2800" b="1" i="1" dirty="0" smtClean="0"/>
              <a:t>+ </a:t>
            </a:r>
            <a:r>
              <a:rPr lang="el-GR" sz="2800" b="1" i="1" dirty="0" smtClean="0">
                <a:solidFill>
                  <a:srgbClr val="0033CC"/>
                </a:solidFill>
              </a:rPr>
              <a:t>α</a:t>
            </a:r>
            <a:r>
              <a:rPr lang="de-DE" sz="2800" b="1" i="1" baseline="-25000" dirty="0" smtClean="0">
                <a:solidFill>
                  <a:srgbClr val="0033CC"/>
                </a:solidFill>
              </a:rPr>
              <a:t>TVPV</a:t>
            </a:r>
            <a:r>
              <a:rPr lang="de-DE" sz="2800" b="1" i="1" dirty="0" smtClean="0">
                <a:solidFill>
                  <a:srgbClr val="0033CC"/>
                </a:solidFill>
              </a:rPr>
              <a:t> </a:t>
            </a:r>
            <a:r>
              <a:rPr lang="de-DE" sz="2800" b="1" i="1" dirty="0" smtClean="0"/>
              <a:t>L</a:t>
            </a:r>
            <a:r>
              <a:rPr lang="de-DE" sz="2800" b="1" i="1" baseline="-25000" dirty="0" smtClean="0"/>
              <a:t>PVTV</a:t>
            </a:r>
            <a:r>
              <a:rPr lang="de-DE" sz="2800" b="1" i="1" dirty="0" smtClean="0"/>
              <a:t> +</a:t>
            </a:r>
            <a:r>
              <a:rPr lang="el-GR" sz="2800" b="1" i="1" dirty="0"/>
              <a:t> </a:t>
            </a:r>
            <a:r>
              <a:rPr lang="el-GR" sz="2800" b="1" i="1" dirty="0" smtClean="0">
                <a:solidFill>
                  <a:srgbClr val="FF0000"/>
                </a:solidFill>
              </a:rPr>
              <a:t>α</a:t>
            </a:r>
            <a:r>
              <a:rPr lang="de-DE" sz="2800" b="1" i="1" baseline="-25000" dirty="0" smtClean="0">
                <a:solidFill>
                  <a:srgbClr val="FF0000"/>
                </a:solidFill>
              </a:rPr>
              <a:t>TVPC</a:t>
            </a:r>
            <a:r>
              <a:rPr lang="de-DE" sz="2800" b="1" i="1" dirty="0" smtClean="0">
                <a:solidFill>
                  <a:srgbClr val="FF0000"/>
                </a:solidFill>
              </a:rPr>
              <a:t> </a:t>
            </a:r>
            <a:r>
              <a:rPr lang="de-DE" sz="2800" b="1" i="1" dirty="0" smtClean="0"/>
              <a:t>L</a:t>
            </a:r>
            <a:r>
              <a:rPr lang="de-DE" sz="2800" b="1" i="1" baseline="-25000" dirty="0" smtClean="0"/>
              <a:t>PCTV</a:t>
            </a:r>
            <a:r>
              <a:rPr lang="de-DE" sz="2800" b="1" i="1" dirty="0" smtClean="0"/>
              <a:t> </a:t>
            </a:r>
            <a:endParaRPr lang="de-DE" sz="2800" b="1" i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803497" y="2131958"/>
            <a:ext cx="1949182" cy="374651"/>
          </a:xfrm>
          <a:prstGeom prst="straightConnector1">
            <a:avLst/>
          </a:prstGeom>
          <a:ln w="28575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756170" y="2145460"/>
            <a:ext cx="1590861" cy="465219"/>
          </a:xfrm>
          <a:prstGeom prst="straightConnector1">
            <a:avLst/>
          </a:prstGeom>
          <a:ln w="28575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23019" y="2015654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O(1)</a:t>
            </a:r>
            <a:endParaRPr lang="de-DE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223019" y="2185643"/>
            <a:ext cx="3355403" cy="377795"/>
          </a:xfrm>
          <a:prstGeom prst="straightConnector1">
            <a:avLst/>
          </a:prstGeom>
          <a:ln w="28575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60910" y="2369842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O(</a:t>
            </a:r>
            <a:r>
              <a:rPr lang="el-GR" dirty="0" smtClean="0"/>
              <a:t>α</a:t>
            </a:r>
            <a:r>
              <a:rPr lang="de-DE" baseline="-25000" dirty="0" smtClean="0"/>
              <a:t>W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17" name="TextBox 16"/>
          <p:cNvSpPr txBox="1"/>
          <p:nvPr/>
        </p:nvSpPr>
        <p:spPr>
          <a:xfrm>
            <a:off x="1254650" y="2417760"/>
            <a:ext cx="899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0033CC"/>
                </a:solidFill>
              </a:rPr>
              <a:t>EDM</a:t>
            </a:r>
            <a:endParaRPr lang="de-DE" sz="2800" b="1" dirty="0">
              <a:solidFill>
                <a:srgbClr val="0033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47031" y="2417760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TRIC</a:t>
            </a:r>
            <a:endParaRPr lang="de-DE" sz="2800" b="1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207433" y="2196137"/>
            <a:ext cx="2704390" cy="530720"/>
          </a:xfrm>
          <a:prstGeom prst="straightConnector1">
            <a:avLst/>
          </a:prstGeom>
          <a:ln w="28575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99268" y="2813714"/>
            <a:ext cx="231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0033CC"/>
                </a:solidFill>
              </a:rPr>
              <a:t>β</a:t>
            </a:r>
            <a:r>
              <a:rPr lang="de-DE" sz="2400" dirty="0"/>
              <a:t>=</a:t>
            </a:r>
            <a:r>
              <a:rPr lang="el-GR" sz="2400" dirty="0" smtClean="0">
                <a:solidFill>
                  <a:srgbClr val="0033CC"/>
                </a:solidFill>
              </a:rPr>
              <a:t>α</a:t>
            </a:r>
            <a:r>
              <a:rPr lang="de-DE" sz="2400" baseline="-25000" dirty="0" smtClean="0">
                <a:solidFill>
                  <a:srgbClr val="0033CC"/>
                </a:solidFill>
              </a:rPr>
              <a:t>TVPV</a:t>
            </a:r>
            <a:r>
              <a:rPr lang="de-DE" sz="2400" dirty="0" smtClean="0"/>
              <a:t>+ζ</a:t>
            </a:r>
            <a:r>
              <a:rPr lang="el-GR" sz="2400" dirty="0" smtClean="0">
                <a:solidFill>
                  <a:srgbClr val="FF0000"/>
                </a:solidFill>
              </a:rPr>
              <a:t>α</a:t>
            </a:r>
            <a:r>
              <a:rPr lang="de-DE" sz="2400" baseline="-25000" dirty="0" smtClean="0">
                <a:solidFill>
                  <a:srgbClr val="FF0000"/>
                </a:solidFill>
              </a:rPr>
              <a:t>TVPC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49793" y="2802919"/>
            <a:ext cx="2114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γ</a:t>
            </a:r>
            <a:r>
              <a:rPr lang="de-DE" sz="2400" dirty="0" smtClean="0"/>
              <a:t>=</a:t>
            </a:r>
            <a:r>
              <a:rPr lang="el-GR" sz="2400" dirty="0" smtClean="0">
                <a:solidFill>
                  <a:srgbClr val="FF0000"/>
                </a:solidFill>
              </a:rPr>
              <a:t>α</a:t>
            </a:r>
            <a:r>
              <a:rPr lang="de-DE" sz="2400" baseline="-25000" dirty="0" smtClean="0">
                <a:solidFill>
                  <a:srgbClr val="FF0000"/>
                </a:solidFill>
              </a:rPr>
              <a:t>TVPC</a:t>
            </a:r>
            <a:r>
              <a:rPr lang="de-DE" sz="2400" dirty="0" smtClean="0"/>
              <a:t>+</a:t>
            </a:r>
            <a:r>
              <a:rPr lang="el-GR" sz="2400" dirty="0" smtClean="0"/>
              <a:t>η</a:t>
            </a:r>
            <a:r>
              <a:rPr lang="el-GR" sz="2400" dirty="0" smtClean="0">
                <a:solidFill>
                  <a:srgbClr val="0033CC"/>
                </a:solidFill>
              </a:rPr>
              <a:t>α</a:t>
            </a:r>
            <a:r>
              <a:rPr lang="de-DE" sz="2400" baseline="-25000" dirty="0" smtClean="0">
                <a:solidFill>
                  <a:srgbClr val="0033CC"/>
                </a:solidFill>
              </a:rPr>
              <a:t>TVPV</a:t>
            </a:r>
            <a:endParaRPr lang="de-DE" sz="2400" dirty="0">
              <a:solidFill>
                <a:srgbClr val="0033CC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124200" y="2726856"/>
            <a:ext cx="3457449" cy="2928347"/>
            <a:chOff x="3227825" y="3442823"/>
            <a:chExt cx="3313929" cy="2712932"/>
          </a:xfrm>
        </p:grpSpPr>
        <p:grpSp>
          <p:nvGrpSpPr>
            <p:cNvPr id="36" name="Group 35"/>
            <p:cNvGrpSpPr/>
            <p:nvPr/>
          </p:nvGrpSpPr>
          <p:grpSpPr>
            <a:xfrm>
              <a:off x="3227825" y="3541690"/>
              <a:ext cx="3149210" cy="2614065"/>
              <a:chOff x="3227825" y="3608022"/>
              <a:chExt cx="3149210" cy="2547733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flipV="1">
                <a:off x="4654274" y="3608022"/>
                <a:ext cx="0" cy="2547733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3227825" y="4992905"/>
                <a:ext cx="3149210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Rectangle 39"/>
            <p:cNvSpPr/>
            <p:nvPr/>
          </p:nvSpPr>
          <p:spPr>
            <a:xfrm>
              <a:off x="3881110" y="3860671"/>
              <a:ext cx="1528311" cy="220925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676528" y="3442823"/>
              <a:ext cx="742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FF0000"/>
                  </a:solidFill>
                </a:rPr>
                <a:t>log(</a:t>
              </a:r>
              <a:r>
                <a:rPr lang="el-GR" b="1" dirty="0" smtClean="0">
                  <a:solidFill>
                    <a:srgbClr val="FF0000"/>
                  </a:solidFill>
                </a:rPr>
                <a:t>γ</a:t>
              </a:r>
              <a:r>
                <a:rPr lang="de-DE" b="1" dirty="0" smtClean="0">
                  <a:solidFill>
                    <a:srgbClr val="FF0000"/>
                  </a:solidFill>
                </a:rPr>
                <a:t>)</a:t>
              </a:r>
              <a:endParaRPr lang="de-DE" b="1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797640" y="4921318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0033CC"/>
                  </a:solidFill>
                </a:rPr>
                <a:t>log(</a:t>
              </a:r>
              <a:r>
                <a:rPr lang="el-GR" b="1" dirty="0" smtClean="0">
                  <a:solidFill>
                    <a:srgbClr val="0033CC"/>
                  </a:solidFill>
                </a:rPr>
                <a:t>β</a:t>
              </a:r>
              <a:r>
                <a:rPr lang="de-DE" b="1" dirty="0" smtClean="0">
                  <a:solidFill>
                    <a:srgbClr val="0033CC"/>
                  </a:solidFill>
                </a:rPr>
                <a:t>)</a:t>
              </a:r>
              <a:endParaRPr lang="de-DE" b="1" dirty="0">
                <a:solidFill>
                  <a:srgbClr val="0033CC"/>
                </a:solidFill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3881110" y="5806903"/>
              <a:ext cx="1528311" cy="8418"/>
            </a:xfrm>
            <a:prstGeom prst="straightConnector1">
              <a:avLst/>
            </a:prstGeom>
            <a:ln w="25400">
              <a:solidFill>
                <a:srgbClr val="0033CC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3881110" y="5384493"/>
              <a:ext cx="7986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solidFill>
                    <a:srgbClr val="0033CC"/>
                  </a:solidFill>
                </a:rPr>
                <a:t>EDM</a:t>
              </a:r>
              <a:endParaRPr lang="de-DE" sz="2400" b="1" dirty="0">
                <a:solidFill>
                  <a:srgbClr val="0033CC"/>
                </a:solidFill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5224885" y="3879105"/>
              <a:ext cx="0" cy="2190825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4773337" y="4228547"/>
              <a:ext cx="553998" cy="663002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de-DE" sz="2400" b="1" dirty="0" smtClean="0">
                  <a:solidFill>
                    <a:srgbClr val="FF0000"/>
                  </a:solidFill>
                </a:rPr>
                <a:t>TRIC</a:t>
              </a:r>
              <a:endParaRPr lang="de-DE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83366" y="5731927"/>
            <a:ext cx="7237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EDM and TRIC experiments are complementary</a:t>
            </a:r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67833" y="2118284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O(1)</a:t>
            </a:r>
            <a:endParaRPr lang="de-DE" dirty="0"/>
          </a:p>
        </p:txBody>
      </p:sp>
      <p:sp>
        <p:nvSpPr>
          <p:cNvPr id="58" name="TextBox 57"/>
          <p:cNvSpPr txBox="1"/>
          <p:nvPr/>
        </p:nvSpPr>
        <p:spPr>
          <a:xfrm>
            <a:off x="4921579" y="2381789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O(</a:t>
            </a:r>
            <a:r>
              <a:rPr lang="el-GR" dirty="0" smtClean="0"/>
              <a:t>α</a:t>
            </a:r>
            <a:r>
              <a:rPr lang="de-DE" baseline="-25000" dirty="0" smtClean="0"/>
              <a:t>W</a:t>
            </a:r>
            <a:r>
              <a:rPr lang="de-DE" dirty="0" smtClean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249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51" y="1195869"/>
            <a:ext cx="4877137" cy="50133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8441" y="1195869"/>
            <a:ext cx="373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Night from 30/07/2016 to 1/08/2016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88474" y="537520"/>
            <a:ext cx="4824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Data collected in June 2016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012124" y="1565200"/>
            <a:ext cx="38228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12h of data with polarised beam and target have been collected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We plan develop TRIC analysis methods and extract A</a:t>
            </a:r>
            <a:r>
              <a:rPr lang="de-DE" sz="2400" baseline="-25000" dirty="0" smtClean="0"/>
              <a:t>Y,Y</a:t>
            </a:r>
            <a:r>
              <a:rPr lang="de-DE" sz="2400" dirty="0" smtClean="0"/>
              <a:t> and </a:t>
            </a:r>
            <a:r>
              <a:rPr lang="el-GR" sz="2400" dirty="0" smtClean="0"/>
              <a:t>σ</a:t>
            </a:r>
            <a:r>
              <a:rPr lang="de-DE" sz="2400" baseline="-25000" dirty="0" smtClean="0"/>
              <a:t>tot</a:t>
            </a:r>
            <a:r>
              <a:rPr lang="de-DE" sz="2400" dirty="0" smtClean="0"/>
              <a:t> from this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Analysis is in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16264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170" y="845605"/>
            <a:ext cx="5970430" cy="41073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COSY Beam at 135 MeV</a:t>
            </a:r>
            <a:endParaRPr lang="de-DE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71576" y="2878930"/>
            <a:ext cx="1481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Beam current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452684" y="2695940"/>
            <a:ext cx="156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Beam size PAX</a:t>
            </a:r>
            <a:endParaRPr lang="de-DE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65302" y="1226605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Injection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2072202" y="1689574"/>
            <a:ext cx="1597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Cooling 180mA</a:t>
            </a:r>
            <a:endParaRPr lang="de-DE" dirty="0"/>
          </a:p>
        </p:txBody>
      </p:sp>
      <p:sp>
        <p:nvSpPr>
          <p:cNvPr id="13" name="TextBox 12"/>
          <p:cNvSpPr txBox="1"/>
          <p:nvPr/>
        </p:nvSpPr>
        <p:spPr>
          <a:xfrm>
            <a:off x="2424360" y="2266020"/>
            <a:ext cx="1597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Cooling 210mA</a:t>
            </a:r>
            <a:endParaRPr lang="de-DE" dirty="0"/>
          </a:p>
        </p:txBody>
      </p:sp>
      <p:sp>
        <p:nvSpPr>
          <p:cNvPr id="14" name="TextBox 13"/>
          <p:cNvSpPr txBox="1"/>
          <p:nvPr/>
        </p:nvSpPr>
        <p:spPr>
          <a:xfrm>
            <a:off x="3222862" y="3221162"/>
            <a:ext cx="2047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Width in Y direction</a:t>
            </a:r>
            <a:endParaRPr lang="de-DE" dirty="0"/>
          </a:p>
        </p:txBody>
      </p:sp>
      <p:sp>
        <p:nvSpPr>
          <p:cNvPr id="15" name="TextBox 14"/>
          <p:cNvSpPr txBox="1"/>
          <p:nvPr/>
        </p:nvSpPr>
        <p:spPr>
          <a:xfrm>
            <a:off x="3352800" y="3768404"/>
            <a:ext cx="20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Width in X direction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919802" y="1957344"/>
            <a:ext cx="304799" cy="3453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368003" y="2543912"/>
            <a:ext cx="308161" cy="9237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8601" y="4831140"/>
            <a:ext cx="87003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The COSY beam at the PAX has a diameter ~1.4 mm (</a:t>
            </a:r>
            <a:r>
              <a:rPr lang="el-GR" sz="2400" dirty="0" smtClean="0"/>
              <a:t>σ</a:t>
            </a:r>
            <a:r>
              <a:rPr lang="de-DE" sz="2400" dirty="0"/>
              <a:t>) at 4</a:t>
            </a:r>
            <a:r>
              <a:rPr lang="de-DE" sz="2400" dirty="0" smtClean="0"/>
              <a:t>5 MeV (injection energy)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The COSY beam at PAX has a diameter ~0.6 mm </a:t>
            </a:r>
            <a:r>
              <a:rPr lang="de-DE" sz="2400" dirty="0"/>
              <a:t>(</a:t>
            </a:r>
            <a:r>
              <a:rPr lang="el-GR" sz="2400" dirty="0"/>
              <a:t>σ</a:t>
            </a:r>
            <a:r>
              <a:rPr lang="de-DE" sz="2400" dirty="0"/>
              <a:t>) at 135 </a:t>
            </a:r>
            <a:r>
              <a:rPr lang="de-DE" sz="2400" dirty="0" smtClean="0"/>
              <a:t>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A clossed/opennable storage cell of 10/5 mm diameter can be used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214911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57200" y="288000"/>
            <a:ext cx="8229600" cy="77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smtClean="0"/>
              <a:t>TRIC – direct T symmetry test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30962" y="5792400"/>
            <a:ext cx="8682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Impact: New insight into evolution of the Universe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5855" y="1338802"/>
            <a:ext cx="77707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984250">
              <a:buFont typeface="Arial" panose="020B0604020202020204" pitchFamily="34" charset="0"/>
              <a:buChar char="•"/>
            </a:pPr>
            <a:r>
              <a:rPr lang="de-DE" sz="3000" b="1" dirty="0"/>
              <a:t>Science Case: </a:t>
            </a:r>
            <a:r>
              <a:rPr lang="de-DE" sz="3000" b="1" dirty="0" smtClean="0"/>
              <a:t>	</a:t>
            </a:r>
            <a:r>
              <a:rPr lang="de-DE" sz="3000" dirty="0" smtClean="0"/>
              <a:t>search </a:t>
            </a:r>
            <a:r>
              <a:rPr lang="de-DE" sz="3000" dirty="0"/>
              <a:t>for physics beyond </a:t>
            </a:r>
            <a:r>
              <a:rPr lang="de-DE" sz="3000" dirty="0" smtClean="0"/>
              <a:t>SM</a:t>
            </a:r>
            <a:endParaRPr lang="de-DE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5855" y="1961804"/>
                <a:ext cx="8085675" cy="6222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 defTabSz="984250"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sz="3000" b="1" dirty="0"/>
                  <a:t>Measurement:</a:t>
                </a:r>
                <a:r>
                  <a:rPr lang="de-DE" sz="3000" dirty="0"/>
                  <a:t> </a:t>
                </a:r>
                <a:r>
                  <a:rPr lang="de-DE" sz="3000" dirty="0" smtClean="0"/>
                  <a:t>	null </a:t>
                </a:r>
                <a:r>
                  <a:rPr lang="de-DE" sz="3000" dirty="0"/>
                  <a:t>observable 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3000" i="1">
                            <a:latin typeface="Cambria Math"/>
                          </a:rPr>
                          <m:t>𝑝</m:t>
                        </m:r>
                      </m:e>
                    </m:acc>
                    <m:acc>
                      <m:accPr>
                        <m:chr m:val="⃗"/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3000" i="1">
                            <a:latin typeface="Cambria Math"/>
                          </a:rPr>
                          <m:t>𝑑</m:t>
                        </m:r>
                      </m:e>
                    </m:acc>
                    <m:r>
                      <a:rPr lang="en-US" sz="3000">
                        <a:latin typeface="Cambria Math"/>
                      </a:rPr>
                      <m:t> </m:t>
                    </m:r>
                  </m:oMath>
                </a14:m>
                <a:r>
                  <a:rPr lang="de-DE" sz="3000" dirty="0" smtClean="0"/>
                  <a:t>scattering</a:t>
                </a:r>
                <a:endParaRPr lang="de-DE" sz="3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55" y="1961804"/>
                <a:ext cx="8085675" cy="622286"/>
              </a:xfrm>
              <a:prstGeom prst="rect">
                <a:avLst/>
              </a:prstGeom>
              <a:blipFill>
                <a:blip r:embed="rId3"/>
                <a:stretch>
                  <a:fillRect l="-1507" t="-980" r="-829" b="-303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85855" y="2720577"/>
            <a:ext cx="90454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984250">
              <a:buFont typeface="Arial" panose="020B0604020202020204" pitchFamily="34" charset="0"/>
              <a:buChar char="•"/>
              <a:tabLst>
                <a:tab pos="984250" algn="l"/>
              </a:tabLst>
            </a:pPr>
            <a:r>
              <a:rPr lang="de-DE" sz="3000" b="1" dirty="0"/>
              <a:t>Experiment:</a:t>
            </a:r>
            <a:r>
              <a:rPr lang="de-DE" sz="3000" dirty="0"/>
              <a:t> </a:t>
            </a:r>
            <a:r>
              <a:rPr lang="de-DE" sz="3000" dirty="0" smtClean="0"/>
              <a:t>	transmission </a:t>
            </a:r>
            <a:r>
              <a:rPr lang="de-DE" sz="3000" dirty="0"/>
              <a:t>experiment at storage </a:t>
            </a:r>
            <a:endParaRPr lang="de-DE" sz="3000" dirty="0" smtClean="0"/>
          </a:p>
          <a:p>
            <a:pPr defTabSz="2965450"/>
            <a:r>
              <a:rPr lang="de-DE" sz="3000" dirty="0"/>
              <a:t>	</a:t>
            </a:r>
            <a:r>
              <a:rPr lang="de-DE" sz="3000" dirty="0" smtClean="0"/>
              <a:t>ring </a:t>
            </a:r>
            <a:r>
              <a:rPr lang="de-DE" sz="3000" dirty="0"/>
              <a:t>COSY (FZ-Jülich</a:t>
            </a:r>
            <a:r>
              <a:rPr lang="de-DE" sz="3000" dirty="0" smtClean="0"/>
              <a:t>)</a:t>
            </a:r>
            <a:endParaRPr lang="de-DE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385855" y="3719107"/>
            <a:ext cx="68859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1482725">
              <a:buFont typeface="Arial" panose="020B0604020202020204" pitchFamily="34" charset="0"/>
              <a:buChar char="•"/>
              <a:tabLst>
                <a:tab pos="1163638" algn="l"/>
              </a:tabLst>
            </a:pPr>
            <a:r>
              <a:rPr lang="de-DE" sz="3000" b="1" dirty="0" smtClean="0"/>
              <a:t>Challenge: 	</a:t>
            </a:r>
            <a:r>
              <a:rPr lang="de-DE" sz="3000" dirty="0" smtClean="0"/>
              <a:t>precision beam current </a:t>
            </a:r>
          </a:p>
          <a:p>
            <a:pPr defTabSz="1482725">
              <a:tabLst>
                <a:tab pos="1163638" algn="l"/>
              </a:tabLst>
            </a:pPr>
            <a:r>
              <a:rPr lang="de-DE" sz="3000" dirty="0"/>
              <a:t>	</a:t>
            </a:r>
            <a:r>
              <a:rPr lang="de-DE" sz="3000" dirty="0" smtClean="0"/>
              <a:t>		measurement</a:t>
            </a:r>
            <a:endParaRPr lang="de-DE" sz="3000" dirty="0"/>
          </a:p>
        </p:txBody>
      </p:sp>
      <p:sp>
        <p:nvSpPr>
          <p:cNvPr id="13" name="TextBox 12"/>
          <p:cNvSpPr txBox="1"/>
          <p:nvPr/>
        </p:nvSpPr>
        <p:spPr>
          <a:xfrm>
            <a:off x="385855" y="4756042"/>
            <a:ext cx="82702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179388">
              <a:buFont typeface="Arial" panose="020B0604020202020204" pitchFamily="34" charset="0"/>
              <a:buChar char="•"/>
              <a:tabLst>
                <a:tab pos="263525" algn="l"/>
              </a:tabLst>
            </a:pPr>
            <a:r>
              <a:rPr lang="de-DE" sz="3000" b="1" dirty="0" smtClean="0"/>
              <a:t>Expected result:  </a:t>
            </a:r>
            <a:r>
              <a:rPr lang="de-DE" sz="3000" dirty="0" smtClean="0"/>
              <a:t>improved upper limit by at least </a:t>
            </a:r>
          </a:p>
          <a:p>
            <a:pPr defTabSz="2965450"/>
            <a:r>
              <a:rPr lang="de-DE" sz="3000" dirty="0"/>
              <a:t>	</a:t>
            </a:r>
            <a:r>
              <a:rPr lang="de-DE" sz="3000" dirty="0" smtClean="0"/>
              <a:t>one order of magnitude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268109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81" y="3199675"/>
            <a:ext cx="3971242" cy="226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-208649" y="3761722"/>
            <a:ext cx="1282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N [protons]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24381" y="5255796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time [s]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459284" y="3694093"/>
            <a:ext cx="12634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i="1" dirty="0" smtClean="0">
                <a:solidFill>
                  <a:srgbClr val="FF0000"/>
                </a:solidFill>
              </a:rPr>
              <a:t>τ</a:t>
            </a:r>
            <a:r>
              <a:rPr lang="de-DE" sz="2000" b="1" i="1" dirty="0">
                <a:solidFill>
                  <a:srgbClr val="FF0000"/>
                </a:solidFill>
              </a:rPr>
              <a:t>≈</a:t>
            </a:r>
            <a:r>
              <a:rPr lang="de-DE" sz="2000" b="1" i="1" dirty="0" smtClean="0">
                <a:solidFill>
                  <a:srgbClr val="FF0000"/>
                </a:solidFill>
              </a:rPr>
              <a:t>11000 s</a:t>
            </a:r>
          </a:p>
          <a:p>
            <a:r>
              <a:rPr lang="el-GR" sz="2800" b="1" i="1" dirty="0" smtClean="0"/>
              <a:t>τ</a:t>
            </a:r>
            <a:r>
              <a:rPr lang="de-DE" sz="2000" b="1" i="1" dirty="0" smtClean="0"/>
              <a:t>≈8000 s</a:t>
            </a:r>
            <a:endParaRPr lang="de-DE" sz="2000" b="1" i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18" y="1272393"/>
            <a:ext cx="5362228" cy="160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03771"/>
            <a:ext cx="2605075" cy="20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0" y="1080277"/>
            <a:ext cx="195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Bergoz BCT@COSY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43223" y="970501"/>
            <a:ext cx="2801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Profibus and WAGO system</a:t>
            </a:r>
            <a:endParaRPr lang="en-US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95787" y="1479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smtClean="0"/>
              <a:t>Beam Current Measurement at COSY</a:t>
            </a:r>
            <a:endParaRPr lang="de-DE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40545" y="3364468"/>
            <a:ext cx="3500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Lifetime measurement at 135 MeV</a:t>
            </a:r>
            <a:endParaRPr lang="de-DE" b="1" dirty="0"/>
          </a:p>
        </p:txBody>
      </p:sp>
      <p:sp>
        <p:nvSpPr>
          <p:cNvPr id="15" name="Rectangle 14"/>
          <p:cNvSpPr/>
          <p:nvPr/>
        </p:nvSpPr>
        <p:spPr>
          <a:xfrm>
            <a:off x="4717678" y="2879925"/>
            <a:ext cx="41077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Beam current </a:t>
            </a:r>
            <a:r>
              <a:rPr lang="de-DE" sz="2400" dirty="0" smtClean="0"/>
              <a:t>measurements </a:t>
            </a:r>
            <a:r>
              <a:rPr lang="de-DE" sz="2400" dirty="0"/>
              <a:t>at COSY </a:t>
            </a:r>
            <a:r>
              <a:rPr lang="de-DE" sz="2400" dirty="0" smtClean="0"/>
              <a:t>are </a:t>
            </a:r>
            <a:r>
              <a:rPr lang="de-DE" sz="2400" dirty="0"/>
              <a:t>done using </a:t>
            </a:r>
            <a:r>
              <a:rPr lang="de-DE" sz="2400" dirty="0" smtClean="0"/>
              <a:t>BCT </a:t>
            </a:r>
            <a:r>
              <a:rPr lang="de-DE" sz="2400" dirty="0"/>
              <a:t>Bergoz </a:t>
            </a:r>
            <a:r>
              <a:rPr lang="de-DE" sz="2400" dirty="0" smtClean="0"/>
              <a:t>with a maximal </a:t>
            </a:r>
            <a:r>
              <a:rPr lang="de-DE" sz="2400" dirty="0"/>
              <a:t>accuracy </a:t>
            </a:r>
            <a:r>
              <a:rPr lang="el-GR" sz="2400" dirty="0"/>
              <a:t>δ</a:t>
            </a:r>
            <a:r>
              <a:rPr lang="de-DE" sz="2400" dirty="0"/>
              <a:t>I/I~10</a:t>
            </a:r>
            <a:r>
              <a:rPr lang="de-DE" sz="2400" baseline="30000" dirty="0"/>
              <a:t>-3</a:t>
            </a:r>
            <a:r>
              <a:rPr lang="de-DE" sz="2400" dirty="0"/>
              <a:t> (per sec.)</a:t>
            </a:r>
            <a:endParaRPr lang="de-DE" sz="2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COSY can provide both bunched and unbunched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Precision in the bunched beam current measurement can be </a:t>
            </a:r>
            <a:r>
              <a:rPr lang="el-GR" sz="2400" dirty="0"/>
              <a:t>δ</a:t>
            </a:r>
            <a:r>
              <a:rPr lang="de-DE" sz="2400" dirty="0"/>
              <a:t>I/I~10</a:t>
            </a:r>
            <a:r>
              <a:rPr lang="de-DE" sz="2400" baseline="30000" dirty="0"/>
              <a:t>-5</a:t>
            </a:r>
            <a:r>
              <a:rPr lang="de-DE" sz="2400" dirty="0"/>
              <a:t> 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56388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We bring the new sensor for a bunched beam to COSY</a:t>
            </a:r>
            <a:endParaRPr lang="de-D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3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Upgrade for BCT readout</a:t>
            </a:r>
            <a:endParaRPr lang="de-DE" b="1" dirty="0"/>
          </a:p>
        </p:txBody>
      </p:sp>
      <p:pic>
        <p:nvPicPr>
          <p:cNvPr id="5" name="Рисунок 8" descr="LAB_PCT_S_H_block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3831" y="1350813"/>
            <a:ext cx="3249769" cy="1655682"/>
          </a:xfrm>
          <a:prstGeom prst="rect">
            <a:avLst/>
          </a:prstGeom>
        </p:spPr>
      </p:pic>
      <p:pic>
        <p:nvPicPr>
          <p:cNvPr id="6" name="Рисунок 2" descr="C:\Users\Leonid\Google Диск\Julich\Лаборатория\Lab PCT test\Inverted colors\Test current = 0 mA (Offsets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19800" y="1187513"/>
            <a:ext cx="2571185" cy="20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490"/>
            <a:ext cx="2032147" cy="15241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5804068"/>
            <a:ext cx="227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Master thesis L. Eltcov</a:t>
            </a:r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5397617" y="3478311"/>
            <a:ext cx="34542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The new sample and hold system allows to reduce initial fluctations by a factor 3-5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Beam current and BCT temperature are readout via the Ethernet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 common BCT/FCT calibration scheme for the bunched beam is prepared </a:t>
            </a:r>
            <a:endParaRPr lang="de-DE" dirty="0"/>
          </a:p>
        </p:txBody>
      </p:sp>
      <p:pic>
        <p:nvPicPr>
          <p:cNvPr id="10" name="Рисунок 3" descr="C:\Users\Leonid\Desktop\UDC\Sample_Hold_signals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2662" y="3208205"/>
            <a:ext cx="4942859" cy="246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502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Test Stand for Beam Current Measurement Sensors</a:t>
            </a:r>
            <a:endParaRPr lang="en-US" b="1" dirty="0"/>
          </a:p>
        </p:txBody>
      </p:sp>
      <p:pic>
        <p:nvPicPr>
          <p:cNvPr id="9218" name="Picture 2" descr="C:\Users\Yury Valdau\Pictures\2015\2015_08_28_TestStand\P10302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1"/>
            <a:ext cx="513744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5029201"/>
            <a:ext cx="291073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Parameters:</a:t>
            </a:r>
          </a:p>
          <a:p>
            <a:r>
              <a:rPr lang="en-US" dirty="0" smtClean="0"/>
              <a:t>Wire diameter 50</a:t>
            </a:r>
            <a:r>
              <a:rPr lang="el-GR" dirty="0" smtClean="0"/>
              <a:t>μ</a:t>
            </a:r>
            <a:r>
              <a:rPr lang="de-DE" dirty="0" smtClean="0"/>
              <a:t>m</a:t>
            </a:r>
          </a:p>
          <a:p>
            <a:r>
              <a:rPr lang="de-DE" dirty="0" smtClean="0"/>
              <a:t>Wire movement range ±8 cm</a:t>
            </a:r>
          </a:p>
          <a:p>
            <a:r>
              <a:rPr lang="de-DE" dirty="0" smtClean="0"/>
              <a:t>Wire movement step 10</a:t>
            </a:r>
            <a:r>
              <a:rPr lang="el-GR" dirty="0"/>
              <a:t>μ</a:t>
            </a:r>
            <a:r>
              <a:rPr lang="de-DE" dirty="0" smtClean="0"/>
              <a:t>m</a:t>
            </a:r>
          </a:p>
          <a:p>
            <a:r>
              <a:rPr lang="de-DE" dirty="0" smtClean="0"/>
              <a:t>Wire position hor. 100</a:t>
            </a:r>
            <a:r>
              <a:rPr lang="el-GR" dirty="0"/>
              <a:t>μ</a:t>
            </a:r>
            <a:r>
              <a:rPr lang="de-DE" dirty="0"/>
              <a:t>m</a:t>
            </a:r>
          </a:p>
          <a:p>
            <a:r>
              <a:rPr lang="en-US" dirty="0" smtClean="0"/>
              <a:t>Wire position vert. 92</a:t>
            </a:r>
            <a:r>
              <a:rPr lang="el-GR" dirty="0"/>
              <a:t>μ</a:t>
            </a:r>
            <a:r>
              <a:rPr lang="de-DE" dirty="0" smtClean="0"/>
              <a:t>m</a:t>
            </a:r>
            <a:endParaRPr lang="de-DE" dirty="0"/>
          </a:p>
        </p:txBody>
      </p:sp>
      <p:sp>
        <p:nvSpPr>
          <p:cNvPr id="14" name="TextBox 13"/>
          <p:cNvSpPr txBox="1"/>
          <p:nvPr/>
        </p:nvSpPr>
        <p:spPr>
          <a:xfrm>
            <a:off x="4749538" y="5153863"/>
            <a:ext cx="93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Sender</a:t>
            </a:r>
            <a:endParaRPr lang="en-US" sz="2000" b="1" dirty="0"/>
          </a:p>
        </p:txBody>
      </p:sp>
      <p:cxnSp>
        <p:nvCxnSpPr>
          <p:cNvPr id="16" name="Straight Arrow Connector 15"/>
          <p:cNvCxnSpPr>
            <a:stCxn id="14" idx="0"/>
          </p:cNvCxnSpPr>
          <p:nvPr/>
        </p:nvCxnSpPr>
        <p:spPr>
          <a:xfrm flipV="1">
            <a:off x="5216173" y="3509159"/>
            <a:ext cx="152475" cy="16447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85800" y="2895600"/>
            <a:ext cx="3276600" cy="259871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810000" y="5494318"/>
            <a:ext cx="1094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Receiver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460382" y="6096000"/>
            <a:ext cx="226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Master thesis: S. Kirfel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91200" y="15240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the test stand: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</a:t>
            </a:r>
            <a:r>
              <a:rPr lang="en-US" sz="2400" dirty="0" smtClean="0"/>
              <a:t>ccelerator beam is simulated using a pulse generator and a conductive wire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wire position can be changed using precision XY tables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Various beam diagnostic devices are available (BCT, BPM, FCT, and …)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268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smtClean="0"/>
              <a:t>FCT for COSY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219200"/>
            <a:ext cx="1859717" cy="2479624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36" y="3810000"/>
            <a:ext cx="2941611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695" y="1226467"/>
            <a:ext cx="3365105" cy="250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52801" y="3810000"/>
            <a:ext cx="5715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Two on flange FCTs have been produced for COSY by the Bergoz 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One FCT is installed at COSY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On flange construction is: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UHV compatible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Includes a calibration winding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Includes a ceramic beam pipe break 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04800" y="1219200"/>
            <a:ext cx="3185422" cy="2507333"/>
            <a:chOff x="5834744" y="1286188"/>
            <a:chExt cx="3030737" cy="2502040"/>
          </a:xfrm>
        </p:grpSpPr>
        <p:pic>
          <p:nvPicPr>
            <p:cNvPr id="21" name="Pictur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2"/>
            <a:stretch/>
          </p:blipFill>
          <p:spPr>
            <a:xfrm>
              <a:off x="5834744" y="1286188"/>
              <a:ext cx="3030737" cy="2502040"/>
            </a:xfrm>
            <a:prstGeom prst="rect">
              <a:avLst/>
            </a:prstGeom>
          </p:spPr>
        </p:pic>
        <p:cxnSp>
          <p:nvCxnSpPr>
            <p:cNvPr id="22" name="Gerade Verbindung 19"/>
            <p:cNvCxnSpPr/>
            <p:nvPr/>
          </p:nvCxnSpPr>
          <p:spPr>
            <a:xfrm>
              <a:off x="8071600" y="3276417"/>
              <a:ext cx="307240" cy="83553"/>
            </a:xfrm>
            <a:prstGeom prst="line">
              <a:avLst/>
            </a:prstGeom>
            <a:ln w="38100">
              <a:solidFill>
                <a:schemeClr val="bg1"/>
              </a:solidFill>
            </a:ln>
            <a:scene3d>
              <a:camera prst="orthographicFront">
                <a:rot lat="0" lon="0" rev="9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0"/>
            <p:cNvSpPr txBox="1"/>
            <p:nvPr/>
          </p:nvSpPr>
          <p:spPr>
            <a:xfrm>
              <a:off x="7966209" y="3290098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4</a:t>
              </a:r>
              <a:r>
                <a:rPr lang="de-DE" b="1" dirty="0" smtClean="0">
                  <a:solidFill>
                    <a:schemeClr val="bg1"/>
                  </a:solidFill>
                </a:rPr>
                <a:t> cm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591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Readout&amp;Calibration of FCT</a:t>
            </a:r>
            <a:endParaRPr lang="de-DE" b="1" dirty="0"/>
          </a:p>
        </p:txBody>
      </p:sp>
      <p:pic>
        <p:nvPicPr>
          <p:cNvPr id="5" name="Рисунок 0" descr="Calibrator+FCT+LIA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4245" y="1066709"/>
            <a:ext cx="4859555" cy="2670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1" t="14443" r="28332" b="32223"/>
          <a:stretch/>
        </p:blipFill>
        <p:spPr>
          <a:xfrm>
            <a:off x="7315200" y="1233661"/>
            <a:ext cx="1600200" cy="26486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145" y="5879068"/>
            <a:ext cx="227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Master thesis L. Eltcov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45" y="1738312"/>
            <a:ext cx="2362200" cy="1919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472" y="2980420"/>
            <a:ext cx="2488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C000"/>
                </a:solidFill>
              </a:rPr>
              <a:t>COSY bunches 6/5/2016</a:t>
            </a:r>
            <a:endParaRPr lang="de-DE" b="1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17514" y="3940076"/>
            <a:ext cx="61978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C</a:t>
            </a:r>
            <a:r>
              <a:rPr lang="de-DE" sz="2400" dirty="0" smtClean="0"/>
              <a:t>onsist of a custom build: preamplifier, currents source, calibration module; and commercial Lock-In-Amplifier SR844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I</a:t>
            </a:r>
            <a:r>
              <a:rPr lang="de-DE" sz="2400" dirty="0" smtClean="0"/>
              <a:t>s controlled and readout via the Ethernet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Accepts trigger signal </a:t>
            </a:r>
            <a:r>
              <a:rPr lang="de-DE" sz="2400" dirty="0"/>
              <a:t>and COSY RF </a:t>
            </a:r>
            <a:r>
              <a:rPr lang="de-DE" sz="2400" dirty="0" smtClean="0"/>
              <a:t>signals to produce a calibration impulse of defined amplitude</a:t>
            </a:r>
            <a:endParaRPr lang="de-DE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t="5266" r="14417" b="1400"/>
          <a:stretch/>
        </p:blipFill>
        <p:spPr>
          <a:xfrm>
            <a:off x="360145" y="3806952"/>
            <a:ext cx="2362200" cy="19842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5269468"/>
            <a:ext cx="2488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C000"/>
                </a:solidFill>
              </a:rPr>
              <a:t>COSY bunches 6/5/2016</a:t>
            </a:r>
            <a:endParaRPr lang="de-DE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2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FCT Readout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6903"/>
            <a:ext cx="8382000" cy="435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504" y="762000"/>
            <a:ext cx="1485899" cy="1981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846" y="5613737"/>
            <a:ext cx="8489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Analog electronics: S. Mikitychyants</a:t>
            </a:r>
            <a:r>
              <a:rPr lang="en-US" sz="2000" dirty="0"/>
              <a:t>, L. </a:t>
            </a:r>
            <a:r>
              <a:rPr lang="en-US" sz="2000" dirty="0" smtClean="0"/>
              <a:t>Eltcov, D. Eversheim</a:t>
            </a:r>
            <a:endParaRPr lang="en-US" sz="2000" dirty="0"/>
          </a:p>
          <a:p>
            <a:r>
              <a:rPr lang="en-US" sz="2000" dirty="0" smtClean="0"/>
              <a:t>DAQ: S. Trusov</a:t>
            </a:r>
          </a:p>
          <a:p>
            <a:r>
              <a:rPr lang="en-US" sz="2000" dirty="0" smtClean="0"/>
              <a:t>Analysis: Yu. Valdau, A. Aksentyev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54125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16532" y="3192589"/>
            <a:ext cx="2216278" cy="11430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Matter and Antimatter</a:t>
            </a:r>
            <a:endParaRPr lang="en-US" sz="3200" b="1" dirty="0"/>
          </a:p>
        </p:txBody>
      </p:sp>
      <p:pic>
        <p:nvPicPr>
          <p:cNvPr id="3074" name="Picture 2" descr="C:\Users\Yury Valdau\Documents\Presentations\OTHER\P_ERC2015\SM\skys-the-limit-big-bang.jpg__800x600_q85_crop-7048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495" y="2173323"/>
            <a:ext cx="4242043" cy="318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703" y="5792894"/>
            <a:ext cx="8945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>
                <a:solidFill>
                  <a:srgbClr val="FF0000"/>
                </a:solidFill>
              </a:rPr>
              <a:t>New CP/T </a:t>
            </a:r>
            <a:r>
              <a:rPr lang="en-US" sz="3600" b="1" dirty="0" smtClean="0">
                <a:solidFill>
                  <a:srgbClr val="FF0000"/>
                </a:solidFill>
              </a:rPr>
              <a:t>violation</a:t>
            </a:r>
            <a:r>
              <a:rPr lang="de-DE" sz="3600" b="1" dirty="0" smtClean="0">
                <a:solidFill>
                  <a:srgbClr val="FF0000"/>
                </a:solidFill>
              </a:rPr>
              <a:t> beyond SM must exist!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856" y="1597505"/>
            <a:ext cx="174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Big Bang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53216" y="1905000"/>
            <a:ext cx="4800600" cy="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38792" y="1352883"/>
            <a:ext cx="102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FF0000"/>
                </a:solidFill>
              </a:rPr>
              <a:t>Time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68325" y="1597505"/>
            <a:ext cx="12750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/>
              <a:t>Today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12306" y="4803484"/>
            <a:ext cx="4091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bg1"/>
                </a:solidFill>
              </a:rPr>
              <a:t>CP/T </a:t>
            </a:r>
            <a:r>
              <a:rPr lang="de-DE" sz="2400" b="1" dirty="0" err="1" smtClean="0">
                <a:solidFill>
                  <a:schemeClr val="bg1"/>
                </a:solidFill>
              </a:rPr>
              <a:t>violation</a:t>
            </a:r>
            <a:r>
              <a:rPr lang="de-DE" sz="2400" b="1" dirty="0" smtClean="0">
                <a:solidFill>
                  <a:schemeClr val="bg1"/>
                </a:solidFill>
              </a:rPr>
              <a:t> in SM </a:t>
            </a:r>
            <a:r>
              <a:rPr lang="de-DE" sz="2400" b="1" dirty="0" err="1" smtClean="0">
                <a:solidFill>
                  <a:schemeClr val="bg1"/>
                </a:solidFill>
              </a:rPr>
              <a:t>too</a:t>
            </a:r>
            <a:r>
              <a:rPr lang="de-DE" sz="2400" b="1" dirty="0" smtClean="0">
                <a:solidFill>
                  <a:schemeClr val="bg1"/>
                </a:solidFill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</a:rPr>
              <a:t>weak</a:t>
            </a:r>
            <a:endParaRPr lang="de-DE" sz="2400" b="1" dirty="0" smtClean="0">
              <a:solidFill>
                <a:schemeClr val="bg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805549" y="3192589"/>
            <a:ext cx="2216278" cy="11430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smtClean="0"/>
              <a:t>Only Matter!</a:t>
            </a:r>
            <a:endParaRPr lang="en-US" sz="3200" b="1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6532" y="288000"/>
            <a:ext cx="8873969" cy="77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smtClean="0"/>
              <a:t>CP/T Violation in </a:t>
            </a:r>
            <a:r>
              <a:rPr lang="en-US" b="1" dirty="0"/>
              <a:t>E</a:t>
            </a:r>
            <a:r>
              <a:rPr lang="en-US" b="1" dirty="0" smtClean="0"/>
              <a:t>arly</a:t>
            </a:r>
            <a:r>
              <a:rPr lang="de-DE" b="1" dirty="0" smtClean="0"/>
              <a:t> Universe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3125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DAQ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382000" cy="36417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Easy to integrate into any DAQ for COSY experiments</a:t>
            </a:r>
          </a:p>
          <a:p>
            <a:r>
              <a:rPr lang="en-US" sz="2400" dirty="0" smtClean="0"/>
              <a:t>Allows to readout commercial devices with Ethernet support (LXI support)</a:t>
            </a:r>
          </a:p>
          <a:p>
            <a:r>
              <a:rPr lang="en-US" sz="2400" dirty="0" smtClean="0"/>
              <a:t>Data with UNIX time stamp can be stored in text or binary file</a:t>
            </a:r>
          </a:p>
          <a:p>
            <a:r>
              <a:rPr lang="en-US" sz="2400" dirty="0" smtClean="0"/>
              <a:t>DAQ allows also to setup devices over the network</a:t>
            </a:r>
          </a:p>
          <a:p>
            <a:r>
              <a:rPr lang="en-US" sz="2400" dirty="0" smtClean="0"/>
              <a:t>Devices with COM interface readout via Perle boxes over the </a:t>
            </a:r>
            <a:r>
              <a:rPr lang="en-US" sz="2400" dirty="0"/>
              <a:t>E</a:t>
            </a:r>
            <a:r>
              <a:rPr lang="en-US" sz="2400" dirty="0" smtClean="0"/>
              <a:t>thernet  </a:t>
            </a:r>
          </a:p>
          <a:p>
            <a:r>
              <a:rPr lang="en-US" sz="2400" dirty="0" smtClean="0"/>
              <a:t>Analysis software in ROOT</a:t>
            </a:r>
            <a:endParaRPr lang="en-US" sz="24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87824"/>
            <a:ext cx="4989513" cy="14636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7800" y="6019800"/>
            <a:ext cx="3471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 codes developed by: S. Trusov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35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b="1" dirty="0" smtClean="0"/>
              <a:t>FCT Test in </a:t>
            </a:r>
            <a:r>
              <a:rPr lang="en-US" b="1" dirty="0"/>
              <a:t>L</a:t>
            </a:r>
            <a:r>
              <a:rPr lang="en-US" b="1" dirty="0" smtClean="0"/>
              <a:t>aboratory</a:t>
            </a:r>
            <a:endParaRPr lang="en-US" b="1" dirty="0"/>
          </a:p>
        </p:txBody>
      </p:sp>
      <p:sp>
        <p:nvSpPr>
          <p:cNvPr id="5" name="Flowchart: Alternate Process 4"/>
          <p:cNvSpPr/>
          <p:nvPr/>
        </p:nvSpPr>
        <p:spPr>
          <a:xfrm>
            <a:off x="228600" y="4800600"/>
            <a:ext cx="1295400" cy="68580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Generator</a:t>
            </a:r>
            <a:endParaRPr lang="en-US" dirty="0"/>
          </a:p>
        </p:txBody>
      </p:sp>
      <p:sp>
        <p:nvSpPr>
          <p:cNvPr id="6" name="Flowchart: Direct Access Storage 5"/>
          <p:cNvSpPr/>
          <p:nvPr/>
        </p:nvSpPr>
        <p:spPr>
          <a:xfrm>
            <a:off x="1828800" y="4648200"/>
            <a:ext cx="512094" cy="990600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FCT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743200" y="4800600"/>
            <a:ext cx="1371600" cy="685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Integrator&amp;Voltmeter</a:t>
            </a:r>
            <a:endParaRPr lang="en-US" dirty="0"/>
          </a:p>
        </p:txBody>
      </p:sp>
      <p:sp>
        <p:nvSpPr>
          <p:cNvPr id="8" name="Flowchart: Decision 7"/>
          <p:cNvSpPr/>
          <p:nvPr/>
        </p:nvSpPr>
        <p:spPr>
          <a:xfrm>
            <a:off x="904009" y="3581400"/>
            <a:ext cx="2372591" cy="914400"/>
          </a:xfrm>
          <a:prstGeom prst="flowChartDecisi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Lock-In-Amplifier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95800" y="3810000"/>
            <a:ext cx="609600" cy="2362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DAQ</a:t>
            </a:r>
            <a:endParaRPr lang="en-US" dirty="0"/>
          </a:p>
        </p:txBody>
      </p:sp>
      <p:cxnSp>
        <p:nvCxnSpPr>
          <p:cNvPr id="10" name="Straight Connector 9"/>
          <p:cNvCxnSpPr>
            <a:stCxn id="5" idx="3"/>
            <a:endCxn id="6" idx="1"/>
          </p:cNvCxnSpPr>
          <p:nvPr/>
        </p:nvCxnSpPr>
        <p:spPr>
          <a:xfrm>
            <a:off x="1524000" y="5143500"/>
            <a:ext cx="30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4"/>
            <a:endCxn id="7" idx="1"/>
          </p:cNvCxnSpPr>
          <p:nvPr/>
        </p:nvCxnSpPr>
        <p:spPr>
          <a:xfrm>
            <a:off x="2340894" y="5143500"/>
            <a:ext cx="402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0"/>
            <a:endCxn id="8" idx="2"/>
          </p:cNvCxnSpPr>
          <p:nvPr/>
        </p:nvCxnSpPr>
        <p:spPr>
          <a:xfrm flipV="1">
            <a:off x="2084847" y="4495800"/>
            <a:ext cx="5458" cy="152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3"/>
          </p:cNvCxnSpPr>
          <p:nvPr/>
        </p:nvCxnSpPr>
        <p:spPr>
          <a:xfrm>
            <a:off x="3276600" y="4038600"/>
            <a:ext cx="12192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7" idx="3"/>
          </p:cNvCxnSpPr>
          <p:nvPr/>
        </p:nvCxnSpPr>
        <p:spPr>
          <a:xfrm>
            <a:off x="4114800" y="5143500"/>
            <a:ext cx="3810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7943" y="5987534"/>
            <a:ext cx="320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Signal: Gauss, 1 MHz, V 0.1-1.5V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308412"/>
            <a:ext cx="3297382" cy="22361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437" y="1345800"/>
            <a:ext cx="3296563" cy="22356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6162218" y="2426490"/>
            <a:ext cx="26670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835035" y="2057158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ΔI/I~10</a:t>
            </a:r>
            <a:r>
              <a:rPr lang="en-US" baseline="30000" dirty="0" smtClean="0"/>
              <a:t>-4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368636" y="3693855"/>
            <a:ext cx="36991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From first studies: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Averaged current of 1 mA in the test stand can be measured using a FCT and Lock-In-Amplifier </a:t>
            </a:r>
            <a:r>
              <a:rPr lang="en-US" sz="2000" b="1" dirty="0" smtClean="0">
                <a:solidFill>
                  <a:srgbClr val="FF0000"/>
                </a:solidFill>
              </a:rPr>
              <a:t>with a resolution better than 2x10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-4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An identical FCT is installed at COSY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33" y="1600200"/>
            <a:ext cx="2399767" cy="1163257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7912468" y="1588800"/>
            <a:ext cx="0" cy="1764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6200000">
            <a:off x="7449086" y="2398200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~1mA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52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T Symmetry Violation in SM</a:t>
            </a:r>
            <a:endParaRPr lang="de-DE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219201"/>
            <a:ext cx="4736910" cy="2667000"/>
          </a:xfrm>
        </p:spPr>
      </p:pic>
      <p:sp>
        <p:nvSpPr>
          <p:cNvPr id="6" name="Rectangle 5"/>
          <p:cNvSpPr/>
          <p:nvPr/>
        </p:nvSpPr>
        <p:spPr>
          <a:xfrm>
            <a:off x="705132" y="3516869"/>
            <a:ext cx="4393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http://www.economist.com/node/21561111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46512" y="1219201"/>
            <a:ext cx="36450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T violation: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discovered in K</a:t>
            </a:r>
            <a:r>
              <a:rPr lang="de-DE" sz="2400" baseline="30000" dirty="0" smtClean="0"/>
              <a:t>0</a:t>
            </a:r>
            <a:r>
              <a:rPr lang="de-DE" sz="2400" dirty="0" smtClean="0"/>
              <a:t> by CP </a:t>
            </a:r>
            <a:r>
              <a:rPr lang="de-DE" sz="2400" dirty="0"/>
              <a:t>LEAR (</a:t>
            </a:r>
            <a:r>
              <a:rPr lang="de-DE" sz="2400" dirty="0" smtClean="0"/>
              <a:t>PLB </a:t>
            </a:r>
            <a:r>
              <a:rPr lang="de-DE" sz="2400" dirty="0"/>
              <a:t>444, 43 (</a:t>
            </a:r>
            <a:r>
              <a:rPr lang="de-DE" sz="2400" dirty="0" smtClean="0"/>
              <a:t>1998))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discovered in B</a:t>
            </a:r>
            <a:r>
              <a:rPr lang="de-DE" sz="2400" baseline="30000" dirty="0" smtClean="0"/>
              <a:t>0</a:t>
            </a:r>
            <a:r>
              <a:rPr lang="de-DE" sz="2400" dirty="0" smtClean="0"/>
              <a:t> by </a:t>
            </a:r>
            <a:r>
              <a:rPr lang="de-DE" sz="2400" dirty="0"/>
              <a:t>BABAR (PRL 109, 211801 (</a:t>
            </a:r>
            <a:r>
              <a:rPr lang="de-DE" sz="2400" dirty="0" smtClean="0"/>
              <a:t>2012))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experiment at DAPHNE is under discussion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5445" y="4971355"/>
            <a:ext cx="8211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All discovered effects are implemented in to the SM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New effects are needed to explain the Baryon Assymetry of the Universe </a:t>
            </a:r>
            <a:endParaRPr lang="de-DE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04800" y="4250913"/>
                <a:ext cx="9144000" cy="4634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𝓛</m:t>
                    </m:r>
                    <m:r>
                      <a:rPr lang="de-DE" sz="20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sz="2000" b="1" dirty="0" smtClean="0"/>
                  <a:t> </a:t>
                </a:r>
                <a14:m>
                  <m:oMath xmlns:m="http://schemas.openxmlformats.org/officeDocument/2006/math">
                    <m:r>
                      <a:rPr lang="de-DE" sz="2000" b="1" i="1" dirty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de-DE" sz="20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de-DE" sz="2000" b="1" i="1" dirty="0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sSub>
                      <m:sSubPr>
                        <m:ctrlPr>
                          <a:rPr lang="de-DE" sz="20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sz="2000" b="1" i="1" dirty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de-DE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𝝁𝝂</m:t>
                        </m:r>
                      </m:sub>
                    </m:sSub>
                    <m:sSup>
                      <m:sSupPr>
                        <m:ctrlPr>
                          <a:rPr lang="de-DE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a:rPr lang="de-DE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𝝁𝝂</m:t>
                        </m:r>
                      </m:sup>
                    </m:sSup>
                    <m:r>
                      <a:rPr lang="de-DE" sz="2000" b="1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2000" b="1" i="1" dirty="0" smtClean="0">
                        <a:latin typeface="Cambria Math" panose="02040503050406030204" pitchFamily="18" charset="0"/>
                      </a:rPr>
                      <m:t>𝒊</m:t>
                    </m:r>
                    <m:acc>
                      <m:accPr>
                        <m:chr m:val="̅"/>
                        <m:ctrlPr>
                          <a:rPr lang="de-DE" sz="2000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𝜳</m:t>
                        </m:r>
                      </m:e>
                    </m:acc>
                    <m:r>
                      <a:rPr lang="de-DE" sz="2000" b="1" i="1" dirty="0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el-G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𝜳</m:t>
                    </m:r>
                    <m:r>
                      <a:rPr lang="de-DE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de-DE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𝜳</m:t>
                        </m:r>
                      </m:e>
                    </m:acc>
                    <m:sSub>
                      <m:sSubPr>
                        <m:ctrlPr>
                          <a:rPr lang="de-DE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1" i="1" baseline="-2500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  <m:r>
                          <a:rPr lang="de-DE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de-DE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sSub>
                      <m:sSubPr>
                        <m:ctrlPr>
                          <a:rPr lang="el-G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𝜳</m:t>
                        </m:r>
                      </m:e>
                      <m:sub>
                        <m:r>
                          <a:rPr lang="de-DE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de-DE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𝝋</m:t>
                    </m:r>
                    <m:r>
                      <a:rPr lang="de-DE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</m:t>
                    </m:r>
                    <m:r>
                      <a:rPr lang="de-DE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de-DE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𝒄</m:t>
                    </m:r>
                    <m:r>
                      <a:rPr lang="de-DE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+</m:t>
                    </m:r>
                    <m:sSup>
                      <m:sSupPr>
                        <m:ctrlPr>
                          <a:rPr lang="de-DE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sz="2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0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de-DE" sz="20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𝝁</m:t>
                                </m:r>
                              </m:sub>
                            </m:sSub>
                            <m:r>
                              <a:rPr lang="de-DE" sz="2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𝝋</m:t>
                            </m:r>
                          </m:e>
                        </m:d>
                      </m:e>
                      <m:sup>
                        <m:r>
                          <a:rPr lang="de-DE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de-DE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𝑽</m:t>
                    </m:r>
                    <m:d>
                      <m:dPr>
                        <m:ctrlPr>
                          <a:rPr lang="de-DE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</m:e>
                    </m:d>
                    <m:r>
                      <a:rPr lang="de-DE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𝚯</m:t>
                    </m:r>
                    <m:sSub>
                      <m:sSubPr>
                        <m:ctrlPr>
                          <a:rPr lang="de-DE" sz="20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sz="2000" b="1" i="1" dirty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de-DE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𝝁𝝂</m:t>
                        </m:r>
                      </m:sub>
                    </m:sSub>
                    <m:sSup>
                      <m:sSupPr>
                        <m:ctrlPr>
                          <a:rPr lang="de-DE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a:rPr lang="de-DE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𝝁𝝂</m:t>
                        </m:r>
                      </m:sup>
                    </m:sSup>
                  </m:oMath>
                </a14:m>
                <a:endParaRPr lang="de-DE" sz="20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250913"/>
                <a:ext cx="9144000" cy="4634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623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000"/>
            <a:ext cx="8229600" cy="770400"/>
          </a:xfrm>
        </p:spPr>
        <p:txBody>
          <a:bodyPr/>
          <a:lstStyle/>
          <a:p>
            <a:r>
              <a:rPr lang="en-US" b="1" dirty="0" smtClean="0"/>
              <a:t>Physics</a:t>
            </a:r>
            <a:r>
              <a:rPr lang="de-DE" b="1" dirty="0" smtClean="0"/>
              <a:t> </a:t>
            </a:r>
            <a:r>
              <a:rPr lang="en-US" b="1" dirty="0" smtClean="0"/>
              <a:t>Beyond</a:t>
            </a:r>
            <a:r>
              <a:rPr lang="de-DE" b="1" dirty="0" smtClean="0"/>
              <a:t> SM</a:t>
            </a:r>
            <a:endParaRPr lang="de-D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9621" y="1319878"/>
            <a:ext cx="6964758" cy="496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Consider</a:t>
            </a:r>
            <a:r>
              <a:rPr lang="de-DE" sz="2400" dirty="0" smtClean="0"/>
              <a:t> T violation (with and </a:t>
            </a:r>
            <a:r>
              <a:rPr lang="en-US" sz="2400" dirty="0" smtClean="0"/>
              <a:t>without</a:t>
            </a:r>
            <a:r>
              <a:rPr lang="de-DE" sz="2400" dirty="0" smtClean="0"/>
              <a:t> P conservation)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992985" y="2319257"/>
            <a:ext cx="2498397" cy="810002"/>
            <a:chOff x="5756172" y="2145459"/>
            <a:chExt cx="2442374" cy="795521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5756172" y="2145459"/>
              <a:ext cx="1590862" cy="367707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347031" y="2417760"/>
              <a:ext cx="851515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de-DE" sz="2800" b="1" dirty="0" smtClean="0">
                  <a:solidFill>
                    <a:srgbClr val="FF0000"/>
                  </a:solidFill>
                </a:rPr>
                <a:t>TRIC</a:t>
              </a:r>
              <a:endParaRPr lang="de-DE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6680" y="5792400"/>
            <a:ext cx="903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>
                <a:solidFill>
                  <a:srgbClr val="FF0000"/>
                </a:solidFill>
              </a:rPr>
              <a:t>EDM </a:t>
            </a:r>
            <a:r>
              <a:rPr lang="de-DE" sz="3600" b="1" dirty="0" err="1" smtClean="0">
                <a:solidFill>
                  <a:srgbClr val="FF0000"/>
                </a:solidFill>
              </a:rPr>
              <a:t>and</a:t>
            </a:r>
            <a:r>
              <a:rPr lang="de-DE" sz="3600" b="1" dirty="0" smtClean="0">
                <a:solidFill>
                  <a:srgbClr val="FF0000"/>
                </a:solidFill>
              </a:rPr>
              <a:t> TRIC </a:t>
            </a:r>
            <a:r>
              <a:rPr lang="de-DE" sz="3600" b="1" dirty="0" err="1" smtClean="0">
                <a:solidFill>
                  <a:srgbClr val="FF0000"/>
                </a:solidFill>
              </a:rPr>
              <a:t>test</a:t>
            </a:r>
            <a:r>
              <a:rPr lang="de-DE" sz="3600" b="1" dirty="0" smtClean="0">
                <a:solidFill>
                  <a:srgbClr val="FF0000"/>
                </a:solidFill>
              </a:rPr>
              <a:t> different extensions of SM</a:t>
            </a:r>
            <a:endParaRPr lang="de-DE" sz="36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64300" y="1829614"/>
                <a:ext cx="689573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800" b="1" i="1" smtClean="0">
                        <a:latin typeface="Cambria Math" panose="02040503050406030204" pitchFamily="18" charset="0"/>
                      </a:rPr>
                      <m:t>𝑳</m:t>
                    </m:r>
                    <m:r>
                      <a:rPr lang="de-DE" sz="28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de-DE" sz="2800" b="1" i="1" smtClean="0">
                            <a:latin typeface="Cambria Math" panose="02040503050406030204" pitchFamily="18" charset="0"/>
                          </a:rPr>
                          <m:t>𝑺𝑴</m:t>
                        </m:r>
                      </m:sub>
                    </m:sSub>
                    <m:r>
                      <a:rPr lang="de-DE" sz="2800" b="1" i="1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de-DE" sz="28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de-DE" sz="28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𝐓𝐕𝐏𝐕</m:t>
                        </m:r>
                      </m:sub>
                    </m:sSub>
                    <m:r>
                      <a:rPr lang="de-DE" sz="2800" b="1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sz="28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de-DE" sz="28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𝐓𝐕𝐏𝐕</m:t>
                        </m:r>
                      </m:sub>
                    </m:sSub>
                    <m:r>
                      <a:rPr lang="de-DE" sz="2800" b="1" i="1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de-DE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de-DE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𝐓𝐕𝐏𝐂</m:t>
                        </m:r>
                      </m:sub>
                    </m:sSub>
                    <m:r>
                      <a:rPr lang="de-DE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de-DE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𝐓𝐕𝐏𝐂</m:t>
                        </m:r>
                      </m:sub>
                    </m:sSub>
                    <m:r>
                      <a:rPr lang="de-DE" sz="2800" b="1" i="1" smtClean="0">
                        <a:latin typeface="Cambria Math" panose="02040503050406030204" pitchFamily="18" charset="0"/>
                      </a:rPr>
                      <m:t>+ …</m:t>
                    </m:r>
                  </m:oMath>
                </a14:m>
                <a:r>
                  <a:rPr lang="de-DE" sz="2800" b="1" dirty="0" smtClean="0"/>
                  <a:t> </a:t>
                </a:r>
                <a:endParaRPr lang="de-DE" sz="28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300" y="1829614"/>
                <a:ext cx="689573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074325" y="2520072"/>
            <a:ext cx="3955595" cy="3098013"/>
            <a:chOff x="3074325" y="2520072"/>
            <a:chExt cx="3955595" cy="3098013"/>
          </a:xfrm>
        </p:grpSpPr>
        <p:sp>
          <p:nvSpPr>
            <p:cNvPr id="41" name="TextBox 40"/>
            <p:cNvSpPr txBox="1"/>
            <p:nvPr/>
          </p:nvSpPr>
          <p:spPr>
            <a:xfrm>
              <a:off x="4187824" y="2520072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 smtClean="0">
                  <a:solidFill>
                    <a:srgbClr val="FF0000"/>
                  </a:solidFill>
                </a:rPr>
                <a:t>α</a:t>
              </a:r>
              <a:r>
                <a:rPr lang="de-DE" sz="2400" b="1" baseline="-25000" dirty="0" smtClean="0">
                  <a:solidFill>
                    <a:srgbClr val="FF0000"/>
                  </a:solidFill>
                </a:rPr>
                <a:t>TVPC</a:t>
              </a:r>
              <a:endParaRPr lang="de-DE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833011" y="3690417"/>
              <a:ext cx="1477978" cy="1479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3189420" y="2980932"/>
              <a:ext cx="3045495" cy="2637153"/>
              <a:chOff x="3227825" y="3608022"/>
              <a:chExt cx="3149210" cy="2547733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flipV="1">
                <a:off x="4654274" y="3608022"/>
                <a:ext cx="0" cy="2547733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3227825" y="4992903"/>
                <a:ext cx="3149210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/>
            <p:cNvSpPr txBox="1"/>
            <p:nvPr/>
          </p:nvSpPr>
          <p:spPr>
            <a:xfrm>
              <a:off x="6211491" y="4133082"/>
              <a:ext cx="8184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 smtClean="0">
                  <a:solidFill>
                    <a:srgbClr val="0033CC"/>
                  </a:solidFill>
                </a:rPr>
                <a:t>α</a:t>
              </a:r>
              <a:r>
                <a:rPr lang="de-DE" sz="2400" b="1" baseline="-25000" dirty="0" smtClean="0">
                  <a:solidFill>
                    <a:srgbClr val="0033CC"/>
                  </a:solidFill>
                </a:rPr>
                <a:t>TVPV</a:t>
              </a:r>
              <a:endParaRPr lang="de-DE" sz="2400" b="1" dirty="0">
                <a:solidFill>
                  <a:srgbClr val="0033CC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074325" y="4845103"/>
              <a:ext cx="772316" cy="465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solidFill>
                    <a:srgbClr val="0033CC"/>
                  </a:solidFill>
                </a:rPr>
                <a:t>EDM</a:t>
              </a:r>
              <a:endParaRPr lang="de-DE" sz="2400" b="1" dirty="0">
                <a:solidFill>
                  <a:srgbClr val="0033CC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650727" y="2968140"/>
              <a:ext cx="535753" cy="66885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de-DE" sz="2400" b="1" dirty="0" smtClean="0">
                  <a:solidFill>
                    <a:srgbClr val="FF0000"/>
                  </a:solidFill>
                </a:rPr>
                <a:t>TRIC</a:t>
              </a:r>
              <a:endParaRPr lang="de-DE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3554305" y="4865323"/>
              <a:ext cx="288000" cy="0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5317907" y="4865323"/>
              <a:ext cx="288000" cy="0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838308" y="4865323"/>
              <a:ext cx="14796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838308" y="4749200"/>
              <a:ext cx="0" cy="216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319650" y="4749200"/>
              <a:ext cx="0" cy="216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 rot="5400000">
              <a:off x="4076654" y="4330664"/>
              <a:ext cx="2051602" cy="216000"/>
              <a:chOff x="4517458" y="4901600"/>
              <a:chExt cx="2051602" cy="216000"/>
            </a:xfrm>
          </p:grpSpPr>
          <p:cxnSp>
            <p:nvCxnSpPr>
              <p:cNvPr id="37" name="Straight Arrow Connector 36"/>
              <p:cNvCxnSpPr/>
              <p:nvPr/>
            </p:nvCxnSpPr>
            <p:spPr>
              <a:xfrm>
                <a:off x="4517458" y="5017723"/>
                <a:ext cx="28800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H="1">
                <a:off x="6281060" y="5017723"/>
                <a:ext cx="28800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4801461" y="5017723"/>
                <a:ext cx="14796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4801461" y="4901600"/>
                <a:ext cx="0" cy="2160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6282803" y="4901600"/>
                <a:ext cx="0" cy="2160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oup 11"/>
          <p:cNvGrpSpPr/>
          <p:nvPr/>
        </p:nvGrpSpPr>
        <p:grpSpPr>
          <a:xfrm>
            <a:off x="1291285" y="2329696"/>
            <a:ext cx="2449863" cy="777614"/>
            <a:chOff x="1291285" y="2329696"/>
            <a:chExt cx="2449863" cy="777614"/>
          </a:xfrm>
        </p:grpSpPr>
        <p:sp>
          <p:nvSpPr>
            <p:cNvPr id="17" name="TextBox 16"/>
            <p:cNvSpPr txBox="1"/>
            <p:nvPr/>
          </p:nvSpPr>
          <p:spPr>
            <a:xfrm>
              <a:off x="1291285" y="2584090"/>
              <a:ext cx="8996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 smtClean="0">
                  <a:solidFill>
                    <a:srgbClr val="0033CC"/>
                  </a:solidFill>
                </a:rPr>
                <a:t>EDM</a:t>
              </a:r>
              <a:endParaRPr lang="de-DE" sz="2800" b="1" dirty="0">
                <a:solidFill>
                  <a:srgbClr val="0033CC"/>
                </a:solidFill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rot="-12360000">
              <a:off x="2113795" y="2329696"/>
              <a:ext cx="1627353" cy="374400"/>
            </a:xfrm>
            <a:prstGeom prst="straightConnector1">
              <a:avLst/>
            </a:prstGeom>
            <a:ln w="19050">
              <a:solidFill>
                <a:srgbClr val="0033CC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031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000"/>
            <a:ext cx="8229600" cy="770400"/>
          </a:xfrm>
        </p:spPr>
        <p:txBody>
          <a:bodyPr/>
          <a:lstStyle/>
          <a:p>
            <a:r>
              <a:rPr lang="en-US" b="1" dirty="0" smtClean="0"/>
              <a:t>Search for TVPC effects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2049" y="1254439"/>
            <a:ext cx="8059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Null observable </a:t>
            </a:r>
            <a:r>
              <a:rPr lang="en-US" sz="2800" dirty="0" smtClean="0"/>
              <a:t>in double polarized forward scattering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654690" y="3621025"/>
                <a:ext cx="7742856" cy="26357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de-DE" sz="3600" b="1" dirty="0" smtClean="0">
                    <a:solidFill>
                      <a:srgbClr val="FF0000"/>
                    </a:solidFill>
                  </a:rPr>
                  <a:t>TRIC</a:t>
                </a:r>
                <a:r>
                  <a:rPr lang="de-DE" sz="36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3600" dirty="0" smtClean="0">
                    <a:solidFill>
                      <a:schemeClr val="tx1"/>
                    </a:solidFill>
                  </a:rPr>
                  <a:t>(Time </a:t>
                </a:r>
                <a:r>
                  <a:rPr lang="en-US" sz="3600" dirty="0" smtClean="0">
                    <a:solidFill>
                      <a:schemeClr val="tx1"/>
                    </a:solidFill>
                  </a:rPr>
                  <a:t>Reversal</a:t>
                </a:r>
                <a:r>
                  <a:rPr lang="de-DE" sz="3600" dirty="0" smtClean="0">
                    <a:solidFill>
                      <a:schemeClr val="tx1"/>
                    </a:solidFill>
                  </a:rPr>
                  <a:t> Invariance at Cosy):</a:t>
                </a:r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search</a:t>
                </a:r>
                <a:r>
                  <a:rPr lang="de-DE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dirty="0">
                    <a:solidFill>
                      <a:schemeClr val="tx1"/>
                    </a:solidFill>
                  </a:rPr>
                  <a:t>for </a:t>
                </a:r>
                <a:r>
                  <a:rPr lang="de-DE" dirty="0" smtClean="0">
                    <a:solidFill>
                      <a:schemeClr val="tx1"/>
                    </a:solidFill>
                  </a:rPr>
                  <a:t>direct T </a:t>
                </a:r>
                <a:r>
                  <a:rPr lang="de-DE" dirty="0">
                    <a:solidFill>
                      <a:schemeClr val="tx1"/>
                    </a:solidFill>
                  </a:rPr>
                  <a:t>violation </a:t>
                </a:r>
                <a:r>
                  <a:rPr lang="de-DE" dirty="0" smtClean="0">
                    <a:solidFill>
                      <a:schemeClr val="tx1"/>
                    </a:solidFill>
                  </a:rPr>
                  <a:t>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acc>
                      <m:accPr>
                        <m:chr m:val="⃗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scattering</a:t>
                </a:r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transmission</a:t>
                </a:r>
                <a:r>
                  <a:rPr lang="de-DE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experiment</a:t>
                </a:r>
                <a:r>
                  <a:rPr lang="de-DE" dirty="0" smtClean="0">
                    <a:solidFill>
                      <a:schemeClr val="tx1"/>
                    </a:solidFill>
                  </a:rPr>
                  <a:t> in Storage Ring</a:t>
                </a:r>
                <a:endParaRPr lang="de-DE" dirty="0" smtClean="0"/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90" y="3621025"/>
                <a:ext cx="7742856" cy="2635746"/>
              </a:xfrm>
              <a:prstGeom prst="rect">
                <a:avLst/>
              </a:prstGeom>
              <a:blipFill>
                <a:blip r:embed="rId2"/>
                <a:stretch>
                  <a:fillRect l="-2360" t="-3472" r="-149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592984" y="2660900"/>
            <a:ext cx="7993705" cy="912735"/>
            <a:chOff x="592984" y="2631480"/>
            <a:chExt cx="7993705" cy="912735"/>
          </a:xfrm>
        </p:grpSpPr>
        <p:grpSp>
          <p:nvGrpSpPr>
            <p:cNvPr id="11" name="Group 10"/>
            <p:cNvGrpSpPr/>
            <p:nvPr/>
          </p:nvGrpSpPr>
          <p:grpSpPr>
            <a:xfrm>
              <a:off x="654690" y="2710984"/>
              <a:ext cx="7893856" cy="756421"/>
              <a:chOff x="710669" y="2710984"/>
              <a:chExt cx="7893856" cy="7564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ectangle 8"/>
                  <p:cNvSpPr/>
                  <p:nvPr/>
                </p:nvSpPr>
                <p:spPr>
                  <a:xfrm>
                    <a:off x="4844008" y="2746695"/>
                    <a:ext cx="3760517" cy="7207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de-DE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8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TVPC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8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2800" b="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otal</m:t>
                                </m:r>
                              </m:sub>
                            </m:sSub>
                          </m:den>
                        </m:f>
                        <m:r>
                          <a:rPr lang="de-DE" sz="2800" b="0" i="1">
                            <a:latin typeface="Cambria Math"/>
                            <a:ea typeface="Cambria Math"/>
                          </a:rPr>
                          <m:t>≤</m:t>
                        </m:r>
                      </m:oMath>
                    </a14:m>
                    <a:r>
                      <a:rPr lang="de-DE" sz="2800" dirty="0" smtClean="0"/>
                      <a:t> 2.2 </a:t>
                    </a:r>
                    <a14:m>
                      <m:oMath xmlns:m="http://schemas.openxmlformats.org/officeDocument/2006/math">
                        <m:r>
                          <a:rPr lang="de-DE" sz="2800" b="0" i="1">
                            <a:latin typeface="Cambria Math"/>
                            <a:ea typeface="Cambria Math"/>
                          </a:rPr>
                          <m:t>×</m:t>
                        </m:r>
                        <m:sSup>
                          <m:sSupPr>
                            <m:ctrlPr>
                              <a:rPr lang="de-DE" sz="28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sz="2800" b="0" i="1" smtClean="0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de-DE" sz="2800" b="0" i="1" smtClean="0">
                                <a:latin typeface="Cambria Math"/>
                                <a:ea typeface="Cambria Math"/>
                              </a:rPr>
                              <m:t>−5</m:t>
                            </m:r>
                          </m:sup>
                        </m:sSup>
                      </m:oMath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9" name="Rectangle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44008" y="2746695"/>
                    <a:ext cx="3760517" cy="72071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3361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710669" y="2710984"/>
                    <a:ext cx="3670557" cy="5957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dirty="0" smtClean="0"/>
                      <a:t>Present limit: </a:t>
                    </a:r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8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sPre>
                          <m:sPrePr>
                            <m:ctrlPr>
                              <a:rPr lang="de-DE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165</m:t>
                            </m:r>
                          </m:sup>
                          <m:e>
                            <m:acc>
                              <m:accPr>
                                <m:chr m:val="⃗"/>
                                <m:ctrlPr>
                                  <a:rPr lang="de-DE" sz="2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de-DE" sz="2800" b="0" i="0" dirty="0" smtClean="0">
                                    <a:latin typeface="Cambria Math" panose="02040503050406030204" pitchFamily="18" charset="0"/>
                                  </a:rPr>
                                  <m:t>Ho</m:t>
                                </m:r>
                              </m:e>
                            </m:acc>
                          </m:e>
                        </m:sPre>
                      </m:oMath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0669" y="2710984"/>
                    <a:ext cx="3670557" cy="59574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317" b="-2886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" name="Rounded Rectangle 2"/>
            <p:cNvSpPr/>
            <p:nvPr/>
          </p:nvSpPr>
          <p:spPr>
            <a:xfrm>
              <a:off x="592984" y="2631480"/>
              <a:ext cx="7993705" cy="912735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10820" y="3710420"/>
            <a:ext cx="7955300" cy="1896132"/>
          </a:xfrm>
          <a:prstGeom prst="roundRect">
            <a:avLst>
              <a:gd name="adj" fmla="val 753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6204" y="5792400"/>
            <a:ext cx="7971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>
                <a:solidFill>
                  <a:srgbClr val="FF0000"/>
                </a:solidFill>
              </a:rPr>
              <a:t>Goal: </a:t>
            </a:r>
            <a:r>
              <a:rPr lang="de-DE" sz="3600" b="1" dirty="0" smtClean="0">
                <a:solidFill>
                  <a:srgbClr val="FF0000"/>
                </a:solidFill>
              </a:rPr>
              <a:t>improve </a:t>
            </a:r>
            <a:r>
              <a:rPr lang="de-DE" sz="3600" b="1" dirty="0">
                <a:solidFill>
                  <a:srgbClr val="FF0000"/>
                </a:solidFill>
              </a:rPr>
              <a:t>limit by </a:t>
            </a:r>
            <a:r>
              <a:rPr lang="de-DE" sz="3600" b="1" dirty="0" smtClean="0">
                <a:solidFill>
                  <a:srgbClr val="FF0000"/>
                </a:solidFill>
              </a:rPr>
              <a:t>at least </a:t>
            </a:r>
            <a:r>
              <a:rPr lang="de-DE" sz="3600" b="1" dirty="0">
                <a:solidFill>
                  <a:srgbClr val="FF0000"/>
                </a:solidFill>
              </a:rPr>
              <a:t>one </a:t>
            </a:r>
            <a:r>
              <a:rPr lang="de-DE" sz="3600" b="1" dirty="0" smtClean="0">
                <a:solidFill>
                  <a:srgbClr val="FF0000"/>
                </a:solidFill>
              </a:rPr>
              <a:t>order</a:t>
            </a:r>
            <a:endParaRPr lang="de-DE" sz="36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347560" y="1739025"/>
                <a:ext cx="3600281" cy="807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Total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de-DE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560" y="1739025"/>
                <a:ext cx="3600281" cy="8079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517399" y="1887182"/>
            <a:ext cx="2653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Optical theorem: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257955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1734024" y="1777585"/>
                <a:ext cx="5915529" cy="1053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  <m:r>
                            <a:rPr lang="de-DE" sz="2800" b="0" i="1" smtClean="0">
                              <a:latin typeface="Cambria Math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</m:acc>
                          <m:r>
                            <a:rPr lang="de-DE" sz="2800" b="0" i="1" smtClean="0"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a:rPr lang="de-DE" sz="2800" b="0" i="1" smtClean="0"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de-DE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</m:sub>
                          </m:sSub>
                          <m:r>
                            <a:rPr lang="de-DE" sz="28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/>
                                  <a:ea typeface="Cambria Math"/>
                                </a:rPr>
                                <m:t>𝐼𝐼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</m:sub>
                          </m:sSub>
                          <m:r>
                            <a:rPr lang="de-DE" sz="28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/>
                                  <a:ea typeface="Cambria Math"/>
                                </a:rPr>
                                <m:t>𝐼𝐼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/>
                        </a:rPr>
                        <m:t>   </m:t>
                      </m:r>
                      <m:d>
                        <m:dPr>
                          <m:begChr m:val="{"/>
                          <m:endChr m:val=""/>
                          <m:ctrlPr>
                            <a:rPr lang="de-DE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 </m:t>
                          </m:r>
                          <m:eqArr>
                            <m:eqArr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eqArrPr>
                            <m:e>
                              <m:box>
                                <m:boxPr>
                                  <m:ctrlPr>
                                    <a:rPr lang="de-DE" sz="2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boxPr>
                                <m:e>
                                  <m:r>
                                    <a:rPr lang="de-DE" sz="2800" i="1">
                                      <a:latin typeface="Cambria Math"/>
                                      <a:ea typeface="Cambria Math"/>
                                    </a:rPr>
                                    <m:t>=</m:t>
                                  </m:r>
                                </m:e>
                              </m:box>
                              <m:r>
                                <a:rPr lang="de-DE" sz="2800" b="0" i="1" smtClean="0">
                                  <a:latin typeface="Cambria Math"/>
                                  <a:ea typeface="Cambria Math"/>
                                </a:rPr>
                                <m:t>0    </m:t>
                              </m:r>
                              <m:r>
                                <m:rPr>
                                  <m:sty m:val="p"/>
                                </m:rPr>
                                <a:rPr lang="de-DE" sz="2800" b="0" i="0" smtClean="0">
                                  <a:latin typeface="Cambria Math"/>
                                  <a:ea typeface="Cambria Math"/>
                                </a:rPr>
                                <m:t>T</m:t>
                              </m:r>
                              <m:r>
                                <a:rPr lang="de-DE" sz="2800" b="0" i="0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sz="2800" b="0" i="0" smtClean="0">
                                  <a:latin typeface="Cambria Math"/>
                                  <a:ea typeface="Cambria Math"/>
                                </a:rPr>
                                <m:t>conserved</m:t>
                              </m:r>
                            </m:e>
                            <m:e>
                              <m:box>
                                <m:boxPr>
                                  <m:ctrlPr>
                                    <a:rPr lang="de-DE" sz="2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boxPr>
                                <m:e>
                                  <m:r>
                                    <a:rPr lang="de-DE" sz="2800" i="1">
                                      <a:latin typeface="Cambria Math"/>
                                      <a:ea typeface="Cambria Math"/>
                                    </a:rPr>
                                    <m:t>≠</m:t>
                                  </m:r>
                                  <m:r>
                                    <a:rPr lang="de-DE" sz="2800" b="0" i="1" smtClean="0">
                                      <a:latin typeface="Cambria Math"/>
                                      <a:ea typeface="Cambria Math"/>
                                    </a:rPr>
                                    <m:t>0    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2800" b="0" i="0" smtClean="0">
                                      <a:latin typeface="Cambria Math"/>
                                      <a:ea typeface="Cambria Math"/>
                                    </a:rPr>
                                    <m:t>T</m:t>
                                  </m:r>
                                  <m:r>
                                    <a:rPr lang="de-DE" sz="2800" b="0" i="0" smtClean="0"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2800" b="0" i="0" smtClean="0">
                                      <a:latin typeface="Cambria Math"/>
                                      <a:ea typeface="Cambria Math"/>
                                    </a:rPr>
                                    <m:t>violated</m:t>
                                  </m:r>
                                  <m:r>
                                    <a:rPr lang="de-DE" sz="2800" b="0" i="0" smtClean="0">
                                      <a:latin typeface="Cambria Math"/>
                                      <a:ea typeface="Cambria Math"/>
                                    </a:rPr>
                                    <m:t>    </m:t>
                                  </m:r>
                                </m:e>
                              </m:box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 smtClean="0"/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024" y="1777585"/>
                <a:ext cx="5915529" cy="10534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262918" y="3275380"/>
            <a:ext cx="3006000" cy="1804058"/>
            <a:chOff x="262918" y="3601518"/>
            <a:chExt cx="3006000" cy="1804058"/>
          </a:xfrm>
        </p:grpSpPr>
        <p:sp>
          <p:nvSpPr>
            <p:cNvPr id="20" name="Rounded Rectangle 19"/>
            <p:cNvSpPr/>
            <p:nvPr/>
          </p:nvSpPr>
          <p:spPr>
            <a:xfrm>
              <a:off x="262918" y="3601518"/>
              <a:ext cx="3006000" cy="179279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Curved Right Arrow 31"/>
            <p:cNvSpPr/>
            <p:nvPr/>
          </p:nvSpPr>
          <p:spPr>
            <a:xfrm>
              <a:off x="509455" y="4737351"/>
              <a:ext cx="245945" cy="299332"/>
            </a:xfrm>
            <a:prstGeom prst="curved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18311" y="3914427"/>
              <a:ext cx="750597" cy="1138452"/>
            </a:xfrm>
            <a:prstGeom prst="ellipse">
              <a:avLst/>
            </a:prstGeom>
            <a:solidFill>
              <a:srgbClr val="FF0000">
                <a:alpha val="52000"/>
              </a:srgbClr>
            </a:solidFill>
            <a:ln w="22225">
              <a:noFill/>
            </a:ln>
            <a:effectLst>
              <a:glow rad="355600">
                <a:schemeClr val="accent2">
                  <a:satMod val="175000"/>
                  <a:alpha val="40000"/>
                </a:schemeClr>
              </a:glow>
              <a:softEdge rad="254000"/>
            </a:effectLst>
            <a:scene3d>
              <a:camera prst="orthographicFront">
                <a:rot lat="0" lon="0" rev="19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2464256" y="3734672"/>
              <a:ext cx="198015" cy="1497963"/>
            </a:xfrm>
            <a:prstGeom prst="downArrow">
              <a:avLst/>
            </a:prstGeom>
            <a:solidFill>
              <a:srgbClr val="92D050"/>
            </a:solidFill>
            <a:scene3d>
              <a:camera prst="orthographicFront">
                <a:rot lat="0" lon="0" rev="1956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2218311" y="4420196"/>
              <a:ext cx="464779" cy="452927"/>
            </a:xfrm>
            <a:prstGeom prst="ellipse">
              <a:avLst/>
            </a:prstGeom>
            <a:solidFill>
              <a:srgbClr val="00B050"/>
            </a:solidFill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816887" y="4451996"/>
              <a:ext cx="67635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1554722" y="4451996"/>
              <a:ext cx="66358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Down Arrow 16"/>
            <p:cNvSpPr/>
            <p:nvPr/>
          </p:nvSpPr>
          <p:spPr>
            <a:xfrm>
              <a:off x="553512" y="4018069"/>
              <a:ext cx="153716" cy="880377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2464256" y="4060685"/>
              <a:ext cx="464779" cy="452927"/>
            </a:xfrm>
            <a:prstGeom prst="ellipse">
              <a:avLst/>
            </a:prstGeom>
            <a:solidFill>
              <a:srgbClr val="FF0000"/>
            </a:solidFill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355981" y="4176710"/>
              <a:ext cx="553377" cy="550571"/>
            </a:xfrm>
            <a:prstGeom prst="ellipse">
              <a:avLst/>
            </a:prstGeom>
            <a:solidFill>
              <a:srgbClr val="FF0000"/>
            </a:solidFill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Curved Right Arrow 34"/>
            <p:cNvSpPr/>
            <p:nvPr/>
          </p:nvSpPr>
          <p:spPr>
            <a:xfrm>
              <a:off x="2833174" y="3734672"/>
              <a:ext cx="245945" cy="299332"/>
            </a:xfrm>
            <a:prstGeom prst="curved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3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433874" y="4733314"/>
              <a:ext cx="300661" cy="672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400" b="1" smtClean="0"/>
                <a:t>I</a:t>
              </a:r>
              <a:endParaRPr lang="en-US" sz="44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2074" y="4158695"/>
              <a:ext cx="335154" cy="457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i="1" dirty="0"/>
                <a:t>p</a:t>
              </a:r>
              <a:endParaRPr lang="en-US" sz="2800" b="1" i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92174" y="4444297"/>
              <a:ext cx="335154" cy="457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i="1"/>
                <a:t>d</a:t>
              </a:r>
              <a:endParaRPr lang="en-US" sz="2800" b="1" i="1" dirty="0"/>
            </a:p>
          </p:txBody>
        </p:sp>
      </p:grpSp>
      <p:sp>
        <p:nvSpPr>
          <p:cNvPr id="84" name="Left-Right Arrow 83"/>
          <p:cNvSpPr/>
          <p:nvPr/>
        </p:nvSpPr>
        <p:spPr>
          <a:xfrm>
            <a:off x="3305592" y="3420801"/>
            <a:ext cx="2517453" cy="1515030"/>
          </a:xfrm>
          <a:prstGeom prst="leftRightArrow">
            <a:avLst>
              <a:gd name="adj1" fmla="val 64313"/>
              <a:gd name="adj2" fmla="val 2307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600" b="1" dirty="0" smtClean="0"/>
              <a:t>T</a:t>
            </a:r>
            <a:endParaRPr lang="en-US" sz="6600" b="1" dirty="0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57200" y="288000"/>
            <a:ext cx="8229600" cy="77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smtClean="0"/>
              <a:t>Principle of TRIC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09109" y="1009485"/>
                <a:ext cx="7725783" cy="665138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de-DE" sz="3000" dirty="0" smtClean="0"/>
                  <a:t>Genuine </a:t>
                </a:r>
                <a:r>
                  <a:rPr lang="en-US" sz="3000" dirty="0" smtClean="0"/>
                  <a:t>T-violating</a:t>
                </a:r>
                <a:r>
                  <a:rPr lang="de-DE" sz="3000" dirty="0" smtClean="0"/>
                  <a:t> observable 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3000" i="1">
                            <a:latin typeface="Cambria Math"/>
                          </a:rPr>
                          <m:t>𝑝</m:t>
                        </m:r>
                      </m:e>
                    </m:acc>
                    <m:acc>
                      <m:accPr>
                        <m:chr m:val="⃗"/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3000" i="1">
                            <a:latin typeface="Cambria Math"/>
                          </a:rPr>
                          <m:t>𝑑</m:t>
                        </m:r>
                      </m:e>
                    </m:acc>
                    <m:r>
                      <a:rPr lang="de-DE" sz="30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3000" dirty="0" smtClean="0"/>
                  <a:t>scattering</a:t>
                </a:r>
                <a:r>
                  <a:rPr lang="de-DE" sz="3000" dirty="0" smtClean="0"/>
                  <a:t>:</a:t>
                </a:r>
                <a:endParaRPr lang="en-US" sz="3000" dirty="0"/>
              </a:p>
            </p:txBody>
          </p:sp>
        </mc:Choice>
        <mc:Fallback xmlns="">
          <p:sp>
            <p:nvSpPr>
              <p:cNvPr id="4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9109" y="1009485"/>
                <a:ext cx="7725783" cy="665138"/>
              </a:xfrm>
              <a:blipFill>
                <a:blip r:embed="rId4"/>
                <a:stretch>
                  <a:fillRect l="-1025" t="-917" r="-1025" b="-220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18"/>
          <p:cNvSpPr txBox="1"/>
          <p:nvPr/>
        </p:nvSpPr>
        <p:spPr>
          <a:xfrm>
            <a:off x="548783" y="5792400"/>
            <a:ext cx="8046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FF0000"/>
                </a:solidFill>
              </a:rPr>
              <a:t>Trick behind TRIC: T reversal via spin-flip!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867360" y="3276287"/>
            <a:ext cx="3006000" cy="17927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urved Right Arrow 44"/>
          <p:cNvSpPr/>
          <p:nvPr/>
        </p:nvSpPr>
        <p:spPr>
          <a:xfrm rot="10404426">
            <a:off x="6121872" y="3516712"/>
            <a:ext cx="245945" cy="299332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822753" y="3589196"/>
            <a:ext cx="750597" cy="1138452"/>
          </a:xfrm>
          <a:prstGeom prst="ellipse">
            <a:avLst/>
          </a:prstGeom>
          <a:solidFill>
            <a:srgbClr val="FF0000">
              <a:alpha val="52000"/>
            </a:srgbClr>
          </a:solidFill>
          <a:ln w="22225">
            <a:noFill/>
          </a:ln>
          <a:effectLst>
            <a:glow rad="355600">
              <a:schemeClr val="accent2">
                <a:satMod val="175000"/>
                <a:alpha val="40000"/>
              </a:schemeClr>
            </a:glow>
            <a:softEdge rad="254000"/>
          </a:effectLst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Down Arrow 46"/>
          <p:cNvSpPr/>
          <p:nvPr/>
        </p:nvSpPr>
        <p:spPr>
          <a:xfrm>
            <a:off x="8068698" y="3409441"/>
            <a:ext cx="198015" cy="1497963"/>
          </a:xfrm>
          <a:prstGeom prst="downArrow">
            <a:avLst/>
          </a:prstGeom>
          <a:solidFill>
            <a:srgbClr val="92D050"/>
          </a:solidFill>
          <a:scene3d>
            <a:camera prst="orthographicFront">
              <a:rot lat="0" lon="0" rev="195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7822753" y="4094965"/>
            <a:ext cx="464779" cy="452927"/>
          </a:xfrm>
          <a:prstGeom prst="ellipse">
            <a:avLst/>
          </a:prstGeom>
          <a:solidFill>
            <a:srgbClr val="00B05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6421329" y="4126765"/>
            <a:ext cx="67635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7159164" y="4126765"/>
            <a:ext cx="663588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Down Arrow 52"/>
          <p:cNvSpPr/>
          <p:nvPr/>
        </p:nvSpPr>
        <p:spPr>
          <a:xfrm rot="10800000">
            <a:off x="6157953" y="3691932"/>
            <a:ext cx="189607" cy="88128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/>
          <p:cNvSpPr/>
          <p:nvPr/>
        </p:nvSpPr>
        <p:spPr>
          <a:xfrm>
            <a:off x="8068698" y="3735454"/>
            <a:ext cx="464779" cy="452927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5960423" y="3851479"/>
            <a:ext cx="553377" cy="550571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Curved Right Arrow 55"/>
          <p:cNvSpPr/>
          <p:nvPr/>
        </p:nvSpPr>
        <p:spPr>
          <a:xfrm>
            <a:off x="8437616" y="3409441"/>
            <a:ext cx="245945" cy="299332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0" rev="203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38316" y="4408083"/>
            <a:ext cx="486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smtClean="0"/>
              <a:t>II</a:t>
            </a:r>
            <a:endParaRPr lang="en-US" sz="44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6066516" y="3836279"/>
            <a:ext cx="335154" cy="45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i="1" dirty="0"/>
              <a:t>p</a:t>
            </a:r>
            <a:endParaRPr lang="en-US" sz="2800" b="1" i="1" dirty="0"/>
          </a:p>
        </p:txBody>
      </p:sp>
      <p:sp>
        <p:nvSpPr>
          <p:cNvPr id="59" name="TextBox 58"/>
          <p:cNvSpPr txBox="1"/>
          <p:nvPr/>
        </p:nvSpPr>
        <p:spPr>
          <a:xfrm>
            <a:off x="8196616" y="4119066"/>
            <a:ext cx="335154" cy="45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i="1"/>
              <a:t>d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82263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458255" y="3058212"/>
            <a:ext cx="2580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Storage Ring</a:t>
            </a:r>
            <a:endParaRPr lang="en-US" sz="3600" b="1" dirty="0"/>
          </a:p>
        </p:txBody>
      </p:sp>
      <p:sp>
        <p:nvSpPr>
          <p:cNvPr id="14" name="Down Arrow 13"/>
          <p:cNvSpPr>
            <a:spLocks noChangeAspect="1"/>
          </p:cNvSpPr>
          <p:nvPr/>
        </p:nvSpPr>
        <p:spPr>
          <a:xfrm>
            <a:off x="3842305" y="4478135"/>
            <a:ext cx="196320" cy="1524000"/>
          </a:xfrm>
          <a:prstGeom prst="downArrow">
            <a:avLst/>
          </a:prstGeom>
          <a:solidFill>
            <a:srgbClr val="92D050"/>
          </a:solidFill>
          <a:scene3d>
            <a:camera prst="orthographicFront">
              <a:rot lat="0" lon="0" rev="195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Arc 50"/>
          <p:cNvSpPr/>
          <p:nvPr/>
        </p:nvSpPr>
        <p:spPr>
          <a:xfrm>
            <a:off x="5390840" y="5195630"/>
            <a:ext cx="3108357" cy="1142999"/>
          </a:xfrm>
          <a:prstGeom prst="arc">
            <a:avLst>
              <a:gd name="adj1" fmla="val 16287104"/>
              <a:gd name="adj2" fmla="val 20939076"/>
            </a:avLst>
          </a:prstGeom>
          <a:solidFill>
            <a:schemeClr val="bg1"/>
          </a:solidFill>
          <a:ln w="53975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990600" y="1540910"/>
            <a:ext cx="7315200" cy="3680935"/>
          </a:xfrm>
          <a:prstGeom prst="roundRect">
            <a:avLst>
              <a:gd name="adj" fmla="val 44118"/>
            </a:avLst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265260" y="5195630"/>
            <a:ext cx="882815" cy="1843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own Arrow 7"/>
          <p:cNvSpPr>
            <a:spLocks noChangeAspect="1"/>
          </p:cNvSpPr>
          <p:nvPr/>
        </p:nvSpPr>
        <p:spPr>
          <a:xfrm>
            <a:off x="5542416" y="4697376"/>
            <a:ext cx="171450" cy="100764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5313811" y="4905417"/>
            <a:ext cx="617220" cy="63015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>
                <a:solidFill>
                  <a:schemeClr val="tx1"/>
                </a:solidFill>
              </a:rPr>
              <a:t>p</a:t>
            </a: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522979" y="4612856"/>
            <a:ext cx="818591" cy="1274064"/>
          </a:xfrm>
          <a:prstGeom prst="ellipse">
            <a:avLst/>
          </a:prstGeom>
          <a:solidFill>
            <a:srgbClr val="FF0000">
              <a:alpha val="52000"/>
            </a:srgbClr>
          </a:solidFill>
          <a:ln w="22225">
            <a:noFill/>
          </a:ln>
          <a:effectLst>
            <a:glow rad="355600">
              <a:schemeClr val="accent2">
                <a:satMod val="175000"/>
                <a:alpha val="40000"/>
              </a:schemeClr>
            </a:glow>
            <a:softEdge rad="254000"/>
          </a:effectLst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3535065" y="5214900"/>
            <a:ext cx="518400" cy="518400"/>
          </a:xfrm>
          <a:prstGeom prst="ellipse">
            <a:avLst/>
          </a:prstGeom>
          <a:solidFill>
            <a:srgbClr val="00B05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3823170" y="4734770"/>
            <a:ext cx="518400" cy="518400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urved Right Arrow 20"/>
          <p:cNvSpPr/>
          <p:nvPr/>
        </p:nvSpPr>
        <p:spPr>
          <a:xfrm>
            <a:off x="4191000" y="4470582"/>
            <a:ext cx="304800" cy="380669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0" rev="203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931031" y="5338497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smtClean="0"/>
              <a:t>Beam</a:t>
            </a:r>
            <a:endParaRPr lang="en-US" sz="24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2590800" y="4692911"/>
            <a:ext cx="974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smtClean="0"/>
              <a:t>Target</a:t>
            </a:r>
            <a:endParaRPr lang="en-US" sz="2400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 flipV="1">
            <a:off x="8028450" y="5349250"/>
            <a:ext cx="110968" cy="186154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Isosceles Triangle 80"/>
          <p:cNvSpPr/>
          <p:nvPr/>
        </p:nvSpPr>
        <p:spPr>
          <a:xfrm>
            <a:off x="864000" y="3325776"/>
            <a:ext cx="228600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Isosceles Triangle 81"/>
          <p:cNvSpPr/>
          <p:nvPr/>
        </p:nvSpPr>
        <p:spPr>
          <a:xfrm>
            <a:off x="8191500" y="3357177"/>
            <a:ext cx="228600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14963" y="5221143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/>
              <a:t>d</a:t>
            </a:r>
            <a:endParaRPr lang="en-US" sz="3200" b="1" i="1" dirty="0"/>
          </a:p>
        </p:txBody>
      </p:sp>
      <p:sp>
        <p:nvSpPr>
          <p:cNvPr id="24" name="Isosceles Triangle 23"/>
          <p:cNvSpPr/>
          <p:nvPr/>
        </p:nvSpPr>
        <p:spPr>
          <a:xfrm rot="16200000">
            <a:off x="2819400" y="734977"/>
            <a:ext cx="1143000" cy="1600200"/>
          </a:xfrm>
          <a:prstGeom prst="triangle">
            <a:avLst/>
          </a:prstGeom>
          <a:solidFill>
            <a:srgbClr val="FFC000"/>
          </a:solidFill>
          <a:ln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879551" y="1344576"/>
            <a:ext cx="131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Polarimeter</a:t>
            </a:r>
            <a:endParaRPr lang="en-US" b="1" dirty="0"/>
          </a:p>
        </p:txBody>
      </p:sp>
      <p:sp>
        <p:nvSpPr>
          <p:cNvPr id="29" name="Rounded Rectangle 28"/>
          <p:cNvSpPr/>
          <p:nvPr/>
        </p:nvSpPr>
        <p:spPr>
          <a:xfrm>
            <a:off x="5074392" y="1028124"/>
            <a:ext cx="1128816" cy="990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rgbClr val="FF0000"/>
                </a:solidFill>
              </a:rPr>
              <a:t>Beam Current Sensor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Curved Right Arrow 5"/>
          <p:cNvSpPr/>
          <p:nvPr/>
        </p:nvSpPr>
        <p:spPr>
          <a:xfrm>
            <a:off x="5486400" y="4545307"/>
            <a:ext cx="304800" cy="380669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57200" y="288000"/>
            <a:ext cx="8229600" cy="77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500" b="1" dirty="0" smtClean="0"/>
              <a:t>Measurement</a:t>
            </a:r>
            <a:r>
              <a:rPr lang="de-DE" b="1" dirty="0" smtClean="0"/>
              <a:t> </a:t>
            </a:r>
            <a:r>
              <a:rPr lang="de-DE" sz="4500" b="1" dirty="0" smtClean="0"/>
              <a:t>Principle</a:t>
            </a:r>
            <a:endParaRPr lang="en-US" sz="45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80430" y="5792400"/>
            <a:ext cx="638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</a:t>
            </a:r>
            <a:r>
              <a:rPr lang="en-US" sz="3600" b="1" dirty="0" smtClean="0">
                <a:solidFill>
                  <a:srgbClr val="FF0000"/>
                </a:solidFill>
              </a:rPr>
              <a:t>omparison of slopes for I and II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23345" y="2106576"/>
            <a:ext cx="5215655" cy="2667000"/>
            <a:chOff x="2023345" y="2106576"/>
            <a:chExt cx="5215655" cy="2667000"/>
          </a:xfrm>
        </p:grpSpPr>
        <p:sp>
          <p:nvSpPr>
            <p:cNvPr id="44" name="TextBox 43"/>
            <p:cNvSpPr txBox="1"/>
            <p:nvPr/>
          </p:nvSpPr>
          <p:spPr>
            <a:xfrm>
              <a:off x="6387485" y="4250356"/>
              <a:ext cx="8515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 smtClean="0"/>
                <a:t>time</a:t>
              </a:r>
              <a:endParaRPr lang="en-US" sz="2800" dirty="0"/>
            </a:p>
          </p:txBody>
        </p:sp>
        <p:sp>
          <p:nvSpPr>
            <p:cNvPr id="45" name="TextBox 44"/>
            <p:cNvSpPr txBox="1"/>
            <p:nvPr/>
          </p:nvSpPr>
          <p:spPr>
            <a:xfrm rot="16200000">
              <a:off x="1311708" y="2970614"/>
              <a:ext cx="18849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smtClean="0"/>
                <a:t>Beam current</a:t>
              </a:r>
              <a:endParaRPr lang="en-US" sz="24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734623" y="2514600"/>
              <a:ext cx="3957662" cy="17526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2320293" y="4240176"/>
              <a:ext cx="4829192" cy="0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2548893" y="2106576"/>
              <a:ext cx="0" cy="2362200"/>
            </a:xfrm>
            <a:prstGeom prst="straightConnector1">
              <a:avLst/>
            </a:prstGeom>
            <a:ln w="47625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Flowchart: Manual Input 49"/>
            <p:cNvSpPr/>
            <p:nvPr/>
          </p:nvSpPr>
          <p:spPr>
            <a:xfrm>
              <a:off x="2729885" y="2514600"/>
              <a:ext cx="990600" cy="457200"/>
            </a:xfrm>
            <a:prstGeom prst="flowChartManualInp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scene3d>
              <a:camera prst="orthographicFront">
                <a:rot lat="0" lon="10799999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lowchart: Manual Input 51"/>
            <p:cNvSpPr/>
            <p:nvPr/>
          </p:nvSpPr>
          <p:spPr>
            <a:xfrm>
              <a:off x="3720485" y="2514600"/>
              <a:ext cx="990600" cy="576000"/>
            </a:xfrm>
            <a:prstGeom prst="flowChartManualInpu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>
                <a:rot lat="0" lon="10799999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Flowchart: Manual Input 53"/>
            <p:cNvSpPr/>
            <p:nvPr/>
          </p:nvSpPr>
          <p:spPr>
            <a:xfrm>
              <a:off x="4711085" y="2514600"/>
              <a:ext cx="990600" cy="720000"/>
            </a:xfrm>
            <a:prstGeom prst="flowChartManualInp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scene3d>
              <a:camera prst="orthographicFront">
                <a:rot lat="0" lon="10799999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lowchart: Manual Input 54"/>
            <p:cNvSpPr/>
            <p:nvPr/>
          </p:nvSpPr>
          <p:spPr>
            <a:xfrm>
              <a:off x="5701685" y="2514600"/>
              <a:ext cx="972000" cy="900000"/>
            </a:xfrm>
            <a:prstGeom prst="flowChartManualInpu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>
                <a:rot lat="0" lon="10799999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3720485" y="2986200"/>
              <a:ext cx="969781" cy="11880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5727342" y="3249000"/>
              <a:ext cx="972000" cy="18000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3034685" y="2438400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i="1" dirty="0" smtClean="0"/>
                <a:t>N</a:t>
              </a:r>
              <a:r>
                <a:rPr lang="de-DE" sz="2800" i="1" baseline="-25000" dirty="0" smtClean="0"/>
                <a:t>I</a:t>
              </a:r>
              <a:endParaRPr lang="en-US" sz="2800" i="1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988657" y="2600980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i="1" dirty="0" smtClean="0"/>
                <a:t>N</a:t>
              </a:r>
              <a:r>
                <a:rPr lang="de-DE" sz="2800" i="1" baseline="-25000" dirty="0" smtClean="0"/>
                <a:t>I</a:t>
              </a:r>
              <a:endParaRPr lang="en-US" sz="2800" i="1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025285" y="2524780"/>
              <a:ext cx="5373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i="1" dirty="0" smtClean="0"/>
                <a:t>N</a:t>
              </a:r>
              <a:r>
                <a:rPr lang="de-DE" sz="2800" i="1" baseline="-25000" dirty="0" smtClean="0"/>
                <a:t>II</a:t>
              </a:r>
              <a:endParaRPr lang="en-US" sz="2800" i="1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930285" y="2590800"/>
              <a:ext cx="5373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i="1" dirty="0" smtClean="0"/>
                <a:t>N</a:t>
              </a:r>
              <a:r>
                <a:rPr lang="de-DE" sz="2800" i="1" baseline="-25000" dirty="0" smtClean="0"/>
                <a:t>II</a:t>
              </a:r>
              <a:endParaRPr lang="en-US" sz="2800" i="1" dirty="0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2734623" y="2889000"/>
              <a:ext cx="985862" cy="82800"/>
            </a:xfrm>
            <a:prstGeom prst="line">
              <a:avLst/>
            </a:prstGeom>
            <a:ln w="38100" cap="rnd">
              <a:solidFill>
                <a:srgbClr val="FF0000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4727166" y="3105000"/>
              <a:ext cx="969781" cy="144000"/>
            </a:xfrm>
            <a:prstGeom prst="line">
              <a:avLst/>
            </a:prstGeom>
            <a:ln w="38100" cap="rnd">
              <a:solidFill>
                <a:srgbClr val="FF0000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Straight Connector 52"/>
          <p:cNvCxnSpPr/>
          <p:nvPr/>
        </p:nvCxnSpPr>
        <p:spPr>
          <a:xfrm rot="6660000" flipH="1" flipV="1">
            <a:off x="8080771" y="5243361"/>
            <a:ext cx="110968" cy="186154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85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000"/>
            <a:ext cx="8229600" cy="770400"/>
          </a:xfrm>
        </p:spPr>
        <p:txBody>
          <a:bodyPr/>
          <a:lstStyle/>
          <a:p>
            <a:r>
              <a:rPr lang="en-US" b="1" dirty="0" smtClean="0"/>
              <a:t>Prerequisites</a:t>
            </a:r>
            <a:endParaRPr 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24093" y="1278320"/>
                <a:ext cx="4378170" cy="3599172"/>
              </a:xfrm>
              <a:prstGeom prst="rect">
                <a:avLst/>
              </a:prstGeom>
              <a:noFill/>
            </p:spPr>
            <p:txBody>
              <a:bodyPr wrap="square" lIns="36000" tIns="72000" rIns="72000" bIns="72000" rtlCol="0">
                <a:spAutoFit/>
              </a:bodyPr>
              <a:lstStyle/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 smtClean="0">
                    <a:solidFill>
                      <a:schemeClr val="tx1"/>
                    </a:solidFill>
                  </a:rPr>
                  <a:t>P</a:t>
                </a:r>
                <a:r>
                  <a:rPr lang="de-DE" sz="2800" dirty="0" err="1" smtClean="0">
                    <a:solidFill>
                      <a:schemeClr val="tx1"/>
                    </a:solidFill>
                  </a:rPr>
                  <a:t>olarised</a:t>
                </a:r>
                <a:r>
                  <a:rPr lang="de-DE" sz="28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de-DE" sz="2800" dirty="0" smtClean="0">
                    <a:solidFill>
                      <a:schemeClr val="tx1"/>
                    </a:solidFill>
                  </a:rPr>
                  <a:t> beam </a:t>
                </a:r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 err="1" smtClean="0">
                    <a:solidFill>
                      <a:schemeClr val="tx1"/>
                    </a:solidFill>
                  </a:rPr>
                  <a:t>Polarised</a:t>
                </a:r>
                <a:r>
                  <a:rPr lang="de-DE" sz="28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de-DE" sz="2800" dirty="0" smtClean="0">
                    <a:solidFill>
                      <a:schemeClr val="tx1"/>
                    </a:solidFill>
                  </a:rPr>
                  <a:t> target</a:t>
                </a:r>
                <a:endParaRPr lang="de-DE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 smtClean="0">
                    <a:solidFill>
                      <a:schemeClr val="tx1"/>
                    </a:solidFill>
                  </a:rPr>
                  <a:t>Beam/Target polarimeter</a:t>
                </a:r>
              </a:p>
              <a:p>
                <a:pPr marL="514350" indent="-5143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de-DE" sz="2800" dirty="0">
                    <a:solidFill>
                      <a:schemeClr val="tx1"/>
                    </a:solidFill>
                  </a:rPr>
                  <a:t>Beam 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current</a:t>
                </a:r>
                <a:r>
                  <a:rPr lang="de-DE" sz="2800" dirty="0" smtClean="0">
                    <a:solidFill>
                      <a:schemeClr val="tx1"/>
                    </a:solidFill>
                  </a:rPr>
                  <a:t> sensor</a:t>
                </a:r>
                <a:endParaRPr lang="de-DE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93" y="1278320"/>
                <a:ext cx="4378170" cy="3599172"/>
              </a:xfrm>
              <a:prstGeom prst="rect">
                <a:avLst/>
              </a:prstGeom>
              <a:blipFill>
                <a:blip r:embed="rId2"/>
                <a:stretch>
                  <a:fillRect l="-3760" r="-279" b="-3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250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5109</TotalTime>
  <Words>1591</Words>
  <Application>Microsoft Office PowerPoint</Application>
  <PresentationFormat>On-screen Show (4:3)</PresentationFormat>
  <Paragraphs>389</Paragraphs>
  <Slides>42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Calibri</vt:lpstr>
      <vt:lpstr>Lohit Hindi</vt:lpstr>
      <vt:lpstr>Wingdings</vt:lpstr>
      <vt:lpstr>Cambria Math</vt:lpstr>
      <vt:lpstr>Arial</vt:lpstr>
      <vt:lpstr>Liberation Sans</vt:lpstr>
      <vt:lpstr>WenQuanYi Micro Hei</vt:lpstr>
      <vt:lpstr>Office Theme</vt:lpstr>
      <vt:lpstr>Time Reversal Invariance  at COSY (TRIC)</vt:lpstr>
      <vt:lpstr>“…physics is the study of asymmetry”</vt:lpstr>
      <vt:lpstr>PowerPoint Presentation</vt:lpstr>
      <vt:lpstr>PowerPoint Presentation</vt:lpstr>
      <vt:lpstr>Physics Beyond SM</vt:lpstr>
      <vt:lpstr>Search for TVPC effects</vt:lpstr>
      <vt:lpstr>PowerPoint Presentation</vt:lpstr>
      <vt:lpstr>PowerPoint Presentation</vt:lpstr>
      <vt:lpstr>Prerequisites</vt:lpstr>
      <vt:lpstr>Beam Energy for TRIC</vt:lpstr>
      <vt:lpstr>COoler-SYnchrotron COSY-Jülich</vt:lpstr>
      <vt:lpstr>Polarised beam @ COSY</vt:lpstr>
      <vt:lpstr>Prerequisites</vt:lpstr>
      <vt:lpstr>Prerequisites</vt:lpstr>
      <vt:lpstr>PAX@COSY</vt:lpstr>
      <vt:lpstr>Storage Cell</vt:lpstr>
      <vt:lpstr>Polarised D Target and Polarimeter</vt:lpstr>
      <vt:lpstr>Prerequisites</vt:lpstr>
      <vt:lpstr>Prerequisites</vt:lpstr>
      <vt:lpstr>PAX Detector</vt:lpstr>
      <vt:lpstr>Prerequisites</vt:lpstr>
      <vt:lpstr>Prerequisites</vt:lpstr>
      <vt:lpstr>Meeting the Challenge</vt:lpstr>
      <vt:lpstr>FCT Commisioning @ COSY</vt:lpstr>
      <vt:lpstr>Prerequisites</vt:lpstr>
      <vt:lpstr>Summary &amp; Outlook</vt:lpstr>
      <vt:lpstr>Backup slides</vt:lpstr>
      <vt:lpstr>Test of T Symmetry</vt:lpstr>
      <vt:lpstr>Possible Systematic Uncertainties  in TRIC</vt:lpstr>
      <vt:lpstr>Parametrizing BSM Physics</vt:lpstr>
      <vt:lpstr>PowerPoint Presentation</vt:lpstr>
      <vt:lpstr>COSY Beam at 135 MeV</vt:lpstr>
      <vt:lpstr>PowerPoint Presentation</vt:lpstr>
      <vt:lpstr>PowerPoint Presentation</vt:lpstr>
      <vt:lpstr>Upgrade for BCT readout</vt:lpstr>
      <vt:lpstr>Test Stand for Beam Current Measurement Sensors</vt:lpstr>
      <vt:lpstr>FCT for COSY</vt:lpstr>
      <vt:lpstr>Readout&amp;Calibration of FCT</vt:lpstr>
      <vt:lpstr>FCT Readout</vt:lpstr>
      <vt:lpstr>DAQ</vt:lpstr>
      <vt:lpstr>FCT Test in Laboratory</vt:lpstr>
      <vt:lpstr>T Symmetry Violation in SM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of Time-Reversal Invariance at COSY</dc:title>
  <dc:creator>Yury</dc:creator>
  <cp:lastModifiedBy>yury</cp:lastModifiedBy>
  <cp:revision>530</cp:revision>
  <cp:lastPrinted>2016-06-06T08:50:23Z</cp:lastPrinted>
  <dcterms:created xsi:type="dcterms:W3CDTF">2006-08-16T00:00:00Z</dcterms:created>
  <dcterms:modified xsi:type="dcterms:W3CDTF">2016-08-29T07:18:13Z</dcterms:modified>
</cp:coreProperties>
</file>