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</p:sldMasterIdLst>
  <p:notesMasterIdLst>
    <p:notesMasterId r:id="rId49"/>
  </p:notesMasterIdLst>
  <p:sldIdLst>
    <p:sldId id="351" r:id="rId2"/>
    <p:sldId id="381" r:id="rId3"/>
    <p:sldId id="382" r:id="rId4"/>
    <p:sldId id="413" r:id="rId5"/>
    <p:sldId id="422" r:id="rId6"/>
    <p:sldId id="423" r:id="rId7"/>
    <p:sldId id="416" r:id="rId8"/>
    <p:sldId id="415" r:id="rId9"/>
    <p:sldId id="414" r:id="rId10"/>
    <p:sldId id="417" r:id="rId11"/>
    <p:sldId id="419" r:id="rId12"/>
    <p:sldId id="420" r:id="rId13"/>
    <p:sldId id="418" r:id="rId14"/>
    <p:sldId id="421" r:id="rId15"/>
    <p:sldId id="424" r:id="rId16"/>
    <p:sldId id="436" r:id="rId17"/>
    <p:sldId id="430" r:id="rId18"/>
    <p:sldId id="431" r:id="rId19"/>
    <p:sldId id="433" r:id="rId20"/>
    <p:sldId id="434" r:id="rId21"/>
    <p:sldId id="435" r:id="rId22"/>
    <p:sldId id="441" r:id="rId23"/>
    <p:sldId id="440" r:id="rId24"/>
    <p:sldId id="442" r:id="rId25"/>
    <p:sldId id="443" r:id="rId26"/>
    <p:sldId id="444" r:id="rId27"/>
    <p:sldId id="445" r:id="rId28"/>
    <p:sldId id="461" r:id="rId29"/>
    <p:sldId id="447" r:id="rId30"/>
    <p:sldId id="396" r:id="rId31"/>
    <p:sldId id="446" r:id="rId32"/>
    <p:sldId id="456" r:id="rId33"/>
    <p:sldId id="457" r:id="rId34"/>
    <p:sldId id="458" r:id="rId35"/>
    <p:sldId id="464" r:id="rId36"/>
    <p:sldId id="462" r:id="rId37"/>
    <p:sldId id="465" r:id="rId38"/>
    <p:sldId id="466" r:id="rId39"/>
    <p:sldId id="467" r:id="rId40"/>
    <p:sldId id="468" r:id="rId41"/>
    <p:sldId id="463" r:id="rId42"/>
    <p:sldId id="460" r:id="rId43"/>
    <p:sldId id="469" r:id="rId44"/>
    <p:sldId id="470" r:id="rId45"/>
    <p:sldId id="471" r:id="rId46"/>
    <p:sldId id="410" r:id="rId47"/>
    <p:sldId id="412" r:id="rId48"/>
  </p:sldIdLst>
  <p:sldSz cx="9144000" cy="6858000" type="screen4x3"/>
  <p:notesSz cx="6858000" cy="9144000"/>
  <p:embeddedFontLst>
    <p:embeddedFont>
      <p:font typeface="Garamond" pitchFamily="18" charset="0"/>
      <p:regular r:id="rId50"/>
      <p:bold r:id="rId51"/>
      <p:italic r:id="rId52"/>
    </p:embeddedFont>
    <p:embeddedFont>
      <p:font typeface="WP Greek Century" pitchFamily="2" charset="2"/>
      <p:regular r:id="rId53"/>
    </p:embeddedFont>
    <p:embeddedFont>
      <p:font typeface="Cambria Math" pitchFamily="18" charset="0"/>
      <p:regular r:id="rId54"/>
    </p:embeddedFont>
    <p:embeddedFont>
      <p:font typeface="WP MathA" pitchFamily="2" charset="2"/>
      <p:regular r:id="rId55"/>
    </p:embeddedFont>
    <p:embeddedFont>
      <p:font typeface="Wingdings 2" pitchFamily="18" charset="2"/>
      <p:regular r:id="rId56"/>
    </p:embeddedFont>
    <p:embeddedFont>
      <p:font typeface="Kunstler Script" pitchFamily="66" charset="0"/>
      <p:regular r:id="rId57"/>
    </p:embeddedFont>
    <p:embeddedFont>
      <p:font typeface="Euclid Math One" pitchFamily="18" charset="2"/>
      <p:regular r:id="rId58"/>
      <p:bold r:id="rId59"/>
    </p:embeddedFont>
    <p:embeddedFont>
      <p:font typeface="Euclid Symbol" pitchFamily="18" charset="2"/>
      <p:regular r:id="rId60"/>
      <p:bold r:id="rId61"/>
      <p:italic r:id="rId62"/>
      <p:boldItalic r:id="rId63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A50021"/>
    <a:srgbClr val="66CCFF"/>
    <a:srgbClr val="3399FF"/>
    <a:srgbClr val="FFFFCC"/>
    <a:srgbClr val="FF6600"/>
    <a:srgbClr val="CCECFF"/>
    <a:srgbClr val="99CCFF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6" autoAdjust="0"/>
    <p:restoredTop sz="99182" autoAdjust="0"/>
  </p:normalViewPr>
  <p:slideViewPr>
    <p:cSldViewPr snapToGrid="0">
      <p:cViewPr varScale="1">
        <p:scale>
          <a:sx n="86" d="100"/>
          <a:sy n="86" d="100"/>
        </p:scale>
        <p:origin x="-131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image" Target="../media/image121.wmf"/><Relationship Id="rId3" Type="http://schemas.openxmlformats.org/officeDocument/2006/relationships/image" Target="../media/image111.wmf"/><Relationship Id="rId7" Type="http://schemas.openxmlformats.org/officeDocument/2006/relationships/image" Target="../media/image115.wmf"/><Relationship Id="rId12" Type="http://schemas.openxmlformats.org/officeDocument/2006/relationships/image" Target="../media/image120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11" Type="http://schemas.openxmlformats.org/officeDocument/2006/relationships/image" Target="../media/image119.wmf"/><Relationship Id="rId5" Type="http://schemas.openxmlformats.org/officeDocument/2006/relationships/image" Target="../media/image113.wmf"/><Relationship Id="rId10" Type="http://schemas.openxmlformats.org/officeDocument/2006/relationships/image" Target="../media/image118.wmf"/><Relationship Id="rId4" Type="http://schemas.openxmlformats.org/officeDocument/2006/relationships/image" Target="../media/image112.wmf"/><Relationship Id="rId9" Type="http://schemas.openxmlformats.org/officeDocument/2006/relationships/image" Target="../media/image117.wmf"/><Relationship Id="rId14" Type="http://schemas.openxmlformats.org/officeDocument/2006/relationships/image" Target="../media/image12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4.wmf"/><Relationship Id="rId18" Type="http://schemas.openxmlformats.org/officeDocument/2006/relationships/image" Target="../media/image136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12" Type="http://schemas.openxmlformats.org/officeDocument/2006/relationships/image" Target="../media/image93.wmf"/><Relationship Id="rId17" Type="http://schemas.openxmlformats.org/officeDocument/2006/relationships/image" Target="../media/image135.wmf"/><Relationship Id="rId2" Type="http://schemas.openxmlformats.org/officeDocument/2006/relationships/image" Target="../media/image83.wmf"/><Relationship Id="rId16" Type="http://schemas.openxmlformats.org/officeDocument/2006/relationships/image" Target="../media/image134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11" Type="http://schemas.openxmlformats.org/officeDocument/2006/relationships/image" Target="../media/image92.wmf"/><Relationship Id="rId5" Type="http://schemas.openxmlformats.org/officeDocument/2006/relationships/image" Target="../media/image86.wmf"/><Relationship Id="rId15" Type="http://schemas.openxmlformats.org/officeDocument/2006/relationships/image" Target="../media/image133.wmf"/><Relationship Id="rId10" Type="http://schemas.openxmlformats.org/officeDocument/2006/relationships/image" Target="../media/image91.wmf"/><Relationship Id="rId19" Type="http://schemas.openxmlformats.org/officeDocument/2006/relationships/image" Target="../media/image137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Relationship Id="rId14" Type="http://schemas.openxmlformats.org/officeDocument/2006/relationships/image" Target="../media/image1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2.wmf"/><Relationship Id="rId18" Type="http://schemas.openxmlformats.org/officeDocument/2006/relationships/image" Target="../media/image67.wmf"/><Relationship Id="rId3" Type="http://schemas.openxmlformats.org/officeDocument/2006/relationships/image" Target="../media/image52.wmf"/><Relationship Id="rId21" Type="http://schemas.openxmlformats.org/officeDocument/2006/relationships/image" Target="../media/image70.wmf"/><Relationship Id="rId7" Type="http://schemas.openxmlformats.org/officeDocument/2006/relationships/image" Target="../media/image56.wmf"/><Relationship Id="rId12" Type="http://schemas.openxmlformats.org/officeDocument/2006/relationships/image" Target="../media/image61.wmf"/><Relationship Id="rId17" Type="http://schemas.openxmlformats.org/officeDocument/2006/relationships/image" Target="../media/image66.wmf"/><Relationship Id="rId2" Type="http://schemas.openxmlformats.org/officeDocument/2006/relationships/image" Target="../media/image51.wmf"/><Relationship Id="rId16" Type="http://schemas.openxmlformats.org/officeDocument/2006/relationships/image" Target="../media/image65.wmf"/><Relationship Id="rId20" Type="http://schemas.openxmlformats.org/officeDocument/2006/relationships/image" Target="../media/image69.wmf"/><Relationship Id="rId1" Type="http://schemas.openxmlformats.org/officeDocument/2006/relationships/image" Target="../media/image50.e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5" Type="http://schemas.openxmlformats.org/officeDocument/2006/relationships/image" Target="../media/image64.wmf"/><Relationship Id="rId10" Type="http://schemas.openxmlformats.org/officeDocument/2006/relationships/image" Target="../media/image59.wmf"/><Relationship Id="rId19" Type="http://schemas.openxmlformats.org/officeDocument/2006/relationships/image" Target="../media/image68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Relationship Id="rId14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e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4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12" Type="http://schemas.openxmlformats.org/officeDocument/2006/relationships/image" Target="../media/image93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11" Type="http://schemas.openxmlformats.org/officeDocument/2006/relationships/image" Target="../media/image92.wmf"/><Relationship Id="rId5" Type="http://schemas.openxmlformats.org/officeDocument/2006/relationships/image" Target="../media/image86.wmf"/><Relationship Id="rId10" Type="http://schemas.openxmlformats.org/officeDocument/2006/relationships/image" Target="../media/image91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Relationship Id="rId14" Type="http://schemas.openxmlformats.org/officeDocument/2006/relationships/image" Target="../media/image9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C68B8C-999D-417B-9799-4624300CE4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68509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D.Eversheim      GGSWBS ´16, Tiblisi, August 29th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9085B-7802-4D03-84C1-AA1B24146E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98438"/>
            <a:ext cx="8229600" cy="7969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D.Eversheim      GGSWBS ´16, Tiblisi, August 29th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6D1FA-D5B0-48BF-8179-DA15686B10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6700" y="198438"/>
            <a:ext cx="2081213" cy="5849937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8300" y="198438"/>
            <a:ext cx="6096000" cy="584993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D.Eversheim      GGSWBS ´16, Tiblisi, August 29th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1D5E3-2B95-49BA-9EB2-FDC35A9C51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68300" y="198438"/>
            <a:ext cx="8329613" cy="58499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D.Eversheim      GGSWBS ´16, Tiblisi, August 29th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466D5-F38A-4CE3-A310-DDBB29030C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98438"/>
            <a:ext cx="8229600" cy="7969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8300" y="1200150"/>
            <a:ext cx="4038600" cy="4848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59300" y="1200150"/>
            <a:ext cx="4038600" cy="23479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59300" y="3700463"/>
            <a:ext cx="4038600" cy="23479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D.Eversheim      GGSWBS ´16, Tiblisi, August 29th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9C814-4852-4A87-BD1A-2BCE97DF6D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68313" y="198438"/>
            <a:ext cx="8229600" cy="7969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68300" y="1200150"/>
            <a:ext cx="4038600" cy="2347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59300" y="1200150"/>
            <a:ext cx="4038600" cy="23479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68300" y="3700463"/>
            <a:ext cx="4038600" cy="2347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59300" y="3700463"/>
            <a:ext cx="4038600" cy="2347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968875" y="6369050"/>
            <a:ext cx="2776538" cy="3397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D.Eversheim      GGSWBS ´16, Tiblisi, August 29th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fld id="{023D5BD0-7F13-4DF5-84D8-35DD4541CE1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4037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98438"/>
            <a:ext cx="8229600" cy="7969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D.Eversheim      GGSWBS ´16, Tiblisi, August 29th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95BD8-54C0-4DE1-965F-C1E72447F3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D.Eversheim      GGSWBS ´16, Tiblisi, August 29th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B6FCF-BC4F-48DD-8172-213F7636F8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98438"/>
            <a:ext cx="8229600" cy="7969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8300" y="1200150"/>
            <a:ext cx="4038600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59300" y="1200150"/>
            <a:ext cx="4038600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D.Eversheim      GGSWBS ´16, Tiblisi, August 29th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93A91-F432-4780-9C57-736FC9A8FA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D.Eversheim      GGSWBS ´16, Tiblisi, August 29th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6B301-5598-45B2-A767-76B2FA02B6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5300" y="6381750"/>
            <a:ext cx="571500" cy="34766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DE5BD-F625-4A31-8161-D9CF617EBB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D.Eversheim      GGSWBS ´16, Tiblisi, August 29th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D.Eversheim      GGSWBS ´16, Tiblisi, August 29th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81421-54E9-4D7B-BE15-BE01FC4CDE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D.Eversheim      GGSWBS ´16, Tiblisi, August 29th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7D9E2-C42A-4FE0-B0C6-F1D4C6E8A8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D.Eversheim      GGSWBS ´16, Tiblisi, August 29th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425A5-E4E6-40F9-B382-EDAAD30840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200150"/>
            <a:ext cx="8229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076" y="6420876"/>
            <a:ext cx="4708526" cy="29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aramond" pitchFamily="18" charset="0"/>
              </a:defRPr>
            </a:lvl1pPr>
          </a:lstStyle>
          <a:p>
            <a:r>
              <a:rPr lang="en-US" smtClean="0"/>
              <a:t>D.Eversheim      GGSWBS ´16, Tiblisi, August 29th</a:t>
            </a:r>
            <a:endParaRPr lang="de-DE" baseline="30000" dirty="0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3209" y="6420876"/>
            <a:ext cx="701841" cy="27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pPr>
              <a:defRPr/>
            </a:pPr>
            <a:fld id="{BD4EFF66-3767-40D3-B393-660043366F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8919" name="Text Box 7"/>
          <p:cNvSpPr txBox="1">
            <a:spLocks noChangeArrowheads="1"/>
          </p:cNvSpPr>
          <p:nvPr userDrawn="1"/>
        </p:nvSpPr>
        <p:spPr bwMode="auto">
          <a:xfrm>
            <a:off x="1059062" y="155709"/>
            <a:ext cx="7025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200" b="1" dirty="0" smtClean="0">
                <a:latin typeface="Garamond" pitchFamily="18" charset="0"/>
              </a:rPr>
              <a:t>Electronics: analog vs.</a:t>
            </a:r>
            <a:r>
              <a:rPr lang="de-DE" sz="2200" b="1" baseline="0" dirty="0" smtClean="0">
                <a:latin typeface="Garamond" pitchFamily="18" charset="0"/>
              </a:rPr>
              <a:t> digital</a:t>
            </a:r>
            <a:endParaRPr lang="de-DE" sz="2000" b="0" dirty="0"/>
          </a:p>
        </p:txBody>
      </p:sp>
      <p:sp>
        <p:nvSpPr>
          <p:cNvPr id="38920" name="Text Box 8"/>
          <p:cNvSpPr txBox="1">
            <a:spLocks noChangeArrowheads="1"/>
          </p:cNvSpPr>
          <p:nvPr userDrawn="1"/>
        </p:nvSpPr>
        <p:spPr bwMode="auto">
          <a:xfrm>
            <a:off x="7164388" y="64611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de-DE" sz="2000">
              <a:latin typeface="Garamond" pitchFamily="18" charset="0"/>
            </a:endParaRPr>
          </a:p>
        </p:txBody>
      </p:sp>
      <p:pic>
        <p:nvPicPr>
          <p:cNvPr id="8202" name="Picture 10" descr="HISKP_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48538" y="6337299"/>
            <a:ext cx="5064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Rectangle 11"/>
          <p:cNvSpPr>
            <a:spLocks noChangeArrowheads="1"/>
          </p:cNvSpPr>
          <p:nvPr userDrawn="1"/>
        </p:nvSpPr>
        <p:spPr bwMode="auto">
          <a:xfrm>
            <a:off x="87313" y="993775"/>
            <a:ext cx="8922793" cy="95250"/>
          </a:xfrm>
          <a:prstGeom prst="rect">
            <a:avLst/>
          </a:prstGeom>
          <a:gradFill rotWithShape="1">
            <a:gsLst>
              <a:gs pos="0">
                <a:srgbClr val="0033CC">
                  <a:gamma/>
                  <a:tint val="14118"/>
                  <a:invGamma/>
                </a:srgbClr>
              </a:gs>
              <a:gs pos="100000">
                <a:srgbClr val="0033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8924" name="Rectangle 12"/>
          <p:cNvSpPr>
            <a:spLocks noChangeArrowheads="1"/>
          </p:cNvSpPr>
          <p:nvPr userDrawn="1"/>
        </p:nvSpPr>
        <p:spPr bwMode="auto">
          <a:xfrm>
            <a:off x="87313" y="6208713"/>
            <a:ext cx="8924925" cy="85725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tint val="2431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8205" name="Picture 13" descr="UniBonn_logoKomprimiert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16613" y="6337299"/>
            <a:ext cx="12763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87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Vorlesung\Tiflis2016\German%20V2%20Rocket%20Development.mp4" TargetMode="External"/><Relationship Id="rId6" Type="http://schemas.openxmlformats.org/officeDocument/2006/relationships/hyperlink" Target="file:///D:\Vorlesung\Tiflis2016\German%20V2%20Rocket%20Development.mp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jpe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18" Type="http://schemas.openxmlformats.org/officeDocument/2006/relationships/oleObject" Target="../embeddings/oleObject22.bin"/><Relationship Id="rId3" Type="http://schemas.openxmlformats.org/officeDocument/2006/relationships/oleObject" Target="../embeddings/Microsoft_Office_Word_97_-_2003-Dokument1.doc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7.bin"/><Relationship Id="rId10" Type="http://schemas.openxmlformats.org/officeDocument/2006/relationships/oleObject" Target="../embeddings/oleObject14.bin"/><Relationship Id="rId19" Type="http://schemas.openxmlformats.org/officeDocument/2006/relationships/oleObject" Target="../embeddings/oleObject23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Microsoft_Office_Word_97_-_2003-Dokument2.doc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50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Relationship Id="rId14" Type="http://schemas.openxmlformats.org/officeDocument/2006/relationships/oleObject" Target="../embeddings/oleObject4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5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10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3.bin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2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2.bin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71.bin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5.bin"/><Relationship Id="rId14" Type="http://schemas.openxmlformats.org/officeDocument/2006/relationships/oleObject" Target="../embeddings/oleObject7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image" Target="../media/image1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jpe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oleObject" Target="../embeddings/oleObject86.bin"/><Relationship Id="rId18" Type="http://schemas.openxmlformats.org/officeDocument/2006/relationships/oleObject" Target="../embeddings/oleObject90.bin"/><Relationship Id="rId3" Type="http://schemas.openxmlformats.org/officeDocument/2006/relationships/oleObject" Target="../embeddings/oleObject76.bin"/><Relationship Id="rId21" Type="http://schemas.openxmlformats.org/officeDocument/2006/relationships/oleObject" Target="../embeddings/oleObject93.bin"/><Relationship Id="rId7" Type="http://schemas.openxmlformats.org/officeDocument/2006/relationships/oleObject" Target="../embeddings/oleObject80.bin"/><Relationship Id="rId12" Type="http://schemas.openxmlformats.org/officeDocument/2006/relationships/oleObject" Target="../embeddings/oleObject85.bin"/><Relationship Id="rId17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8.jpeg"/><Relationship Id="rId20" Type="http://schemas.openxmlformats.org/officeDocument/2006/relationships/oleObject" Target="../embeddings/oleObject92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9.bin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8.bin"/><Relationship Id="rId23" Type="http://schemas.openxmlformats.org/officeDocument/2006/relationships/hyperlink" Target="file:///D:\Vorlesung\Applets\DFilter\index.html" TargetMode="External"/><Relationship Id="rId10" Type="http://schemas.openxmlformats.org/officeDocument/2006/relationships/oleObject" Target="../embeddings/oleObject83.bin"/><Relationship Id="rId19" Type="http://schemas.openxmlformats.org/officeDocument/2006/relationships/oleObject" Target="../embeddings/oleObject91.bin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82.bin"/><Relationship Id="rId14" Type="http://schemas.openxmlformats.org/officeDocument/2006/relationships/oleObject" Target="../embeddings/oleObject87.bin"/><Relationship Id="rId22" Type="http://schemas.openxmlformats.org/officeDocument/2006/relationships/oleObject" Target="../embeddings/oleObject94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1421-54E9-4D7B-BE15-BE01FC4CDEB0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14245" y="1224951"/>
            <a:ext cx="7754367" cy="47551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de-DE" sz="3600" b="1" dirty="0" smtClean="0">
                <a:solidFill>
                  <a:srgbClr val="0000FF"/>
                </a:solidFill>
                <a:latin typeface="+mj-lt"/>
              </a:rPr>
              <a:t>Outline</a:t>
            </a:r>
            <a:endParaRPr lang="de-DE" b="1" dirty="0" smtClean="0">
              <a:solidFill>
                <a:srgbClr val="0000FF"/>
              </a:solidFill>
              <a:latin typeface="+mj-lt"/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SzPct val="150000"/>
              <a:buFont typeface="Garamond" pitchFamily="18" charset="0"/>
              <a:buChar char="●"/>
              <a:tabLst>
                <a:tab pos="361950" algn="l"/>
              </a:tabLst>
            </a:pPr>
            <a:r>
              <a:rPr lang="de-DE" b="1" dirty="0" smtClean="0">
                <a:latin typeface="+mj-lt"/>
              </a:rPr>
              <a:t> 	</a:t>
            </a:r>
            <a:r>
              <a:rPr lang="de-DE" sz="2400" b="1" dirty="0" smtClean="0">
                <a:latin typeface="+mj-lt"/>
              </a:rPr>
              <a:t>The Intention </a:t>
            </a:r>
            <a:r>
              <a:rPr lang="de-DE" sz="2400" b="1" dirty="0" err="1" smtClean="0">
                <a:latin typeface="+mj-lt"/>
              </a:rPr>
              <a:t>of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 err="1" smtClean="0">
                <a:latin typeface="+mj-lt"/>
              </a:rPr>
              <a:t>this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 err="1" smtClean="0">
                <a:latin typeface="+mj-lt"/>
              </a:rPr>
              <a:t>Lecture</a:t>
            </a:r>
            <a:endParaRPr lang="de-DE" sz="2400" b="1" dirty="0" smtClean="0">
              <a:solidFill>
                <a:srgbClr val="00B050"/>
              </a:solidFill>
              <a:latin typeface="+mj-lt"/>
            </a:endParaRPr>
          </a:p>
          <a:p>
            <a:pPr lvl="0">
              <a:lnSpc>
                <a:spcPct val="150000"/>
              </a:lnSpc>
              <a:buClr>
                <a:srgbClr val="00CC00"/>
              </a:buClr>
              <a:buSzPct val="150000"/>
              <a:buFont typeface="Garamond" pitchFamily="18" charset="0"/>
              <a:buChar char="●"/>
              <a:tabLst>
                <a:tab pos="361950" algn="l"/>
              </a:tabLst>
            </a:pPr>
            <a:r>
              <a:rPr lang="de-DE" b="1" dirty="0" smtClean="0">
                <a:solidFill>
                  <a:srgbClr val="00B050"/>
                </a:solidFill>
                <a:latin typeface="Garamond"/>
              </a:rPr>
              <a:t> </a:t>
            </a:r>
            <a:r>
              <a:rPr lang="de-DE" b="1" dirty="0" smtClean="0">
                <a:solidFill>
                  <a:srgbClr val="000000"/>
                </a:solidFill>
                <a:latin typeface="Garamond"/>
              </a:rPr>
              <a:t>	</a:t>
            </a:r>
            <a:r>
              <a:rPr lang="de-DE" sz="2400" b="1" dirty="0" smtClean="0">
                <a:solidFill>
                  <a:srgbClr val="000000"/>
                </a:solidFill>
                <a:latin typeface="Garamond"/>
              </a:rPr>
              <a:t>Analog: </a:t>
            </a:r>
            <a:r>
              <a:rPr lang="de-D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Amplifiers</a:t>
            </a:r>
            <a:r>
              <a:rPr 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</a:t>
            </a:r>
            <a:r>
              <a:rPr lang="de-D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OpAmps</a:t>
            </a:r>
            <a:r>
              <a:rPr 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Analog Computers</a:t>
            </a:r>
            <a:endParaRPr lang="de-DE" b="1" dirty="0" smtClean="0">
              <a:solidFill>
                <a:schemeClr val="tx1">
                  <a:lumMod val="50000"/>
                  <a:lumOff val="50000"/>
                </a:schemeClr>
              </a:solidFill>
              <a:latin typeface="Garamond"/>
            </a:endParaRPr>
          </a:p>
          <a:p>
            <a:pPr lvl="0">
              <a:lnSpc>
                <a:spcPct val="150000"/>
              </a:lnSpc>
              <a:buClr>
                <a:srgbClr val="00CC00"/>
              </a:buClr>
              <a:buSzPct val="150000"/>
              <a:buFont typeface="Garamond" pitchFamily="18" charset="0"/>
              <a:buChar char="●"/>
              <a:tabLst>
                <a:tab pos="361950" algn="l"/>
              </a:tabLst>
            </a:pP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   </a:t>
            </a:r>
            <a:r>
              <a:rPr lang="de-DE" sz="2400" b="1" dirty="0" err="1" smtClean="0">
                <a:latin typeface="Garamond"/>
              </a:rPr>
              <a:t>Example</a:t>
            </a:r>
            <a:r>
              <a:rPr lang="de-DE" sz="2400" b="1" dirty="0" smtClean="0">
                <a:latin typeface="Garamond"/>
              </a:rPr>
              <a:t> </a:t>
            </a:r>
            <a:r>
              <a:rPr lang="de-DE" sz="2400" b="1" dirty="0" err="1" smtClean="0">
                <a:latin typeface="Garamond"/>
              </a:rPr>
              <a:t>of</a:t>
            </a:r>
            <a:r>
              <a:rPr lang="de-DE" sz="2400" b="1" dirty="0" smtClean="0">
                <a:latin typeface="Garamond"/>
              </a:rPr>
              <a:t> a Feedback System</a:t>
            </a:r>
            <a:endParaRPr lang="de-DE" b="1" dirty="0" smtClean="0">
              <a:latin typeface="Garamond"/>
            </a:endParaRPr>
          </a:p>
          <a:p>
            <a:pPr lvl="0">
              <a:lnSpc>
                <a:spcPct val="150000"/>
              </a:lnSpc>
              <a:buClr>
                <a:srgbClr val="00CC00"/>
              </a:buClr>
              <a:buSzPct val="150000"/>
              <a:buFont typeface="Garamond" pitchFamily="18" charset="0"/>
              <a:buChar char="●"/>
              <a:tabLst>
                <a:tab pos="361950" algn="l"/>
              </a:tabLst>
            </a:pPr>
            <a:r>
              <a:rPr lang="de-DE" b="1" dirty="0" smtClean="0"/>
              <a:t>	</a:t>
            </a:r>
            <a:r>
              <a:rPr lang="de-DE" sz="2400" b="1" dirty="0" smtClean="0">
                <a:latin typeface="+mj-lt"/>
              </a:rPr>
              <a:t>Digital: </a:t>
            </a:r>
            <a:r>
              <a:rPr lang="de-D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Logic</a:t>
            </a:r>
            <a:r>
              <a:rPr 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Circuits</a:t>
            </a:r>
            <a:r>
              <a:rPr 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µP, PLCs, DSPs, FPGAs, ASICs</a:t>
            </a:r>
            <a:endParaRPr lang="de-DE" b="1" dirty="0" smtClean="0">
              <a:latin typeface="+mj-lt"/>
            </a:endParaRPr>
          </a:p>
          <a:p>
            <a:pPr>
              <a:lnSpc>
                <a:spcPct val="150000"/>
              </a:lnSpc>
              <a:buClr>
                <a:srgbClr val="FF00FF"/>
              </a:buClr>
              <a:buSzPct val="150000"/>
              <a:buFont typeface="Garamond" pitchFamily="18" charset="0"/>
              <a:buChar char="●"/>
              <a:tabLst>
                <a:tab pos="361950" algn="l"/>
              </a:tabLst>
            </a:pPr>
            <a:r>
              <a:rPr lang="de-DE" b="1" dirty="0" smtClean="0">
                <a:latin typeface="+mj-lt"/>
              </a:rPr>
              <a:t> 	</a:t>
            </a:r>
            <a:r>
              <a:rPr lang="de-DE" sz="2400" b="1" dirty="0" smtClean="0">
                <a:latin typeface="+mj-lt"/>
              </a:rPr>
              <a:t>Analysis Layer</a:t>
            </a:r>
          </a:p>
          <a:p>
            <a:pPr lvl="0">
              <a:lnSpc>
                <a:spcPct val="150000"/>
              </a:lnSpc>
              <a:buClr>
                <a:srgbClr val="CC6600"/>
              </a:buClr>
              <a:buSzPct val="150000"/>
              <a:buFont typeface="Garamond" pitchFamily="18" charset="0"/>
              <a:buChar char="●"/>
              <a:tabLst>
                <a:tab pos="361950" algn="l"/>
              </a:tabLst>
            </a:pPr>
            <a:r>
              <a:rPr lang="de-DE" b="1" dirty="0" smtClean="0">
                <a:solidFill>
                  <a:srgbClr val="000000"/>
                </a:solidFill>
                <a:latin typeface="Garamond"/>
              </a:rPr>
              <a:t> 	</a:t>
            </a:r>
            <a:r>
              <a:rPr lang="de-DE" sz="2400" b="1" dirty="0" err="1" smtClean="0">
                <a:solidFill>
                  <a:srgbClr val="000000"/>
                </a:solidFill>
                <a:latin typeface="Garamond"/>
              </a:rPr>
              <a:t>Complexity</a:t>
            </a:r>
            <a:r>
              <a:rPr lang="de-DE" sz="2400" b="1" dirty="0" smtClean="0">
                <a:solidFill>
                  <a:srgbClr val="000000"/>
                </a:solidFill>
                <a:latin typeface="Garamond"/>
              </a:rPr>
              <a:t> Layer</a:t>
            </a:r>
            <a:endParaRPr lang="de-DE" b="1" dirty="0" smtClean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SzPct val="150000"/>
              <a:buFont typeface="Garamond" pitchFamily="18" charset="0"/>
              <a:buChar char="●"/>
              <a:tabLst>
                <a:tab pos="361950" algn="l"/>
              </a:tabLst>
            </a:pPr>
            <a:r>
              <a:rPr lang="de-DE" b="1" dirty="0" smtClean="0">
                <a:latin typeface="+mj-lt"/>
              </a:rPr>
              <a:t>	</a:t>
            </a:r>
            <a:r>
              <a:rPr lang="de-DE" sz="2400" b="1" dirty="0" err="1" smtClean="0">
                <a:latin typeface="+mj-lt"/>
              </a:rPr>
              <a:t>Summary</a:t>
            </a:r>
            <a:endParaRPr lang="de-DE" sz="2400" b="1" dirty="0" smtClean="0"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45740" y="546265"/>
            <a:ext cx="268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Trends </a:t>
            </a:r>
            <a:r>
              <a:rPr lang="de-DE" dirty="0" err="1" smtClean="0">
                <a:latin typeface="+mj-lt"/>
              </a:rPr>
              <a:t>and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Perspectives</a:t>
            </a:r>
            <a:r>
              <a:rPr lang="de-DE" dirty="0" smtClean="0">
                <a:latin typeface="+mj-lt"/>
              </a:rPr>
              <a:t> –</a:t>
            </a:r>
            <a:endParaRPr lang="de-DE" dirty="0"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849426" y="5377070"/>
            <a:ext cx="42945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8288" indent="-268288"/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→	…hiskp.uni-bonn.de → lectures → archive</a:t>
            </a:r>
          </a:p>
          <a:p>
            <a:pPr marL="447675" indent="-179388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Electronics for Physicists (in SS)</a:t>
            </a:r>
          </a:p>
          <a:p>
            <a:pPr marL="447675" indent="-179388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Advanced Electronics and Signal Processing (in WS)</a:t>
            </a:r>
            <a:endParaRPr lang="en-US" sz="14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910053" y="546265"/>
            <a:ext cx="532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Garamond"/>
              </a:rPr>
              <a:t>Analog: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Amplifiers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OpAmps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Analog Computers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1180730"/>
            <a:ext cx="570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latin typeface="+mj-lt"/>
              </a:rPr>
              <a:t>The Need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For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Analog Computers (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Accuracy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10</a:t>
            </a:r>
            <a:r>
              <a:rPr lang="de-DE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-2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− 10</a:t>
            </a:r>
            <a:r>
              <a:rPr lang="de-DE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-4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)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4100" name="Picture 4" descr="D:\Vorlesung\Tiflis2016\Bilder\V2-Kreisel_der_Steuer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149" y="1685925"/>
            <a:ext cx="2719385" cy="2039539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6012231" y="1140041"/>
            <a:ext cx="225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latin typeface="+mj-lt"/>
              </a:rPr>
              <a:t>V2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Gyro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(~7000 US$)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193880" y="3891360"/>
            <a:ext cx="3950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00FF"/>
                </a:solidFill>
                <a:latin typeface="+mj-lt"/>
              </a:rPr>
              <a:t>Angular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speed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and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acceleration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circuit</a:t>
            </a:r>
            <a:endParaRPr lang="de-DE" b="1" dirty="0" smtClean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de-DE" b="1" dirty="0" smtClean="0">
                <a:solidFill>
                  <a:srgbClr val="0000FF"/>
                </a:solidFill>
                <a:latin typeface="+mj-lt"/>
              </a:rPr>
              <a:t> (~2.5 US$)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5513032" y="4448055"/>
            <a:ext cx="3584588" cy="1704862"/>
            <a:chOff x="5513032" y="4448055"/>
            <a:chExt cx="3584588" cy="1704862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51095" y="4448055"/>
              <a:ext cx="2619141" cy="1704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feld 12"/>
            <p:cNvSpPr txBox="1"/>
            <p:nvPr/>
          </p:nvSpPr>
          <p:spPr>
            <a:xfrm>
              <a:off x="5513032" y="5442010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latin typeface="+mj-lt"/>
                </a:rPr>
                <a:t>U</a:t>
              </a:r>
              <a:r>
                <a:rPr lang="de-DE" baseline="-25000" dirty="0" err="1" smtClean="0">
                  <a:latin typeface="+mj-lt"/>
                </a:rPr>
                <a:t>in</a:t>
              </a:r>
              <a:endParaRPr lang="en-US" baseline="-25000" dirty="0">
                <a:latin typeface="+mj-lt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8550675" y="5479000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latin typeface="+mj-lt"/>
                </a:rPr>
                <a:t>U</a:t>
              </a:r>
              <a:r>
                <a:rPr lang="de-DE" baseline="-25000" dirty="0" err="1" smtClean="0">
                  <a:latin typeface="+mj-lt"/>
                </a:rPr>
                <a:t>out</a:t>
              </a:r>
              <a:endParaRPr lang="en-US" baseline="-25000" dirty="0">
                <a:latin typeface="+mj-lt"/>
              </a:endParaRPr>
            </a:p>
          </p:txBody>
        </p:sp>
      </p:grpSp>
      <p:pic>
        <p:nvPicPr>
          <p:cNvPr id="21" name="German V2 Rocket Developmen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0031" y="1700091"/>
            <a:ext cx="4792276" cy="3594207"/>
          </a:xfrm>
          <a:prstGeom prst="rect">
            <a:avLst/>
          </a:prstGeom>
        </p:spPr>
      </p:pic>
      <p:sp>
        <p:nvSpPr>
          <p:cNvPr id="16" name="Interaktive Schaltfläche: Film 15">
            <a:hlinkClick r:id="rId6" action="ppaction://hlinkfile" highlightClick="1"/>
          </p:cNvPr>
          <p:cNvSpPr/>
          <p:nvPr/>
        </p:nvSpPr>
        <p:spPr>
          <a:xfrm>
            <a:off x="4433687" y="5478715"/>
            <a:ext cx="583987" cy="56600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910053" y="546265"/>
            <a:ext cx="532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Garamond"/>
              </a:rPr>
              <a:t>Analog: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Amplifiers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OpAmps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Analog Computers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110" y="1142380"/>
            <a:ext cx="3796862" cy="301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413962" y="4373217"/>
            <a:ext cx="3827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0000FF"/>
                </a:solidFill>
              </a:rPr>
              <a:t>R.W. Wilson &amp; A.A. Penzias in front </a:t>
            </a:r>
            <a:r>
              <a:rPr lang="de-DE" sz="1400" dirty="0" err="1" smtClean="0">
                <a:solidFill>
                  <a:srgbClr val="0000FF"/>
                </a:solidFill>
              </a:rPr>
              <a:t>of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their</a:t>
            </a:r>
            <a:endParaRPr lang="de-DE" sz="1400" dirty="0" smtClean="0">
              <a:solidFill>
                <a:srgbClr val="0000FF"/>
              </a:solidFill>
            </a:endParaRPr>
          </a:p>
          <a:p>
            <a:pPr algn="ctr"/>
            <a:r>
              <a:rPr lang="de-DE" sz="1400" dirty="0" err="1" smtClean="0">
                <a:solidFill>
                  <a:srgbClr val="0000FF"/>
                </a:solidFill>
              </a:rPr>
              <a:t>microwave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antenna</a:t>
            </a:r>
            <a:r>
              <a:rPr lang="de-DE" sz="1400" dirty="0" smtClean="0">
                <a:solidFill>
                  <a:srgbClr val="0000FF"/>
                </a:solidFill>
              </a:rPr>
              <a:t>, </a:t>
            </a:r>
            <a:r>
              <a:rPr lang="de-DE" sz="1400" dirty="0" err="1" smtClean="0">
                <a:solidFill>
                  <a:srgbClr val="0000FF"/>
                </a:solidFill>
              </a:rPr>
              <a:t>Nobelprize</a:t>
            </a:r>
            <a:r>
              <a:rPr lang="de-DE" sz="1400" dirty="0" smtClean="0">
                <a:solidFill>
                  <a:srgbClr val="0000FF"/>
                </a:solidFill>
              </a:rPr>
              <a:t> 1978</a:t>
            </a:r>
            <a:endParaRPr lang="de-DE" sz="1400" dirty="0">
              <a:solidFill>
                <a:srgbClr val="0000FF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2183" y="1152940"/>
            <a:ext cx="4192657" cy="318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5409008" y="4465983"/>
            <a:ext cx="2888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0000FF"/>
                </a:solidFill>
              </a:rPr>
              <a:t>Background </a:t>
            </a:r>
            <a:r>
              <a:rPr lang="de-DE" sz="1400" dirty="0" err="1" smtClean="0">
                <a:solidFill>
                  <a:srgbClr val="0000FF"/>
                </a:solidFill>
              </a:rPr>
              <a:t>radiation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spectrum</a:t>
            </a:r>
            <a:endParaRPr lang="de-DE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910053" y="546265"/>
            <a:ext cx="532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Garamond"/>
              </a:rPr>
              <a:t>Analog: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Amplifiers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OpAmps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Analog Computers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cxnSp>
        <p:nvCxnSpPr>
          <p:cNvPr id="181" name="Gerade Verbindung 180"/>
          <p:cNvCxnSpPr/>
          <p:nvPr/>
        </p:nvCxnSpPr>
        <p:spPr bwMode="auto">
          <a:xfrm>
            <a:off x="5397611" y="3607194"/>
            <a:ext cx="136414" cy="119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Gerade Verbindung 181"/>
          <p:cNvCxnSpPr/>
          <p:nvPr/>
        </p:nvCxnSpPr>
        <p:spPr bwMode="auto">
          <a:xfrm>
            <a:off x="5321410" y="3619101"/>
            <a:ext cx="136414" cy="119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Gerade Verbindung 182"/>
          <p:cNvCxnSpPr/>
          <p:nvPr/>
        </p:nvCxnSpPr>
        <p:spPr bwMode="auto">
          <a:xfrm>
            <a:off x="5245211" y="3628625"/>
            <a:ext cx="136414" cy="119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Gerade Verbindung 183"/>
          <p:cNvCxnSpPr/>
          <p:nvPr/>
        </p:nvCxnSpPr>
        <p:spPr bwMode="auto">
          <a:xfrm>
            <a:off x="5638117" y="3583381"/>
            <a:ext cx="136414" cy="119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Gerade Verbindung 184"/>
          <p:cNvCxnSpPr/>
          <p:nvPr/>
        </p:nvCxnSpPr>
        <p:spPr bwMode="auto">
          <a:xfrm>
            <a:off x="5561916" y="3595288"/>
            <a:ext cx="136414" cy="119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Gerade Verbindung 185"/>
          <p:cNvCxnSpPr/>
          <p:nvPr/>
        </p:nvCxnSpPr>
        <p:spPr bwMode="auto">
          <a:xfrm>
            <a:off x="5485717" y="3604812"/>
            <a:ext cx="136414" cy="119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Gerade Verbindung 186"/>
          <p:cNvCxnSpPr/>
          <p:nvPr/>
        </p:nvCxnSpPr>
        <p:spPr bwMode="auto">
          <a:xfrm>
            <a:off x="4845893" y="3682112"/>
            <a:ext cx="156663" cy="1406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Gerade Verbindung 187"/>
          <p:cNvCxnSpPr/>
          <p:nvPr/>
        </p:nvCxnSpPr>
        <p:spPr bwMode="auto">
          <a:xfrm>
            <a:off x="4927954" y="3674652"/>
            <a:ext cx="156663" cy="1406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Gerade Verbindung 188"/>
          <p:cNvCxnSpPr/>
          <p:nvPr/>
        </p:nvCxnSpPr>
        <p:spPr bwMode="auto">
          <a:xfrm>
            <a:off x="5012149" y="3659731"/>
            <a:ext cx="156663" cy="1406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Gerade Verbindung 189"/>
          <p:cNvCxnSpPr/>
          <p:nvPr/>
        </p:nvCxnSpPr>
        <p:spPr bwMode="auto">
          <a:xfrm>
            <a:off x="5094210" y="3652271"/>
            <a:ext cx="142159" cy="1291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Gerade Verbindung 190"/>
          <p:cNvCxnSpPr/>
          <p:nvPr/>
        </p:nvCxnSpPr>
        <p:spPr bwMode="auto">
          <a:xfrm>
            <a:off x="5176271" y="3644811"/>
            <a:ext cx="131535" cy="1199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Gerade Verbindung 191"/>
          <p:cNvCxnSpPr/>
          <p:nvPr/>
        </p:nvCxnSpPr>
        <p:spPr bwMode="auto">
          <a:xfrm>
            <a:off x="4330079" y="3719413"/>
            <a:ext cx="156663" cy="1406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Gerade Verbindung 192"/>
          <p:cNvCxnSpPr/>
          <p:nvPr/>
        </p:nvCxnSpPr>
        <p:spPr bwMode="auto">
          <a:xfrm>
            <a:off x="4412140" y="3711953"/>
            <a:ext cx="156663" cy="1406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Gerade Verbindung 193"/>
          <p:cNvCxnSpPr/>
          <p:nvPr/>
        </p:nvCxnSpPr>
        <p:spPr bwMode="auto">
          <a:xfrm>
            <a:off x="4494201" y="3704493"/>
            <a:ext cx="156663" cy="1406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Gerade Verbindung 194"/>
          <p:cNvCxnSpPr/>
          <p:nvPr/>
        </p:nvCxnSpPr>
        <p:spPr bwMode="auto">
          <a:xfrm>
            <a:off x="4578396" y="3689572"/>
            <a:ext cx="156663" cy="1406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Gerade Verbindung 195"/>
          <p:cNvCxnSpPr/>
          <p:nvPr/>
        </p:nvCxnSpPr>
        <p:spPr bwMode="auto">
          <a:xfrm>
            <a:off x="4660457" y="3682112"/>
            <a:ext cx="156663" cy="1406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Gerade Verbindung 196"/>
          <p:cNvCxnSpPr/>
          <p:nvPr/>
        </p:nvCxnSpPr>
        <p:spPr bwMode="auto">
          <a:xfrm>
            <a:off x="4742518" y="3674652"/>
            <a:ext cx="156663" cy="1406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Gerade Verbindung 197"/>
          <p:cNvCxnSpPr/>
          <p:nvPr/>
        </p:nvCxnSpPr>
        <p:spPr bwMode="auto">
          <a:xfrm>
            <a:off x="3765239" y="3800409"/>
            <a:ext cx="156663" cy="1406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Gerade Verbindung 198"/>
          <p:cNvCxnSpPr/>
          <p:nvPr/>
        </p:nvCxnSpPr>
        <p:spPr bwMode="auto">
          <a:xfrm>
            <a:off x="3847300" y="3792949"/>
            <a:ext cx="156663" cy="1406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Gerade Verbindung 199"/>
          <p:cNvCxnSpPr/>
          <p:nvPr/>
        </p:nvCxnSpPr>
        <p:spPr bwMode="auto">
          <a:xfrm>
            <a:off x="3929361" y="3785489"/>
            <a:ext cx="156663" cy="1406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1" name="Gerade Verbindung 200"/>
          <p:cNvCxnSpPr/>
          <p:nvPr/>
        </p:nvCxnSpPr>
        <p:spPr bwMode="auto">
          <a:xfrm>
            <a:off x="3097024" y="3883536"/>
            <a:ext cx="156663" cy="1406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2" name="Gerade Verbindung 201"/>
          <p:cNvCxnSpPr/>
          <p:nvPr/>
        </p:nvCxnSpPr>
        <p:spPr bwMode="auto">
          <a:xfrm>
            <a:off x="3169494" y="3876076"/>
            <a:ext cx="156663" cy="1406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Gerade Verbindung 202"/>
          <p:cNvCxnSpPr/>
          <p:nvPr/>
        </p:nvCxnSpPr>
        <p:spPr bwMode="auto">
          <a:xfrm>
            <a:off x="3241964" y="3868616"/>
            <a:ext cx="156663" cy="1406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Gerade Verbindung 203"/>
          <p:cNvCxnSpPr/>
          <p:nvPr/>
        </p:nvCxnSpPr>
        <p:spPr bwMode="auto">
          <a:xfrm>
            <a:off x="3024554" y="3890996"/>
            <a:ext cx="156663" cy="1406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Gerade Verbindung 204"/>
          <p:cNvCxnSpPr/>
          <p:nvPr/>
        </p:nvCxnSpPr>
        <p:spPr bwMode="auto">
          <a:xfrm flipV="1">
            <a:off x="3010619" y="3528204"/>
            <a:ext cx="3191773" cy="3623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Gerade Verbindung 205"/>
          <p:cNvCxnSpPr/>
          <p:nvPr/>
        </p:nvCxnSpPr>
        <p:spPr bwMode="auto">
          <a:xfrm flipV="1">
            <a:off x="2990491" y="3657600"/>
            <a:ext cx="3160143" cy="3939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grpSp>
        <p:nvGrpSpPr>
          <p:cNvPr id="208" name="Group 109"/>
          <p:cNvGrpSpPr>
            <a:grpSpLocks/>
          </p:cNvGrpSpPr>
          <p:nvPr/>
        </p:nvGrpSpPr>
        <p:grpSpPr bwMode="auto">
          <a:xfrm>
            <a:off x="2125663" y="1062038"/>
            <a:ext cx="5022851" cy="5084762"/>
            <a:chOff x="1339" y="669"/>
            <a:chExt cx="3164" cy="3203"/>
          </a:xfrm>
        </p:grpSpPr>
        <p:sp>
          <p:nvSpPr>
            <p:cNvPr id="209" name="Freeform 91" descr="Diagonal weit nach unten"/>
            <p:cNvSpPr>
              <a:spLocks/>
            </p:cNvSpPr>
            <p:nvPr/>
          </p:nvSpPr>
          <p:spPr bwMode="auto">
            <a:xfrm>
              <a:off x="2488" y="2120"/>
              <a:ext cx="1088" cy="728"/>
            </a:xfrm>
            <a:custGeom>
              <a:avLst/>
              <a:gdLst/>
              <a:ahLst/>
              <a:cxnLst>
                <a:cxn ang="0">
                  <a:pos x="0" y="472"/>
                </a:cxn>
                <a:cxn ang="0">
                  <a:pos x="328" y="416"/>
                </a:cxn>
                <a:cxn ang="0">
                  <a:pos x="760" y="216"/>
                </a:cxn>
                <a:cxn ang="0">
                  <a:pos x="1088" y="0"/>
                </a:cxn>
                <a:cxn ang="0">
                  <a:pos x="816" y="232"/>
                </a:cxn>
                <a:cxn ang="0">
                  <a:pos x="528" y="456"/>
                </a:cxn>
                <a:cxn ang="0">
                  <a:pos x="200" y="648"/>
                </a:cxn>
                <a:cxn ang="0">
                  <a:pos x="0" y="728"/>
                </a:cxn>
                <a:cxn ang="0">
                  <a:pos x="0" y="472"/>
                </a:cxn>
              </a:cxnLst>
              <a:rect l="0" t="0" r="r" b="b"/>
              <a:pathLst>
                <a:path w="1088" h="728">
                  <a:moveTo>
                    <a:pt x="0" y="472"/>
                  </a:moveTo>
                  <a:lnTo>
                    <a:pt x="328" y="416"/>
                  </a:lnTo>
                  <a:lnTo>
                    <a:pt x="760" y="216"/>
                  </a:lnTo>
                  <a:lnTo>
                    <a:pt x="1088" y="0"/>
                  </a:lnTo>
                  <a:lnTo>
                    <a:pt x="816" y="232"/>
                  </a:lnTo>
                  <a:lnTo>
                    <a:pt x="528" y="456"/>
                  </a:lnTo>
                  <a:lnTo>
                    <a:pt x="200" y="648"/>
                  </a:lnTo>
                  <a:lnTo>
                    <a:pt x="0" y="728"/>
                  </a:lnTo>
                  <a:lnTo>
                    <a:pt x="0" y="472"/>
                  </a:lnTo>
                  <a:close/>
                </a:path>
              </a:pathLst>
            </a:custGeom>
            <a:pattFill prst="wdDnDiag">
              <a:fgClr>
                <a:schemeClr val="bg2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0" name="Rectangle 108"/>
            <p:cNvSpPr>
              <a:spLocks noChangeArrowheads="1"/>
            </p:cNvSpPr>
            <p:nvPr/>
          </p:nvSpPr>
          <p:spPr bwMode="auto">
            <a:xfrm>
              <a:off x="2560" y="2544"/>
              <a:ext cx="288" cy="2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1" name="Freeform 90" descr="Diagonal weit nach oben"/>
            <p:cNvSpPr>
              <a:spLocks/>
            </p:cNvSpPr>
            <p:nvPr/>
          </p:nvSpPr>
          <p:spPr bwMode="auto">
            <a:xfrm>
              <a:off x="2480" y="2120"/>
              <a:ext cx="712" cy="352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328" y="128"/>
                </a:cxn>
                <a:cxn ang="0">
                  <a:pos x="520" y="80"/>
                </a:cxn>
                <a:cxn ang="0">
                  <a:pos x="712" y="0"/>
                </a:cxn>
                <a:cxn ang="0">
                  <a:pos x="712" y="128"/>
                </a:cxn>
                <a:cxn ang="0">
                  <a:pos x="448" y="240"/>
                </a:cxn>
                <a:cxn ang="0">
                  <a:pos x="240" y="304"/>
                </a:cxn>
                <a:cxn ang="0">
                  <a:pos x="0" y="352"/>
                </a:cxn>
                <a:cxn ang="0">
                  <a:pos x="0" y="184"/>
                </a:cxn>
              </a:cxnLst>
              <a:rect l="0" t="0" r="r" b="b"/>
              <a:pathLst>
                <a:path w="712" h="352">
                  <a:moveTo>
                    <a:pt x="0" y="184"/>
                  </a:moveTo>
                  <a:lnTo>
                    <a:pt x="328" y="128"/>
                  </a:lnTo>
                  <a:lnTo>
                    <a:pt x="520" y="80"/>
                  </a:lnTo>
                  <a:lnTo>
                    <a:pt x="712" y="0"/>
                  </a:lnTo>
                  <a:lnTo>
                    <a:pt x="712" y="128"/>
                  </a:lnTo>
                  <a:lnTo>
                    <a:pt x="448" y="240"/>
                  </a:lnTo>
                  <a:lnTo>
                    <a:pt x="240" y="304"/>
                  </a:lnTo>
                  <a:lnTo>
                    <a:pt x="0" y="352"/>
                  </a:lnTo>
                  <a:lnTo>
                    <a:pt x="0" y="184"/>
                  </a:lnTo>
                  <a:close/>
                </a:path>
              </a:pathLst>
            </a:custGeom>
            <a:pattFill prst="wdUpDiag">
              <a:fgClr>
                <a:schemeClr val="bg2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2" name="Rectangle 107"/>
            <p:cNvSpPr>
              <a:spLocks noChangeArrowheads="1"/>
            </p:cNvSpPr>
            <p:nvPr/>
          </p:nvSpPr>
          <p:spPr bwMode="auto">
            <a:xfrm>
              <a:off x="2544" y="2248"/>
              <a:ext cx="288" cy="2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3" name="Text Box 78"/>
            <p:cNvSpPr txBox="1">
              <a:spLocks noChangeArrowheads="1"/>
            </p:cNvSpPr>
            <p:nvPr/>
          </p:nvSpPr>
          <p:spPr bwMode="auto">
            <a:xfrm>
              <a:off x="2502" y="2237"/>
              <a:ext cx="35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b="0" dirty="0" err="1" smtClean="0"/>
                <a:t>cooled</a:t>
              </a:r>
              <a:endParaRPr lang="de-DE" sz="1000" b="0" dirty="0"/>
            </a:p>
            <a:p>
              <a:r>
                <a:rPr lang="de-DE" sz="1000" b="0" dirty="0"/>
                <a:t>77°K</a:t>
              </a:r>
            </a:p>
          </p:txBody>
        </p:sp>
        <p:sp>
          <p:nvSpPr>
            <p:cNvPr id="214" name="Freeform 45"/>
            <p:cNvSpPr>
              <a:spLocks/>
            </p:cNvSpPr>
            <p:nvPr/>
          </p:nvSpPr>
          <p:spPr bwMode="auto">
            <a:xfrm>
              <a:off x="2480" y="2251"/>
              <a:ext cx="726" cy="227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218" y="190"/>
                </a:cxn>
                <a:cxn ang="0">
                  <a:pos x="408" y="136"/>
                </a:cxn>
                <a:cxn ang="0">
                  <a:pos x="572" y="60"/>
                </a:cxn>
                <a:cxn ang="0">
                  <a:pos x="726" y="0"/>
                </a:cxn>
              </a:cxnLst>
              <a:rect l="0" t="0" r="r" b="b"/>
              <a:pathLst>
                <a:path w="726" h="227">
                  <a:moveTo>
                    <a:pt x="0" y="227"/>
                  </a:moveTo>
                  <a:cubicBezTo>
                    <a:pt x="36" y="221"/>
                    <a:pt x="150" y="205"/>
                    <a:pt x="218" y="190"/>
                  </a:cubicBezTo>
                  <a:cubicBezTo>
                    <a:pt x="286" y="175"/>
                    <a:pt x="349" y="158"/>
                    <a:pt x="408" y="136"/>
                  </a:cubicBezTo>
                  <a:cubicBezTo>
                    <a:pt x="467" y="114"/>
                    <a:pt x="519" y="83"/>
                    <a:pt x="572" y="60"/>
                  </a:cubicBezTo>
                  <a:cubicBezTo>
                    <a:pt x="625" y="37"/>
                    <a:pt x="694" y="12"/>
                    <a:pt x="726" y="0"/>
                  </a:cubicBezTo>
                </a:path>
              </a:pathLst>
            </a:custGeom>
            <a:noFill/>
            <a:ln w="1905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5" name="Freeform 89" descr="Diagonal weit nach unten"/>
            <p:cNvSpPr>
              <a:spLocks/>
            </p:cNvSpPr>
            <p:nvPr/>
          </p:nvSpPr>
          <p:spPr bwMode="auto">
            <a:xfrm>
              <a:off x="2480" y="1432"/>
              <a:ext cx="1168" cy="792"/>
            </a:xfrm>
            <a:custGeom>
              <a:avLst/>
              <a:gdLst/>
              <a:ahLst/>
              <a:cxnLst>
                <a:cxn ang="0">
                  <a:pos x="0" y="600"/>
                </a:cxn>
                <a:cxn ang="0">
                  <a:pos x="336" y="480"/>
                </a:cxn>
                <a:cxn ang="0">
                  <a:pos x="728" y="264"/>
                </a:cxn>
                <a:cxn ang="0">
                  <a:pos x="944" y="120"/>
                </a:cxn>
                <a:cxn ang="0">
                  <a:pos x="1080" y="0"/>
                </a:cxn>
                <a:cxn ang="0">
                  <a:pos x="1168" y="80"/>
                </a:cxn>
                <a:cxn ang="0">
                  <a:pos x="928" y="304"/>
                </a:cxn>
                <a:cxn ang="0">
                  <a:pos x="704" y="496"/>
                </a:cxn>
                <a:cxn ang="0">
                  <a:pos x="440" y="648"/>
                </a:cxn>
                <a:cxn ang="0">
                  <a:pos x="160" y="752"/>
                </a:cxn>
                <a:cxn ang="0">
                  <a:pos x="0" y="792"/>
                </a:cxn>
                <a:cxn ang="0">
                  <a:pos x="0" y="600"/>
                </a:cxn>
              </a:cxnLst>
              <a:rect l="0" t="0" r="r" b="b"/>
              <a:pathLst>
                <a:path w="1168" h="792">
                  <a:moveTo>
                    <a:pt x="0" y="600"/>
                  </a:moveTo>
                  <a:lnTo>
                    <a:pt x="336" y="480"/>
                  </a:lnTo>
                  <a:lnTo>
                    <a:pt x="728" y="264"/>
                  </a:lnTo>
                  <a:lnTo>
                    <a:pt x="944" y="120"/>
                  </a:lnTo>
                  <a:lnTo>
                    <a:pt x="1080" y="0"/>
                  </a:lnTo>
                  <a:lnTo>
                    <a:pt x="1168" y="80"/>
                  </a:lnTo>
                  <a:lnTo>
                    <a:pt x="928" y="304"/>
                  </a:lnTo>
                  <a:lnTo>
                    <a:pt x="704" y="496"/>
                  </a:lnTo>
                  <a:lnTo>
                    <a:pt x="440" y="648"/>
                  </a:lnTo>
                  <a:lnTo>
                    <a:pt x="160" y="752"/>
                  </a:lnTo>
                  <a:lnTo>
                    <a:pt x="0" y="792"/>
                  </a:lnTo>
                  <a:lnTo>
                    <a:pt x="0" y="600"/>
                  </a:lnTo>
                  <a:close/>
                </a:path>
              </a:pathLst>
            </a:custGeom>
            <a:pattFill prst="wdDnDiag">
              <a:fgClr>
                <a:schemeClr val="bg2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6" name="AutoShape 106"/>
            <p:cNvSpPr>
              <a:spLocks noChangeArrowheads="1"/>
            </p:cNvSpPr>
            <p:nvPr/>
          </p:nvSpPr>
          <p:spPr bwMode="auto">
            <a:xfrm>
              <a:off x="2504" y="2032"/>
              <a:ext cx="352" cy="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7" name="Freeform 86" descr="Diagonal weit nach unten"/>
            <p:cNvSpPr>
              <a:spLocks/>
            </p:cNvSpPr>
            <p:nvPr/>
          </p:nvSpPr>
          <p:spPr bwMode="auto">
            <a:xfrm>
              <a:off x="1752" y="906"/>
              <a:ext cx="2168" cy="694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920" y="518"/>
                </a:cxn>
                <a:cxn ang="0">
                  <a:pos x="1136" y="510"/>
                </a:cxn>
                <a:cxn ang="0">
                  <a:pos x="1344" y="454"/>
                </a:cxn>
                <a:cxn ang="0">
                  <a:pos x="1544" y="350"/>
                </a:cxn>
                <a:cxn ang="0">
                  <a:pos x="1736" y="182"/>
                </a:cxn>
                <a:cxn ang="0">
                  <a:pos x="1928" y="6"/>
                </a:cxn>
                <a:cxn ang="0">
                  <a:pos x="2168" y="6"/>
                </a:cxn>
                <a:cxn ang="0">
                  <a:pos x="1992" y="230"/>
                </a:cxn>
                <a:cxn ang="0">
                  <a:pos x="1800" y="422"/>
                </a:cxn>
                <a:cxn ang="0">
                  <a:pos x="1648" y="542"/>
                </a:cxn>
                <a:cxn ang="0">
                  <a:pos x="1536" y="622"/>
                </a:cxn>
                <a:cxn ang="0">
                  <a:pos x="1424" y="662"/>
                </a:cxn>
                <a:cxn ang="0">
                  <a:pos x="1144" y="694"/>
                </a:cxn>
                <a:cxn ang="0">
                  <a:pos x="568" y="694"/>
                </a:cxn>
                <a:cxn ang="0">
                  <a:pos x="8" y="694"/>
                </a:cxn>
                <a:cxn ang="0">
                  <a:pos x="0" y="526"/>
                </a:cxn>
              </a:cxnLst>
              <a:rect l="0" t="0" r="r" b="b"/>
              <a:pathLst>
                <a:path w="2168" h="694">
                  <a:moveTo>
                    <a:pt x="0" y="526"/>
                  </a:moveTo>
                  <a:lnTo>
                    <a:pt x="920" y="518"/>
                  </a:lnTo>
                  <a:lnTo>
                    <a:pt x="1136" y="510"/>
                  </a:lnTo>
                  <a:lnTo>
                    <a:pt x="1344" y="454"/>
                  </a:lnTo>
                  <a:lnTo>
                    <a:pt x="1544" y="350"/>
                  </a:lnTo>
                  <a:lnTo>
                    <a:pt x="1736" y="182"/>
                  </a:lnTo>
                  <a:cubicBezTo>
                    <a:pt x="1910" y="0"/>
                    <a:pt x="1823" y="6"/>
                    <a:pt x="1928" y="6"/>
                  </a:cubicBezTo>
                  <a:lnTo>
                    <a:pt x="2168" y="6"/>
                  </a:lnTo>
                  <a:lnTo>
                    <a:pt x="1992" y="230"/>
                  </a:lnTo>
                  <a:lnTo>
                    <a:pt x="1800" y="422"/>
                  </a:lnTo>
                  <a:lnTo>
                    <a:pt x="1648" y="542"/>
                  </a:lnTo>
                  <a:lnTo>
                    <a:pt x="1536" y="622"/>
                  </a:lnTo>
                  <a:lnTo>
                    <a:pt x="1424" y="662"/>
                  </a:lnTo>
                  <a:lnTo>
                    <a:pt x="1144" y="694"/>
                  </a:lnTo>
                  <a:lnTo>
                    <a:pt x="568" y="694"/>
                  </a:lnTo>
                  <a:lnTo>
                    <a:pt x="8" y="694"/>
                  </a:lnTo>
                  <a:lnTo>
                    <a:pt x="0" y="526"/>
                  </a:lnTo>
                  <a:close/>
                </a:path>
              </a:pathLst>
            </a:custGeom>
            <a:pattFill prst="wdDnDiag">
              <a:fgClr>
                <a:schemeClr val="bg2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8" name="Freeform 85" descr="Horizontal dunkel"/>
            <p:cNvSpPr>
              <a:spLocks/>
            </p:cNvSpPr>
            <p:nvPr/>
          </p:nvSpPr>
          <p:spPr bwMode="auto">
            <a:xfrm>
              <a:off x="1760" y="984"/>
              <a:ext cx="816" cy="1200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808" y="288"/>
                </a:cxn>
                <a:cxn ang="0">
                  <a:pos x="0" y="1200"/>
                </a:cxn>
                <a:cxn ang="0">
                  <a:pos x="0" y="864"/>
                </a:cxn>
                <a:cxn ang="0">
                  <a:pos x="816" y="0"/>
                </a:cxn>
              </a:cxnLst>
              <a:rect l="0" t="0" r="r" b="b"/>
              <a:pathLst>
                <a:path w="816" h="1200">
                  <a:moveTo>
                    <a:pt x="816" y="0"/>
                  </a:moveTo>
                  <a:lnTo>
                    <a:pt x="808" y="288"/>
                  </a:lnTo>
                  <a:lnTo>
                    <a:pt x="0" y="1200"/>
                  </a:lnTo>
                  <a:lnTo>
                    <a:pt x="0" y="864"/>
                  </a:lnTo>
                  <a:lnTo>
                    <a:pt x="816" y="0"/>
                  </a:lnTo>
                  <a:close/>
                </a:path>
              </a:pathLst>
            </a:custGeom>
            <a:pattFill prst="dkHorz">
              <a:fgClr>
                <a:schemeClr val="bg2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9" name="Freeform 87" descr="Diagonal weit nach oben"/>
            <p:cNvSpPr>
              <a:spLocks/>
            </p:cNvSpPr>
            <p:nvPr/>
          </p:nvSpPr>
          <p:spPr bwMode="auto">
            <a:xfrm>
              <a:off x="1752" y="1256"/>
              <a:ext cx="1152" cy="672"/>
            </a:xfrm>
            <a:custGeom>
              <a:avLst/>
              <a:gdLst/>
              <a:ahLst/>
              <a:cxnLst>
                <a:cxn ang="0">
                  <a:pos x="0" y="616"/>
                </a:cxn>
                <a:cxn ang="0">
                  <a:pos x="328" y="512"/>
                </a:cxn>
                <a:cxn ang="0">
                  <a:pos x="744" y="288"/>
                </a:cxn>
                <a:cxn ang="0">
                  <a:pos x="1152" y="0"/>
                </a:cxn>
                <a:cxn ang="0">
                  <a:pos x="1144" y="152"/>
                </a:cxn>
                <a:cxn ang="0">
                  <a:pos x="808" y="368"/>
                </a:cxn>
                <a:cxn ang="0">
                  <a:pos x="600" y="480"/>
                </a:cxn>
                <a:cxn ang="0">
                  <a:pos x="392" y="560"/>
                </a:cxn>
                <a:cxn ang="0">
                  <a:pos x="184" y="624"/>
                </a:cxn>
                <a:cxn ang="0">
                  <a:pos x="0" y="672"/>
                </a:cxn>
                <a:cxn ang="0">
                  <a:pos x="0" y="616"/>
                </a:cxn>
              </a:cxnLst>
              <a:rect l="0" t="0" r="r" b="b"/>
              <a:pathLst>
                <a:path w="1152" h="672">
                  <a:moveTo>
                    <a:pt x="0" y="616"/>
                  </a:moveTo>
                  <a:lnTo>
                    <a:pt x="328" y="512"/>
                  </a:lnTo>
                  <a:lnTo>
                    <a:pt x="744" y="288"/>
                  </a:lnTo>
                  <a:lnTo>
                    <a:pt x="1152" y="0"/>
                  </a:lnTo>
                  <a:lnTo>
                    <a:pt x="1144" y="152"/>
                  </a:lnTo>
                  <a:lnTo>
                    <a:pt x="808" y="368"/>
                  </a:lnTo>
                  <a:lnTo>
                    <a:pt x="600" y="480"/>
                  </a:lnTo>
                  <a:lnTo>
                    <a:pt x="392" y="560"/>
                  </a:lnTo>
                  <a:lnTo>
                    <a:pt x="184" y="624"/>
                  </a:lnTo>
                  <a:lnTo>
                    <a:pt x="0" y="672"/>
                  </a:lnTo>
                  <a:lnTo>
                    <a:pt x="0" y="616"/>
                  </a:lnTo>
                  <a:close/>
                </a:path>
              </a:pathLst>
            </a:custGeom>
            <a:pattFill prst="wdUpDiag">
              <a:fgClr>
                <a:schemeClr val="bg2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0" name="Freeform 88" descr="Diagonal weit nach oben"/>
            <p:cNvSpPr>
              <a:spLocks/>
            </p:cNvSpPr>
            <p:nvPr/>
          </p:nvSpPr>
          <p:spPr bwMode="auto">
            <a:xfrm>
              <a:off x="2488" y="1456"/>
              <a:ext cx="824" cy="376"/>
            </a:xfrm>
            <a:custGeom>
              <a:avLst/>
              <a:gdLst/>
              <a:ahLst/>
              <a:cxnLst>
                <a:cxn ang="0">
                  <a:pos x="0" y="232"/>
                </a:cxn>
                <a:cxn ang="0">
                  <a:pos x="336" y="144"/>
                </a:cxn>
                <a:cxn ang="0">
                  <a:pos x="608" y="0"/>
                </a:cxn>
                <a:cxn ang="0">
                  <a:pos x="824" y="0"/>
                </a:cxn>
                <a:cxn ang="0">
                  <a:pos x="488" y="200"/>
                </a:cxn>
                <a:cxn ang="0">
                  <a:pos x="208" y="320"/>
                </a:cxn>
                <a:cxn ang="0">
                  <a:pos x="0" y="376"/>
                </a:cxn>
                <a:cxn ang="0">
                  <a:pos x="0" y="232"/>
                </a:cxn>
              </a:cxnLst>
              <a:rect l="0" t="0" r="r" b="b"/>
              <a:pathLst>
                <a:path w="824" h="376">
                  <a:moveTo>
                    <a:pt x="0" y="232"/>
                  </a:moveTo>
                  <a:lnTo>
                    <a:pt x="336" y="144"/>
                  </a:lnTo>
                  <a:lnTo>
                    <a:pt x="608" y="0"/>
                  </a:lnTo>
                  <a:lnTo>
                    <a:pt x="824" y="0"/>
                  </a:lnTo>
                  <a:lnTo>
                    <a:pt x="488" y="200"/>
                  </a:lnTo>
                  <a:lnTo>
                    <a:pt x="208" y="320"/>
                  </a:lnTo>
                  <a:lnTo>
                    <a:pt x="0" y="376"/>
                  </a:lnTo>
                  <a:lnTo>
                    <a:pt x="0" y="232"/>
                  </a:lnTo>
                  <a:close/>
                </a:path>
              </a:pathLst>
            </a:custGeom>
            <a:pattFill prst="wdUpDiag">
              <a:fgClr>
                <a:schemeClr val="bg2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1" name="Freeform 92" descr="Diagonal weit nach oben"/>
            <p:cNvSpPr>
              <a:spLocks/>
            </p:cNvSpPr>
            <p:nvPr/>
          </p:nvSpPr>
          <p:spPr bwMode="auto">
            <a:xfrm>
              <a:off x="2488" y="2752"/>
              <a:ext cx="720" cy="36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208" y="176"/>
                </a:cxn>
                <a:cxn ang="0">
                  <a:pos x="432" y="144"/>
                </a:cxn>
                <a:cxn ang="0">
                  <a:pos x="656" y="64"/>
                </a:cxn>
                <a:cxn ang="0">
                  <a:pos x="712" y="0"/>
                </a:cxn>
                <a:cxn ang="0">
                  <a:pos x="720" y="184"/>
                </a:cxn>
                <a:cxn ang="0">
                  <a:pos x="488" y="264"/>
                </a:cxn>
                <a:cxn ang="0">
                  <a:pos x="240" y="320"/>
                </a:cxn>
                <a:cxn ang="0">
                  <a:pos x="0" y="360"/>
                </a:cxn>
                <a:cxn ang="0">
                  <a:pos x="0" y="184"/>
                </a:cxn>
              </a:cxnLst>
              <a:rect l="0" t="0" r="r" b="b"/>
              <a:pathLst>
                <a:path w="720" h="360">
                  <a:moveTo>
                    <a:pt x="0" y="184"/>
                  </a:moveTo>
                  <a:lnTo>
                    <a:pt x="208" y="176"/>
                  </a:lnTo>
                  <a:lnTo>
                    <a:pt x="432" y="144"/>
                  </a:lnTo>
                  <a:lnTo>
                    <a:pt x="656" y="64"/>
                  </a:lnTo>
                  <a:lnTo>
                    <a:pt x="712" y="0"/>
                  </a:lnTo>
                  <a:lnTo>
                    <a:pt x="720" y="184"/>
                  </a:lnTo>
                  <a:lnTo>
                    <a:pt x="488" y="264"/>
                  </a:lnTo>
                  <a:lnTo>
                    <a:pt x="240" y="320"/>
                  </a:lnTo>
                  <a:lnTo>
                    <a:pt x="0" y="360"/>
                  </a:lnTo>
                  <a:lnTo>
                    <a:pt x="0" y="184"/>
                  </a:lnTo>
                  <a:close/>
                </a:path>
              </a:pathLst>
            </a:custGeom>
            <a:pattFill prst="wdUpDiag">
              <a:fgClr>
                <a:schemeClr val="bg2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2" name="Rectangle 31"/>
            <p:cNvSpPr>
              <a:spLocks noChangeArrowheads="1"/>
            </p:cNvSpPr>
            <p:nvPr/>
          </p:nvSpPr>
          <p:spPr bwMode="auto">
            <a:xfrm>
              <a:off x="4040" y="1808"/>
              <a:ext cx="312" cy="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3" name="Rectangle 32"/>
            <p:cNvSpPr>
              <a:spLocks noChangeArrowheads="1"/>
            </p:cNvSpPr>
            <p:nvPr/>
          </p:nvSpPr>
          <p:spPr bwMode="auto">
            <a:xfrm>
              <a:off x="1736" y="736"/>
              <a:ext cx="218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4" name="Rectangle 33"/>
            <p:cNvSpPr>
              <a:spLocks noChangeArrowheads="1"/>
            </p:cNvSpPr>
            <p:nvPr/>
          </p:nvSpPr>
          <p:spPr bwMode="auto">
            <a:xfrm>
              <a:off x="1736" y="1456"/>
              <a:ext cx="218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" name="Rectangle 34"/>
            <p:cNvSpPr>
              <a:spLocks noChangeArrowheads="1"/>
            </p:cNvSpPr>
            <p:nvPr/>
          </p:nvSpPr>
          <p:spPr bwMode="auto">
            <a:xfrm>
              <a:off x="1736" y="2176"/>
              <a:ext cx="218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6" name="Rectangle 35"/>
            <p:cNvSpPr>
              <a:spLocks noChangeArrowheads="1"/>
            </p:cNvSpPr>
            <p:nvPr/>
          </p:nvSpPr>
          <p:spPr bwMode="auto">
            <a:xfrm>
              <a:off x="1736" y="2896"/>
              <a:ext cx="218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7" name="Freeform 39"/>
            <p:cNvSpPr>
              <a:spLocks/>
            </p:cNvSpPr>
            <p:nvPr/>
          </p:nvSpPr>
          <p:spPr bwMode="auto">
            <a:xfrm>
              <a:off x="2472" y="2750"/>
              <a:ext cx="726" cy="181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225" y="169"/>
                </a:cxn>
                <a:cxn ang="0">
                  <a:pos x="408" y="136"/>
                </a:cxn>
                <a:cxn ang="0">
                  <a:pos x="589" y="90"/>
                </a:cxn>
                <a:cxn ang="0">
                  <a:pos x="726" y="0"/>
                </a:cxn>
              </a:cxnLst>
              <a:rect l="0" t="0" r="r" b="b"/>
              <a:pathLst>
                <a:path w="726" h="181">
                  <a:moveTo>
                    <a:pt x="0" y="181"/>
                  </a:moveTo>
                  <a:cubicBezTo>
                    <a:pt x="37" y="179"/>
                    <a:pt x="157" y="176"/>
                    <a:pt x="225" y="169"/>
                  </a:cubicBezTo>
                  <a:cubicBezTo>
                    <a:pt x="293" y="162"/>
                    <a:pt x="347" y="149"/>
                    <a:pt x="408" y="136"/>
                  </a:cubicBezTo>
                  <a:cubicBezTo>
                    <a:pt x="469" y="123"/>
                    <a:pt x="536" y="113"/>
                    <a:pt x="589" y="90"/>
                  </a:cubicBezTo>
                  <a:cubicBezTo>
                    <a:pt x="642" y="67"/>
                    <a:pt x="684" y="33"/>
                    <a:pt x="726" y="0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8" name="Freeform 40"/>
            <p:cNvSpPr>
              <a:spLocks/>
            </p:cNvSpPr>
            <p:nvPr/>
          </p:nvSpPr>
          <p:spPr bwMode="auto">
            <a:xfrm>
              <a:off x="2472" y="2931"/>
              <a:ext cx="726" cy="1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45" y="182"/>
                </a:cxn>
                <a:cxn ang="0">
                  <a:pos x="225" y="152"/>
                </a:cxn>
                <a:cxn ang="0">
                  <a:pos x="480" y="93"/>
                </a:cxn>
                <a:cxn ang="0">
                  <a:pos x="604" y="54"/>
                </a:cxn>
                <a:cxn ang="0">
                  <a:pos x="726" y="0"/>
                </a:cxn>
              </a:cxnLst>
              <a:rect l="0" t="0" r="r" b="b"/>
              <a:pathLst>
                <a:path w="726" h="187">
                  <a:moveTo>
                    <a:pt x="0" y="182"/>
                  </a:moveTo>
                  <a:cubicBezTo>
                    <a:pt x="3" y="186"/>
                    <a:pt x="8" y="187"/>
                    <a:pt x="45" y="182"/>
                  </a:cubicBezTo>
                  <a:cubicBezTo>
                    <a:pt x="82" y="177"/>
                    <a:pt x="153" y="167"/>
                    <a:pt x="225" y="152"/>
                  </a:cubicBezTo>
                  <a:cubicBezTo>
                    <a:pt x="297" y="137"/>
                    <a:pt x="417" y="109"/>
                    <a:pt x="480" y="93"/>
                  </a:cubicBezTo>
                  <a:cubicBezTo>
                    <a:pt x="543" y="77"/>
                    <a:pt x="563" y="69"/>
                    <a:pt x="604" y="54"/>
                  </a:cubicBezTo>
                  <a:cubicBezTo>
                    <a:pt x="645" y="39"/>
                    <a:pt x="701" y="11"/>
                    <a:pt x="726" y="0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9" name="Freeform 42"/>
            <p:cNvSpPr>
              <a:spLocks/>
            </p:cNvSpPr>
            <p:nvPr/>
          </p:nvSpPr>
          <p:spPr bwMode="auto">
            <a:xfrm>
              <a:off x="2472" y="1427"/>
              <a:ext cx="1076" cy="597"/>
            </a:xfrm>
            <a:custGeom>
              <a:avLst/>
              <a:gdLst/>
              <a:ahLst/>
              <a:cxnLst>
                <a:cxn ang="0">
                  <a:pos x="0" y="597"/>
                </a:cxn>
                <a:cxn ang="0">
                  <a:pos x="113" y="563"/>
                </a:cxn>
                <a:cxn ang="0">
                  <a:pos x="244" y="510"/>
                </a:cxn>
                <a:cxn ang="0">
                  <a:pos x="513" y="386"/>
                </a:cxn>
                <a:cxn ang="0">
                  <a:pos x="771" y="234"/>
                </a:cxn>
                <a:cxn ang="0">
                  <a:pos x="952" y="98"/>
                </a:cxn>
                <a:cxn ang="0">
                  <a:pos x="1076" y="0"/>
                </a:cxn>
              </a:cxnLst>
              <a:rect l="0" t="0" r="r" b="b"/>
              <a:pathLst>
                <a:path w="1076" h="597">
                  <a:moveTo>
                    <a:pt x="0" y="597"/>
                  </a:moveTo>
                  <a:cubicBezTo>
                    <a:pt x="19" y="591"/>
                    <a:pt x="72" y="577"/>
                    <a:pt x="113" y="563"/>
                  </a:cubicBezTo>
                  <a:cubicBezTo>
                    <a:pt x="154" y="549"/>
                    <a:pt x="177" y="539"/>
                    <a:pt x="244" y="510"/>
                  </a:cubicBezTo>
                  <a:cubicBezTo>
                    <a:pt x="311" y="481"/>
                    <a:pt x="425" y="432"/>
                    <a:pt x="513" y="386"/>
                  </a:cubicBezTo>
                  <a:cubicBezTo>
                    <a:pt x="601" y="340"/>
                    <a:pt x="698" y="282"/>
                    <a:pt x="771" y="234"/>
                  </a:cubicBezTo>
                  <a:cubicBezTo>
                    <a:pt x="844" y="186"/>
                    <a:pt x="901" y="137"/>
                    <a:pt x="952" y="98"/>
                  </a:cubicBezTo>
                  <a:cubicBezTo>
                    <a:pt x="1003" y="59"/>
                    <a:pt x="1050" y="20"/>
                    <a:pt x="1076" y="0"/>
                  </a:cubicBezTo>
                </a:path>
              </a:pathLst>
            </a:custGeom>
            <a:noFill/>
            <a:ln w="1905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0" name="Freeform 43"/>
            <p:cNvSpPr>
              <a:spLocks/>
            </p:cNvSpPr>
            <p:nvPr/>
          </p:nvSpPr>
          <p:spPr bwMode="auto">
            <a:xfrm>
              <a:off x="2472" y="1525"/>
              <a:ext cx="1179" cy="726"/>
            </a:xfrm>
            <a:custGeom>
              <a:avLst/>
              <a:gdLst/>
              <a:ahLst/>
              <a:cxnLst>
                <a:cxn ang="0">
                  <a:pos x="0" y="726"/>
                </a:cxn>
                <a:cxn ang="0">
                  <a:pos x="272" y="635"/>
                </a:cxn>
                <a:cxn ang="0">
                  <a:pos x="572" y="498"/>
                </a:cxn>
                <a:cxn ang="0">
                  <a:pos x="847" y="308"/>
                </a:cxn>
                <a:cxn ang="0">
                  <a:pos x="1049" y="124"/>
                </a:cxn>
                <a:cxn ang="0">
                  <a:pos x="1179" y="0"/>
                </a:cxn>
              </a:cxnLst>
              <a:rect l="0" t="0" r="r" b="b"/>
              <a:pathLst>
                <a:path w="1179" h="726">
                  <a:moveTo>
                    <a:pt x="0" y="726"/>
                  </a:moveTo>
                  <a:cubicBezTo>
                    <a:pt x="90" y="699"/>
                    <a:pt x="177" y="673"/>
                    <a:pt x="272" y="635"/>
                  </a:cubicBezTo>
                  <a:cubicBezTo>
                    <a:pt x="367" y="597"/>
                    <a:pt x="476" y="552"/>
                    <a:pt x="572" y="498"/>
                  </a:cubicBezTo>
                  <a:cubicBezTo>
                    <a:pt x="668" y="444"/>
                    <a:pt x="768" y="370"/>
                    <a:pt x="847" y="308"/>
                  </a:cubicBezTo>
                  <a:cubicBezTo>
                    <a:pt x="926" y="246"/>
                    <a:pt x="994" y="175"/>
                    <a:pt x="1049" y="124"/>
                  </a:cubicBezTo>
                  <a:cubicBezTo>
                    <a:pt x="1104" y="73"/>
                    <a:pt x="1152" y="26"/>
                    <a:pt x="1179" y="0"/>
                  </a:cubicBezTo>
                </a:path>
              </a:pathLst>
            </a:custGeom>
            <a:noFill/>
            <a:ln w="1905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1" name="Freeform 44"/>
            <p:cNvSpPr>
              <a:spLocks/>
            </p:cNvSpPr>
            <p:nvPr/>
          </p:nvSpPr>
          <p:spPr bwMode="auto">
            <a:xfrm>
              <a:off x="2480" y="2115"/>
              <a:ext cx="726" cy="182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192" y="169"/>
                </a:cxn>
                <a:cxn ang="0">
                  <a:pos x="428" y="104"/>
                </a:cxn>
                <a:cxn ang="0">
                  <a:pos x="598" y="52"/>
                </a:cxn>
                <a:cxn ang="0">
                  <a:pos x="726" y="0"/>
                </a:cxn>
              </a:cxnLst>
              <a:rect l="0" t="0" r="r" b="b"/>
              <a:pathLst>
                <a:path w="726" h="182">
                  <a:moveTo>
                    <a:pt x="0" y="181"/>
                  </a:moveTo>
                  <a:cubicBezTo>
                    <a:pt x="32" y="179"/>
                    <a:pt x="121" y="182"/>
                    <a:pt x="192" y="169"/>
                  </a:cubicBezTo>
                  <a:cubicBezTo>
                    <a:pt x="263" y="156"/>
                    <a:pt x="360" y="123"/>
                    <a:pt x="428" y="104"/>
                  </a:cubicBezTo>
                  <a:cubicBezTo>
                    <a:pt x="496" y="85"/>
                    <a:pt x="548" y="69"/>
                    <a:pt x="598" y="52"/>
                  </a:cubicBezTo>
                  <a:cubicBezTo>
                    <a:pt x="648" y="35"/>
                    <a:pt x="699" y="11"/>
                    <a:pt x="726" y="0"/>
                  </a:cubicBezTo>
                </a:path>
              </a:pathLst>
            </a:custGeom>
            <a:noFill/>
            <a:ln w="1905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2" name="Freeform 46"/>
            <p:cNvSpPr>
              <a:spLocks/>
            </p:cNvSpPr>
            <p:nvPr/>
          </p:nvSpPr>
          <p:spPr bwMode="auto">
            <a:xfrm>
              <a:off x="2472" y="2088"/>
              <a:ext cx="1135" cy="798"/>
            </a:xfrm>
            <a:custGeom>
              <a:avLst/>
              <a:gdLst/>
              <a:ahLst/>
              <a:cxnLst>
                <a:cxn ang="0">
                  <a:pos x="15" y="491"/>
                </a:cxn>
                <a:cxn ang="0">
                  <a:pos x="244" y="458"/>
                </a:cxn>
                <a:cxn ang="0">
                  <a:pos x="460" y="380"/>
                </a:cxn>
                <a:cxn ang="0">
                  <a:pos x="748" y="255"/>
                </a:cxn>
                <a:cxn ang="0">
                  <a:pos x="1004" y="92"/>
                </a:cxn>
                <a:cxn ang="0">
                  <a:pos x="1128" y="13"/>
                </a:cxn>
                <a:cxn ang="0">
                  <a:pos x="964" y="170"/>
                </a:cxn>
                <a:cxn ang="0">
                  <a:pos x="814" y="295"/>
                </a:cxn>
                <a:cxn ang="0">
                  <a:pos x="578" y="478"/>
                </a:cxn>
                <a:cxn ang="0">
                  <a:pos x="487" y="537"/>
                </a:cxn>
                <a:cxn ang="0">
                  <a:pos x="272" y="662"/>
                </a:cxn>
                <a:cxn ang="0">
                  <a:pos x="0" y="798"/>
                </a:cxn>
              </a:cxnLst>
              <a:rect l="0" t="0" r="r" b="b"/>
              <a:pathLst>
                <a:path w="1135" h="798">
                  <a:moveTo>
                    <a:pt x="15" y="491"/>
                  </a:moveTo>
                  <a:cubicBezTo>
                    <a:pt x="53" y="486"/>
                    <a:pt x="170" y="476"/>
                    <a:pt x="244" y="458"/>
                  </a:cubicBezTo>
                  <a:cubicBezTo>
                    <a:pt x="318" y="440"/>
                    <a:pt x="376" y="414"/>
                    <a:pt x="460" y="380"/>
                  </a:cubicBezTo>
                  <a:cubicBezTo>
                    <a:pt x="544" y="346"/>
                    <a:pt x="657" y="303"/>
                    <a:pt x="748" y="255"/>
                  </a:cubicBezTo>
                  <a:cubicBezTo>
                    <a:pt x="839" y="207"/>
                    <a:pt x="941" y="132"/>
                    <a:pt x="1004" y="92"/>
                  </a:cubicBezTo>
                  <a:cubicBezTo>
                    <a:pt x="1067" y="52"/>
                    <a:pt x="1135" y="0"/>
                    <a:pt x="1128" y="13"/>
                  </a:cubicBezTo>
                  <a:cubicBezTo>
                    <a:pt x="1121" y="26"/>
                    <a:pt x="1016" y="123"/>
                    <a:pt x="964" y="170"/>
                  </a:cubicBezTo>
                  <a:cubicBezTo>
                    <a:pt x="912" y="217"/>
                    <a:pt x="878" y="244"/>
                    <a:pt x="814" y="295"/>
                  </a:cubicBezTo>
                  <a:cubicBezTo>
                    <a:pt x="750" y="346"/>
                    <a:pt x="632" y="438"/>
                    <a:pt x="578" y="478"/>
                  </a:cubicBezTo>
                  <a:cubicBezTo>
                    <a:pt x="524" y="518"/>
                    <a:pt x="538" y="506"/>
                    <a:pt x="487" y="537"/>
                  </a:cubicBezTo>
                  <a:cubicBezTo>
                    <a:pt x="436" y="568"/>
                    <a:pt x="353" y="619"/>
                    <a:pt x="272" y="662"/>
                  </a:cubicBezTo>
                  <a:cubicBezTo>
                    <a:pt x="191" y="705"/>
                    <a:pt x="90" y="756"/>
                    <a:pt x="0" y="798"/>
                  </a:cubicBezTo>
                </a:path>
              </a:pathLst>
            </a:custGeom>
            <a:noFill/>
            <a:ln w="19050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3" name="Freeform 48"/>
            <p:cNvSpPr>
              <a:spLocks/>
            </p:cNvSpPr>
            <p:nvPr/>
          </p:nvSpPr>
          <p:spPr bwMode="auto">
            <a:xfrm>
              <a:off x="2494" y="1453"/>
              <a:ext cx="563" cy="223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157" y="183"/>
                </a:cxn>
                <a:cxn ang="0">
                  <a:pos x="341" y="117"/>
                </a:cxn>
                <a:cxn ang="0">
                  <a:pos x="563" y="0"/>
                </a:cxn>
              </a:cxnLst>
              <a:rect l="0" t="0" r="r" b="b"/>
              <a:pathLst>
                <a:path w="563" h="223">
                  <a:moveTo>
                    <a:pt x="0" y="223"/>
                  </a:moveTo>
                  <a:cubicBezTo>
                    <a:pt x="26" y="216"/>
                    <a:pt x="100" y="201"/>
                    <a:pt x="157" y="183"/>
                  </a:cubicBezTo>
                  <a:cubicBezTo>
                    <a:pt x="214" y="165"/>
                    <a:pt x="274" y="147"/>
                    <a:pt x="341" y="117"/>
                  </a:cubicBezTo>
                  <a:cubicBezTo>
                    <a:pt x="408" y="87"/>
                    <a:pt x="517" y="24"/>
                    <a:pt x="563" y="0"/>
                  </a:cubicBezTo>
                </a:path>
              </a:pathLst>
            </a:custGeom>
            <a:noFill/>
            <a:ln w="19050">
              <a:solidFill>
                <a:srgbClr val="99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4" name="Freeform 49"/>
            <p:cNvSpPr>
              <a:spLocks/>
            </p:cNvSpPr>
            <p:nvPr/>
          </p:nvSpPr>
          <p:spPr bwMode="auto">
            <a:xfrm>
              <a:off x="2472" y="1480"/>
              <a:ext cx="816" cy="362"/>
            </a:xfrm>
            <a:custGeom>
              <a:avLst/>
              <a:gdLst/>
              <a:ahLst/>
              <a:cxnLst>
                <a:cxn ang="0">
                  <a:pos x="0" y="362"/>
                </a:cxn>
                <a:cxn ang="0">
                  <a:pos x="181" y="317"/>
                </a:cxn>
                <a:cxn ang="0">
                  <a:pos x="408" y="226"/>
                </a:cxn>
                <a:cxn ang="0">
                  <a:pos x="589" y="136"/>
                </a:cxn>
                <a:cxn ang="0">
                  <a:pos x="726" y="45"/>
                </a:cxn>
                <a:cxn ang="0">
                  <a:pos x="816" y="0"/>
                </a:cxn>
              </a:cxnLst>
              <a:rect l="0" t="0" r="r" b="b"/>
              <a:pathLst>
                <a:path w="816" h="362">
                  <a:moveTo>
                    <a:pt x="0" y="362"/>
                  </a:moveTo>
                  <a:cubicBezTo>
                    <a:pt x="56" y="351"/>
                    <a:pt x="113" y="340"/>
                    <a:pt x="181" y="317"/>
                  </a:cubicBezTo>
                  <a:cubicBezTo>
                    <a:pt x="249" y="294"/>
                    <a:pt x="340" y="256"/>
                    <a:pt x="408" y="226"/>
                  </a:cubicBezTo>
                  <a:cubicBezTo>
                    <a:pt x="476" y="196"/>
                    <a:pt x="536" y="166"/>
                    <a:pt x="589" y="136"/>
                  </a:cubicBezTo>
                  <a:cubicBezTo>
                    <a:pt x="642" y="106"/>
                    <a:pt x="688" y="68"/>
                    <a:pt x="726" y="45"/>
                  </a:cubicBezTo>
                  <a:cubicBezTo>
                    <a:pt x="764" y="22"/>
                    <a:pt x="790" y="11"/>
                    <a:pt x="816" y="0"/>
                  </a:cubicBezTo>
                </a:path>
              </a:pathLst>
            </a:custGeom>
            <a:noFill/>
            <a:ln w="19050">
              <a:solidFill>
                <a:srgbClr val="99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5" name="Freeform 51"/>
            <p:cNvSpPr>
              <a:spLocks/>
            </p:cNvSpPr>
            <p:nvPr/>
          </p:nvSpPr>
          <p:spPr bwMode="auto">
            <a:xfrm>
              <a:off x="1746" y="890"/>
              <a:ext cx="1905" cy="544"/>
            </a:xfrm>
            <a:custGeom>
              <a:avLst/>
              <a:gdLst/>
              <a:ahLst/>
              <a:cxnLst>
                <a:cxn ang="0">
                  <a:pos x="0" y="544"/>
                </a:cxn>
                <a:cxn ang="0">
                  <a:pos x="54" y="530"/>
                </a:cxn>
                <a:cxn ang="0">
                  <a:pos x="322" y="530"/>
                </a:cxn>
                <a:cxn ang="0">
                  <a:pos x="748" y="530"/>
                </a:cxn>
                <a:cxn ang="0">
                  <a:pos x="1003" y="530"/>
                </a:cxn>
                <a:cxn ang="0">
                  <a:pos x="1225" y="499"/>
                </a:cxn>
                <a:cxn ang="0">
                  <a:pos x="1520" y="354"/>
                </a:cxn>
                <a:cxn ang="0">
                  <a:pos x="1730" y="177"/>
                </a:cxn>
                <a:cxn ang="0">
                  <a:pos x="1905" y="0"/>
                </a:cxn>
              </a:cxnLst>
              <a:rect l="0" t="0" r="r" b="b"/>
              <a:pathLst>
                <a:path w="1905" h="544">
                  <a:moveTo>
                    <a:pt x="0" y="544"/>
                  </a:moveTo>
                  <a:cubicBezTo>
                    <a:pt x="9" y="542"/>
                    <a:pt x="0" y="532"/>
                    <a:pt x="54" y="530"/>
                  </a:cubicBezTo>
                  <a:cubicBezTo>
                    <a:pt x="108" y="528"/>
                    <a:pt x="206" y="530"/>
                    <a:pt x="322" y="530"/>
                  </a:cubicBezTo>
                  <a:cubicBezTo>
                    <a:pt x="438" y="530"/>
                    <a:pt x="635" y="530"/>
                    <a:pt x="748" y="530"/>
                  </a:cubicBezTo>
                  <a:cubicBezTo>
                    <a:pt x="861" y="530"/>
                    <a:pt x="924" y="535"/>
                    <a:pt x="1003" y="530"/>
                  </a:cubicBezTo>
                  <a:cubicBezTo>
                    <a:pt x="1082" y="525"/>
                    <a:pt x="1139" y="528"/>
                    <a:pt x="1225" y="499"/>
                  </a:cubicBezTo>
                  <a:cubicBezTo>
                    <a:pt x="1311" y="470"/>
                    <a:pt x="1436" y="408"/>
                    <a:pt x="1520" y="354"/>
                  </a:cubicBezTo>
                  <a:cubicBezTo>
                    <a:pt x="1604" y="300"/>
                    <a:pt x="1666" y="236"/>
                    <a:pt x="1730" y="177"/>
                  </a:cubicBezTo>
                  <a:cubicBezTo>
                    <a:pt x="1794" y="118"/>
                    <a:pt x="1869" y="37"/>
                    <a:pt x="1905" y="0"/>
                  </a:cubicBezTo>
                </a:path>
              </a:pathLst>
            </a:custGeom>
            <a:noFill/>
            <a:ln w="19050">
              <a:solidFill>
                <a:srgbClr val="E9D5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6" name="Freeform 52"/>
            <p:cNvSpPr>
              <a:spLocks/>
            </p:cNvSpPr>
            <p:nvPr/>
          </p:nvSpPr>
          <p:spPr bwMode="auto">
            <a:xfrm>
              <a:off x="1746" y="935"/>
              <a:ext cx="2180" cy="685"/>
            </a:xfrm>
            <a:custGeom>
              <a:avLst/>
              <a:gdLst/>
              <a:ahLst/>
              <a:cxnLst>
                <a:cxn ang="0">
                  <a:pos x="0" y="681"/>
                </a:cxn>
                <a:cxn ang="0">
                  <a:pos x="272" y="681"/>
                </a:cxn>
                <a:cxn ang="0">
                  <a:pos x="680" y="681"/>
                </a:cxn>
                <a:cxn ang="0">
                  <a:pos x="1089" y="681"/>
                </a:cxn>
                <a:cxn ang="0">
                  <a:pos x="1298" y="656"/>
                </a:cxn>
                <a:cxn ang="0">
                  <a:pos x="1507" y="616"/>
                </a:cxn>
                <a:cxn ang="0">
                  <a:pos x="1703" y="485"/>
                </a:cxn>
                <a:cxn ang="0">
                  <a:pos x="1762" y="446"/>
                </a:cxn>
                <a:cxn ang="0">
                  <a:pos x="1905" y="318"/>
                </a:cxn>
                <a:cxn ang="0">
                  <a:pos x="2135" y="60"/>
                </a:cxn>
                <a:cxn ang="0">
                  <a:pos x="2177" y="0"/>
                </a:cxn>
              </a:cxnLst>
              <a:rect l="0" t="0" r="r" b="b"/>
              <a:pathLst>
                <a:path w="2180" h="685">
                  <a:moveTo>
                    <a:pt x="0" y="681"/>
                  </a:moveTo>
                  <a:cubicBezTo>
                    <a:pt x="79" y="681"/>
                    <a:pt x="159" y="681"/>
                    <a:pt x="272" y="681"/>
                  </a:cubicBezTo>
                  <a:cubicBezTo>
                    <a:pt x="385" y="681"/>
                    <a:pt x="544" y="681"/>
                    <a:pt x="680" y="681"/>
                  </a:cubicBezTo>
                  <a:cubicBezTo>
                    <a:pt x="816" y="681"/>
                    <a:pt x="986" y="685"/>
                    <a:pt x="1089" y="681"/>
                  </a:cubicBezTo>
                  <a:cubicBezTo>
                    <a:pt x="1192" y="677"/>
                    <a:pt x="1228" y="667"/>
                    <a:pt x="1298" y="656"/>
                  </a:cubicBezTo>
                  <a:cubicBezTo>
                    <a:pt x="1368" y="645"/>
                    <a:pt x="1440" y="644"/>
                    <a:pt x="1507" y="616"/>
                  </a:cubicBezTo>
                  <a:cubicBezTo>
                    <a:pt x="1574" y="588"/>
                    <a:pt x="1660" y="513"/>
                    <a:pt x="1703" y="485"/>
                  </a:cubicBezTo>
                  <a:cubicBezTo>
                    <a:pt x="1746" y="457"/>
                    <a:pt x="1728" y="474"/>
                    <a:pt x="1762" y="446"/>
                  </a:cubicBezTo>
                  <a:cubicBezTo>
                    <a:pt x="1796" y="418"/>
                    <a:pt x="1843" y="382"/>
                    <a:pt x="1905" y="318"/>
                  </a:cubicBezTo>
                  <a:cubicBezTo>
                    <a:pt x="1967" y="254"/>
                    <a:pt x="2090" y="113"/>
                    <a:pt x="2135" y="60"/>
                  </a:cubicBezTo>
                  <a:cubicBezTo>
                    <a:pt x="2180" y="7"/>
                    <a:pt x="2168" y="12"/>
                    <a:pt x="2177" y="0"/>
                  </a:cubicBezTo>
                </a:path>
              </a:pathLst>
            </a:custGeom>
            <a:noFill/>
            <a:ln w="19050">
              <a:solidFill>
                <a:srgbClr val="E9D51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7" name="Line 53"/>
            <p:cNvSpPr>
              <a:spLocks noChangeShapeType="1"/>
            </p:cNvSpPr>
            <p:nvPr/>
          </p:nvSpPr>
          <p:spPr bwMode="auto">
            <a:xfrm>
              <a:off x="1746" y="1933"/>
              <a:ext cx="656" cy="1684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8" name="Line 54"/>
            <p:cNvSpPr>
              <a:spLocks noChangeShapeType="1"/>
            </p:cNvSpPr>
            <p:nvPr/>
          </p:nvSpPr>
          <p:spPr bwMode="auto">
            <a:xfrm>
              <a:off x="1746" y="1071"/>
              <a:ext cx="1225" cy="2541"/>
            </a:xfrm>
            <a:prstGeom prst="line">
              <a:avLst/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9" name="Rectangle 56"/>
            <p:cNvSpPr>
              <a:spLocks noChangeArrowheads="1"/>
            </p:cNvSpPr>
            <p:nvPr/>
          </p:nvSpPr>
          <p:spPr bwMode="auto">
            <a:xfrm>
              <a:off x="2653" y="981"/>
              <a:ext cx="363" cy="226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0" dirty="0" err="1" smtClean="0"/>
                <a:t>Vacuum</a:t>
              </a:r>
              <a:r>
                <a:rPr lang="de-DE" sz="1000" b="0" dirty="0" smtClean="0"/>
                <a:t>-</a:t>
              </a:r>
              <a:endParaRPr lang="de-DE" sz="1000" b="0" dirty="0"/>
            </a:p>
            <a:p>
              <a:pPr algn="ctr"/>
              <a:r>
                <a:rPr lang="de-DE" sz="1000" b="0" dirty="0" err="1" smtClean="0"/>
                <a:t>Triodes</a:t>
              </a:r>
              <a:endParaRPr lang="de-DE" sz="1000" b="0" dirty="0"/>
            </a:p>
          </p:txBody>
        </p:sp>
        <p:sp>
          <p:nvSpPr>
            <p:cNvPr id="240" name="Line 57"/>
            <p:cNvSpPr>
              <a:spLocks noChangeShapeType="1"/>
            </p:cNvSpPr>
            <p:nvPr/>
          </p:nvSpPr>
          <p:spPr bwMode="auto">
            <a:xfrm flipV="1">
              <a:off x="1746" y="981"/>
              <a:ext cx="816" cy="86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1" name="Line 58"/>
            <p:cNvSpPr>
              <a:spLocks noChangeShapeType="1"/>
            </p:cNvSpPr>
            <p:nvPr/>
          </p:nvSpPr>
          <p:spPr bwMode="auto">
            <a:xfrm flipV="1">
              <a:off x="1746" y="1298"/>
              <a:ext cx="816" cy="907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2" name="Rectangle 59"/>
            <p:cNvSpPr>
              <a:spLocks noChangeArrowheads="1"/>
            </p:cNvSpPr>
            <p:nvPr/>
          </p:nvSpPr>
          <p:spPr bwMode="auto">
            <a:xfrm>
              <a:off x="3016" y="1096"/>
              <a:ext cx="39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0" dirty="0" smtClean="0"/>
                <a:t>Bipolar </a:t>
              </a:r>
              <a:endParaRPr lang="de-DE" sz="1000" b="0" dirty="0"/>
            </a:p>
            <a:p>
              <a:pPr algn="ctr"/>
              <a:r>
                <a:rPr lang="de-DE" sz="1000" b="0" dirty="0"/>
                <a:t>Transistor</a:t>
              </a:r>
            </a:p>
          </p:txBody>
        </p:sp>
        <p:sp>
          <p:nvSpPr>
            <p:cNvPr id="243" name="Freeform 60"/>
            <p:cNvSpPr>
              <a:spLocks/>
            </p:cNvSpPr>
            <p:nvPr/>
          </p:nvSpPr>
          <p:spPr bwMode="auto">
            <a:xfrm>
              <a:off x="1735" y="1253"/>
              <a:ext cx="1145" cy="608"/>
            </a:xfrm>
            <a:custGeom>
              <a:avLst/>
              <a:gdLst/>
              <a:ahLst/>
              <a:cxnLst>
                <a:cxn ang="0">
                  <a:pos x="11" y="589"/>
                </a:cxn>
                <a:cxn ang="0">
                  <a:pos x="56" y="589"/>
                </a:cxn>
                <a:cxn ang="0">
                  <a:pos x="346" y="475"/>
                </a:cxn>
                <a:cxn ang="0">
                  <a:pos x="765" y="272"/>
                </a:cxn>
                <a:cxn ang="0">
                  <a:pos x="1145" y="0"/>
                </a:cxn>
              </a:cxnLst>
              <a:rect l="0" t="0" r="r" b="b"/>
              <a:pathLst>
                <a:path w="1145" h="608">
                  <a:moveTo>
                    <a:pt x="11" y="589"/>
                  </a:moveTo>
                  <a:cubicBezTo>
                    <a:pt x="7" y="600"/>
                    <a:pt x="0" y="608"/>
                    <a:pt x="56" y="589"/>
                  </a:cubicBezTo>
                  <a:cubicBezTo>
                    <a:pt x="112" y="570"/>
                    <a:pt x="228" y="528"/>
                    <a:pt x="346" y="475"/>
                  </a:cubicBezTo>
                  <a:cubicBezTo>
                    <a:pt x="464" y="422"/>
                    <a:pt x="632" y="351"/>
                    <a:pt x="765" y="272"/>
                  </a:cubicBezTo>
                  <a:cubicBezTo>
                    <a:pt x="898" y="193"/>
                    <a:pt x="1066" y="57"/>
                    <a:pt x="1145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4" name="Freeform 61"/>
            <p:cNvSpPr>
              <a:spLocks/>
            </p:cNvSpPr>
            <p:nvPr/>
          </p:nvSpPr>
          <p:spPr bwMode="auto">
            <a:xfrm>
              <a:off x="1746" y="1434"/>
              <a:ext cx="1134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318" y="408"/>
                </a:cxn>
                <a:cxn ang="0">
                  <a:pos x="590" y="318"/>
                </a:cxn>
                <a:cxn ang="0">
                  <a:pos x="892" y="150"/>
                </a:cxn>
                <a:cxn ang="0">
                  <a:pos x="925" y="130"/>
                </a:cxn>
                <a:cxn ang="0">
                  <a:pos x="1134" y="0"/>
                </a:cxn>
              </a:cxnLst>
              <a:rect l="0" t="0" r="r" b="b"/>
              <a:pathLst>
                <a:path w="1134" h="499">
                  <a:moveTo>
                    <a:pt x="0" y="499"/>
                  </a:moveTo>
                  <a:cubicBezTo>
                    <a:pt x="110" y="468"/>
                    <a:pt x="220" y="438"/>
                    <a:pt x="318" y="408"/>
                  </a:cubicBezTo>
                  <a:cubicBezTo>
                    <a:pt x="416" y="378"/>
                    <a:pt x="494" y="361"/>
                    <a:pt x="590" y="318"/>
                  </a:cubicBezTo>
                  <a:cubicBezTo>
                    <a:pt x="686" y="275"/>
                    <a:pt x="836" y="181"/>
                    <a:pt x="892" y="150"/>
                  </a:cubicBezTo>
                  <a:cubicBezTo>
                    <a:pt x="948" y="119"/>
                    <a:pt x="885" y="155"/>
                    <a:pt x="925" y="130"/>
                  </a:cubicBezTo>
                  <a:cubicBezTo>
                    <a:pt x="965" y="105"/>
                    <a:pt x="1091" y="27"/>
                    <a:pt x="1134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5" name="Text Box 65"/>
            <p:cNvSpPr txBox="1">
              <a:spLocks noChangeArrowheads="1"/>
            </p:cNvSpPr>
            <p:nvPr/>
          </p:nvSpPr>
          <p:spPr bwMode="auto">
            <a:xfrm>
              <a:off x="1339" y="669"/>
              <a:ext cx="411" cy="3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de-DE" sz="1200" b="0" dirty="0"/>
                <a:t>10 000</a:t>
              </a:r>
            </a:p>
            <a:p>
              <a:pPr algn="r"/>
              <a:endParaRPr lang="de-DE" sz="1200" b="0" dirty="0"/>
            </a:p>
            <a:p>
              <a:pPr algn="r"/>
              <a:endParaRPr lang="de-DE" sz="1200" b="0" dirty="0"/>
            </a:p>
            <a:p>
              <a:pPr algn="r"/>
              <a:endParaRPr lang="de-DE" sz="1200" b="0" dirty="0"/>
            </a:p>
            <a:p>
              <a:pPr algn="r"/>
              <a:endParaRPr lang="de-DE" sz="1200" b="0" dirty="0"/>
            </a:p>
            <a:p>
              <a:pPr algn="r"/>
              <a:endParaRPr lang="de-DE" sz="1200" b="0" dirty="0"/>
            </a:p>
            <a:p>
              <a:pPr algn="r"/>
              <a:r>
                <a:rPr lang="de-DE" sz="1200" b="0" dirty="0"/>
                <a:t>1000</a:t>
              </a:r>
            </a:p>
            <a:p>
              <a:pPr algn="r"/>
              <a:endParaRPr lang="de-DE" sz="1200" b="0" dirty="0"/>
            </a:p>
            <a:p>
              <a:pPr algn="r"/>
              <a:endParaRPr lang="de-DE" sz="1200" b="0" dirty="0"/>
            </a:p>
            <a:p>
              <a:pPr algn="r"/>
              <a:endParaRPr lang="de-DE" sz="1200" b="0" dirty="0"/>
            </a:p>
            <a:p>
              <a:pPr algn="r"/>
              <a:endParaRPr lang="de-DE" sz="1200" b="0" dirty="0"/>
            </a:p>
            <a:p>
              <a:pPr algn="r"/>
              <a:endParaRPr lang="de-DE" sz="1200" b="0" dirty="0"/>
            </a:p>
            <a:p>
              <a:pPr algn="r"/>
              <a:endParaRPr lang="de-DE" sz="1200" b="0" dirty="0"/>
            </a:p>
            <a:p>
              <a:pPr algn="r"/>
              <a:r>
                <a:rPr lang="de-DE" sz="1200" b="0" dirty="0"/>
                <a:t>100</a:t>
              </a:r>
            </a:p>
            <a:p>
              <a:pPr algn="r"/>
              <a:endParaRPr lang="de-DE" sz="1200" b="0" dirty="0"/>
            </a:p>
            <a:p>
              <a:pPr algn="r"/>
              <a:endParaRPr lang="de-DE" sz="1200" b="0" dirty="0"/>
            </a:p>
            <a:p>
              <a:pPr algn="r"/>
              <a:endParaRPr lang="de-DE" sz="1200" b="0" dirty="0"/>
            </a:p>
            <a:p>
              <a:pPr algn="r"/>
              <a:endParaRPr lang="de-DE" sz="1200" b="0" dirty="0"/>
            </a:p>
            <a:p>
              <a:pPr algn="r"/>
              <a:endParaRPr lang="de-DE" sz="1200" b="0" dirty="0"/>
            </a:p>
            <a:p>
              <a:pPr algn="r"/>
              <a:r>
                <a:rPr lang="de-DE" sz="1200" b="0" dirty="0"/>
                <a:t>10</a:t>
              </a:r>
            </a:p>
            <a:p>
              <a:pPr algn="r"/>
              <a:endParaRPr lang="de-DE" sz="1200" b="0" dirty="0"/>
            </a:p>
            <a:p>
              <a:pPr algn="r"/>
              <a:endParaRPr lang="de-DE" sz="1200" b="0" dirty="0"/>
            </a:p>
            <a:p>
              <a:pPr algn="r"/>
              <a:endParaRPr lang="de-DE" sz="1200" b="0" dirty="0"/>
            </a:p>
            <a:p>
              <a:pPr algn="r"/>
              <a:endParaRPr lang="de-DE" sz="1200" b="0" dirty="0"/>
            </a:p>
            <a:p>
              <a:pPr algn="r"/>
              <a:endParaRPr lang="de-DE" sz="1200" b="0" dirty="0"/>
            </a:p>
            <a:p>
              <a:pPr algn="r"/>
              <a:r>
                <a:rPr lang="de-DE" sz="1200" b="0" dirty="0"/>
                <a:t>1</a:t>
              </a:r>
            </a:p>
          </p:txBody>
        </p:sp>
        <p:sp>
          <p:nvSpPr>
            <p:cNvPr id="246" name="Text Box 66"/>
            <p:cNvSpPr txBox="1">
              <a:spLocks noChangeArrowheads="1"/>
            </p:cNvSpPr>
            <p:nvPr/>
          </p:nvSpPr>
          <p:spPr bwMode="auto">
            <a:xfrm>
              <a:off x="1670" y="3669"/>
              <a:ext cx="24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0" dirty="0"/>
                <a:t>0                          1                        10	               100</a:t>
              </a:r>
            </a:p>
          </p:txBody>
        </p:sp>
        <p:sp>
          <p:nvSpPr>
            <p:cNvPr id="247" name="Line 67"/>
            <p:cNvSpPr>
              <a:spLocks noChangeShapeType="1"/>
            </p:cNvSpPr>
            <p:nvPr/>
          </p:nvSpPr>
          <p:spPr bwMode="auto">
            <a:xfrm flipV="1">
              <a:off x="1688" y="912"/>
              <a:ext cx="0" cy="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8" name="Line 68"/>
            <p:cNvSpPr>
              <a:spLocks noChangeShapeType="1"/>
            </p:cNvSpPr>
            <p:nvPr/>
          </p:nvSpPr>
          <p:spPr bwMode="auto">
            <a:xfrm>
              <a:off x="3544" y="369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9" name="Line 69"/>
            <p:cNvSpPr>
              <a:spLocks noChangeShapeType="1"/>
            </p:cNvSpPr>
            <p:nvPr/>
          </p:nvSpPr>
          <p:spPr bwMode="auto">
            <a:xfrm flipV="1">
              <a:off x="3984" y="912"/>
              <a:ext cx="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250" name="Object 70"/>
            <p:cNvGraphicFramePr>
              <a:graphicFrameLocks noChangeAspect="1"/>
            </p:cNvGraphicFramePr>
            <p:nvPr/>
          </p:nvGraphicFramePr>
          <p:xfrm>
            <a:off x="1416" y="853"/>
            <a:ext cx="232" cy="383"/>
          </p:xfrm>
          <a:graphic>
            <a:graphicData uri="http://schemas.openxmlformats.org/presentationml/2006/ole">
              <p:oleObj spid="_x0000_s5128" name="Formel" r:id="rId3" imgW="253800" imgH="419040" progId="Equation.3">
                <p:embed/>
              </p:oleObj>
            </a:graphicData>
          </a:graphic>
        </p:graphicFrame>
        <p:graphicFrame>
          <p:nvGraphicFramePr>
            <p:cNvPr id="251" name="Object 71"/>
            <p:cNvGraphicFramePr>
              <a:graphicFrameLocks noChangeAspect="1"/>
            </p:cNvGraphicFramePr>
            <p:nvPr/>
          </p:nvGraphicFramePr>
          <p:xfrm>
            <a:off x="4016" y="924"/>
            <a:ext cx="382" cy="312"/>
          </p:xfrm>
          <a:graphic>
            <a:graphicData uri="http://schemas.openxmlformats.org/presentationml/2006/ole">
              <p:oleObj spid="_x0000_s5129" name="Formel" r:id="rId4" imgW="482400" imgH="393480" progId="Equation.3">
                <p:embed/>
              </p:oleObj>
            </a:graphicData>
          </a:graphic>
        </p:graphicFrame>
        <p:graphicFrame>
          <p:nvGraphicFramePr>
            <p:cNvPr id="252" name="Object 73"/>
            <p:cNvGraphicFramePr>
              <a:graphicFrameLocks noChangeAspect="1"/>
            </p:cNvGraphicFramePr>
            <p:nvPr/>
          </p:nvGraphicFramePr>
          <p:xfrm>
            <a:off x="3417" y="3711"/>
            <a:ext cx="413" cy="161"/>
          </p:xfrm>
          <a:graphic>
            <a:graphicData uri="http://schemas.openxmlformats.org/presentationml/2006/ole">
              <p:oleObj spid="_x0000_s5130" name="Formel" r:id="rId5" imgW="520560" imgH="203040" progId="Equation.3">
                <p:embed/>
              </p:oleObj>
            </a:graphicData>
          </a:graphic>
        </p:graphicFrame>
        <p:sp>
          <p:nvSpPr>
            <p:cNvPr id="253" name="Text Box 74"/>
            <p:cNvSpPr txBox="1">
              <a:spLocks noChangeArrowheads="1"/>
            </p:cNvSpPr>
            <p:nvPr/>
          </p:nvSpPr>
          <p:spPr bwMode="auto">
            <a:xfrm>
              <a:off x="3966" y="669"/>
              <a:ext cx="537" cy="3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0" dirty="0"/>
                <a:t>1,38</a:t>
              </a:r>
              <a:r>
                <a:rPr lang="en-US" sz="1200" b="0" dirty="0">
                  <a:cs typeface="Arial" charset="0"/>
                </a:rPr>
                <a:t>·</a:t>
              </a:r>
              <a:r>
                <a:rPr lang="de-DE" sz="1200" b="0" dirty="0"/>
                <a:t>10</a:t>
              </a:r>
              <a:r>
                <a:rPr lang="de-DE" sz="1200" b="0" baseline="30000" dirty="0"/>
                <a:t>-18</a:t>
              </a:r>
              <a:endParaRPr lang="de-DE" sz="1200" b="0" dirty="0"/>
            </a:p>
            <a:p>
              <a:endParaRPr lang="de-DE" sz="1200" b="0" dirty="0"/>
            </a:p>
            <a:p>
              <a:endParaRPr lang="de-DE" sz="1200" b="0" dirty="0"/>
            </a:p>
            <a:p>
              <a:endParaRPr lang="de-DE" sz="1200" b="0" dirty="0"/>
            </a:p>
            <a:p>
              <a:endParaRPr lang="de-DE" sz="1200" b="0" dirty="0"/>
            </a:p>
            <a:p>
              <a:endParaRPr lang="de-DE" sz="1200" b="0" dirty="0"/>
            </a:p>
            <a:p>
              <a:r>
                <a:rPr lang="de-DE" sz="1200" b="0" dirty="0"/>
                <a:t>1,38</a:t>
              </a:r>
              <a:r>
                <a:rPr lang="en-US" sz="1200" b="0" dirty="0">
                  <a:cs typeface="Arial" charset="0"/>
                </a:rPr>
                <a:t>·</a:t>
              </a:r>
              <a:r>
                <a:rPr lang="de-DE" sz="1200" b="0" dirty="0"/>
                <a:t>10</a:t>
              </a:r>
              <a:r>
                <a:rPr lang="de-DE" sz="1200" b="0" baseline="30000" dirty="0"/>
                <a:t>-19</a:t>
              </a:r>
              <a:endParaRPr lang="de-DE" sz="1200" b="0" dirty="0"/>
            </a:p>
            <a:p>
              <a:endParaRPr lang="de-DE" sz="1200" b="0" dirty="0"/>
            </a:p>
            <a:p>
              <a:endParaRPr lang="de-DE" sz="1200" b="0" dirty="0"/>
            </a:p>
            <a:p>
              <a:endParaRPr lang="de-DE" sz="1200" b="0" dirty="0"/>
            </a:p>
            <a:p>
              <a:endParaRPr lang="de-DE" sz="1200" b="0" dirty="0"/>
            </a:p>
            <a:p>
              <a:endParaRPr lang="de-DE" sz="1200" b="0" dirty="0"/>
            </a:p>
            <a:p>
              <a:r>
                <a:rPr lang="de-DE" sz="1200" b="0" dirty="0"/>
                <a:t>1,38</a:t>
              </a:r>
              <a:r>
                <a:rPr lang="en-US" sz="1200" b="0" dirty="0"/>
                <a:t>·</a:t>
              </a:r>
              <a:r>
                <a:rPr lang="de-DE" sz="1200" b="0" dirty="0"/>
                <a:t>10</a:t>
              </a:r>
              <a:r>
                <a:rPr lang="de-DE" sz="1200" b="0" baseline="30000" dirty="0"/>
                <a:t>-20</a:t>
              </a:r>
            </a:p>
            <a:p>
              <a:endParaRPr lang="de-DE" sz="1200" b="0" dirty="0"/>
            </a:p>
            <a:p>
              <a:endParaRPr lang="de-DE" sz="1200" b="0" dirty="0"/>
            </a:p>
            <a:p>
              <a:endParaRPr lang="de-DE" sz="1200" b="0" dirty="0"/>
            </a:p>
            <a:p>
              <a:endParaRPr lang="de-DE" sz="1200" b="0" dirty="0"/>
            </a:p>
            <a:p>
              <a:endParaRPr lang="de-DE" sz="1200" b="0" dirty="0"/>
            </a:p>
            <a:p>
              <a:endParaRPr lang="de-DE" sz="1200" b="0" dirty="0"/>
            </a:p>
            <a:p>
              <a:r>
                <a:rPr lang="de-DE" sz="1200" b="0" dirty="0"/>
                <a:t>1,38</a:t>
              </a:r>
              <a:r>
                <a:rPr lang="en-US" sz="1200" b="0" dirty="0"/>
                <a:t>·</a:t>
              </a:r>
              <a:r>
                <a:rPr lang="de-DE" sz="1200" b="0" dirty="0"/>
                <a:t>10</a:t>
              </a:r>
              <a:r>
                <a:rPr lang="de-DE" sz="1200" b="0" baseline="30000" dirty="0"/>
                <a:t>-21</a:t>
              </a:r>
            </a:p>
            <a:p>
              <a:endParaRPr lang="de-DE" sz="1200" b="0" dirty="0"/>
            </a:p>
            <a:p>
              <a:endParaRPr lang="de-DE" sz="1200" b="0" dirty="0"/>
            </a:p>
            <a:p>
              <a:endParaRPr lang="de-DE" sz="1200" b="0" dirty="0"/>
            </a:p>
            <a:p>
              <a:endParaRPr lang="de-DE" sz="1200" b="0" dirty="0"/>
            </a:p>
            <a:p>
              <a:endParaRPr lang="de-DE" sz="1200" b="0" dirty="0"/>
            </a:p>
            <a:p>
              <a:r>
                <a:rPr lang="de-DE" sz="1200" b="0" dirty="0"/>
                <a:t>1,38</a:t>
              </a:r>
              <a:r>
                <a:rPr lang="en-US" sz="1200" b="0" dirty="0">
                  <a:cs typeface="Arial" charset="0"/>
                </a:rPr>
                <a:t>·</a:t>
              </a:r>
              <a:r>
                <a:rPr lang="de-DE" sz="1200" b="0" dirty="0"/>
                <a:t>10</a:t>
              </a:r>
              <a:r>
                <a:rPr lang="de-DE" sz="1200" b="0" baseline="30000" dirty="0"/>
                <a:t>-22</a:t>
              </a:r>
            </a:p>
          </p:txBody>
        </p:sp>
        <p:sp>
          <p:nvSpPr>
            <p:cNvPr id="254" name="Text Box 77"/>
            <p:cNvSpPr txBox="1">
              <a:spLocks noChangeArrowheads="1"/>
            </p:cNvSpPr>
            <p:nvPr/>
          </p:nvSpPr>
          <p:spPr bwMode="auto">
            <a:xfrm>
              <a:off x="2438" y="1989"/>
              <a:ext cx="48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b="0" dirty="0" smtClean="0"/>
                <a:t>not </a:t>
              </a:r>
              <a:r>
                <a:rPr lang="de-DE" sz="1000" b="0" dirty="0" err="1" smtClean="0"/>
                <a:t>cooled</a:t>
              </a:r>
              <a:endParaRPr lang="de-DE" sz="1000" b="0" dirty="0"/>
            </a:p>
          </p:txBody>
        </p:sp>
        <p:sp>
          <p:nvSpPr>
            <p:cNvPr id="255" name="Text Box 79"/>
            <p:cNvSpPr txBox="1">
              <a:spLocks noChangeArrowheads="1"/>
            </p:cNvSpPr>
            <p:nvPr/>
          </p:nvSpPr>
          <p:spPr bwMode="auto">
            <a:xfrm>
              <a:off x="2518" y="2533"/>
              <a:ext cx="35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000" b="0" dirty="0" err="1" smtClean="0"/>
                <a:t>cooled</a:t>
              </a:r>
              <a:endParaRPr lang="de-DE" sz="1000" b="0" dirty="0"/>
            </a:p>
            <a:p>
              <a:r>
                <a:rPr lang="de-DE" sz="1000" b="0" dirty="0"/>
                <a:t>20°K</a:t>
              </a:r>
            </a:p>
          </p:txBody>
        </p:sp>
        <p:sp>
          <p:nvSpPr>
            <p:cNvPr id="256" name="Text Box 80"/>
            <p:cNvSpPr txBox="1">
              <a:spLocks noChangeArrowheads="1"/>
            </p:cNvSpPr>
            <p:nvPr/>
          </p:nvSpPr>
          <p:spPr bwMode="auto">
            <a:xfrm>
              <a:off x="3202" y="2520"/>
              <a:ext cx="7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sz="1000" b="0" dirty="0" err="1" smtClean="0"/>
                <a:t>Atmospheric</a:t>
              </a:r>
              <a:r>
                <a:rPr lang="de-DE" sz="1000" b="0" dirty="0" smtClean="0"/>
                <a:t> </a:t>
              </a:r>
              <a:r>
                <a:rPr lang="de-DE" sz="1000" b="0" dirty="0" err="1" smtClean="0"/>
                <a:t>noise</a:t>
              </a:r>
              <a:endParaRPr lang="de-DE" sz="1000" b="0" dirty="0"/>
            </a:p>
          </p:txBody>
        </p:sp>
        <p:sp>
          <p:nvSpPr>
            <p:cNvPr id="257" name="Text Box 81"/>
            <p:cNvSpPr txBox="1">
              <a:spLocks noChangeArrowheads="1"/>
            </p:cNvSpPr>
            <p:nvPr/>
          </p:nvSpPr>
          <p:spPr bwMode="auto">
            <a:xfrm>
              <a:off x="3204" y="2627"/>
              <a:ext cx="74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sz="1000" b="0" dirty="0" err="1" smtClean="0"/>
                <a:t>Vertical</a:t>
              </a:r>
              <a:r>
                <a:rPr lang="de-DE" sz="1000" b="0" dirty="0" smtClean="0"/>
                <a:t> </a:t>
              </a:r>
              <a:r>
                <a:rPr lang="de-DE" sz="1000" b="0" dirty="0" err="1" smtClean="0"/>
                <a:t>incidence</a:t>
              </a:r>
              <a:endParaRPr lang="de-DE" sz="1000" b="0" dirty="0"/>
            </a:p>
          </p:txBody>
        </p:sp>
        <p:sp>
          <p:nvSpPr>
            <p:cNvPr id="258" name="Text Box 82"/>
            <p:cNvSpPr txBox="1">
              <a:spLocks noChangeArrowheads="1"/>
            </p:cNvSpPr>
            <p:nvPr/>
          </p:nvSpPr>
          <p:spPr bwMode="auto">
            <a:xfrm>
              <a:off x="2894" y="3365"/>
              <a:ext cx="3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000" b="0"/>
                <a:t>Max.</a:t>
              </a:r>
            </a:p>
          </p:txBody>
        </p:sp>
        <p:sp>
          <p:nvSpPr>
            <p:cNvPr id="259" name="Text Box 83"/>
            <p:cNvSpPr txBox="1">
              <a:spLocks noChangeArrowheads="1"/>
            </p:cNvSpPr>
            <p:nvPr/>
          </p:nvSpPr>
          <p:spPr bwMode="auto">
            <a:xfrm>
              <a:off x="2054" y="3373"/>
              <a:ext cx="3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1000" b="0"/>
                <a:t>Min.</a:t>
              </a:r>
            </a:p>
          </p:txBody>
        </p:sp>
        <p:sp>
          <p:nvSpPr>
            <p:cNvPr id="260" name="Freeform 84"/>
            <p:cNvSpPr>
              <a:spLocks/>
            </p:cNvSpPr>
            <p:nvPr/>
          </p:nvSpPr>
          <p:spPr bwMode="auto">
            <a:xfrm>
              <a:off x="1760" y="1763"/>
              <a:ext cx="2168" cy="1533"/>
            </a:xfrm>
            <a:custGeom>
              <a:avLst/>
              <a:gdLst/>
              <a:ahLst/>
              <a:cxnLst>
                <a:cxn ang="0">
                  <a:pos x="0" y="1533"/>
                </a:cxn>
                <a:cxn ang="0">
                  <a:pos x="360" y="1477"/>
                </a:cxn>
                <a:cxn ang="0">
                  <a:pos x="768" y="1477"/>
                </a:cxn>
                <a:cxn ang="0">
                  <a:pos x="1056" y="1453"/>
                </a:cxn>
                <a:cxn ang="0">
                  <a:pos x="1312" y="1333"/>
                </a:cxn>
                <a:cxn ang="0">
                  <a:pos x="1424" y="1149"/>
                </a:cxn>
                <a:cxn ang="0">
                  <a:pos x="1504" y="709"/>
                </a:cxn>
                <a:cxn ang="0">
                  <a:pos x="1552" y="501"/>
                </a:cxn>
                <a:cxn ang="0">
                  <a:pos x="1624" y="629"/>
                </a:cxn>
                <a:cxn ang="0">
                  <a:pos x="1688" y="757"/>
                </a:cxn>
                <a:cxn ang="0">
                  <a:pos x="1760" y="781"/>
                </a:cxn>
                <a:cxn ang="0">
                  <a:pos x="1832" y="677"/>
                </a:cxn>
                <a:cxn ang="0">
                  <a:pos x="1912" y="413"/>
                </a:cxn>
                <a:cxn ang="0">
                  <a:pos x="2040" y="93"/>
                </a:cxn>
                <a:cxn ang="0">
                  <a:pos x="2104" y="13"/>
                </a:cxn>
                <a:cxn ang="0">
                  <a:pos x="2168" y="13"/>
                </a:cxn>
              </a:cxnLst>
              <a:rect l="0" t="0" r="r" b="b"/>
              <a:pathLst>
                <a:path w="2168" h="1533">
                  <a:moveTo>
                    <a:pt x="0" y="1533"/>
                  </a:moveTo>
                  <a:cubicBezTo>
                    <a:pt x="116" y="1509"/>
                    <a:pt x="232" y="1486"/>
                    <a:pt x="360" y="1477"/>
                  </a:cubicBezTo>
                  <a:cubicBezTo>
                    <a:pt x="488" y="1468"/>
                    <a:pt x="652" y="1481"/>
                    <a:pt x="768" y="1477"/>
                  </a:cubicBezTo>
                  <a:cubicBezTo>
                    <a:pt x="884" y="1473"/>
                    <a:pt x="965" y="1477"/>
                    <a:pt x="1056" y="1453"/>
                  </a:cubicBezTo>
                  <a:cubicBezTo>
                    <a:pt x="1147" y="1429"/>
                    <a:pt x="1251" y="1384"/>
                    <a:pt x="1312" y="1333"/>
                  </a:cubicBezTo>
                  <a:cubicBezTo>
                    <a:pt x="1373" y="1282"/>
                    <a:pt x="1392" y="1253"/>
                    <a:pt x="1424" y="1149"/>
                  </a:cubicBezTo>
                  <a:cubicBezTo>
                    <a:pt x="1456" y="1045"/>
                    <a:pt x="1483" y="817"/>
                    <a:pt x="1504" y="709"/>
                  </a:cubicBezTo>
                  <a:cubicBezTo>
                    <a:pt x="1525" y="601"/>
                    <a:pt x="1532" y="514"/>
                    <a:pt x="1552" y="501"/>
                  </a:cubicBezTo>
                  <a:cubicBezTo>
                    <a:pt x="1572" y="488"/>
                    <a:pt x="1601" y="586"/>
                    <a:pt x="1624" y="629"/>
                  </a:cubicBezTo>
                  <a:cubicBezTo>
                    <a:pt x="1647" y="672"/>
                    <a:pt x="1665" y="732"/>
                    <a:pt x="1688" y="757"/>
                  </a:cubicBezTo>
                  <a:cubicBezTo>
                    <a:pt x="1711" y="782"/>
                    <a:pt x="1736" y="794"/>
                    <a:pt x="1760" y="781"/>
                  </a:cubicBezTo>
                  <a:cubicBezTo>
                    <a:pt x="1784" y="768"/>
                    <a:pt x="1807" y="738"/>
                    <a:pt x="1832" y="677"/>
                  </a:cubicBezTo>
                  <a:cubicBezTo>
                    <a:pt x="1857" y="616"/>
                    <a:pt x="1877" y="510"/>
                    <a:pt x="1912" y="413"/>
                  </a:cubicBezTo>
                  <a:cubicBezTo>
                    <a:pt x="1947" y="316"/>
                    <a:pt x="2008" y="160"/>
                    <a:pt x="2040" y="93"/>
                  </a:cubicBezTo>
                  <a:cubicBezTo>
                    <a:pt x="2072" y="26"/>
                    <a:pt x="2083" y="26"/>
                    <a:pt x="2104" y="13"/>
                  </a:cubicBezTo>
                  <a:cubicBezTo>
                    <a:pt x="2125" y="0"/>
                    <a:pt x="2146" y="6"/>
                    <a:pt x="2168" y="13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1" name="AutoShape 94"/>
            <p:cNvSpPr>
              <a:spLocks/>
            </p:cNvSpPr>
            <p:nvPr/>
          </p:nvSpPr>
          <p:spPr bwMode="auto">
            <a:xfrm>
              <a:off x="2600" y="936"/>
              <a:ext cx="56" cy="352"/>
            </a:xfrm>
            <a:prstGeom prst="rightBrace">
              <a:avLst>
                <a:gd name="adj1" fmla="val 523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2" name="AutoShape 95"/>
            <p:cNvSpPr>
              <a:spLocks/>
            </p:cNvSpPr>
            <p:nvPr/>
          </p:nvSpPr>
          <p:spPr bwMode="auto">
            <a:xfrm>
              <a:off x="2912" y="1232"/>
              <a:ext cx="56" cy="192"/>
            </a:xfrm>
            <a:prstGeom prst="rightBrace">
              <a:avLst>
                <a:gd name="adj1" fmla="val 2857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3" name="AutoShape 96"/>
            <p:cNvSpPr>
              <a:spLocks/>
            </p:cNvSpPr>
            <p:nvPr/>
          </p:nvSpPr>
          <p:spPr bwMode="auto">
            <a:xfrm>
              <a:off x="2400" y="2024"/>
              <a:ext cx="88" cy="872"/>
            </a:xfrm>
            <a:prstGeom prst="leftBrace">
              <a:avLst>
                <a:gd name="adj1" fmla="val 8257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4" name="AutoShape 97"/>
            <p:cNvSpPr>
              <a:spLocks/>
            </p:cNvSpPr>
            <p:nvPr/>
          </p:nvSpPr>
          <p:spPr bwMode="auto">
            <a:xfrm>
              <a:off x="2392" y="2928"/>
              <a:ext cx="56" cy="200"/>
            </a:xfrm>
            <a:prstGeom prst="leftBrace">
              <a:avLst>
                <a:gd name="adj1" fmla="val 2976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5" name="AutoShape 98"/>
            <p:cNvSpPr>
              <a:spLocks/>
            </p:cNvSpPr>
            <p:nvPr/>
          </p:nvSpPr>
          <p:spPr bwMode="auto">
            <a:xfrm>
              <a:off x="2424" y="1704"/>
              <a:ext cx="40" cy="144"/>
            </a:xfrm>
            <a:prstGeom prst="leftBrace">
              <a:avLst>
                <a:gd name="adj1" fmla="val 3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" name="Line 99"/>
            <p:cNvSpPr>
              <a:spLocks noChangeShapeType="1"/>
            </p:cNvSpPr>
            <p:nvPr/>
          </p:nvSpPr>
          <p:spPr bwMode="auto">
            <a:xfrm flipV="1">
              <a:off x="2960" y="1264"/>
              <a:ext cx="48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7" name="AutoShape 100"/>
            <p:cNvSpPr>
              <a:spLocks/>
            </p:cNvSpPr>
            <p:nvPr/>
          </p:nvSpPr>
          <p:spPr bwMode="auto">
            <a:xfrm rot="16200000">
              <a:off x="3752" y="720"/>
              <a:ext cx="56" cy="272"/>
            </a:xfrm>
            <a:prstGeom prst="rightBrace">
              <a:avLst>
                <a:gd name="adj1" fmla="val 4047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8" name="Line 102"/>
            <p:cNvSpPr>
              <a:spLocks noChangeShapeType="1"/>
            </p:cNvSpPr>
            <p:nvPr/>
          </p:nvSpPr>
          <p:spPr bwMode="auto">
            <a:xfrm>
              <a:off x="2480" y="728"/>
              <a:ext cx="0" cy="2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9" name="Line 103"/>
            <p:cNvSpPr>
              <a:spLocks noChangeShapeType="1"/>
            </p:cNvSpPr>
            <p:nvPr/>
          </p:nvSpPr>
          <p:spPr bwMode="auto">
            <a:xfrm>
              <a:off x="3208" y="728"/>
              <a:ext cx="0" cy="2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0" name="Rectangle 50"/>
            <p:cNvSpPr>
              <a:spLocks noChangeArrowheads="1"/>
            </p:cNvSpPr>
            <p:nvPr/>
          </p:nvSpPr>
          <p:spPr bwMode="auto">
            <a:xfrm>
              <a:off x="2933" y="746"/>
              <a:ext cx="953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E9D51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0" dirty="0" smtClean="0"/>
                <a:t>Semiconductor </a:t>
              </a:r>
              <a:r>
                <a:rPr lang="de-DE" sz="1000" b="0" dirty="0" err="1" smtClean="0"/>
                <a:t>diode</a:t>
              </a:r>
              <a:r>
                <a:rPr lang="de-DE" sz="1000" b="0" dirty="0" smtClean="0"/>
                <a:t> </a:t>
              </a:r>
              <a:r>
                <a:rPr lang="de-DE" sz="1000" b="0" dirty="0" err="1" smtClean="0"/>
                <a:t>mixer</a:t>
              </a:r>
              <a:endParaRPr lang="de-DE" sz="1000" b="0" dirty="0"/>
            </a:p>
          </p:txBody>
        </p:sp>
        <p:sp>
          <p:nvSpPr>
            <p:cNvPr id="271" name="Rectangle 38"/>
            <p:cNvSpPr>
              <a:spLocks noChangeArrowheads="1"/>
            </p:cNvSpPr>
            <p:nvPr/>
          </p:nvSpPr>
          <p:spPr bwMode="auto">
            <a:xfrm>
              <a:off x="2154" y="2952"/>
              <a:ext cx="227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0"/>
                <a:t>Maser</a:t>
              </a:r>
            </a:p>
          </p:txBody>
        </p:sp>
        <p:sp>
          <p:nvSpPr>
            <p:cNvPr id="272" name="Rectangle 47"/>
            <p:cNvSpPr>
              <a:spLocks noChangeArrowheads="1"/>
            </p:cNvSpPr>
            <p:nvPr/>
          </p:nvSpPr>
          <p:spPr bwMode="auto">
            <a:xfrm>
              <a:off x="2144" y="1836"/>
              <a:ext cx="272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0" dirty="0"/>
                <a:t>Tunnel-</a:t>
              </a:r>
            </a:p>
            <a:p>
              <a:pPr algn="ctr"/>
              <a:r>
                <a:rPr lang="de-DE" sz="1000" b="0" dirty="0" err="1" smtClean="0"/>
                <a:t>Diodes</a:t>
              </a:r>
              <a:endParaRPr lang="de-DE" sz="1000" b="0" dirty="0"/>
            </a:p>
          </p:txBody>
        </p:sp>
        <p:sp>
          <p:nvSpPr>
            <p:cNvPr id="273" name="Rectangle 55"/>
            <p:cNvSpPr>
              <a:spLocks noChangeArrowheads="1"/>
            </p:cNvSpPr>
            <p:nvPr/>
          </p:nvSpPr>
          <p:spPr bwMode="auto">
            <a:xfrm>
              <a:off x="2245" y="3519"/>
              <a:ext cx="907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0" dirty="0" err="1" smtClean="0"/>
                <a:t>Galactic</a:t>
              </a:r>
              <a:r>
                <a:rPr lang="de-DE" sz="1000" b="0" dirty="0" smtClean="0"/>
                <a:t> </a:t>
              </a:r>
              <a:r>
                <a:rPr lang="de-DE" sz="1000" b="0" dirty="0" err="1" smtClean="0"/>
                <a:t>noise</a:t>
              </a:r>
              <a:endParaRPr lang="de-DE" sz="1000" b="0" dirty="0"/>
            </a:p>
          </p:txBody>
        </p:sp>
        <p:sp>
          <p:nvSpPr>
            <p:cNvPr id="274" name="Line 105"/>
            <p:cNvSpPr>
              <a:spLocks noChangeShapeType="1"/>
            </p:cNvSpPr>
            <p:nvPr/>
          </p:nvSpPr>
          <p:spPr bwMode="auto">
            <a:xfrm flipH="1">
              <a:off x="2352" y="1792"/>
              <a:ext cx="64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5" name="Rectangle 41"/>
            <p:cNvSpPr>
              <a:spLocks noChangeArrowheads="1"/>
            </p:cNvSpPr>
            <p:nvPr/>
          </p:nvSpPr>
          <p:spPr bwMode="auto">
            <a:xfrm>
              <a:off x="2039" y="2369"/>
              <a:ext cx="363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0" dirty="0" err="1" smtClean="0"/>
                <a:t>Varactor</a:t>
              </a:r>
              <a:r>
                <a:rPr lang="de-DE" sz="1000" b="0" dirty="0" smtClean="0"/>
                <a:t>-</a:t>
              </a:r>
              <a:endParaRPr lang="de-DE" sz="1000" b="0" dirty="0"/>
            </a:p>
            <a:p>
              <a:pPr algn="ctr"/>
              <a:r>
                <a:rPr lang="de-DE" sz="1000" b="0" dirty="0" err="1" smtClean="0"/>
                <a:t>Diodes</a:t>
              </a:r>
              <a:endParaRPr lang="de-DE" sz="1000" b="0" dirty="0"/>
            </a:p>
          </p:txBody>
        </p:sp>
        <p:sp>
          <p:nvSpPr>
            <p:cNvPr id="276" name="Rectangle 59"/>
            <p:cNvSpPr>
              <a:spLocks noChangeArrowheads="1"/>
            </p:cNvSpPr>
            <p:nvPr/>
          </p:nvSpPr>
          <p:spPr bwMode="auto">
            <a:xfrm>
              <a:off x="4101" y="2224"/>
              <a:ext cx="392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000" b="0" dirty="0" smtClean="0"/>
                <a:t>HEMT </a:t>
              </a:r>
              <a:endParaRPr lang="de-DE" sz="1000" b="0" dirty="0"/>
            </a:p>
            <a:p>
              <a:pPr algn="ctr"/>
              <a:r>
                <a:rPr lang="de-DE" sz="1000" b="0" dirty="0"/>
                <a:t>Transistor</a:t>
              </a:r>
            </a:p>
          </p:txBody>
        </p:sp>
        <p:sp>
          <p:nvSpPr>
            <p:cNvPr id="277" name="AutoShape 95"/>
            <p:cNvSpPr>
              <a:spLocks/>
            </p:cNvSpPr>
            <p:nvPr/>
          </p:nvSpPr>
          <p:spPr bwMode="auto">
            <a:xfrm>
              <a:off x="3917" y="2205"/>
              <a:ext cx="56" cy="112"/>
            </a:xfrm>
            <a:prstGeom prst="rightBrace">
              <a:avLst>
                <a:gd name="adj1" fmla="val 2857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8" name="Line 99"/>
            <p:cNvSpPr>
              <a:spLocks noChangeShapeType="1"/>
            </p:cNvSpPr>
            <p:nvPr/>
          </p:nvSpPr>
          <p:spPr bwMode="auto">
            <a:xfrm>
              <a:off x="3977" y="2263"/>
              <a:ext cx="102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279" name="Gerade Verbindung 278"/>
          <p:cNvCxnSpPr/>
          <p:nvPr/>
        </p:nvCxnSpPr>
        <p:spPr bwMode="auto">
          <a:xfrm>
            <a:off x="5885768" y="3554806"/>
            <a:ext cx="136414" cy="119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Gerade Verbindung 279"/>
          <p:cNvCxnSpPr/>
          <p:nvPr/>
        </p:nvCxnSpPr>
        <p:spPr bwMode="auto">
          <a:xfrm>
            <a:off x="5809567" y="3566713"/>
            <a:ext cx="136414" cy="119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Gerade Verbindung 280"/>
          <p:cNvCxnSpPr/>
          <p:nvPr/>
        </p:nvCxnSpPr>
        <p:spPr bwMode="auto">
          <a:xfrm>
            <a:off x="5733368" y="3576237"/>
            <a:ext cx="136414" cy="119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2" name="Gerade Verbindung 281"/>
          <p:cNvCxnSpPr/>
          <p:nvPr/>
        </p:nvCxnSpPr>
        <p:spPr bwMode="auto">
          <a:xfrm>
            <a:off x="6126274" y="3530993"/>
            <a:ext cx="88789" cy="837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3" name="Gerade Verbindung 282"/>
          <p:cNvCxnSpPr/>
          <p:nvPr/>
        </p:nvCxnSpPr>
        <p:spPr bwMode="auto">
          <a:xfrm>
            <a:off x="6050073" y="3542900"/>
            <a:ext cx="136414" cy="119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Gerade Verbindung 283"/>
          <p:cNvCxnSpPr/>
          <p:nvPr/>
        </p:nvCxnSpPr>
        <p:spPr bwMode="auto">
          <a:xfrm>
            <a:off x="5973874" y="3552424"/>
            <a:ext cx="136414" cy="119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5" name="Gerade Verbindung 284"/>
          <p:cNvCxnSpPr/>
          <p:nvPr/>
        </p:nvCxnSpPr>
        <p:spPr bwMode="auto">
          <a:xfrm>
            <a:off x="2999692" y="3954856"/>
            <a:ext cx="88789" cy="837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910053" y="546265"/>
            <a:ext cx="532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Garamond"/>
              </a:rPr>
              <a:t>Analog: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Amplifiers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OpAmps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Analog Computers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5197" y="5673351"/>
            <a:ext cx="4215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WMAP:</a:t>
            </a:r>
            <a:r>
              <a:rPr lang="de-DE" sz="1400" dirty="0" smtClean="0">
                <a:solidFill>
                  <a:srgbClr val="0000FF"/>
                </a:solidFill>
              </a:rPr>
              <a:t> Wilkinson </a:t>
            </a:r>
            <a:r>
              <a:rPr lang="de-DE" sz="1400" dirty="0" err="1" smtClean="0">
                <a:solidFill>
                  <a:srgbClr val="0000FF"/>
                </a:solidFill>
              </a:rPr>
              <a:t>Microwave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Anisotropy</a:t>
            </a:r>
            <a:r>
              <a:rPr lang="de-DE" sz="1400" dirty="0" smtClean="0">
                <a:solidFill>
                  <a:srgbClr val="0000FF"/>
                </a:solidFill>
              </a:rPr>
              <a:t> Probe</a:t>
            </a:r>
            <a:endParaRPr lang="de-DE" sz="1400" dirty="0">
              <a:solidFill>
                <a:srgbClr val="0000FF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2143" y="1171781"/>
            <a:ext cx="5061857" cy="372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 l="15496" t="14831" r="11461" b="16184"/>
          <a:stretch>
            <a:fillRect/>
          </a:stretch>
        </p:blipFill>
        <p:spPr bwMode="auto">
          <a:xfrm>
            <a:off x="434482" y="2897021"/>
            <a:ext cx="3743877" cy="25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910053" y="546265"/>
            <a:ext cx="532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Garamond"/>
              </a:rPr>
              <a:t>Analog: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Amplifiers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OpAmps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Analog Computers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496" y="2517499"/>
            <a:ext cx="6191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pieren 6"/>
          <p:cNvGrpSpPr/>
          <p:nvPr/>
        </p:nvGrpSpPr>
        <p:grpSpPr>
          <a:xfrm>
            <a:off x="4016155" y="1116496"/>
            <a:ext cx="4819909" cy="1401003"/>
            <a:chOff x="4016155" y="1116496"/>
            <a:chExt cx="4819909" cy="1401003"/>
          </a:xfrm>
        </p:grpSpPr>
        <p:sp>
          <p:nvSpPr>
            <p:cNvPr id="8" name="Textfeld 7"/>
            <p:cNvSpPr txBox="1"/>
            <p:nvPr/>
          </p:nvSpPr>
          <p:spPr>
            <a:xfrm>
              <a:off x="4016155" y="1116496"/>
              <a:ext cx="48199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HEMT:</a:t>
              </a:r>
              <a:r>
                <a:rPr lang="de-DE" sz="1400" dirty="0" smtClean="0">
                  <a:solidFill>
                    <a:srgbClr val="0000FF"/>
                  </a:solidFill>
                </a:rPr>
                <a:t> High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Electron</a:t>
              </a:r>
              <a:r>
                <a:rPr lang="de-DE" sz="1400" dirty="0" smtClean="0">
                  <a:solidFill>
                    <a:srgbClr val="0000FF"/>
                  </a:solidFill>
                </a:rPr>
                <a:t> Mobility Transistor</a:t>
              </a:r>
            </a:p>
            <a:p>
              <a:pPr algn="ctr"/>
              <a:r>
                <a:rPr lang="de-DE" sz="1400" dirty="0" smtClean="0">
                  <a:solidFill>
                    <a:srgbClr val="0000FF"/>
                  </a:solidFill>
                </a:rPr>
                <a:t>Special JFET Transistor  on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ALGaAs</a:t>
              </a:r>
              <a:r>
                <a:rPr lang="de-DE" sz="1400" dirty="0" smtClean="0">
                  <a:solidFill>
                    <a:srgbClr val="0000FF"/>
                  </a:solidFill>
                </a:rPr>
                <a:t>/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GaAs</a:t>
              </a:r>
              <a:r>
                <a:rPr lang="de-DE" sz="1400" dirty="0" smtClean="0">
                  <a:solidFill>
                    <a:srgbClr val="0000FF"/>
                  </a:solidFill>
                </a:rPr>
                <a:t>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Heterostructur</a:t>
              </a:r>
              <a:r>
                <a:rPr lang="de-DE" sz="1400" dirty="0" smtClean="0">
                  <a:solidFill>
                    <a:srgbClr val="0000FF"/>
                  </a:solidFill>
                </a:rPr>
                <a:t> </a:t>
              </a:r>
              <a:endParaRPr lang="de-DE" sz="1400" dirty="0">
                <a:solidFill>
                  <a:srgbClr val="0000FF"/>
                </a:solidFill>
              </a:endParaRPr>
            </a:p>
          </p:txBody>
        </p:sp>
        <p:cxnSp>
          <p:nvCxnSpPr>
            <p:cNvPr id="9" name="Gerade Verbindung mit Pfeil 8"/>
            <p:cNvCxnSpPr>
              <a:stCxn id="8" idx="2"/>
              <a:endCxn id="5" idx="0"/>
            </p:cNvCxnSpPr>
            <p:nvPr/>
          </p:nvCxnSpPr>
          <p:spPr bwMode="auto">
            <a:xfrm flipH="1">
              <a:off x="5695121" y="1639716"/>
              <a:ext cx="730989" cy="87778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uppieren 9"/>
          <p:cNvGrpSpPr/>
          <p:nvPr/>
        </p:nvGrpSpPr>
        <p:grpSpPr>
          <a:xfrm>
            <a:off x="0" y="1140363"/>
            <a:ext cx="4452730" cy="3356264"/>
            <a:chOff x="0" y="1140363"/>
            <a:chExt cx="4452730" cy="3356264"/>
          </a:xfrm>
        </p:grpSpPr>
        <p:sp>
          <p:nvSpPr>
            <p:cNvPr id="11" name="Textfeld 10"/>
            <p:cNvSpPr txBox="1"/>
            <p:nvPr/>
          </p:nvSpPr>
          <p:spPr>
            <a:xfrm>
              <a:off x="0" y="1140363"/>
              <a:ext cx="383791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OMT:</a:t>
              </a:r>
              <a:r>
                <a:rPr lang="de-DE" sz="1400" dirty="0" smtClean="0">
                  <a:solidFill>
                    <a:srgbClr val="0000FF"/>
                  </a:solidFill>
                </a:rPr>
                <a:t>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Orthomode</a:t>
              </a:r>
              <a:r>
                <a:rPr lang="de-DE" sz="1400" dirty="0" smtClean="0">
                  <a:solidFill>
                    <a:srgbClr val="0000FF"/>
                  </a:solidFill>
                </a:rPr>
                <a:t>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Transducer</a:t>
              </a:r>
              <a:endParaRPr lang="de-DE" sz="1400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de-DE" sz="1400" dirty="0" smtClean="0">
                  <a:solidFill>
                    <a:srgbClr val="0000FF"/>
                  </a:solidFill>
                </a:rPr>
                <a:t>Splits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circular</a:t>
              </a:r>
              <a:r>
                <a:rPr lang="de-DE" sz="1400" dirty="0" smtClean="0">
                  <a:solidFill>
                    <a:srgbClr val="0000FF"/>
                  </a:solidFill>
                </a:rPr>
                <a:t>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polarized</a:t>
              </a:r>
              <a:r>
                <a:rPr lang="de-DE" sz="1400" dirty="0" smtClean="0">
                  <a:solidFill>
                    <a:srgbClr val="0000FF"/>
                  </a:solidFill>
                </a:rPr>
                <a:t>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waves</a:t>
              </a:r>
              <a:r>
                <a:rPr lang="de-DE" sz="1400" dirty="0" smtClean="0">
                  <a:solidFill>
                    <a:srgbClr val="0000FF"/>
                  </a:solidFill>
                </a:rPr>
                <a:t> in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horizontally</a:t>
              </a:r>
              <a:r>
                <a:rPr lang="de-DE" sz="1400" dirty="0" smtClean="0">
                  <a:solidFill>
                    <a:srgbClr val="0000FF"/>
                  </a:solidFill>
                </a:rPr>
                <a:t>- </a:t>
              </a:r>
            </a:p>
            <a:p>
              <a:pPr algn="ctr"/>
              <a:r>
                <a:rPr lang="de-DE" sz="1400" dirty="0" err="1" smtClean="0">
                  <a:solidFill>
                    <a:srgbClr val="0000FF"/>
                  </a:solidFill>
                </a:rPr>
                <a:t>and</a:t>
              </a:r>
              <a:r>
                <a:rPr lang="de-DE" sz="1400" dirty="0" smtClean="0">
                  <a:solidFill>
                    <a:srgbClr val="0000FF"/>
                  </a:solidFill>
                </a:rPr>
                <a:t>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vertically</a:t>
              </a:r>
              <a:r>
                <a:rPr lang="de-DE" sz="1400" dirty="0" smtClean="0">
                  <a:solidFill>
                    <a:srgbClr val="0000FF"/>
                  </a:solidFill>
                </a:rPr>
                <a:t>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polarized</a:t>
              </a:r>
              <a:r>
                <a:rPr lang="de-DE" sz="1400" dirty="0" smtClean="0">
                  <a:solidFill>
                    <a:srgbClr val="0000FF"/>
                  </a:solidFill>
                </a:rPr>
                <a:t>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waves</a:t>
              </a:r>
              <a:endParaRPr lang="de-DE" sz="1400" dirty="0">
                <a:solidFill>
                  <a:srgbClr val="0000FF"/>
                </a:solidFill>
              </a:endParaRPr>
            </a:p>
          </p:txBody>
        </p:sp>
        <p:cxnSp>
          <p:nvCxnSpPr>
            <p:cNvPr id="12" name="Gerade Verbindung mit Pfeil 11"/>
            <p:cNvCxnSpPr/>
            <p:nvPr/>
          </p:nvCxnSpPr>
          <p:spPr bwMode="auto">
            <a:xfrm>
              <a:off x="3289853" y="1719470"/>
              <a:ext cx="1162877" cy="131196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3" name="Grafik 12" descr="Orthomode_transduc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104" y="3180521"/>
              <a:ext cx="1754808" cy="1316106"/>
            </a:xfrm>
            <a:prstGeom prst="rect">
              <a:avLst/>
            </a:prstGeom>
          </p:spPr>
        </p:pic>
        <p:cxnSp>
          <p:nvCxnSpPr>
            <p:cNvPr id="14" name="Gerade Verbindung mit Pfeil 13"/>
            <p:cNvCxnSpPr/>
            <p:nvPr/>
          </p:nvCxnSpPr>
          <p:spPr bwMode="auto">
            <a:xfrm flipH="1">
              <a:off x="1470991" y="1891748"/>
              <a:ext cx="371063" cy="11198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D:\Vorlesung\Tiflis2016\Bilder\SVF_LP.jpg"/>
          <p:cNvPicPr>
            <a:picLocks noChangeAspect="1" noChangeArrowheads="1"/>
          </p:cNvPicPr>
          <p:nvPr/>
        </p:nvPicPr>
        <p:blipFill>
          <a:blip r:embed="rId2" cstate="print"/>
          <a:srcRect l="1135" b="14195"/>
          <a:stretch>
            <a:fillRect/>
          </a:stretch>
        </p:blipFill>
        <p:spPr bwMode="auto">
          <a:xfrm>
            <a:off x="4682431" y="3635755"/>
            <a:ext cx="3630440" cy="2264684"/>
          </a:xfrm>
          <a:prstGeom prst="rect">
            <a:avLst/>
          </a:prstGeom>
          <a:noFill/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2691165" y="546265"/>
            <a:ext cx="376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err="1" smtClean="0">
                <a:solidFill>
                  <a:srgbClr val="00B050"/>
                </a:solidFill>
                <a:latin typeface="Garamond"/>
              </a:rPr>
              <a:t>Example</a:t>
            </a:r>
            <a:r>
              <a:rPr lang="de-DE" b="1" dirty="0" smtClean="0">
                <a:solidFill>
                  <a:srgbClr val="00B050"/>
                </a:solidFill>
                <a:latin typeface="Garamond"/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  <a:latin typeface="Garamond"/>
              </a:rPr>
              <a:t>of</a:t>
            </a:r>
            <a:r>
              <a:rPr lang="de-DE" b="1" dirty="0" smtClean="0">
                <a:solidFill>
                  <a:srgbClr val="00B050"/>
                </a:solidFill>
                <a:latin typeface="Garamond"/>
              </a:rPr>
              <a:t> a Feedback System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cxnSp>
        <p:nvCxnSpPr>
          <p:cNvPr id="5" name="Gerade Verbindung mit Pfeil 4"/>
          <p:cNvCxnSpPr>
            <a:endCxn id="68" idx="3"/>
          </p:cNvCxnSpPr>
          <p:nvPr/>
        </p:nvCxnSpPr>
        <p:spPr>
          <a:xfrm>
            <a:off x="1794698" y="3026065"/>
            <a:ext cx="1718169" cy="2924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4782437" y="32545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31" name="Gerade Verbindung mit Pfeil 30"/>
          <p:cNvCxnSpPr>
            <a:stCxn id="68" idx="0"/>
          </p:cNvCxnSpPr>
          <p:nvPr/>
        </p:nvCxnSpPr>
        <p:spPr>
          <a:xfrm>
            <a:off x="4427267" y="3055309"/>
            <a:ext cx="1058534" cy="5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5448891" y="2743854"/>
            <a:ext cx="1500326" cy="6569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Garamond"/>
              </a:rPr>
              <a:t>ν</a:t>
            </a:r>
            <a:endParaRPr lang="en-US" dirty="0"/>
          </a:p>
        </p:txBody>
      </p:sp>
      <p:grpSp>
        <p:nvGrpSpPr>
          <p:cNvPr id="48" name="Gruppieren 47"/>
          <p:cNvGrpSpPr/>
          <p:nvPr/>
        </p:nvGrpSpPr>
        <p:grpSpPr>
          <a:xfrm flipH="1">
            <a:off x="7383433" y="1312553"/>
            <a:ext cx="652508" cy="625876"/>
            <a:chOff x="1620175" y="1526959"/>
            <a:chExt cx="652508" cy="625876"/>
          </a:xfrm>
        </p:grpSpPr>
        <p:sp>
          <p:nvSpPr>
            <p:cNvPr id="8" name="Rechteck 7"/>
            <p:cNvSpPr/>
            <p:nvPr/>
          </p:nvSpPr>
          <p:spPr>
            <a:xfrm rot="5400000">
              <a:off x="1438183" y="1748901"/>
              <a:ext cx="585926" cy="22194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latin typeface="Garamond"/>
                </a:rPr>
                <a:t>ν</a:t>
              </a:r>
              <a:endParaRPr lang="en-US" dirty="0"/>
            </a:p>
          </p:txBody>
        </p:sp>
        <p:cxnSp>
          <p:nvCxnSpPr>
            <p:cNvPr id="41" name="Gerade Verbindung 40"/>
            <p:cNvCxnSpPr/>
            <p:nvPr/>
          </p:nvCxnSpPr>
          <p:spPr>
            <a:xfrm flipV="1">
              <a:off x="1864311" y="1526959"/>
              <a:ext cx="408372" cy="1775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 flipH="1" flipV="1">
              <a:off x="1856913" y="1945689"/>
              <a:ext cx="408372" cy="1775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Gerade Verbindung mit Pfeil 43"/>
          <p:cNvCxnSpPr/>
          <p:nvPr/>
        </p:nvCxnSpPr>
        <p:spPr>
          <a:xfrm flipV="1">
            <a:off x="1800947" y="1732574"/>
            <a:ext cx="10414" cy="1303906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flipH="1" flipV="1">
            <a:off x="7928728" y="1942815"/>
            <a:ext cx="7287" cy="114398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/>
          <p:cNvSpPr/>
          <p:nvPr/>
        </p:nvSpPr>
        <p:spPr>
          <a:xfrm>
            <a:off x="2087904" y="1490106"/>
            <a:ext cx="496800" cy="4971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Gerade Verbindung mit Pfeil 52"/>
          <p:cNvCxnSpPr/>
          <p:nvPr/>
        </p:nvCxnSpPr>
        <p:spPr>
          <a:xfrm flipH="1" flipV="1">
            <a:off x="2584507" y="1427315"/>
            <a:ext cx="8878" cy="621437"/>
          </a:xfrm>
          <a:prstGeom prst="straightConnector1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>
            <a:endCxn id="52" idx="2"/>
          </p:cNvCxnSpPr>
          <p:nvPr/>
        </p:nvCxnSpPr>
        <p:spPr>
          <a:xfrm flipV="1">
            <a:off x="1796781" y="1738681"/>
            <a:ext cx="291123" cy="4307"/>
          </a:xfrm>
          <a:prstGeom prst="straightConnector1">
            <a:avLst/>
          </a:prstGeom>
          <a:ln w="28575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>
          <a:xfrm>
            <a:off x="5641660" y="2767756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00FF"/>
                </a:solidFill>
                <a:latin typeface="+mj-lt"/>
              </a:rPr>
              <a:t>Filter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8" name="Gleichschenkliges Dreieck 67"/>
          <p:cNvSpPr/>
          <p:nvPr/>
        </p:nvSpPr>
        <p:spPr>
          <a:xfrm rot="5400000">
            <a:off x="3439715" y="2598109"/>
            <a:ext cx="1060704" cy="9144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Gerade Verbindung mit Pfeil 73"/>
          <p:cNvCxnSpPr>
            <a:stCxn id="32" idx="3"/>
          </p:cNvCxnSpPr>
          <p:nvPr/>
        </p:nvCxnSpPr>
        <p:spPr>
          <a:xfrm>
            <a:off x="6949217" y="3072328"/>
            <a:ext cx="1001586" cy="7073"/>
          </a:xfrm>
          <a:prstGeom prst="straightConnector1">
            <a:avLst/>
          </a:prstGeom>
          <a:ln w="28575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/>
          <p:nvPr/>
        </p:nvCxnSpPr>
        <p:spPr>
          <a:xfrm flipV="1">
            <a:off x="3528212" y="2404006"/>
            <a:ext cx="746975" cy="1442434"/>
          </a:xfrm>
          <a:prstGeom prst="straightConnector1">
            <a:avLst/>
          </a:prstGeom>
          <a:ln w="5715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D:\Vorlesung\Tiflis2016\Bilder\SVF_HP-LP.jpg"/>
          <p:cNvPicPr>
            <a:picLocks noChangeAspect="1" noChangeArrowheads="1"/>
          </p:cNvPicPr>
          <p:nvPr/>
        </p:nvPicPr>
        <p:blipFill>
          <a:blip r:embed="rId3" cstate="print"/>
          <a:srcRect l="1123" b="12627"/>
          <a:stretch>
            <a:fillRect/>
          </a:stretch>
        </p:blipFill>
        <p:spPr bwMode="auto">
          <a:xfrm>
            <a:off x="4690067" y="3623470"/>
            <a:ext cx="3613575" cy="2295075"/>
          </a:xfrm>
          <a:prstGeom prst="rect">
            <a:avLst/>
          </a:prstGeom>
          <a:noFill/>
        </p:spPr>
      </p:pic>
      <p:pic>
        <p:nvPicPr>
          <p:cNvPr id="33795" name="Picture 3" descr="D:\Vorlesung\Tiflis2016\Bilder\SVF_HP-LP-N.jpg"/>
          <p:cNvPicPr>
            <a:picLocks noChangeAspect="1" noChangeArrowheads="1"/>
          </p:cNvPicPr>
          <p:nvPr/>
        </p:nvPicPr>
        <p:blipFill>
          <a:blip r:embed="rId4" cstate="print"/>
          <a:srcRect l="905" b="12692"/>
          <a:stretch>
            <a:fillRect/>
          </a:stretch>
        </p:blipFill>
        <p:spPr bwMode="auto">
          <a:xfrm>
            <a:off x="4682926" y="3610170"/>
            <a:ext cx="3684937" cy="2333513"/>
          </a:xfrm>
          <a:prstGeom prst="rect">
            <a:avLst/>
          </a:prstGeom>
          <a:noFill/>
        </p:spPr>
      </p:pic>
      <p:sp>
        <p:nvSpPr>
          <p:cNvPr id="92" name="Freihandform 91"/>
          <p:cNvSpPr/>
          <p:nvPr/>
        </p:nvSpPr>
        <p:spPr>
          <a:xfrm>
            <a:off x="5513006" y="4869387"/>
            <a:ext cx="243840" cy="783590"/>
          </a:xfrm>
          <a:custGeom>
            <a:avLst/>
            <a:gdLst>
              <a:gd name="connsiteX0" fmla="*/ 0 w 266700"/>
              <a:gd name="connsiteY0" fmla="*/ 783590 h 863600"/>
              <a:gd name="connsiteX1" fmla="*/ 64770 w 266700"/>
              <a:gd name="connsiteY1" fmla="*/ 661670 h 863600"/>
              <a:gd name="connsiteX2" fmla="*/ 106680 w 266700"/>
              <a:gd name="connsiteY2" fmla="*/ 12065 h 863600"/>
              <a:gd name="connsiteX3" fmla="*/ 179070 w 266700"/>
              <a:gd name="connsiteY3" fmla="*/ 734060 h 863600"/>
              <a:gd name="connsiteX4" fmla="*/ 266700 w 266700"/>
              <a:gd name="connsiteY4" fmla="*/ 789305 h 863600"/>
              <a:gd name="connsiteX0" fmla="*/ 0 w 266700"/>
              <a:gd name="connsiteY0" fmla="*/ 772160 h 815022"/>
              <a:gd name="connsiteX1" fmla="*/ 64770 w 266700"/>
              <a:gd name="connsiteY1" fmla="*/ 650240 h 815022"/>
              <a:gd name="connsiteX2" fmla="*/ 106680 w 266700"/>
              <a:gd name="connsiteY2" fmla="*/ 635 h 815022"/>
              <a:gd name="connsiteX3" fmla="*/ 165735 w 266700"/>
              <a:gd name="connsiteY3" fmla="*/ 654050 h 815022"/>
              <a:gd name="connsiteX4" fmla="*/ 266700 w 266700"/>
              <a:gd name="connsiteY4" fmla="*/ 777875 h 815022"/>
              <a:gd name="connsiteX0" fmla="*/ 0 w 266700"/>
              <a:gd name="connsiteY0" fmla="*/ 772160 h 784542"/>
              <a:gd name="connsiteX1" fmla="*/ 64770 w 266700"/>
              <a:gd name="connsiteY1" fmla="*/ 650240 h 784542"/>
              <a:gd name="connsiteX2" fmla="*/ 106680 w 266700"/>
              <a:gd name="connsiteY2" fmla="*/ 635 h 784542"/>
              <a:gd name="connsiteX3" fmla="*/ 165735 w 266700"/>
              <a:gd name="connsiteY3" fmla="*/ 654050 h 784542"/>
              <a:gd name="connsiteX4" fmla="*/ 266700 w 266700"/>
              <a:gd name="connsiteY4" fmla="*/ 777875 h 784542"/>
              <a:gd name="connsiteX0" fmla="*/ 0 w 243840"/>
              <a:gd name="connsiteY0" fmla="*/ 772160 h 784542"/>
              <a:gd name="connsiteX1" fmla="*/ 64770 w 243840"/>
              <a:gd name="connsiteY1" fmla="*/ 650240 h 784542"/>
              <a:gd name="connsiteX2" fmla="*/ 106680 w 243840"/>
              <a:gd name="connsiteY2" fmla="*/ 635 h 784542"/>
              <a:gd name="connsiteX3" fmla="*/ 165735 w 243840"/>
              <a:gd name="connsiteY3" fmla="*/ 654050 h 784542"/>
              <a:gd name="connsiteX4" fmla="*/ 243840 w 243840"/>
              <a:gd name="connsiteY4" fmla="*/ 777875 h 784542"/>
              <a:gd name="connsiteX0" fmla="*/ 0 w 243840"/>
              <a:gd name="connsiteY0" fmla="*/ 772160 h 783590"/>
              <a:gd name="connsiteX1" fmla="*/ 64770 w 243840"/>
              <a:gd name="connsiteY1" fmla="*/ 650240 h 783590"/>
              <a:gd name="connsiteX2" fmla="*/ 106680 w 243840"/>
              <a:gd name="connsiteY2" fmla="*/ 635 h 783590"/>
              <a:gd name="connsiteX3" fmla="*/ 165735 w 243840"/>
              <a:gd name="connsiteY3" fmla="*/ 654050 h 783590"/>
              <a:gd name="connsiteX4" fmla="*/ 243840 w 243840"/>
              <a:gd name="connsiteY4" fmla="*/ 777875 h 783590"/>
              <a:gd name="connsiteX0" fmla="*/ 0 w 243840"/>
              <a:gd name="connsiteY0" fmla="*/ 772160 h 783590"/>
              <a:gd name="connsiteX1" fmla="*/ 64770 w 243840"/>
              <a:gd name="connsiteY1" fmla="*/ 650240 h 783590"/>
              <a:gd name="connsiteX2" fmla="*/ 106680 w 243840"/>
              <a:gd name="connsiteY2" fmla="*/ 635 h 783590"/>
              <a:gd name="connsiteX3" fmla="*/ 165735 w 243840"/>
              <a:gd name="connsiteY3" fmla="*/ 654050 h 783590"/>
              <a:gd name="connsiteX4" fmla="*/ 243840 w 243840"/>
              <a:gd name="connsiteY4" fmla="*/ 777875 h 783590"/>
              <a:gd name="connsiteX0" fmla="*/ 0 w 243840"/>
              <a:gd name="connsiteY0" fmla="*/ 772160 h 783590"/>
              <a:gd name="connsiteX1" fmla="*/ 64770 w 243840"/>
              <a:gd name="connsiteY1" fmla="*/ 650240 h 783590"/>
              <a:gd name="connsiteX2" fmla="*/ 106680 w 243840"/>
              <a:gd name="connsiteY2" fmla="*/ 635 h 783590"/>
              <a:gd name="connsiteX3" fmla="*/ 186690 w 243840"/>
              <a:gd name="connsiteY3" fmla="*/ 654050 h 783590"/>
              <a:gd name="connsiteX4" fmla="*/ 243840 w 243840"/>
              <a:gd name="connsiteY4" fmla="*/ 777875 h 783590"/>
              <a:gd name="connsiteX0" fmla="*/ 0 w 243840"/>
              <a:gd name="connsiteY0" fmla="*/ 772160 h 783590"/>
              <a:gd name="connsiteX1" fmla="*/ 64770 w 243840"/>
              <a:gd name="connsiteY1" fmla="*/ 650240 h 783590"/>
              <a:gd name="connsiteX2" fmla="*/ 106680 w 243840"/>
              <a:gd name="connsiteY2" fmla="*/ 635 h 783590"/>
              <a:gd name="connsiteX3" fmla="*/ 186690 w 243840"/>
              <a:gd name="connsiteY3" fmla="*/ 654050 h 783590"/>
              <a:gd name="connsiteX4" fmla="*/ 243840 w 243840"/>
              <a:gd name="connsiteY4" fmla="*/ 777875 h 783590"/>
              <a:gd name="connsiteX0" fmla="*/ 0 w 243840"/>
              <a:gd name="connsiteY0" fmla="*/ 772160 h 783590"/>
              <a:gd name="connsiteX1" fmla="*/ 64770 w 243840"/>
              <a:gd name="connsiteY1" fmla="*/ 650240 h 783590"/>
              <a:gd name="connsiteX2" fmla="*/ 106680 w 243840"/>
              <a:gd name="connsiteY2" fmla="*/ 635 h 783590"/>
              <a:gd name="connsiteX3" fmla="*/ 186690 w 243840"/>
              <a:gd name="connsiteY3" fmla="*/ 654050 h 783590"/>
              <a:gd name="connsiteX4" fmla="*/ 243840 w 243840"/>
              <a:gd name="connsiteY4" fmla="*/ 777875 h 78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" h="783590">
                <a:moveTo>
                  <a:pt x="0" y="772160"/>
                </a:moveTo>
                <a:cubicBezTo>
                  <a:pt x="23495" y="775493"/>
                  <a:pt x="46990" y="778827"/>
                  <a:pt x="64770" y="650240"/>
                </a:cubicBezTo>
                <a:cubicBezTo>
                  <a:pt x="82550" y="521653"/>
                  <a:pt x="86360" y="0"/>
                  <a:pt x="106680" y="635"/>
                </a:cubicBezTo>
                <a:cubicBezTo>
                  <a:pt x="127000" y="1270"/>
                  <a:pt x="163830" y="524510"/>
                  <a:pt x="186690" y="654050"/>
                </a:cubicBezTo>
                <a:cubicBezTo>
                  <a:pt x="209550" y="783590"/>
                  <a:pt x="220980" y="776922"/>
                  <a:pt x="243840" y="777875"/>
                </a:cubicBezTo>
              </a:path>
            </a:pathLst>
          </a:cu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uppieren 103"/>
          <p:cNvGrpSpPr/>
          <p:nvPr/>
        </p:nvGrpSpPr>
        <p:grpSpPr>
          <a:xfrm>
            <a:off x="4106198" y="3414484"/>
            <a:ext cx="4756188" cy="2763032"/>
            <a:chOff x="4106198" y="3414484"/>
            <a:chExt cx="4756188" cy="2763032"/>
          </a:xfrm>
        </p:grpSpPr>
        <p:cxnSp>
          <p:nvCxnSpPr>
            <p:cNvPr id="94" name="Gerade Verbindung mit Pfeil 93"/>
            <p:cNvCxnSpPr/>
            <p:nvPr/>
          </p:nvCxnSpPr>
          <p:spPr>
            <a:xfrm flipH="1" flipV="1">
              <a:off x="4576256" y="3552872"/>
              <a:ext cx="27642" cy="262464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mit Pfeil 95"/>
            <p:cNvCxnSpPr/>
            <p:nvPr/>
          </p:nvCxnSpPr>
          <p:spPr>
            <a:xfrm flipV="1">
              <a:off x="4444409" y="6049925"/>
              <a:ext cx="4369982" cy="1063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feld 100"/>
            <p:cNvSpPr txBox="1"/>
            <p:nvPr/>
          </p:nvSpPr>
          <p:spPr>
            <a:xfrm>
              <a:off x="4106198" y="3414484"/>
              <a:ext cx="3866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solidFill>
                    <a:srgbClr val="0000FF"/>
                  </a:solidFill>
                  <a:latin typeface="Garamond"/>
                </a:rPr>
                <a:t>A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02" name="Textfeld 101"/>
            <p:cNvSpPr txBox="1"/>
            <p:nvPr/>
          </p:nvSpPr>
          <p:spPr>
            <a:xfrm>
              <a:off x="8507802" y="5524595"/>
              <a:ext cx="3545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dirty="0" smtClean="0">
                  <a:solidFill>
                    <a:srgbClr val="0000FF"/>
                  </a:solidFill>
                  <a:latin typeface="Garamond"/>
                </a:rPr>
                <a:t>ν</a:t>
              </a:r>
              <a:endParaRPr lang="en-US" sz="3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05" name="Bogen 104"/>
          <p:cNvSpPr/>
          <p:nvPr/>
        </p:nvSpPr>
        <p:spPr>
          <a:xfrm rot="16200000">
            <a:off x="6732270" y="1400174"/>
            <a:ext cx="965835" cy="497205"/>
          </a:xfrm>
          <a:prstGeom prst="arc">
            <a:avLst>
              <a:gd name="adj1" fmla="val 10846773"/>
              <a:gd name="adj2" fmla="val 0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Bogen 106"/>
          <p:cNvSpPr/>
          <p:nvPr/>
        </p:nvSpPr>
        <p:spPr>
          <a:xfrm rot="16200000">
            <a:off x="5448300" y="1400174"/>
            <a:ext cx="965835" cy="497205"/>
          </a:xfrm>
          <a:prstGeom prst="arc">
            <a:avLst>
              <a:gd name="adj1" fmla="val 10846773"/>
              <a:gd name="adj2" fmla="val 0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Bogen 107"/>
          <p:cNvSpPr/>
          <p:nvPr/>
        </p:nvSpPr>
        <p:spPr>
          <a:xfrm rot="16200000">
            <a:off x="4354830" y="1400174"/>
            <a:ext cx="965835" cy="497205"/>
          </a:xfrm>
          <a:prstGeom prst="arc">
            <a:avLst>
              <a:gd name="adj1" fmla="val 10846773"/>
              <a:gd name="adj2" fmla="val 0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Bogen 108"/>
          <p:cNvSpPr/>
          <p:nvPr/>
        </p:nvSpPr>
        <p:spPr>
          <a:xfrm rot="16200000">
            <a:off x="2564130" y="1400175"/>
            <a:ext cx="965835" cy="497205"/>
          </a:xfrm>
          <a:prstGeom prst="arc">
            <a:avLst>
              <a:gd name="adj1" fmla="val 10846773"/>
              <a:gd name="adj2" fmla="val 0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Bogen 109"/>
          <p:cNvSpPr/>
          <p:nvPr/>
        </p:nvSpPr>
        <p:spPr>
          <a:xfrm rot="16200000">
            <a:off x="6195060" y="1400174"/>
            <a:ext cx="965835" cy="497205"/>
          </a:xfrm>
          <a:prstGeom prst="arc">
            <a:avLst>
              <a:gd name="adj1" fmla="val 10846773"/>
              <a:gd name="adj2" fmla="val 0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724105" y="546265"/>
            <a:ext cx="568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Digital: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Logic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Circuits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µP, </a:t>
            </a:r>
            <a:r>
              <a:rPr lang="de-DE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Garamond"/>
              </a:rPr>
              <a:t>PLC,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DSP, FPGA, ASICS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pic>
        <p:nvPicPr>
          <p:cNvPr id="37890" name="Picture 2" descr="D:\Vorlesung\Tiflis2016\Bilder\Schützsteuer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063" y="2405467"/>
            <a:ext cx="4472639" cy="3336113"/>
          </a:xfrm>
          <a:prstGeom prst="rect">
            <a:avLst/>
          </a:prstGeom>
          <a:noFill/>
        </p:spPr>
      </p:pic>
      <p:pic>
        <p:nvPicPr>
          <p:cNvPr id="37891" name="Picture 3" descr="D:\Vorlesung\Tiflis2016\Bilder\mikroprozessor-progerie-bil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0910" y="1600200"/>
            <a:ext cx="3905236" cy="2195623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520995" y="1754372"/>
            <a:ext cx="354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Contactor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/Relay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Machine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Control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72986" y="3937591"/>
            <a:ext cx="3026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latin typeface="+mj-lt"/>
              </a:rPr>
              <a:t>Modern µP on a Fingertip</a:t>
            </a:r>
          </a:p>
          <a:p>
            <a:endParaRPr lang="de-DE" b="1" dirty="0" smtClean="0">
              <a:solidFill>
                <a:srgbClr val="0000FF"/>
              </a:solidFill>
              <a:latin typeface="+mj-lt"/>
            </a:endParaRPr>
          </a:p>
          <a:p>
            <a:endParaRPr lang="de-DE" b="1" dirty="0" smtClean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de-DE" b="1" dirty="0" err="1" smtClean="0">
                <a:solidFill>
                  <a:srgbClr val="FF0000"/>
                </a:solidFill>
                <a:latin typeface="+mj-lt"/>
              </a:rPr>
              <a:t>What</a:t>
            </a:r>
            <a:r>
              <a:rPr lang="de-DE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+mj-lt"/>
              </a:rPr>
              <a:t>is</a:t>
            </a:r>
            <a:r>
              <a:rPr lang="de-DE" b="1" dirty="0" smtClean="0">
                <a:solidFill>
                  <a:srgbClr val="FF0000"/>
                </a:solidFill>
                <a:latin typeface="+mj-lt"/>
              </a:rPr>
              <a:t> a </a:t>
            </a:r>
            <a:r>
              <a:rPr lang="de-DE" b="1" dirty="0" err="1" smtClean="0">
                <a:solidFill>
                  <a:srgbClr val="FF0000"/>
                </a:solidFill>
                <a:latin typeface="+mj-lt"/>
              </a:rPr>
              <a:t>processor</a:t>
            </a:r>
            <a:r>
              <a:rPr lang="de-DE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+mj-lt"/>
              </a:rPr>
              <a:t>anyway</a:t>
            </a:r>
            <a:r>
              <a:rPr lang="de-DE" b="1" dirty="0" smtClean="0">
                <a:solidFill>
                  <a:srgbClr val="FF0000"/>
                </a:solidFill>
                <a:latin typeface="+mj-lt"/>
              </a:rPr>
              <a:t> ?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752959" y="546265"/>
            <a:ext cx="562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Digital: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Logic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Circuits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µP, PLC, DSP, FPGA, ASICS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156" y="1196508"/>
            <a:ext cx="4873699" cy="489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0" y="2140596"/>
            <a:ext cx="180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00FF"/>
                </a:solidFill>
              </a:rPr>
              <a:t>Minimal </a:t>
            </a:r>
            <a:r>
              <a:rPr lang="de-DE" sz="1600" b="1" dirty="0" err="1" smtClean="0">
                <a:solidFill>
                  <a:srgbClr val="0000FF"/>
                </a:solidFill>
              </a:rPr>
              <a:t>Instruction</a:t>
            </a:r>
            <a:r>
              <a:rPr lang="de-DE" sz="1600" b="1" dirty="0" smtClean="0">
                <a:solidFill>
                  <a:srgbClr val="0000FF"/>
                </a:solidFill>
              </a:rPr>
              <a:t> Set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752959" y="546265"/>
            <a:ext cx="563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Digital: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Logic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Circuits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µP, PLC, DSP, FPGA, ASICS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795" y="2104582"/>
            <a:ext cx="6981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Geschweifte Klammer links 6"/>
          <p:cNvSpPr/>
          <p:nvPr/>
        </p:nvSpPr>
        <p:spPr>
          <a:xfrm>
            <a:off x="1648047" y="2169042"/>
            <a:ext cx="116958" cy="520995"/>
          </a:xfrm>
          <a:prstGeom prst="leftBrace">
            <a:avLst>
              <a:gd name="adj1" fmla="val 48299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eschweifte Klammer links 8"/>
          <p:cNvSpPr/>
          <p:nvPr/>
        </p:nvSpPr>
        <p:spPr>
          <a:xfrm flipH="1">
            <a:off x="8210125" y="2072867"/>
            <a:ext cx="116958" cy="520995"/>
          </a:xfrm>
          <a:prstGeom prst="leftBrace">
            <a:avLst>
              <a:gd name="adj1" fmla="val 48299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1996650" y="1010093"/>
            <a:ext cx="545957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 smtClean="0">
                <a:solidFill>
                  <a:srgbClr val="0000FF"/>
                </a:solidFill>
              </a:rPr>
              <a:t>Statements:</a:t>
            </a:r>
          </a:p>
          <a:p>
            <a:pPr algn="ctr">
              <a:lnSpc>
                <a:spcPct val="150000"/>
              </a:lnSpc>
            </a:pPr>
            <a:r>
              <a:rPr lang="de-DE" b="1" dirty="0" err="1" smtClean="0">
                <a:solidFill>
                  <a:srgbClr val="0000FF"/>
                </a:solidFill>
              </a:rPr>
              <a:t>Logic</a:t>
            </a:r>
            <a:r>
              <a:rPr lang="de-DE" b="1" dirty="0" smtClean="0">
                <a:solidFill>
                  <a:srgbClr val="0000FF"/>
                </a:solidFill>
              </a:rPr>
              <a:t>                      </a:t>
            </a:r>
            <a:r>
              <a:rPr lang="de-DE" b="1" dirty="0" err="1" smtClean="0">
                <a:solidFill>
                  <a:srgbClr val="0000FF"/>
                </a:solidFill>
              </a:rPr>
              <a:t>Organization</a:t>
            </a:r>
            <a:r>
              <a:rPr lang="de-DE" b="1" dirty="0" smtClean="0">
                <a:solidFill>
                  <a:srgbClr val="0000FF"/>
                </a:solidFill>
              </a:rPr>
              <a:t>           </a:t>
            </a:r>
            <a:r>
              <a:rPr lang="de-DE" b="1" dirty="0" err="1" smtClean="0">
                <a:solidFill>
                  <a:srgbClr val="0000FF"/>
                </a:solidFill>
              </a:rPr>
              <a:t>Arithmetic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009553" y="3678865"/>
            <a:ext cx="1382233" cy="457200"/>
          </a:xfrm>
          <a:prstGeom prst="rect">
            <a:avLst/>
          </a:prstGeom>
          <a:solidFill>
            <a:srgbClr val="0000FF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ach unten gekrümmter Pfeil 11"/>
          <p:cNvSpPr/>
          <p:nvPr/>
        </p:nvSpPr>
        <p:spPr>
          <a:xfrm>
            <a:off x="251460" y="5669280"/>
            <a:ext cx="1216152" cy="331470"/>
          </a:xfrm>
          <a:prstGeom prst="curvedDownArrow">
            <a:avLst>
              <a:gd name="adj1" fmla="val 58404"/>
              <a:gd name="adj2" fmla="val 112566"/>
              <a:gd name="adj3" fmla="val 35345"/>
            </a:avLst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14500" y="5680710"/>
            <a:ext cx="7173759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0000FF"/>
                </a:solidFill>
              </a:rPr>
              <a:t>Restrict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calculations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to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the</a:t>
            </a:r>
            <a:r>
              <a:rPr lang="de-DE" b="1" dirty="0" smtClean="0">
                <a:solidFill>
                  <a:srgbClr val="0000FF"/>
                </a:solidFill>
              </a:rPr>
              <a:t> 4 fundamental </a:t>
            </a:r>
            <a:r>
              <a:rPr lang="de-DE" b="1" dirty="0" err="1" smtClean="0">
                <a:solidFill>
                  <a:srgbClr val="0000FF"/>
                </a:solidFill>
              </a:rPr>
              <a:t>arithmetic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operations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991003" y="2128194"/>
            <a:ext cx="2170017" cy="489275"/>
          </a:xfrm>
          <a:prstGeom prst="rect">
            <a:avLst/>
          </a:prstGeom>
          <a:solidFill>
            <a:srgbClr val="0000FF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752959" y="546265"/>
            <a:ext cx="563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Digital: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Logic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Circuits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µP, PLC, DSP, FPGA, ASICS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sp>
        <p:nvSpPr>
          <p:cNvPr id="15" name="AutoShape 47"/>
          <p:cNvSpPr>
            <a:spLocks noChangeArrowheads="1"/>
          </p:cNvSpPr>
          <p:nvPr/>
        </p:nvSpPr>
        <p:spPr bwMode="auto">
          <a:xfrm>
            <a:off x="265857" y="1652939"/>
            <a:ext cx="759825" cy="220342"/>
          </a:xfrm>
          <a:prstGeom prst="curvedDownArrow">
            <a:avLst>
              <a:gd name="adj1" fmla="val 80000"/>
              <a:gd name="adj2" fmla="val 160000"/>
              <a:gd name="adj3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1150708" y="1634169"/>
          <a:ext cx="2753382" cy="339458"/>
        </p:xfrm>
        <a:graphic>
          <a:graphicData uri="http://schemas.openxmlformats.org/presentationml/2006/ole">
            <p:oleObj spid="_x0000_s36868" name="Equation" r:id="rId3" imgW="1854000" imgH="228600" progId="Equation.DSMT4">
              <p:embed/>
            </p:oleObj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256332" y="1984569"/>
            <a:ext cx="8525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/>
              </a:rPr>
              <a:t>This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/>
              </a:rPr>
              <a:t>equation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/>
              </a:rPr>
              <a:t>identifies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/>
              </a:rPr>
              <a:t>particles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/>
              </a:rPr>
              <a:t> via Z</a:t>
            </a:r>
            <a:r>
              <a:rPr kumimoji="0" lang="de-DE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/>
              </a:rPr>
              <a:t>2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/>
              </a:rPr>
              <a:t>M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since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Δ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x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is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constant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(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Energy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range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≈ 5→200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MeV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)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aramond"/>
            </a:endParaRPr>
          </a:p>
        </p:txBody>
      </p:sp>
      <p:sp>
        <p:nvSpPr>
          <p:cNvPr id="18" name="Textfeld 17"/>
          <p:cNvSpPr txBox="1"/>
          <p:nvPr/>
        </p:nvSpPr>
        <p:spPr>
          <a:xfrm rot="16200000">
            <a:off x="1107753" y="3915184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Energy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MeV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l="4835" b="5298"/>
          <a:stretch>
            <a:fillRect/>
          </a:stretch>
        </p:blipFill>
        <p:spPr bwMode="auto">
          <a:xfrm>
            <a:off x="1961898" y="2433067"/>
            <a:ext cx="5065681" cy="350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feld 19"/>
          <p:cNvSpPr txBox="1"/>
          <p:nvPr/>
        </p:nvSpPr>
        <p:spPr>
          <a:xfrm>
            <a:off x="3303836" y="5872037"/>
            <a:ext cx="2355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Range in Silicon in mg/cm</a:t>
            </a:r>
            <a:r>
              <a:rPr kumimoji="0" lang="de-DE" sz="1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endParaRPr kumimoji="0" lang="de-DE" sz="14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317898" y="1063256"/>
            <a:ext cx="459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latin typeface="+mj-lt"/>
              </a:rPr>
              <a:t>The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Goulding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Particle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Identification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Method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2871855" y="546265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The Intention </a:t>
            </a:r>
            <a:r>
              <a:rPr lang="de-DE" dirty="0" err="1" smtClean="0">
                <a:latin typeface="+mj-lt"/>
              </a:rPr>
              <a:t>of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this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Lecture</a:t>
            </a:r>
            <a:r>
              <a:rPr lang="de-DE" dirty="0" smtClean="0">
                <a:latin typeface="+mj-lt"/>
              </a:rPr>
              <a:t> –</a:t>
            </a:r>
            <a:endParaRPr lang="de-DE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16746" y="1242874"/>
            <a:ext cx="6610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− </a:t>
            </a:r>
            <a:r>
              <a:rPr lang="en-US" b="1" dirty="0" smtClean="0">
                <a:latin typeface="+mj-lt"/>
              </a:rPr>
              <a:t>Introduce principal, basic hardware and </a:t>
            </a:r>
            <a:r>
              <a:rPr lang="en-US" b="1" smtClean="0">
                <a:latin typeface="+mj-lt"/>
              </a:rPr>
              <a:t>analysis concepts</a:t>
            </a:r>
            <a:endParaRPr lang="en-US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− </a:t>
            </a:r>
            <a:r>
              <a:rPr lang="en-US" b="1" dirty="0" smtClean="0">
                <a:solidFill>
                  <a:srgbClr val="000000"/>
                </a:solidFill>
                <a:latin typeface="Garamond"/>
              </a:rPr>
              <a:t>Understand that a given problem has not only hardware aspects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− </a:t>
            </a:r>
            <a:r>
              <a:rPr lang="en-US" b="1" dirty="0" smtClean="0">
                <a:solidFill>
                  <a:srgbClr val="000000"/>
                </a:solidFill>
                <a:latin typeface="Garamond"/>
              </a:rPr>
              <a:t>There are more “Layers” to be considered:</a:t>
            </a:r>
            <a:endParaRPr lang="en-US" b="1" dirty="0"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14905" y="3062796"/>
            <a:ext cx="6498454" cy="161573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435006" y="2716567"/>
            <a:ext cx="116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B050"/>
                </a:solidFill>
                <a:latin typeface="+mj-lt"/>
              </a:rPr>
              <a:t>Hardware</a:t>
            </a:r>
            <a:endParaRPr lang="en-US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40167" y="3561425"/>
            <a:ext cx="6498454" cy="1615736"/>
          </a:xfrm>
          <a:prstGeom prst="rect">
            <a:avLst/>
          </a:prstGeom>
          <a:solidFill>
            <a:schemeClr val="bg1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960268" y="3215196"/>
            <a:ext cx="205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C00FF"/>
                </a:solidFill>
                <a:latin typeface="+mj-lt"/>
              </a:rPr>
              <a:t>Analysis/Synthesis</a:t>
            </a:r>
            <a:endParaRPr lang="en-US" b="1" dirty="0">
              <a:solidFill>
                <a:srgbClr val="CC00FF"/>
              </a:solidFill>
              <a:latin typeface="+mj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671961" y="4024544"/>
            <a:ext cx="6498454" cy="1615736"/>
          </a:xfrm>
          <a:prstGeom prst="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5002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592062" y="3678315"/>
            <a:ext cx="131638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A50021"/>
                </a:solidFill>
                <a:latin typeface="+mj-lt"/>
              </a:rPr>
              <a:t>Complexity</a:t>
            </a:r>
            <a:endParaRPr lang="en-US" b="1" dirty="0">
              <a:solidFill>
                <a:srgbClr val="A5002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752959" y="546265"/>
            <a:ext cx="563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Garamond"/>
              </a:rPr>
              <a:t>Digital: </a:t>
            </a:r>
            <a:r>
              <a:rPr lang="de-DE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Garamond"/>
              </a:rPr>
              <a:t>Logic</a:t>
            </a:r>
            <a:r>
              <a:rPr lang="de-DE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Garamond"/>
              </a:rPr>
              <a:t> </a:t>
            </a:r>
            <a:r>
              <a:rPr lang="de-DE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Garamond"/>
              </a:rPr>
              <a:t>Circuits</a:t>
            </a:r>
            <a:r>
              <a:rPr lang="de-DE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Garamond"/>
              </a:rPr>
              <a:t>, µP, PLC, DSP, FPGA, ASICS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456" t="3637" r="1508" b="1678"/>
          <a:stretch>
            <a:fillRect/>
          </a:stretch>
        </p:blipFill>
        <p:spPr bwMode="auto">
          <a:xfrm rot="-60000">
            <a:off x="1089504" y="1557720"/>
            <a:ext cx="7053471" cy="430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1180109" y="3307990"/>
            <a:ext cx="153908" cy="44362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531684" y="3315535"/>
            <a:ext cx="445129" cy="44362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345918" y="2737622"/>
            <a:ext cx="688918" cy="380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TSCA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335605" y="3967383"/>
            <a:ext cx="693155" cy="380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TSCA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338952" y="3298937"/>
            <a:ext cx="814812" cy="461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chemeClr val="tx1"/>
                </a:solidFill>
              </a:rPr>
              <a:t>Universal</a:t>
            </a:r>
          </a:p>
          <a:p>
            <a:pPr algn="ctr"/>
            <a:r>
              <a:rPr lang="de-DE" sz="900" dirty="0" err="1" smtClean="0">
                <a:solidFill>
                  <a:schemeClr val="tx1"/>
                </a:solidFill>
              </a:rPr>
              <a:t>Coincidence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070207" y="2927745"/>
            <a:ext cx="253497" cy="126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/>
          <p:cNvCxnSpPr>
            <a:endCxn id="9" idx="1"/>
          </p:cNvCxnSpPr>
          <p:nvPr/>
        </p:nvCxnSpPr>
        <p:spPr>
          <a:xfrm>
            <a:off x="2166324" y="2924035"/>
            <a:ext cx="179594" cy="371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2791966" y="4346343"/>
            <a:ext cx="3421" cy="11085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 flipV="1">
            <a:off x="2618647" y="3759370"/>
            <a:ext cx="1060" cy="19309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2625622" y="3120754"/>
            <a:ext cx="2139" cy="167746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3587729" y="2626243"/>
            <a:ext cx="27848" cy="1817155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3581653" y="350115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2245259" y="1149791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0000FF"/>
                </a:solidFill>
              </a:rPr>
              <a:t>Goulding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Particle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Identification</a:t>
            </a:r>
            <a:r>
              <a:rPr lang="de-DE" b="1" dirty="0" smtClean="0">
                <a:solidFill>
                  <a:srgbClr val="0000FF"/>
                </a:solidFill>
              </a:rPr>
              <a:t> Circuit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20" name="Rad 19"/>
          <p:cNvSpPr/>
          <p:nvPr/>
        </p:nvSpPr>
        <p:spPr>
          <a:xfrm>
            <a:off x="5278064" y="4721172"/>
            <a:ext cx="153909" cy="162962"/>
          </a:xfrm>
          <a:prstGeom prst="donu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954772" y="5114262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00FF"/>
                </a:solidFill>
              </a:rPr>
              <a:t>TP10</a:t>
            </a:r>
            <a:endParaRPr lang="de-DE" sz="1000" dirty="0">
              <a:solidFill>
                <a:srgbClr val="0000FF"/>
              </a:solidFill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V="1">
            <a:off x="5162201" y="4903580"/>
            <a:ext cx="153553" cy="243067"/>
          </a:xfrm>
          <a:prstGeom prst="straightConnector1">
            <a:avLst/>
          </a:prstGeom>
          <a:ln w="12700">
            <a:solidFill>
              <a:srgbClr val="0000FF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4086271" y="2366429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00FF"/>
                </a:solidFill>
                <a:sym typeface="WP Greek Century"/>
              </a:rPr>
              <a:t>E</a:t>
            </a:r>
            <a:endParaRPr lang="de-DE" sz="1000" dirty="0">
              <a:solidFill>
                <a:srgbClr val="0000FF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302045" y="4673554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00FF"/>
                </a:solidFill>
                <a:sym typeface="WP Greek Century"/>
              </a:rPr>
              <a:t>E</a:t>
            </a:r>
            <a:endParaRPr lang="de-DE" sz="1000" dirty="0">
              <a:solidFill>
                <a:srgbClr val="0000FF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001772" y="3513202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00FF"/>
                </a:solidFill>
                <a:sym typeface="WP Greek Century"/>
              </a:rPr>
              <a:t>Gate</a:t>
            </a:r>
            <a:endParaRPr lang="de-DE" sz="1000" dirty="0">
              <a:solidFill>
                <a:srgbClr val="0000FF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560352" y="4285764"/>
            <a:ext cx="407407" cy="2897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PA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1060903" y="2473562"/>
            <a:ext cx="407407" cy="2897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PA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891516" y="5752214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4 µs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4614893" y="5932967"/>
            <a:ext cx="3380791" cy="39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>
            <a:off x="1148316" y="5929792"/>
            <a:ext cx="2651053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752959" y="546265"/>
            <a:ext cx="563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Garamond"/>
              </a:rPr>
              <a:t>Digital: </a:t>
            </a:r>
            <a:r>
              <a:rPr lang="de-DE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Garamond"/>
              </a:rPr>
              <a:t>Logic</a:t>
            </a:r>
            <a:r>
              <a:rPr lang="de-DE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Garamond"/>
              </a:rPr>
              <a:t> </a:t>
            </a:r>
            <a:r>
              <a:rPr lang="de-DE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Garamond"/>
              </a:rPr>
              <a:t>Circuits</a:t>
            </a:r>
            <a:r>
              <a:rPr lang="de-DE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Garamond"/>
              </a:rPr>
              <a:t>, µP, PLC, DSP, FPGA, ASICS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654020" y="969459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00FF"/>
                </a:solidFill>
              </a:rPr>
              <a:t>Results</a:t>
            </a:r>
            <a:endParaRPr lang="de-DE" sz="2400" b="1" dirty="0">
              <a:solidFill>
                <a:srgbClr val="0000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75" y="1377212"/>
            <a:ext cx="3264195" cy="41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520996" y="5603359"/>
            <a:ext cx="319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MCA Display </a:t>
            </a:r>
            <a:r>
              <a:rPr lang="de-DE" dirty="0" err="1" smtClean="0">
                <a:solidFill>
                  <a:srgbClr val="0000FF"/>
                </a:solidFill>
              </a:rPr>
              <a:t>of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the</a:t>
            </a:r>
            <a:r>
              <a:rPr lang="de-DE" dirty="0" smtClean="0">
                <a:solidFill>
                  <a:srgbClr val="0000FF"/>
                </a:solidFill>
              </a:rPr>
              <a:t> PI-Output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383079" y="5603359"/>
            <a:ext cx="81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E+</a:t>
            </a:r>
            <a:r>
              <a:rPr lang="de-DE" dirty="0" smtClean="0">
                <a:solidFill>
                  <a:srgbClr val="0000FF"/>
                </a:solidFill>
                <a:sym typeface="WP Greek Century"/>
              </a:rPr>
              <a:t>E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3567934" y="3276250"/>
            <a:ext cx="1397036" cy="383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PI-Output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525514" y="1555465"/>
            <a:ext cx="228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54 </a:t>
            </a:r>
            <a:r>
              <a:rPr lang="de-DE" dirty="0" err="1" smtClean="0"/>
              <a:t>MeV</a:t>
            </a:r>
            <a:r>
              <a:rPr lang="de-DE" sz="2800" b="1" dirty="0" smtClean="0">
                <a:latin typeface="+mj-lt"/>
              </a:rPr>
              <a:t> </a:t>
            </a:r>
            <a:r>
              <a:rPr lang="el-GR" sz="2400" b="1" dirty="0" smtClean="0">
                <a:latin typeface="+mj-lt"/>
                <a:ea typeface="Cambria Math"/>
              </a:rPr>
              <a:t>α</a:t>
            </a:r>
            <a:r>
              <a:rPr lang="de-DE" sz="2800" b="1" dirty="0" smtClean="0">
                <a:latin typeface="+mj-lt"/>
                <a:ea typeface="Cambria Math"/>
              </a:rPr>
              <a:t> </a:t>
            </a:r>
            <a:r>
              <a:rPr lang="de-DE" dirty="0" smtClean="0">
                <a:latin typeface="+mn-lt"/>
                <a:ea typeface="Cambria Math"/>
              </a:rPr>
              <a:t>on </a:t>
            </a:r>
            <a:r>
              <a:rPr lang="de-DE" baseline="30000" dirty="0" smtClean="0">
                <a:latin typeface="+mn-lt"/>
                <a:ea typeface="Cambria Math"/>
              </a:rPr>
              <a:t>12</a:t>
            </a:r>
            <a:r>
              <a:rPr lang="de-DE" dirty="0" smtClean="0">
                <a:latin typeface="+mn-lt"/>
                <a:ea typeface="Cambria Math"/>
              </a:rPr>
              <a:t>C </a:t>
            </a:r>
            <a:endParaRPr lang="de-DE" dirty="0">
              <a:latin typeface="+mn-lt"/>
            </a:endParaRPr>
          </a:p>
        </p:txBody>
      </p:sp>
      <p:pic>
        <p:nvPicPr>
          <p:cNvPr id="12" name="Grafik 11" descr="Pi-Etot.jpg"/>
          <p:cNvPicPr>
            <a:picLocks noChangeAspect="1"/>
          </p:cNvPicPr>
          <p:nvPr/>
        </p:nvPicPr>
        <p:blipFill>
          <a:blip r:embed="rId3" cstate="print">
            <a:lum contrast="-20000"/>
          </a:blip>
          <a:srcRect l="8332" t="9519" r="28949" b="16744"/>
          <a:stretch>
            <a:fillRect/>
          </a:stretch>
        </p:blipFill>
        <p:spPr>
          <a:xfrm>
            <a:off x="4497571" y="2030817"/>
            <a:ext cx="4152271" cy="350874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857591" y="2018922"/>
            <a:ext cx="316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rgbClr val="FFFF00"/>
                </a:solidFill>
                <a:latin typeface="Cambria Math"/>
                <a:ea typeface="Cambria Math"/>
              </a:rPr>
              <a:t>α</a:t>
            </a:r>
            <a:endParaRPr lang="de-DE" sz="3200" dirty="0">
              <a:solidFill>
                <a:srgbClr val="FFFF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340035" y="2705476"/>
            <a:ext cx="84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aseline="30000" dirty="0" smtClean="0">
                <a:solidFill>
                  <a:srgbClr val="FFFF00"/>
                </a:solidFill>
                <a:latin typeface="Cambria Math"/>
                <a:ea typeface="Cambria Math"/>
              </a:rPr>
              <a:t>3</a:t>
            </a:r>
            <a:r>
              <a:rPr lang="de-DE" sz="2800" dirty="0" smtClean="0">
                <a:solidFill>
                  <a:srgbClr val="FFFF00"/>
                </a:solidFill>
                <a:latin typeface="Cambria Math"/>
                <a:ea typeface="Cambria Math"/>
              </a:rPr>
              <a:t>He</a:t>
            </a:r>
            <a:endParaRPr lang="de-DE" sz="2800" dirty="0">
              <a:solidFill>
                <a:srgbClr val="FFFF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923576" y="3954856"/>
            <a:ext cx="316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FF00"/>
                </a:solidFill>
                <a:latin typeface="Cambria Math"/>
                <a:ea typeface="Cambria Math"/>
              </a:rPr>
              <a:t>t</a:t>
            </a:r>
            <a:endParaRPr lang="de-DE" sz="3200" dirty="0">
              <a:solidFill>
                <a:srgbClr val="FFFF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695731" y="4324540"/>
            <a:ext cx="316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FF00"/>
                </a:solidFill>
                <a:latin typeface="Cambria Math"/>
                <a:ea typeface="Cambria Math"/>
              </a:rPr>
              <a:t>d</a:t>
            </a:r>
            <a:endParaRPr lang="de-DE" sz="3200" dirty="0">
              <a:solidFill>
                <a:srgbClr val="FFFF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531260" y="4703278"/>
            <a:ext cx="316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FF00"/>
                </a:solidFill>
                <a:latin typeface="Cambria Math"/>
                <a:ea typeface="Cambria Math"/>
              </a:rPr>
              <a:t>p</a:t>
            </a:r>
            <a:endParaRPr lang="de-DE" sz="3200" dirty="0">
              <a:solidFill>
                <a:srgbClr val="FFFF00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6020555" y="2996697"/>
            <a:ext cx="244443" cy="9053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6246891" y="2353901"/>
            <a:ext cx="262551" cy="36214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5178582" y="4418091"/>
            <a:ext cx="280658" cy="32592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4979406" y="4843604"/>
            <a:ext cx="262550" cy="7242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878309" y="5077484"/>
            <a:ext cx="200685" cy="151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724105" y="546265"/>
            <a:ext cx="569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Digital: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Logic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Circuits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µP, PLC, DSP, FPGA, ASICS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92458" y="1580225"/>
            <a:ext cx="8344528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Execution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time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for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:                                                   ?</a:t>
            </a:r>
          </a:p>
          <a:p>
            <a:endParaRPr lang="de-DE" b="1" dirty="0" smtClean="0">
              <a:solidFill>
                <a:srgbClr val="0000FF"/>
              </a:solidFill>
              <a:latin typeface="+mj-lt"/>
            </a:endParaRPr>
          </a:p>
          <a:p>
            <a:pPr marL="270510" lvl="0" indent="-2705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39750" algn="l"/>
                <a:tab pos="2774950" algn="r"/>
                <a:tab pos="2870200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+mj-lt"/>
                <a:ea typeface="Times New Roman"/>
              </a:rPr>
              <a:t>	- Read/Write	3 	clock-cycles</a:t>
            </a:r>
            <a:endParaRPr lang="de-DE" sz="1600" dirty="0" smtClean="0">
              <a:solidFill>
                <a:prstClr val="black"/>
              </a:solidFill>
              <a:latin typeface="+mj-lt"/>
              <a:ea typeface="Times New Roman"/>
            </a:endParaRPr>
          </a:p>
          <a:p>
            <a:pPr marL="270510" lvl="0" indent="-2705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39750" algn="l"/>
                <a:tab pos="2774950" algn="r"/>
                <a:tab pos="2870200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+mj-lt"/>
                <a:ea typeface="Times New Roman"/>
              </a:rPr>
              <a:t>	- Add (Floating Point: FP)	100 	clock-cycles (about)</a:t>
            </a:r>
            <a:endParaRPr lang="de-DE" sz="1600" dirty="0" smtClean="0">
              <a:solidFill>
                <a:prstClr val="black"/>
              </a:solidFill>
              <a:latin typeface="+mj-lt"/>
              <a:ea typeface="Times New Roman"/>
            </a:endParaRPr>
          </a:p>
          <a:p>
            <a:pPr marL="270510" lvl="0" indent="-2705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39750" algn="l"/>
                <a:tab pos="2774950" algn="r"/>
                <a:tab pos="2870200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+mj-lt"/>
                <a:ea typeface="Times New Roman"/>
              </a:rPr>
              <a:t>	- Multiplication (FP)	150	clock-cycles (about)</a:t>
            </a:r>
            <a:endParaRPr lang="de-DE" sz="1600" dirty="0" smtClean="0">
              <a:solidFill>
                <a:prstClr val="black"/>
              </a:solidFill>
              <a:latin typeface="+mj-lt"/>
              <a:ea typeface="Times New Roman"/>
            </a:endParaRPr>
          </a:p>
          <a:p>
            <a:pPr marL="270510" lvl="0" indent="-2705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39750" algn="l"/>
                <a:tab pos="2774950" algn="r"/>
                <a:tab pos="2870200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+mj-lt"/>
                <a:ea typeface="Times New Roman"/>
              </a:rPr>
              <a:t>	- Exponential	4000	clock-cycles (about)</a:t>
            </a:r>
            <a:endParaRPr lang="de-DE" sz="1600" dirty="0" smtClean="0">
              <a:solidFill>
                <a:prstClr val="black"/>
              </a:solidFill>
              <a:latin typeface="+mj-lt"/>
              <a:ea typeface="Times New Roman"/>
            </a:endParaRPr>
          </a:p>
          <a:p>
            <a:pPr marL="270510" lvl="0" indent="-2705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39750" algn="l"/>
                <a:tab pos="2774950" algn="r"/>
                <a:tab pos="2870200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+mj-lt"/>
                <a:ea typeface="Times New Roman"/>
              </a:rPr>
              <a:t>	- </a:t>
            </a:r>
            <a:r>
              <a:rPr lang="en-US" sz="1600" dirty="0" err="1" smtClean="0">
                <a:solidFill>
                  <a:prstClr val="black"/>
                </a:solidFill>
                <a:latin typeface="+mj-lt"/>
                <a:ea typeface="Times New Roman"/>
              </a:rPr>
              <a:t>Ln</a:t>
            </a:r>
            <a:r>
              <a:rPr lang="en-US" sz="1600" dirty="0" smtClean="0">
                <a:solidFill>
                  <a:prstClr val="black"/>
                </a:solidFill>
                <a:latin typeface="+mj-lt"/>
                <a:ea typeface="Times New Roman"/>
              </a:rPr>
              <a:t>	5000	clock-cycles (about)</a:t>
            </a:r>
            <a:endParaRPr lang="de-DE" sz="1600" dirty="0" smtClean="0">
              <a:solidFill>
                <a:prstClr val="black"/>
              </a:solidFill>
              <a:latin typeface="+mj-lt"/>
              <a:ea typeface="Times New Roman"/>
            </a:endParaRPr>
          </a:p>
          <a:p>
            <a:pPr marL="270510" lvl="0" indent="-2705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39750" algn="l"/>
                <a:tab pos="2774950" algn="r"/>
                <a:tab pos="2870200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+mj-lt"/>
                <a:ea typeface="Times New Roman"/>
              </a:rPr>
              <a:t>	- Power	10000	clock-cycles (about)</a:t>
            </a:r>
          </a:p>
          <a:p>
            <a:pPr marL="270510" lvl="0" indent="-2705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39750" algn="l"/>
                <a:tab pos="2774950" algn="r"/>
                <a:tab pos="2870200" algn="l"/>
              </a:tabLst>
            </a:pPr>
            <a:endParaRPr lang="de-DE" sz="1600" dirty="0" smtClean="0">
              <a:solidFill>
                <a:prstClr val="black"/>
              </a:solidFill>
              <a:latin typeface="+mj-lt"/>
              <a:ea typeface="Times New Roman"/>
            </a:endParaRPr>
          </a:p>
          <a:p>
            <a:r>
              <a:rPr lang="de-DE" b="1" dirty="0" smtClean="0">
                <a:solidFill>
                  <a:srgbClr val="0000FF"/>
                </a:solidFill>
                <a:latin typeface="+mj-lt"/>
              </a:rPr>
              <a:t>	~ 20 000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clock-cycles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@ 0.25ns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each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:  </a:t>
            </a:r>
            <a:r>
              <a:rPr lang="de-DE" sz="2400" b="1" dirty="0" smtClean="0">
                <a:solidFill>
                  <a:srgbClr val="FF0000"/>
                </a:solidFill>
                <a:latin typeface="+mj-lt"/>
              </a:rPr>
              <a:t>5µs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without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ADC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convertion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time)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677897" y="1606905"/>
          <a:ext cx="2752725" cy="339725"/>
        </p:xfrm>
        <a:graphic>
          <a:graphicData uri="http://schemas.openxmlformats.org/presentationml/2006/ole">
            <p:oleObj spid="_x0000_s39938" name="Equation" r:id="rId3" imgW="1854000" imgH="228600" progId="Equation.DSMT4">
              <p:embed/>
            </p:oleObj>
          </a:graphicData>
        </a:graphic>
      </p:graphicFrame>
      <p:sp>
        <p:nvSpPr>
          <p:cNvPr id="7" name="Nach unten gekrümmter Pfeil 6"/>
          <p:cNvSpPr/>
          <p:nvPr/>
        </p:nvSpPr>
        <p:spPr>
          <a:xfrm>
            <a:off x="559805" y="4784651"/>
            <a:ext cx="992549" cy="237904"/>
          </a:xfrm>
          <a:prstGeom prst="curvedDownArrow">
            <a:avLst>
              <a:gd name="adj1" fmla="val 58404"/>
              <a:gd name="adj2" fmla="val 112566"/>
              <a:gd name="adj3" fmla="val 35345"/>
            </a:avLst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Nach unten gekrümmter Pfeil 7"/>
          <p:cNvSpPr/>
          <p:nvPr/>
        </p:nvSpPr>
        <p:spPr>
          <a:xfrm>
            <a:off x="552717" y="5532475"/>
            <a:ext cx="992549" cy="237904"/>
          </a:xfrm>
          <a:prstGeom prst="curvedDownArrow">
            <a:avLst>
              <a:gd name="adj1" fmla="val 58404"/>
              <a:gd name="adj2" fmla="val 112566"/>
              <a:gd name="adj3" fmla="val 35345"/>
            </a:avLst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54339" y="5507665"/>
            <a:ext cx="721954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latin typeface="+mj-lt"/>
              </a:rPr>
              <a:t>Even a 45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year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old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analog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solution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can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compete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with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digital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calculations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.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724105" y="546265"/>
            <a:ext cx="569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Digital: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Logic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Circuits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µP, PLC, DSP, FPGA, ASICS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pic>
        <p:nvPicPr>
          <p:cNvPr id="38915" name="Picture 3" descr="D:\Vorlesung\Tiflis2016\Bilder\SPS-Logo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90" y="1793913"/>
            <a:ext cx="2857500" cy="2143125"/>
          </a:xfrm>
          <a:prstGeom prst="rect">
            <a:avLst/>
          </a:prstGeom>
          <a:noFill/>
        </p:spPr>
      </p:pic>
      <p:pic>
        <p:nvPicPr>
          <p:cNvPr id="38916" name="Picture 4" descr="D:\Vorlesung\Tiflis2016\Bilder\PolQuellenSPS_1.jpg"/>
          <p:cNvPicPr>
            <a:picLocks noChangeAspect="1" noChangeArrowheads="1"/>
          </p:cNvPicPr>
          <p:nvPr/>
        </p:nvPicPr>
        <p:blipFill>
          <a:blip r:embed="rId3" cstate="print"/>
          <a:srcRect r="12608"/>
          <a:stretch>
            <a:fillRect/>
          </a:stretch>
        </p:blipFill>
        <p:spPr bwMode="auto">
          <a:xfrm>
            <a:off x="3891517" y="1814727"/>
            <a:ext cx="4997302" cy="4288674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1350335" y="1318437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latin typeface="+mj-lt"/>
              </a:rPr>
              <a:t>PLC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962140" y="1081697"/>
            <a:ext cx="5038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rgbClr val="0000FF"/>
                </a:solidFill>
                <a:latin typeface="+mj-lt"/>
              </a:rPr>
              <a:t>PLC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Control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for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the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Vacuum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Interlock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of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an Ion Source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for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Polarized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Particles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724105" y="546265"/>
            <a:ext cx="569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Digital: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Logic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Circuits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µP, PLC, DSP, FPGA, ASICS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pic>
        <p:nvPicPr>
          <p:cNvPr id="5" name="Picture 3" descr="M:\Vorlesung\Pictures\DSP\DSPSchemes.jpg"/>
          <p:cNvPicPr>
            <a:picLocks noChangeAspect="1" noChangeArrowheads="1"/>
          </p:cNvPicPr>
          <p:nvPr/>
        </p:nvPicPr>
        <p:blipFill>
          <a:blip r:embed="rId2" cstate="print"/>
          <a:srcRect b="3051"/>
          <a:stretch>
            <a:fillRect/>
          </a:stretch>
        </p:blipFill>
        <p:spPr bwMode="auto">
          <a:xfrm>
            <a:off x="2016273" y="2989189"/>
            <a:ext cx="5508703" cy="3122151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3524944" y="5971315"/>
            <a:ext cx="674623" cy="13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10541" y="1066800"/>
            <a:ext cx="80695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Aft>
                <a:spcPts val="600"/>
              </a:spcAft>
              <a:buClr>
                <a:srgbClr val="0000FF"/>
              </a:buClr>
              <a:buFont typeface="Garamond" pitchFamily="18" charset="0"/>
              <a:buChar char="●"/>
            </a:pPr>
            <a:r>
              <a:rPr lang="de-DE" b="1" dirty="0" smtClean="0">
                <a:solidFill>
                  <a:srgbClr val="0000FF"/>
                </a:solidFill>
                <a:latin typeface="+mj-lt"/>
              </a:rPr>
              <a:t>Digital Signal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Processors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dirty="0" smtClean="0">
                <a:latin typeface="+mj-lt"/>
              </a:rPr>
              <a:t>(DSP) </a:t>
            </a:r>
            <a:r>
              <a:rPr lang="de-DE" dirty="0" err="1" smtClean="0">
                <a:latin typeface="+mj-lt"/>
              </a:rPr>
              <a:t>are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optimized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for</a:t>
            </a:r>
            <a:r>
              <a:rPr lang="de-DE" dirty="0" smtClean="0">
                <a:latin typeface="+mj-lt"/>
              </a:rPr>
              <a:t> fast repetitive </a:t>
            </a:r>
            <a:r>
              <a:rPr lang="de-DE" dirty="0" err="1" smtClean="0">
                <a:latin typeface="+mj-lt"/>
              </a:rPr>
              <a:t>mathematics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and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for</a:t>
            </a:r>
            <a:r>
              <a:rPr lang="de-DE" dirty="0" smtClean="0">
                <a:latin typeface="+mj-lt"/>
              </a:rPr>
              <a:t> real-time </a:t>
            </a:r>
            <a:r>
              <a:rPr lang="de-DE" dirty="0" err="1" smtClean="0">
                <a:latin typeface="+mj-lt"/>
              </a:rPr>
              <a:t>processing</a:t>
            </a:r>
            <a:r>
              <a:rPr lang="de-DE" dirty="0" smtClean="0">
                <a:latin typeface="+mj-lt"/>
              </a:rPr>
              <a:t>.</a:t>
            </a:r>
          </a:p>
          <a:p>
            <a:pPr marL="271463" indent="-271463">
              <a:spcAft>
                <a:spcPts val="600"/>
              </a:spcAft>
              <a:buClr>
                <a:srgbClr val="0000FF"/>
              </a:buClr>
              <a:buFont typeface="Garamond" pitchFamily="18" charset="0"/>
              <a:buChar char="●"/>
            </a:pPr>
            <a:r>
              <a:rPr lang="de-DE" dirty="0" smtClean="0">
                <a:latin typeface="+mj-lt"/>
              </a:rPr>
              <a:t>The </a:t>
            </a:r>
            <a:r>
              <a:rPr lang="de-DE" dirty="0" err="1" smtClean="0">
                <a:solidFill>
                  <a:srgbClr val="0000FF"/>
                </a:solidFill>
                <a:latin typeface="+mj-lt"/>
              </a:rPr>
              <a:t>most</a:t>
            </a:r>
            <a:r>
              <a:rPr lang="de-DE" dirty="0" smtClean="0">
                <a:solidFill>
                  <a:srgbClr val="0000FF"/>
                </a:solidFill>
                <a:latin typeface="+mj-lt"/>
              </a:rPr>
              <a:t> fundamental </a:t>
            </a:r>
            <a:r>
              <a:rPr lang="de-DE" dirty="0" err="1" smtClean="0">
                <a:solidFill>
                  <a:srgbClr val="0000FF"/>
                </a:solidFill>
                <a:latin typeface="+mj-lt"/>
              </a:rPr>
              <a:t>mathematics</a:t>
            </a:r>
            <a:r>
              <a:rPr lang="de-DE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operation</a:t>
            </a:r>
            <a:r>
              <a:rPr lang="de-DE" dirty="0" smtClean="0">
                <a:latin typeface="+mj-lt"/>
              </a:rPr>
              <a:t> in DSP </a:t>
            </a:r>
            <a:r>
              <a:rPr lang="de-DE" dirty="0" err="1" smtClean="0">
                <a:latin typeface="+mj-lt"/>
              </a:rPr>
              <a:t>is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the</a:t>
            </a:r>
            <a:r>
              <a:rPr lang="de-DE" dirty="0" smtClean="0"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sum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of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products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dirty="0" smtClean="0">
                <a:latin typeface="+mj-lt"/>
              </a:rPr>
              <a:t>(FIR, IIR, FFT, </a:t>
            </a:r>
            <a:r>
              <a:rPr lang="de-DE" dirty="0" err="1" smtClean="0">
                <a:latin typeface="+mj-lt"/>
              </a:rPr>
              <a:t>Convolutions</a:t>
            </a:r>
            <a:r>
              <a:rPr lang="de-DE" dirty="0" smtClean="0">
                <a:latin typeface="+mj-lt"/>
              </a:rPr>
              <a:t>)</a:t>
            </a:r>
          </a:p>
          <a:p>
            <a:pPr marL="625475" indent="-625475">
              <a:spcAft>
                <a:spcPts val="0"/>
              </a:spcAft>
              <a:buClr>
                <a:srgbClr val="0000FF"/>
              </a:buClr>
            </a:pPr>
            <a:r>
              <a:rPr lang="de-DE" dirty="0" smtClean="0">
                <a:latin typeface="+mj-lt"/>
              </a:rPr>
              <a:t>       	Fast </a:t>
            </a:r>
            <a:r>
              <a:rPr lang="de-DE" dirty="0" err="1" smtClean="0">
                <a:latin typeface="+mj-lt"/>
              </a:rPr>
              <a:t>arithmetic</a:t>
            </a:r>
            <a:r>
              <a:rPr lang="de-DE" dirty="0" smtClean="0">
                <a:latin typeface="+mj-lt"/>
              </a:rPr>
              <a:t>, </a:t>
            </a:r>
            <a:r>
              <a:rPr lang="de-DE" dirty="0" err="1" smtClean="0">
                <a:latin typeface="+mj-lt"/>
              </a:rPr>
              <a:t>extended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precision</a:t>
            </a:r>
            <a:r>
              <a:rPr lang="de-DE" dirty="0" smtClean="0">
                <a:latin typeface="+mj-lt"/>
              </a:rPr>
              <a:t> (40 </a:t>
            </a:r>
            <a:r>
              <a:rPr lang="de-DE" dirty="0" err="1" smtClean="0">
                <a:latin typeface="+mj-lt"/>
              </a:rPr>
              <a:t>bit</a:t>
            </a:r>
            <a:r>
              <a:rPr lang="de-DE" dirty="0" smtClean="0">
                <a:latin typeface="+mj-lt"/>
              </a:rPr>
              <a:t>), dual </a:t>
            </a:r>
            <a:r>
              <a:rPr lang="de-DE" dirty="0" err="1" smtClean="0">
                <a:latin typeface="+mj-lt"/>
              </a:rPr>
              <a:t>operand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fetch</a:t>
            </a:r>
            <a:r>
              <a:rPr lang="de-DE" dirty="0" smtClean="0">
                <a:latin typeface="+mj-lt"/>
              </a:rPr>
              <a:t> (Harvard</a:t>
            </a:r>
          </a:p>
          <a:p>
            <a:pPr marL="625475" indent="-625475">
              <a:spcAft>
                <a:spcPts val="0"/>
              </a:spcAft>
              <a:buClr>
                <a:srgbClr val="0000FF"/>
              </a:buClr>
            </a:pPr>
            <a:r>
              <a:rPr lang="de-DE" dirty="0" smtClean="0">
                <a:latin typeface="+mj-lt"/>
              </a:rPr>
              <a:t>	</a:t>
            </a:r>
            <a:r>
              <a:rPr lang="de-DE" dirty="0" err="1" smtClean="0">
                <a:latin typeface="+mj-lt"/>
              </a:rPr>
              <a:t>architecture</a:t>
            </a:r>
            <a:r>
              <a:rPr lang="de-DE" dirty="0" smtClean="0">
                <a:latin typeface="+mj-lt"/>
              </a:rPr>
              <a:t>), </a:t>
            </a:r>
            <a:r>
              <a:rPr lang="de-DE" dirty="0" err="1" smtClean="0">
                <a:latin typeface="+mj-lt"/>
              </a:rPr>
              <a:t>circular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buffering</a:t>
            </a:r>
            <a:r>
              <a:rPr lang="de-DE" dirty="0" smtClean="0">
                <a:latin typeface="+mj-lt"/>
              </a:rPr>
              <a:t>, </a:t>
            </a:r>
            <a:r>
              <a:rPr lang="de-DE" dirty="0" err="1" smtClean="0">
                <a:latin typeface="+mj-lt"/>
              </a:rPr>
              <a:t>and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zero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overhead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looping</a:t>
            </a:r>
            <a:r>
              <a:rPr lang="de-DE" dirty="0" smtClean="0">
                <a:latin typeface="+mj-lt"/>
              </a:rPr>
              <a:t> (</a:t>
            </a:r>
            <a:r>
              <a:rPr lang="de-DE" dirty="0" err="1" smtClean="0">
                <a:latin typeface="+mj-lt"/>
              </a:rPr>
              <a:t>hardware</a:t>
            </a:r>
            <a:r>
              <a:rPr lang="de-DE" dirty="0" smtClean="0">
                <a:latin typeface="+mj-lt"/>
              </a:rPr>
              <a:t>)</a:t>
            </a:r>
            <a:endParaRPr lang="de-DE" dirty="0">
              <a:latin typeface="+mj-lt"/>
            </a:endParaRPr>
          </a:p>
        </p:txBody>
      </p:sp>
      <p:sp>
        <p:nvSpPr>
          <p:cNvPr id="9" name="AutoShape 47"/>
          <p:cNvSpPr>
            <a:spLocks noChangeArrowheads="1"/>
          </p:cNvSpPr>
          <p:nvPr/>
        </p:nvSpPr>
        <p:spPr bwMode="auto">
          <a:xfrm>
            <a:off x="626308" y="2417497"/>
            <a:ext cx="532205" cy="144856"/>
          </a:xfrm>
          <a:prstGeom prst="curvedDownArrow">
            <a:avLst>
              <a:gd name="adj1" fmla="val 80000"/>
              <a:gd name="adj2" fmla="val 160000"/>
              <a:gd name="adj3" fmla="val 33333"/>
            </a:avLst>
          </a:prstGeom>
          <a:solidFill>
            <a:srgbClr val="FF0000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724105" y="546265"/>
            <a:ext cx="569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Digital: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Logic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Circuits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µP, PLC, DSP, FPGA, ASICS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pic>
        <p:nvPicPr>
          <p:cNvPr id="5" name="Picture 2" descr="M:\Vorlesung\Pictures\DSP\DSPHarvard.jpg"/>
          <p:cNvPicPr>
            <a:picLocks noChangeAspect="1" noChangeArrowheads="1"/>
          </p:cNvPicPr>
          <p:nvPr/>
        </p:nvPicPr>
        <p:blipFill>
          <a:blip r:embed="rId2" cstate="print"/>
          <a:srcRect l="2352" r="2545" b="6928"/>
          <a:stretch>
            <a:fillRect/>
          </a:stretch>
        </p:blipFill>
        <p:spPr bwMode="auto">
          <a:xfrm>
            <a:off x="144855" y="1574051"/>
            <a:ext cx="5857593" cy="4500823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2538517" y="1030586"/>
            <a:ext cx="375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Aft>
                <a:spcPts val="600"/>
              </a:spcAft>
              <a:buClr>
                <a:srgbClr val="0000FF"/>
              </a:buClr>
            </a:pPr>
            <a:r>
              <a:rPr lang="de-DE" b="1" dirty="0" smtClean="0">
                <a:solidFill>
                  <a:srgbClr val="0000FF"/>
                </a:solidFill>
                <a:latin typeface="+mj-lt"/>
              </a:rPr>
              <a:t>DSP (Harvard) Core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Architecture</a:t>
            </a:r>
            <a:endParaRPr lang="de-DE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203661" y="2667753"/>
            <a:ext cx="2940339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Aft>
                <a:spcPts val="1200"/>
              </a:spcAft>
              <a:buClr>
                <a:srgbClr val="0000FF"/>
              </a:buClr>
            </a:pPr>
            <a:r>
              <a:rPr lang="de-DE" sz="1400" dirty="0" smtClean="0">
                <a:solidFill>
                  <a:srgbClr val="0000FF"/>
                </a:solidFill>
                <a:latin typeface="+mj-lt"/>
              </a:rPr>
              <a:t>Program Memory </a:t>
            </a:r>
            <a:r>
              <a:rPr lang="de-DE" sz="1400" dirty="0" err="1" smtClean="0">
                <a:solidFill>
                  <a:srgbClr val="0000FF"/>
                </a:solidFill>
                <a:latin typeface="+mj-lt"/>
              </a:rPr>
              <a:t>Address</a:t>
            </a:r>
            <a:r>
              <a:rPr lang="de-DE" sz="1400" dirty="0" smtClean="0">
                <a:solidFill>
                  <a:srgbClr val="0000FF"/>
                </a:solidFill>
                <a:latin typeface="+mj-lt"/>
              </a:rPr>
              <a:t> Bus</a:t>
            </a:r>
          </a:p>
          <a:p>
            <a:pPr marL="271463" indent="-271463">
              <a:spcAft>
                <a:spcPts val="1200"/>
              </a:spcAft>
              <a:buClr>
                <a:srgbClr val="0000FF"/>
              </a:buClr>
            </a:pPr>
            <a:r>
              <a:rPr lang="de-DE" sz="1400" dirty="0" smtClean="0">
                <a:solidFill>
                  <a:srgbClr val="0000FF"/>
                </a:solidFill>
                <a:latin typeface="+mj-lt"/>
              </a:rPr>
              <a:t>Data Memory </a:t>
            </a:r>
            <a:r>
              <a:rPr lang="de-DE" sz="1400" dirty="0" err="1" smtClean="0">
                <a:solidFill>
                  <a:srgbClr val="0000FF"/>
                </a:solidFill>
                <a:latin typeface="+mj-lt"/>
              </a:rPr>
              <a:t>Address</a:t>
            </a:r>
            <a:r>
              <a:rPr lang="de-DE" sz="1400" dirty="0" smtClean="0">
                <a:solidFill>
                  <a:srgbClr val="0000FF"/>
                </a:solidFill>
                <a:latin typeface="+mj-lt"/>
              </a:rPr>
              <a:t> Bus</a:t>
            </a:r>
          </a:p>
          <a:p>
            <a:pPr marL="271463" indent="-271463">
              <a:spcAft>
                <a:spcPts val="2800"/>
              </a:spcAft>
              <a:buClr>
                <a:srgbClr val="0000FF"/>
              </a:buClr>
            </a:pPr>
            <a:r>
              <a:rPr lang="de-DE" sz="1400" dirty="0" smtClean="0">
                <a:solidFill>
                  <a:srgbClr val="0000FF"/>
                </a:solidFill>
                <a:latin typeface="+mj-lt"/>
              </a:rPr>
              <a:t>Program Memory Data Bus</a:t>
            </a:r>
          </a:p>
          <a:p>
            <a:pPr marL="271463" indent="-271463">
              <a:spcAft>
                <a:spcPts val="2800"/>
              </a:spcAft>
              <a:buClr>
                <a:srgbClr val="0000FF"/>
              </a:buClr>
            </a:pPr>
            <a:r>
              <a:rPr lang="de-DE" sz="1400" dirty="0" smtClean="0">
                <a:solidFill>
                  <a:srgbClr val="0000FF"/>
                </a:solidFill>
                <a:latin typeface="+mj-lt"/>
              </a:rPr>
              <a:t>Data Memory Data Bus</a:t>
            </a:r>
          </a:p>
          <a:p>
            <a:pPr marL="271463" indent="-271463">
              <a:spcAft>
                <a:spcPts val="600"/>
              </a:spcAft>
              <a:buClr>
                <a:srgbClr val="0000FF"/>
              </a:buClr>
              <a:tabLst>
                <a:tab pos="442913" algn="l"/>
              </a:tabLst>
            </a:pPr>
            <a:r>
              <a:rPr lang="de-DE" sz="1400" dirty="0" smtClean="0">
                <a:solidFill>
                  <a:srgbClr val="0000FF"/>
                </a:solidFill>
                <a:latin typeface="+mj-lt"/>
              </a:rPr>
              <a:t>ALU	</a:t>
            </a:r>
            <a:r>
              <a:rPr lang="de-DE" sz="1400" dirty="0" smtClean="0">
                <a:latin typeface="+mj-lt"/>
              </a:rPr>
              <a:t>– </a:t>
            </a:r>
            <a:r>
              <a:rPr lang="de-DE" sz="1400" dirty="0" err="1" smtClean="0">
                <a:latin typeface="+mj-lt"/>
              </a:rPr>
              <a:t>Arithmetic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Logic</a:t>
            </a:r>
            <a:r>
              <a:rPr lang="de-DE" sz="1400" dirty="0" smtClean="0">
                <a:latin typeface="+mj-lt"/>
              </a:rPr>
              <a:t> Unit</a:t>
            </a:r>
          </a:p>
          <a:p>
            <a:pPr marL="271463" indent="-271463">
              <a:spcAft>
                <a:spcPts val="600"/>
              </a:spcAft>
              <a:buClr>
                <a:srgbClr val="0000FF"/>
              </a:buClr>
              <a:tabLst>
                <a:tab pos="442913" algn="l"/>
              </a:tabLst>
            </a:pPr>
            <a:r>
              <a:rPr lang="de-DE" sz="1400" dirty="0" smtClean="0">
                <a:solidFill>
                  <a:srgbClr val="0000FF"/>
                </a:solidFill>
                <a:latin typeface="+mj-lt"/>
              </a:rPr>
              <a:t>MAC	</a:t>
            </a:r>
            <a:r>
              <a:rPr lang="de-DE" sz="1400" dirty="0" smtClean="0">
                <a:latin typeface="+mj-lt"/>
              </a:rPr>
              <a:t>– </a:t>
            </a:r>
            <a:r>
              <a:rPr lang="de-DE" sz="1400" dirty="0" err="1" smtClean="0">
                <a:latin typeface="+mj-lt"/>
              </a:rPr>
              <a:t>Multiply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Accumulator</a:t>
            </a:r>
            <a:endParaRPr lang="de-DE" sz="1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724105" y="546265"/>
            <a:ext cx="569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Digital: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Logic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Circuits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µP, PLC, DSP, FPGA, ASICS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026" y="1210245"/>
            <a:ext cx="7384211" cy="489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4796288" y="5814204"/>
            <a:ext cx="362309" cy="23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724105" y="546265"/>
            <a:ext cx="569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Digital: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Logic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Circuits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µP, PLC, DSP, FPGA, ASICS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114" y="1190445"/>
            <a:ext cx="7582728" cy="499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4615132" y="5891841"/>
            <a:ext cx="362309" cy="23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ATLA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027" y="1829525"/>
            <a:ext cx="6013132" cy="391813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74212" t="27151" b="24357"/>
          <a:stretch>
            <a:fillRect/>
          </a:stretch>
        </p:blipFill>
        <p:spPr bwMode="auto">
          <a:xfrm>
            <a:off x="6280029" y="1799371"/>
            <a:ext cx="2760453" cy="342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724105" y="546265"/>
            <a:ext cx="569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Digital: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Logic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Circuits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µP, PLC, DSP, FPGA, ASICS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0166" y="1598193"/>
            <a:ext cx="327852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u="sng" dirty="0" smtClean="0">
                <a:solidFill>
                  <a:srgbClr val="0000FF"/>
                </a:solidFill>
                <a:latin typeface="+mj-lt"/>
              </a:rPr>
              <a:t>Tasks </a:t>
            </a:r>
            <a:r>
              <a:rPr lang="de-DE" b="1" u="sng" dirty="0" err="1" smtClean="0">
                <a:solidFill>
                  <a:srgbClr val="0000FF"/>
                </a:solidFill>
                <a:latin typeface="+mj-lt"/>
              </a:rPr>
              <a:t>of</a:t>
            </a:r>
            <a:r>
              <a:rPr lang="de-DE" b="1" u="sng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u="sng" dirty="0" err="1" smtClean="0">
                <a:solidFill>
                  <a:srgbClr val="0000FF"/>
                </a:solidFill>
                <a:latin typeface="+mj-lt"/>
              </a:rPr>
              <a:t>Digitized</a:t>
            </a:r>
            <a:r>
              <a:rPr lang="de-DE" b="1" u="sng" dirty="0" smtClean="0">
                <a:solidFill>
                  <a:srgbClr val="0000FF"/>
                </a:solidFill>
                <a:latin typeface="+mj-lt"/>
              </a:rPr>
              <a:t> Front-End: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de-DE" dirty="0" smtClean="0">
                <a:latin typeface="+mj-lt"/>
              </a:rPr>
              <a:t> Shapes </a:t>
            </a:r>
            <a:r>
              <a:rPr lang="de-DE" dirty="0" err="1" smtClean="0">
                <a:latin typeface="+mj-lt"/>
              </a:rPr>
              <a:t>signals</a:t>
            </a:r>
            <a:r>
              <a:rPr lang="de-DE" dirty="0" smtClean="0">
                <a:latin typeface="+mj-lt"/>
              </a:rPr>
              <a:t> (</a:t>
            </a:r>
            <a:r>
              <a:rPr lang="de-DE" dirty="0" err="1" smtClean="0">
                <a:latin typeface="+mj-lt"/>
              </a:rPr>
              <a:t>reduce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noise</a:t>
            </a:r>
            <a:r>
              <a:rPr lang="de-DE" dirty="0" smtClean="0">
                <a:latin typeface="+mj-lt"/>
              </a:rPr>
              <a:t>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Amplifies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signal</a:t>
            </a:r>
            <a:endParaRPr lang="de-DE" dirty="0" smtClean="0">
              <a:latin typeface="+mj-lt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de-DE" dirty="0" smtClean="0">
                <a:latin typeface="+mj-lt"/>
              </a:rPr>
              <a:t> First </a:t>
            </a:r>
            <a:r>
              <a:rPr lang="de-DE" dirty="0" err="1" smtClean="0">
                <a:latin typeface="+mj-lt"/>
              </a:rPr>
              <a:t>level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trigger</a:t>
            </a:r>
            <a:r>
              <a:rPr lang="de-DE" dirty="0" smtClean="0">
                <a:latin typeface="+mj-lt"/>
              </a:rPr>
              <a:t> (</a:t>
            </a:r>
            <a:r>
              <a:rPr lang="de-DE" dirty="0" err="1" smtClean="0">
                <a:latin typeface="+mj-lt"/>
              </a:rPr>
              <a:t>Discriminator</a:t>
            </a:r>
            <a:r>
              <a:rPr lang="de-DE" dirty="0" smtClean="0">
                <a:latin typeface="+mj-lt"/>
              </a:rPr>
              <a:t>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Provides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timing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signal</a:t>
            </a:r>
            <a:endParaRPr lang="de-DE" dirty="0" smtClean="0">
              <a:latin typeface="+mj-lt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rgbClr val="FF00FF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FF"/>
                </a:solidFill>
                <a:latin typeface="+mj-lt"/>
              </a:rPr>
              <a:t>Provides</a:t>
            </a:r>
            <a:r>
              <a:rPr lang="de-DE" dirty="0" smtClean="0">
                <a:solidFill>
                  <a:srgbClr val="FF00FF"/>
                </a:solidFill>
                <a:latin typeface="+mj-lt"/>
              </a:rPr>
              <a:t> time </a:t>
            </a:r>
            <a:r>
              <a:rPr lang="de-DE" dirty="0" err="1" smtClean="0">
                <a:solidFill>
                  <a:srgbClr val="FF00FF"/>
                </a:solidFill>
                <a:latin typeface="+mj-lt"/>
              </a:rPr>
              <a:t>stamp</a:t>
            </a:r>
            <a:endParaRPr lang="de-DE" dirty="0" smtClean="0">
              <a:solidFill>
                <a:srgbClr val="FF00FF"/>
              </a:solidFill>
              <a:latin typeface="+mj-lt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rgbClr val="FF00FF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FF00FF"/>
                </a:solidFill>
                <a:latin typeface="+mj-lt"/>
              </a:rPr>
              <a:t>Suppresses</a:t>
            </a:r>
            <a:r>
              <a:rPr lang="de-DE" dirty="0" smtClean="0">
                <a:solidFill>
                  <a:srgbClr val="FF00FF"/>
                </a:solidFill>
                <a:latin typeface="+mj-lt"/>
              </a:rPr>
              <a:t> Zeros</a:t>
            </a:r>
            <a:endParaRPr lang="de-DE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057048" y="1598193"/>
            <a:ext cx="508695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b="1" u="sng" dirty="0" err="1" smtClean="0">
                <a:solidFill>
                  <a:srgbClr val="0000FF"/>
                </a:solidFill>
                <a:latin typeface="+mj-lt"/>
              </a:rPr>
              <a:t>Necessary</a:t>
            </a:r>
            <a:r>
              <a:rPr lang="de-DE" b="1" u="sng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u="sng" dirty="0" err="1" smtClean="0">
                <a:solidFill>
                  <a:srgbClr val="0000FF"/>
                </a:solidFill>
                <a:latin typeface="+mj-lt"/>
              </a:rPr>
              <a:t>for</a:t>
            </a:r>
            <a:r>
              <a:rPr lang="de-DE" b="1" u="sng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u="sng" dirty="0" err="1" smtClean="0">
                <a:solidFill>
                  <a:srgbClr val="0000FF"/>
                </a:solidFill>
                <a:latin typeface="+mj-lt"/>
              </a:rPr>
              <a:t>Digitized</a:t>
            </a:r>
            <a:r>
              <a:rPr lang="de-DE" b="1" u="sng" dirty="0" smtClean="0">
                <a:solidFill>
                  <a:srgbClr val="0000FF"/>
                </a:solidFill>
                <a:latin typeface="+mj-lt"/>
              </a:rPr>
              <a:t> Front-End:</a:t>
            </a:r>
          </a:p>
          <a:p>
            <a:pPr marL="180975" indent="-180975">
              <a:spcAft>
                <a:spcPts val="12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  <a:latin typeface="+mj-lt"/>
              </a:rPr>
              <a:t>Fast</a:t>
            </a:r>
            <a:r>
              <a:rPr lang="de-DE" dirty="0" smtClean="0"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A</a:t>
            </a:r>
            <a:r>
              <a:rPr lang="de-DE" dirty="0" err="1" smtClean="0">
                <a:latin typeface="+mj-lt"/>
              </a:rPr>
              <a:t>nalogue</a:t>
            </a:r>
            <a:r>
              <a:rPr lang="de-DE" dirty="0" smtClean="0">
                <a:latin typeface="+mj-lt"/>
              </a:rPr>
              <a:t> → 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D</a:t>
            </a:r>
            <a:r>
              <a:rPr lang="de-DE" dirty="0" smtClean="0">
                <a:latin typeface="+mj-lt"/>
              </a:rPr>
              <a:t>igital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C</a:t>
            </a:r>
            <a:r>
              <a:rPr lang="de-DE" dirty="0" err="1" smtClean="0">
                <a:latin typeface="+mj-lt"/>
              </a:rPr>
              <a:t>onverter</a:t>
            </a:r>
            <a:endParaRPr lang="de-DE" dirty="0" smtClean="0">
              <a:latin typeface="+mj-lt"/>
            </a:endParaRPr>
          </a:p>
          <a:p>
            <a:pPr marL="180975" indent="-180975">
              <a:spcAft>
                <a:spcPts val="1200"/>
              </a:spcAft>
              <a:buFont typeface="Arial" pitchFamily="34" charset="0"/>
              <a:buChar char="•"/>
            </a:pPr>
            <a:r>
              <a:rPr lang="de-DE" b="1" dirty="0" smtClean="0">
                <a:solidFill>
                  <a:srgbClr val="0000FF"/>
                </a:solidFill>
                <a:latin typeface="+mj-lt"/>
              </a:rPr>
              <a:t>R</a:t>
            </a:r>
            <a:r>
              <a:rPr lang="de-DE" dirty="0" smtClean="0">
                <a:latin typeface="+mj-lt"/>
              </a:rPr>
              <a:t>eal 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T</a:t>
            </a:r>
            <a:r>
              <a:rPr lang="de-DE" dirty="0" smtClean="0">
                <a:latin typeface="+mj-lt"/>
              </a:rPr>
              <a:t>ime (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K</a:t>
            </a:r>
            <a:r>
              <a:rPr lang="de-DE" dirty="0" err="1" smtClean="0">
                <a:latin typeface="+mj-lt"/>
              </a:rPr>
              <a:t>ernel</a:t>
            </a:r>
            <a:r>
              <a:rPr lang="de-DE" dirty="0" smtClean="0">
                <a:latin typeface="+mj-lt"/>
              </a:rPr>
              <a:t>) </a:t>
            </a:r>
            <a:r>
              <a:rPr lang="de-DE" dirty="0" err="1" smtClean="0">
                <a:latin typeface="+mj-lt"/>
              </a:rPr>
              <a:t>operating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system</a:t>
            </a:r>
            <a:endParaRPr lang="de-DE" dirty="0" smtClean="0">
              <a:latin typeface="+mj-lt"/>
            </a:endParaRPr>
          </a:p>
          <a:p>
            <a:pPr marL="180975" indent="-180975">
              <a:spcAft>
                <a:spcPts val="0"/>
              </a:spcAft>
              <a:buFont typeface="Arial" pitchFamily="34" charset="0"/>
              <a:buChar char="•"/>
            </a:pPr>
            <a:r>
              <a:rPr lang="de-DE" dirty="0" smtClean="0">
                <a:latin typeface="+mj-lt"/>
              </a:rPr>
              <a:t>Special (</a:t>
            </a:r>
            <a:r>
              <a:rPr lang="de-DE" dirty="0" smtClean="0">
                <a:solidFill>
                  <a:srgbClr val="0000FF"/>
                </a:solidFill>
                <a:latin typeface="+mj-lt"/>
              </a:rPr>
              <a:t>Harvard</a:t>
            </a:r>
            <a:r>
              <a:rPr lang="de-DE" dirty="0" smtClean="0">
                <a:latin typeface="+mj-lt"/>
              </a:rPr>
              <a:t>) </a:t>
            </a:r>
            <a:r>
              <a:rPr lang="de-DE" dirty="0" err="1" smtClean="0">
                <a:latin typeface="+mj-lt"/>
              </a:rPr>
              <a:t>processor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+mj-lt"/>
              </a:rPr>
              <a:t>architecture</a:t>
            </a:r>
            <a:r>
              <a:rPr lang="de-DE" dirty="0" smtClean="0">
                <a:latin typeface="+mj-lt"/>
              </a:rPr>
              <a:t>, </a:t>
            </a:r>
            <a:r>
              <a:rPr lang="de-DE" dirty="0" err="1" smtClean="0">
                <a:latin typeface="+mj-lt"/>
              </a:rPr>
              <a:t>that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allows</a:t>
            </a:r>
            <a:endParaRPr lang="de-DE" dirty="0" smtClean="0">
              <a:latin typeface="+mj-lt"/>
            </a:endParaRPr>
          </a:p>
          <a:p>
            <a:pPr marL="180975" indent="-180975">
              <a:spcAft>
                <a:spcPts val="0"/>
              </a:spcAft>
            </a:pPr>
            <a:r>
              <a:rPr lang="de-DE" dirty="0" smtClean="0">
                <a:latin typeface="+mj-lt"/>
              </a:rPr>
              <a:t>	</a:t>
            </a:r>
            <a:r>
              <a:rPr lang="de-DE" dirty="0" err="1" smtClean="0">
                <a:latin typeface="+mj-lt"/>
              </a:rPr>
              <a:t>summing</a:t>
            </a:r>
            <a:r>
              <a:rPr lang="de-DE" dirty="0" smtClean="0">
                <a:latin typeface="+mj-lt"/>
              </a:rPr>
              <a:t> &amp; </a:t>
            </a:r>
            <a:r>
              <a:rPr lang="de-DE" dirty="0" err="1" smtClean="0">
                <a:latin typeface="+mj-lt"/>
              </a:rPr>
              <a:t>multiplication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within</a:t>
            </a:r>
            <a:r>
              <a:rPr lang="de-DE" dirty="0" smtClean="0">
                <a:latin typeface="+mj-lt"/>
              </a:rPr>
              <a:t> 1 </a:t>
            </a:r>
            <a:r>
              <a:rPr lang="de-DE" dirty="0" err="1" smtClean="0">
                <a:latin typeface="+mj-lt"/>
              </a:rPr>
              <a:t>clock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cycle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with</a:t>
            </a:r>
            <a:r>
              <a:rPr lang="de-DE" dirty="0" smtClean="0">
                <a:latin typeface="+mj-lt"/>
              </a:rPr>
              <a:t>:</a:t>
            </a:r>
          </a:p>
          <a:p>
            <a:pPr marL="180975" indent="-180975">
              <a:spcAft>
                <a:spcPts val="0"/>
              </a:spcAft>
            </a:pPr>
            <a:r>
              <a:rPr lang="de-DE" dirty="0" smtClean="0">
                <a:latin typeface="+mj-lt"/>
              </a:rPr>
              <a:t>	</a:t>
            </a:r>
            <a:r>
              <a:rPr lang="de-DE" b="1" dirty="0" smtClean="0">
                <a:latin typeface="+mj-lt"/>
              </a:rPr>
              <a:t>–</a:t>
            </a:r>
            <a:r>
              <a:rPr lang="de-DE" dirty="0" smtClean="0">
                <a:latin typeface="+mj-lt"/>
              </a:rPr>
              <a:t>  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D</a:t>
            </a:r>
            <a:r>
              <a:rPr lang="de-DE" dirty="0" smtClean="0">
                <a:latin typeface="+mj-lt"/>
              </a:rPr>
              <a:t>igital 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S</a:t>
            </a:r>
            <a:r>
              <a:rPr lang="de-DE" dirty="0" smtClean="0">
                <a:latin typeface="+mj-lt"/>
              </a:rPr>
              <a:t>ignal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P</a:t>
            </a:r>
            <a:r>
              <a:rPr lang="de-DE" dirty="0" err="1" smtClean="0">
                <a:latin typeface="+mj-lt"/>
              </a:rPr>
              <a:t>rocessor</a:t>
            </a:r>
            <a:r>
              <a:rPr lang="de-DE" dirty="0" smtClean="0">
                <a:latin typeface="+mj-lt"/>
              </a:rPr>
              <a:t> Slices</a:t>
            </a:r>
          </a:p>
          <a:p>
            <a:pPr marL="180975" indent="-180975">
              <a:spcAft>
                <a:spcPts val="0"/>
              </a:spcAft>
            </a:pPr>
            <a:r>
              <a:rPr lang="de-DE" dirty="0" smtClean="0">
                <a:latin typeface="+mj-lt"/>
              </a:rPr>
              <a:t>	</a:t>
            </a:r>
            <a:r>
              <a:rPr lang="de-DE" b="1" dirty="0" smtClean="0">
                <a:latin typeface="+mj-lt"/>
              </a:rPr>
              <a:t>–  </a:t>
            </a:r>
            <a:r>
              <a:rPr lang="de-DE" dirty="0" smtClean="0">
                <a:latin typeface="+mj-lt"/>
              </a:rPr>
              <a:t>Gigabit Transceivers</a:t>
            </a:r>
          </a:p>
          <a:p>
            <a:pPr marL="180975" lvl="0" indent="-180975">
              <a:spcAft>
                <a:spcPts val="0"/>
              </a:spcAft>
            </a:pPr>
            <a:r>
              <a:rPr lang="de-DE" dirty="0" smtClean="0">
                <a:latin typeface="+mj-lt"/>
              </a:rPr>
              <a:t>	</a:t>
            </a:r>
            <a:r>
              <a:rPr lang="de-DE" b="1" dirty="0" smtClean="0">
                <a:latin typeface="+mj-lt"/>
              </a:rPr>
              <a:t>–</a:t>
            </a:r>
            <a:r>
              <a:rPr lang="de-DE" dirty="0" smtClean="0">
                <a:latin typeface="+mj-lt"/>
              </a:rPr>
              <a:t>  </a:t>
            </a:r>
            <a:r>
              <a:rPr lang="de-DE" dirty="0" smtClean="0">
                <a:solidFill>
                  <a:srgbClr val="000000"/>
                </a:solidFill>
                <a:latin typeface="Garamond"/>
              </a:rPr>
              <a:t>Dual </a:t>
            </a:r>
            <a:r>
              <a:rPr lang="de-DE" dirty="0" err="1" smtClean="0">
                <a:solidFill>
                  <a:srgbClr val="000000"/>
                </a:solidFill>
                <a:latin typeface="Garamond"/>
              </a:rPr>
              <a:t>ported</a:t>
            </a:r>
            <a:r>
              <a:rPr lang="de-DE" dirty="0" smtClean="0">
                <a:solidFill>
                  <a:srgbClr val="000000"/>
                </a:solidFill>
                <a:latin typeface="Garamond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Garamond"/>
              </a:rPr>
              <a:t>memory</a:t>
            </a:r>
            <a:endParaRPr lang="de-DE" dirty="0" smtClean="0">
              <a:solidFill>
                <a:srgbClr val="000000"/>
              </a:solidFill>
              <a:latin typeface="Garamond"/>
            </a:endParaRPr>
          </a:p>
          <a:p>
            <a:pPr marL="180975" lvl="0" indent="-180975">
              <a:spcAft>
                <a:spcPts val="1200"/>
              </a:spcAft>
            </a:pPr>
            <a:r>
              <a:rPr lang="de-DE" dirty="0" smtClean="0">
                <a:solidFill>
                  <a:srgbClr val="000000"/>
                </a:solidFill>
                <a:latin typeface="Garamond"/>
              </a:rPr>
              <a:t> 	</a:t>
            </a:r>
            <a:r>
              <a:rPr lang="de-DE" b="1" dirty="0" smtClean="0">
                <a:latin typeface="+mj-lt"/>
              </a:rPr>
              <a:t>–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000000"/>
                </a:solidFill>
                <a:latin typeface="Garamond"/>
              </a:rPr>
              <a:t>Ring </a:t>
            </a:r>
            <a:r>
              <a:rPr lang="de-DE" dirty="0" err="1" smtClean="0">
                <a:solidFill>
                  <a:srgbClr val="000000"/>
                </a:solidFill>
                <a:latin typeface="Garamond"/>
              </a:rPr>
              <a:t>buffers</a:t>
            </a:r>
            <a:endParaRPr lang="de-DE" dirty="0" smtClean="0">
              <a:latin typeface="+mj-lt"/>
            </a:endParaRPr>
          </a:p>
          <a:p>
            <a:pPr marL="180975" indent="-180975">
              <a:spcAft>
                <a:spcPts val="0"/>
              </a:spcAft>
              <a:buFont typeface="Arial" pitchFamily="34" charset="0"/>
              <a:buChar char="•"/>
            </a:pPr>
            <a:r>
              <a:rPr lang="de-DE" dirty="0" err="1" smtClean="0">
                <a:latin typeface="+mj-lt"/>
              </a:rPr>
              <a:t>Calculations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utilize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special</a:t>
            </a:r>
            <a:r>
              <a:rPr lang="de-DE" dirty="0" smtClean="0">
                <a:latin typeface="+mj-lt"/>
              </a:rPr>
              <a:t> Laplace Transform:</a:t>
            </a:r>
          </a:p>
          <a:p>
            <a:pPr marL="180975" indent="-180975">
              <a:spcAft>
                <a:spcPts val="0"/>
              </a:spcAft>
            </a:pPr>
            <a:r>
              <a:rPr lang="de-DE" dirty="0" smtClean="0">
                <a:latin typeface="+mj-lt"/>
              </a:rPr>
              <a:t>	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z-Transform</a:t>
            </a:r>
            <a:r>
              <a:rPr lang="de-DE" b="1" dirty="0" smtClean="0">
                <a:latin typeface="+mj-lt"/>
              </a:rPr>
              <a:t>: </a:t>
            </a:r>
          </a:p>
          <a:p>
            <a:pPr marL="180975" indent="-180975">
              <a:spcAft>
                <a:spcPts val="1200"/>
              </a:spcAft>
            </a:pPr>
            <a:r>
              <a:rPr lang="de-DE" dirty="0" smtClean="0">
                <a:latin typeface="+mj-lt"/>
              </a:rPr>
              <a:t>	</a:t>
            </a:r>
            <a:r>
              <a:rPr lang="de-DE" dirty="0" err="1" smtClean="0">
                <a:latin typeface="+mj-lt"/>
              </a:rPr>
              <a:t>For</a:t>
            </a:r>
            <a:r>
              <a:rPr lang="de-DE" dirty="0" smtClean="0">
                <a:latin typeface="+mj-lt"/>
              </a:rPr>
              <a:t> a </a:t>
            </a:r>
            <a:r>
              <a:rPr lang="de-DE" dirty="0" err="1" smtClean="0">
                <a:latin typeface="+mj-lt"/>
              </a:rPr>
              <a:t>stable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system</a:t>
            </a:r>
            <a:r>
              <a:rPr lang="de-DE" dirty="0" smtClean="0">
                <a:latin typeface="+mj-lt"/>
              </a:rPr>
              <a:t> </a:t>
            </a:r>
            <a:r>
              <a:rPr lang="de-DE" dirty="0" smtClean="0">
                <a:latin typeface="Garamond"/>
              </a:rPr>
              <a:t>→ Poles </a:t>
            </a:r>
            <a:r>
              <a:rPr lang="de-DE" dirty="0" err="1" smtClean="0">
                <a:latin typeface="Garamond"/>
              </a:rPr>
              <a:t>inside</a:t>
            </a:r>
            <a:r>
              <a:rPr lang="de-DE" dirty="0" smtClean="0">
                <a:latin typeface="Garamond"/>
              </a:rPr>
              <a:t> </a:t>
            </a:r>
            <a:r>
              <a:rPr lang="de-DE" dirty="0" err="1" smtClean="0">
                <a:latin typeface="Garamond"/>
              </a:rPr>
              <a:t>unit</a:t>
            </a:r>
            <a:r>
              <a:rPr lang="de-DE" dirty="0" smtClean="0">
                <a:latin typeface="Garamond"/>
              </a:rPr>
              <a:t> </a:t>
            </a:r>
            <a:r>
              <a:rPr lang="de-DE" dirty="0" err="1" smtClean="0">
                <a:latin typeface="Garamond"/>
              </a:rPr>
              <a:t>circle</a:t>
            </a:r>
            <a:endParaRPr lang="de-DE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724105" y="546265"/>
            <a:ext cx="569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Digital: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Logic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Circuits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µP, PLC, DSP, FPGA, ASICS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6429" y="1302590"/>
            <a:ext cx="2390398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Hardware </a:t>
            </a:r>
            <a:r>
              <a:rPr lang="de-DE" dirty="0" err="1" smtClean="0">
                <a:latin typeface="+mn-lt"/>
              </a:rPr>
              <a:t>Realization</a:t>
            </a:r>
            <a:endParaRPr lang="de-DE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635" y="1886028"/>
            <a:ext cx="5743577" cy="427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59364" y="1993544"/>
            <a:ext cx="22621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ASIC</a:t>
            </a:r>
          </a:p>
          <a:p>
            <a:r>
              <a:rPr lang="de-DE" b="1" dirty="0" err="1" smtClean="0"/>
              <a:t>A</a:t>
            </a:r>
            <a:r>
              <a:rPr lang="de-DE" dirty="0" err="1" smtClean="0">
                <a:solidFill>
                  <a:schemeClr val="bg2"/>
                </a:solidFill>
              </a:rPr>
              <a:t>pplication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b="1" dirty="0" err="1" smtClean="0"/>
              <a:t>S</a:t>
            </a:r>
            <a:r>
              <a:rPr lang="de-DE" dirty="0" err="1" smtClean="0">
                <a:solidFill>
                  <a:schemeClr val="bg2"/>
                </a:solidFill>
              </a:rPr>
              <a:t>pecific</a:t>
            </a:r>
            <a:endParaRPr lang="de-DE" dirty="0" smtClean="0">
              <a:solidFill>
                <a:schemeClr val="bg2"/>
              </a:solidFill>
            </a:endParaRPr>
          </a:p>
          <a:p>
            <a:r>
              <a:rPr lang="de-DE" b="1" dirty="0" smtClean="0"/>
              <a:t>I</a:t>
            </a:r>
            <a:r>
              <a:rPr lang="de-DE" dirty="0" smtClean="0">
                <a:solidFill>
                  <a:schemeClr val="bg2"/>
                </a:solidFill>
              </a:rPr>
              <a:t>ntegrated </a:t>
            </a:r>
            <a:r>
              <a:rPr lang="de-DE" b="1" dirty="0" smtClean="0"/>
              <a:t>C</a:t>
            </a:r>
            <a:r>
              <a:rPr lang="de-DE" dirty="0" smtClean="0">
                <a:solidFill>
                  <a:schemeClr val="bg2"/>
                </a:solidFill>
              </a:rPr>
              <a:t>ircuit</a:t>
            </a:r>
          </a:p>
          <a:p>
            <a:endParaRPr lang="de-DE" dirty="0" smtClean="0">
              <a:solidFill>
                <a:schemeClr val="bg2"/>
              </a:solidFill>
            </a:endParaRPr>
          </a:p>
          <a:p>
            <a:r>
              <a:rPr lang="de-DE" b="1" dirty="0" smtClean="0">
                <a:solidFill>
                  <a:srgbClr val="0000FF"/>
                </a:solidFill>
              </a:rPr>
              <a:t>FPGA</a:t>
            </a:r>
          </a:p>
          <a:p>
            <a:r>
              <a:rPr lang="de-DE" b="1" dirty="0" smtClean="0"/>
              <a:t>F</a:t>
            </a:r>
            <a:r>
              <a:rPr lang="de-DE" dirty="0" smtClean="0">
                <a:solidFill>
                  <a:schemeClr val="bg2"/>
                </a:solidFill>
              </a:rPr>
              <a:t>ield </a:t>
            </a:r>
            <a:r>
              <a:rPr lang="de-DE" b="1" dirty="0" smtClean="0"/>
              <a:t>P</a:t>
            </a:r>
            <a:r>
              <a:rPr lang="de-DE" dirty="0" smtClean="0">
                <a:solidFill>
                  <a:schemeClr val="bg2"/>
                </a:solidFill>
              </a:rPr>
              <a:t>rogrammable</a:t>
            </a:r>
          </a:p>
          <a:p>
            <a:r>
              <a:rPr lang="de-DE" b="1" dirty="0" smtClean="0"/>
              <a:t>G</a:t>
            </a:r>
            <a:r>
              <a:rPr lang="de-DE" dirty="0" smtClean="0">
                <a:solidFill>
                  <a:schemeClr val="bg2"/>
                </a:solidFill>
              </a:rPr>
              <a:t>ate </a:t>
            </a:r>
            <a:r>
              <a:rPr lang="de-DE" b="1" dirty="0" smtClean="0"/>
              <a:t>A</a:t>
            </a:r>
            <a:r>
              <a:rPr lang="de-DE" dirty="0" smtClean="0">
                <a:solidFill>
                  <a:schemeClr val="bg2"/>
                </a:solidFill>
              </a:rPr>
              <a:t>rray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094247" y="5908463"/>
            <a:ext cx="362309" cy="23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910053" y="546265"/>
            <a:ext cx="532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Garamond"/>
              </a:rPr>
              <a:t>Analog: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Amplifiers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OpAmps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Analog Computers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6532" y="1145220"/>
            <a:ext cx="243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How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everything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begun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763480" y="3701988"/>
            <a:ext cx="310718" cy="23969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1217720" y="3694590"/>
            <a:ext cx="310718" cy="23969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1840637" y="3687191"/>
            <a:ext cx="310718" cy="23969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V="1">
            <a:off x="2340747" y="3690151"/>
            <a:ext cx="310718" cy="23969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 rot="19368212">
            <a:off x="2405515" y="2891757"/>
            <a:ext cx="2157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</a:rPr>
              <a:t>1906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b="1" dirty="0" smtClean="0">
                <a:solidFill>
                  <a:srgbClr val="00B050"/>
                </a:solidFill>
                <a:latin typeface="+mj-lt"/>
              </a:rPr>
              <a:t>Triode </a:t>
            </a:r>
            <a:r>
              <a:rPr lang="de-DE" sz="1400" dirty="0" smtClean="0">
                <a:latin typeface="+mj-lt"/>
              </a:rPr>
              <a:t>(Lee de </a:t>
            </a:r>
            <a:r>
              <a:rPr lang="de-DE" sz="1400" dirty="0" err="1" smtClean="0">
                <a:latin typeface="+mj-lt"/>
              </a:rPr>
              <a:t>Forest</a:t>
            </a:r>
            <a:r>
              <a:rPr lang="de-DE" sz="1400" dirty="0" smtClean="0">
                <a:latin typeface="+mj-lt"/>
              </a:rPr>
              <a:t>)</a:t>
            </a:r>
            <a:endParaRPr lang="en-US" sz="1400" dirty="0">
              <a:latin typeface="+mj-lt"/>
            </a:endParaRPr>
          </a:p>
        </p:txBody>
      </p:sp>
      <p:sp>
        <p:nvSpPr>
          <p:cNvPr id="21" name="Textfeld 20"/>
          <p:cNvSpPr txBox="1"/>
          <p:nvPr/>
        </p:nvSpPr>
        <p:spPr>
          <a:xfrm rot="19368212">
            <a:off x="1446114" y="3168443"/>
            <a:ext cx="1113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</a:rPr>
              <a:t>1885</a:t>
            </a:r>
            <a:r>
              <a:rPr lang="de-DE" sz="1400" dirty="0" smtClean="0">
                <a:latin typeface="+mj-lt"/>
              </a:rPr>
              <a:t> AT &amp; T</a:t>
            </a:r>
            <a:endParaRPr lang="en-US" sz="1400" dirty="0">
              <a:latin typeface="+mj-lt"/>
            </a:endParaRPr>
          </a:p>
        </p:txBody>
      </p:sp>
      <p:sp>
        <p:nvSpPr>
          <p:cNvPr id="22" name="Textfeld 21"/>
          <p:cNvSpPr txBox="1"/>
          <p:nvPr/>
        </p:nvSpPr>
        <p:spPr>
          <a:xfrm rot="19368212">
            <a:off x="1783979" y="2447871"/>
            <a:ext cx="3542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</a:rPr>
              <a:t>1904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Vacuum</a:t>
            </a:r>
            <a:r>
              <a:rPr lang="de-DE" sz="1400" dirty="0" smtClean="0">
                <a:latin typeface="+mj-lt"/>
              </a:rPr>
              <a:t> Diode (John Ambrose Flemming)</a:t>
            </a:r>
            <a:endParaRPr lang="en-US" sz="1400" dirty="0">
              <a:latin typeface="+mj-lt"/>
            </a:endParaRPr>
          </a:p>
        </p:txBody>
      </p:sp>
      <p:sp>
        <p:nvSpPr>
          <p:cNvPr id="23" name="Textfeld 22"/>
          <p:cNvSpPr txBox="1"/>
          <p:nvPr/>
        </p:nvSpPr>
        <p:spPr>
          <a:xfrm rot="19368212">
            <a:off x="812914" y="2838490"/>
            <a:ext cx="2359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</a:rPr>
              <a:t>1877 </a:t>
            </a:r>
            <a:r>
              <a:rPr lang="de-DE" sz="1400" dirty="0" smtClean="0">
                <a:latin typeface="+mj-lt"/>
              </a:rPr>
              <a:t>Bell Patent </a:t>
            </a:r>
            <a:r>
              <a:rPr lang="de-DE" sz="1400" dirty="0" err="1" smtClean="0">
                <a:latin typeface="+mj-lt"/>
              </a:rPr>
              <a:t>for</a:t>
            </a:r>
            <a:r>
              <a:rPr lang="de-DE" sz="1400" dirty="0" smtClean="0">
                <a:latin typeface="+mj-lt"/>
              </a:rPr>
              <a:t> Telephone</a:t>
            </a:r>
            <a:endParaRPr lang="en-US" sz="1400" dirty="0">
              <a:latin typeface="+mj-lt"/>
            </a:endParaRPr>
          </a:p>
        </p:txBody>
      </p:sp>
      <p:cxnSp>
        <p:nvCxnSpPr>
          <p:cNvPr id="25" name="Gerade Verbindung 24"/>
          <p:cNvCxnSpPr/>
          <p:nvPr/>
        </p:nvCxnSpPr>
        <p:spPr>
          <a:xfrm flipV="1">
            <a:off x="6381565" y="3664998"/>
            <a:ext cx="310718" cy="23969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4110360" y="3675357"/>
            <a:ext cx="310718" cy="23969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V="1">
            <a:off x="3028765" y="3667956"/>
            <a:ext cx="310718" cy="23969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 rot="19368212">
            <a:off x="3066595" y="2742316"/>
            <a:ext cx="2595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</a:rPr>
              <a:t>1912 </a:t>
            </a:r>
            <a:r>
              <a:rPr lang="de-DE" sz="1400" dirty="0" smtClean="0">
                <a:latin typeface="+mj-lt"/>
              </a:rPr>
              <a:t>First </a:t>
            </a:r>
            <a:r>
              <a:rPr lang="de-DE" sz="1400" dirty="0" err="1" smtClean="0">
                <a:latin typeface="+mj-lt"/>
              </a:rPr>
              <a:t>Vacuum</a:t>
            </a:r>
            <a:r>
              <a:rPr lang="de-DE" sz="1400" dirty="0" smtClean="0">
                <a:latin typeface="+mj-lt"/>
              </a:rPr>
              <a:t> Tube </a:t>
            </a:r>
            <a:r>
              <a:rPr lang="de-DE" sz="1400" dirty="0" err="1" smtClean="0">
                <a:latin typeface="+mj-lt"/>
              </a:rPr>
              <a:t>Amplifier</a:t>
            </a:r>
            <a:endParaRPr lang="en-US" sz="1400" dirty="0">
              <a:latin typeface="+mj-lt"/>
            </a:endParaRPr>
          </a:p>
        </p:txBody>
      </p:sp>
      <p:sp>
        <p:nvSpPr>
          <p:cNvPr id="29" name="Textfeld 28"/>
          <p:cNvSpPr txBox="1"/>
          <p:nvPr/>
        </p:nvSpPr>
        <p:spPr>
          <a:xfrm rot="19368212">
            <a:off x="3996399" y="2366137"/>
            <a:ext cx="3578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</a:rPr>
              <a:t>1930 </a:t>
            </a:r>
            <a:r>
              <a:rPr lang="de-DE" sz="1400" dirty="0" err="1" smtClean="0">
                <a:latin typeface="+mj-lt"/>
              </a:rPr>
              <a:t>DifferentialAmplifier</a:t>
            </a:r>
            <a:r>
              <a:rPr lang="de-DE" sz="1400" dirty="0" smtClean="0">
                <a:latin typeface="+mj-lt"/>
              </a:rPr>
              <a:t> (Bell Labs, Harold S.</a:t>
            </a:r>
          </a:p>
          <a:p>
            <a:r>
              <a:rPr lang="de-DE" sz="1400" dirty="0" smtClean="0">
                <a:latin typeface="+mj-lt"/>
              </a:rPr>
              <a:t>        Black, Harry </a:t>
            </a:r>
            <a:r>
              <a:rPr lang="de-DE" sz="1400" dirty="0" err="1" smtClean="0">
                <a:latin typeface="+mj-lt"/>
              </a:rPr>
              <a:t>Nyquist</a:t>
            </a:r>
            <a:r>
              <a:rPr lang="de-DE" sz="1400" dirty="0" smtClean="0">
                <a:latin typeface="+mj-lt"/>
              </a:rPr>
              <a:t>, Hendrik Wade Bode)</a:t>
            </a:r>
            <a:endParaRPr lang="en-US" sz="1400" dirty="0">
              <a:latin typeface="+mj-lt"/>
            </a:endParaRPr>
          </a:p>
        </p:txBody>
      </p:sp>
      <p:sp>
        <p:nvSpPr>
          <p:cNvPr id="31" name="Textfeld 30"/>
          <p:cNvSpPr txBox="1"/>
          <p:nvPr/>
        </p:nvSpPr>
        <p:spPr>
          <a:xfrm rot="19368212">
            <a:off x="6420038" y="2548780"/>
            <a:ext cx="2783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</a:rPr>
              <a:t>1952 </a:t>
            </a:r>
            <a:r>
              <a:rPr lang="de-DE" sz="1400" dirty="0" smtClean="0">
                <a:latin typeface="+mj-lt"/>
              </a:rPr>
              <a:t>K2-W, First </a:t>
            </a:r>
            <a:r>
              <a:rPr lang="de-DE" sz="1400" b="1" dirty="0" err="1" smtClean="0">
                <a:solidFill>
                  <a:srgbClr val="00B050"/>
                </a:solidFill>
                <a:latin typeface="+mj-lt"/>
              </a:rPr>
              <a:t>OpAmp</a:t>
            </a:r>
            <a:endParaRPr lang="de-DE" sz="1400" b="1" dirty="0" smtClean="0">
              <a:solidFill>
                <a:srgbClr val="00B050"/>
              </a:solidFill>
              <a:latin typeface="+mj-lt"/>
            </a:endParaRPr>
          </a:p>
          <a:p>
            <a:r>
              <a:rPr lang="de-DE" sz="1400" dirty="0" smtClean="0">
                <a:latin typeface="+mj-lt"/>
              </a:rPr>
              <a:t>        (George A. </a:t>
            </a:r>
            <a:r>
              <a:rPr lang="de-DE" sz="1400" dirty="0" err="1" smtClean="0">
                <a:latin typeface="+mj-lt"/>
              </a:rPr>
              <a:t>Philbrik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Researches</a:t>
            </a:r>
            <a:r>
              <a:rPr lang="de-DE" sz="1400" dirty="0" smtClean="0">
                <a:latin typeface="+mj-lt"/>
              </a:rPr>
              <a:t>)</a:t>
            </a:r>
            <a:endParaRPr lang="en-US" sz="1400" dirty="0">
              <a:latin typeface="+mj-lt"/>
            </a:endParaRPr>
          </a:p>
        </p:txBody>
      </p:sp>
      <p:cxnSp>
        <p:nvCxnSpPr>
          <p:cNvPr id="32" name="Gerade Verbindung 31"/>
          <p:cNvCxnSpPr/>
          <p:nvPr/>
        </p:nvCxnSpPr>
        <p:spPr>
          <a:xfrm flipH="1" flipV="1">
            <a:off x="4502459" y="3925410"/>
            <a:ext cx="310718" cy="23969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 rot="2231788" flipH="1">
            <a:off x="5624582" y="4955819"/>
            <a:ext cx="3114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</a:rPr>
              <a:t>1948 </a:t>
            </a:r>
            <a:r>
              <a:rPr lang="de-DE" sz="1400" dirty="0" smtClean="0">
                <a:latin typeface="+mj-lt"/>
              </a:rPr>
              <a:t>Point </a:t>
            </a:r>
            <a:r>
              <a:rPr lang="de-DE" sz="1400" b="1" dirty="0" smtClean="0">
                <a:solidFill>
                  <a:srgbClr val="00B050"/>
                </a:solidFill>
                <a:latin typeface="+mj-lt"/>
              </a:rPr>
              <a:t>Transistor</a:t>
            </a:r>
            <a:r>
              <a:rPr lang="de-DE" sz="1400" dirty="0" smtClean="0">
                <a:latin typeface="+mj-lt"/>
              </a:rPr>
              <a:t> (Bardeen, Brattain)</a:t>
            </a:r>
            <a:endParaRPr lang="en-US" sz="1400" dirty="0">
              <a:latin typeface="+mj-lt"/>
            </a:endParaRPr>
          </a:p>
        </p:txBody>
      </p:sp>
      <p:cxnSp>
        <p:nvCxnSpPr>
          <p:cNvPr id="40" name="Gerade Verbindung 39"/>
          <p:cNvCxnSpPr/>
          <p:nvPr/>
        </p:nvCxnSpPr>
        <p:spPr>
          <a:xfrm flipH="1" flipV="1">
            <a:off x="5631404" y="3926890"/>
            <a:ext cx="310718" cy="23969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H="1" flipV="1">
            <a:off x="7133209" y="3901736"/>
            <a:ext cx="310718" cy="23969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H="1" flipV="1">
            <a:off x="6397841" y="3894338"/>
            <a:ext cx="310718" cy="23969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 rot="2231788" flipH="1">
            <a:off x="4563118" y="4753110"/>
            <a:ext cx="2470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</a:rPr>
              <a:t>1936 </a:t>
            </a:r>
            <a:r>
              <a:rPr lang="de-DE" sz="1400" dirty="0" smtClean="0">
                <a:latin typeface="+mj-lt"/>
              </a:rPr>
              <a:t>Z1, Relay </a:t>
            </a:r>
            <a:r>
              <a:rPr lang="de-DE" sz="1400" dirty="0" err="1" smtClean="0">
                <a:latin typeface="+mj-lt"/>
              </a:rPr>
              <a:t>Calculator</a:t>
            </a:r>
            <a:r>
              <a:rPr lang="de-DE" sz="1400" dirty="0" smtClean="0">
                <a:latin typeface="+mj-lt"/>
              </a:rPr>
              <a:t> (</a:t>
            </a:r>
            <a:r>
              <a:rPr lang="de-DE" sz="1400" dirty="0" err="1" smtClean="0">
                <a:latin typeface="+mj-lt"/>
              </a:rPr>
              <a:t>Zuse</a:t>
            </a:r>
            <a:r>
              <a:rPr lang="de-DE" sz="1400" dirty="0" smtClean="0">
                <a:latin typeface="+mj-lt"/>
              </a:rPr>
              <a:t>)</a:t>
            </a:r>
            <a:endParaRPr lang="en-US" sz="1400" dirty="0">
              <a:latin typeface="+mj-lt"/>
            </a:endParaRPr>
          </a:p>
        </p:txBody>
      </p:sp>
      <p:sp>
        <p:nvSpPr>
          <p:cNvPr id="45" name="Textfeld 44"/>
          <p:cNvSpPr txBox="1"/>
          <p:nvPr/>
        </p:nvSpPr>
        <p:spPr>
          <a:xfrm rot="2231788" flipH="1">
            <a:off x="6446350" y="4688299"/>
            <a:ext cx="2606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</a:rPr>
              <a:t>1952 </a:t>
            </a:r>
            <a:r>
              <a:rPr lang="de-DE" sz="1400" dirty="0" smtClean="0">
                <a:latin typeface="+mj-lt"/>
              </a:rPr>
              <a:t>Semiconductor </a:t>
            </a:r>
            <a:r>
              <a:rPr lang="de-DE" sz="1400" dirty="0" err="1" smtClean="0">
                <a:latin typeface="+mj-lt"/>
              </a:rPr>
              <a:t>Amplifier</a:t>
            </a:r>
            <a:r>
              <a:rPr lang="de-DE" sz="1400" dirty="0" smtClean="0">
                <a:latin typeface="+mj-lt"/>
              </a:rPr>
              <a:t> (5</a:t>
            </a:r>
          </a:p>
          <a:p>
            <a:r>
              <a:rPr lang="de-DE" sz="1400" dirty="0" smtClean="0">
                <a:latin typeface="+mj-lt"/>
              </a:rPr>
              <a:t>         Transistor </a:t>
            </a:r>
            <a:r>
              <a:rPr lang="de-DE" sz="1400" b="1" dirty="0" smtClean="0">
                <a:solidFill>
                  <a:srgbClr val="00B050"/>
                </a:solidFill>
                <a:latin typeface="+mj-lt"/>
              </a:rPr>
              <a:t>IC </a:t>
            </a:r>
            <a:r>
              <a:rPr lang="de-DE" sz="1400" dirty="0" smtClean="0">
                <a:latin typeface="+mj-lt"/>
              </a:rPr>
              <a:t>Werner Jacobi)</a:t>
            </a:r>
            <a:endParaRPr lang="en-US" sz="1400" dirty="0">
              <a:latin typeface="+mj-lt"/>
            </a:endParaRPr>
          </a:p>
        </p:txBody>
      </p:sp>
      <p:sp>
        <p:nvSpPr>
          <p:cNvPr id="46" name="Textfeld 45"/>
          <p:cNvSpPr txBox="1"/>
          <p:nvPr/>
        </p:nvSpPr>
        <p:spPr>
          <a:xfrm rot="2231788" flipH="1">
            <a:off x="7238549" y="4433804"/>
            <a:ext cx="1945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</a:rPr>
              <a:t>1958</a:t>
            </a:r>
            <a:r>
              <a:rPr lang="de-DE" sz="1400" dirty="0" smtClean="0">
                <a:latin typeface="+mj-lt"/>
              </a:rPr>
              <a:t> FF, 2 Transistor </a:t>
            </a:r>
            <a:r>
              <a:rPr lang="de-DE" sz="1400" b="1" dirty="0" smtClean="0">
                <a:solidFill>
                  <a:srgbClr val="00B050"/>
                </a:solidFill>
                <a:latin typeface="+mj-lt"/>
              </a:rPr>
              <a:t>IC,</a:t>
            </a:r>
          </a:p>
          <a:p>
            <a:r>
              <a:rPr lang="de-DE" sz="1400" dirty="0" smtClean="0">
                <a:latin typeface="+mj-lt"/>
              </a:rPr>
              <a:t>         (Jack </a:t>
            </a:r>
            <a:r>
              <a:rPr lang="de-DE" sz="1400" dirty="0" err="1" smtClean="0">
                <a:latin typeface="+mj-lt"/>
              </a:rPr>
              <a:t>Kilby</a:t>
            </a:r>
            <a:r>
              <a:rPr lang="de-DE" sz="1400" dirty="0" smtClean="0">
                <a:latin typeface="+mj-lt"/>
              </a:rPr>
              <a:t>)</a:t>
            </a:r>
            <a:endParaRPr lang="en-US" sz="1400" dirty="0">
              <a:latin typeface="+mj-lt"/>
            </a:endParaRPr>
          </a:p>
        </p:txBody>
      </p:sp>
      <p:sp>
        <p:nvSpPr>
          <p:cNvPr id="47" name="Textfeld 46"/>
          <p:cNvSpPr txBox="1"/>
          <p:nvPr/>
        </p:nvSpPr>
        <p:spPr>
          <a:xfrm rot="2231788" flipH="1">
            <a:off x="5205168" y="4930664"/>
            <a:ext cx="2908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</a:rPr>
              <a:t>1946 </a:t>
            </a:r>
            <a:r>
              <a:rPr lang="de-DE" sz="1400" b="1" dirty="0" smtClean="0">
                <a:solidFill>
                  <a:srgbClr val="00B050"/>
                </a:solidFill>
                <a:latin typeface="+mj-lt"/>
              </a:rPr>
              <a:t>ENIAC</a:t>
            </a:r>
            <a:r>
              <a:rPr lang="de-DE" sz="1400" dirty="0" smtClean="0">
                <a:latin typeface="+mj-lt"/>
              </a:rPr>
              <a:t>, 18.000 </a:t>
            </a:r>
            <a:r>
              <a:rPr lang="de-DE" sz="1400" dirty="0" err="1" smtClean="0">
                <a:latin typeface="+mj-lt"/>
              </a:rPr>
              <a:t>Tubes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until</a:t>
            </a:r>
            <a:r>
              <a:rPr lang="de-DE" sz="1400" dirty="0" smtClean="0">
                <a:latin typeface="+mj-lt"/>
              </a:rPr>
              <a:t> 1955</a:t>
            </a:r>
            <a:endParaRPr lang="en-US" sz="1400" dirty="0">
              <a:latin typeface="+mj-lt"/>
            </a:endParaRPr>
          </a:p>
        </p:txBody>
      </p:sp>
      <p:cxnSp>
        <p:nvCxnSpPr>
          <p:cNvPr id="48" name="Gerade Verbindung 47"/>
          <p:cNvCxnSpPr/>
          <p:nvPr/>
        </p:nvCxnSpPr>
        <p:spPr>
          <a:xfrm flipH="1" flipV="1">
            <a:off x="5153490" y="3928368"/>
            <a:ext cx="310718" cy="23969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flipH="1" flipV="1">
            <a:off x="162758" y="3980156"/>
            <a:ext cx="310718" cy="23969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 rot="2231788" flipH="1">
            <a:off x="219325" y="4870000"/>
            <a:ext cx="2638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</a:rPr>
              <a:t>1580 </a:t>
            </a:r>
            <a:r>
              <a:rPr lang="de-DE" sz="1400" dirty="0" err="1" smtClean="0">
                <a:latin typeface="+mj-lt"/>
              </a:rPr>
              <a:t>Astronomic</a:t>
            </a:r>
            <a:r>
              <a:rPr lang="de-DE" sz="1400" dirty="0" smtClean="0">
                <a:latin typeface="+mj-lt"/>
              </a:rPr>
              <a:t> </a:t>
            </a:r>
            <a:r>
              <a:rPr lang="de-DE" sz="1400" dirty="0" err="1" smtClean="0">
                <a:latin typeface="+mj-lt"/>
              </a:rPr>
              <a:t>Clock</a:t>
            </a:r>
            <a:r>
              <a:rPr lang="de-DE" sz="1400" dirty="0" smtClean="0">
                <a:latin typeface="+mj-lt"/>
              </a:rPr>
              <a:t>, Heilbronn</a:t>
            </a:r>
            <a:endParaRPr lang="en-US" sz="1400" dirty="0">
              <a:latin typeface="+mj-lt"/>
            </a:endParaRPr>
          </a:p>
        </p:txBody>
      </p:sp>
      <p:cxnSp>
        <p:nvCxnSpPr>
          <p:cNvPr id="52" name="Gerade Verbindung mit Pfeil 51"/>
          <p:cNvCxnSpPr/>
          <p:nvPr/>
        </p:nvCxnSpPr>
        <p:spPr>
          <a:xfrm flipV="1">
            <a:off x="656948" y="3906174"/>
            <a:ext cx="8229599" cy="35511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48060" y="3951667"/>
            <a:ext cx="177302" cy="1235"/>
          </a:xfrm>
          <a:prstGeom prst="straightConnector1">
            <a:avLst/>
          </a:prstGeom>
          <a:ln w="762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288533" y="3948645"/>
            <a:ext cx="177302" cy="1235"/>
          </a:xfrm>
          <a:prstGeom prst="straightConnector1">
            <a:avLst/>
          </a:prstGeom>
          <a:ln w="762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flipH="1" flipV="1">
            <a:off x="3306933" y="3963881"/>
            <a:ext cx="310718" cy="23969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/>
          <p:cNvSpPr txBox="1"/>
          <p:nvPr/>
        </p:nvSpPr>
        <p:spPr>
          <a:xfrm rot="2231788" flipH="1">
            <a:off x="3385026" y="4764949"/>
            <a:ext cx="2328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</a:rPr>
              <a:t>1916 </a:t>
            </a:r>
            <a:r>
              <a:rPr lang="de-DE" sz="1400" dirty="0" err="1" smtClean="0">
                <a:latin typeface="+mj-lt"/>
              </a:rPr>
              <a:t>Mechanic</a:t>
            </a:r>
            <a:r>
              <a:rPr lang="de-DE" sz="1400" dirty="0" smtClean="0">
                <a:latin typeface="+mj-lt"/>
              </a:rPr>
              <a:t> Tide Computer</a:t>
            </a:r>
            <a:endParaRPr lang="en-US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4" grpId="0"/>
      <p:bldP spid="45" grpId="0"/>
      <p:bldP spid="46" grpId="0"/>
      <p:bldP spid="47" grpId="0"/>
      <p:bldP spid="51" grpId="0"/>
      <p:bldP spid="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erade Verbindung mit Pfeil 65"/>
          <p:cNvCxnSpPr/>
          <p:nvPr/>
        </p:nvCxnSpPr>
        <p:spPr>
          <a:xfrm>
            <a:off x="3915053" y="2601157"/>
            <a:ext cx="3009531" cy="17755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3699664" y="1987911"/>
            <a:ext cx="9089" cy="44134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endCxn id="13" idx="0"/>
          </p:cNvCxnSpPr>
          <p:nvPr/>
        </p:nvCxnSpPr>
        <p:spPr>
          <a:xfrm flipH="1">
            <a:off x="3704582" y="2461439"/>
            <a:ext cx="5968" cy="60431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4709763" y="4446761"/>
            <a:ext cx="1686758" cy="887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4660777" y="3826275"/>
            <a:ext cx="1686758" cy="887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746547" y="546265"/>
            <a:ext cx="565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+mj-lt"/>
              </a:rPr>
              <a:t>Digital: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Logic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Circuits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µP, PLC, DSP, FPGA, ASICS </a:t>
            </a:r>
            <a:r>
              <a:rPr lang="de-DE" dirty="0" smtClean="0"/>
              <a:t>–</a:t>
            </a:r>
            <a:endParaRPr lang="de-DE" dirty="0">
              <a:latin typeface="+mj-lt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377303" y="1811044"/>
            <a:ext cx="3734185" cy="1624043"/>
            <a:chOff x="226382" y="1287262"/>
            <a:chExt cx="3734185" cy="1624043"/>
          </a:xfrm>
        </p:grpSpPr>
        <p:sp>
          <p:nvSpPr>
            <p:cNvPr id="10" name="Textfeld 9"/>
            <p:cNvSpPr txBox="1"/>
            <p:nvPr/>
          </p:nvSpPr>
          <p:spPr>
            <a:xfrm>
              <a:off x="226382" y="2541973"/>
              <a:ext cx="2024913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latin typeface="+mj-lt"/>
                </a:rPr>
                <a:t>Analog Computers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619733" y="1287262"/>
              <a:ext cx="2340834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latin typeface="+mj-lt"/>
                </a:rPr>
                <a:t>Low Noise </a:t>
              </a:r>
              <a:r>
                <a:rPr lang="de-DE" b="1" dirty="0" err="1" smtClean="0">
                  <a:latin typeface="+mj-lt"/>
                </a:rPr>
                <a:t>Amplifiers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892646" y="1896862"/>
              <a:ext cx="1067921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latin typeface="+mj-lt"/>
                </a:rPr>
                <a:t>OpAmps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146754" y="2541973"/>
              <a:ext cx="813813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latin typeface="+mj-lt"/>
                </a:rPr>
                <a:t>Filters</a:t>
              </a:r>
              <a:endParaRPr lang="en-US" b="1" dirty="0">
                <a:latin typeface="+mj-lt"/>
              </a:endParaRP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5202852" y="3653160"/>
            <a:ext cx="675185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+mj-lt"/>
              </a:rPr>
              <a:t>ADC</a:t>
            </a:r>
            <a:endParaRPr lang="en-US" b="1" dirty="0">
              <a:latin typeface="+mj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207148" y="4273118"/>
            <a:ext cx="66659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+mj-lt"/>
              </a:rPr>
              <a:t>DAC</a:t>
            </a:r>
            <a:endParaRPr lang="en-US" b="1" dirty="0"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145144" y="4893076"/>
            <a:ext cx="790601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+mj-lt"/>
              </a:rPr>
              <a:t>FPGA</a:t>
            </a:r>
            <a:endParaRPr lang="en-US" b="1" dirty="0">
              <a:latin typeface="+mj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198104" y="5513033"/>
            <a:ext cx="702436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+mj-lt"/>
              </a:rPr>
              <a:t>ASIC</a:t>
            </a:r>
            <a:endParaRPr lang="en-US" b="1" dirty="0">
              <a:latin typeface="+mj-lt"/>
            </a:endParaRPr>
          </a:p>
        </p:txBody>
      </p:sp>
      <p:cxnSp>
        <p:nvCxnSpPr>
          <p:cNvPr id="60" name="Gerade Verbindung mit Pfeil 59"/>
          <p:cNvCxnSpPr/>
          <p:nvPr/>
        </p:nvCxnSpPr>
        <p:spPr>
          <a:xfrm>
            <a:off x="7279109" y="2026011"/>
            <a:ext cx="9089" cy="44134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7279109" y="2641054"/>
            <a:ext cx="9089" cy="44134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931036" y="1834717"/>
            <a:ext cx="746551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+mj-lt"/>
              </a:rPr>
              <a:t>Logic</a:t>
            </a:r>
            <a:endParaRPr lang="en-US" b="1" dirty="0">
              <a:latin typeface="+mj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931036" y="2454675"/>
            <a:ext cx="807529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+mj-lt"/>
              </a:rPr>
              <a:t>FF, µP</a:t>
            </a:r>
            <a:endParaRPr lang="en-US" b="1" dirty="0">
              <a:latin typeface="+mj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931036" y="3074633"/>
            <a:ext cx="1617366" cy="36933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+mj-lt"/>
              </a:rPr>
              <a:t>PLC, PC, DSP</a:t>
            </a:r>
            <a:endParaRPr lang="en-US" b="1" dirty="0">
              <a:latin typeface="+mj-lt"/>
            </a:endParaRPr>
          </a:p>
        </p:txBody>
      </p:sp>
      <p:cxnSp>
        <p:nvCxnSpPr>
          <p:cNvPr id="41" name="Gerade Verbindung mit Pfeil 40"/>
          <p:cNvCxnSpPr>
            <a:endCxn id="10" idx="0"/>
          </p:cNvCxnSpPr>
          <p:nvPr/>
        </p:nvCxnSpPr>
        <p:spPr>
          <a:xfrm flipH="1">
            <a:off x="1389760" y="2797575"/>
            <a:ext cx="2323960" cy="26818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V="1">
            <a:off x="3726878" y="5095782"/>
            <a:ext cx="1328058" cy="1088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3710549" y="3452039"/>
            <a:ext cx="5443" cy="2258786"/>
          </a:xfrm>
          <a:prstGeom prst="straightConnector1">
            <a:avLst/>
          </a:prstGeom>
          <a:ln w="28575">
            <a:solidFill>
              <a:schemeClr val="tx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7282755" y="3446595"/>
            <a:ext cx="5443" cy="2258786"/>
          </a:xfrm>
          <a:prstGeom prst="straightConnector1">
            <a:avLst/>
          </a:prstGeom>
          <a:ln w="28575">
            <a:solidFill>
              <a:schemeClr val="tx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V="1">
            <a:off x="3715992" y="5689053"/>
            <a:ext cx="1328058" cy="1088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H="1" flipV="1">
            <a:off x="6045535" y="5074012"/>
            <a:ext cx="1243033" cy="217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H="1" flipV="1">
            <a:off x="6050978" y="5689055"/>
            <a:ext cx="1250009" cy="71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/>
          <p:cNvSpPr txBox="1"/>
          <p:nvPr/>
        </p:nvSpPr>
        <p:spPr>
          <a:xfrm>
            <a:off x="4962617" y="2254927"/>
            <a:ext cx="144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Pos. Feedback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72" name="Textfeld 71"/>
          <p:cNvSpPr txBox="1"/>
          <p:nvPr/>
        </p:nvSpPr>
        <p:spPr>
          <a:xfrm rot="21207162">
            <a:off x="1501804" y="2593760"/>
            <a:ext cx="150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Neg. Feedback</a:t>
            </a:r>
            <a:endParaRPr lang="en-US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6809173" y="1162975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00FF"/>
                </a:solidFill>
                <a:latin typeface="+mj-lt"/>
              </a:rPr>
              <a:t>Digital</a:t>
            </a:r>
            <a:endParaRPr lang="en-US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3135297" y="1162975"/>
            <a:ext cx="1105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00FF"/>
                </a:solidFill>
                <a:latin typeface="+mj-lt"/>
              </a:rPr>
              <a:t>Analog</a:t>
            </a:r>
            <a:endParaRPr lang="en-US" sz="2400" b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71" grpId="0"/>
      <p:bldP spid="72" grpId="0"/>
      <p:bldP spid="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3592469" y="546265"/>
            <a:ext cx="195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CC00FF"/>
                </a:solidFill>
                <a:latin typeface="Garamond"/>
              </a:rPr>
              <a:t>Analysis Layer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482746" y="1101845"/>
            <a:ext cx="3022600" cy="1871663"/>
            <a:chOff x="3072" y="1776"/>
            <a:chExt cx="2403" cy="1584"/>
          </a:xfrm>
        </p:grpSpPr>
        <p:pic>
          <p:nvPicPr>
            <p:cNvPr id="7" name="Picture 11" descr="IMG27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1776"/>
              <a:ext cx="2403" cy="1584"/>
            </a:xfrm>
            <a:prstGeom prst="rect">
              <a:avLst/>
            </a:prstGeom>
            <a:noFill/>
          </p:spPr>
        </p:pic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3442" y="1976"/>
              <a:ext cx="1930" cy="1134"/>
            </a:xfrm>
            <a:custGeom>
              <a:avLst/>
              <a:gdLst/>
              <a:ahLst/>
              <a:cxnLst>
                <a:cxn ang="0">
                  <a:pos x="0" y="1024"/>
                </a:cxn>
                <a:cxn ang="0">
                  <a:pos x="125" y="827"/>
                </a:cxn>
                <a:cxn ang="0">
                  <a:pos x="411" y="502"/>
                </a:cxn>
                <a:cxn ang="0">
                  <a:pos x="866" y="224"/>
                </a:cxn>
                <a:cxn ang="0">
                  <a:pos x="1389" y="35"/>
                </a:cxn>
                <a:cxn ang="0">
                  <a:pos x="1853" y="11"/>
                </a:cxn>
              </a:cxnLst>
              <a:rect l="0" t="0" r="r" b="b"/>
              <a:pathLst>
                <a:path w="1853" h="1024">
                  <a:moveTo>
                    <a:pt x="0" y="1024"/>
                  </a:moveTo>
                  <a:cubicBezTo>
                    <a:pt x="21" y="989"/>
                    <a:pt x="57" y="914"/>
                    <a:pt x="125" y="827"/>
                  </a:cubicBezTo>
                  <a:cubicBezTo>
                    <a:pt x="193" y="740"/>
                    <a:pt x="288" y="602"/>
                    <a:pt x="411" y="502"/>
                  </a:cubicBezTo>
                  <a:cubicBezTo>
                    <a:pt x="534" y="402"/>
                    <a:pt x="703" y="302"/>
                    <a:pt x="866" y="224"/>
                  </a:cubicBezTo>
                  <a:cubicBezTo>
                    <a:pt x="1029" y="146"/>
                    <a:pt x="1225" y="70"/>
                    <a:pt x="1389" y="35"/>
                  </a:cubicBezTo>
                  <a:cubicBezTo>
                    <a:pt x="1553" y="0"/>
                    <a:pt x="1756" y="16"/>
                    <a:pt x="1853" y="11"/>
                  </a:cubicBezTo>
                </a:path>
              </a:pathLst>
            </a:custGeom>
            <a:noFill/>
            <a:ln w="15875">
              <a:solidFill>
                <a:srgbClr val="CC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3430" y="1954"/>
              <a:ext cx="1921" cy="11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7" y="213"/>
                </a:cxn>
                <a:cxn ang="0">
                  <a:pos x="411" y="533"/>
                </a:cxn>
                <a:cxn ang="0">
                  <a:pos x="833" y="789"/>
                </a:cxn>
                <a:cxn ang="0">
                  <a:pos x="1378" y="977"/>
                </a:cxn>
                <a:cxn ang="0">
                  <a:pos x="1844" y="1022"/>
                </a:cxn>
              </a:cxnLst>
              <a:rect l="0" t="0" r="r" b="b"/>
              <a:pathLst>
                <a:path w="1844" h="1022">
                  <a:moveTo>
                    <a:pt x="0" y="0"/>
                  </a:moveTo>
                  <a:cubicBezTo>
                    <a:pt x="19" y="34"/>
                    <a:pt x="48" y="124"/>
                    <a:pt x="117" y="213"/>
                  </a:cubicBezTo>
                  <a:cubicBezTo>
                    <a:pt x="186" y="302"/>
                    <a:pt x="292" y="437"/>
                    <a:pt x="411" y="533"/>
                  </a:cubicBezTo>
                  <a:cubicBezTo>
                    <a:pt x="530" y="629"/>
                    <a:pt x="672" y="715"/>
                    <a:pt x="833" y="789"/>
                  </a:cubicBezTo>
                  <a:cubicBezTo>
                    <a:pt x="994" y="863"/>
                    <a:pt x="1210" y="938"/>
                    <a:pt x="1378" y="977"/>
                  </a:cubicBezTo>
                  <a:cubicBezTo>
                    <a:pt x="1546" y="1016"/>
                    <a:pt x="1747" y="1013"/>
                    <a:pt x="1844" y="1022"/>
                  </a:cubicBezTo>
                </a:path>
              </a:pathLst>
            </a:custGeom>
            <a:noFill/>
            <a:ln w="15875">
              <a:solidFill>
                <a:srgbClr val="7CCD2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V="1">
              <a:off x="3334" y="2005"/>
              <a:ext cx="96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 rot="5400000" flipV="1">
              <a:off x="3253" y="2219"/>
              <a:ext cx="96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12" name="Object 20"/>
            <p:cNvGraphicFramePr>
              <a:graphicFrameLocks noChangeAspect="1"/>
            </p:cNvGraphicFramePr>
            <p:nvPr/>
          </p:nvGraphicFramePr>
          <p:xfrm>
            <a:off x="4419" y="2485"/>
            <a:ext cx="240" cy="317"/>
          </p:xfrm>
          <a:graphic>
            <a:graphicData uri="http://schemas.openxmlformats.org/presentationml/2006/ole">
              <p:oleObj spid="_x0000_s40962" name="Formel" r:id="rId4" imgW="228600" imgH="304560" progId="Equation.3">
                <p:embed/>
              </p:oleObj>
            </a:graphicData>
          </a:graphic>
        </p:graphicFrame>
        <p:graphicFrame>
          <p:nvGraphicFramePr>
            <p:cNvPr id="13" name="Object 21"/>
            <p:cNvGraphicFramePr>
              <a:graphicFrameLocks noChangeAspect="1"/>
            </p:cNvGraphicFramePr>
            <p:nvPr/>
          </p:nvGraphicFramePr>
          <p:xfrm>
            <a:off x="3678" y="2774"/>
            <a:ext cx="432" cy="313"/>
          </p:xfrm>
          <a:graphic>
            <a:graphicData uri="http://schemas.openxmlformats.org/presentationml/2006/ole">
              <p:oleObj spid="_x0000_s40963" name="Formel" r:id="rId5" imgW="419040" imgH="304560" progId="Equation.3">
                <p:embed/>
              </p:oleObj>
            </a:graphicData>
          </a:graphic>
        </p:graphicFrame>
        <p:sp>
          <p:nvSpPr>
            <p:cNvPr id="14" name="Line 22"/>
            <p:cNvSpPr>
              <a:spLocks noChangeShapeType="1"/>
            </p:cNvSpPr>
            <p:nvPr/>
          </p:nvSpPr>
          <p:spPr bwMode="auto">
            <a:xfrm flipV="1">
              <a:off x="4202" y="2640"/>
              <a:ext cx="192" cy="96"/>
            </a:xfrm>
            <a:prstGeom prst="line">
              <a:avLst/>
            </a:prstGeom>
            <a:noFill/>
            <a:ln w="9525">
              <a:solidFill>
                <a:srgbClr val="7CCD2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3515" y="2987"/>
              <a:ext cx="144" cy="0"/>
            </a:xfrm>
            <a:prstGeom prst="line">
              <a:avLst/>
            </a:prstGeom>
            <a:noFill/>
            <a:ln w="9525">
              <a:solidFill>
                <a:srgbClr val="CC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252652" y="3627647"/>
            <a:ext cx="2894012" cy="1944688"/>
            <a:chOff x="1680" y="2448"/>
            <a:chExt cx="2016" cy="1405"/>
          </a:xfrm>
        </p:grpSpPr>
        <p:pic>
          <p:nvPicPr>
            <p:cNvPr id="17" name="Picture 12" descr="IMG27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80" y="2448"/>
              <a:ext cx="1639" cy="1405"/>
            </a:xfrm>
            <a:prstGeom prst="rect">
              <a:avLst/>
            </a:prstGeom>
            <a:noFill/>
          </p:spPr>
        </p:pic>
        <p:sp>
          <p:nvSpPr>
            <p:cNvPr id="18" name="Line 35"/>
            <p:cNvSpPr>
              <a:spLocks noChangeShapeType="1"/>
            </p:cNvSpPr>
            <p:nvPr/>
          </p:nvSpPr>
          <p:spPr bwMode="auto">
            <a:xfrm>
              <a:off x="2112" y="2908"/>
              <a:ext cx="64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36"/>
            <p:cNvSpPr>
              <a:spLocks noChangeShapeType="1"/>
            </p:cNvSpPr>
            <p:nvPr/>
          </p:nvSpPr>
          <p:spPr bwMode="auto">
            <a:xfrm>
              <a:off x="2112" y="3044"/>
              <a:ext cx="64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37"/>
            <p:cNvSpPr>
              <a:spLocks noChangeShapeType="1"/>
            </p:cNvSpPr>
            <p:nvPr/>
          </p:nvSpPr>
          <p:spPr bwMode="auto">
            <a:xfrm flipV="1">
              <a:off x="2112" y="2592"/>
              <a:ext cx="0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auto">
            <a:xfrm flipV="1">
              <a:off x="2112" y="3034"/>
              <a:ext cx="0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39"/>
            <p:cNvSpPr>
              <a:spLocks noChangeShapeType="1"/>
            </p:cNvSpPr>
            <p:nvPr/>
          </p:nvSpPr>
          <p:spPr bwMode="auto">
            <a:xfrm flipH="1">
              <a:off x="1824" y="335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 flipH="1">
              <a:off x="1834" y="2602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1844" y="2592"/>
              <a:ext cx="0" cy="7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Rectangle 43" descr="40%"/>
            <p:cNvSpPr>
              <a:spLocks noChangeArrowheads="1"/>
            </p:cNvSpPr>
            <p:nvPr/>
          </p:nvSpPr>
          <p:spPr bwMode="auto">
            <a:xfrm>
              <a:off x="2764" y="2870"/>
              <a:ext cx="329" cy="333"/>
            </a:xfrm>
            <a:prstGeom prst="rect">
              <a:avLst/>
            </a:prstGeom>
            <a:pattFill prst="pct40">
              <a:fgClr>
                <a:srgbClr val="FF000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Text Box 44"/>
            <p:cNvSpPr txBox="1">
              <a:spLocks noChangeArrowheads="1"/>
            </p:cNvSpPr>
            <p:nvPr/>
          </p:nvSpPr>
          <p:spPr bwMode="auto">
            <a:xfrm>
              <a:off x="3072" y="2976"/>
              <a:ext cx="624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0" dirty="0">
                  <a:solidFill>
                    <a:schemeClr val="tx2"/>
                  </a:solidFill>
                  <a:latin typeface="Arial" charset="0"/>
                </a:rPr>
                <a:t>100°C -T</a:t>
              </a:r>
            </a:p>
          </p:txBody>
        </p:sp>
      </p:grpSp>
      <p:sp>
        <p:nvSpPr>
          <p:cNvPr id="27" name="Line 5"/>
          <p:cNvSpPr>
            <a:spLocks noChangeShapeType="1"/>
          </p:cNvSpPr>
          <p:nvPr/>
        </p:nvSpPr>
        <p:spPr bwMode="auto">
          <a:xfrm flipH="1" flipV="1">
            <a:off x="3746739" y="1278147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 flipV="1">
            <a:off x="2357677" y="1524210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V="1">
            <a:off x="1114664" y="2005222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0" name="Group 51"/>
          <p:cNvGrpSpPr>
            <a:grpSpLocks/>
          </p:cNvGrpSpPr>
          <p:nvPr/>
        </p:nvGrpSpPr>
        <p:grpSpPr bwMode="auto">
          <a:xfrm>
            <a:off x="225664" y="1092077"/>
            <a:ext cx="4202113" cy="1570038"/>
            <a:chOff x="278" y="672"/>
            <a:chExt cx="2322" cy="861"/>
          </a:xfrm>
        </p:grpSpPr>
        <p:pic>
          <p:nvPicPr>
            <p:cNvPr id="31" name="Picture 4" descr="IMG27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" y="672"/>
              <a:ext cx="2322" cy="861"/>
            </a:xfrm>
            <a:prstGeom prst="rect">
              <a:avLst/>
            </a:prstGeom>
            <a:noFill/>
          </p:spPr>
        </p:pic>
        <p:sp>
          <p:nvSpPr>
            <p:cNvPr id="32" name="Freeform 8" descr="Diagonal weit nach oben"/>
            <p:cNvSpPr>
              <a:spLocks/>
            </p:cNvSpPr>
            <p:nvPr/>
          </p:nvSpPr>
          <p:spPr bwMode="auto">
            <a:xfrm>
              <a:off x="384" y="955"/>
              <a:ext cx="2100" cy="500"/>
            </a:xfrm>
            <a:custGeom>
              <a:avLst/>
              <a:gdLst/>
              <a:ahLst/>
              <a:cxnLst>
                <a:cxn ang="0">
                  <a:pos x="2100" y="500"/>
                </a:cxn>
                <a:cxn ang="0">
                  <a:pos x="2100" y="0"/>
                </a:cxn>
                <a:cxn ang="0">
                  <a:pos x="1367" y="0"/>
                </a:cxn>
                <a:cxn ang="0">
                  <a:pos x="1367" y="423"/>
                </a:cxn>
                <a:cxn ang="0">
                  <a:pos x="411" y="412"/>
                </a:cxn>
                <a:cxn ang="0">
                  <a:pos x="411" y="312"/>
                </a:cxn>
                <a:cxn ang="0">
                  <a:pos x="11" y="323"/>
                </a:cxn>
                <a:cxn ang="0">
                  <a:pos x="0" y="500"/>
                </a:cxn>
                <a:cxn ang="0">
                  <a:pos x="2100" y="500"/>
                </a:cxn>
              </a:cxnLst>
              <a:rect l="0" t="0" r="r" b="b"/>
              <a:pathLst>
                <a:path w="2100" h="500">
                  <a:moveTo>
                    <a:pt x="2100" y="500"/>
                  </a:moveTo>
                  <a:lnTo>
                    <a:pt x="2100" y="0"/>
                  </a:lnTo>
                  <a:lnTo>
                    <a:pt x="1367" y="0"/>
                  </a:lnTo>
                  <a:lnTo>
                    <a:pt x="1367" y="423"/>
                  </a:lnTo>
                  <a:lnTo>
                    <a:pt x="411" y="412"/>
                  </a:lnTo>
                  <a:lnTo>
                    <a:pt x="411" y="312"/>
                  </a:lnTo>
                  <a:lnTo>
                    <a:pt x="11" y="323"/>
                  </a:lnTo>
                  <a:lnTo>
                    <a:pt x="0" y="500"/>
                  </a:lnTo>
                  <a:lnTo>
                    <a:pt x="2100" y="500"/>
                  </a:lnTo>
                  <a:close/>
                </a:path>
              </a:pathLst>
            </a:custGeom>
            <a:pattFill prst="wdUpDiag">
              <a:fgClr>
                <a:srgbClr val="0E02F6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358595" y="5499310"/>
            <a:ext cx="3978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b="0" dirty="0" smtClean="0">
                <a:latin typeface="+mj-lt"/>
              </a:rPr>
              <a:t>The </a:t>
            </a:r>
            <a:r>
              <a:rPr lang="de-DE" b="0" dirty="0" err="1" smtClean="0">
                <a:latin typeface="+mj-lt"/>
              </a:rPr>
              <a:t>temperature</a:t>
            </a:r>
            <a:r>
              <a:rPr lang="de-DE" b="0" dirty="0" smtClean="0">
                <a:latin typeface="+mj-lt"/>
              </a:rPr>
              <a:t> </a:t>
            </a:r>
            <a:r>
              <a:rPr lang="de-DE" b="0" dirty="0" err="1" smtClean="0">
                <a:latin typeface="+mj-lt"/>
              </a:rPr>
              <a:t>of</a:t>
            </a:r>
            <a:r>
              <a:rPr lang="de-DE" b="0" dirty="0" smtClean="0">
                <a:latin typeface="+mj-lt"/>
              </a:rPr>
              <a:t> a </a:t>
            </a:r>
            <a:r>
              <a:rPr lang="de-DE" b="0" dirty="0" err="1" smtClean="0">
                <a:latin typeface="+mj-lt"/>
              </a:rPr>
              <a:t>piece</a:t>
            </a:r>
            <a:r>
              <a:rPr lang="de-DE" b="0" dirty="0" smtClean="0">
                <a:latin typeface="+mj-lt"/>
              </a:rPr>
              <a:t> </a:t>
            </a:r>
            <a:r>
              <a:rPr lang="de-DE" b="0" dirty="0" err="1" smtClean="0">
                <a:latin typeface="+mj-lt"/>
              </a:rPr>
              <a:t>of</a:t>
            </a:r>
            <a:r>
              <a:rPr lang="de-DE" b="0" dirty="0" smtClean="0">
                <a:latin typeface="+mj-lt"/>
              </a:rPr>
              <a:t> </a:t>
            </a:r>
            <a:r>
              <a:rPr lang="de-DE" b="0" dirty="0" err="1" smtClean="0">
                <a:latin typeface="+mj-lt"/>
              </a:rPr>
              <a:t>metal</a:t>
            </a:r>
            <a:r>
              <a:rPr lang="de-DE" b="0" dirty="0" smtClean="0">
                <a:latin typeface="+mj-lt"/>
              </a:rPr>
              <a:t> </a:t>
            </a:r>
            <a:r>
              <a:rPr lang="de-DE" b="0" kern="0" dirty="0" err="1" smtClean="0">
                <a:solidFill>
                  <a:srgbClr val="000000"/>
                </a:solidFill>
                <a:latin typeface="+mj-lt"/>
              </a:rPr>
              <a:t>approaches</a:t>
            </a:r>
            <a:r>
              <a:rPr lang="de-DE" b="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  <a:latin typeface="+mj-lt"/>
              </a:rPr>
              <a:t>exponetially</a:t>
            </a:r>
            <a:r>
              <a:rPr lang="de-DE" b="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e-DE" b="0" dirty="0" smtClean="0">
                <a:latin typeface="+mj-lt"/>
              </a:rPr>
              <a:t>100°C</a:t>
            </a:r>
            <a:r>
              <a:rPr lang="de-DE" b="0" dirty="0">
                <a:latin typeface="+mj-lt"/>
              </a:rPr>
              <a:t>.</a:t>
            </a:r>
          </a:p>
        </p:txBody>
      </p:sp>
      <p:grpSp>
        <p:nvGrpSpPr>
          <p:cNvPr id="34" name="Group 50"/>
          <p:cNvGrpSpPr>
            <a:grpSpLocks/>
          </p:cNvGrpSpPr>
          <p:nvPr/>
        </p:nvGrpSpPr>
        <p:grpSpPr bwMode="auto">
          <a:xfrm>
            <a:off x="5765111" y="3299604"/>
            <a:ext cx="2354262" cy="2198688"/>
            <a:chOff x="144" y="1488"/>
            <a:chExt cx="1483" cy="1385"/>
          </a:xfrm>
        </p:grpSpPr>
        <p:pic>
          <p:nvPicPr>
            <p:cNvPr id="35" name="Picture 10" descr="IMG27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" y="1488"/>
              <a:ext cx="1483" cy="1385"/>
            </a:xfrm>
            <a:prstGeom prst="rect">
              <a:avLst/>
            </a:prstGeom>
            <a:noFill/>
          </p:spPr>
        </p:pic>
        <p:sp>
          <p:nvSpPr>
            <p:cNvPr id="36" name="Text Box 45"/>
            <p:cNvSpPr txBox="1">
              <a:spLocks noChangeArrowheads="1"/>
            </p:cNvSpPr>
            <p:nvPr/>
          </p:nvSpPr>
          <p:spPr bwMode="auto">
            <a:xfrm>
              <a:off x="384" y="1872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0">
                  <a:solidFill>
                    <a:schemeClr val="tx2"/>
                  </a:solidFill>
                  <a:latin typeface="Arial" charset="0"/>
                </a:rPr>
                <a:t>U</a:t>
              </a:r>
              <a:r>
                <a:rPr lang="de-DE" sz="1400" b="0" baseline="-25000">
                  <a:solidFill>
                    <a:schemeClr val="tx2"/>
                  </a:solidFill>
                  <a:latin typeface="Arial" charset="0"/>
                </a:rPr>
                <a:t>R</a:t>
              </a:r>
              <a:endParaRPr lang="de-DE" sz="1400" b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7" name="Line 47"/>
            <p:cNvSpPr>
              <a:spLocks noChangeShapeType="1"/>
            </p:cNvSpPr>
            <p:nvPr/>
          </p:nvSpPr>
          <p:spPr bwMode="auto">
            <a:xfrm flipV="1">
              <a:off x="4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48"/>
            <p:cNvSpPr>
              <a:spLocks noChangeShapeType="1"/>
            </p:cNvSpPr>
            <p:nvPr/>
          </p:nvSpPr>
          <p:spPr bwMode="auto">
            <a:xfrm>
              <a:off x="480" y="2064"/>
              <a:ext cx="0" cy="14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49"/>
            <p:cNvSpPr>
              <a:spLocks noChangeShapeType="1"/>
            </p:cNvSpPr>
            <p:nvPr/>
          </p:nvSpPr>
          <p:spPr bwMode="auto">
            <a:xfrm>
              <a:off x="336" y="2208"/>
              <a:ext cx="24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5508146" y="5490684"/>
            <a:ext cx="3221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0" dirty="0" smtClean="0">
                <a:latin typeface="+mj-lt"/>
              </a:rPr>
              <a:t>The </a:t>
            </a:r>
            <a:r>
              <a:rPr lang="de-DE" b="0" dirty="0" err="1" smtClean="0">
                <a:latin typeface="+mj-lt"/>
              </a:rPr>
              <a:t>voltage</a:t>
            </a:r>
            <a:r>
              <a:rPr lang="de-DE" b="0" dirty="0" smtClean="0">
                <a:latin typeface="+mj-lt"/>
              </a:rPr>
              <a:t> </a:t>
            </a:r>
            <a:r>
              <a:rPr lang="de-DE" b="0" dirty="0" err="1" smtClean="0">
                <a:latin typeface="+mj-lt"/>
              </a:rPr>
              <a:t>across</a:t>
            </a:r>
            <a:r>
              <a:rPr lang="de-DE" b="0" dirty="0" smtClean="0">
                <a:latin typeface="+mj-lt"/>
              </a:rPr>
              <a:t> </a:t>
            </a:r>
            <a:r>
              <a:rPr lang="de-DE" b="0" dirty="0" err="1" smtClean="0">
                <a:latin typeface="+mj-lt"/>
              </a:rPr>
              <a:t>the</a:t>
            </a:r>
            <a:r>
              <a:rPr lang="de-DE" b="0" dirty="0" smtClean="0">
                <a:latin typeface="+mj-lt"/>
              </a:rPr>
              <a:t> </a:t>
            </a:r>
            <a:r>
              <a:rPr lang="de-DE" b="0" dirty="0" err="1" smtClean="0">
                <a:latin typeface="+mj-lt"/>
              </a:rPr>
              <a:t>capacitor</a:t>
            </a:r>
            <a:r>
              <a:rPr lang="de-DE" b="0" dirty="0" smtClean="0">
                <a:latin typeface="+mj-lt"/>
              </a:rPr>
              <a:t> C </a:t>
            </a:r>
            <a:r>
              <a:rPr lang="de-DE" b="0" kern="0" dirty="0" err="1" smtClean="0">
                <a:solidFill>
                  <a:srgbClr val="000000"/>
                </a:solidFill>
                <a:latin typeface="+mj-lt"/>
              </a:rPr>
              <a:t>approaches</a:t>
            </a:r>
            <a:r>
              <a:rPr lang="de-DE" b="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  <a:latin typeface="+mj-lt"/>
              </a:rPr>
              <a:t>exponetially</a:t>
            </a:r>
            <a:r>
              <a:rPr lang="de-DE" b="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e-DE" b="0" dirty="0" smtClean="0">
                <a:latin typeface="+mj-lt"/>
              </a:rPr>
              <a:t>U</a:t>
            </a:r>
            <a:r>
              <a:rPr lang="de-DE" b="0" baseline="-25000" dirty="0" smtClean="0">
                <a:latin typeface="+mj-lt"/>
              </a:rPr>
              <a:t>0</a:t>
            </a:r>
            <a:endParaRPr lang="de-DE" b="0" dirty="0">
              <a:latin typeface="+mj-lt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306837" y="2622011"/>
            <a:ext cx="5248575" cy="6477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The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water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tank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filled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reservoir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unlimited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capacity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The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water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level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approaches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exponetially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h</a:t>
            </a:r>
            <a:r>
              <a:rPr kumimoji="0" lang="de-DE" sz="16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31853" y="1539943"/>
            <a:ext cx="6683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 smtClean="0"/>
              <a:t>Water</a:t>
            </a:r>
            <a:r>
              <a:rPr lang="de-DE" sz="1400" dirty="0" smtClean="0"/>
              <a:t> </a:t>
            </a:r>
          </a:p>
          <a:p>
            <a:pPr algn="ctr"/>
            <a:r>
              <a:rPr lang="de-DE" sz="1400" dirty="0" smtClean="0"/>
              <a:t>tank</a:t>
            </a:r>
            <a:endParaRPr lang="de-DE" sz="1400" dirty="0"/>
          </a:p>
        </p:txBody>
      </p:sp>
      <p:sp>
        <p:nvSpPr>
          <p:cNvPr id="43" name="Textfeld 42"/>
          <p:cNvSpPr txBox="1"/>
          <p:nvPr/>
        </p:nvSpPr>
        <p:spPr>
          <a:xfrm>
            <a:off x="3097908" y="1096323"/>
            <a:ext cx="9072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Reservoir</a:t>
            </a:r>
            <a:endParaRPr lang="de-DE" sz="1400" dirty="0"/>
          </a:p>
        </p:txBody>
      </p:sp>
      <p:sp>
        <p:nvSpPr>
          <p:cNvPr id="44" name="Textfeld 43"/>
          <p:cNvSpPr txBox="1"/>
          <p:nvPr/>
        </p:nvSpPr>
        <p:spPr>
          <a:xfrm rot="16200000">
            <a:off x="5186785" y="1840929"/>
            <a:ext cx="11541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Water</a:t>
            </a:r>
            <a:r>
              <a:rPr lang="de-DE" sz="1400" dirty="0" smtClean="0"/>
              <a:t> </a:t>
            </a:r>
            <a:r>
              <a:rPr lang="de-DE" sz="1400" dirty="0" err="1" smtClean="0"/>
              <a:t>level</a:t>
            </a:r>
            <a:r>
              <a:rPr lang="de-DE" sz="1400" dirty="0" smtClean="0"/>
              <a:t> h</a:t>
            </a:r>
            <a:endParaRPr lang="de-DE" sz="1400" dirty="0"/>
          </a:p>
        </p:txBody>
      </p:sp>
      <p:sp>
        <p:nvSpPr>
          <p:cNvPr id="45" name="Textfeld 44"/>
          <p:cNvSpPr txBox="1"/>
          <p:nvPr/>
        </p:nvSpPr>
        <p:spPr>
          <a:xfrm>
            <a:off x="7753093" y="1449451"/>
            <a:ext cx="68800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Filling</a:t>
            </a:r>
            <a:endParaRPr lang="de-DE" sz="1400" dirty="0" smtClean="0"/>
          </a:p>
          <a:p>
            <a:r>
              <a:rPr lang="de-DE" sz="1400" dirty="0" smtClean="0"/>
              <a:t>(</a:t>
            </a:r>
            <a:r>
              <a:rPr lang="de-DE" sz="1400" dirty="0" err="1" smtClean="0"/>
              <a:t>Rise</a:t>
            </a:r>
            <a:r>
              <a:rPr lang="de-DE" sz="1400" dirty="0" smtClean="0"/>
              <a:t>)</a:t>
            </a:r>
            <a:endParaRPr lang="de-DE" sz="1400" dirty="0"/>
          </a:p>
        </p:txBody>
      </p:sp>
      <p:sp>
        <p:nvSpPr>
          <p:cNvPr id="46" name="Textfeld 45"/>
          <p:cNvSpPr txBox="1"/>
          <p:nvPr/>
        </p:nvSpPr>
        <p:spPr>
          <a:xfrm>
            <a:off x="7653559" y="2221792"/>
            <a:ext cx="11962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Drain (Drop)</a:t>
            </a:r>
            <a:endParaRPr lang="de-DE" sz="1400" dirty="0"/>
          </a:p>
        </p:txBody>
      </p:sp>
      <p:sp>
        <p:nvSpPr>
          <p:cNvPr id="47" name="Textfeld 46"/>
          <p:cNvSpPr txBox="1"/>
          <p:nvPr/>
        </p:nvSpPr>
        <p:spPr>
          <a:xfrm>
            <a:off x="6886672" y="2751827"/>
            <a:ext cx="6749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Time t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3592469" y="546265"/>
            <a:ext cx="195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CC00FF"/>
                </a:solidFill>
                <a:latin typeface="Garamond"/>
              </a:rPr>
              <a:t>Analysis Layer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graphicFrame>
        <p:nvGraphicFramePr>
          <p:cNvPr id="174" name="Object 6"/>
          <p:cNvGraphicFramePr>
            <a:graphicFrameLocks noChangeAspect="1"/>
          </p:cNvGraphicFramePr>
          <p:nvPr/>
        </p:nvGraphicFramePr>
        <p:xfrm>
          <a:off x="192088" y="1162050"/>
          <a:ext cx="8412162" cy="5486400"/>
        </p:xfrm>
        <a:graphic>
          <a:graphicData uri="http://schemas.openxmlformats.org/presentationml/2006/ole">
            <p:oleObj spid="_x0000_s42026" name="Document" r:id="rId3" imgW="8751358" imgH="5719523" progId="Word.Document.8">
              <p:embed/>
            </p:oleObj>
          </a:graphicData>
        </a:graphic>
      </p:graphicFrame>
      <p:graphicFrame>
        <p:nvGraphicFramePr>
          <p:cNvPr id="175" name="Object 13"/>
          <p:cNvGraphicFramePr>
            <a:graphicFrameLocks noChangeAspect="1"/>
          </p:cNvGraphicFramePr>
          <p:nvPr/>
        </p:nvGraphicFramePr>
        <p:xfrm>
          <a:off x="1681851" y="4186897"/>
          <a:ext cx="520700" cy="442912"/>
        </p:xfrm>
        <a:graphic>
          <a:graphicData uri="http://schemas.openxmlformats.org/presentationml/2006/ole">
            <p:oleObj spid="_x0000_s42027" name="Formel" r:id="rId4" imgW="520560" imgH="444240" progId="Equation.3">
              <p:embed/>
            </p:oleObj>
          </a:graphicData>
        </a:graphic>
      </p:graphicFrame>
      <p:graphicFrame>
        <p:nvGraphicFramePr>
          <p:cNvPr id="176" name="Object 14"/>
          <p:cNvGraphicFramePr>
            <a:graphicFrameLocks noChangeAspect="1"/>
          </p:cNvGraphicFramePr>
          <p:nvPr/>
        </p:nvGraphicFramePr>
        <p:xfrm>
          <a:off x="4367901" y="3545547"/>
          <a:ext cx="112713" cy="214312"/>
        </p:xfrm>
        <a:graphic>
          <a:graphicData uri="http://schemas.openxmlformats.org/presentationml/2006/ole">
            <p:oleObj spid="_x0000_s42028" name="Formel" r:id="rId5" imgW="114120" imgH="215640" progId="Equation.3">
              <p:embed/>
            </p:oleObj>
          </a:graphicData>
        </a:graphic>
      </p:graphicFrame>
      <p:graphicFrame>
        <p:nvGraphicFramePr>
          <p:cNvPr id="177" name="Object 15"/>
          <p:cNvGraphicFramePr>
            <a:graphicFrameLocks noChangeAspect="1"/>
          </p:cNvGraphicFramePr>
          <p:nvPr/>
        </p:nvGraphicFramePr>
        <p:xfrm>
          <a:off x="2856601" y="4186897"/>
          <a:ext cx="481013" cy="442912"/>
        </p:xfrm>
        <a:graphic>
          <a:graphicData uri="http://schemas.openxmlformats.org/presentationml/2006/ole">
            <p:oleObj spid="_x0000_s42029" name="Formel" r:id="rId6" imgW="482400" imgH="444240" progId="Equation.3">
              <p:embed/>
            </p:oleObj>
          </a:graphicData>
        </a:graphic>
      </p:graphicFrame>
      <p:graphicFrame>
        <p:nvGraphicFramePr>
          <p:cNvPr id="178" name="Object 16"/>
          <p:cNvGraphicFramePr>
            <a:graphicFrameLocks noChangeAspect="1"/>
          </p:cNvGraphicFramePr>
          <p:nvPr/>
        </p:nvGraphicFramePr>
        <p:xfrm>
          <a:off x="4032939" y="4186897"/>
          <a:ext cx="544512" cy="469900"/>
        </p:xfrm>
        <a:graphic>
          <a:graphicData uri="http://schemas.openxmlformats.org/presentationml/2006/ole">
            <p:oleObj spid="_x0000_s42030" name="Formel" r:id="rId7" imgW="545760" imgH="469800" progId="Equation.3">
              <p:embed/>
            </p:oleObj>
          </a:graphicData>
        </a:graphic>
      </p:graphicFrame>
      <p:graphicFrame>
        <p:nvGraphicFramePr>
          <p:cNvPr id="179" name="Object 17"/>
          <p:cNvGraphicFramePr>
            <a:graphicFrameLocks noChangeAspect="1"/>
          </p:cNvGraphicFramePr>
          <p:nvPr/>
        </p:nvGraphicFramePr>
        <p:xfrm>
          <a:off x="5148951" y="4218647"/>
          <a:ext cx="647700" cy="442912"/>
        </p:xfrm>
        <a:graphic>
          <a:graphicData uri="http://schemas.openxmlformats.org/presentationml/2006/ole">
            <p:oleObj spid="_x0000_s42031" name="Formel" r:id="rId8" imgW="647640" imgH="444240" progId="Equation.3">
              <p:embed/>
            </p:oleObj>
          </a:graphicData>
        </a:graphic>
      </p:graphicFrame>
      <p:graphicFrame>
        <p:nvGraphicFramePr>
          <p:cNvPr id="180" name="Object 18"/>
          <p:cNvGraphicFramePr>
            <a:graphicFrameLocks noChangeAspect="1"/>
          </p:cNvGraphicFramePr>
          <p:nvPr/>
        </p:nvGraphicFramePr>
        <p:xfrm>
          <a:off x="6482451" y="4237697"/>
          <a:ext cx="469900" cy="469900"/>
        </p:xfrm>
        <a:graphic>
          <a:graphicData uri="http://schemas.openxmlformats.org/presentationml/2006/ole">
            <p:oleObj spid="_x0000_s42032" name="Formel" r:id="rId9" imgW="469800" imgH="469800" progId="Equation.3">
              <p:embed/>
            </p:oleObj>
          </a:graphicData>
        </a:graphic>
      </p:graphicFrame>
      <p:graphicFrame>
        <p:nvGraphicFramePr>
          <p:cNvPr id="181" name="Object 19"/>
          <p:cNvGraphicFramePr>
            <a:graphicFrameLocks noChangeAspect="1"/>
          </p:cNvGraphicFramePr>
          <p:nvPr/>
        </p:nvGraphicFramePr>
        <p:xfrm>
          <a:off x="7549251" y="4250397"/>
          <a:ext cx="1346200" cy="442912"/>
        </p:xfrm>
        <a:graphic>
          <a:graphicData uri="http://schemas.openxmlformats.org/presentationml/2006/ole">
            <p:oleObj spid="_x0000_s42033" name="Formel" r:id="rId10" imgW="1346040" imgH="444240" progId="Equation.3">
              <p:embed/>
            </p:oleObj>
          </a:graphicData>
        </a:graphic>
      </p:graphicFrame>
      <p:grpSp>
        <p:nvGrpSpPr>
          <p:cNvPr id="182" name="Gruppieren 181"/>
          <p:cNvGrpSpPr/>
          <p:nvPr/>
        </p:nvGrpSpPr>
        <p:grpSpPr>
          <a:xfrm>
            <a:off x="1569371" y="1589630"/>
            <a:ext cx="541337" cy="784225"/>
            <a:chOff x="1493838" y="1416050"/>
            <a:chExt cx="541337" cy="784225"/>
          </a:xfrm>
        </p:grpSpPr>
        <p:sp>
          <p:nvSpPr>
            <p:cNvPr id="183" name="Rectangle 24"/>
            <p:cNvSpPr>
              <a:spLocks noChangeArrowheads="1"/>
            </p:cNvSpPr>
            <p:nvPr/>
          </p:nvSpPr>
          <p:spPr bwMode="auto">
            <a:xfrm>
              <a:off x="1700213" y="1995488"/>
              <a:ext cx="195262" cy="2047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" name="Line 25"/>
            <p:cNvSpPr>
              <a:spLocks noChangeShapeType="1"/>
            </p:cNvSpPr>
            <p:nvPr/>
          </p:nvSpPr>
          <p:spPr bwMode="auto">
            <a:xfrm flipH="1">
              <a:off x="2033588" y="1933575"/>
              <a:ext cx="0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Line 26"/>
            <p:cNvSpPr>
              <a:spLocks noChangeShapeType="1"/>
            </p:cNvSpPr>
            <p:nvPr/>
          </p:nvSpPr>
          <p:spPr bwMode="auto">
            <a:xfrm>
              <a:off x="1624013" y="1457325"/>
              <a:ext cx="323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86" name="Line 27"/>
            <p:cNvSpPr>
              <a:spLocks noChangeShapeType="1"/>
            </p:cNvSpPr>
            <p:nvPr/>
          </p:nvSpPr>
          <p:spPr bwMode="auto">
            <a:xfrm flipV="1">
              <a:off x="1647825" y="1419225"/>
              <a:ext cx="80963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87" name="Line 28"/>
            <p:cNvSpPr>
              <a:spLocks noChangeShapeType="1"/>
            </p:cNvSpPr>
            <p:nvPr/>
          </p:nvSpPr>
          <p:spPr bwMode="auto">
            <a:xfrm flipV="1">
              <a:off x="1863725" y="1416050"/>
              <a:ext cx="80963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88" name="Line 29"/>
            <p:cNvSpPr>
              <a:spLocks noChangeShapeType="1"/>
            </p:cNvSpPr>
            <p:nvPr/>
          </p:nvSpPr>
          <p:spPr bwMode="auto">
            <a:xfrm flipV="1">
              <a:off x="1811338" y="1420813"/>
              <a:ext cx="80962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Line 30"/>
            <p:cNvSpPr>
              <a:spLocks noChangeShapeType="1"/>
            </p:cNvSpPr>
            <p:nvPr/>
          </p:nvSpPr>
          <p:spPr bwMode="auto">
            <a:xfrm flipV="1">
              <a:off x="1758950" y="1416050"/>
              <a:ext cx="80963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90" name="Line 31"/>
            <p:cNvSpPr>
              <a:spLocks noChangeShapeType="1"/>
            </p:cNvSpPr>
            <p:nvPr/>
          </p:nvSpPr>
          <p:spPr bwMode="auto">
            <a:xfrm flipV="1">
              <a:off x="1706563" y="1416050"/>
              <a:ext cx="80962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191" name="Object 32"/>
            <p:cNvGraphicFramePr>
              <a:graphicFrameLocks noChangeAspect="1"/>
            </p:cNvGraphicFramePr>
            <p:nvPr/>
          </p:nvGraphicFramePr>
          <p:xfrm>
            <a:off x="1908175" y="1654175"/>
            <a:ext cx="127000" cy="177800"/>
          </p:xfrm>
          <a:graphic>
            <a:graphicData uri="http://schemas.openxmlformats.org/presentationml/2006/ole">
              <p:oleObj spid="_x0000_s42034" name="Formel" r:id="rId11" imgW="126720" imgH="177480" progId="Equation.3">
                <p:embed/>
              </p:oleObj>
            </a:graphicData>
          </a:graphic>
        </p:graphicFrame>
        <p:graphicFrame>
          <p:nvGraphicFramePr>
            <p:cNvPr id="192" name="Object 33"/>
            <p:cNvGraphicFramePr>
              <a:graphicFrameLocks noChangeAspect="1"/>
            </p:cNvGraphicFramePr>
            <p:nvPr/>
          </p:nvGraphicFramePr>
          <p:xfrm>
            <a:off x="1493838" y="2044700"/>
            <a:ext cx="165100" cy="139700"/>
          </p:xfrm>
          <a:graphic>
            <a:graphicData uri="http://schemas.openxmlformats.org/presentationml/2006/ole">
              <p:oleObj spid="_x0000_s42035" name="Formel" r:id="rId12" imgW="164880" imgH="139680" progId="Equation.3">
                <p:embed/>
              </p:oleObj>
            </a:graphicData>
          </a:graphic>
        </p:graphicFrame>
        <p:sp>
          <p:nvSpPr>
            <p:cNvPr id="193" name="Freeform 34"/>
            <p:cNvSpPr>
              <a:spLocks/>
            </p:cNvSpPr>
            <p:nvPr/>
          </p:nvSpPr>
          <p:spPr bwMode="auto">
            <a:xfrm>
              <a:off x="1743075" y="1466850"/>
              <a:ext cx="98425" cy="523875"/>
            </a:xfrm>
            <a:custGeom>
              <a:avLst/>
              <a:gdLst/>
              <a:ahLst/>
              <a:cxnLst>
                <a:cxn ang="0">
                  <a:pos x="39" y="330"/>
                </a:cxn>
                <a:cxn ang="0">
                  <a:pos x="39" y="303"/>
                </a:cxn>
                <a:cxn ang="0">
                  <a:pos x="12" y="279"/>
                </a:cxn>
                <a:cxn ang="0">
                  <a:pos x="18" y="243"/>
                </a:cxn>
                <a:cxn ang="0">
                  <a:pos x="57" y="246"/>
                </a:cxn>
                <a:cxn ang="0">
                  <a:pos x="39" y="267"/>
                </a:cxn>
                <a:cxn ang="0">
                  <a:pos x="6" y="237"/>
                </a:cxn>
                <a:cxn ang="0">
                  <a:pos x="36" y="204"/>
                </a:cxn>
                <a:cxn ang="0">
                  <a:pos x="60" y="213"/>
                </a:cxn>
                <a:cxn ang="0">
                  <a:pos x="51" y="225"/>
                </a:cxn>
                <a:cxn ang="0">
                  <a:pos x="9" y="219"/>
                </a:cxn>
                <a:cxn ang="0">
                  <a:pos x="24" y="171"/>
                </a:cxn>
                <a:cxn ang="0">
                  <a:pos x="48" y="162"/>
                </a:cxn>
                <a:cxn ang="0">
                  <a:pos x="57" y="183"/>
                </a:cxn>
                <a:cxn ang="0">
                  <a:pos x="24" y="186"/>
                </a:cxn>
                <a:cxn ang="0">
                  <a:pos x="0" y="159"/>
                </a:cxn>
                <a:cxn ang="0">
                  <a:pos x="21" y="129"/>
                </a:cxn>
                <a:cxn ang="0">
                  <a:pos x="51" y="135"/>
                </a:cxn>
                <a:cxn ang="0">
                  <a:pos x="24" y="153"/>
                </a:cxn>
                <a:cxn ang="0">
                  <a:pos x="3" y="123"/>
                </a:cxn>
                <a:cxn ang="0">
                  <a:pos x="30" y="81"/>
                </a:cxn>
                <a:cxn ang="0">
                  <a:pos x="60" y="96"/>
                </a:cxn>
                <a:cxn ang="0">
                  <a:pos x="21" y="108"/>
                </a:cxn>
                <a:cxn ang="0">
                  <a:pos x="3" y="75"/>
                </a:cxn>
                <a:cxn ang="0">
                  <a:pos x="33" y="51"/>
                </a:cxn>
                <a:cxn ang="0">
                  <a:pos x="33" y="0"/>
                </a:cxn>
              </a:cxnLst>
              <a:rect l="0" t="0" r="r" b="b"/>
              <a:pathLst>
                <a:path w="62" h="330">
                  <a:moveTo>
                    <a:pt x="39" y="330"/>
                  </a:moveTo>
                  <a:cubicBezTo>
                    <a:pt x="41" y="320"/>
                    <a:pt x="43" y="311"/>
                    <a:pt x="39" y="303"/>
                  </a:cubicBezTo>
                  <a:cubicBezTo>
                    <a:pt x="35" y="295"/>
                    <a:pt x="15" y="289"/>
                    <a:pt x="12" y="279"/>
                  </a:cubicBezTo>
                  <a:cubicBezTo>
                    <a:pt x="9" y="269"/>
                    <a:pt x="11" y="248"/>
                    <a:pt x="18" y="243"/>
                  </a:cubicBezTo>
                  <a:cubicBezTo>
                    <a:pt x="25" y="238"/>
                    <a:pt x="54" y="242"/>
                    <a:pt x="57" y="246"/>
                  </a:cubicBezTo>
                  <a:cubicBezTo>
                    <a:pt x="60" y="250"/>
                    <a:pt x="48" y="268"/>
                    <a:pt x="39" y="267"/>
                  </a:cubicBezTo>
                  <a:cubicBezTo>
                    <a:pt x="30" y="266"/>
                    <a:pt x="6" y="247"/>
                    <a:pt x="6" y="237"/>
                  </a:cubicBezTo>
                  <a:cubicBezTo>
                    <a:pt x="6" y="227"/>
                    <a:pt x="27" y="208"/>
                    <a:pt x="36" y="204"/>
                  </a:cubicBezTo>
                  <a:cubicBezTo>
                    <a:pt x="45" y="200"/>
                    <a:pt x="58" y="210"/>
                    <a:pt x="60" y="213"/>
                  </a:cubicBezTo>
                  <a:cubicBezTo>
                    <a:pt x="62" y="216"/>
                    <a:pt x="59" y="224"/>
                    <a:pt x="51" y="225"/>
                  </a:cubicBezTo>
                  <a:cubicBezTo>
                    <a:pt x="43" y="226"/>
                    <a:pt x="14" y="228"/>
                    <a:pt x="9" y="219"/>
                  </a:cubicBezTo>
                  <a:cubicBezTo>
                    <a:pt x="4" y="210"/>
                    <a:pt x="18" y="180"/>
                    <a:pt x="24" y="171"/>
                  </a:cubicBezTo>
                  <a:cubicBezTo>
                    <a:pt x="30" y="162"/>
                    <a:pt x="43" y="160"/>
                    <a:pt x="48" y="162"/>
                  </a:cubicBezTo>
                  <a:cubicBezTo>
                    <a:pt x="53" y="164"/>
                    <a:pt x="61" y="179"/>
                    <a:pt x="57" y="183"/>
                  </a:cubicBezTo>
                  <a:cubicBezTo>
                    <a:pt x="53" y="187"/>
                    <a:pt x="33" y="190"/>
                    <a:pt x="24" y="186"/>
                  </a:cubicBezTo>
                  <a:cubicBezTo>
                    <a:pt x="15" y="182"/>
                    <a:pt x="0" y="168"/>
                    <a:pt x="0" y="159"/>
                  </a:cubicBezTo>
                  <a:cubicBezTo>
                    <a:pt x="0" y="150"/>
                    <a:pt x="13" y="133"/>
                    <a:pt x="21" y="129"/>
                  </a:cubicBezTo>
                  <a:cubicBezTo>
                    <a:pt x="29" y="125"/>
                    <a:pt x="50" y="131"/>
                    <a:pt x="51" y="135"/>
                  </a:cubicBezTo>
                  <a:cubicBezTo>
                    <a:pt x="52" y="139"/>
                    <a:pt x="32" y="155"/>
                    <a:pt x="24" y="153"/>
                  </a:cubicBezTo>
                  <a:cubicBezTo>
                    <a:pt x="16" y="151"/>
                    <a:pt x="2" y="135"/>
                    <a:pt x="3" y="123"/>
                  </a:cubicBezTo>
                  <a:cubicBezTo>
                    <a:pt x="4" y="111"/>
                    <a:pt x="20" y="86"/>
                    <a:pt x="30" y="81"/>
                  </a:cubicBezTo>
                  <a:cubicBezTo>
                    <a:pt x="40" y="76"/>
                    <a:pt x="61" y="92"/>
                    <a:pt x="60" y="96"/>
                  </a:cubicBezTo>
                  <a:cubicBezTo>
                    <a:pt x="59" y="100"/>
                    <a:pt x="30" y="112"/>
                    <a:pt x="21" y="108"/>
                  </a:cubicBezTo>
                  <a:cubicBezTo>
                    <a:pt x="12" y="104"/>
                    <a:pt x="1" y="84"/>
                    <a:pt x="3" y="75"/>
                  </a:cubicBezTo>
                  <a:cubicBezTo>
                    <a:pt x="5" y="66"/>
                    <a:pt x="28" y="63"/>
                    <a:pt x="33" y="51"/>
                  </a:cubicBezTo>
                  <a:cubicBezTo>
                    <a:pt x="38" y="39"/>
                    <a:pt x="33" y="8"/>
                    <a:pt x="3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4" name="Gruppieren 193"/>
          <p:cNvGrpSpPr/>
          <p:nvPr/>
        </p:nvGrpSpPr>
        <p:grpSpPr>
          <a:xfrm>
            <a:off x="2989022" y="1624672"/>
            <a:ext cx="736600" cy="779462"/>
            <a:chOff x="2790825" y="1417638"/>
            <a:chExt cx="736600" cy="779462"/>
          </a:xfrm>
        </p:grpSpPr>
        <p:sp>
          <p:nvSpPr>
            <p:cNvPr id="195" name="Line 36"/>
            <p:cNvSpPr>
              <a:spLocks noChangeShapeType="1"/>
            </p:cNvSpPr>
            <p:nvPr/>
          </p:nvSpPr>
          <p:spPr bwMode="auto">
            <a:xfrm>
              <a:off x="2921000" y="1458913"/>
              <a:ext cx="323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96" name="Line 37"/>
            <p:cNvSpPr>
              <a:spLocks noChangeShapeType="1"/>
            </p:cNvSpPr>
            <p:nvPr/>
          </p:nvSpPr>
          <p:spPr bwMode="auto">
            <a:xfrm flipV="1">
              <a:off x="2944813" y="1420813"/>
              <a:ext cx="80962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97" name="Line 38"/>
            <p:cNvSpPr>
              <a:spLocks noChangeShapeType="1"/>
            </p:cNvSpPr>
            <p:nvPr/>
          </p:nvSpPr>
          <p:spPr bwMode="auto">
            <a:xfrm flipV="1">
              <a:off x="3160713" y="1417638"/>
              <a:ext cx="80962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98" name="Line 39"/>
            <p:cNvSpPr>
              <a:spLocks noChangeShapeType="1"/>
            </p:cNvSpPr>
            <p:nvPr/>
          </p:nvSpPr>
          <p:spPr bwMode="auto">
            <a:xfrm flipV="1">
              <a:off x="3108325" y="1422400"/>
              <a:ext cx="80963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99" name="Line 40"/>
            <p:cNvSpPr>
              <a:spLocks noChangeShapeType="1"/>
            </p:cNvSpPr>
            <p:nvPr/>
          </p:nvSpPr>
          <p:spPr bwMode="auto">
            <a:xfrm flipV="1">
              <a:off x="3055938" y="1417638"/>
              <a:ext cx="80962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00" name="Line 41"/>
            <p:cNvSpPr>
              <a:spLocks noChangeShapeType="1"/>
            </p:cNvSpPr>
            <p:nvPr/>
          </p:nvSpPr>
          <p:spPr bwMode="auto">
            <a:xfrm flipV="1">
              <a:off x="3003550" y="1417638"/>
              <a:ext cx="80963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01" name="Oval 43"/>
            <p:cNvSpPr>
              <a:spLocks noChangeArrowheads="1"/>
            </p:cNvSpPr>
            <p:nvPr/>
          </p:nvSpPr>
          <p:spPr bwMode="auto">
            <a:xfrm>
              <a:off x="2792413" y="2030413"/>
              <a:ext cx="581025" cy="1666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2" name="Line 44"/>
            <p:cNvSpPr>
              <a:spLocks noChangeShapeType="1"/>
            </p:cNvSpPr>
            <p:nvPr/>
          </p:nvSpPr>
          <p:spPr bwMode="auto">
            <a:xfrm>
              <a:off x="3376613" y="2019300"/>
              <a:ext cx="0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03" name="Line 45"/>
            <p:cNvSpPr>
              <a:spLocks noChangeShapeType="1"/>
            </p:cNvSpPr>
            <p:nvPr/>
          </p:nvSpPr>
          <p:spPr bwMode="auto">
            <a:xfrm>
              <a:off x="2790825" y="2019300"/>
              <a:ext cx="0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204" name="Object 46"/>
            <p:cNvGraphicFramePr>
              <a:graphicFrameLocks noChangeAspect="1"/>
            </p:cNvGraphicFramePr>
            <p:nvPr/>
          </p:nvGraphicFramePr>
          <p:xfrm>
            <a:off x="3400425" y="1995488"/>
            <a:ext cx="127000" cy="165100"/>
          </p:xfrm>
          <a:graphic>
            <a:graphicData uri="http://schemas.openxmlformats.org/presentationml/2006/ole">
              <p:oleObj spid="_x0000_s42036" name="Formel" r:id="rId13" imgW="126720" imgH="164880" progId="Equation.3">
                <p:embed/>
              </p:oleObj>
            </a:graphicData>
          </a:graphic>
        </p:graphicFrame>
        <p:graphicFrame>
          <p:nvGraphicFramePr>
            <p:cNvPr id="205" name="Object 47"/>
            <p:cNvGraphicFramePr>
              <a:graphicFrameLocks noChangeAspect="1"/>
            </p:cNvGraphicFramePr>
            <p:nvPr/>
          </p:nvGraphicFramePr>
          <p:xfrm>
            <a:off x="3149600" y="1685925"/>
            <a:ext cx="127000" cy="139700"/>
          </p:xfrm>
          <a:graphic>
            <a:graphicData uri="http://schemas.openxmlformats.org/presentationml/2006/ole">
              <p:oleObj spid="_x0000_s42037" name="Formel" r:id="rId14" imgW="126720" imgH="139680" progId="Equation.3">
                <p:embed/>
              </p:oleObj>
            </a:graphicData>
          </a:graphic>
        </p:graphicFrame>
        <p:sp>
          <p:nvSpPr>
            <p:cNvPr id="206" name="Oval 48"/>
            <p:cNvSpPr>
              <a:spLocks noChangeArrowheads="1"/>
            </p:cNvSpPr>
            <p:nvPr/>
          </p:nvSpPr>
          <p:spPr bwMode="auto">
            <a:xfrm>
              <a:off x="2797175" y="2011363"/>
              <a:ext cx="571500" cy="1666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7" name="Oval 42"/>
            <p:cNvSpPr>
              <a:spLocks noChangeArrowheads="1"/>
            </p:cNvSpPr>
            <p:nvPr/>
          </p:nvSpPr>
          <p:spPr bwMode="auto">
            <a:xfrm>
              <a:off x="2790825" y="1933575"/>
              <a:ext cx="581025" cy="1666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8" name="Freeform 49"/>
            <p:cNvSpPr>
              <a:spLocks/>
            </p:cNvSpPr>
            <p:nvPr/>
          </p:nvSpPr>
          <p:spPr bwMode="auto">
            <a:xfrm>
              <a:off x="2943225" y="2028825"/>
              <a:ext cx="280988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18"/>
                </a:cxn>
                <a:cxn ang="0">
                  <a:pos x="177" y="0"/>
                </a:cxn>
              </a:cxnLst>
              <a:rect l="0" t="0" r="r" b="b"/>
              <a:pathLst>
                <a:path w="177" h="18">
                  <a:moveTo>
                    <a:pt x="0" y="0"/>
                  </a:moveTo>
                  <a:cubicBezTo>
                    <a:pt x="30" y="9"/>
                    <a:pt x="61" y="18"/>
                    <a:pt x="90" y="18"/>
                  </a:cubicBezTo>
                  <a:cubicBezTo>
                    <a:pt x="119" y="18"/>
                    <a:pt x="148" y="9"/>
                    <a:pt x="17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09" name="Line 35"/>
            <p:cNvSpPr>
              <a:spLocks noChangeShapeType="1"/>
            </p:cNvSpPr>
            <p:nvPr/>
          </p:nvSpPr>
          <p:spPr bwMode="auto">
            <a:xfrm>
              <a:off x="3076575" y="1457325"/>
              <a:ext cx="4763" cy="538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10" name="Gruppieren 209"/>
          <p:cNvGrpSpPr/>
          <p:nvPr/>
        </p:nvGrpSpPr>
        <p:grpSpPr>
          <a:xfrm>
            <a:off x="3992284" y="1664359"/>
            <a:ext cx="919162" cy="471488"/>
            <a:chOff x="3805238" y="1457325"/>
            <a:chExt cx="919162" cy="471488"/>
          </a:xfrm>
        </p:grpSpPr>
        <p:sp>
          <p:nvSpPr>
            <p:cNvPr id="211" name="Rectangle 50"/>
            <p:cNvSpPr>
              <a:spLocks noChangeArrowheads="1"/>
            </p:cNvSpPr>
            <p:nvPr/>
          </p:nvSpPr>
          <p:spPr bwMode="auto">
            <a:xfrm>
              <a:off x="3857625" y="1538288"/>
              <a:ext cx="142875" cy="342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2" name="Rectangle 51"/>
            <p:cNvSpPr>
              <a:spLocks noChangeArrowheads="1"/>
            </p:cNvSpPr>
            <p:nvPr/>
          </p:nvSpPr>
          <p:spPr bwMode="auto">
            <a:xfrm>
              <a:off x="4548188" y="1543050"/>
              <a:ext cx="119062" cy="338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3" name="Rectangle 52"/>
            <p:cNvSpPr>
              <a:spLocks noChangeArrowheads="1"/>
            </p:cNvSpPr>
            <p:nvPr/>
          </p:nvSpPr>
          <p:spPr bwMode="auto">
            <a:xfrm>
              <a:off x="3805238" y="1481138"/>
              <a:ext cx="88900" cy="4476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4" name="Rectangle 53"/>
            <p:cNvSpPr>
              <a:spLocks noChangeArrowheads="1"/>
            </p:cNvSpPr>
            <p:nvPr/>
          </p:nvSpPr>
          <p:spPr bwMode="auto">
            <a:xfrm>
              <a:off x="4635500" y="1477963"/>
              <a:ext cx="88900" cy="4476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" name="Freeform 54"/>
            <p:cNvSpPr>
              <a:spLocks/>
            </p:cNvSpPr>
            <p:nvPr/>
          </p:nvSpPr>
          <p:spPr bwMode="auto">
            <a:xfrm>
              <a:off x="4000500" y="1719263"/>
              <a:ext cx="547688" cy="80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51"/>
                </a:cxn>
                <a:cxn ang="0">
                  <a:pos x="345" y="0"/>
                </a:cxn>
              </a:cxnLst>
              <a:rect l="0" t="0" r="r" b="b"/>
              <a:pathLst>
                <a:path w="345" h="51">
                  <a:moveTo>
                    <a:pt x="0" y="0"/>
                  </a:moveTo>
                  <a:cubicBezTo>
                    <a:pt x="58" y="25"/>
                    <a:pt x="117" y="51"/>
                    <a:pt x="174" y="51"/>
                  </a:cubicBezTo>
                  <a:cubicBezTo>
                    <a:pt x="231" y="51"/>
                    <a:pt x="317" y="8"/>
                    <a:pt x="345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6" name="Freeform 55"/>
            <p:cNvSpPr>
              <a:spLocks/>
            </p:cNvSpPr>
            <p:nvPr/>
          </p:nvSpPr>
          <p:spPr bwMode="auto">
            <a:xfrm>
              <a:off x="4000500" y="1643063"/>
              <a:ext cx="547688" cy="762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74" y="0"/>
                </a:cxn>
                <a:cxn ang="0">
                  <a:pos x="345" y="48"/>
                </a:cxn>
              </a:cxnLst>
              <a:rect l="0" t="0" r="r" b="b"/>
              <a:pathLst>
                <a:path w="345" h="48">
                  <a:moveTo>
                    <a:pt x="0" y="48"/>
                  </a:moveTo>
                  <a:cubicBezTo>
                    <a:pt x="58" y="24"/>
                    <a:pt x="117" y="0"/>
                    <a:pt x="174" y="0"/>
                  </a:cubicBezTo>
                  <a:cubicBezTo>
                    <a:pt x="231" y="0"/>
                    <a:pt x="288" y="24"/>
                    <a:pt x="345" y="48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7" name="Line 56"/>
            <p:cNvSpPr>
              <a:spLocks noChangeShapeType="1"/>
            </p:cNvSpPr>
            <p:nvPr/>
          </p:nvSpPr>
          <p:spPr bwMode="auto">
            <a:xfrm>
              <a:off x="4000500" y="1566863"/>
              <a:ext cx="547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218" name="Object 57"/>
            <p:cNvGraphicFramePr>
              <a:graphicFrameLocks noChangeAspect="1"/>
            </p:cNvGraphicFramePr>
            <p:nvPr/>
          </p:nvGraphicFramePr>
          <p:xfrm>
            <a:off x="4221163" y="1457325"/>
            <a:ext cx="88900" cy="177800"/>
          </p:xfrm>
          <a:graphic>
            <a:graphicData uri="http://schemas.openxmlformats.org/presentationml/2006/ole">
              <p:oleObj spid="_x0000_s42038" name="Formel" r:id="rId15" imgW="88560" imgH="177480" progId="Equation.3">
                <p:embed/>
              </p:oleObj>
            </a:graphicData>
          </a:graphic>
        </p:graphicFrame>
      </p:grpSp>
      <p:sp>
        <p:nvSpPr>
          <p:cNvPr id="219" name="Rectangle 58"/>
          <p:cNvSpPr>
            <a:spLocks noChangeArrowheads="1"/>
          </p:cNvSpPr>
          <p:nvPr/>
        </p:nvSpPr>
        <p:spPr bwMode="auto">
          <a:xfrm>
            <a:off x="6443229" y="1689681"/>
            <a:ext cx="1004887" cy="266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20" name="Line 59"/>
          <p:cNvSpPr>
            <a:spLocks noChangeShapeType="1"/>
          </p:cNvSpPr>
          <p:nvPr/>
        </p:nvSpPr>
        <p:spPr bwMode="auto">
          <a:xfrm flipV="1">
            <a:off x="6459104" y="2072269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graphicFrame>
        <p:nvGraphicFramePr>
          <p:cNvPr id="221" name="Object 60"/>
          <p:cNvGraphicFramePr>
            <a:graphicFrameLocks noChangeAspect="1"/>
          </p:cNvGraphicFramePr>
          <p:nvPr/>
        </p:nvGraphicFramePr>
        <p:xfrm>
          <a:off x="6903604" y="1996069"/>
          <a:ext cx="88900" cy="177800"/>
        </p:xfrm>
        <a:graphic>
          <a:graphicData uri="http://schemas.openxmlformats.org/presentationml/2006/ole">
            <p:oleObj spid="_x0000_s42039" name="Formel" r:id="rId16" imgW="88560" imgH="177480" progId="Equation.3">
              <p:embed/>
            </p:oleObj>
          </a:graphicData>
        </a:graphic>
      </p:graphicFrame>
      <p:grpSp>
        <p:nvGrpSpPr>
          <p:cNvPr id="222" name="Gruppieren 221"/>
          <p:cNvGrpSpPr/>
          <p:nvPr/>
        </p:nvGrpSpPr>
        <p:grpSpPr>
          <a:xfrm>
            <a:off x="5222518" y="1591296"/>
            <a:ext cx="847725" cy="638175"/>
            <a:chOff x="5057775" y="1395413"/>
            <a:chExt cx="847725" cy="638175"/>
          </a:xfrm>
        </p:grpSpPr>
        <p:sp>
          <p:nvSpPr>
            <p:cNvPr id="223" name="Line 61"/>
            <p:cNvSpPr>
              <a:spLocks noChangeShapeType="1"/>
            </p:cNvSpPr>
            <p:nvPr/>
          </p:nvSpPr>
          <p:spPr bwMode="auto">
            <a:xfrm>
              <a:off x="5124450" y="1395413"/>
              <a:ext cx="7381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4" name="Line 62"/>
            <p:cNvSpPr>
              <a:spLocks noChangeShapeType="1"/>
            </p:cNvSpPr>
            <p:nvPr/>
          </p:nvSpPr>
          <p:spPr bwMode="auto">
            <a:xfrm>
              <a:off x="5124450" y="1400175"/>
              <a:ext cx="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Line 63"/>
            <p:cNvSpPr>
              <a:spLocks noChangeShapeType="1"/>
            </p:cNvSpPr>
            <p:nvPr/>
          </p:nvSpPr>
          <p:spPr bwMode="auto">
            <a:xfrm>
              <a:off x="5091113" y="15716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6" name="Line 64"/>
            <p:cNvSpPr>
              <a:spLocks noChangeShapeType="1"/>
            </p:cNvSpPr>
            <p:nvPr/>
          </p:nvSpPr>
          <p:spPr bwMode="auto">
            <a:xfrm>
              <a:off x="5057775" y="1595438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7" name="Line 65"/>
            <p:cNvSpPr>
              <a:spLocks noChangeShapeType="1"/>
            </p:cNvSpPr>
            <p:nvPr/>
          </p:nvSpPr>
          <p:spPr bwMode="auto">
            <a:xfrm>
              <a:off x="5124450" y="1595438"/>
              <a:ext cx="0" cy="180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8" name="Line 66"/>
            <p:cNvSpPr>
              <a:spLocks noChangeShapeType="1"/>
            </p:cNvSpPr>
            <p:nvPr/>
          </p:nvSpPr>
          <p:spPr bwMode="auto">
            <a:xfrm>
              <a:off x="5114925" y="1905000"/>
              <a:ext cx="0" cy="123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9" name="Line 67"/>
            <p:cNvSpPr>
              <a:spLocks noChangeShapeType="1"/>
            </p:cNvSpPr>
            <p:nvPr/>
          </p:nvSpPr>
          <p:spPr bwMode="auto">
            <a:xfrm flipV="1">
              <a:off x="5114925" y="1785938"/>
              <a:ext cx="66675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0" name="Line 68"/>
            <p:cNvSpPr>
              <a:spLocks noChangeShapeType="1"/>
            </p:cNvSpPr>
            <p:nvPr/>
          </p:nvSpPr>
          <p:spPr bwMode="auto">
            <a:xfrm>
              <a:off x="5119688" y="2033588"/>
              <a:ext cx="757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1" name="Line 69"/>
            <p:cNvSpPr>
              <a:spLocks noChangeShapeType="1"/>
            </p:cNvSpPr>
            <p:nvPr/>
          </p:nvSpPr>
          <p:spPr bwMode="auto">
            <a:xfrm flipV="1">
              <a:off x="5495925" y="1724025"/>
              <a:ext cx="0" cy="309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2" name="Line 70"/>
            <p:cNvSpPr>
              <a:spLocks noChangeShapeType="1"/>
            </p:cNvSpPr>
            <p:nvPr/>
          </p:nvSpPr>
          <p:spPr bwMode="auto">
            <a:xfrm>
              <a:off x="5453063" y="1724025"/>
              <a:ext cx="85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3" name="Line 71"/>
            <p:cNvSpPr>
              <a:spLocks noChangeShapeType="1"/>
            </p:cNvSpPr>
            <p:nvPr/>
          </p:nvSpPr>
          <p:spPr bwMode="auto">
            <a:xfrm>
              <a:off x="5453063" y="1695450"/>
              <a:ext cx="85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4" name="Line 72"/>
            <p:cNvSpPr>
              <a:spLocks noChangeShapeType="1"/>
            </p:cNvSpPr>
            <p:nvPr/>
          </p:nvSpPr>
          <p:spPr bwMode="auto">
            <a:xfrm flipV="1">
              <a:off x="5495925" y="1395413"/>
              <a:ext cx="0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5" name="Line 73"/>
            <p:cNvSpPr>
              <a:spLocks noChangeShapeType="1"/>
            </p:cNvSpPr>
            <p:nvPr/>
          </p:nvSpPr>
          <p:spPr bwMode="auto">
            <a:xfrm>
              <a:off x="5862638" y="1395413"/>
              <a:ext cx="4762" cy="157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6" name="Line 74"/>
            <p:cNvSpPr>
              <a:spLocks noChangeShapeType="1"/>
            </p:cNvSpPr>
            <p:nvPr/>
          </p:nvSpPr>
          <p:spPr bwMode="auto">
            <a:xfrm>
              <a:off x="5876925" y="1847850"/>
              <a:ext cx="0" cy="185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7" name="Freeform 75"/>
            <p:cNvSpPr>
              <a:spLocks/>
            </p:cNvSpPr>
            <p:nvPr/>
          </p:nvSpPr>
          <p:spPr bwMode="auto">
            <a:xfrm>
              <a:off x="5821363" y="1539875"/>
              <a:ext cx="84137" cy="319088"/>
            </a:xfrm>
            <a:custGeom>
              <a:avLst/>
              <a:gdLst/>
              <a:ahLst/>
              <a:cxnLst>
                <a:cxn ang="0">
                  <a:pos x="39" y="330"/>
                </a:cxn>
                <a:cxn ang="0">
                  <a:pos x="39" y="303"/>
                </a:cxn>
                <a:cxn ang="0">
                  <a:pos x="12" y="279"/>
                </a:cxn>
                <a:cxn ang="0">
                  <a:pos x="18" y="243"/>
                </a:cxn>
                <a:cxn ang="0">
                  <a:pos x="57" y="246"/>
                </a:cxn>
                <a:cxn ang="0">
                  <a:pos x="39" y="267"/>
                </a:cxn>
                <a:cxn ang="0">
                  <a:pos x="6" y="237"/>
                </a:cxn>
                <a:cxn ang="0">
                  <a:pos x="36" y="204"/>
                </a:cxn>
                <a:cxn ang="0">
                  <a:pos x="60" y="213"/>
                </a:cxn>
                <a:cxn ang="0">
                  <a:pos x="51" y="225"/>
                </a:cxn>
                <a:cxn ang="0">
                  <a:pos x="9" y="219"/>
                </a:cxn>
                <a:cxn ang="0">
                  <a:pos x="24" y="171"/>
                </a:cxn>
                <a:cxn ang="0">
                  <a:pos x="48" y="162"/>
                </a:cxn>
                <a:cxn ang="0">
                  <a:pos x="57" y="183"/>
                </a:cxn>
                <a:cxn ang="0">
                  <a:pos x="24" y="186"/>
                </a:cxn>
                <a:cxn ang="0">
                  <a:pos x="0" y="159"/>
                </a:cxn>
                <a:cxn ang="0">
                  <a:pos x="21" y="129"/>
                </a:cxn>
                <a:cxn ang="0">
                  <a:pos x="51" y="135"/>
                </a:cxn>
                <a:cxn ang="0">
                  <a:pos x="24" y="153"/>
                </a:cxn>
                <a:cxn ang="0">
                  <a:pos x="3" y="123"/>
                </a:cxn>
                <a:cxn ang="0">
                  <a:pos x="30" y="81"/>
                </a:cxn>
                <a:cxn ang="0">
                  <a:pos x="60" y="96"/>
                </a:cxn>
                <a:cxn ang="0">
                  <a:pos x="21" y="108"/>
                </a:cxn>
                <a:cxn ang="0">
                  <a:pos x="3" y="75"/>
                </a:cxn>
                <a:cxn ang="0">
                  <a:pos x="33" y="51"/>
                </a:cxn>
                <a:cxn ang="0">
                  <a:pos x="33" y="0"/>
                </a:cxn>
              </a:cxnLst>
              <a:rect l="0" t="0" r="r" b="b"/>
              <a:pathLst>
                <a:path w="62" h="330">
                  <a:moveTo>
                    <a:pt x="39" y="330"/>
                  </a:moveTo>
                  <a:cubicBezTo>
                    <a:pt x="41" y="320"/>
                    <a:pt x="43" y="311"/>
                    <a:pt x="39" y="303"/>
                  </a:cubicBezTo>
                  <a:cubicBezTo>
                    <a:pt x="35" y="295"/>
                    <a:pt x="15" y="289"/>
                    <a:pt x="12" y="279"/>
                  </a:cubicBezTo>
                  <a:cubicBezTo>
                    <a:pt x="9" y="269"/>
                    <a:pt x="11" y="248"/>
                    <a:pt x="18" y="243"/>
                  </a:cubicBezTo>
                  <a:cubicBezTo>
                    <a:pt x="25" y="238"/>
                    <a:pt x="54" y="242"/>
                    <a:pt x="57" y="246"/>
                  </a:cubicBezTo>
                  <a:cubicBezTo>
                    <a:pt x="60" y="250"/>
                    <a:pt x="48" y="268"/>
                    <a:pt x="39" y="267"/>
                  </a:cubicBezTo>
                  <a:cubicBezTo>
                    <a:pt x="30" y="266"/>
                    <a:pt x="6" y="247"/>
                    <a:pt x="6" y="237"/>
                  </a:cubicBezTo>
                  <a:cubicBezTo>
                    <a:pt x="6" y="227"/>
                    <a:pt x="27" y="208"/>
                    <a:pt x="36" y="204"/>
                  </a:cubicBezTo>
                  <a:cubicBezTo>
                    <a:pt x="45" y="200"/>
                    <a:pt x="58" y="210"/>
                    <a:pt x="60" y="213"/>
                  </a:cubicBezTo>
                  <a:cubicBezTo>
                    <a:pt x="62" y="216"/>
                    <a:pt x="59" y="224"/>
                    <a:pt x="51" y="225"/>
                  </a:cubicBezTo>
                  <a:cubicBezTo>
                    <a:pt x="43" y="226"/>
                    <a:pt x="14" y="228"/>
                    <a:pt x="9" y="219"/>
                  </a:cubicBezTo>
                  <a:cubicBezTo>
                    <a:pt x="4" y="210"/>
                    <a:pt x="18" y="180"/>
                    <a:pt x="24" y="171"/>
                  </a:cubicBezTo>
                  <a:cubicBezTo>
                    <a:pt x="30" y="162"/>
                    <a:pt x="43" y="160"/>
                    <a:pt x="48" y="162"/>
                  </a:cubicBezTo>
                  <a:cubicBezTo>
                    <a:pt x="53" y="164"/>
                    <a:pt x="61" y="179"/>
                    <a:pt x="57" y="183"/>
                  </a:cubicBezTo>
                  <a:cubicBezTo>
                    <a:pt x="53" y="187"/>
                    <a:pt x="33" y="190"/>
                    <a:pt x="24" y="186"/>
                  </a:cubicBezTo>
                  <a:cubicBezTo>
                    <a:pt x="15" y="182"/>
                    <a:pt x="0" y="168"/>
                    <a:pt x="0" y="159"/>
                  </a:cubicBezTo>
                  <a:cubicBezTo>
                    <a:pt x="0" y="150"/>
                    <a:pt x="13" y="133"/>
                    <a:pt x="21" y="129"/>
                  </a:cubicBezTo>
                  <a:cubicBezTo>
                    <a:pt x="29" y="125"/>
                    <a:pt x="50" y="131"/>
                    <a:pt x="51" y="135"/>
                  </a:cubicBezTo>
                  <a:cubicBezTo>
                    <a:pt x="52" y="139"/>
                    <a:pt x="32" y="155"/>
                    <a:pt x="24" y="153"/>
                  </a:cubicBezTo>
                  <a:cubicBezTo>
                    <a:pt x="16" y="151"/>
                    <a:pt x="2" y="135"/>
                    <a:pt x="3" y="123"/>
                  </a:cubicBezTo>
                  <a:cubicBezTo>
                    <a:pt x="4" y="111"/>
                    <a:pt x="20" y="86"/>
                    <a:pt x="30" y="81"/>
                  </a:cubicBezTo>
                  <a:cubicBezTo>
                    <a:pt x="40" y="76"/>
                    <a:pt x="61" y="92"/>
                    <a:pt x="60" y="96"/>
                  </a:cubicBezTo>
                  <a:cubicBezTo>
                    <a:pt x="59" y="100"/>
                    <a:pt x="30" y="112"/>
                    <a:pt x="21" y="108"/>
                  </a:cubicBezTo>
                  <a:cubicBezTo>
                    <a:pt x="12" y="104"/>
                    <a:pt x="1" y="84"/>
                    <a:pt x="3" y="75"/>
                  </a:cubicBezTo>
                  <a:cubicBezTo>
                    <a:pt x="5" y="66"/>
                    <a:pt x="28" y="63"/>
                    <a:pt x="33" y="51"/>
                  </a:cubicBezTo>
                  <a:cubicBezTo>
                    <a:pt x="38" y="39"/>
                    <a:pt x="33" y="8"/>
                    <a:pt x="3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238" name="Object 76"/>
            <p:cNvGraphicFramePr>
              <a:graphicFrameLocks noChangeAspect="1"/>
            </p:cNvGraphicFramePr>
            <p:nvPr/>
          </p:nvGraphicFramePr>
          <p:xfrm>
            <a:off x="5295900" y="1635125"/>
            <a:ext cx="152400" cy="177800"/>
          </p:xfrm>
          <a:graphic>
            <a:graphicData uri="http://schemas.openxmlformats.org/presentationml/2006/ole">
              <p:oleObj spid="_x0000_s42040" name="Formel" r:id="rId17" imgW="152280" imgH="177480" progId="Equation.3">
                <p:embed/>
              </p:oleObj>
            </a:graphicData>
          </a:graphic>
        </p:graphicFrame>
        <p:graphicFrame>
          <p:nvGraphicFramePr>
            <p:cNvPr id="239" name="Object 77"/>
            <p:cNvGraphicFramePr>
              <a:graphicFrameLocks noChangeAspect="1"/>
            </p:cNvGraphicFramePr>
            <p:nvPr/>
          </p:nvGraphicFramePr>
          <p:xfrm>
            <a:off x="5673725" y="1622425"/>
            <a:ext cx="139700" cy="165100"/>
          </p:xfrm>
          <a:graphic>
            <a:graphicData uri="http://schemas.openxmlformats.org/presentationml/2006/ole">
              <p:oleObj spid="_x0000_s42041" name="Formel" r:id="rId18" imgW="139680" imgH="164880" progId="Equation.3">
                <p:embed/>
              </p:oleObj>
            </a:graphicData>
          </a:graphic>
        </p:graphicFrame>
      </p:grpSp>
      <p:grpSp>
        <p:nvGrpSpPr>
          <p:cNvPr id="240" name="Gruppieren 239"/>
          <p:cNvGrpSpPr/>
          <p:nvPr/>
        </p:nvGrpSpPr>
        <p:grpSpPr>
          <a:xfrm>
            <a:off x="7659348" y="1473529"/>
            <a:ext cx="1030287" cy="1147762"/>
            <a:chOff x="7567613" y="1370013"/>
            <a:chExt cx="1030287" cy="1147762"/>
          </a:xfrm>
        </p:grpSpPr>
        <p:sp>
          <p:nvSpPr>
            <p:cNvPr id="241" name="Line 78"/>
            <p:cNvSpPr>
              <a:spLocks noChangeShapeType="1"/>
            </p:cNvSpPr>
            <p:nvPr/>
          </p:nvSpPr>
          <p:spPr bwMode="auto">
            <a:xfrm>
              <a:off x="7807325" y="1411288"/>
              <a:ext cx="323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2" name="Line 79"/>
            <p:cNvSpPr>
              <a:spLocks noChangeShapeType="1"/>
            </p:cNvSpPr>
            <p:nvPr/>
          </p:nvSpPr>
          <p:spPr bwMode="auto">
            <a:xfrm flipV="1">
              <a:off x="7831138" y="1373188"/>
              <a:ext cx="80962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3" name="Line 80"/>
            <p:cNvSpPr>
              <a:spLocks noChangeShapeType="1"/>
            </p:cNvSpPr>
            <p:nvPr/>
          </p:nvSpPr>
          <p:spPr bwMode="auto">
            <a:xfrm flipV="1">
              <a:off x="8051800" y="1370013"/>
              <a:ext cx="80963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4" name="Line 81"/>
            <p:cNvSpPr>
              <a:spLocks noChangeShapeType="1"/>
            </p:cNvSpPr>
            <p:nvPr/>
          </p:nvSpPr>
          <p:spPr bwMode="auto">
            <a:xfrm flipV="1">
              <a:off x="7994650" y="1374775"/>
              <a:ext cx="80963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5" name="Line 82"/>
            <p:cNvSpPr>
              <a:spLocks noChangeShapeType="1"/>
            </p:cNvSpPr>
            <p:nvPr/>
          </p:nvSpPr>
          <p:spPr bwMode="auto">
            <a:xfrm flipV="1">
              <a:off x="7942263" y="1370013"/>
              <a:ext cx="80962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6" name="Line 83"/>
            <p:cNvSpPr>
              <a:spLocks noChangeShapeType="1"/>
            </p:cNvSpPr>
            <p:nvPr/>
          </p:nvSpPr>
          <p:spPr bwMode="auto">
            <a:xfrm flipV="1">
              <a:off x="7889875" y="1370013"/>
              <a:ext cx="80963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7" name="Line 84"/>
            <p:cNvSpPr>
              <a:spLocks noChangeShapeType="1"/>
            </p:cNvSpPr>
            <p:nvPr/>
          </p:nvSpPr>
          <p:spPr bwMode="auto">
            <a:xfrm>
              <a:off x="7958138" y="1409700"/>
              <a:ext cx="0" cy="919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8" name="Freeform 85"/>
            <p:cNvSpPr>
              <a:spLocks/>
            </p:cNvSpPr>
            <p:nvPr/>
          </p:nvSpPr>
          <p:spPr bwMode="auto">
            <a:xfrm>
              <a:off x="7567613" y="2219325"/>
              <a:ext cx="809625" cy="11588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46" y="72"/>
                </a:cxn>
                <a:cxn ang="0">
                  <a:pos x="510" y="0"/>
                </a:cxn>
              </a:cxnLst>
              <a:rect l="0" t="0" r="r" b="b"/>
              <a:pathLst>
                <a:path w="510" h="73">
                  <a:moveTo>
                    <a:pt x="0" y="6"/>
                  </a:moveTo>
                  <a:cubicBezTo>
                    <a:pt x="80" y="39"/>
                    <a:pt x="161" y="73"/>
                    <a:pt x="246" y="72"/>
                  </a:cubicBezTo>
                  <a:cubicBezTo>
                    <a:pt x="331" y="71"/>
                    <a:pt x="466" y="12"/>
                    <a:pt x="510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9" name="Line 86"/>
            <p:cNvSpPr>
              <a:spLocks noChangeShapeType="1"/>
            </p:cNvSpPr>
            <p:nvPr/>
          </p:nvSpPr>
          <p:spPr bwMode="auto">
            <a:xfrm flipH="1" flipV="1">
              <a:off x="7958138" y="1414463"/>
              <a:ext cx="419100" cy="804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50" name="Line 87"/>
            <p:cNvSpPr>
              <a:spLocks noChangeShapeType="1"/>
            </p:cNvSpPr>
            <p:nvPr/>
          </p:nvSpPr>
          <p:spPr bwMode="auto">
            <a:xfrm>
              <a:off x="8377238" y="2219325"/>
              <a:ext cx="0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51" name="Line 88"/>
            <p:cNvSpPr>
              <a:spLocks noChangeShapeType="1"/>
            </p:cNvSpPr>
            <p:nvPr/>
          </p:nvSpPr>
          <p:spPr bwMode="auto">
            <a:xfrm flipH="1">
              <a:off x="8096250" y="2219325"/>
              <a:ext cx="280988" cy="147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252" name="Object 89"/>
            <p:cNvGraphicFramePr>
              <a:graphicFrameLocks noChangeAspect="1"/>
            </p:cNvGraphicFramePr>
            <p:nvPr/>
          </p:nvGraphicFramePr>
          <p:xfrm>
            <a:off x="8413750" y="2265363"/>
            <a:ext cx="184150" cy="125412"/>
          </p:xfrm>
          <a:graphic>
            <a:graphicData uri="http://schemas.openxmlformats.org/presentationml/2006/ole">
              <p:oleObj spid="_x0000_s42042" name="Formel" r:id="rId19" imgW="241200" imgH="164880" progId="Equation.3">
                <p:embed/>
              </p:oleObj>
            </a:graphicData>
          </a:graphic>
        </p:graphicFrame>
        <p:graphicFrame>
          <p:nvGraphicFramePr>
            <p:cNvPr id="253" name="Object 90"/>
            <p:cNvGraphicFramePr>
              <a:graphicFrameLocks noChangeAspect="1"/>
            </p:cNvGraphicFramePr>
            <p:nvPr/>
          </p:nvGraphicFramePr>
          <p:xfrm>
            <a:off x="7877175" y="2362200"/>
            <a:ext cx="417513" cy="155575"/>
          </p:xfrm>
          <a:graphic>
            <a:graphicData uri="http://schemas.openxmlformats.org/presentationml/2006/ole">
              <p:oleObj spid="_x0000_s42043" name="Formel" r:id="rId20" imgW="545760" imgH="203040" progId="Equation.3">
                <p:embed/>
              </p:oleObj>
            </a:graphicData>
          </a:graphic>
        </p:graphicFrame>
        <p:graphicFrame>
          <p:nvGraphicFramePr>
            <p:cNvPr id="254" name="Object 91"/>
            <p:cNvGraphicFramePr>
              <a:graphicFrameLocks noChangeAspect="1"/>
            </p:cNvGraphicFramePr>
            <p:nvPr/>
          </p:nvGraphicFramePr>
          <p:xfrm>
            <a:off x="7639050" y="2328863"/>
            <a:ext cx="125413" cy="106362"/>
          </p:xfrm>
          <a:graphic>
            <a:graphicData uri="http://schemas.openxmlformats.org/presentationml/2006/ole">
              <p:oleObj spid="_x0000_s42044" name="Formel" r:id="rId21" imgW="164880" imgH="139680" progId="Equation.3">
                <p:embed/>
              </p:oleObj>
            </a:graphicData>
          </a:graphic>
        </p:graphicFrame>
        <p:graphicFrame>
          <p:nvGraphicFramePr>
            <p:cNvPr id="255" name="Object 92"/>
            <p:cNvGraphicFramePr>
              <a:graphicFrameLocks noChangeAspect="1"/>
            </p:cNvGraphicFramePr>
            <p:nvPr/>
          </p:nvGraphicFramePr>
          <p:xfrm>
            <a:off x="7854950" y="1825625"/>
            <a:ext cx="66675" cy="134938"/>
          </p:xfrm>
          <a:graphic>
            <a:graphicData uri="http://schemas.openxmlformats.org/presentationml/2006/ole">
              <p:oleObj spid="_x0000_s42045" name="Formel" r:id="rId22" imgW="88560" imgH="177480" progId="Equation.3">
                <p:embed/>
              </p:oleObj>
            </a:graphicData>
          </a:graphic>
        </p:graphicFrame>
        <p:graphicFrame>
          <p:nvGraphicFramePr>
            <p:cNvPr id="256" name="Object 93"/>
            <p:cNvGraphicFramePr>
              <a:graphicFrameLocks noChangeAspect="1"/>
            </p:cNvGraphicFramePr>
            <p:nvPr/>
          </p:nvGraphicFramePr>
          <p:xfrm>
            <a:off x="7975600" y="1608138"/>
            <a:ext cx="95250" cy="134937"/>
          </p:xfrm>
          <a:graphic>
            <a:graphicData uri="http://schemas.openxmlformats.org/presentationml/2006/ole">
              <p:oleObj spid="_x0000_s42046" name="Formel" r:id="rId23" imgW="126720" imgH="177480" progId="Equation.3">
                <p:embed/>
              </p:oleObj>
            </a:graphicData>
          </a:graphic>
        </p:graphicFrame>
        <p:sp>
          <p:nvSpPr>
            <p:cNvPr id="257" name="Freeform 94"/>
            <p:cNvSpPr>
              <a:spLocks/>
            </p:cNvSpPr>
            <p:nvPr/>
          </p:nvSpPr>
          <p:spPr bwMode="auto">
            <a:xfrm>
              <a:off x="7962900" y="1566863"/>
              <a:ext cx="76200" cy="333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0" y="18"/>
                </a:cxn>
                <a:cxn ang="0">
                  <a:pos x="48" y="0"/>
                </a:cxn>
              </a:cxnLst>
              <a:rect l="0" t="0" r="r" b="b"/>
              <a:pathLst>
                <a:path w="48" h="21">
                  <a:moveTo>
                    <a:pt x="0" y="18"/>
                  </a:moveTo>
                  <a:cubicBezTo>
                    <a:pt x="5" y="18"/>
                    <a:pt x="22" y="21"/>
                    <a:pt x="30" y="18"/>
                  </a:cubicBezTo>
                  <a:cubicBezTo>
                    <a:pt x="38" y="15"/>
                    <a:pt x="44" y="4"/>
                    <a:pt x="4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58" name="Oval 95"/>
            <p:cNvSpPr>
              <a:spLocks noChangeArrowheads="1"/>
            </p:cNvSpPr>
            <p:nvPr/>
          </p:nvSpPr>
          <p:spPr bwMode="auto">
            <a:xfrm>
              <a:off x="7924800" y="2300288"/>
              <a:ext cx="69850" cy="650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3592469" y="546265"/>
            <a:ext cx="195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CC00FF"/>
                </a:solidFill>
                <a:latin typeface="Garamond"/>
              </a:rPr>
              <a:t>Analysis Layer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24950" y="1404638"/>
            <a:ext cx="1748976" cy="5966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96094" y="1493059"/>
            <a:ext cx="1039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dirty="0"/>
              <a:t>System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000789" y="1709587"/>
            <a:ext cx="1130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4870090" y="1728637"/>
            <a:ext cx="1130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069621" y="1295789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dirty="0"/>
              <a:t>In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289640" y="1291656"/>
            <a:ext cx="596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dirty="0"/>
              <a:t>Out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225679" y="2056262"/>
            <a:ext cx="232146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dirty="0" err="1" smtClean="0"/>
              <a:t>Refinery</a:t>
            </a:r>
            <a:endParaRPr lang="de-DE" sz="2000" dirty="0"/>
          </a:p>
          <a:p>
            <a:r>
              <a:rPr lang="de-DE" sz="2000" dirty="0" smtClean="0"/>
              <a:t>Aeroplane</a:t>
            </a:r>
            <a:endParaRPr lang="de-DE" sz="2000" dirty="0"/>
          </a:p>
          <a:p>
            <a:r>
              <a:rPr lang="de-DE" sz="2000" dirty="0" smtClean="0"/>
              <a:t>Musical </a:t>
            </a:r>
            <a:r>
              <a:rPr lang="de-DE" sz="2000" dirty="0" err="1" smtClean="0"/>
              <a:t>instrument</a:t>
            </a:r>
            <a:endParaRPr lang="de-DE" sz="2000" dirty="0"/>
          </a:p>
          <a:p>
            <a:r>
              <a:rPr lang="de-DE" sz="2000" dirty="0" smtClean="0"/>
              <a:t>Electronic Circuit</a:t>
            </a:r>
            <a:endParaRPr lang="de-DE" sz="2000" dirty="0"/>
          </a:p>
          <a:p>
            <a:r>
              <a:rPr lang="de-DE" sz="2000" dirty="0" err="1" smtClean="0"/>
              <a:t>Nucleus</a:t>
            </a:r>
            <a:endParaRPr lang="de-DE" sz="2400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196963" y="4445466"/>
            <a:ext cx="1748976" cy="5966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2072802" y="4750415"/>
            <a:ext cx="1130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4942103" y="4769465"/>
            <a:ext cx="1130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3853258" y="453607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f(t)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058964" y="428590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</a:t>
            </a:r>
            <a:r>
              <a:rPr lang="de-DE" baseline="-25000" dirty="0" err="1" smtClean="0"/>
              <a:t>in</a:t>
            </a:r>
            <a:r>
              <a:rPr lang="de-DE" dirty="0" smtClean="0"/>
              <a:t>(t)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5290995" y="4300284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</a:t>
            </a:r>
            <a:r>
              <a:rPr lang="de-DE" baseline="-25000" dirty="0" err="1" smtClean="0"/>
              <a:t>out</a:t>
            </a:r>
            <a:r>
              <a:rPr lang="de-DE" dirty="0" smtClean="0"/>
              <a:t>(t)</a:t>
            </a:r>
            <a:endParaRPr lang="de-DE" dirty="0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2507238" y="5193777"/>
          <a:ext cx="3143250" cy="846138"/>
        </p:xfrm>
        <a:graphic>
          <a:graphicData uri="http://schemas.openxmlformats.org/presentationml/2006/ole">
            <p:oleObj spid="_x0000_s43010" name="Equation" r:id="rId3" imgW="173988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3592469" y="546265"/>
            <a:ext cx="195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CC00FF"/>
                </a:solidFill>
                <a:latin typeface="Garamond"/>
              </a:rPr>
              <a:t>Analysis Layer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9271" y="1245137"/>
            <a:ext cx="8229600" cy="4500056"/>
          </a:xfrm>
          <a:prstGeom prst="rect">
            <a:avLst/>
          </a:prstGeom>
        </p:spPr>
        <p:txBody>
          <a:bodyPr/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Laplace Transform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−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Is a „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generalized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“ Fourier Transform f(t)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 F(s);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   s = i</a:t>
            </a:r>
            <a:r>
              <a:rPr kumimoji="0" lang="el-GR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ω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 + </a:t>
            </a:r>
            <a:r>
              <a:rPr kumimoji="0" lang="el-GR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ρ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  <a:sym typeface="Symbol" pitchFamily="18" charset="2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−	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„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Algebraizes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“ linear differential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equations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(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that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represent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the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dynamics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of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systems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de-D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with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de-D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concentrated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de-D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energy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 „</a:t>
            </a:r>
            <a:r>
              <a:rPr kumimoji="0" lang="de-D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reservoirs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“ </a:t>
            </a:r>
            <a:r>
              <a:rPr kumimoji="0" lang="de-D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like</a:t>
            </a:r>
            <a:r>
              <a:rPr kumimoji="0" lang="de-DE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 pitchFamily="18" charset="2"/>
              </a:rPr>
              <a:t> L, C,  . . .)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  <a:sym typeface="Symbol" pitchFamily="18" charset="2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−	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convolution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time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domain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corresponds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multiplication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Laplace 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transform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879600" algn="l"/>
              </a:tabLst>
              <a:defRPr/>
            </a:pP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Scheme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	f(t)			F(s)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342900" lvl="0" indent="-342900" eaLnBrk="0" hangingPunct="0">
              <a:spcBef>
                <a:spcPct val="20000"/>
              </a:spcBef>
              <a:tabLst>
                <a:tab pos="1708150" algn="l"/>
              </a:tabLst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de-D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de-DE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(t)			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A</a:t>
            </a:r>
            <a:r>
              <a:rPr lang="de-DE" sz="2000" kern="0" baseline="-25000" dirty="0" err="1" smtClean="0"/>
              <a:t>out</a:t>
            </a:r>
            <a:r>
              <a:rPr lang="de-DE" sz="2000" kern="0" dirty="0" smtClean="0"/>
              <a:t>(s)</a:t>
            </a:r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425934" y="3574214"/>
            <a:ext cx="4490827" cy="2188053"/>
            <a:chOff x="1460440" y="3022123"/>
            <a:chExt cx="4490827" cy="2188053"/>
          </a:xfrm>
        </p:grpSpPr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1460440" y="3871434"/>
            <a:ext cx="2203450" cy="846137"/>
          </p:xfrm>
          <a:graphic>
            <a:graphicData uri="http://schemas.openxmlformats.org/presentationml/2006/ole">
              <p:oleObj spid="_x0000_s44034" name="Equation" r:id="rId3" imgW="1218960" imgH="469800" progId="Equation.DSMT4">
                <p:embed/>
              </p:oleObj>
            </a:graphicData>
          </a:graphic>
        </p:graphicFrame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431092" y="3625851"/>
              <a:ext cx="0" cy="3810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462842" y="4648201"/>
              <a:ext cx="0" cy="38100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5282242" y="4648201"/>
              <a:ext cx="0" cy="381000"/>
            </a:xfrm>
            <a:prstGeom prst="line">
              <a:avLst/>
            </a:prstGeom>
            <a:noFill/>
            <a:ln w="38100">
              <a:solidFill>
                <a:srgbClr val="9900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5282242" y="3657601"/>
              <a:ext cx="0" cy="381000"/>
            </a:xfrm>
            <a:prstGeom prst="line">
              <a:avLst/>
            </a:prstGeom>
            <a:noFill/>
            <a:ln w="38100">
              <a:solidFill>
                <a:srgbClr val="9900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>
              <a:off x="2990431" y="5210176"/>
              <a:ext cx="198120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703608" y="4838702"/>
              <a:ext cx="4968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 b="1" dirty="0">
                  <a:latin typeface="Arial" charset="0"/>
                  <a:sym typeface="WP MathA" pitchFamily="2" charset="2"/>
                </a:rPr>
                <a:t></a:t>
              </a:r>
              <a:r>
                <a:rPr lang="de-DE" sz="1800" b="1" baseline="30000" dirty="0">
                  <a:latin typeface="Arial" charset="0"/>
                  <a:sym typeface="WP MathA" pitchFamily="2" charset="2"/>
                </a:rPr>
                <a:t>-1</a:t>
              </a:r>
              <a:endParaRPr lang="de-DE" sz="1800" b="1" dirty="0">
                <a:latin typeface="Arial" charset="0"/>
                <a:sym typeface="WP MathA" pitchFamily="2" charset="2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703608" y="3022123"/>
              <a:ext cx="3449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 b="1" dirty="0">
                  <a:latin typeface="Arial" charset="0"/>
                  <a:sym typeface="WP MathA" pitchFamily="2" charset="2"/>
                </a:rPr>
                <a:t>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0042" y="3384551"/>
              <a:ext cx="1981200" cy="0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aphicFrame>
          <p:nvGraphicFramePr>
            <p:cNvPr id="17" name="Object 15"/>
            <p:cNvGraphicFramePr>
              <a:graphicFrameLocks noChangeAspect="1"/>
            </p:cNvGraphicFramePr>
            <p:nvPr/>
          </p:nvGraphicFramePr>
          <p:xfrm>
            <a:off x="4676505" y="4108661"/>
            <a:ext cx="1274762" cy="392112"/>
          </p:xfrm>
          <a:graphic>
            <a:graphicData uri="http://schemas.openxmlformats.org/presentationml/2006/ole">
              <p:oleObj spid="_x0000_s44035" name="Equation" r:id="rId4" imgW="736560" imgH="2286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3592469" y="546265"/>
            <a:ext cx="195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CC00FF"/>
                </a:solidFill>
                <a:latin typeface="Garamond"/>
              </a:rPr>
              <a:t>Analysis Layer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82550" y="1123950"/>
          <a:ext cx="8988425" cy="5184775"/>
        </p:xfrm>
        <a:graphic>
          <a:graphicData uri="http://schemas.openxmlformats.org/presentationml/2006/ole">
            <p:oleObj spid="_x0000_s45065" name="Document" r:id="rId3" imgW="9353164" imgH="5598827" progId="Word.Document.8">
              <p:embed/>
            </p:oleObj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928399" y="1104950"/>
          <a:ext cx="2105025" cy="885825"/>
        </p:xfrm>
        <a:graphic>
          <a:graphicData uri="http://schemas.openxmlformats.org/presentationml/2006/ole">
            <p:oleObj spid="_x0000_s45066" name="Formel" r:id="rId4" imgW="1143000" imgH="482400" progId="Equation.3">
              <p:embed/>
            </p:oleObj>
          </a:graphicData>
        </a:graphic>
      </p:graphicFrame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20770" y="2523052"/>
            <a:ext cx="8902460" cy="1039657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1657170" y="4269687"/>
          <a:ext cx="492125" cy="544512"/>
        </p:xfrm>
        <a:graphic>
          <a:graphicData uri="http://schemas.openxmlformats.org/presentationml/2006/ole">
            <p:oleObj spid="_x0000_s45067" name="Formel" r:id="rId5" imgW="355320" imgH="393480" progId="Equation.3">
              <p:embed/>
            </p:oleObj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/>
        </p:nvGraphicFramePr>
        <p:xfrm>
          <a:off x="1665796" y="4905167"/>
          <a:ext cx="492125" cy="544512"/>
        </p:xfrm>
        <a:graphic>
          <a:graphicData uri="http://schemas.openxmlformats.org/presentationml/2006/ole">
            <p:oleObj spid="_x0000_s45068" name="Formel" r:id="rId6" imgW="355320" imgH="393480" progId="Equation.3">
              <p:embed/>
            </p:oleObj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4838700" y="4167188"/>
          <a:ext cx="838200" cy="658812"/>
        </p:xfrm>
        <a:graphic>
          <a:graphicData uri="http://schemas.openxmlformats.org/presentationml/2006/ole">
            <p:oleObj spid="_x0000_s45069" name="Equation" r:id="rId7" imgW="596880" imgH="469800" progId="Equation.DSMT4">
              <p:embed/>
            </p:oleObj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/>
        </p:nvGraphicFramePr>
        <p:xfrm>
          <a:off x="4479925" y="5453063"/>
          <a:ext cx="1550988" cy="658812"/>
        </p:xfrm>
        <a:graphic>
          <a:graphicData uri="http://schemas.openxmlformats.org/presentationml/2006/ole">
            <p:oleObj spid="_x0000_s45070" name="Equation" r:id="rId8" imgW="1104840" imgH="469800" progId="Equation.DSMT4">
              <p:embed/>
            </p:oleObj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3778250" y="4813300"/>
          <a:ext cx="2852738" cy="638175"/>
        </p:xfrm>
        <a:graphic>
          <a:graphicData uri="http://schemas.openxmlformats.org/presentationml/2006/ole">
            <p:oleObj spid="_x0000_s45071" name="Equation" r:id="rId9" imgW="2095200" imgH="469800" progId="Equation.DSMT4">
              <p:embed/>
            </p:oleObj>
          </a:graphicData>
        </a:graphic>
      </p:graphicFrame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28259" y="4187827"/>
            <a:ext cx="8912224" cy="1945556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" name="Object 10"/>
          <p:cNvGraphicFramePr>
            <a:graphicFrameLocks noChangeAspect="1"/>
          </p:cNvGraphicFramePr>
          <p:nvPr/>
        </p:nvGraphicFramePr>
        <p:xfrm>
          <a:off x="1664869" y="3621148"/>
          <a:ext cx="434975" cy="482600"/>
        </p:xfrm>
        <a:graphic>
          <a:graphicData uri="http://schemas.openxmlformats.org/presentationml/2006/ole">
            <p:oleObj spid="_x0000_s45072" name="Equation" r:id="rId10" imgW="3553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3592469" y="546265"/>
            <a:ext cx="195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CC00FF"/>
                </a:solidFill>
                <a:latin typeface="Garamond"/>
              </a:rPr>
              <a:t>Analysis Layer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sp>
        <p:nvSpPr>
          <p:cNvPr id="91" name="Rectangle 3"/>
          <p:cNvSpPr txBox="1">
            <a:spLocks noChangeArrowheads="1"/>
          </p:cNvSpPr>
          <p:nvPr/>
        </p:nvSpPr>
        <p:spPr bwMode="auto">
          <a:xfrm>
            <a:off x="509587" y="1190737"/>
            <a:ext cx="54864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1938" marR="0" lvl="0" indent="-2619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E02F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Stable Systems </a:t>
            </a: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E02F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poles only in the negative half-plane (imaginary axis included), since otherwise ρ&gt;0</a:t>
            </a:r>
          </a:p>
          <a:p>
            <a:pPr marL="261938" marR="0" lvl="0" indent="-2619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E02F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Allpasses</a:t>
            </a: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 out due to the symmetric position of Poles and Zeros with respect to the imaginary axis. |T(s)| = const.; but the phase changes.</a:t>
            </a:r>
          </a:p>
          <a:p>
            <a:pPr marL="261938" marR="0" lvl="0" indent="-2619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smtClean="0">
                <a:ln>
                  <a:noFill/>
                </a:ln>
                <a:solidFill>
                  <a:srgbClr val="0E02F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Phase minimum systems</a:t>
            </a: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E02F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not have any Zeros in the right half-plane.</a:t>
            </a:r>
          </a:p>
          <a:p>
            <a:pPr marL="261938" marR="0" lvl="0" indent="-2619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1938" marR="0" lvl="0" indent="-261938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de-DE" sz="1800" b="1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Inferences:</a:t>
            </a: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261938" marR="0" lvl="0" indent="-261938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All stable linear systems </a:t>
            </a:r>
          </a:p>
          <a:p>
            <a:pPr marL="261938" marR="0" lvl="0" indent="-261938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can be set up by allpasses and </a:t>
            </a:r>
          </a:p>
          <a:p>
            <a:pPr marL="261938" marR="0" lvl="0" indent="-261938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phase minimum systems.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2" name="Group 64"/>
          <p:cNvGrpSpPr>
            <a:grpSpLocks/>
          </p:cNvGrpSpPr>
          <p:nvPr/>
        </p:nvGrpSpPr>
        <p:grpSpPr bwMode="auto">
          <a:xfrm>
            <a:off x="7183437" y="2271824"/>
            <a:ext cx="1403350" cy="1219200"/>
            <a:chOff x="4351" y="1440"/>
            <a:chExt cx="1000" cy="912"/>
          </a:xfrm>
        </p:grpSpPr>
        <p:grpSp>
          <p:nvGrpSpPr>
            <p:cNvPr id="93" name="Group 8"/>
            <p:cNvGrpSpPr>
              <a:grpSpLocks/>
            </p:cNvGrpSpPr>
            <p:nvPr/>
          </p:nvGrpSpPr>
          <p:grpSpPr bwMode="auto">
            <a:xfrm>
              <a:off x="4368" y="1632"/>
              <a:ext cx="106" cy="96"/>
              <a:chOff x="3110" y="3216"/>
              <a:chExt cx="106" cy="96"/>
            </a:xfrm>
          </p:grpSpPr>
          <p:sp>
            <p:nvSpPr>
              <p:cNvPr id="108" name="Line 6"/>
              <p:cNvSpPr>
                <a:spLocks noChangeShapeType="1"/>
              </p:cNvSpPr>
              <p:nvPr/>
            </p:nvSpPr>
            <p:spPr bwMode="auto">
              <a:xfrm>
                <a:off x="3120" y="321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Line 7"/>
              <p:cNvSpPr>
                <a:spLocks noChangeShapeType="1"/>
              </p:cNvSpPr>
              <p:nvPr/>
            </p:nvSpPr>
            <p:spPr bwMode="auto">
              <a:xfrm flipH="1">
                <a:off x="3110" y="321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4" name="Oval 10"/>
            <p:cNvSpPr>
              <a:spLocks noChangeArrowheads="1"/>
            </p:cNvSpPr>
            <p:nvPr/>
          </p:nvSpPr>
          <p:spPr bwMode="auto">
            <a:xfrm>
              <a:off x="4800" y="1728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E02F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5" name="Group 28"/>
            <p:cNvGrpSpPr>
              <a:grpSpLocks/>
            </p:cNvGrpSpPr>
            <p:nvPr/>
          </p:nvGrpSpPr>
          <p:grpSpPr bwMode="auto">
            <a:xfrm>
              <a:off x="4351" y="1440"/>
              <a:ext cx="1000" cy="912"/>
              <a:chOff x="4080" y="576"/>
              <a:chExt cx="1000" cy="912"/>
            </a:xfrm>
          </p:grpSpPr>
          <p:sp>
            <p:nvSpPr>
              <p:cNvPr id="104" name="Line 29"/>
              <p:cNvSpPr>
                <a:spLocks noChangeShapeType="1"/>
              </p:cNvSpPr>
              <p:nvPr/>
            </p:nvSpPr>
            <p:spPr bwMode="auto">
              <a:xfrm flipV="1">
                <a:off x="4464" y="672"/>
                <a:ext cx="0" cy="8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Line 30"/>
              <p:cNvSpPr>
                <a:spLocks noChangeShapeType="1"/>
              </p:cNvSpPr>
              <p:nvPr/>
            </p:nvSpPr>
            <p:spPr bwMode="auto">
              <a:xfrm>
                <a:off x="4080" y="1104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Text Box 31"/>
              <p:cNvSpPr txBox="1">
                <a:spLocks noChangeArrowheads="1"/>
              </p:cNvSpPr>
              <p:nvPr/>
            </p:nvSpPr>
            <p:spPr bwMode="auto">
              <a:xfrm>
                <a:off x="4465" y="576"/>
                <a:ext cx="239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iω</a:t>
                </a:r>
              </a:p>
            </p:txBody>
          </p:sp>
          <p:sp>
            <p:nvSpPr>
              <p:cNvPr id="107" name="Text Box 32"/>
              <p:cNvSpPr txBox="1">
                <a:spLocks noChangeArrowheads="1"/>
              </p:cNvSpPr>
              <p:nvPr/>
            </p:nvSpPr>
            <p:spPr bwMode="auto">
              <a:xfrm>
                <a:off x="4886" y="1028"/>
                <a:ext cx="194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ρ</a:t>
                </a:r>
              </a:p>
            </p:txBody>
          </p:sp>
        </p:grpSp>
        <p:grpSp>
          <p:nvGrpSpPr>
            <p:cNvPr id="96" name="Group 33"/>
            <p:cNvGrpSpPr>
              <a:grpSpLocks/>
            </p:cNvGrpSpPr>
            <p:nvPr/>
          </p:nvGrpSpPr>
          <p:grpSpPr bwMode="auto">
            <a:xfrm>
              <a:off x="4560" y="1728"/>
              <a:ext cx="106" cy="96"/>
              <a:chOff x="3110" y="3216"/>
              <a:chExt cx="106" cy="96"/>
            </a:xfrm>
          </p:grpSpPr>
          <p:sp>
            <p:nvSpPr>
              <p:cNvPr id="102" name="Line 34"/>
              <p:cNvSpPr>
                <a:spLocks noChangeShapeType="1"/>
              </p:cNvSpPr>
              <p:nvPr/>
            </p:nvSpPr>
            <p:spPr bwMode="auto">
              <a:xfrm>
                <a:off x="3120" y="321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Line 35"/>
              <p:cNvSpPr>
                <a:spLocks noChangeShapeType="1"/>
              </p:cNvSpPr>
              <p:nvPr/>
            </p:nvSpPr>
            <p:spPr bwMode="auto">
              <a:xfrm flipH="1">
                <a:off x="3110" y="321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7" name="Group 36"/>
            <p:cNvGrpSpPr>
              <a:grpSpLocks/>
            </p:cNvGrpSpPr>
            <p:nvPr/>
          </p:nvGrpSpPr>
          <p:grpSpPr bwMode="auto">
            <a:xfrm>
              <a:off x="4464" y="1920"/>
              <a:ext cx="106" cy="96"/>
              <a:chOff x="3110" y="3216"/>
              <a:chExt cx="106" cy="96"/>
            </a:xfrm>
          </p:grpSpPr>
          <p:sp>
            <p:nvSpPr>
              <p:cNvPr id="100" name="Line 37"/>
              <p:cNvSpPr>
                <a:spLocks noChangeShapeType="1"/>
              </p:cNvSpPr>
              <p:nvPr/>
            </p:nvSpPr>
            <p:spPr bwMode="auto">
              <a:xfrm>
                <a:off x="3120" y="321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Line 38"/>
              <p:cNvSpPr>
                <a:spLocks noChangeShapeType="1"/>
              </p:cNvSpPr>
              <p:nvPr/>
            </p:nvSpPr>
            <p:spPr bwMode="auto">
              <a:xfrm flipH="1">
                <a:off x="3110" y="321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8" name="Oval 43"/>
            <p:cNvSpPr>
              <a:spLocks noChangeArrowheads="1"/>
            </p:cNvSpPr>
            <p:nvPr/>
          </p:nvSpPr>
          <p:spPr bwMode="auto">
            <a:xfrm>
              <a:off x="4896" y="1920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E02F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Oval 44"/>
            <p:cNvSpPr>
              <a:spLocks noChangeArrowheads="1"/>
            </p:cNvSpPr>
            <p:nvPr/>
          </p:nvSpPr>
          <p:spPr bwMode="auto">
            <a:xfrm>
              <a:off x="4954" y="1632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E02F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0" name="Group 65"/>
          <p:cNvGrpSpPr>
            <a:grpSpLocks/>
          </p:cNvGrpSpPr>
          <p:nvPr/>
        </p:nvGrpSpPr>
        <p:grpSpPr bwMode="auto">
          <a:xfrm>
            <a:off x="7138987" y="1021691"/>
            <a:ext cx="1411288" cy="1219200"/>
            <a:chOff x="4320" y="528"/>
            <a:chExt cx="1037" cy="912"/>
          </a:xfrm>
        </p:grpSpPr>
        <p:grpSp>
          <p:nvGrpSpPr>
            <p:cNvPr id="111" name="Group 14"/>
            <p:cNvGrpSpPr>
              <a:grpSpLocks/>
            </p:cNvGrpSpPr>
            <p:nvPr/>
          </p:nvGrpSpPr>
          <p:grpSpPr bwMode="auto">
            <a:xfrm>
              <a:off x="4351" y="528"/>
              <a:ext cx="1006" cy="912"/>
              <a:chOff x="4080" y="576"/>
              <a:chExt cx="1006" cy="912"/>
            </a:xfrm>
          </p:grpSpPr>
          <p:sp>
            <p:nvSpPr>
              <p:cNvPr id="122" name="Line 4"/>
              <p:cNvSpPr>
                <a:spLocks noChangeShapeType="1"/>
              </p:cNvSpPr>
              <p:nvPr/>
            </p:nvSpPr>
            <p:spPr bwMode="auto">
              <a:xfrm flipV="1">
                <a:off x="4464" y="672"/>
                <a:ext cx="0" cy="8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Line 5"/>
              <p:cNvSpPr>
                <a:spLocks noChangeShapeType="1"/>
              </p:cNvSpPr>
              <p:nvPr/>
            </p:nvSpPr>
            <p:spPr bwMode="auto">
              <a:xfrm>
                <a:off x="4080" y="1104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Text Box 11"/>
              <p:cNvSpPr txBox="1">
                <a:spLocks noChangeArrowheads="1"/>
              </p:cNvSpPr>
              <p:nvPr/>
            </p:nvSpPr>
            <p:spPr bwMode="auto">
              <a:xfrm>
                <a:off x="4464" y="576"/>
                <a:ext cx="248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iω</a:t>
                </a:r>
              </a:p>
            </p:txBody>
          </p:sp>
          <p:sp>
            <p:nvSpPr>
              <p:cNvPr id="125" name="Text Box 13"/>
              <p:cNvSpPr txBox="1">
                <a:spLocks noChangeArrowheads="1"/>
              </p:cNvSpPr>
              <p:nvPr/>
            </p:nvSpPr>
            <p:spPr bwMode="auto">
              <a:xfrm>
                <a:off x="4887" y="1028"/>
                <a:ext cx="199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ρ</a:t>
                </a:r>
              </a:p>
            </p:txBody>
          </p:sp>
        </p:grpSp>
        <p:grpSp>
          <p:nvGrpSpPr>
            <p:cNvPr id="112" name="Group 15"/>
            <p:cNvGrpSpPr>
              <a:grpSpLocks/>
            </p:cNvGrpSpPr>
            <p:nvPr/>
          </p:nvGrpSpPr>
          <p:grpSpPr bwMode="auto">
            <a:xfrm>
              <a:off x="4560" y="720"/>
              <a:ext cx="106" cy="96"/>
              <a:chOff x="3110" y="3216"/>
              <a:chExt cx="106" cy="96"/>
            </a:xfrm>
          </p:grpSpPr>
          <p:sp>
            <p:nvSpPr>
              <p:cNvPr id="120" name="Line 16"/>
              <p:cNvSpPr>
                <a:spLocks noChangeShapeType="1"/>
              </p:cNvSpPr>
              <p:nvPr/>
            </p:nvSpPr>
            <p:spPr bwMode="auto">
              <a:xfrm>
                <a:off x="3120" y="321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Line 17"/>
              <p:cNvSpPr>
                <a:spLocks noChangeShapeType="1"/>
              </p:cNvSpPr>
              <p:nvPr/>
            </p:nvSpPr>
            <p:spPr bwMode="auto">
              <a:xfrm flipH="1">
                <a:off x="3110" y="321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3" name="Group 18"/>
            <p:cNvGrpSpPr>
              <a:grpSpLocks/>
            </p:cNvGrpSpPr>
            <p:nvPr/>
          </p:nvGrpSpPr>
          <p:grpSpPr bwMode="auto">
            <a:xfrm>
              <a:off x="4320" y="816"/>
              <a:ext cx="106" cy="96"/>
              <a:chOff x="3110" y="3216"/>
              <a:chExt cx="106" cy="96"/>
            </a:xfrm>
          </p:grpSpPr>
          <p:sp>
            <p:nvSpPr>
              <p:cNvPr id="118" name="Line 19"/>
              <p:cNvSpPr>
                <a:spLocks noChangeShapeType="1"/>
              </p:cNvSpPr>
              <p:nvPr/>
            </p:nvSpPr>
            <p:spPr bwMode="auto">
              <a:xfrm>
                <a:off x="3120" y="321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Line 20"/>
              <p:cNvSpPr>
                <a:spLocks noChangeShapeType="1"/>
              </p:cNvSpPr>
              <p:nvPr/>
            </p:nvSpPr>
            <p:spPr bwMode="auto">
              <a:xfrm flipH="1">
                <a:off x="3110" y="321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4" name="Group 21"/>
            <p:cNvGrpSpPr>
              <a:grpSpLocks/>
            </p:cNvGrpSpPr>
            <p:nvPr/>
          </p:nvGrpSpPr>
          <p:grpSpPr bwMode="auto">
            <a:xfrm>
              <a:off x="4416" y="1104"/>
              <a:ext cx="106" cy="96"/>
              <a:chOff x="3110" y="3216"/>
              <a:chExt cx="106" cy="96"/>
            </a:xfrm>
          </p:grpSpPr>
          <p:sp>
            <p:nvSpPr>
              <p:cNvPr id="116" name="Line 22"/>
              <p:cNvSpPr>
                <a:spLocks noChangeShapeType="1"/>
              </p:cNvSpPr>
              <p:nvPr/>
            </p:nvSpPr>
            <p:spPr bwMode="auto">
              <a:xfrm>
                <a:off x="3120" y="321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Line 23"/>
              <p:cNvSpPr>
                <a:spLocks noChangeShapeType="1"/>
              </p:cNvSpPr>
              <p:nvPr/>
            </p:nvSpPr>
            <p:spPr bwMode="auto">
              <a:xfrm flipH="1">
                <a:off x="3110" y="321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5" name="Oval 45"/>
            <p:cNvSpPr>
              <a:spLocks noChangeArrowheads="1"/>
            </p:cNvSpPr>
            <p:nvPr/>
          </p:nvSpPr>
          <p:spPr bwMode="auto">
            <a:xfrm>
              <a:off x="4608" y="1200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E02F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6" name="Group 46"/>
          <p:cNvGrpSpPr>
            <a:grpSpLocks/>
          </p:cNvGrpSpPr>
          <p:nvPr/>
        </p:nvGrpSpPr>
        <p:grpSpPr bwMode="auto">
          <a:xfrm>
            <a:off x="7231062" y="3643424"/>
            <a:ext cx="1338263" cy="1219200"/>
            <a:chOff x="4080" y="576"/>
            <a:chExt cx="1012" cy="912"/>
          </a:xfrm>
        </p:grpSpPr>
        <p:sp>
          <p:nvSpPr>
            <p:cNvPr id="127" name="Line 47"/>
            <p:cNvSpPr>
              <a:spLocks noChangeShapeType="1"/>
            </p:cNvSpPr>
            <p:nvPr/>
          </p:nvSpPr>
          <p:spPr bwMode="auto">
            <a:xfrm flipV="1">
              <a:off x="4464" y="672"/>
              <a:ext cx="0" cy="8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Line 48"/>
            <p:cNvSpPr>
              <a:spLocks noChangeShapeType="1"/>
            </p:cNvSpPr>
            <p:nvPr/>
          </p:nvSpPr>
          <p:spPr bwMode="auto">
            <a:xfrm>
              <a:off x="4080" y="1104"/>
              <a:ext cx="8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Text Box 49"/>
            <p:cNvSpPr txBox="1">
              <a:spLocks noChangeArrowheads="1"/>
            </p:cNvSpPr>
            <p:nvPr/>
          </p:nvSpPr>
          <p:spPr bwMode="auto">
            <a:xfrm>
              <a:off x="4464" y="576"/>
              <a:ext cx="255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iω</a:t>
              </a:r>
            </a:p>
          </p:txBody>
        </p:sp>
        <p:sp>
          <p:nvSpPr>
            <p:cNvPr id="130" name="Text Box 50"/>
            <p:cNvSpPr txBox="1">
              <a:spLocks noChangeArrowheads="1"/>
            </p:cNvSpPr>
            <p:nvPr/>
          </p:nvSpPr>
          <p:spPr bwMode="auto">
            <a:xfrm>
              <a:off x="4887" y="1028"/>
              <a:ext cx="20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ρ</a:t>
              </a:r>
            </a:p>
          </p:txBody>
        </p:sp>
      </p:grpSp>
      <p:grpSp>
        <p:nvGrpSpPr>
          <p:cNvPr id="131" name="Group 51"/>
          <p:cNvGrpSpPr>
            <a:grpSpLocks/>
          </p:cNvGrpSpPr>
          <p:nvPr/>
        </p:nvGrpSpPr>
        <p:grpSpPr bwMode="auto">
          <a:xfrm>
            <a:off x="7507287" y="3900599"/>
            <a:ext cx="139700" cy="128588"/>
            <a:chOff x="3110" y="3216"/>
            <a:chExt cx="106" cy="96"/>
          </a:xfrm>
        </p:grpSpPr>
        <p:sp>
          <p:nvSpPr>
            <p:cNvPr id="132" name="Line 52"/>
            <p:cNvSpPr>
              <a:spLocks noChangeShapeType="1"/>
            </p:cNvSpPr>
            <p:nvPr/>
          </p:nvSpPr>
          <p:spPr bwMode="auto">
            <a:xfrm>
              <a:off x="3120" y="3216"/>
              <a:ext cx="9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Line 53"/>
            <p:cNvSpPr>
              <a:spLocks noChangeShapeType="1"/>
            </p:cNvSpPr>
            <p:nvPr/>
          </p:nvSpPr>
          <p:spPr bwMode="auto">
            <a:xfrm flipH="1">
              <a:off x="3110" y="3216"/>
              <a:ext cx="9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4" name="Group 54"/>
          <p:cNvGrpSpPr>
            <a:grpSpLocks/>
          </p:cNvGrpSpPr>
          <p:nvPr/>
        </p:nvGrpSpPr>
        <p:grpSpPr bwMode="auto">
          <a:xfrm>
            <a:off x="7151687" y="4029187"/>
            <a:ext cx="139700" cy="127000"/>
            <a:chOff x="3110" y="3216"/>
            <a:chExt cx="106" cy="96"/>
          </a:xfrm>
        </p:grpSpPr>
        <p:sp>
          <p:nvSpPr>
            <p:cNvPr id="135" name="Line 55"/>
            <p:cNvSpPr>
              <a:spLocks noChangeShapeType="1"/>
            </p:cNvSpPr>
            <p:nvPr/>
          </p:nvSpPr>
          <p:spPr bwMode="auto">
            <a:xfrm>
              <a:off x="3120" y="3216"/>
              <a:ext cx="9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Line 56"/>
            <p:cNvSpPr>
              <a:spLocks noChangeShapeType="1"/>
            </p:cNvSpPr>
            <p:nvPr/>
          </p:nvSpPr>
          <p:spPr bwMode="auto">
            <a:xfrm flipH="1">
              <a:off x="3110" y="3216"/>
              <a:ext cx="9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7" name="Group 57"/>
          <p:cNvGrpSpPr>
            <a:grpSpLocks/>
          </p:cNvGrpSpPr>
          <p:nvPr/>
        </p:nvGrpSpPr>
        <p:grpSpPr bwMode="auto">
          <a:xfrm>
            <a:off x="7316787" y="4284774"/>
            <a:ext cx="139700" cy="128588"/>
            <a:chOff x="3110" y="3216"/>
            <a:chExt cx="106" cy="96"/>
          </a:xfrm>
        </p:grpSpPr>
        <p:sp>
          <p:nvSpPr>
            <p:cNvPr id="138" name="Line 58"/>
            <p:cNvSpPr>
              <a:spLocks noChangeShapeType="1"/>
            </p:cNvSpPr>
            <p:nvPr/>
          </p:nvSpPr>
          <p:spPr bwMode="auto">
            <a:xfrm>
              <a:off x="3120" y="3216"/>
              <a:ext cx="9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Line 59"/>
            <p:cNvSpPr>
              <a:spLocks noChangeShapeType="1"/>
            </p:cNvSpPr>
            <p:nvPr/>
          </p:nvSpPr>
          <p:spPr bwMode="auto">
            <a:xfrm flipH="1">
              <a:off x="3110" y="3216"/>
              <a:ext cx="9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0" name="Oval 60"/>
          <p:cNvSpPr>
            <a:spLocks noChangeArrowheads="1"/>
          </p:cNvSpPr>
          <p:nvPr/>
        </p:nvSpPr>
        <p:spPr bwMode="auto">
          <a:xfrm>
            <a:off x="7380287" y="3706924"/>
            <a:ext cx="127000" cy="1285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E02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" name="Oval 61"/>
          <p:cNvSpPr>
            <a:spLocks noChangeArrowheads="1"/>
          </p:cNvSpPr>
          <p:nvPr/>
        </p:nvSpPr>
        <p:spPr bwMode="auto">
          <a:xfrm>
            <a:off x="7570787" y="4156187"/>
            <a:ext cx="127000" cy="1285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E02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" name="Oval 62"/>
          <p:cNvSpPr>
            <a:spLocks noChangeArrowheads="1"/>
          </p:cNvSpPr>
          <p:nvPr/>
        </p:nvSpPr>
        <p:spPr bwMode="auto">
          <a:xfrm>
            <a:off x="6961187" y="4092687"/>
            <a:ext cx="127000" cy="1285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E02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3" name="Group 66"/>
          <p:cNvGrpSpPr>
            <a:grpSpLocks/>
          </p:cNvGrpSpPr>
          <p:nvPr/>
        </p:nvGrpSpPr>
        <p:grpSpPr bwMode="auto">
          <a:xfrm>
            <a:off x="5462587" y="4862624"/>
            <a:ext cx="1584325" cy="1371600"/>
            <a:chOff x="4080" y="576"/>
            <a:chExt cx="974" cy="912"/>
          </a:xfrm>
        </p:grpSpPr>
        <p:sp>
          <p:nvSpPr>
            <p:cNvPr id="144" name="Line 67"/>
            <p:cNvSpPr>
              <a:spLocks noChangeShapeType="1"/>
            </p:cNvSpPr>
            <p:nvPr/>
          </p:nvSpPr>
          <p:spPr bwMode="auto">
            <a:xfrm flipV="1">
              <a:off x="4464" y="672"/>
              <a:ext cx="0" cy="8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Line 68"/>
            <p:cNvSpPr>
              <a:spLocks noChangeShapeType="1"/>
            </p:cNvSpPr>
            <p:nvPr/>
          </p:nvSpPr>
          <p:spPr bwMode="auto">
            <a:xfrm>
              <a:off x="4080" y="1104"/>
              <a:ext cx="8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Text Box 69"/>
            <p:cNvSpPr txBox="1">
              <a:spLocks noChangeArrowheads="1"/>
            </p:cNvSpPr>
            <p:nvPr/>
          </p:nvSpPr>
          <p:spPr bwMode="auto">
            <a:xfrm>
              <a:off x="4464" y="576"/>
              <a:ext cx="20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iω</a:t>
              </a:r>
            </a:p>
          </p:txBody>
        </p:sp>
        <p:sp>
          <p:nvSpPr>
            <p:cNvPr id="147" name="Text Box 70"/>
            <p:cNvSpPr txBox="1">
              <a:spLocks noChangeArrowheads="1"/>
            </p:cNvSpPr>
            <p:nvPr/>
          </p:nvSpPr>
          <p:spPr bwMode="auto">
            <a:xfrm>
              <a:off x="4887" y="1028"/>
              <a:ext cx="16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ρ</a:t>
              </a:r>
            </a:p>
          </p:txBody>
        </p:sp>
      </p:grpSp>
      <p:grpSp>
        <p:nvGrpSpPr>
          <p:cNvPr id="148" name="Group 71"/>
          <p:cNvGrpSpPr>
            <a:grpSpLocks/>
          </p:cNvGrpSpPr>
          <p:nvPr/>
        </p:nvGrpSpPr>
        <p:grpSpPr bwMode="auto">
          <a:xfrm>
            <a:off x="7596187" y="4862624"/>
            <a:ext cx="1547813" cy="1371600"/>
            <a:chOff x="4080" y="576"/>
            <a:chExt cx="979" cy="912"/>
          </a:xfrm>
        </p:grpSpPr>
        <p:sp>
          <p:nvSpPr>
            <p:cNvPr id="149" name="Line 72"/>
            <p:cNvSpPr>
              <a:spLocks noChangeShapeType="1"/>
            </p:cNvSpPr>
            <p:nvPr/>
          </p:nvSpPr>
          <p:spPr bwMode="auto">
            <a:xfrm flipV="1">
              <a:off x="4464" y="672"/>
              <a:ext cx="0" cy="8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Line 73"/>
            <p:cNvSpPr>
              <a:spLocks noChangeShapeType="1"/>
            </p:cNvSpPr>
            <p:nvPr/>
          </p:nvSpPr>
          <p:spPr bwMode="auto">
            <a:xfrm>
              <a:off x="4080" y="1104"/>
              <a:ext cx="8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Text Box 74"/>
            <p:cNvSpPr txBox="1">
              <a:spLocks noChangeArrowheads="1"/>
            </p:cNvSpPr>
            <p:nvPr/>
          </p:nvSpPr>
          <p:spPr bwMode="auto">
            <a:xfrm>
              <a:off x="4464" y="576"/>
              <a:ext cx="21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iω</a:t>
              </a:r>
            </a:p>
          </p:txBody>
        </p:sp>
        <p:sp>
          <p:nvSpPr>
            <p:cNvPr id="152" name="Text Box 75"/>
            <p:cNvSpPr txBox="1">
              <a:spLocks noChangeArrowheads="1"/>
            </p:cNvSpPr>
            <p:nvPr/>
          </p:nvSpPr>
          <p:spPr bwMode="auto">
            <a:xfrm>
              <a:off x="4887" y="1028"/>
              <a:ext cx="172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ρ</a:t>
              </a:r>
            </a:p>
          </p:txBody>
        </p:sp>
      </p:grpSp>
      <p:grpSp>
        <p:nvGrpSpPr>
          <p:cNvPr id="153" name="Group 77"/>
          <p:cNvGrpSpPr>
            <a:grpSpLocks/>
          </p:cNvGrpSpPr>
          <p:nvPr/>
        </p:nvGrpSpPr>
        <p:grpSpPr bwMode="auto">
          <a:xfrm>
            <a:off x="5462587" y="5580174"/>
            <a:ext cx="171450" cy="142875"/>
            <a:chOff x="3110" y="3216"/>
            <a:chExt cx="106" cy="96"/>
          </a:xfrm>
        </p:grpSpPr>
        <p:sp>
          <p:nvSpPr>
            <p:cNvPr id="154" name="Line 78"/>
            <p:cNvSpPr>
              <a:spLocks noChangeShapeType="1"/>
            </p:cNvSpPr>
            <p:nvPr/>
          </p:nvSpPr>
          <p:spPr bwMode="auto">
            <a:xfrm>
              <a:off x="3120" y="3216"/>
              <a:ext cx="9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Line 79"/>
            <p:cNvSpPr>
              <a:spLocks noChangeShapeType="1"/>
            </p:cNvSpPr>
            <p:nvPr/>
          </p:nvSpPr>
          <p:spPr bwMode="auto">
            <a:xfrm flipH="1">
              <a:off x="3110" y="3216"/>
              <a:ext cx="9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6" name="Oval 80"/>
          <p:cNvSpPr>
            <a:spLocks noChangeArrowheads="1"/>
          </p:cNvSpPr>
          <p:nvPr/>
        </p:nvSpPr>
        <p:spPr bwMode="auto">
          <a:xfrm>
            <a:off x="6224587" y="5580174"/>
            <a:ext cx="157163" cy="1444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E02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Text Box 81"/>
          <p:cNvSpPr txBox="1">
            <a:spLocks noChangeArrowheads="1"/>
          </p:cNvSpPr>
          <p:nvPr/>
        </p:nvSpPr>
        <p:spPr bwMode="auto">
          <a:xfrm>
            <a:off x="5386387" y="5700824"/>
            <a:ext cx="40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0">
                <a:latin typeface="Arial" charset="0"/>
              </a:rPr>
              <a:t>-a</a:t>
            </a:r>
          </a:p>
        </p:txBody>
      </p:sp>
      <p:sp>
        <p:nvSpPr>
          <p:cNvPr id="158" name="Text Box 82"/>
          <p:cNvSpPr txBox="1">
            <a:spLocks noChangeArrowheads="1"/>
          </p:cNvSpPr>
          <p:nvPr/>
        </p:nvSpPr>
        <p:spPr bwMode="auto">
          <a:xfrm>
            <a:off x="6224587" y="5700824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0">
                <a:latin typeface="Arial" charset="0"/>
              </a:rPr>
              <a:t>b</a:t>
            </a:r>
          </a:p>
        </p:txBody>
      </p:sp>
      <p:sp>
        <p:nvSpPr>
          <p:cNvPr id="159" name="Text Box 83"/>
          <p:cNvSpPr txBox="1">
            <a:spLocks noChangeArrowheads="1"/>
          </p:cNvSpPr>
          <p:nvPr/>
        </p:nvSpPr>
        <p:spPr bwMode="auto">
          <a:xfrm>
            <a:off x="7499350" y="5684949"/>
            <a:ext cx="40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0">
                <a:latin typeface="Arial" charset="0"/>
              </a:rPr>
              <a:t>-a</a:t>
            </a:r>
          </a:p>
        </p:txBody>
      </p:sp>
      <p:sp>
        <p:nvSpPr>
          <p:cNvPr id="160" name="Text Box 84"/>
          <p:cNvSpPr txBox="1">
            <a:spLocks noChangeArrowheads="1"/>
          </p:cNvSpPr>
          <p:nvPr/>
        </p:nvSpPr>
        <p:spPr bwMode="auto">
          <a:xfrm>
            <a:off x="8337550" y="5684949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0">
                <a:latin typeface="Arial" charset="0"/>
              </a:rPr>
              <a:t>b</a:t>
            </a:r>
          </a:p>
        </p:txBody>
      </p:sp>
      <p:grpSp>
        <p:nvGrpSpPr>
          <p:cNvPr id="161" name="Group 85"/>
          <p:cNvGrpSpPr>
            <a:grpSpLocks/>
          </p:cNvGrpSpPr>
          <p:nvPr/>
        </p:nvGrpSpPr>
        <p:grpSpPr bwMode="auto">
          <a:xfrm>
            <a:off x="7596187" y="5569062"/>
            <a:ext cx="171450" cy="142875"/>
            <a:chOff x="3110" y="3216"/>
            <a:chExt cx="106" cy="96"/>
          </a:xfrm>
        </p:grpSpPr>
        <p:sp>
          <p:nvSpPr>
            <p:cNvPr id="162" name="Line 86"/>
            <p:cNvSpPr>
              <a:spLocks noChangeShapeType="1"/>
            </p:cNvSpPr>
            <p:nvPr/>
          </p:nvSpPr>
          <p:spPr bwMode="auto">
            <a:xfrm>
              <a:off x="3120" y="3216"/>
              <a:ext cx="9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Line 87"/>
            <p:cNvSpPr>
              <a:spLocks noChangeShapeType="1"/>
            </p:cNvSpPr>
            <p:nvPr/>
          </p:nvSpPr>
          <p:spPr bwMode="auto">
            <a:xfrm flipH="1">
              <a:off x="3110" y="3216"/>
              <a:ext cx="9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4" name="Oval 88"/>
          <p:cNvSpPr>
            <a:spLocks noChangeArrowheads="1"/>
          </p:cNvSpPr>
          <p:nvPr/>
        </p:nvSpPr>
        <p:spPr bwMode="auto">
          <a:xfrm>
            <a:off x="8358187" y="5569062"/>
            <a:ext cx="157163" cy="1444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E02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" name="Oval 92"/>
          <p:cNvSpPr>
            <a:spLocks noChangeArrowheads="1"/>
          </p:cNvSpPr>
          <p:nvPr/>
        </p:nvSpPr>
        <p:spPr bwMode="auto">
          <a:xfrm>
            <a:off x="7896225" y="5580174"/>
            <a:ext cx="157162" cy="1444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E02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66" name="Group 89"/>
          <p:cNvGrpSpPr>
            <a:grpSpLocks/>
          </p:cNvGrpSpPr>
          <p:nvPr/>
        </p:nvGrpSpPr>
        <p:grpSpPr bwMode="auto">
          <a:xfrm>
            <a:off x="7881937" y="5573824"/>
            <a:ext cx="171450" cy="142875"/>
            <a:chOff x="3110" y="3216"/>
            <a:chExt cx="106" cy="96"/>
          </a:xfrm>
        </p:grpSpPr>
        <p:sp>
          <p:nvSpPr>
            <p:cNvPr id="167" name="Line 90"/>
            <p:cNvSpPr>
              <a:spLocks noChangeShapeType="1"/>
            </p:cNvSpPr>
            <p:nvPr/>
          </p:nvSpPr>
          <p:spPr bwMode="auto">
            <a:xfrm>
              <a:off x="3120" y="3216"/>
              <a:ext cx="9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Line 91"/>
            <p:cNvSpPr>
              <a:spLocks noChangeShapeType="1"/>
            </p:cNvSpPr>
            <p:nvPr/>
          </p:nvSpPr>
          <p:spPr bwMode="auto">
            <a:xfrm flipH="1">
              <a:off x="3110" y="3216"/>
              <a:ext cx="9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9" name="Text Box 93"/>
          <p:cNvSpPr txBox="1">
            <a:spLocks noChangeArrowheads="1"/>
          </p:cNvSpPr>
          <p:nvPr/>
        </p:nvSpPr>
        <p:spPr bwMode="auto">
          <a:xfrm>
            <a:off x="8355012" y="5070587"/>
            <a:ext cx="757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0">
                <a:latin typeface="Arial" charset="0"/>
              </a:rPr>
              <a:t>Allpass</a:t>
            </a:r>
          </a:p>
        </p:txBody>
      </p:sp>
      <p:sp>
        <p:nvSpPr>
          <p:cNvPr id="170" name="Text Box 94"/>
          <p:cNvSpPr txBox="1">
            <a:spLocks noChangeArrowheads="1"/>
          </p:cNvSpPr>
          <p:nvPr/>
        </p:nvSpPr>
        <p:spPr bwMode="auto">
          <a:xfrm>
            <a:off x="7102475" y="5015024"/>
            <a:ext cx="1140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0" dirty="0" smtClean="0">
                <a:latin typeface="Arial" charset="0"/>
              </a:rPr>
              <a:t>Phase min</a:t>
            </a:r>
            <a:r>
              <a:rPr lang="de-DE" sz="1400" b="0" dirty="0">
                <a:latin typeface="Arial" charset="0"/>
              </a:rPr>
              <a:t>.-</a:t>
            </a:r>
          </a:p>
          <a:p>
            <a:r>
              <a:rPr lang="de-DE" sz="1400" b="0" dirty="0" err="1">
                <a:latin typeface="Arial" charset="0"/>
              </a:rPr>
              <a:t>s</a:t>
            </a:r>
            <a:r>
              <a:rPr lang="de-DE" sz="1400" b="0" dirty="0" err="1" smtClean="0">
                <a:latin typeface="Arial" charset="0"/>
              </a:rPr>
              <a:t>ystem</a:t>
            </a:r>
            <a:endParaRPr lang="de-DE" sz="1400" b="0" dirty="0">
              <a:latin typeface="Arial" charset="0"/>
            </a:endParaRPr>
          </a:p>
        </p:txBody>
      </p:sp>
      <p:sp>
        <p:nvSpPr>
          <p:cNvPr id="171" name="Line 96"/>
          <p:cNvSpPr>
            <a:spLocks noChangeShapeType="1"/>
          </p:cNvSpPr>
          <p:nvPr/>
        </p:nvSpPr>
        <p:spPr bwMode="auto">
          <a:xfrm flipV="1">
            <a:off x="8053387" y="5319824"/>
            <a:ext cx="3810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2" name="Line 97"/>
          <p:cNvSpPr>
            <a:spLocks noChangeShapeType="1"/>
          </p:cNvSpPr>
          <p:nvPr/>
        </p:nvSpPr>
        <p:spPr bwMode="auto">
          <a:xfrm flipV="1">
            <a:off x="8434387" y="5319824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3" name="Line 98"/>
          <p:cNvSpPr>
            <a:spLocks noChangeShapeType="1"/>
          </p:cNvSpPr>
          <p:nvPr/>
        </p:nvSpPr>
        <p:spPr bwMode="auto">
          <a:xfrm flipV="1">
            <a:off x="7688262" y="5396024"/>
            <a:ext cx="762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4" name="Line 99"/>
          <p:cNvSpPr>
            <a:spLocks noChangeShapeType="1"/>
          </p:cNvSpPr>
          <p:nvPr/>
        </p:nvSpPr>
        <p:spPr bwMode="auto">
          <a:xfrm flipH="1" flipV="1">
            <a:off x="7748587" y="5396024"/>
            <a:ext cx="1524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5" name="Text Box 100"/>
          <p:cNvSpPr txBox="1">
            <a:spLocks noChangeArrowheads="1"/>
          </p:cNvSpPr>
          <p:nvPr/>
        </p:nvSpPr>
        <p:spPr bwMode="auto">
          <a:xfrm>
            <a:off x="7046912" y="5480162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0">
                <a:solidFill>
                  <a:srgbClr val="CC00FF"/>
                </a:solidFill>
                <a:latin typeface="Arial" charset="0"/>
                <a:sym typeface="Symbol" pitchFamily="18" charset="2"/>
              </a:rPr>
              <a:t></a:t>
            </a:r>
            <a:endParaRPr lang="de-DE" sz="20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3592469" y="546265"/>
            <a:ext cx="195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CC00FF"/>
                </a:solidFill>
                <a:latin typeface="Garamond"/>
              </a:rPr>
              <a:t>Analysis Layer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sp>
        <p:nvSpPr>
          <p:cNvPr id="5" name="Line 1054"/>
          <p:cNvSpPr>
            <a:spLocks noChangeShapeType="1"/>
          </p:cNvSpPr>
          <p:nvPr/>
        </p:nvSpPr>
        <p:spPr bwMode="auto">
          <a:xfrm>
            <a:off x="1645097" y="4727852"/>
            <a:ext cx="328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" name="Line 1055"/>
          <p:cNvSpPr>
            <a:spLocks noChangeShapeType="1"/>
          </p:cNvSpPr>
          <p:nvPr/>
        </p:nvSpPr>
        <p:spPr bwMode="auto">
          <a:xfrm>
            <a:off x="3226247" y="3384827"/>
            <a:ext cx="0" cy="276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" name="Line 1056"/>
          <p:cNvSpPr>
            <a:spLocks noChangeShapeType="1"/>
          </p:cNvSpPr>
          <p:nvPr/>
        </p:nvSpPr>
        <p:spPr bwMode="auto">
          <a:xfrm>
            <a:off x="3226247" y="3718202"/>
            <a:ext cx="790575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" name="Line 1057"/>
          <p:cNvSpPr>
            <a:spLocks noChangeShapeType="1"/>
          </p:cNvSpPr>
          <p:nvPr/>
        </p:nvSpPr>
        <p:spPr bwMode="auto">
          <a:xfrm>
            <a:off x="3226247" y="3718202"/>
            <a:ext cx="1400175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" name="Line 1058"/>
          <p:cNvSpPr>
            <a:spLocks noChangeShapeType="1"/>
          </p:cNvSpPr>
          <p:nvPr/>
        </p:nvSpPr>
        <p:spPr bwMode="auto">
          <a:xfrm>
            <a:off x="3226247" y="3718202"/>
            <a:ext cx="790575" cy="180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" name="Line 1059"/>
          <p:cNvSpPr>
            <a:spLocks noChangeShapeType="1"/>
          </p:cNvSpPr>
          <p:nvPr/>
        </p:nvSpPr>
        <p:spPr bwMode="auto">
          <a:xfrm flipH="1">
            <a:off x="2426147" y="3718202"/>
            <a:ext cx="800100" cy="178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2" name="Line 1060"/>
          <p:cNvSpPr>
            <a:spLocks noChangeShapeType="1"/>
          </p:cNvSpPr>
          <p:nvPr/>
        </p:nvSpPr>
        <p:spPr bwMode="auto">
          <a:xfrm flipH="1">
            <a:off x="1826072" y="3718202"/>
            <a:ext cx="1400175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3" name="Line 1061"/>
          <p:cNvSpPr>
            <a:spLocks noChangeShapeType="1"/>
          </p:cNvSpPr>
          <p:nvPr/>
        </p:nvSpPr>
        <p:spPr bwMode="auto">
          <a:xfrm flipH="1">
            <a:off x="2426147" y="3718202"/>
            <a:ext cx="80010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4" name="Line 1062"/>
          <p:cNvSpPr>
            <a:spLocks noChangeShapeType="1"/>
          </p:cNvSpPr>
          <p:nvPr/>
        </p:nvSpPr>
        <p:spPr bwMode="auto">
          <a:xfrm>
            <a:off x="4016822" y="3918227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" name="Line 1063"/>
          <p:cNvSpPr>
            <a:spLocks noChangeShapeType="1"/>
          </p:cNvSpPr>
          <p:nvPr/>
        </p:nvSpPr>
        <p:spPr bwMode="auto">
          <a:xfrm>
            <a:off x="4023172" y="5524777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" name="Line 1064"/>
          <p:cNvSpPr>
            <a:spLocks noChangeShapeType="1"/>
          </p:cNvSpPr>
          <p:nvPr/>
        </p:nvSpPr>
        <p:spPr bwMode="auto">
          <a:xfrm>
            <a:off x="2429322" y="5512077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" name="Line 1065"/>
          <p:cNvSpPr>
            <a:spLocks noChangeShapeType="1"/>
          </p:cNvSpPr>
          <p:nvPr/>
        </p:nvSpPr>
        <p:spPr bwMode="auto">
          <a:xfrm>
            <a:off x="2426147" y="3937277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8" name="Oval 1066"/>
          <p:cNvSpPr>
            <a:spLocks noChangeArrowheads="1"/>
          </p:cNvSpPr>
          <p:nvPr/>
        </p:nvSpPr>
        <p:spPr bwMode="auto">
          <a:xfrm>
            <a:off x="3978722" y="5480327"/>
            <a:ext cx="71438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Oval 1067"/>
          <p:cNvSpPr>
            <a:spLocks noChangeArrowheads="1"/>
          </p:cNvSpPr>
          <p:nvPr/>
        </p:nvSpPr>
        <p:spPr bwMode="auto">
          <a:xfrm>
            <a:off x="4604197" y="4686577"/>
            <a:ext cx="71438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Oval 1068"/>
          <p:cNvSpPr>
            <a:spLocks noChangeArrowheads="1"/>
          </p:cNvSpPr>
          <p:nvPr/>
        </p:nvSpPr>
        <p:spPr bwMode="auto">
          <a:xfrm>
            <a:off x="3981897" y="3892827"/>
            <a:ext cx="71438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1069"/>
          <p:cNvSpPr>
            <a:spLocks noChangeShapeType="1"/>
          </p:cNvSpPr>
          <p:nvPr/>
        </p:nvSpPr>
        <p:spPr bwMode="auto">
          <a:xfrm>
            <a:off x="2388047" y="3880127"/>
            <a:ext cx="8572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2" name="Line 1070"/>
          <p:cNvSpPr>
            <a:spLocks noChangeShapeType="1"/>
          </p:cNvSpPr>
          <p:nvPr/>
        </p:nvSpPr>
        <p:spPr bwMode="auto">
          <a:xfrm flipV="1">
            <a:off x="2388047" y="3880127"/>
            <a:ext cx="952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3" name="Line 1071"/>
          <p:cNvSpPr>
            <a:spLocks noChangeShapeType="1"/>
          </p:cNvSpPr>
          <p:nvPr/>
        </p:nvSpPr>
        <p:spPr bwMode="auto">
          <a:xfrm>
            <a:off x="2384872" y="5448577"/>
            <a:ext cx="8572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4" name="Line 1072"/>
          <p:cNvSpPr>
            <a:spLocks noChangeShapeType="1"/>
          </p:cNvSpPr>
          <p:nvPr/>
        </p:nvSpPr>
        <p:spPr bwMode="auto">
          <a:xfrm flipV="1">
            <a:off x="2384872" y="5448577"/>
            <a:ext cx="952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5" name="Line 1073"/>
          <p:cNvSpPr>
            <a:spLocks noChangeShapeType="1"/>
          </p:cNvSpPr>
          <p:nvPr/>
        </p:nvSpPr>
        <p:spPr bwMode="auto">
          <a:xfrm>
            <a:off x="1781622" y="4673877"/>
            <a:ext cx="85725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6" name="Line 1074"/>
          <p:cNvSpPr>
            <a:spLocks noChangeShapeType="1"/>
          </p:cNvSpPr>
          <p:nvPr/>
        </p:nvSpPr>
        <p:spPr bwMode="auto">
          <a:xfrm flipV="1">
            <a:off x="1781622" y="4673877"/>
            <a:ext cx="952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aphicFrame>
        <p:nvGraphicFramePr>
          <p:cNvPr id="27" name="Object 1075"/>
          <p:cNvGraphicFramePr>
            <a:graphicFrameLocks noChangeAspect="1"/>
          </p:cNvGraphicFramePr>
          <p:nvPr/>
        </p:nvGraphicFramePr>
        <p:xfrm>
          <a:off x="3966511" y="3970004"/>
          <a:ext cx="139700" cy="215900"/>
        </p:xfrm>
        <a:graphic>
          <a:graphicData uri="http://schemas.openxmlformats.org/presentationml/2006/ole">
            <p:oleObj spid="_x0000_s47106" name="Formel" r:id="rId3" imgW="139680" imgH="215640" progId="Equation.3">
              <p:embed/>
            </p:oleObj>
          </a:graphicData>
        </a:graphic>
      </p:graphicFrame>
      <p:graphicFrame>
        <p:nvGraphicFramePr>
          <p:cNvPr id="28" name="Object 1076"/>
          <p:cNvGraphicFramePr>
            <a:graphicFrameLocks noChangeAspect="1"/>
          </p:cNvGraphicFramePr>
          <p:nvPr/>
        </p:nvGraphicFramePr>
        <p:xfrm>
          <a:off x="2373148" y="3953885"/>
          <a:ext cx="139700" cy="215900"/>
        </p:xfrm>
        <a:graphic>
          <a:graphicData uri="http://schemas.openxmlformats.org/presentationml/2006/ole">
            <p:oleObj spid="_x0000_s47107" name="Formel" r:id="rId4" imgW="139680" imgH="215640" progId="Equation.3">
              <p:embed/>
            </p:oleObj>
          </a:graphicData>
        </a:graphic>
      </p:graphicFrame>
      <p:graphicFrame>
        <p:nvGraphicFramePr>
          <p:cNvPr id="29" name="Object 1078"/>
          <p:cNvGraphicFramePr>
            <a:graphicFrameLocks noChangeAspect="1"/>
          </p:cNvGraphicFramePr>
          <p:nvPr/>
        </p:nvGraphicFramePr>
        <p:xfrm>
          <a:off x="1757443" y="4783781"/>
          <a:ext cx="152400" cy="228600"/>
        </p:xfrm>
        <a:graphic>
          <a:graphicData uri="http://schemas.openxmlformats.org/presentationml/2006/ole">
            <p:oleObj spid="_x0000_s47108" name="Formel" r:id="rId5" imgW="152280" imgH="228600" progId="Equation.3">
              <p:embed/>
            </p:oleObj>
          </a:graphicData>
        </a:graphic>
      </p:graphicFrame>
      <p:graphicFrame>
        <p:nvGraphicFramePr>
          <p:cNvPr id="30" name="Object 1079"/>
          <p:cNvGraphicFramePr>
            <a:graphicFrameLocks noChangeAspect="1"/>
          </p:cNvGraphicFramePr>
          <p:nvPr/>
        </p:nvGraphicFramePr>
        <p:xfrm>
          <a:off x="4579041" y="4755450"/>
          <a:ext cx="152400" cy="228600"/>
        </p:xfrm>
        <a:graphic>
          <a:graphicData uri="http://schemas.openxmlformats.org/presentationml/2006/ole">
            <p:oleObj spid="_x0000_s47109" name="Formel" r:id="rId6" imgW="152280" imgH="228600" progId="Equation.3">
              <p:embed/>
            </p:oleObj>
          </a:graphicData>
        </a:graphic>
      </p:graphicFrame>
      <p:graphicFrame>
        <p:nvGraphicFramePr>
          <p:cNvPr id="31" name="Object 1080"/>
          <p:cNvGraphicFramePr>
            <a:graphicFrameLocks noChangeAspect="1"/>
          </p:cNvGraphicFramePr>
          <p:nvPr/>
        </p:nvGraphicFramePr>
        <p:xfrm>
          <a:off x="3936226" y="5555795"/>
          <a:ext cx="152400" cy="215900"/>
        </p:xfrm>
        <a:graphic>
          <a:graphicData uri="http://schemas.openxmlformats.org/presentationml/2006/ole">
            <p:oleObj spid="_x0000_s47110" name="Formel" r:id="rId7" imgW="152280" imgH="215640" progId="Equation.3">
              <p:embed/>
            </p:oleObj>
          </a:graphicData>
        </a:graphic>
      </p:graphicFrame>
      <p:graphicFrame>
        <p:nvGraphicFramePr>
          <p:cNvPr id="32" name="Object 1081"/>
          <p:cNvGraphicFramePr>
            <a:graphicFrameLocks noChangeAspect="1"/>
          </p:cNvGraphicFramePr>
          <p:nvPr/>
        </p:nvGraphicFramePr>
        <p:xfrm>
          <a:off x="2359472" y="5586323"/>
          <a:ext cx="152400" cy="215900"/>
        </p:xfrm>
        <a:graphic>
          <a:graphicData uri="http://schemas.openxmlformats.org/presentationml/2006/ole">
            <p:oleObj spid="_x0000_s47111" name="Formel" r:id="rId8" imgW="152280" imgH="215640" progId="Equation.3">
              <p:embed/>
            </p:oleObj>
          </a:graphicData>
        </a:graphic>
      </p:graphicFrame>
      <p:graphicFrame>
        <p:nvGraphicFramePr>
          <p:cNvPr id="33" name="Object 1082"/>
          <p:cNvGraphicFramePr>
            <a:graphicFrameLocks noChangeAspect="1"/>
          </p:cNvGraphicFramePr>
          <p:nvPr/>
        </p:nvGraphicFramePr>
        <p:xfrm>
          <a:off x="4101570" y="3652992"/>
          <a:ext cx="190500" cy="215900"/>
        </p:xfrm>
        <a:graphic>
          <a:graphicData uri="http://schemas.openxmlformats.org/presentationml/2006/ole">
            <p:oleObj spid="_x0000_s47112" name="Formel" r:id="rId9" imgW="190440" imgH="215640" progId="Equation.3">
              <p:embed/>
            </p:oleObj>
          </a:graphicData>
        </a:graphic>
      </p:graphicFrame>
      <p:graphicFrame>
        <p:nvGraphicFramePr>
          <p:cNvPr id="34" name="Object 1083"/>
          <p:cNvGraphicFramePr>
            <a:graphicFrameLocks noChangeAspect="1"/>
          </p:cNvGraphicFramePr>
          <p:nvPr/>
        </p:nvGraphicFramePr>
        <p:xfrm>
          <a:off x="4094732" y="5160629"/>
          <a:ext cx="215900" cy="215900"/>
        </p:xfrm>
        <a:graphic>
          <a:graphicData uri="http://schemas.openxmlformats.org/presentationml/2006/ole">
            <p:oleObj spid="_x0000_s47113" name="Formel" r:id="rId10" imgW="215640" imgH="215640" progId="Equation.3">
              <p:embed/>
            </p:oleObj>
          </a:graphicData>
        </a:graphic>
      </p:graphicFrame>
      <p:graphicFrame>
        <p:nvGraphicFramePr>
          <p:cNvPr id="35" name="Object 1084"/>
          <p:cNvGraphicFramePr>
            <a:graphicFrameLocks noChangeAspect="1"/>
          </p:cNvGraphicFramePr>
          <p:nvPr/>
        </p:nvGraphicFramePr>
        <p:xfrm>
          <a:off x="4598824" y="4311195"/>
          <a:ext cx="203200" cy="228600"/>
        </p:xfrm>
        <a:graphic>
          <a:graphicData uri="http://schemas.openxmlformats.org/presentationml/2006/ole">
            <p:oleObj spid="_x0000_s47114" name="Formel" r:id="rId11" imgW="203040" imgH="228600" progId="Equation.3">
              <p:embed/>
            </p:oleObj>
          </a:graphicData>
        </a:graphic>
      </p:graphicFrame>
      <p:graphicFrame>
        <p:nvGraphicFramePr>
          <p:cNvPr id="36" name="Object 1085"/>
          <p:cNvGraphicFramePr>
            <a:graphicFrameLocks noChangeAspect="1"/>
          </p:cNvGraphicFramePr>
          <p:nvPr/>
        </p:nvGraphicFramePr>
        <p:xfrm>
          <a:off x="2468155" y="3689138"/>
          <a:ext cx="165100" cy="215900"/>
        </p:xfrm>
        <a:graphic>
          <a:graphicData uri="http://schemas.openxmlformats.org/presentationml/2006/ole">
            <p:oleObj spid="_x0000_s47115" name="Formel" r:id="rId12" imgW="164880" imgH="215640" progId="Equation.3">
              <p:embed/>
            </p:oleObj>
          </a:graphicData>
        </a:graphic>
      </p:graphicFrame>
      <p:graphicFrame>
        <p:nvGraphicFramePr>
          <p:cNvPr id="37" name="Object 1086"/>
          <p:cNvGraphicFramePr>
            <a:graphicFrameLocks noChangeAspect="1"/>
          </p:cNvGraphicFramePr>
          <p:nvPr/>
        </p:nvGraphicFramePr>
        <p:xfrm>
          <a:off x="2644978" y="5260275"/>
          <a:ext cx="177800" cy="215900"/>
        </p:xfrm>
        <a:graphic>
          <a:graphicData uri="http://schemas.openxmlformats.org/presentationml/2006/ole">
            <p:oleObj spid="_x0000_s47116" name="Formel" r:id="rId13" imgW="177480" imgH="215640" progId="Equation.3">
              <p:embed/>
            </p:oleObj>
          </a:graphicData>
        </a:graphic>
      </p:graphicFrame>
      <p:graphicFrame>
        <p:nvGraphicFramePr>
          <p:cNvPr id="38" name="Object 1087"/>
          <p:cNvGraphicFramePr>
            <a:graphicFrameLocks noChangeAspect="1"/>
          </p:cNvGraphicFramePr>
          <p:nvPr/>
        </p:nvGraphicFramePr>
        <p:xfrm>
          <a:off x="2119638" y="4493391"/>
          <a:ext cx="177800" cy="228600"/>
        </p:xfrm>
        <a:graphic>
          <a:graphicData uri="http://schemas.openxmlformats.org/presentationml/2006/ole">
            <p:oleObj spid="_x0000_s47117" name="Formel" r:id="rId14" imgW="177480" imgH="228600" progId="Equation.3">
              <p:embed/>
            </p:oleObj>
          </a:graphicData>
        </a:graphic>
      </p:graphicFrame>
      <p:graphicFrame>
        <p:nvGraphicFramePr>
          <p:cNvPr id="39" name="Object 1088"/>
          <p:cNvGraphicFramePr>
            <a:graphicFrameLocks noChangeAspect="1"/>
          </p:cNvGraphicFramePr>
          <p:nvPr/>
        </p:nvGraphicFramePr>
        <p:xfrm>
          <a:off x="3269171" y="3491953"/>
          <a:ext cx="228600" cy="190500"/>
        </p:xfrm>
        <a:graphic>
          <a:graphicData uri="http://schemas.openxmlformats.org/presentationml/2006/ole">
            <p:oleObj spid="_x0000_s47118" name="Formel" r:id="rId15" imgW="228600" imgH="190440" progId="Equation.3">
              <p:embed/>
            </p:oleObj>
          </a:graphicData>
        </a:graphic>
      </p:graphicFrame>
      <p:sp>
        <p:nvSpPr>
          <p:cNvPr id="40" name="Oval 1089"/>
          <p:cNvSpPr>
            <a:spLocks noChangeArrowheads="1"/>
          </p:cNvSpPr>
          <p:nvPr/>
        </p:nvSpPr>
        <p:spPr bwMode="auto">
          <a:xfrm>
            <a:off x="3207197" y="3699152"/>
            <a:ext cx="46038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Freeform 1090"/>
          <p:cNvSpPr>
            <a:spLocks/>
          </p:cNvSpPr>
          <p:nvPr/>
        </p:nvSpPr>
        <p:spPr bwMode="auto">
          <a:xfrm>
            <a:off x="3807272" y="3742015"/>
            <a:ext cx="400050" cy="176212"/>
          </a:xfrm>
          <a:custGeom>
            <a:avLst/>
            <a:gdLst/>
            <a:ahLst/>
            <a:cxnLst>
              <a:cxn ang="0">
                <a:pos x="252" y="111"/>
              </a:cxn>
              <a:cxn ang="0">
                <a:pos x="186" y="21"/>
              </a:cxn>
              <a:cxn ang="0">
                <a:pos x="96" y="9"/>
              </a:cxn>
              <a:cxn ang="0">
                <a:pos x="0" y="75"/>
              </a:cxn>
            </a:cxnLst>
            <a:rect l="0" t="0" r="r" b="b"/>
            <a:pathLst>
              <a:path w="252" h="111">
                <a:moveTo>
                  <a:pt x="252" y="111"/>
                </a:moveTo>
                <a:cubicBezTo>
                  <a:pt x="241" y="96"/>
                  <a:pt x="212" y="38"/>
                  <a:pt x="186" y="21"/>
                </a:cubicBezTo>
                <a:cubicBezTo>
                  <a:pt x="160" y="4"/>
                  <a:pt x="127" y="0"/>
                  <a:pt x="96" y="9"/>
                </a:cubicBezTo>
                <a:cubicBezTo>
                  <a:pt x="65" y="18"/>
                  <a:pt x="20" y="61"/>
                  <a:pt x="0" y="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2" name="Freeform 1091"/>
          <p:cNvSpPr>
            <a:spLocks/>
          </p:cNvSpPr>
          <p:nvPr/>
        </p:nvSpPr>
        <p:spPr bwMode="auto">
          <a:xfrm>
            <a:off x="4426397" y="4504015"/>
            <a:ext cx="369888" cy="223837"/>
          </a:xfrm>
          <a:custGeom>
            <a:avLst/>
            <a:gdLst/>
            <a:ahLst/>
            <a:cxnLst>
              <a:cxn ang="0">
                <a:pos x="228" y="141"/>
              </a:cxn>
              <a:cxn ang="0">
                <a:pos x="222" y="63"/>
              </a:cxn>
              <a:cxn ang="0">
                <a:pos x="162" y="9"/>
              </a:cxn>
              <a:cxn ang="0">
                <a:pos x="78" y="9"/>
              </a:cxn>
              <a:cxn ang="0">
                <a:pos x="0" y="51"/>
              </a:cxn>
            </a:cxnLst>
            <a:rect l="0" t="0" r="r" b="b"/>
            <a:pathLst>
              <a:path w="233" h="141">
                <a:moveTo>
                  <a:pt x="228" y="141"/>
                </a:moveTo>
                <a:cubicBezTo>
                  <a:pt x="227" y="128"/>
                  <a:pt x="233" y="85"/>
                  <a:pt x="222" y="63"/>
                </a:cubicBezTo>
                <a:cubicBezTo>
                  <a:pt x="211" y="41"/>
                  <a:pt x="186" y="18"/>
                  <a:pt x="162" y="9"/>
                </a:cubicBezTo>
                <a:cubicBezTo>
                  <a:pt x="138" y="0"/>
                  <a:pt x="105" y="2"/>
                  <a:pt x="78" y="9"/>
                </a:cubicBezTo>
                <a:cubicBezTo>
                  <a:pt x="51" y="16"/>
                  <a:pt x="16" y="42"/>
                  <a:pt x="0" y="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" name="Freeform 1092"/>
          <p:cNvSpPr>
            <a:spLocks/>
          </p:cNvSpPr>
          <p:nvPr/>
        </p:nvSpPr>
        <p:spPr bwMode="auto">
          <a:xfrm>
            <a:off x="3912047" y="5289827"/>
            <a:ext cx="285750" cy="238125"/>
          </a:xfrm>
          <a:custGeom>
            <a:avLst/>
            <a:gdLst/>
            <a:ahLst/>
            <a:cxnLst>
              <a:cxn ang="0">
                <a:pos x="180" y="150"/>
              </a:cxn>
              <a:cxn ang="0">
                <a:pos x="132" y="36"/>
              </a:cxn>
              <a:cxn ang="0">
                <a:pos x="0" y="0"/>
              </a:cxn>
            </a:cxnLst>
            <a:rect l="0" t="0" r="r" b="b"/>
            <a:pathLst>
              <a:path w="180" h="150">
                <a:moveTo>
                  <a:pt x="180" y="150"/>
                </a:moveTo>
                <a:cubicBezTo>
                  <a:pt x="173" y="131"/>
                  <a:pt x="162" y="61"/>
                  <a:pt x="132" y="36"/>
                </a:cubicBezTo>
                <a:cubicBezTo>
                  <a:pt x="102" y="11"/>
                  <a:pt x="27" y="7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4" name="Freeform 1093"/>
          <p:cNvSpPr>
            <a:spLocks/>
          </p:cNvSpPr>
          <p:nvPr/>
        </p:nvSpPr>
        <p:spPr bwMode="auto">
          <a:xfrm>
            <a:off x="2530922" y="5270777"/>
            <a:ext cx="88900" cy="238125"/>
          </a:xfrm>
          <a:custGeom>
            <a:avLst/>
            <a:gdLst/>
            <a:ahLst/>
            <a:cxnLst>
              <a:cxn ang="0">
                <a:pos x="48" y="150"/>
              </a:cxn>
              <a:cxn ang="0">
                <a:pos x="48" y="60"/>
              </a:cxn>
              <a:cxn ang="0">
                <a:pos x="0" y="0"/>
              </a:cxn>
            </a:cxnLst>
            <a:rect l="0" t="0" r="r" b="b"/>
            <a:pathLst>
              <a:path w="56" h="150">
                <a:moveTo>
                  <a:pt x="48" y="150"/>
                </a:moveTo>
                <a:cubicBezTo>
                  <a:pt x="52" y="117"/>
                  <a:pt x="56" y="85"/>
                  <a:pt x="48" y="60"/>
                </a:cubicBezTo>
                <a:cubicBezTo>
                  <a:pt x="40" y="35"/>
                  <a:pt x="20" y="17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5" name="Freeform 1094"/>
          <p:cNvSpPr>
            <a:spLocks/>
          </p:cNvSpPr>
          <p:nvPr/>
        </p:nvSpPr>
        <p:spPr bwMode="auto">
          <a:xfrm>
            <a:off x="2035622" y="4575452"/>
            <a:ext cx="41275" cy="152400"/>
          </a:xfrm>
          <a:custGeom>
            <a:avLst/>
            <a:gdLst/>
            <a:ahLst/>
            <a:cxnLst>
              <a:cxn ang="0">
                <a:pos x="12" y="96"/>
              </a:cxn>
              <a:cxn ang="0">
                <a:pos x="24" y="42"/>
              </a:cxn>
              <a:cxn ang="0">
                <a:pos x="0" y="0"/>
              </a:cxn>
            </a:cxnLst>
            <a:rect l="0" t="0" r="r" b="b"/>
            <a:pathLst>
              <a:path w="26" h="96">
                <a:moveTo>
                  <a:pt x="12" y="96"/>
                </a:moveTo>
                <a:cubicBezTo>
                  <a:pt x="19" y="77"/>
                  <a:pt x="26" y="58"/>
                  <a:pt x="24" y="42"/>
                </a:cubicBezTo>
                <a:cubicBezTo>
                  <a:pt x="22" y="26"/>
                  <a:pt x="11" y="1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6" name="Freeform 1095"/>
          <p:cNvSpPr>
            <a:spLocks/>
          </p:cNvSpPr>
          <p:nvPr/>
        </p:nvSpPr>
        <p:spPr bwMode="auto">
          <a:xfrm>
            <a:off x="2654747" y="3870602"/>
            <a:ext cx="1588" cy="66675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0" y="0"/>
              </a:cxn>
            </a:cxnLst>
            <a:rect l="0" t="0" r="r" b="b"/>
            <a:pathLst>
              <a:path w="1" h="42">
                <a:moveTo>
                  <a:pt x="0" y="42"/>
                </a:moveTo>
                <a:cubicBezTo>
                  <a:pt x="0" y="42"/>
                  <a:pt x="0" y="2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1382232" y="1203174"/>
            <a:ext cx="5136340" cy="471488"/>
          </a:xfrm>
          <a:prstGeom prst="rect">
            <a:avLst/>
          </a:prstGeom>
        </p:spPr>
        <p:txBody>
          <a:bodyPr/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physically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feasible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systems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applies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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m</a:t>
            </a: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8" name="Object 9"/>
          <p:cNvGraphicFramePr>
            <a:graphicFrameLocks noChangeAspect="1"/>
          </p:cNvGraphicFramePr>
          <p:nvPr/>
        </p:nvGraphicFramePr>
        <p:xfrm>
          <a:off x="1548470" y="1713000"/>
          <a:ext cx="4830763" cy="1185863"/>
        </p:xfrm>
        <a:graphic>
          <a:graphicData uri="http://schemas.openxmlformats.org/presentationml/2006/ole">
            <p:oleObj spid="_x0000_s47119" name="Equation" r:id="rId16" imgW="3416040" imgH="838080" progId="Equation.DSMT4">
              <p:embed/>
            </p:oleObj>
          </a:graphicData>
        </a:graphic>
      </p:graphicFrame>
      <p:grpSp>
        <p:nvGrpSpPr>
          <p:cNvPr id="49" name="Group 383"/>
          <p:cNvGrpSpPr>
            <a:grpSpLocks/>
          </p:cNvGrpSpPr>
          <p:nvPr/>
        </p:nvGrpSpPr>
        <p:grpSpPr bwMode="auto">
          <a:xfrm>
            <a:off x="2374919" y="3878626"/>
            <a:ext cx="118997" cy="129974"/>
            <a:chOff x="3110" y="3216"/>
            <a:chExt cx="106" cy="96"/>
          </a:xfrm>
        </p:grpSpPr>
        <p:sp>
          <p:nvSpPr>
            <p:cNvPr id="50" name="Line 384"/>
            <p:cNvSpPr>
              <a:spLocks noChangeShapeType="1"/>
            </p:cNvSpPr>
            <p:nvPr/>
          </p:nvSpPr>
          <p:spPr bwMode="auto">
            <a:xfrm>
              <a:off x="3120" y="3216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385"/>
            <p:cNvSpPr>
              <a:spLocks noChangeShapeType="1"/>
            </p:cNvSpPr>
            <p:nvPr/>
          </p:nvSpPr>
          <p:spPr bwMode="auto">
            <a:xfrm flipH="1">
              <a:off x="3110" y="3216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2" name="Group 383"/>
          <p:cNvGrpSpPr>
            <a:grpSpLocks/>
          </p:cNvGrpSpPr>
          <p:nvPr/>
        </p:nvGrpSpPr>
        <p:grpSpPr bwMode="auto">
          <a:xfrm>
            <a:off x="1766363" y="4672985"/>
            <a:ext cx="118997" cy="129974"/>
            <a:chOff x="3110" y="3216"/>
            <a:chExt cx="106" cy="96"/>
          </a:xfrm>
        </p:grpSpPr>
        <p:sp>
          <p:nvSpPr>
            <p:cNvPr id="53" name="Line 384"/>
            <p:cNvSpPr>
              <a:spLocks noChangeShapeType="1"/>
            </p:cNvSpPr>
            <p:nvPr/>
          </p:nvSpPr>
          <p:spPr bwMode="auto">
            <a:xfrm>
              <a:off x="3120" y="3216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" name="Line 385"/>
            <p:cNvSpPr>
              <a:spLocks noChangeShapeType="1"/>
            </p:cNvSpPr>
            <p:nvPr/>
          </p:nvSpPr>
          <p:spPr bwMode="auto">
            <a:xfrm flipH="1">
              <a:off x="3110" y="3216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5" name="Group 383"/>
          <p:cNvGrpSpPr>
            <a:grpSpLocks/>
          </p:cNvGrpSpPr>
          <p:nvPr/>
        </p:nvGrpSpPr>
        <p:grpSpPr bwMode="auto">
          <a:xfrm>
            <a:off x="2372832" y="5445423"/>
            <a:ext cx="118997" cy="129974"/>
            <a:chOff x="3110" y="3216"/>
            <a:chExt cx="106" cy="96"/>
          </a:xfrm>
        </p:grpSpPr>
        <p:sp>
          <p:nvSpPr>
            <p:cNvPr id="56" name="Line 384"/>
            <p:cNvSpPr>
              <a:spLocks noChangeShapeType="1"/>
            </p:cNvSpPr>
            <p:nvPr/>
          </p:nvSpPr>
          <p:spPr bwMode="auto">
            <a:xfrm>
              <a:off x="3120" y="3216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" name="Line 385"/>
            <p:cNvSpPr>
              <a:spLocks noChangeShapeType="1"/>
            </p:cNvSpPr>
            <p:nvPr/>
          </p:nvSpPr>
          <p:spPr bwMode="auto">
            <a:xfrm flipH="1">
              <a:off x="3110" y="3216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8" name="Oval 264"/>
          <p:cNvSpPr>
            <a:spLocks noChangeArrowheads="1"/>
          </p:cNvSpPr>
          <p:nvPr/>
        </p:nvSpPr>
        <p:spPr bwMode="auto">
          <a:xfrm>
            <a:off x="3976034" y="3886371"/>
            <a:ext cx="90000" cy="90000"/>
          </a:xfrm>
          <a:prstGeom prst="ellipse">
            <a:avLst/>
          </a:prstGeom>
          <a:noFill/>
          <a:ln w="28575">
            <a:solidFill>
              <a:srgbClr val="0E02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9" name="Oval 264"/>
          <p:cNvSpPr>
            <a:spLocks noChangeArrowheads="1"/>
          </p:cNvSpPr>
          <p:nvPr/>
        </p:nvSpPr>
        <p:spPr bwMode="auto">
          <a:xfrm>
            <a:off x="4595226" y="4678211"/>
            <a:ext cx="90000" cy="90000"/>
          </a:xfrm>
          <a:prstGeom prst="ellipse">
            <a:avLst/>
          </a:prstGeom>
          <a:noFill/>
          <a:ln w="28575">
            <a:solidFill>
              <a:srgbClr val="0E02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0" name="Oval 264"/>
          <p:cNvSpPr>
            <a:spLocks noChangeArrowheads="1"/>
          </p:cNvSpPr>
          <p:nvPr/>
        </p:nvSpPr>
        <p:spPr bwMode="auto">
          <a:xfrm>
            <a:off x="3964311" y="5466854"/>
            <a:ext cx="90000" cy="90000"/>
          </a:xfrm>
          <a:prstGeom prst="ellipse">
            <a:avLst/>
          </a:prstGeom>
          <a:noFill/>
          <a:ln w="28575">
            <a:solidFill>
              <a:srgbClr val="0E02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1710035" y="3346446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u="sng" dirty="0" smtClean="0">
                <a:solidFill>
                  <a:srgbClr val="0000FF"/>
                </a:solidFill>
              </a:rPr>
              <a:t>s-plane</a:t>
            </a:r>
            <a:endParaRPr lang="de-DE" sz="1400" u="sng" dirty="0">
              <a:solidFill>
                <a:srgbClr val="0000FF"/>
              </a:solidFill>
            </a:endParaRPr>
          </a:p>
        </p:txBody>
      </p:sp>
      <p:cxnSp>
        <p:nvCxnSpPr>
          <p:cNvPr id="62" name="Gerade Verbindung mit Pfeil 61"/>
          <p:cNvCxnSpPr>
            <a:stCxn id="7" idx="1"/>
            <a:endCxn id="7" idx="0"/>
          </p:cNvCxnSpPr>
          <p:nvPr/>
        </p:nvCxnSpPr>
        <p:spPr>
          <a:xfrm flipV="1">
            <a:off x="3226247" y="3384827"/>
            <a:ext cx="0" cy="2762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 flipV="1">
            <a:off x="1635213" y="4726673"/>
            <a:ext cx="3335608" cy="105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4772414" y="472667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>
                <a:latin typeface="+mj-lt"/>
              </a:rPr>
              <a:t>ρ</a:t>
            </a:r>
            <a:endParaRPr lang="de-DE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3592469" y="546265"/>
            <a:ext cx="195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CC00FF"/>
                </a:solidFill>
                <a:latin typeface="Garamond"/>
              </a:rPr>
              <a:t>Analysis Layer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77554" y="1330841"/>
            <a:ext cx="4480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b="1" u="sng" dirty="0" smtClean="0"/>
              <a:t>Feedback </a:t>
            </a:r>
            <a:r>
              <a:rPr lang="de-DE" sz="1800" dirty="0" smtClean="0"/>
              <a:t>(</a:t>
            </a:r>
            <a:r>
              <a:rPr lang="de-DE" sz="1800" dirty="0" err="1" smtClean="0"/>
              <a:t>especially</a:t>
            </a:r>
            <a:r>
              <a:rPr lang="de-DE" sz="1800" dirty="0" smtClean="0"/>
              <a:t>: negative </a:t>
            </a:r>
            <a:r>
              <a:rPr lang="de-DE" sz="1800" dirty="0" err="1" smtClean="0"/>
              <a:t>feedback</a:t>
            </a:r>
            <a:r>
              <a:rPr lang="de-DE" sz="1800" dirty="0" smtClean="0"/>
              <a:t>)</a:t>
            </a:r>
            <a:endParaRPr lang="de-DE" sz="1800" b="1" u="sng" dirty="0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2219029" y="2175391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280692" y="2189679"/>
            <a:ext cx="471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790279" y="2194441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747417" y="2165866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1209379" y="2016641"/>
            <a:ext cx="7366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>
                <a:solidFill>
                  <a:srgbClr val="0E02F6"/>
                </a:solidFill>
              </a:rPr>
              <a:t>F</a:t>
            </a:r>
            <a:r>
              <a:rPr lang="de-DE" sz="2000" baseline="-25000">
                <a:solidFill>
                  <a:srgbClr val="0E02F6"/>
                </a:solidFill>
              </a:rPr>
              <a:t>1</a:t>
            </a:r>
            <a:r>
              <a:rPr lang="de-DE" sz="2000">
                <a:solidFill>
                  <a:srgbClr val="0E02F6"/>
                </a:solidFill>
              </a:rPr>
              <a:t>(s)</a:t>
            </a:r>
            <a:endParaRPr lang="de-DE" sz="2000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1209379" y="2588141"/>
            <a:ext cx="7366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0E02F6"/>
                </a:solidFill>
              </a:rPr>
              <a:t>F</a:t>
            </a:r>
            <a:r>
              <a:rPr lang="de-DE" sz="2000" baseline="-25000" dirty="0">
                <a:solidFill>
                  <a:srgbClr val="0E02F6"/>
                </a:solidFill>
              </a:rPr>
              <a:t>2</a:t>
            </a:r>
            <a:r>
              <a:rPr lang="de-DE" sz="2000" dirty="0">
                <a:solidFill>
                  <a:srgbClr val="0E02F6"/>
                </a:solidFill>
              </a:rPr>
              <a:t>(s)</a:t>
            </a:r>
            <a:endParaRPr lang="de-DE" sz="2000" dirty="0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>
            <a:off x="1933279" y="2194441"/>
            <a:ext cx="29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>
            <a:off x="2276179" y="219444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2247604" y="2194441"/>
            <a:ext cx="95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 flipH="1">
            <a:off x="1952329" y="280404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41"/>
          <p:cNvSpPr>
            <a:spLocks noChangeShapeType="1"/>
          </p:cNvSpPr>
          <p:nvPr/>
        </p:nvSpPr>
        <p:spPr bwMode="auto">
          <a:xfrm flipV="1">
            <a:off x="766467" y="2203966"/>
            <a:ext cx="4762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771229" y="2808804"/>
            <a:ext cx="44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155279" y="1853129"/>
            <a:ext cx="55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accent2"/>
                </a:solidFill>
              </a:rPr>
              <a:t>X(s)</a:t>
            </a:r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2252367" y="1864241"/>
            <a:ext cx="557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accent2"/>
                </a:solidFill>
              </a:rPr>
              <a:t>Y(s)</a:t>
            </a: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712492" y="2502416"/>
            <a:ext cx="568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accent2"/>
                </a:solidFill>
              </a:rPr>
              <a:t>R(s)</a:t>
            </a:r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699792" y="1864241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>
                <a:solidFill>
                  <a:schemeClr val="accent2"/>
                </a:solidFill>
              </a:rPr>
              <a:t>Δ(s)</a:t>
            </a:r>
          </a:p>
        </p:txBody>
      </p:sp>
      <p:graphicFrame>
        <p:nvGraphicFramePr>
          <p:cNvPr id="23" name="Object 47"/>
          <p:cNvGraphicFramePr>
            <a:graphicFrameLocks noChangeAspect="1"/>
          </p:cNvGraphicFramePr>
          <p:nvPr/>
        </p:nvGraphicFramePr>
        <p:xfrm>
          <a:off x="799804" y="2216666"/>
          <a:ext cx="212725" cy="247650"/>
        </p:xfrm>
        <a:graphic>
          <a:graphicData uri="http://schemas.openxmlformats.org/presentationml/2006/ole">
            <p:oleObj spid="_x0000_s48130" name="Formel" r:id="rId3" imgW="139680" imgH="164880" progId="Equation.DSMT4">
              <p:embed/>
            </p:oleObj>
          </a:graphicData>
        </a:graphic>
      </p:graphicFrame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2941342" y="1875354"/>
            <a:ext cx="19240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de-DE" sz="1800">
                <a:solidFill>
                  <a:schemeClr val="accent2"/>
                </a:solidFill>
              </a:rPr>
              <a:t>Y(s) </a:t>
            </a:r>
            <a:r>
              <a:rPr lang="de-DE" sz="1800"/>
              <a:t>=</a:t>
            </a:r>
            <a:r>
              <a:rPr lang="de-DE" sz="1800">
                <a:solidFill>
                  <a:schemeClr val="accent2"/>
                </a:solidFill>
              </a:rPr>
              <a:t> </a:t>
            </a:r>
            <a:r>
              <a:rPr lang="de-DE" sz="1800">
                <a:solidFill>
                  <a:srgbClr val="0E02F6"/>
                </a:solidFill>
              </a:rPr>
              <a:t>F</a:t>
            </a:r>
            <a:r>
              <a:rPr lang="de-DE" sz="1800" baseline="-25000">
                <a:solidFill>
                  <a:srgbClr val="0E02F6"/>
                </a:solidFill>
              </a:rPr>
              <a:t>1</a:t>
            </a:r>
            <a:r>
              <a:rPr lang="de-DE" sz="1800">
                <a:solidFill>
                  <a:srgbClr val="0E02F6"/>
                </a:solidFill>
              </a:rPr>
              <a:t>(s)</a:t>
            </a:r>
            <a:r>
              <a:rPr lang="en-US" sz="2000"/>
              <a:t>·</a:t>
            </a:r>
            <a:r>
              <a:rPr lang="de-DE" sz="1800">
                <a:solidFill>
                  <a:schemeClr val="accent2"/>
                </a:solidFill>
              </a:rPr>
              <a:t>Δ(s)</a:t>
            </a:r>
            <a:endParaRPr lang="de-DE" sz="1800"/>
          </a:p>
          <a:p>
            <a:pPr>
              <a:lnSpc>
                <a:spcPct val="140000"/>
              </a:lnSpc>
            </a:pPr>
            <a:r>
              <a:rPr lang="de-DE" sz="1800">
                <a:solidFill>
                  <a:schemeClr val="accent2"/>
                </a:solidFill>
              </a:rPr>
              <a:t>Δ(s) </a:t>
            </a:r>
            <a:r>
              <a:rPr lang="de-DE" sz="1800"/>
              <a:t>=</a:t>
            </a:r>
            <a:r>
              <a:rPr lang="de-DE" sz="1800">
                <a:solidFill>
                  <a:schemeClr val="accent2"/>
                </a:solidFill>
              </a:rPr>
              <a:t> X(s)</a:t>
            </a:r>
            <a:r>
              <a:rPr lang="en-US" sz="2000"/>
              <a:t>   </a:t>
            </a:r>
            <a:r>
              <a:rPr lang="de-DE" sz="1800">
                <a:solidFill>
                  <a:schemeClr val="accent2"/>
                </a:solidFill>
              </a:rPr>
              <a:t>R(s)</a:t>
            </a:r>
            <a:endParaRPr lang="de-DE" sz="1800"/>
          </a:p>
          <a:p>
            <a:pPr>
              <a:lnSpc>
                <a:spcPct val="140000"/>
              </a:lnSpc>
            </a:pPr>
            <a:r>
              <a:rPr lang="de-DE" sz="1800">
                <a:solidFill>
                  <a:schemeClr val="accent2"/>
                </a:solidFill>
              </a:rPr>
              <a:t>R(s) </a:t>
            </a:r>
            <a:r>
              <a:rPr lang="de-DE" sz="1800"/>
              <a:t>=</a:t>
            </a:r>
            <a:r>
              <a:rPr lang="de-DE" sz="1800">
                <a:solidFill>
                  <a:schemeClr val="accent2"/>
                </a:solidFill>
              </a:rPr>
              <a:t> </a:t>
            </a:r>
            <a:r>
              <a:rPr lang="de-DE" sz="1800">
                <a:solidFill>
                  <a:srgbClr val="0E02F6"/>
                </a:solidFill>
              </a:rPr>
              <a:t>F</a:t>
            </a:r>
            <a:r>
              <a:rPr lang="de-DE" sz="1800" baseline="-25000">
                <a:solidFill>
                  <a:srgbClr val="0E02F6"/>
                </a:solidFill>
              </a:rPr>
              <a:t>2</a:t>
            </a:r>
            <a:r>
              <a:rPr lang="de-DE" sz="1800">
                <a:solidFill>
                  <a:srgbClr val="0E02F6"/>
                </a:solidFill>
              </a:rPr>
              <a:t>(s)</a:t>
            </a:r>
            <a:r>
              <a:rPr lang="en-US" sz="2000"/>
              <a:t>·</a:t>
            </a:r>
            <a:r>
              <a:rPr lang="de-DE" sz="1800">
                <a:solidFill>
                  <a:schemeClr val="accent2"/>
                </a:solidFill>
              </a:rPr>
              <a:t>Y(s)</a:t>
            </a:r>
          </a:p>
        </p:txBody>
      </p:sp>
      <p:graphicFrame>
        <p:nvGraphicFramePr>
          <p:cNvPr id="25" name="Object 49"/>
          <p:cNvGraphicFramePr>
            <a:graphicFrameLocks noChangeAspect="1"/>
          </p:cNvGraphicFramePr>
          <p:nvPr/>
        </p:nvGraphicFramePr>
        <p:xfrm>
          <a:off x="4133554" y="2519879"/>
          <a:ext cx="212725" cy="247650"/>
        </p:xfrm>
        <a:graphic>
          <a:graphicData uri="http://schemas.openxmlformats.org/presentationml/2006/ole">
            <p:oleObj spid="_x0000_s48131" name="Formel" r:id="rId4" imgW="139680" imgH="164880" progId="Equation.DSMT4">
              <p:embed/>
            </p:oleObj>
          </a:graphicData>
        </a:graphic>
      </p:graphicFrame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4986042" y="2397641"/>
            <a:ext cx="3721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>
                <a:sym typeface="Symbol" pitchFamily="18" charset="2"/>
              </a:rPr>
              <a:t></a:t>
            </a:r>
            <a:r>
              <a:rPr lang="de-DE" sz="1800">
                <a:solidFill>
                  <a:schemeClr val="accent2"/>
                </a:solidFill>
                <a:sym typeface="Symbol" pitchFamily="18" charset="2"/>
              </a:rPr>
              <a:t>Y(s) </a:t>
            </a:r>
            <a:r>
              <a:rPr lang="de-DE" sz="1800">
                <a:sym typeface="Symbol" pitchFamily="18" charset="2"/>
              </a:rPr>
              <a:t>= </a:t>
            </a:r>
            <a:r>
              <a:rPr lang="de-DE" sz="1800">
                <a:solidFill>
                  <a:srgbClr val="0E02F6"/>
                </a:solidFill>
                <a:sym typeface="Symbol" pitchFamily="18" charset="2"/>
              </a:rPr>
              <a:t>F</a:t>
            </a:r>
            <a:r>
              <a:rPr lang="de-DE" sz="1800" baseline="-25000">
                <a:solidFill>
                  <a:srgbClr val="0E02F6"/>
                </a:solidFill>
                <a:sym typeface="Symbol" pitchFamily="18" charset="2"/>
              </a:rPr>
              <a:t>1</a:t>
            </a:r>
            <a:r>
              <a:rPr lang="de-DE" sz="1800">
                <a:solidFill>
                  <a:srgbClr val="0E02F6"/>
                </a:solidFill>
                <a:sym typeface="Symbol" pitchFamily="18" charset="2"/>
              </a:rPr>
              <a:t>(s) </a:t>
            </a:r>
            <a:r>
              <a:rPr lang="en-US" sz="2000"/>
              <a:t>· </a:t>
            </a:r>
            <a:r>
              <a:rPr lang="de-DE" sz="1800">
                <a:sym typeface="Symbol" pitchFamily="18" charset="2"/>
              </a:rPr>
              <a:t>{</a:t>
            </a:r>
            <a:r>
              <a:rPr lang="de-DE" sz="1800">
                <a:solidFill>
                  <a:schemeClr val="accent2"/>
                </a:solidFill>
                <a:sym typeface="Symbol" pitchFamily="18" charset="2"/>
              </a:rPr>
              <a:t>X(s)</a:t>
            </a:r>
            <a:r>
              <a:rPr lang="en-US" sz="2000"/>
              <a:t>   </a:t>
            </a:r>
            <a:r>
              <a:rPr lang="de-DE" sz="1800">
                <a:sym typeface="Symbol" pitchFamily="18" charset="2"/>
              </a:rPr>
              <a:t>(</a:t>
            </a:r>
            <a:r>
              <a:rPr lang="de-DE" sz="1800">
                <a:solidFill>
                  <a:srgbClr val="0E02F6"/>
                </a:solidFill>
                <a:sym typeface="Symbol" pitchFamily="18" charset="2"/>
              </a:rPr>
              <a:t>F</a:t>
            </a:r>
            <a:r>
              <a:rPr lang="de-DE" sz="1800" baseline="-25000">
                <a:solidFill>
                  <a:srgbClr val="0E02F6"/>
                </a:solidFill>
                <a:sym typeface="Symbol" pitchFamily="18" charset="2"/>
              </a:rPr>
              <a:t>2</a:t>
            </a:r>
            <a:r>
              <a:rPr lang="de-DE" sz="1800">
                <a:solidFill>
                  <a:srgbClr val="0E02F6"/>
                </a:solidFill>
                <a:sym typeface="Symbol" pitchFamily="18" charset="2"/>
              </a:rPr>
              <a:t>(s)</a:t>
            </a:r>
            <a:r>
              <a:rPr lang="en-US" sz="2000"/>
              <a:t>·</a:t>
            </a:r>
            <a:r>
              <a:rPr lang="de-DE" sz="1800">
                <a:solidFill>
                  <a:schemeClr val="accent2"/>
                </a:solidFill>
                <a:sym typeface="Symbol" pitchFamily="18" charset="2"/>
              </a:rPr>
              <a:t>Y(s)</a:t>
            </a:r>
            <a:r>
              <a:rPr lang="de-DE" sz="1800">
                <a:sym typeface="Symbol" pitchFamily="18" charset="2"/>
              </a:rPr>
              <a:t>)}</a:t>
            </a:r>
          </a:p>
        </p:txBody>
      </p:sp>
      <p:graphicFrame>
        <p:nvGraphicFramePr>
          <p:cNvPr id="27" name="Object 51"/>
          <p:cNvGraphicFramePr>
            <a:graphicFrameLocks noChangeAspect="1"/>
          </p:cNvGraphicFramePr>
          <p:nvPr/>
        </p:nvGraphicFramePr>
        <p:xfrm>
          <a:off x="7208542" y="2532579"/>
          <a:ext cx="212725" cy="247650"/>
        </p:xfrm>
        <a:graphic>
          <a:graphicData uri="http://schemas.openxmlformats.org/presentationml/2006/ole">
            <p:oleObj spid="_x0000_s48132" name="Formel" r:id="rId5" imgW="139680" imgH="164880" progId="Equation.DSMT4">
              <p:embed/>
            </p:oleObj>
          </a:graphicData>
        </a:graphic>
      </p:graphicFrame>
      <p:graphicFrame>
        <p:nvGraphicFramePr>
          <p:cNvPr id="28" name="Object 52"/>
          <p:cNvGraphicFramePr>
            <a:graphicFrameLocks noChangeAspect="1"/>
          </p:cNvGraphicFramePr>
          <p:nvPr/>
        </p:nvGraphicFramePr>
        <p:xfrm>
          <a:off x="412454" y="3496191"/>
          <a:ext cx="3405188" cy="825500"/>
        </p:xfrm>
        <a:graphic>
          <a:graphicData uri="http://schemas.openxmlformats.org/presentationml/2006/ole">
            <p:oleObj spid="_x0000_s48133" name="Formel" r:id="rId6" imgW="1777680" imgH="431640" progId="Equation.DSMT4">
              <p:embed/>
            </p:oleObj>
          </a:graphicData>
        </a:graphic>
      </p:graphicFrame>
      <p:sp>
        <p:nvSpPr>
          <p:cNvPr id="29" name="Rectangle 56"/>
          <p:cNvSpPr>
            <a:spLocks noChangeArrowheads="1"/>
          </p:cNvSpPr>
          <p:nvPr/>
        </p:nvSpPr>
        <p:spPr bwMode="auto">
          <a:xfrm>
            <a:off x="4582817" y="3290288"/>
            <a:ext cx="4210050" cy="1289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0" name="Group 69"/>
          <p:cNvGrpSpPr>
            <a:grpSpLocks/>
          </p:cNvGrpSpPr>
          <p:nvPr/>
        </p:nvGrpSpPr>
        <p:grpSpPr bwMode="auto">
          <a:xfrm>
            <a:off x="4403983" y="3562642"/>
            <a:ext cx="4516841" cy="658969"/>
            <a:chOff x="2955" y="2030"/>
            <a:chExt cx="2786" cy="422"/>
          </a:xfrm>
        </p:grpSpPr>
        <p:graphicFrame>
          <p:nvGraphicFramePr>
            <p:cNvPr id="31" name="Object 58"/>
            <p:cNvGraphicFramePr>
              <a:graphicFrameLocks noChangeAspect="1"/>
            </p:cNvGraphicFramePr>
            <p:nvPr/>
          </p:nvGraphicFramePr>
          <p:xfrm>
            <a:off x="3457" y="2030"/>
            <a:ext cx="2284" cy="422"/>
          </p:xfrm>
          <a:graphic>
            <a:graphicData uri="http://schemas.openxmlformats.org/presentationml/2006/ole">
              <p:oleObj spid="_x0000_s48134" name="Formel" r:id="rId7" imgW="2336760" imgH="431640" progId="Equation.DSMT4">
                <p:embed/>
              </p:oleObj>
            </a:graphicData>
          </a:graphic>
        </p:graphicFrame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2955" y="2109"/>
              <a:ext cx="504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de-DE" sz="1800" b="1" dirty="0">
                  <a:solidFill>
                    <a:srgbClr val="CC00FF"/>
                  </a:solidFill>
                </a:rPr>
                <a:t>Trick:</a:t>
              </a:r>
              <a:endParaRPr lang="de-DE" sz="1800" b="1" dirty="0">
                <a:solidFill>
                  <a:srgbClr val="CC00FF"/>
                </a:solidFill>
                <a:sym typeface="Symbol" pitchFamily="18" charset="2"/>
              </a:endParaRPr>
            </a:p>
          </p:txBody>
        </p:sp>
      </p:grpSp>
      <p:sp>
        <p:nvSpPr>
          <p:cNvPr id="33" name="AutoShape 61"/>
          <p:cNvSpPr>
            <a:spLocks/>
          </p:cNvSpPr>
          <p:nvPr/>
        </p:nvSpPr>
        <p:spPr bwMode="auto">
          <a:xfrm>
            <a:off x="4762204" y="2118241"/>
            <a:ext cx="177800" cy="10668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Text Box 64"/>
          <p:cNvSpPr txBox="1">
            <a:spLocks noChangeArrowheads="1"/>
          </p:cNvSpPr>
          <p:nvPr/>
        </p:nvSpPr>
        <p:spPr bwMode="auto">
          <a:xfrm>
            <a:off x="272754" y="4428054"/>
            <a:ext cx="8642350" cy="16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de-DE" sz="1800" b="1" u="sng" dirty="0" err="1" smtClean="0"/>
              <a:t>Remarks</a:t>
            </a:r>
            <a:r>
              <a:rPr lang="de-DE" sz="1800" b="1" u="sng" dirty="0" smtClean="0"/>
              <a:t>:</a:t>
            </a:r>
            <a:endParaRPr lang="de-DE" sz="1800" b="1" u="sng" dirty="0"/>
          </a:p>
          <a:p>
            <a:pPr>
              <a:lnSpc>
                <a:spcPct val="115000"/>
              </a:lnSpc>
            </a:pPr>
            <a:r>
              <a:rPr lang="de-DE" sz="1600" dirty="0" smtClean="0"/>
              <a:t>The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CC00FF"/>
                </a:solidFill>
              </a:rPr>
              <a:t>trick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above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used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linearize</a:t>
            </a:r>
            <a:r>
              <a:rPr lang="de-DE" sz="1600" dirty="0" smtClean="0"/>
              <a:t> </a:t>
            </a:r>
            <a:r>
              <a:rPr lang="de-DE" sz="1600" dirty="0" err="1" smtClean="0"/>
              <a:t>amplifier</a:t>
            </a:r>
            <a:r>
              <a:rPr lang="de-DE" sz="1600" dirty="0" smtClean="0"/>
              <a:t> </a:t>
            </a:r>
            <a:r>
              <a:rPr lang="de-DE" sz="1600" dirty="0" err="1" smtClean="0"/>
              <a:t>stages</a:t>
            </a:r>
            <a:r>
              <a:rPr lang="de-DE" sz="1600" dirty="0" smtClean="0"/>
              <a:t>. The </a:t>
            </a:r>
            <a:r>
              <a:rPr lang="de-DE" sz="1600" dirty="0" err="1" smtClean="0"/>
              <a:t>equation</a:t>
            </a:r>
            <a:r>
              <a:rPr lang="de-DE" sz="1600" dirty="0" smtClean="0"/>
              <a:t> </a:t>
            </a:r>
            <a:r>
              <a:rPr lang="de-DE" sz="1600" dirty="0" err="1" smtClean="0"/>
              <a:t>can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also </a:t>
            </a:r>
            <a:r>
              <a:rPr lang="de-DE" sz="1600" dirty="0" err="1" smtClean="0"/>
              <a:t>interpreted</a:t>
            </a:r>
            <a:r>
              <a:rPr lang="de-DE" sz="1600" dirty="0" smtClean="0"/>
              <a:t> </a:t>
            </a:r>
            <a:r>
              <a:rPr lang="de-DE" sz="1600" dirty="0" err="1" smtClean="0"/>
              <a:t>that</a:t>
            </a:r>
            <a:r>
              <a:rPr lang="de-DE" sz="1600" dirty="0" smtClean="0"/>
              <a:t> </a:t>
            </a:r>
            <a:r>
              <a:rPr lang="de-DE" sz="1600" dirty="0" err="1" smtClean="0"/>
              <a:t>independent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(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linearity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F1)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transfer</a:t>
            </a:r>
            <a:r>
              <a:rPr lang="de-DE" sz="1600" dirty="0" smtClean="0"/>
              <a:t> </a:t>
            </a:r>
            <a:r>
              <a:rPr lang="de-DE" sz="1600" dirty="0" err="1" smtClean="0"/>
              <a:t>function</a:t>
            </a:r>
            <a:r>
              <a:rPr lang="de-DE" sz="1600" dirty="0" smtClean="0"/>
              <a:t> T(s) </a:t>
            </a:r>
            <a:r>
              <a:rPr lang="de-DE" sz="1600" dirty="0" err="1" smtClean="0"/>
              <a:t>only</a:t>
            </a:r>
            <a:r>
              <a:rPr lang="de-DE" sz="1600" dirty="0" smtClean="0"/>
              <a:t> </a:t>
            </a:r>
            <a:r>
              <a:rPr lang="de-DE" sz="1600" dirty="0" err="1" smtClean="0"/>
              <a:t>depends</a:t>
            </a:r>
            <a:r>
              <a:rPr lang="de-DE" sz="1600" dirty="0" smtClean="0"/>
              <a:t> on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properties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negative </a:t>
            </a:r>
            <a:r>
              <a:rPr lang="de-DE" sz="1600" dirty="0" err="1" smtClean="0"/>
              <a:t>feedback</a:t>
            </a:r>
            <a:r>
              <a:rPr lang="de-DE" sz="1600" dirty="0" smtClean="0"/>
              <a:t> </a:t>
            </a:r>
            <a:r>
              <a:rPr lang="de-DE" sz="1600" dirty="0" err="1" smtClean="0"/>
              <a:t>circuitry</a:t>
            </a:r>
            <a:r>
              <a:rPr lang="de-DE" sz="1600" dirty="0" smtClean="0"/>
              <a:t> </a:t>
            </a:r>
            <a:r>
              <a:rPr lang="de-DE" sz="1600" dirty="0"/>
              <a:t>(F</a:t>
            </a:r>
            <a:r>
              <a:rPr lang="de-DE" sz="1600" baseline="-25000" dirty="0"/>
              <a:t>2</a:t>
            </a:r>
            <a:r>
              <a:rPr lang="de-DE" sz="1600" dirty="0" smtClean="0"/>
              <a:t>). </a:t>
            </a:r>
            <a:r>
              <a:rPr lang="de-DE" sz="1600" dirty="0" err="1" smtClean="0"/>
              <a:t>This</a:t>
            </a:r>
            <a:r>
              <a:rPr lang="de-DE" sz="1600" dirty="0" smtClean="0"/>
              <a:t> </a:t>
            </a:r>
            <a:r>
              <a:rPr lang="de-DE" sz="1600" dirty="0" err="1" smtClean="0"/>
              <a:t>finding</a:t>
            </a:r>
            <a:r>
              <a:rPr lang="de-DE" sz="1600" dirty="0" smtClean="0"/>
              <a:t> </a:t>
            </a:r>
            <a:r>
              <a:rPr lang="de-DE" sz="1600" dirty="0" err="1" smtClean="0"/>
              <a:t>justifies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demand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„</a:t>
            </a:r>
            <a:r>
              <a:rPr lang="de-DE" sz="1600" b="1" dirty="0" err="1">
                <a:solidFill>
                  <a:srgbClr val="0E02F6"/>
                </a:solidFill>
              </a:rPr>
              <a:t>Gain</a:t>
            </a:r>
            <a:r>
              <a:rPr lang="de-DE" sz="1600" b="1" dirty="0">
                <a:solidFill>
                  <a:srgbClr val="0E02F6"/>
                </a:solidFill>
              </a:rPr>
              <a:t> Stages</a:t>
            </a:r>
            <a:r>
              <a:rPr lang="de-DE" sz="1600" dirty="0"/>
              <a:t>“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development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b="1" dirty="0" smtClean="0">
                <a:solidFill>
                  <a:srgbClr val="0E02F6"/>
                </a:solidFill>
              </a:rPr>
              <a:t>Operational </a:t>
            </a:r>
            <a:r>
              <a:rPr lang="de-DE" sz="1600" b="1" dirty="0" err="1" smtClean="0">
                <a:solidFill>
                  <a:srgbClr val="0E02F6"/>
                </a:solidFill>
              </a:rPr>
              <a:t>Amplifiers</a:t>
            </a:r>
            <a:r>
              <a:rPr lang="de-DE" sz="1600" b="1" dirty="0" smtClean="0">
                <a:solidFill>
                  <a:srgbClr val="0E02F6"/>
                </a:solidFill>
              </a:rPr>
              <a:t> </a:t>
            </a:r>
            <a:r>
              <a:rPr lang="de-DE" sz="1600" dirty="0" smtClean="0"/>
              <a:t>(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high</a:t>
            </a:r>
            <a:r>
              <a:rPr lang="de-DE" sz="1600" dirty="0" smtClean="0"/>
              <a:t> </a:t>
            </a:r>
            <a:r>
              <a:rPr lang="de-DE" sz="1600" dirty="0" err="1" smtClean="0"/>
              <a:t>gain</a:t>
            </a:r>
            <a:r>
              <a:rPr lang="de-DE" sz="1600" dirty="0" smtClean="0"/>
              <a:t> </a:t>
            </a:r>
            <a:r>
              <a:rPr lang="de-DE" sz="1600" b="1" dirty="0">
                <a:solidFill>
                  <a:schemeClr val="accent2"/>
                </a:solidFill>
              </a:rPr>
              <a:t>V</a:t>
            </a:r>
            <a:r>
              <a:rPr lang="de-DE" sz="16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IMG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0088"/>
            <a:ext cx="4724400" cy="3424238"/>
          </a:xfrm>
          <a:prstGeom prst="rect">
            <a:avLst/>
          </a:prstGeom>
          <a:noFill/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3592469" y="546265"/>
            <a:ext cx="195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CC00FF"/>
                </a:solidFill>
                <a:latin typeface="Garamond"/>
              </a:rPr>
              <a:t>Analysis Layer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5976269" y="3245514"/>
            <a:ext cx="66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CC00FF"/>
                </a:solidFill>
              </a:rPr>
              <a:t>R(s)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7560801" y="2588405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>
                <a:solidFill>
                  <a:srgbClr val="CC00FF"/>
                </a:solidFill>
              </a:rPr>
              <a:t>S(s)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6918325" y="1027113"/>
            <a:ext cx="1159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 err="1" smtClean="0">
                <a:solidFill>
                  <a:schemeClr val="tx2"/>
                </a:solidFill>
              </a:rPr>
              <a:t>Distortion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 flipH="1">
            <a:off x="7086600" y="1371600"/>
            <a:ext cx="762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699000" y="1135063"/>
            <a:ext cx="1167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 smtClean="0">
                <a:solidFill>
                  <a:schemeClr val="tx2"/>
                </a:solidFill>
              </a:rPr>
              <a:t>Set Value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092825" y="1690688"/>
            <a:ext cx="635000" cy="342900"/>
          </a:xfrm>
          <a:prstGeom prst="rect">
            <a:avLst/>
          </a:prstGeom>
          <a:solidFill>
            <a:schemeClr val="bg1"/>
          </a:solidFill>
          <a:ln w="9525">
            <a:solidFill>
              <a:srgbClr val="CC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5080000" y="1879599"/>
            <a:ext cx="522574" cy="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5607597" y="1855918"/>
            <a:ext cx="66675" cy="650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6967538" y="1844675"/>
            <a:ext cx="66675" cy="650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5677526" y="1879599"/>
            <a:ext cx="408950" cy="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6732588" y="1879600"/>
            <a:ext cx="227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216286" y="166820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dirty="0"/>
              <a:t>V</a:t>
            </a: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6975475" y="1879600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8547735" y="1879599"/>
            <a:ext cx="342267" cy="6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196138" y="1700213"/>
            <a:ext cx="1354858" cy="707886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000" dirty="0" err="1" smtClean="0"/>
              <a:t>Controlled</a:t>
            </a:r>
            <a:endParaRPr lang="de-DE" sz="2000" dirty="0" smtClean="0"/>
          </a:p>
          <a:p>
            <a:pPr algn="ctr"/>
            <a:r>
              <a:rPr lang="de-DE" sz="2000" dirty="0" smtClean="0"/>
              <a:t>System</a:t>
            </a:r>
            <a:endParaRPr lang="de-DE" sz="2000" dirty="0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649058" y="2626168"/>
            <a:ext cx="13326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2000" dirty="0" smtClean="0"/>
              <a:t>Controller</a:t>
            </a:r>
            <a:endParaRPr lang="de-DE" sz="2000" dirty="0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6997700" y="1879600"/>
            <a:ext cx="0" cy="960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>
            <a:off x="6878638" y="2833688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H="1" flipV="1">
            <a:off x="5646267" y="2840038"/>
            <a:ext cx="76227" cy="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V="1">
            <a:off x="5642522" y="1908306"/>
            <a:ext cx="0" cy="938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V="1">
            <a:off x="8707870" y="1904653"/>
            <a:ext cx="0" cy="274638"/>
          </a:xfrm>
          <a:prstGeom prst="line">
            <a:avLst/>
          </a:prstGeom>
          <a:noFill/>
          <a:ln w="9525">
            <a:solidFill>
              <a:srgbClr val="7CCD2B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8707870" y="2614266"/>
            <a:ext cx="0" cy="685800"/>
          </a:xfrm>
          <a:prstGeom prst="line">
            <a:avLst/>
          </a:prstGeom>
          <a:noFill/>
          <a:ln w="9525">
            <a:solidFill>
              <a:srgbClr val="7CCD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8520545" y="2188816"/>
            <a:ext cx="477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>
                <a:solidFill>
                  <a:srgbClr val="7CCD2B"/>
                </a:solidFill>
              </a:rPr>
              <a:t>U</a:t>
            </a:r>
            <a:r>
              <a:rPr lang="de-DE" sz="2000" baseline="-25000">
                <a:solidFill>
                  <a:srgbClr val="7CCD2B"/>
                </a:solidFill>
              </a:rPr>
              <a:t>A</a:t>
            </a:r>
            <a:endParaRPr lang="de-DE" sz="2000">
              <a:solidFill>
                <a:srgbClr val="7CCD2B"/>
              </a:solidFill>
            </a:endParaRP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V="1">
            <a:off x="5272764" y="1913952"/>
            <a:ext cx="0" cy="274638"/>
          </a:xfrm>
          <a:prstGeom prst="line">
            <a:avLst/>
          </a:prstGeom>
          <a:noFill/>
          <a:ln w="9525">
            <a:solidFill>
              <a:srgbClr val="7CCD2B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5298164" y="2629915"/>
            <a:ext cx="0" cy="685800"/>
          </a:xfrm>
          <a:prstGeom prst="line">
            <a:avLst/>
          </a:prstGeom>
          <a:noFill/>
          <a:ln w="9525">
            <a:solidFill>
              <a:srgbClr val="7CCD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5071151" y="2204465"/>
            <a:ext cx="477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>
                <a:solidFill>
                  <a:srgbClr val="7CCD2B"/>
                </a:solidFill>
              </a:rPr>
              <a:t>U</a:t>
            </a:r>
            <a:r>
              <a:rPr lang="de-DE" sz="2000" baseline="-25000">
                <a:solidFill>
                  <a:srgbClr val="7CCD2B"/>
                </a:solidFill>
              </a:rPr>
              <a:t>E</a:t>
            </a:r>
            <a:endParaRPr lang="de-DE" sz="2000">
              <a:solidFill>
                <a:srgbClr val="7CCD2B"/>
              </a:solidFill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7572375" y="1371600"/>
            <a:ext cx="153988" cy="257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5265295" y="1469036"/>
            <a:ext cx="2473" cy="35861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5835650" y="1971675"/>
            <a:ext cx="139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5" name="Object 1024"/>
          <p:cNvGraphicFramePr>
            <a:graphicFrameLocks noChangeAspect="1"/>
          </p:cNvGraphicFramePr>
          <p:nvPr/>
        </p:nvGraphicFramePr>
        <p:xfrm>
          <a:off x="4027488" y="4389438"/>
          <a:ext cx="4435475" cy="684212"/>
        </p:xfrm>
        <a:graphic>
          <a:graphicData uri="http://schemas.openxmlformats.org/presentationml/2006/ole">
            <p:oleObj spid="_x0000_s49154" name="Formel" r:id="rId4" imgW="2539800" imgH="393480" progId="Equation.DSMT4">
              <p:embed/>
            </p:oleObj>
          </a:graphicData>
        </a:graphic>
      </p:graphicFrame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274638" y="5394325"/>
            <a:ext cx="8501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1463" indent="-271463">
              <a:buFont typeface="Symbol" pitchFamily="18" charset="2"/>
              <a:buChar char="®"/>
            </a:pPr>
            <a:r>
              <a:rPr lang="de-DE" sz="1800" dirty="0" err="1" smtClean="0">
                <a:sym typeface="Symbol" pitchFamily="18" charset="2"/>
              </a:rPr>
              <a:t>the</a:t>
            </a:r>
            <a:r>
              <a:rPr lang="de-DE" sz="1800" dirty="0" smtClean="0">
                <a:sym typeface="Symbol" pitchFamily="18" charset="2"/>
              </a:rPr>
              <a:t> </a:t>
            </a:r>
            <a:r>
              <a:rPr lang="de-DE" sz="1800" dirty="0" err="1" smtClean="0">
                <a:sym typeface="Symbol" pitchFamily="18" charset="2"/>
              </a:rPr>
              <a:t>dynamics</a:t>
            </a:r>
            <a:r>
              <a:rPr lang="de-DE" sz="1800" dirty="0" smtClean="0">
                <a:sym typeface="Symbol" pitchFamily="18" charset="2"/>
              </a:rPr>
              <a:t> </a:t>
            </a:r>
            <a:r>
              <a:rPr lang="de-DE" sz="1800" dirty="0" err="1" smtClean="0">
                <a:sym typeface="Symbol" pitchFamily="18" charset="2"/>
              </a:rPr>
              <a:t>of</a:t>
            </a:r>
            <a:r>
              <a:rPr lang="de-DE" sz="1800" dirty="0" smtClean="0">
                <a:sym typeface="Symbol" pitchFamily="18" charset="2"/>
              </a:rPr>
              <a:t> T(s) </a:t>
            </a:r>
            <a:r>
              <a:rPr lang="de-DE" sz="1800" dirty="0" err="1" smtClean="0">
                <a:sym typeface="Symbol" pitchFamily="18" charset="2"/>
              </a:rPr>
              <a:t>can</a:t>
            </a:r>
            <a:r>
              <a:rPr lang="de-DE" sz="1800" dirty="0" smtClean="0">
                <a:sym typeface="Symbol" pitchFamily="18" charset="2"/>
              </a:rPr>
              <a:t> </a:t>
            </a:r>
            <a:r>
              <a:rPr lang="de-DE" sz="1800" dirty="0" err="1" smtClean="0">
                <a:sym typeface="Symbol" pitchFamily="18" charset="2"/>
              </a:rPr>
              <a:t>be</a:t>
            </a:r>
            <a:r>
              <a:rPr lang="de-DE" sz="1800" dirty="0" smtClean="0">
                <a:sym typeface="Symbol" pitchFamily="18" charset="2"/>
              </a:rPr>
              <a:t> </a:t>
            </a:r>
            <a:r>
              <a:rPr lang="de-DE" sz="1800" dirty="0" err="1" smtClean="0">
                <a:sym typeface="Symbol" pitchFamily="18" charset="2"/>
              </a:rPr>
              <a:t>determined</a:t>
            </a:r>
            <a:r>
              <a:rPr lang="de-DE" sz="1800" dirty="0" smtClean="0">
                <a:sym typeface="Symbol" pitchFamily="18" charset="2"/>
              </a:rPr>
              <a:t> </a:t>
            </a:r>
            <a:r>
              <a:rPr lang="de-DE" sz="1800" dirty="0" err="1" smtClean="0">
                <a:sym typeface="Symbol" pitchFamily="18" charset="2"/>
              </a:rPr>
              <a:t>by</a:t>
            </a:r>
            <a:r>
              <a:rPr lang="de-DE" sz="1800" dirty="0" smtClean="0">
                <a:sym typeface="Symbol" pitchFamily="18" charset="2"/>
              </a:rPr>
              <a:t> </a:t>
            </a:r>
            <a:r>
              <a:rPr lang="de-DE" sz="1800" dirty="0" err="1" smtClean="0">
                <a:sym typeface="Symbol" pitchFamily="18" charset="2"/>
              </a:rPr>
              <a:t>the</a:t>
            </a:r>
            <a:r>
              <a:rPr lang="de-DE" sz="1800" dirty="0" smtClean="0">
                <a:sym typeface="Symbol" pitchFamily="18" charset="2"/>
              </a:rPr>
              <a:t> </a:t>
            </a:r>
            <a:r>
              <a:rPr lang="de-DE" sz="1800" dirty="0" err="1" smtClean="0">
                <a:sym typeface="Symbol" pitchFamily="18" charset="2"/>
              </a:rPr>
              <a:t>position</a:t>
            </a:r>
            <a:r>
              <a:rPr lang="de-DE" sz="1800" dirty="0" smtClean="0">
                <a:sym typeface="Symbol" pitchFamily="18" charset="2"/>
              </a:rPr>
              <a:t> </a:t>
            </a:r>
            <a:r>
              <a:rPr lang="de-DE" sz="1800" dirty="0" err="1" smtClean="0">
                <a:sym typeface="Symbol" pitchFamily="18" charset="2"/>
              </a:rPr>
              <a:t>of</a:t>
            </a:r>
            <a:r>
              <a:rPr lang="de-DE" sz="1800" dirty="0" smtClean="0">
                <a:sym typeface="Symbol" pitchFamily="18" charset="2"/>
              </a:rPr>
              <a:t> </a:t>
            </a:r>
            <a:r>
              <a:rPr lang="de-DE" sz="1800" dirty="0" err="1" smtClean="0">
                <a:sym typeface="Symbol" pitchFamily="18" charset="2"/>
              </a:rPr>
              <a:t>the</a:t>
            </a:r>
            <a:r>
              <a:rPr lang="de-DE" sz="1800" dirty="0" smtClean="0">
                <a:sym typeface="Symbol" pitchFamily="18" charset="2"/>
              </a:rPr>
              <a:t> Pole/Zero-</a:t>
            </a:r>
            <a:r>
              <a:rPr lang="de-DE" sz="1800" dirty="0" err="1" smtClean="0">
                <a:sym typeface="Symbol" pitchFamily="18" charset="2"/>
              </a:rPr>
              <a:t>distribution</a:t>
            </a:r>
            <a:r>
              <a:rPr lang="de-DE" sz="1800" dirty="0" smtClean="0">
                <a:sym typeface="Symbol" pitchFamily="18" charset="2"/>
              </a:rPr>
              <a:t> </a:t>
            </a:r>
            <a:r>
              <a:rPr lang="de-DE" sz="1800" dirty="0" err="1" smtClean="0">
                <a:sym typeface="Symbol" pitchFamily="18" charset="2"/>
              </a:rPr>
              <a:t>of</a:t>
            </a:r>
            <a:r>
              <a:rPr lang="de-DE" sz="1800" dirty="0" smtClean="0">
                <a:sym typeface="Symbol" pitchFamily="18" charset="2"/>
              </a:rPr>
              <a:t> R(s).</a:t>
            </a:r>
            <a:endParaRPr lang="de-DE" sz="1800" dirty="0"/>
          </a:p>
        </p:txBody>
      </p:sp>
      <p:sp>
        <p:nvSpPr>
          <p:cNvPr id="37" name="AutoShape 41"/>
          <p:cNvSpPr>
            <a:spLocks/>
          </p:cNvSpPr>
          <p:nvPr/>
        </p:nvSpPr>
        <p:spPr bwMode="auto">
          <a:xfrm rot="16200000">
            <a:off x="6231173" y="2521099"/>
            <a:ext cx="152400" cy="1153728"/>
          </a:xfrm>
          <a:prstGeom prst="leftBrace">
            <a:avLst>
              <a:gd name="adj1" fmla="val 73003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AutoShape 43"/>
          <p:cNvSpPr>
            <a:spLocks/>
          </p:cNvSpPr>
          <p:nvPr/>
        </p:nvSpPr>
        <p:spPr bwMode="auto">
          <a:xfrm rot="16200000">
            <a:off x="7798510" y="1906920"/>
            <a:ext cx="166687" cy="1332808"/>
          </a:xfrm>
          <a:prstGeom prst="leftBrace">
            <a:avLst>
              <a:gd name="adj1" fmla="val 55873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5722495" y="2675745"/>
            <a:ext cx="1161738" cy="311045"/>
          </a:xfrm>
          <a:prstGeom prst="rect">
            <a:avLst/>
          </a:prstGeom>
          <a:noFill/>
          <a:ln w="9525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910053" y="546265"/>
            <a:ext cx="532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Garamond"/>
              </a:rPr>
              <a:t>Analog: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Amplifiers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OpAmps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Analog Computers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pic>
        <p:nvPicPr>
          <p:cNvPr id="5" name="Picture 3" descr="EL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69" y="1090197"/>
            <a:ext cx="3105150" cy="5000625"/>
          </a:xfrm>
          <a:prstGeom prst="rect">
            <a:avLst/>
          </a:prstGeom>
          <a:noFill/>
        </p:spPr>
      </p:pic>
      <p:pic>
        <p:nvPicPr>
          <p:cNvPr id="1026" name="Picture 2" descr="D:\Vorlesung\Tiflis2016\Bilder\Röhren OpA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175" y="1868486"/>
            <a:ext cx="2208212" cy="4152205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4731799" y="1242873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K2-W (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1952</a:t>
            </a:r>
            <a:r>
              <a:rPr lang="de-DE" b="1" dirty="0" smtClean="0">
                <a:solidFill>
                  <a:srgbClr val="0000FF"/>
                </a:solidFill>
              </a:rPr>
              <a:t>, First </a:t>
            </a:r>
            <a:r>
              <a:rPr lang="de-DE" b="1" dirty="0" err="1" smtClean="0">
                <a:solidFill>
                  <a:srgbClr val="0000FF"/>
                </a:solidFill>
              </a:rPr>
              <a:t>OpAmP</a:t>
            </a:r>
            <a:r>
              <a:rPr lang="de-DE" b="1" dirty="0" smtClean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19596" y="1136342"/>
            <a:ext cx="3071674" cy="257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1839157" y="1590583"/>
            <a:ext cx="1632012" cy="424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2345186" y="123547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EL84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3592469" y="546265"/>
            <a:ext cx="195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CC00FF"/>
                </a:solidFill>
                <a:latin typeface="Garamond"/>
              </a:rPr>
              <a:t>Analysis Layer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313405" y="1209850"/>
            <a:ext cx="3842959" cy="2632776"/>
            <a:chOff x="313405" y="1209850"/>
            <a:chExt cx="3842959" cy="2632776"/>
          </a:xfrm>
        </p:grpSpPr>
        <p:sp>
          <p:nvSpPr>
            <p:cNvPr id="7" name="Rechteck 6"/>
            <p:cNvSpPr/>
            <p:nvPr/>
          </p:nvSpPr>
          <p:spPr bwMode="auto">
            <a:xfrm>
              <a:off x="3148445" y="2639291"/>
              <a:ext cx="1007919" cy="3844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329170" y="1209850"/>
              <a:ext cx="108000" cy="10800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326016" y="2546430"/>
              <a:ext cx="108000" cy="108000"/>
            </a:xfrm>
            <a:prstGeom prst="rect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328707" y="3734626"/>
              <a:ext cx="108000" cy="1080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uppieren 16"/>
            <p:cNvGrpSpPr/>
            <p:nvPr/>
          </p:nvGrpSpPr>
          <p:grpSpPr>
            <a:xfrm rot="2700000">
              <a:off x="313464" y="3479415"/>
              <a:ext cx="137306" cy="137306"/>
              <a:chOff x="694099" y="4347840"/>
              <a:chExt cx="137306" cy="137306"/>
            </a:xfrm>
          </p:grpSpPr>
          <p:cxnSp>
            <p:nvCxnSpPr>
              <p:cNvPr id="15" name="Gerade Verbindung 14"/>
              <p:cNvCxnSpPr/>
              <p:nvPr/>
            </p:nvCxnSpPr>
            <p:spPr bwMode="auto">
              <a:xfrm rot="16200000" flipH="1">
                <a:off x="695560" y="4347359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Gerade Verbindung 15"/>
              <p:cNvCxnSpPr/>
              <p:nvPr/>
            </p:nvCxnSpPr>
            <p:spPr bwMode="auto">
              <a:xfrm flipH="1">
                <a:off x="696539" y="4347840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Gruppieren 35"/>
            <p:cNvGrpSpPr/>
            <p:nvPr/>
          </p:nvGrpSpPr>
          <p:grpSpPr>
            <a:xfrm>
              <a:off x="313405" y="1881703"/>
              <a:ext cx="137306" cy="137306"/>
              <a:chOff x="694099" y="4347840"/>
              <a:chExt cx="137306" cy="137306"/>
            </a:xfrm>
          </p:grpSpPr>
          <p:cxnSp>
            <p:nvCxnSpPr>
              <p:cNvPr id="13" name="Gerade Verbindung 12"/>
              <p:cNvCxnSpPr/>
              <p:nvPr/>
            </p:nvCxnSpPr>
            <p:spPr bwMode="auto">
              <a:xfrm rot="16200000" flipH="1">
                <a:off x="695560" y="4347359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Gerade Verbindung 13"/>
              <p:cNvCxnSpPr/>
              <p:nvPr/>
            </p:nvCxnSpPr>
            <p:spPr bwMode="auto">
              <a:xfrm flipH="1">
                <a:off x="696539" y="4347840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49510"/>
          <a:stretch>
            <a:fillRect/>
          </a:stretch>
        </p:blipFill>
        <p:spPr bwMode="auto">
          <a:xfrm>
            <a:off x="4561609" y="962028"/>
            <a:ext cx="4259868" cy="499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llipse 17"/>
          <p:cNvSpPr/>
          <p:nvPr/>
        </p:nvSpPr>
        <p:spPr bwMode="auto">
          <a:xfrm>
            <a:off x="6404458" y="2375614"/>
            <a:ext cx="969264" cy="2328060"/>
          </a:xfrm>
          <a:prstGeom prst="ellipse">
            <a:avLst/>
          </a:prstGeom>
          <a:noFill/>
          <a:ln w="952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6210301" y="2195513"/>
            <a:ext cx="1390649" cy="2709861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04563" y="1066653"/>
            <a:ext cx="4190100" cy="287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+mj-lt"/>
              </a:rPr>
              <a:t>Bessel</a:t>
            </a:r>
            <a:endParaRPr lang="de-DE" sz="1400" b="1" dirty="0" smtClean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de-DE" sz="1400" b="1" dirty="0" smtClean="0">
                <a:latin typeface="+mj-lt"/>
              </a:rPr>
              <a:t>Poles </a:t>
            </a:r>
            <a:r>
              <a:rPr lang="de-DE" sz="1400" b="1" dirty="0" err="1" smtClean="0">
                <a:solidFill>
                  <a:srgbClr val="000000"/>
                </a:solidFill>
                <a:latin typeface="Garamond"/>
              </a:rPr>
              <a:t>located</a:t>
            </a:r>
            <a:r>
              <a:rPr lang="de-DE" sz="1400" b="1" dirty="0" smtClean="0">
                <a:solidFill>
                  <a:srgbClr val="000000"/>
                </a:solidFill>
                <a:latin typeface="Garamond"/>
              </a:rPr>
              <a:t> outside on </a:t>
            </a:r>
            <a:r>
              <a:rPr lang="de-DE" sz="1400" b="1" dirty="0" smtClean="0">
                <a:latin typeface="Garamond"/>
              </a:rPr>
              <a:t>an</a:t>
            </a:r>
            <a:r>
              <a:rPr lang="de-DE" sz="1400" b="1" dirty="0" smtClean="0">
                <a:solidFill>
                  <a:srgbClr val="006633"/>
                </a:solidFill>
                <a:latin typeface="Garamond"/>
              </a:rPr>
              <a:t> </a:t>
            </a:r>
            <a:r>
              <a:rPr lang="de-DE" sz="1400" b="1" dirty="0" err="1" smtClean="0">
                <a:solidFill>
                  <a:srgbClr val="006633"/>
                </a:solidFill>
                <a:latin typeface="Garamond"/>
              </a:rPr>
              <a:t>ellipse</a:t>
            </a:r>
            <a:r>
              <a:rPr lang="de-DE" sz="1400" b="1" dirty="0" smtClean="0">
                <a:solidFill>
                  <a:srgbClr val="006633"/>
                </a:solidFill>
                <a:latin typeface="Garamond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Garamond"/>
              </a:rPr>
              <a:t>of</a:t>
            </a:r>
            <a:r>
              <a:rPr lang="de-DE" sz="1400" b="1" dirty="0" smtClean="0">
                <a:solidFill>
                  <a:srgbClr val="000000"/>
                </a:solidFill>
                <a:latin typeface="Garamond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Garamond"/>
              </a:rPr>
              <a:t>the</a:t>
            </a:r>
            <a:r>
              <a:rPr lang="de-DE" sz="1400" b="1" dirty="0" smtClean="0">
                <a:solidFill>
                  <a:srgbClr val="000000"/>
                </a:solidFill>
                <a:latin typeface="Garamond"/>
              </a:rPr>
              <a:t> </a:t>
            </a:r>
            <a:r>
              <a:rPr lang="de-DE" sz="1400" b="1" dirty="0" err="1" smtClean="0">
                <a:solidFill>
                  <a:srgbClr val="006633"/>
                </a:solidFill>
                <a:latin typeface="Garamond"/>
              </a:rPr>
              <a:t>unit</a:t>
            </a:r>
            <a:r>
              <a:rPr lang="de-DE" sz="1400" b="1" dirty="0" smtClean="0">
                <a:solidFill>
                  <a:srgbClr val="006633"/>
                </a:solidFill>
                <a:latin typeface="Garamond"/>
              </a:rPr>
              <a:t> </a:t>
            </a:r>
            <a:r>
              <a:rPr lang="de-DE" sz="1400" b="1" dirty="0" err="1" smtClean="0">
                <a:solidFill>
                  <a:srgbClr val="006633"/>
                </a:solidFill>
                <a:latin typeface="Garamond"/>
              </a:rPr>
              <a:t>circle</a:t>
            </a:r>
            <a:r>
              <a:rPr lang="de-DE" sz="1400" b="1" dirty="0" smtClean="0">
                <a:solidFill>
                  <a:srgbClr val="006633"/>
                </a:solidFill>
                <a:latin typeface="Garamond"/>
              </a:rPr>
              <a:t> </a:t>
            </a:r>
            <a:endParaRPr lang="de-DE" sz="1400" b="1" dirty="0" smtClean="0">
              <a:solidFill>
                <a:srgbClr val="006600"/>
              </a:solidFill>
              <a:latin typeface="+mj-lt"/>
            </a:endParaRPr>
          </a:p>
          <a:p>
            <a:r>
              <a:rPr lang="de-DE" sz="2000" b="1" dirty="0" err="1" smtClean="0">
                <a:latin typeface="+mj-lt"/>
              </a:rPr>
              <a:t>Butterworth</a:t>
            </a:r>
            <a:endParaRPr lang="de-DE" sz="2000" b="1" dirty="0" smtClean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de-DE" sz="1400" b="1" dirty="0" smtClean="0">
                <a:latin typeface="+mj-lt"/>
              </a:rPr>
              <a:t>Poles </a:t>
            </a:r>
            <a:r>
              <a:rPr lang="de-DE" sz="1400" b="1" dirty="0" err="1" smtClean="0">
                <a:latin typeface="+mj-lt"/>
              </a:rPr>
              <a:t>located</a:t>
            </a:r>
            <a:r>
              <a:rPr lang="de-DE" sz="1400" b="1" dirty="0" smtClean="0">
                <a:latin typeface="+mj-lt"/>
              </a:rPr>
              <a:t> on </a:t>
            </a:r>
            <a:r>
              <a:rPr lang="de-DE" sz="1400" b="1" dirty="0" err="1" smtClean="0">
                <a:latin typeface="+mj-lt"/>
              </a:rPr>
              <a:t>the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 smtClean="0">
                <a:solidFill>
                  <a:schemeClr val="tx2"/>
                </a:solidFill>
                <a:latin typeface="+mj-lt"/>
              </a:rPr>
              <a:t>unit</a:t>
            </a:r>
            <a:r>
              <a:rPr lang="de-DE" sz="1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1400" b="1" dirty="0" err="1" smtClean="0">
                <a:solidFill>
                  <a:schemeClr val="tx2"/>
                </a:solidFill>
                <a:latin typeface="+mj-lt"/>
              </a:rPr>
              <a:t>circle</a:t>
            </a:r>
            <a:r>
              <a:rPr lang="de-DE" sz="1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1400" b="1" dirty="0" err="1" smtClean="0">
                <a:latin typeface="+mj-lt"/>
              </a:rPr>
              <a:t>with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 smtClean="0">
                <a:latin typeface="+mj-lt"/>
              </a:rPr>
              <a:t>equal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 smtClean="0">
                <a:latin typeface="+mj-lt"/>
              </a:rPr>
              <a:t>angles</a:t>
            </a:r>
            <a:endParaRPr lang="de-DE" sz="1400" b="1" dirty="0" smtClean="0">
              <a:latin typeface="+mj-lt"/>
            </a:endParaRPr>
          </a:p>
          <a:p>
            <a:r>
              <a:rPr lang="de-DE" sz="2000" b="1" dirty="0" err="1" smtClean="0">
                <a:latin typeface="+mj-lt"/>
              </a:rPr>
              <a:t>Chebyshev</a:t>
            </a:r>
            <a:r>
              <a:rPr lang="de-DE" sz="2000" b="1" dirty="0" smtClean="0">
                <a:latin typeface="+mj-lt"/>
              </a:rPr>
              <a:t> I</a:t>
            </a:r>
          </a:p>
          <a:p>
            <a:pPr>
              <a:spcAft>
                <a:spcPts val="1200"/>
              </a:spcAft>
            </a:pPr>
            <a:r>
              <a:rPr lang="de-DE" sz="1400" b="1" dirty="0" smtClean="0">
                <a:solidFill>
                  <a:srgbClr val="000000"/>
                </a:solidFill>
                <a:latin typeface="Garamond"/>
              </a:rPr>
              <a:t>Poles </a:t>
            </a:r>
            <a:r>
              <a:rPr lang="de-DE" sz="1400" b="1" dirty="0" err="1" smtClean="0">
                <a:solidFill>
                  <a:srgbClr val="000000"/>
                </a:solidFill>
                <a:latin typeface="Garamond"/>
              </a:rPr>
              <a:t>located</a:t>
            </a:r>
            <a:r>
              <a:rPr lang="de-DE" sz="1400" b="1" dirty="0" smtClean="0">
                <a:solidFill>
                  <a:srgbClr val="000000"/>
                </a:solidFill>
                <a:latin typeface="Garamond"/>
              </a:rPr>
              <a:t> on </a:t>
            </a:r>
            <a:r>
              <a:rPr lang="de-DE" sz="1400" b="1" dirty="0" smtClean="0">
                <a:latin typeface="Garamond"/>
              </a:rPr>
              <a:t>an</a:t>
            </a:r>
            <a:r>
              <a:rPr lang="de-DE" sz="1400" b="1" dirty="0" smtClean="0">
                <a:solidFill>
                  <a:srgbClr val="006633"/>
                </a:solidFill>
                <a:latin typeface="Garamond"/>
              </a:rPr>
              <a:t> </a:t>
            </a:r>
            <a:r>
              <a:rPr lang="de-DE" sz="1400" b="1" dirty="0" err="1" smtClean="0">
                <a:solidFill>
                  <a:srgbClr val="006633"/>
                </a:solidFill>
                <a:latin typeface="Garamond"/>
              </a:rPr>
              <a:t>ellipse</a:t>
            </a:r>
            <a:r>
              <a:rPr lang="de-DE" sz="1400" b="1" dirty="0" smtClean="0">
                <a:solidFill>
                  <a:srgbClr val="006633"/>
                </a:solidFill>
                <a:latin typeface="Garamond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Garamond"/>
              </a:rPr>
              <a:t>inside</a:t>
            </a:r>
            <a:r>
              <a:rPr lang="de-DE" sz="1400" b="1" dirty="0" smtClean="0">
                <a:solidFill>
                  <a:srgbClr val="000000"/>
                </a:solidFill>
                <a:latin typeface="Garamond"/>
              </a:rPr>
              <a:t> </a:t>
            </a:r>
            <a:r>
              <a:rPr lang="de-DE" sz="1400" b="1" dirty="0" err="1" smtClean="0">
                <a:solidFill>
                  <a:srgbClr val="000000"/>
                </a:solidFill>
                <a:latin typeface="Garamond"/>
              </a:rPr>
              <a:t>the</a:t>
            </a:r>
            <a:r>
              <a:rPr lang="de-DE" sz="1400" b="1" dirty="0" smtClean="0">
                <a:solidFill>
                  <a:srgbClr val="000000"/>
                </a:solidFill>
                <a:latin typeface="Garamond"/>
              </a:rPr>
              <a:t> </a:t>
            </a:r>
            <a:r>
              <a:rPr lang="de-DE" sz="1400" b="1" dirty="0" err="1" smtClean="0">
                <a:solidFill>
                  <a:srgbClr val="006633"/>
                </a:solidFill>
                <a:latin typeface="Garamond"/>
              </a:rPr>
              <a:t>unit</a:t>
            </a:r>
            <a:r>
              <a:rPr lang="de-DE" sz="1400" b="1" dirty="0" smtClean="0">
                <a:solidFill>
                  <a:srgbClr val="006633"/>
                </a:solidFill>
                <a:latin typeface="Garamond"/>
              </a:rPr>
              <a:t> </a:t>
            </a:r>
            <a:r>
              <a:rPr lang="de-DE" sz="1400" b="1" dirty="0" err="1" smtClean="0">
                <a:solidFill>
                  <a:srgbClr val="006633"/>
                </a:solidFill>
                <a:latin typeface="Garamond"/>
              </a:rPr>
              <a:t>circle</a:t>
            </a:r>
            <a:r>
              <a:rPr lang="de-DE" sz="1400" b="1" dirty="0" smtClean="0">
                <a:solidFill>
                  <a:srgbClr val="006633"/>
                </a:solidFill>
                <a:latin typeface="Garamond"/>
              </a:rPr>
              <a:t> </a:t>
            </a:r>
          </a:p>
          <a:p>
            <a:r>
              <a:rPr lang="de-DE" sz="2000" b="1" dirty="0" err="1" smtClean="0">
                <a:latin typeface="Garamond"/>
              </a:rPr>
              <a:t>Elliptic</a:t>
            </a:r>
            <a:r>
              <a:rPr lang="de-DE" sz="2000" b="1" dirty="0" smtClean="0">
                <a:latin typeface="Garamond"/>
              </a:rPr>
              <a:t> (</a:t>
            </a:r>
            <a:r>
              <a:rPr lang="de-DE" sz="2000" b="1" dirty="0" err="1" smtClean="0">
                <a:latin typeface="Garamond"/>
              </a:rPr>
              <a:t>for</a:t>
            </a:r>
            <a:r>
              <a:rPr lang="de-DE" sz="2000" b="1" dirty="0" smtClean="0">
                <a:latin typeface="Garamond"/>
              </a:rPr>
              <a:t> </a:t>
            </a:r>
            <a:r>
              <a:rPr lang="de-DE" sz="2000" b="1" dirty="0" err="1" smtClean="0">
                <a:latin typeface="Garamond"/>
              </a:rPr>
              <a:t>instance</a:t>
            </a:r>
            <a:r>
              <a:rPr lang="de-DE" sz="2000" b="1" dirty="0" smtClean="0">
                <a:latin typeface="Garamond"/>
              </a:rPr>
              <a:t> Cauer)</a:t>
            </a:r>
          </a:p>
          <a:p>
            <a:pPr>
              <a:spcAft>
                <a:spcPts val="100"/>
              </a:spcAft>
            </a:pPr>
            <a:r>
              <a:rPr lang="de-DE" sz="1400" b="1" dirty="0" smtClean="0">
                <a:latin typeface="Garamond"/>
              </a:rPr>
              <a:t>n Poles </a:t>
            </a:r>
            <a:r>
              <a:rPr lang="de-DE" sz="1400" b="1" dirty="0" smtClean="0">
                <a:solidFill>
                  <a:srgbClr val="000000"/>
                </a:solidFill>
                <a:latin typeface="Garamond"/>
              </a:rPr>
              <a:t>on </a:t>
            </a:r>
            <a:r>
              <a:rPr lang="de-DE" sz="1400" b="1" dirty="0" smtClean="0">
                <a:latin typeface="Garamond"/>
              </a:rPr>
              <a:t>an</a:t>
            </a:r>
            <a:r>
              <a:rPr lang="de-DE" sz="1400" b="1" dirty="0" smtClean="0">
                <a:solidFill>
                  <a:srgbClr val="006633"/>
                </a:solidFill>
                <a:latin typeface="Garamond"/>
              </a:rPr>
              <a:t> </a:t>
            </a:r>
            <a:r>
              <a:rPr lang="de-DE" sz="1400" b="1" dirty="0" err="1" smtClean="0">
                <a:solidFill>
                  <a:srgbClr val="006633"/>
                </a:solidFill>
                <a:latin typeface="Garamond"/>
              </a:rPr>
              <a:t>ellipse</a:t>
            </a:r>
            <a:r>
              <a:rPr lang="de-DE" sz="1400" b="1" dirty="0" smtClean="0">
                <a:solidFill>
                  <a:srgbClr val="006633"/>
                </a:solidFill>
                <a:latin typeface="Garamond"/>
              </a:rPr>
              <a:t> </a:t>
            </a:r>
            <a:r>
              <a:rPr lang="de-DE" sz="1400" b="1" dirty="0" smtClean="0">
                <a:latin typeface="Garamond"/>
              </a:rPr>
              <a:t>in- </a:t>
            </a:r>
            <a:r>
              <a:rPr lang="de-DE" sz="1400" b="1" dirty="0" err="1" smtClean="0">
                <a:latin typeface="Garamond"/>
              </a:rPr>
              <a:t>and</a:t>
            </a:r>
            <a:r>
              <a:rPr lang="de-DE" sz="1400" b="1" dirty="0" smtClean="0">
                <a:latin typeface="Garamond"/>
              </a:rPr>
              <a:t> outside </a:t>
            </a:r>
            <a:r>
              <a:rPr lang="de-DE" sz="1400" b="1" dirty="0" err="1" smtClean="0">
                <a:latin typeface="Garamond"/>
              </a:rPr>
              <a:t>the</a:t>
            </a:r>
            <a:r>
              <a:rPr lang="de-DE" sz="1400" b="1" dirty="0" smtClean="0">
                <a:latin typeface="Garamond"/>
              </a:rPr>
              <a:t> </a:t>
            </a:r>
            <a:r>
              <a:rPr lang="de-DE" sz="1400" b="1" dirty="0" err="1" smtClean="0">
                <a:solidFill>
                  <a:schemeClr val="tx2"/>
                </a:solidFill>
                <a:latin typeface="Garamond"/>
              </a:rPr>
              <a:t>unit</a:t>
            </a:r>
            <a:r>
              <a:rPr lang="de-DE" sz="1400" b="1" dirty="0" smtClean="0">
                <a:solidFill>
                  <a:schemeClr val="tx2"/>
                </a:solidFill>
                <a:latin typeface="Garamond"/>
              </a:rPr>
              <a:t> </a:t>
            </a:r>
            <a:r>
              <a:rPr lang="de-DE" sz="1400" b="1" dirty="0" err="1" smtClean="0">
                <a:solidFill>
                  <a:schemeClr val="tx2"/>
                </a:solidFill>
                <a:latin typeface="Garamond"/>
              </a:rPr>
              <a:t>circle</a:t>
            </a:r>
            <a:endParaRPr lang="de-DE" sz="1400" b="1" dirty="0" smtClean="0">
              <a:solidFill>
                <a:schemeClr val="tx2"/>
              </a:solidFill>
              <a:latin typeface="Garamond"/>
            </a:endParaRPr>
          </a:p>
          <a:p>
            <a:r>
              <a:rPr lang="de-DE" sz="1400" b="1" dirty="0" smtClean="0">
                <a:latin typeface="Garamond"/>
              </a:rPr>
              <a:t>n-1 Zeros on </a:t>
            </a:r>
            <a:r>
              <a:rPr lang="de-DE" sz="1400" b="1" dirty="0" err="1" smtClean="0">
                <a:latin typeface="Garamond"/>
              </a:rPr>
              <a:t>the</a:t>
            </a:r>
            <a:r>
              <a:rPr lang="de-DE" sz="1400" b="1" dirty="0" smtClean="0">
                <a:latin typeface="Garamond"/>
              </a:rPr>
              <a:t> j</a:t>
            </a:r>
            <a:r>
              <a:rPr lang="el-GR" sz="1400" b="1" dirty="0" smtClean="0">
                <a:latin typeface="Garamond"/>
              </a:rPr>
              <a:t>ω</a:t>
            </a:r>
            <a:r>
              <a:rPr lang="de-DE" sz="1400" b="1" dirty="0" smtClean="0">
                <a:latin typeface="Garamond"/>
              </a:rPr>
              <a:t> </a:t>
            </a:r>
            <a:r>
              <a:rPr lang="de-DE" sz="1400" b="1" dirty="0" err="1" smtClean="0">
                <a:latin typeface="Garamond"/>
              </a:rPr>
              <a:t>axis</a:t>
            </a:r>
            <a:endParaRPr lang="de-DE" sz="2000" b="1" dirty="0">
              <a:latin typeface="+mj-lt"/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4826006" y="1060201"/>
            <a:ext cx="3937748" cy="4779885"/>
            <a:chOff x="4826006" y="1060201"/>
            <a:chExt cx="3937748" cy="4779885"/>
          </a:xfrm>
        </p:grpSpPr>
        <p:sp>
          <p:nvSpPr>
            <p:cNvPr id="22" name="Ellipse 21"/>
            <p:cNvSpPr/>
            <p:nvPr/>
          </p:nvSpPr>
          <p:spPr bwMode="auto">
            <a:xfrm>
              <a:off x="5767388" y="2373174"/>
              <a:ext cx="2333625" cy="2338388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3" name="Gruppieren 15"/>
            <p:cNvGrpSpPr/>
            <p:nvPr/>
          </p:nvGrpSpPr>
          <p:grpSpPr>
            <a:xfrm>
              <a:off x="6496045" y="2366867"/>
              <a:ext cx="137306" cy="137306"/>
              <a:chOff x="694099" y="4347840"/>
              <a:chExt cx="137306" cy="137306"/>
            </a:xfrm>
          </p:grpSpPr>
          <p:cxnSp>
            <p:nvCxnSpPr>
              <p:cNvPr id="69" name="Gerade Verbindung 12"/>
              <p:cNvCxnSpPr/>
              <p:nvPr/>
            </p:nvCxnSpPr>
            <p:spPr bwMode="auto">
              <a:xfrm rot="16200000" flipH="1">
                <a:off x="695560" y="4347359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Gerade Verbindung 13"/>
              <p:cNvCxnSpPr/>
              <p:nvPr/>
            </p:nvCxnSpPr>
            <p:spPr bwMode="auto">
              <a:xfrm flipH="1">
                <a:off x="696539" y="4347840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92422" t="80899" r="4958" b="5682"/>
            <a:stretch>
              <a:fillRect/>
            </a:stretch>
          </p:blipFill>
          <p:spPr bwMode="auto">
            <a:xfrm>
              <a:off x="8562109" y="3188739"/>
              <a:ext cx="201645" cy="66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feld 19"/>
            <p:cNvSpPr txBox="1"/>
            <p:nvPr/>
          </p:nvSpPr>
          <p:spPr>
            <a:xfrm>
              <a:off x="8389480" y="3399158"/>
              <a:ext cx="296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 smtClean="0">
                  <a:latin typeface="Garamond"/>
                </a:rPr>
                <a:t>ρ</a:t>
              </a:r>
              <a:endParaRPr lang="de-DE" sz="2800" b="1" dirty="0"/>
            </a:p>
          </p:txBody>
        </p:sp>
        <p:grpSp>
          <p:nvGrpSpPr>
            <p:cNvPr id="26" name="Gruppieren 25"/>
            <p:cNvGrpSpPr/>
            <p:nvPr/>
          </p:nvGrpSpPr>
          <p:grpSpPr>
            <a:xfrm>
              <a:off x="5937245" y="2766917"/>
              <a:ext cx="137306" cy="137306"/>
              <a:chOff x="694099" y="4347840"/>
              <a:chExt cx="137306" cy="137306"/>
            </a:xfrm>
          </p:grpSpPr>
          <p:cxnSp>
            <p:nvCxnSpPr>
              <p:cNvPr id="67" name="Gerade Verbindung 22"/>
              <p:cNvCxnSpPr/>
              <p:nvPr/>
            </p:nvCxnSpPr>
            <p:spPr bwMode="auto">
              <a:xfrm rot="16200000" flipH="1">
                <a:off x="695560" y="4347359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Gerade Verbindung 23"/>
              <p:cNvCxnSpPr/>
              <p:nvPr/>
            </p:nvCxnSpPr>
            <p:spPr bwMode="auto">
              <a:xfrm flipH="1">
                <a:off x="696539" y="4347840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7" name="Gruppieren 24"/>
            <p:cNvGrpSpPr/>
            <p:nvPr/>
          </p:nvGrpSpPr>
          <p:grpSpPr>
            <a:xfrm>
              <a:off x="5689595" y="3471767"/>
              <a:ext cx="137306" cy="137306"/>
              <a:chOff x="694099" y="4347840"/>
              <a:chExt cx="137306" cy="137306"/>
            </a:xfrm>
          </p:grpSpPr>
          <p:cxnSp>
            <p:nvCxnSpPr>
              <p:cNvPr id="65" name="Gerade Verbindung 25"/>
              <p:cNvCxnSpPr/>
              <p:nvPr/>
            </p:nvCxnSpPr>
            <p:spPr bwMode="auto">
              <a:xfrm rot="16200000" flipH="1">
                <a:off x="695560" y="4347359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Gerade Verbindung 26"/>
              <p:cNvCxnSpPr/>
              <p:nvPr/>
            </p:nvCxnSpPr>
            <p:spPr bwMode="auto">
              <a:xfrm flipH="1">
                <a:off x="696539" y="4347840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" name="Gruppieren 29"/>
            <p:cNvGrpSpPr/>
            <p:nvPr/>
          </p:nvGrpSpPr>
          <p:grpSpPr>
            <a:xfrm>
              <a:off x="5922533" y="4154801"/>
              <a:ext cx="137306" cy="137306"/>
              <a:chOff x="694099" y="4347840"/>
              <a:chExt cx="137306" cy="137306"/>
            </a:xfrm>
          </p:grpSpPr>
          <p:cxnSp>
            <p:nvCxnSpPr>
              <p:cNvPr id="63" name="Gerade Verbindung 30"/>
              <p:cNvCxnSpPr/>
              <p:nvPr/>
            </p:nvCxnSpPr>
            <p:spPr bwMode="auto">
              <a:xfrm rot="16200000" flipH="1">
                <a:off x="695560" y="4347359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Gerade Verbindung 63"/>
              <p:cNvCxnSpPr/>
              <p:nvPr/>
            </p:nvCxnSpPr>
            <p:spPr bwMode="auto">
              <a:xfrm flipH="1">
                <a:off x="696539" y="4347840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" name="Gruppieren 32"/>
            <p:cNvGrpSpPr/>
            <p:nvPr/>
          </p:nvGrpSpPr>
          <p:grpSpPr>
            <a:xfrm>
              <a:off x="6500446" y="4596911"/>
              <a:ext cx="137306" cy="137306"/>
              <a:chOff x="694099" y="4347840"/>
              <a:chExt cx="137306" cy="137306"/>
            </a:xfrm>
          </p:grpSpPr>
          <p:cxnSp>
            <p:nvCxnSpPr>
              <p:cNvPr id="61" name="Gerade Verbindung 60"/>
              <p:cNvCxnSpPr/>
              <p:nvPr/>
            </p:nvCxnSpPr>
            <p:spPr bwMode="auto">
              <a:xfrm rot="16200000" flipH="1">
                <a:off x="695560" y="4347359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Gerade Verbindung 61"/>
              <p:cNvCxnSpPr/>
              <p:nvPr/>
            </p:nvCxnSpPr>
            <p:spPr bwMode="auto">
              <a:xfrm flipH="1">
                <a:off x="696539" y="4347840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" name="Gruppieren 44"/>
            <p:cNvGrpSpPr/>
            <p:nvPr/>
          </p:nvGrpSpPr>
          <p:grpSpPr>
            <a:xfrm rot="2700000">
              <a:off x="6631838" y="2182718"/>
              <a:ext cx="137306" cy="137306"/>
              <a:chOff x="694099" y="4347840"/>
              <a:chExt cx="137306" cy="137306"/>
            </a:xfrm>
          </p:grpSpPr>
          <p:cxnSp>
            <p:nvCxnSpPr>
              <p:cNvPr id="59" name="Gerade Verbindung 58"/>
              <p:cNvCxnSpPr/>
              <p:nvPr/>
            </p:nvCxnSpPr>
            <p:spPr bwMode="auto">
              <a:xfrm rot="16200000" flipH="1">
                <a:off x="695560" y="4347359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Gerade Verbindung 59"/>
              <p:cNvCxnSpPr/>
              <p:nvPr/>
            </p:nvCxnSpPr>
            <p:spPr bwMode="auto">
              <a:xfrm flipH="1">
                <a:off x="696539" y="4347840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1" name="Gruppieren 47"/>
            <p:cNvGrpSpPr/>
            <p:nvPr/>
          </p:nvGrpSpPr>
          <p:grpSpPr>
            <a:xfrm rot="2700000">
              <a:off x="6282588" y="2665317"/>
              <a:ext cx="137306" cy="137306"/>
              <a:chOff x="694099" y="4347840"/>
              <a:chExt cx="137306" cy="137306"/>
            </a:xfrm>
          </p:grpSpPr>
          <p:cxnSp>
            <p:nvCxnSpPr>
              <p:cNvPr id="57" name="Gerade Verbindung 56"/>
              <p:cNvCxnSpPr/>
              <p:nvPr/>
            </p:nvCxnSpPr>
            <p:spPr bwMode="auto">
              <a:xfrm rot="16200000" flipH="1">
                <a:off x="695560" y="4347359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Gerade Verbindung 57"/>
              <p:cNvCxnSpPr/>
              <p:nvPr/>
            </p:nvCxnSpPr>
            <p:spPr bwMode="auto">
              <a:xfrm flipH="1">
                <a:off x="696539" y="4347840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2" name="Gruppieren 50"/>
            <p:cNvGrpSpPr/>
            <p:nvPr/>
          </p:nvGrpSpPr>
          <p:grpSpPr>
            <a:xfrm rot="2700000">
              <a:off x="6134949" y="3473357"/>
              <a:ext cx="137306" cy="137306"/>
              <a:chOff x="694099" y="4341106"/>
              <a:chExt cx="137306" cy="137306"/>
            </a:xfrm>
          </p:grpSpPr>
          <p:cxnSp>
            <p:nvCxnSpPr>
              <p:cNvPr id="55" name="Gerade Verbindung 54"/>
              <p:cNvCxnSpPr/>
              <p:nvPr/>
            </p:nvCxnSpPr>
            <p:spPr bwMode="auto">
              <a:xfrm rot="16200000" flipH="1">
                <a:off x="695560" y="4340624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Gerade Verbindung 55"/>
              <p:cNvCxnSpPr/>
              <p:nvPr/>
            </p:nvCxnSpPr>
            <p:spPr bwMode="auto">
              <a:xfrm flipH="1">
                <a:off x="696539" y="4341106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3" name="Gruppieren 53"/>
            <p:cNvGrpSpPr/>
            <p:nvPr/>
          </p:nvGrpSpPr>
          <p:grpSpPr>
            <a:xfrm rot="2700000">
              <a:off x="6276238" y="4303617"/>
              <a:ext cx="137306" cy="137306"/>
              <a:chOff x="694099" y="4347840"/>
              <a:chExt cx="137306" cy="137306"/>
            </a:xfrm>
          </p:grpSpPr>
          <p:cxnSp>
            <p:nvCxnSpPr>
              <p:cNvPr id="53" name="Gerade Verbindung 52"/>
              <p:cNvCxnSpPr/>
              <p:nvPr/>
            </p:nvCxnSpPr>
            <p:spPr bwMode="auto">
              <a:xfrm rot="16200000" flipH="1">
                <a:off x="695560" y="4347359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Gerade Verbindung 53"/>
              <p:cNvCxnSpPr/>
              <p:nvPr/>
            </p:nvCxnSpPr>
            <p:spPr bwMode="auto">
              <a:xfrm flipH="1">
                <a:off x="696539" y="4347840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" name="Gruppieren 56"/>
            <p:cNvGrpSpPr/>
            <p:nvPr/>
          </p:nvGrpSpPr>
          <p:grpSpPr>
            <a:xfrm rot="2700000">
              <a:off x="6631837" y="4760818"/>
              <a:ext cx="137306" cy="137306"/>
              <a:chOff x="694099" y="4347840"/>
              <a:chExt cx="137306" cy="137306"/>
            </a:xfrm>
          </p:grpSpPr>
          <p:cxnSp>
            <p:nvCxnSpPr>
              <p:cNvPr id="51" name="Gerade Verbindung 50"/>
              <p:cNvCxnSpPr/>
              <p:nvPr/>
            </p:nvCxnSpPr>
            <p:spPr bwMode="auto">
              <a:xfrm rot="16200000" flipH="1">
                <a:off x="695560" y="4347359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Gerade Verbindung 51"/>
              <p:cNvCxnSpPr/>
              <p:nvPr/>
            </p:nvCxnSpPr>
            <p:spPr bwMode="auto">
              <a:xfrm flipH="1">
                <a:off x="696539" y="4347840"/>
                <a:ext cx="134384" cy="137306"/>
              </a:xfrm>
              <a:prstGeom prst="line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5" name="Ellipse 34"/>
            <p:cNvSpPr/>
            <p:nvPr/>
          </p:nvSpPr>
          <p:spPr bwMode="auto">
            <a:xfrm>
              <a:off x="6866363" y="5395536"/>
              <a:ext cx="108000" cy="1080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Ellipse 35"/>
            <p:cNvSpPr/>
            <p:nvPr/>
          </p:nvSpPr>
          <p:spPr bwMode="auto">
            <a:xfrm>
              <a:off x="6866363" y="5732086"/>
              <a:ext cx="108000" cy="1080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lipse 36"/>
            <p:cNvSpPr/>
            <p:nvPr/>
          </p:nvSpPr>
          <p:spPr bwMode="auto">
            <a:xfrm>
              <a:off x="6866362" y="1302097"/>
              <a:ext cx="108000" cy="1080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Ellipse 37"/>
            <p:cNvSpPr/>
            <p:nvPr/>
          </p:nvSpPr>
          <p:spPr bwMode="auto">
            <a:xfrm>
              <a:off x="6866362" y="1638647"/>
              <a:ext cx="108000" cy="1080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hteck 38"/>
            <p:cNvSpPr/>
            <p:nvPr/>
          </p:nvSpPr>
          <p:spPr bwMode="auto">
            <a:xfrm>
              <a:off x="6360634" y="3491078"/>
              <a:ext cx="108000" cy="108000"/>
            </a:xfrm>
            <a:prstGeom prst="rect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hteck 39"/>
            <p:cNvSpPr/>
            <p:nvPr/>
          </p:nvSpPr>
          <p:spPr bwMode="auto">
            <a:xfrm>
              <a:off x="5820660" y="5222109"/>
              <a:ext cx="108000" cy="10800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hteck 40"/>
            <p:cNvSpPr/>
            <p:nvPr/>
          </p:nvSpPr>
          <p:spPr bwMode="auto">
            <a:xfrm>
              <a:off x="5274560" y="4352159"/>
              <a:ext cx="108000" cy="10800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hteck 41"/>
            <p:cNvSpPr/>
            <p:nvPr/>
          </p:nvSpPr>
          <p:spPr bwMode="auto">
            <a:xfrm>
              <a:off x="5109460" y="3488559"/>
              <a:ext cx="108000" cy="10800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hteck 42"/>
            <p:cNvSpPr/>
            <p:nvPr/>
          </p:nvSpPr>
          <p:spPr bwMode="auto">
            <a:xfrm>
              <a:off x="5268210" y="2631309"/>
              <a:ext cx="108000" cy="10800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hteck 43"/>
            <p:cNvSpPr/>
            <p:nvPr/>
          </p:nvSpPr>
          <p:spPr bwMode="auto">
            <a:xfrm>
              <a:off x="5823363" y="1769470"/>
              <a:ext cx="108000" cy="10800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hteck 44"/>
            <p:cNvSpPr/>
            <p:nvPr/>
          </p:nvSpPr>
          <p:spPr bwMode="auto">
            <a:xfrm>
              <a:off x="6438969" y="4182261"/>
              <a:ext cx="108000" cy="108000"/>
            </a:xfrm>
            <a:prstGeom prst="rect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hteck 45"/>
            <p:cNvSpPr/>
            <p:nvPr/>
          </p:nvSpPr>
          <p:spPr bwMode="auto">
            <a:xfrm>
              <a:off x="6679099" y="4578654"/>
              <a:ext cx="108000" cy="108000"/>
            </a:xfrm>
            <a:prstGeom prst="rect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hteck 46"/>
            <p:cNvSpPr/>
            <p:nvPr/>
          </p:nvSpPr>
          <p:spPr bwMode="auto">
            <a:xfrm>
              <a:off x="6433583" y="2800856"/>
              <a:ext cx="108000" cy="108000"/>
            </a:xfrm>
            <a:prstGeom prst="rect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hteck 47"/>
            <p:cNvSpPr/>
            <p:nvPr/>
          </p:nvSpPr>
          <p:spPr bwMode="auto">
            <a:xfrm>
              <a:off x="6711052" y="2386380"/>
              <a:ext cx="108000" cy="108000"/>
            </a:xfrm>
            <a:prstGeom prst="rect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86122" t="85968" r="704" b="5682"/>
            <a:stretch>
              <a:fillRect/>
            </a:stretch>
          </p:blipFill>
          <p:spPr bwMode="auto">
            <a:xfrm>
              <a:off x="7731659" y="2000816"/>
              <a:ext cx="1013988" cy="41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feld 49"/>
            <p:cNvSpPr txBox="1"/>
            <p:nvPr/>
          </p:nvSpPr>
          <p:spPr>
            <a:xfrm>
              <a:off x="4826006" y="1060201"/>
              <a:ext cx="1284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latin typeface="+mj-lt"/>
                </a:rPr>
                <a:t>s-plane</a:t>
              </a:r>
              <a:endParaRPr lang="de-DE" sz="2800" b="1" dirty="0">
                <a:latin typeface="+mj-lt"/>
              </a:endParaRPr>
            </a:p>
          </p:txBody>
        </p:sp>
      </p:grpSp>
      <p:sp>
        <p:nvSpPr>
          <p:cNvPr id="71" name="Ellipse 70"/>
          <p:cNvSpPr/>
          <p:nvPr/>
        </p:nvSpPr>
        <p:spPr bwMode="auto">
          <a:xfrm>
            <a:off x="5149535" y="1412341"/>
            <a:ext cx="3568952" cy="4273236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7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3592469" y="546265"/>
            <a:ext cx="195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CC00FF"/>
                </a:solidFill>
                <a:latin typeface="Garamond"/>
              </a:rPr>
              <a:t>Analysis Layer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pic>
        <p:nvPicPr>
          <p:cNvPr id="5" name="Picture 2" descr="M:\Vorlesung\Pictures\DSP\Treppenfunktion.jpg"/>
          <p:cNvPicPr>
            <a:picLocks noChangeAspect="1" noChangeArrowheads="1"/>
          </p:cNvPicPr>
          <p:nvPr/>
        </p:nvPicPr>
        <p:blipFill>
          <a:blip r:embed="rId3" cstate="print"/>
          <a:srcRect l="19841" t="7047" r="42253" b="21146"/>
          <a:stretch>
            <a:fillRect/>
          </a:stretch>
        </p:blipFill>
        <p:spPr bwMode="auto">
          <a:xfrm rot="-60000">
            <a:off x="532434" y="1458412"/>
            <a:ext cx="2442260" cy="2398122"/>
          </a:xfrm>
          <a:prstGeom prst="rect">
            <a:avLst/>
          </a:prstGeom>
          <a:noFill/>
        </p:spPr>
      </p:pic>
      <p:pic>
        <p:nvPicPr>
          <p:cNvPr id="7" name="Picture 3" descr="M:\Vorlesung\Pictures\DSP\HeavisideFunction.jpg"/>
          <p:cNvPicPr>
            <a:picLocks noChangeAspect="1" noChangeArrowheads="1"/>
          </p:cNvPicPr>
          <p:nvPr/>
        </p:nvPicPr>
        <p:blipFill>
          <a:blip r:embed="rId4" cstate="print"/>
          <a:srcRect r="62709" b="36505"/>
          <a:stretch>
            <a:fillRect/>
          </a:stretch>
        </p:blipFill>
        <p:spPr bwMode="auto">
          <a:xfrm>
            <a:off x="146552" y="4189377"/>
            <a:ext cx="2213453" cy="178316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381965" y="1076446"/>
            <a:ext cx="30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0000FF"/>
                </a:solidFill>
                <a:latin typeface="Garamond" pitchFamily="18" charset="0"/>
              </a:rPr>
              <a:t>Function</a:t>
            </a:r>
            <a:r>
              <a:rPr lang="de-DE" b="1" dirty="0" smtClean="0">
                <a:solidFill>
                  <a:srgbClr val="0000FF"/>
                </a:solidFill>
                <a:latin typeface="Garamond" pitchFamily="18" charset="0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Garamond" pitchFamily="18" charset="0"/>
              </a:rPr>
              <a:t>and</a:t>
            </a:r>
            <a:r>
              <a:rPr lang="de-DE" b="1" dirty="0" smtClean="0">
                <a:solidFill>
                  <a:srgbClr val="0000FF"/>
                </a:solidFill>
                <a:latin typeface="Garamond" pitchFamily="18" charset="0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Garamond" pitchFamily="18" charset="0"/>
              </a:rPr>
              <a:t>Step-Function</a:t>
            </a:r>
            <a:endParaRPr lang="de-DE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4203603" y="2572924"/>
            <a:ext cx="3513451" cy="1469983"/>
            <a:chOff x="4418377" y="2639028"/>
            <a:chExt cx="3513451" cy="1469983"/>
          </a:xfrm>
        </p:grpSpPr>
        <p:pic>
          <p:nvPicPr>
            <p:cNvPr id="10" name="Picture 4" descr="M:\Vorlesung\Pictures\DSP\Speicherung.jpg"/>
            <p:cNvPicPr>
              <a:picLocks noChangeAspect="1" noChangeArrowheads="1"/>
            </p:cNvPicPr>
            <p:nvPr/>
          </p:nvPicPr>
          <p:blipFill>
            <a:blip r:embed="rId5" cstate="print"/>
            <a:srcRect l="21346" r="31218" b="32384"/>
            <a:stretch>
              <a:fillRect/>
            </a:stretch>
          </p:blipFill>
          <p:spPr bwMode="auto">
            <a:xfrm>
              <a:off x="4653024" y="2639028"/>
              <a:ext cx="3149968" cy="1469983"/>
            </a:xfrm>
            <a:prstGeom prst="rect">
              <a:avLst/>
            </a:prstGeom>
            <a:noFill/>
          </p:spPr>
        </p:pic>
        <p:sp>
          <p:nvSpPr>
            <p:cNvPr id="11" name="Textfeld 10"/>
            <p:cNvSpPr txBox="1"/>
            <p:nvPr/>
          </p:nvSpPr>
          <p:spPr>
            <a:xfrm>
              <a:off x="4418377" y="2827946"/>
              <a:ext cx="150233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latin typeface="Garamond" pitchFamily="18" charset="0"/>
                </a:rPr>
                <a:t>Data </a:t>
              </a:r>
              <a:r>
                <a:rPr lang="de-DE" sz="1600" b="1" dirty="0" err="1" smtClean="0">
                  <a:latin typeface="Garamond" pitchFamily="18" charset="0"/>
                </a:rPr>
                <a:t>Sequence</a:t>
              </a:r>
              <a:endParaRPr lang="de-DE" sz="1600" b="1" dirty="0">
                <a:latin typeface="Garamond" pitchFamily="18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434302" y="2841450"/>
              <a:ext cx="149752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b="1" dirty="0" err="1" smtClean="0">
                  <a:latin typeface="Garamond" pitchFamily="18" charset="0"/>
                </a:rPr>
                <a:t>Step</a:t>
              </a:r>
              <a:r>
                <a:rPr lang="de-DE" sz="1600" b="1" dirty="0" smtClean="0">
                  <a:latin typeface="Garamond" pitchFamily="18" charset="0"/>
                </a:rPr>
                <a:t> </a:t>
              </a:r>
              <a:r>
                <a:rPr lang="de-DE" sz="1600" b="1" dirty="0" err="1" smtClean="0">
                  <a:latin typeface="Garamond" pitchFamily="18" charset="0"/>
                </a:rPr>
                <a:t>Function</a:t>
              </a:r>
              <a:endParaRPr lang="de-DE" sz="1600" b="1" dirty="0">
                <a:latin typeface="Garamond" pitchFamily="18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5742971" y="3416461"/>
              <a:ext cx="1018572" cy="6134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Garamond" pitchFamily="18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912152" y="3523324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00FF"/>
                  </a:solidFill>
                  <a:latin typeface="Garamond" pitchFamily="18" charset="0"/>
                </a:rPr>
                <a:t>Hold</a:t>
              </a:r>
              <a:endParaRPr lang="de-DE" b="1" dirty="0">
                <a:solidFill>
                  <a:srgbClr val="0000FF"/>
                </a:solidFill>
                <a:latin typeface="Garamond" pitchFamily="18" charset="0"/>
              </a:endParaRPr>
            </a:p>
          </p:txBody>
        </p:sp>
      </p:grpSp>
      <p:pic>
        <p:nvPicPr>
          <p:cNvPr id="15" name="Picture 3" descr="M:\Vorlesung\Pictures\DSP\HeavisideFunction.jpg"/>
          <p:cNvPicPr>
            <a:picLocks noChangeAspect="1" noChangeArrowheads="1"/>
          </p:cNvPicPr>
          <p:nvPr/>
        </p:nvPicPr>
        <p:blipFill>
          <a:blip r:embed="rId4" cstate="print"/>
          <a:srcRect l="46547" r="11957" b="36505"/>
          <a:stretch>
            <a:fillRect/>
          </a:stretch>
        </p:blipFill>
        <p:spPr bwMode="auto">
          <a:xfrm>
            <a:off x="2176039" y="4352079"/>
            <a:ext cx="2193055" cy="1587663"/>
          </a:xfrm>
          <a:prstGeom prst="rect">
            <a:avLst/>
          </a:prstGeom>
          <a:noFill/>
        </p:spPr>
      </p:pic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5669586" y="4398380"/>
          <a:ext cx="2735644" cy="1377387"/>
        </p:xfrm>
        <a:graphic>
          <a:graphicData uri="http://schemas.openxmlformats.org/presentationml/2006/ole">
            <p:oleObj spid="_x0000_s50178" name="Equation" r:id="rId6" imgW="1816100" imgH="914400" progId="Equation.DSMT4">
              <p:embed/>
            </p:oleObj>
          </a:graphicData>
        </a:graphic>
      </p:graphicFrame>
      <p:sp>
        <p:nvSpPr>
          <p:cNvPr id="17" name="AutoShape 47"/>
          <p:cNvSpPr>
            <a:spLocks noChangeArrowheads="1"/>
          </p:cNvSpPr>
          <p:nvPr/>
        </p:nvSpPr>
        <p:spPr bwMode="auto">
          <a:xfrm>
            <a:off x="4456253" y="5019909"/>
            <a:ext cx="914400" cy="304445"/>
          </a:xfrm>
          <a:prstGeom prst="curvedDownArrow">
            <a:avLst>
              <a:gd name="adj1" fmla="val 80000"/>
              <a:gd name="adj2" fmla="val 160000"/>
              <a:gd name="adj3" fmla="val 33333"/>
            </a:avLst>
          </a:prstGeom>
          <a:solidFill>
            <a:srgbClr val="FF0000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dirty="0">
              <a:solidFill>
                <a:srgbClr val="FF0000"/>
              </a:solidFill>
              <a:latin typeface="Garamond" pitchFamily="18" charset="0"/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4347657" y="1163968"/>
            <a:ext cx="3707839" cy="1517632"/>
            <a:chOff x="4337965" y="1106498"/>
            <a:chExt cx="3707839" cy="1517632"/>
          </a:xfrm>
        </p:grpSpPr>
        <p:pic>
          <p:nvPicPr>
            <p:cNvPr id="31" name="Picture 3" descr="M:\Vorlesung\Pictures\DSP\Abtastung.jpg"/>
            <p:cNvPicPr>
              <a:picLocks noChangeAspect="1" noChangeArrowheads="1"/>
            </p:cNvPicPr>
            <p:nvPr/>
          </p:nvPicPr>
          <p:blipFill>
            <a:blip r:embed="rId7" cstate="print"/>
            <a:srcRect l="27140" b="31276"/>
            <a:stretch>
              <a:fillRect/>
            </a:stretch>
          </p:blipFill>
          <p:spPr bwMode="auto">
            <a:xfrm>
              <a:off x="4391961" y="1106498"/>
              <a:ext cx="3653843" cy="1517632"/>
            </a:xfrm>
            <a:prstGeom prst="rect">
              <a:avLst/>
            </a:prstGeom>
            <a:noFill/>
          </p:spPr>
        </p:pic>
        <p:sp>
          <p:nvSpPr>
            <p:cNvPr id="32" name="Textfeld 31"/>
            <p:cNvSpPr txBox="1"/>
            <p:nvPr/>
          </p:nvSpPr>
          <p:spPr>
            <a:xfrm>
              <a:off x="4337965" y="1297262"/>
              <a:ext cx="144142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itchFamily="18" charset="0"/>
                </a:rPr>
                <a:t>Time Domain</a:t>
              </a: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itchFamily="18" charset="0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6279971" y="1251860"/>
              <a:ext cx="1502334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itchFamily="18" charset="0"/>
                </a:rPr>
                <a:t>Data </a:t>
              </a:r>
              <a:r>
                <a:rPr kumimoji="0" lang="de-DE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itchFamily="18" charset="0"/>
                </a:rPr>
                <a:t>Sequence</a:t>
              </a: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itchFamily="18" charset="0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5530177" y="1862033"/>
              <a:ext cx="1018572" cy="673051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5528258" y="1993537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Garamond" pitchFamily="18" charset="0"/>
                </a:rPr>
                <a:t>Sampler</a:t>
              </a:r>
              <a:endPara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3592469" y="546265"/>
            <a:ext cx="195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CC00FF"/>
                </a:solidFill>
                <a:latin typeface="Garamond"/>
              </a:rPr>
              <a:t>Analysis Layer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43444" y="1044551"/>
            <a:ext cx="8356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The</a:t>
            </a:r>
            <a:r>
              <a:rPr lang="de-DE" dirty="0" smtClean="0">
                <a:solidFill>
                  <a:srgbClr val="0000FF"/>
                </a:solidFill>
                <a:latin typeface="+mn-lt"/>
              </a:rPr>
              <a:t> Laplace </a:t>
            </a:r>
            <a:r>
              <a:rPr lang="de-DE" dirty="0" err="1" smtClean="0">
                <a:solidFill>
                  <a:srgbClr val="0000FF"/>
                </a:solidFill>
                <a:latin typeface="+mn-lt"/>
              </a:rPr>
              <a:t>transform</a:t>
            </a:r>
            <a:r>
              <a:rPr lang="de-DE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a </a:t>
            </a:r>
            <a:r>
              <a:rPr lang="de-DE" dirty="0" err="1" smtClean="0">
                <a:solidFill>
                  <a:srgbClr val="0000FF"/>
                </a:solidFill>
                <a:latin typeface="+mn-lt"/>
              </a:rPr>
              <a:t>sampled</a:t>
            </a:r>
            <a:r>
              <a:rPr lang="de-DE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+mn-lt"/>
              </a:rPr>
              <a:t>signal</a:t>
            </a:r>
            <a:r>
              <a:rPr lang="de-DE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+mn-lt"/>
              </a:rPr>
              <a:t>is</a:t>
            </a:r>
            <a:r>
              <a:rPr lang="de-DE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+mn-lt"/>
              </a:rPr>
              <a:t>periodic</a:t>
            </a:r>
            <a:r>
              <a:rPr lang="de-DE" dirty="0" smtClean="0">
                <a:solidFill>
                  <a:srgbClr val="0000FF"/>
                </a:solidFill>
                <a:latin typeface="+mn-lt"/>
              </a:rPr>
              <a:t>:</a:t>
            </a:r>
          </a:p>
          <a:p>
            <a:endParaRPr lang="de-DE" dirty="0" smtClean="0">
              <a:solidFill>
                <a:srgbClr val="0000FF"/>
              </a:solidFill>
              <a:latin typeface="+mn-lt"/>
            </a:endParaRPr>
          </a:p>
          <a:p>
            <a:endParaRPr lang="de-DE" dirty="0" smtClean="0">
              <a:solidFill>
                <a:srgbClr val="0000FF"/>
              </a:solidFill>
              <a:latin typeface="+mn-lt"/>
            </a:endParaRPr>
          </a:p>
          <a:p>
            <a:endParaRPr lang="de-DE" dirty="0" smtClean="0">
              <a:solidFill>
                <a:srgbClr val="0000FF"/>
              </a:solidFill>
              <a:latin typeface="+mn-lt"/>
            </a:endParaRPr>
          </a:p>
          <a:p>
            <a:r>
              <a:rPr lang="de-DE" dirty="0" err="1" smtClean="0">
                <a:latin typeface="+mn-lt"/>
              </a:rPr>
              <a:t>This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can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be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+mn-lt"/>
              </a:rPr>
              <a:t>conveniently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represented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by</a:t>
            </a:r>
            <a:r>
              <a:rPr lang="de-DE" dirty="0" smtClean="0">
                <a:latin typeface="+mn-lt"/>
              </a:rPr>
              <a:t> a </a:t>
            </a:r>
            <a:r>
              <a:rPr lang="de-DE" dirty="0" err="1" smtClean="0">
                <a:latin typeface="+mn-lt"/>
              </a:rPr>
              <a:t>circular</a:t>
            </a:r>
            <a:r>
              <a:rPr lang="de-DE" dirty="0" smtClean="0">
                <a:latin typeface="+mn-lt"/>
              </a:rPr>
              <a:t> polar </a:t>
            </a:r>
            <a:r>
              <a:rPr lang="de-DE" dirty="0" err="1" smtClean="0">
                <a:latin typeface="+mn-lt"/>
              </a:rPr>
              <a:t>diagram</a:t>
            </a:r>
            <a:r>
              <a:rPr lang="de-DE" dirty="0" smtClean="0">
                <a:latin typeface="+mn-lt"/>
              </a:rPr>
              <a:t> such </a:t>
            </a:r>
            <a:r>
              <a:rPr lang="de-DE" dirty="0" err="1" smtClean="0">
                <a:latin typeface="+mn-lt"/>
              </a:rPr>
              <a:t>as</a:t>
            </a:r>
            <a:r>
              <a:rPr lang="de-DE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+mn-lt"/>
              </a:rPr>
              <a:t>the</a:t>
            </a:r>
            <a:r>
              <a:rPr lang="de-DE" dirty="0" smtClean="0">
                <a:solidFill>
                  <a:srgbClr val="0000FF"/>
                </a:solidFill>
                <a:latin typeface="+mn-lt"/>
              </a:rPr>
              <a:t> z-plane</a:t>
            </a:r>
            <a:endParaRPr lang="de-DE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270000" y="1439863"/>
            <a:ext cx="7364413" cy="877020"/>
            <a:chOff x="1270000" y="1354802"/>
            <a:chExt cx="7364413" cy="877020"/>
          </a:xfrm>
        </p:grpSpPr>
        <p:graphicFrame>
          <p:nvGraphicFramePr>
            <p:cNvPr id="8" name="Objekt 7"/>
            <p:cNvGraphicFramePr>
              <a:graphicFrameLocks noChangeAspect="1"/>
            </p:cNvGraphicFramePr>
            <p:nvPr/>
          </p:nvGraphicFramePr>
          <p:xfrm>
            <a:off x="1270000" y="1354802"/>
            <a:ext cx="7364413" cy="647700"/>
          </p:xfrm>
          <a:graphic>
            <a:graphicData uri="http://schemas.openxmlformats.org/presentationml/2006/ole">
              <p:oleObj spid="_x0000_s51202" name="Equation" r:id="rId3" imgW="4902120" imgH="431640" progId="Equation.DSMT4">
                <p:embed/>
              </p:oleObj>
            </a:graphicData>
          </a:graphic>
        </p:graphicFrame>
        <p:sp>
          <p:nvSpPr>
            <p:cNvPr id="9" name="Geschweifte Klammer rechts 8"/>
            <p:cNvSpPr/>
            <p:nvPr/>
          </p:nvSpPr>
          <p:spPr>
            <a:xfrm rot="5400000">
              <a:off x="5530591" y="1520161"/>
              <a:ext cx="196849" cy="624378"/>
            </a:xfrm>
            <a:prstGeom prst="rightBrace">
              <a:avLst>
                <a:gd name="adj1" fmla="val 25753"/>
                <a:gd name="adj2" fmla="val 50000"/>
              </a:avLst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425157" y="1924045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rgbClr val="0000FF"/>
                  </a:solidFill>
                  <a:latin typeface="+mn-lt"/>
                </a:rPr>
                <a:t>=1</a:t>
              </a:r>
              <a:endParaRPr lang="de-DE" sz="1400" b="1" dirty="0">
                <a:solidFill>
                  <a:srgbClr val="0000FF"/>
                </a:solidFill>
                <a:latin typeface="+mn-lt"/>
              </a:endParaRPr>
            </a:p>
          </p:txBody>
        </p:sp>
      </p:grpSp>
      <p:cxnSp>
        <p:nvCxnSpPr>
          <p:cNvPr id="11" name="Gerade Verbindung mit Pfeil 10"/>
          <p:cNvCxnSpPr/>
          <p:nvPr/>
        </p:nvCxnSpPr>
        <p:spPr>
          <a:xfrm>
            <a:off x="1334578" y="1370060"/>
            <a:ext cx="325157" cy="124509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6645177" y="2459451"/>
            <a:ext cx="1100247" cy="83406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65947" y="5013902"/>
            <a:ext cx="8356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The z-plane </a:t>
            </a:r>
            <a:r>
              <a:rPr lang="de-DE" dirty="0" err="1" smtClean="0">
                <a:latin typeface="+mn-lt"/>
              </a:rPr>
              <a:t>is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constructed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from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the</a:t>
            </a:r>
            <a:r>
              <a:rPr lang="de-DE" dirty="0" smtClean="0">
                <a:latin typeface="+mn-lt"/>
              </a:rPr>
              <a:t> s-plane </a:t>
            </a:r>
            <a:r>
              <a:rPr lang="de-DE" dirty="0" err="1" smtClean="0">
                <a:latin typeface="+mn-lt"/>
              </a:rPr>
              <a:t>by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bending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the</a:t>
            </a:r>
            <a:r>
              <a:rPr lang="de-DE" dirty="0" smtClean="0">
                <a:latin typeface="+mn-lt"/>
              </a:rPr>
              <a:t> i</a:t>
            </a:r>
            <a:r>
              <a:rPr lang="el-GR" dirty="0" smtClean="0">
                <a:latin typeface="+mn-lt"/>
              </a:rPr>
              <a:t>ω</a:t>
            </a:r>
            <a:r>
              <a:rPr lang="de-DE" dirty="0" smtClean="0">
                <a:latin typeface="+mn-lt"/>
              </a:rPr>
              <a:t>-axis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the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sampled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signal</a:t>
            </a:r>
            <a:r>
              <a:rPr lang="de-DE" dirty="0" smtClean="0">
                <a:latin typeface="+mn-lt"/>
              </a:rPr>
              <a:t> in </a:t>
            </a:r>
            <a:r>
              <a:rPr lang="de-DE" dirty="0" err="1" smtClean="0">
                <a:latin typeface="+mn-lt"/>
              </a:rPr>
              <a:t>the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direction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the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left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hand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side</a:t>
            </a:r>
            <a:r>
              <a:rPr lang="de-DE" dirty="0" smtClean="0">
                <a:latin typeface="+mn-lt"/>
              </a:rPr>
              <a:t> half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the</a:t>
            </a:r>
            <a:r>
              <a:rPr lang="de-DE" dirty="0" smtClean="0">
                <a:latin typeface="+mn-lt"/>
              </a:rPr>
              <a:t> s-plane </a:t>
            </a:r>
            <a:r>
              <a:rPr lang="de-DE" dirty="0" err="1" smtClean="0">
                <a:latin typeface="+mn-lt"/>
              </a:rPr>
              <a:t>to</a:t>
            </a:r>
            <a:r>
              <a:rPr lang="de-DE" dirty="0" smtClean="0">
                <a:latin typeface="+mn-lt"/>
              </a:rPr>
              <a:t> form a </a:t>
            </a:r>
            <a:r>
              <a:rPr lang="de-DE" dirty="0" err="1" smtClean="0">
                <a:latin typeface="+mn-lt"/>
              </a:rPr>
              <a:t>circle</a:t>
            </a:r>
            <a:r>
              <a:rPr lang="de-DE" dirty="0" smtClean="0">
                <a:latin typeface="+mn-lt"/>
              </a:rPr>
              <a:t> such </a:t>
            </a:r>
            <a:r>
              <a:rPr lang="de-DE" dirty="0" err="1" smtClean="0">
                <a:latin typeface="+mn-lt"/>
              </a:rPr>
              <a:t>that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the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points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at</a:t>
            </a:r>
            <a:r>
              <a:rPr lang="de-DE" dirty="0" smtClean="0">
                <a:latin typeface="+mn-lt"/>
              </a:rPr>
              <a:t> </a:t>
            </a:r>
            <a:r>
              <a:rPr lang="el-GR" b="1" dirty="0" smtClean="0">
                <a:solidFill>
                  <a:srgbClr val="CC00FF"/>
                </a:solidFill>
                <a:latin typeface="+mn-lt"/>
              </a:rPr>
              <a:t>π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and</a:t>
            </a:r>
            <a:r>
              <a:rPr lang="de-DE" dirty="0" smtClean="0">
                <a:latin typeface="+mn-lt"/>
              </a:rPr>
              <a:t> </a:t>
            </a:r>
            <a:r>
              <a:rPr lang="de-DE" b="1" dirty="0" smtClean="0">
                <a:solidFill>
                  <a:srgbClr val="CC00FF"/>
                </a:solidFill>
                <a:latin typeface="+mn-lt"/>
              </a:rPr>
              <a:t>–</a:t>
            </a:r>
            <a:r>
              <a:rPr lang="el-GR" b="1" dirty="0" smtClean="0">
                <a:solidFill>
                  <a:srgbClr val="CC00FF"/>
                </a:solidFill>
                <a:latin typeface="+mn-lt"/>
              </a:rPr>
              <a:t>π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meet</a:t>
            </a:r>
            <a:r>
              <a:rPr lang="de-DE" dirty="0" smtClean="0">
                <a:latin typeface="+mn-lt"/>
              </a:rPr>
              <a:t>. </a:t>
            </a:r>
            <a:endParaRPr lang="de-DE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2762730" y="5888296"/>
          <a:ext cx="2787650" cy="330200"/>
        </p:xfrm>
        <a:graphic>
          <a:graphicData uri="http://schemas.openxmlformats.org/presentationml/2006/ole">
            <p:oleObj spid="_x0000_s51203" name="Equation" r:id="rId4" imgW="2006280" imgH="241200" progId="Equation.DSMT4">
              <p:embed/>
            </p:oleObj>
          </a:graphicData>
        </a:graphic>
      </p:graphicFrame>
      <p:grpSp>
        <p:nvGrpSpPr>
          <p:cNvPr id="15" name="Gruppieren 14"/>
          <p:cNvGrpSpPr/>
          <p:nvPr/>
        </p:nvGrpSpPr>
        <p:grpSpPr>
          <a:xfrm>
            <a:off x="1082100" y="2577840"/>
            <a:ext cx="2863799" cy="2386669"/>
            <a:chOff x="1466661" y="2501324"/>
            <a:chExt cx="2863799" cy="2386669"/>
          </a:xfrm>
        </p:grpSpPr>
        <p:sp>
          <p:nvSpPr>
            <p:cNvPr id="16" name="Rechteck 15"/>
            <p:cNvSpPr/>
            <p:nvPr/>
          </p:nvSpPr>
          <p:spPr>
            <a:xfrm>
              <a:off x="1554178" y="3663636"/>
              <a:ext cx="1180983" cy="387071"/>
            </a:xfrm>
            <a:prstGeom prst="rect">
              <a:avLst/>
            </a:prstGeom>
            <a:solidFill>
              <a:srgbClr val="CE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7" name="Gruppieren 38"/>
            <p:cNvGrpSpPr/>
            <p:nvPr/>
          </p:nvGrpSpPr>
          <p:grpSpPr>
            <a:xfrm>
              <a:off x="2741999" y="2724150"/>
              <a:ext cx="1585526" cy="1847502"/>
              <a:chOff x="2741999" y="2714318"/>
              <a:chExt cx="1585526" cy="1847502"/>
            </a:xfrm>
          </p:grpSpPr>
          <p:sp>
            <p:nvSpPr>
              <p:cNvPr id="31" name="Ellipse 30"/>
              <p:cNvSpPr/>
              <p:nvPr/>
            </p:nvSpPr>
            <p:spPr>
              <a:xfrm>
                <a:off x="2764871" y="3566593"/>
                <a:ext cx="140842" cy="866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aphicFrame>
            <p:nvGraphicFramePr>
              <p:cNvPr id="32" name="Objekt 31"/>
              <p:cNvGraphicFramePr>
                <a:graphicFrameLocks noChangeAspect="1"/>
              </p:cNvGraphicFramePr>
              <p:nvPr/>
            </p:nvGraphicFramePr>
            <p:xfrm>
              <a:off x="2794386" y="3476926"/>
              <a:ext cx="415925" cy="171450"/>
            </p:xfrm>
            <a:graphic>
              <a:graphicData uri="http://schemas.openxmlformats.org/presentationml/2006/ole">
                <p:oleObj spid="_x0000_s51204" name="Equation" r:id="rId5" imgW="583920" imgH="241200" progId="Equation.DSMT4">
                  <p:embed/>
                </p:oleObj>
              </a:graphicData>
            </a:graphic>
          </p:graphicFrame>
          <p:sp>
            <p:nvSpPr>
              <p:cNvPr id="33" name="Ellipse 32"/>
              <p:cNvSpPr/>
              <p:nvPr/>
            </p:nvSpPr>
            <p:spPr>
              <a:xfrm>
                <a:off x="2795929" y="4064964"/>
                <a:ext cx="140842" cy="1112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aphicFrame>
            <p:nvGraphicFramePr>
              <p:cNvPr id="34" name="Objekt 33"/>
              <p:cNvGraphicFramePr>
                <a:graphicFrameLocks noChangeAspect="1"/>
              </p:cNvGraphicFramePr>
              <p:nvPr/>
            </p:nvGraphicFramePr>
            <p:xfrm>
              <a:off x="2741999" y="4048426"/>
              <a:ext cx="544512" cy="171450"/>
            </p:xfrm>
            <a:graphic>
              <a:graphicData uri="http://schemas.openxmlformats.org/presentationml/2006/ole">
                <p:oleObj spid="_x0000_s51205" name="Equation" r:id="rId6" imgW="761760" imgH="241200" progId="Equation.DSMT4">
                  <p:embed/>
                </p:oleObj>
              </a:graphicData>
            </a:graphic>
          </p:graphicFrame>
          <p:sp>
            <p:nvSpPr>
              <p:cNvPr id="35" name="Ellipse 34"/>
              <p:cNvSpPr/>
              <p:nvPr/>
            </p:nvSpPr>
            <p:spPr>
              <a:xfrm>
                <a:off x="2802430" y="4225309"/>
                <a:ext cx="194288" cy="1003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2790152" y="4439101"/>
                <a:ext cx="194288" cy="1090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2757650" y="3358578"/>
                <a:ext cx="174064" cy="94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2771375" y="3187397"/>
                <a:ext cx="174064" cy="946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aphicFrame>
            <p:nvGraphicFramePr>
              <p:cNvPr id="39" name="Objekt 38"/>
              <p:cNvGraphicFramePr>
                <a:graphicFrameLocks noChangeAspect="1"/>
              </p:cNvGraphicFramePr>
              <p:nvPr/>
            </p:nvGraphicFramePr>
            <p:xfrm>
              <a:off x="2812444" y="3322431"/>
              <a:ext cx="153988" cy="127000"/>
            </p:xfrm>
            <a:graphic>
              <a:graphicData uri="http://schemas.openxmlformats.org/presentationml/2006/ole">
                <p:oleObj spid="_x0000_s51206" name="Equation" r:id="rId7" imgW="215619" imgH="177569" progId="Equation.DSMT4">
                  <p:embed/>
                </p:oleObj>
              </a:graphicData>
            </a:graphic>
          </p:graphicFrame>
          <p:graphicFrame>
            <p:nvGraphicFramePr>
              <p:cNvPr id="40" name="Objekt 39"/>
              <p:cNvGraphicFramePr>
                <a:graphicFrameLocks noChangeAspect="1"/>
              </p:cNvGraphicFramePr>
              <p:nvPr/>
            </p:nvGraphicFramePr>
            <p:xfrm>
              <a:off x="2759422" y="4246620"/>
              <a:ext cx="207962" cy="127000"/>
            </p:xfrm>
            <a:graphic>
              <a:graphicData uri="http://schemas.openxmlformats.org/presentationml/2006/ole">
                <p:oleObj spid="_x0000_s51207" name="Equation" r:id="rId8" imgW="291847" imgH="177646" progId="Equation.DSMT4">
                  <p:embed/>
                </p:oleObj>
              </a:graphicData>
            </a:graphic>
          </p:graphicFrame>
          <p:graphicFrame>
            <p:nvGraphicFramePr>
              <p:cNvPr id="41" name="Objekt 40"/>
              <p:cNvGraphicFramePr>
                <a:graphicFrameLocks noChangeAspect="1"/>
              </p:cNvGraphicFramePr>
              <p:nvPr/>
            </p:nvGraphicFramePr>
            <p:xfrm>
              <a:off x="2772144" y="4434820"/>
              <a:ext cx="207962" cy="127000"/>
            </p:xfrm>
            <a:graphic>
              <a:graphicData uri="http://schemas.openxmlformats.org/presentationml/2006/ole">
                <p:oleObj spid="_x0000_s51208" name="Equation" r:id="rId9" imgW="291847" imgH="177646" progId="Equation.DSMT4">
                  <p:embed/>
                </p:oleObj>
              </a:graphicData>
            </a:graphic>
          </p:graphicFrame>
          <p:graphicFrame>
            <p:nvGraphicFramePr>
              <p:cNvPr id="42" name="Objekt 41"/>
              <p:cNvGraphicFramePr>
                <a:graphicFrameLocks noChangeAspect="1"/>
              </p:cNvGraphicFramePr>
              <p:nvPr/>
            </p:nvGraphicFramePr>
            <p:xfrm>
              <a:off x="2820903" y="3157770"/>
              <a:ext cx="146050" cy="127000"/>
            </p:xfrm>
            <a:graphic>
              <a:graphicData uri="http://schemas.openxmlformats.org/presentationml/2006/ole">
                <p:oleObj spid="_x0000_s51209" name="Equation" r:id="rId10" imgW="202936" imgH="177569" progId="Equation.DSMT4">
                  <p:embed/>
                </p:oleObj>
              </a:graphicData>
            </a:graphic>
          </p:graphicFrame>
          <p:sp>
            <p:nvSpPr>
              <p:cNvPr id="43" name="Ellipse 42"/>
              <p:cNvSpPr/>
              <p:nvPr/>
            </p:nvSpPr>
            <p:spPr>
              <a:xfrm>
                <a:off x="2813263" y="2774257"/>
                <a:ext cx="200790" cy="1379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aphicFrame>
            <p:nvGraphicFramePr>
              <p:cNvPr id="44" name="Objekt 43"/>
              <p:cNvGraphicFramePr>
                <a:graphicFrameLocks noChangeAspect="1"/>
              </p:cNvGraphicFramePr>
              <p:nvPr/>
            </p:nvGraphicFramePr>
            <p:xfrm>
              <a:off x="2801938" y="2714318"/>
              <a:ext cx="147637" cy="136525"/>
            </p:xfrm>
            <a:graphic>
              <a:graphicData uri="http://schemas.openxmlformats.org/presentationml/2006/ole">
                <p:oleObj spid="_x0000_s51210" name="Equation" r:id="rId11" imgW="190440" imgH="177480" progId="Equation.DSMT4">
                  <p:embed/>
                </p:oleObj>
              </a:graphicData>
            </a:graphic>
          </p:graphicFrame>
          <p:graphicFrame>
            <p:nvGraphicFramePr>
              <p:cNvPr id="45" name="Objekt 44"/>
              <p:cNvGraphicFramePr>
                <a:graphicFrameLocks noChangeAspect="1"/>
              </p:cNvGraphicFramePr>
              <p:nvPr/>
            </p:nvGraphicFramePr>
            <p:xfrm>
              <a:off x="4219575" y="3900181"/>
              <a:ext cx="107950" cy="107950"/>
            </p:xfrm>
            <a:graphic>
              <a:graphicData uri="http://schemas.openxmlformats.org/presentationml/2006/ole">
                <p:oleObj spid="_x0000_s51211" name="Equation" r:id="rId12" imgW="139680" imgH="139680" progId="Equation.DSMT4">
                  <p:embed/>
                </p:oleObj>
              </a:graphicData>
            </a:graphic>
          </p:graphicFrame>
        </p:grpSp>
        <p:cxnSp>
          <p:nvCxnSpPr>
            <p:cNvPr id="18" name="Gerade Verbindung mit Pfeil 17"/>
            <p:cNvCxnSpPr/>
            <p:nvPr/>
          </p:nvCxnSpPr>
          <p:spPr>
            <a:xfrm flipH="1" flipV="1">
              <a:off x="2743200" y="2777706"/>
              <a:ext cx="8626" cy="210484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 flipV="1">
              <a:off x="1649082" y="3852410"/>
              <a:ext cx="2681378" cy="100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1731034" y="3667661"/>
              <a:ext cx="2173857" cy="0"/>
            </a:xfrm>
            <a:prstGeom prst="line">
              <a:avLst/>
            </a:prstGeom>
            <a:ln w="28575">
              <a:solidFill>
                <a:srgbClr val="CC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1731034" y="4047224"/>
              <a:ext cx="2173857" cy="0"/>
            </a:xfrm>
            <a:prstGeom prst="line">
              <a:avLst/>
            </a:prstGeom>
            <a:ln w="28575">
              <a:solidFill>
                <a:srgbClr val="CC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1731034" y="4231973"/>
              <a:ext cx="2173857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>
              <a:off x="1731034" y="4416722"/>
              <a:ext cx="2173857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1731034" y="3482912"/>
              <a:ext cx="2173857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1731034" y="3298163"/>
              <a:ext cx="2173857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/>
            <p:cNvSpPr txBox="1"/>
            <p:nvPr/>
          </p:nvSpPr>
          <p:spPr>
            <a:xfrm>
              <a:off x="3156857" y="2815046"/>
              <a:ext cx="22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de-DE" sz="600" dirty="0" smtClean="0">
                  <a:solidFill>
                    <a:srgbClr val="0000FF"/>
                  </a:solidFill>
                  <a:sym typeface="Wingdings 2"/>
                </a:rPr>
                <a:t></a:t>
              </a:r>
            </a:p>
            <a:p>
              <a:pPr>
                <a:spcAft>
                  <a:spcPts val="0"/>
                </a:spcAft>
              </a:pPr>
              <a:r>
                <a:rPr lang="de-DE" sz="600" dirty="0" smtClean="0">
                  <a:solidFill>
                    <a:srgbClr val="0000FF"/>
                  </a:solidFill>
                  <a:sym typeface="Wingdings 2"/>
                </a:rPr>
                <a:t></a:t>
              </a:r>
            </a:p>
            <a:p>
              <a:pPr>
                <a:spcAft>
                  <a:spcPts val="0"/>
                </a:spcAft>
              </a:pPr>
              <a:r>
                <a:rPr lang="de-DE" sz="600" dirty="0" smtClean="0">
                  <a:solidFill>
                    <a:srgbClr val="0000FF"/>
                  </a:solidFill>
                  <a:sym typeface="Wingdings 2"/>
                </a:rPr>
                <a:t></a:t>
              </a:r>
              <a:endParaRPr lang="de-DE" sz="700" dirty="0" smtClean="0">
                <a:solidFill>
                  <a:srgbClr val="0000FF"/>
                </a:solidFill>
                <a:sym typeface="Wingdings 2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153592" y="4518661"/>
              <a:ext cx="22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de-DE" sz="600" dirty="0" smtClean="0">
                  <a:solidFill>
                    <a:srgbClr val="0000FF"/>
                  </a:solidFill>
                  <a:sym typeface="Wingdings 2"/>
                </a:rPr>
                <a:t></a:t>
              </a:r>
            </a:p>
            <a:p>
              <a:pPr>
                <a:spcAft>
                  <a:spcPts val="0"/>
                </a:spcAft>
              </a:pPr>
              <a:r>
                <a:rPr lang="de-DE" sz="600" dirty="0" smtClean="0">
                  <a:solidFill>
                    <a:srgbClr val="0000FF"/>
                  </a:solidFill>
                  <a:sym typeface="Wingdings 2"/>
                </a:rPr>
                <a:t></a:t>
              </a:r>
            </a:p>
            <a:p>
              <a:pPr>
                <a:spcAft>
                  <a:spcPts val="0"/>
                </a:spcAft>
              </a:pPr>
              <a:r>
                <a:rPr lang="de-DE" sz="600" dirty="0" smtClean="0">
                  <a:solidFill>
                    <a:srgbClr val="0000FF"/>
                  </a:solidFill>
                  <a:sym typeface="Wingdings 2"/>
                </a:rPr>
                <a:t></a:t>
              </a:r>
              <a:endParaRPr lang="de-DE" sz="700" dirty="0" smtClean="0">
                <a:solidFill>
                  <a:srgbClr val="0000FF"/>
                </a:solidFill>
                <a:sym typeface="Wingdings 2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1466661" y="2501324"/>
              <a:ext cx="12891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The i</a:t>
              </a:r>
              <a:r>
                <a:rPr lang="el-GR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ω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axis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of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the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s-plane</a:t>
              </a:r>
            </a:p>
            <a:p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is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the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location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of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the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</a:p>
            <a:p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Fourier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transform</a:t>
              </a:r>
              <a:endParaRPr lang="de-DE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cxnSp>
          <p:nvCxnSpPr>
            <p:cNvPr id="29" name="Gerade Verbindung mit Pfeil 28"/>
            <p:cNvCxnSpPr/>
            <p:nvPr/>
          </p:nvCxnSpPr>
          <p:spPr>
            <a:xfrm>
              <a:off x="2338812" y="2866931"/>
              <a:ext cx="380245" cy="259532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/>
            <p:cNvSpPr txBox="1"/>
            <p:nvPr/>
          </p:nvSpPr>
          <p:spPr>
            <a:xfrm>
              <a:off x="3112476" y="2505807"/>
              <a:ext cx="8451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latin typeface="+mn-lt"/>
                </a:rPr>
                <a:t>S-Plane</a:t>
              </a:r>
              <a:endParaRPr lang="de-DE" sz="1600" b="1" dirty="0">
                <a:latin typeface="+mn-lt"/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4706310" y="2585027"/>
            <a:ext cx="3415434" cy="2406052"/>
            <a:chOff x="4279450" y="2505807"/>
            <a:chExt cx="3415434" cy="2406052"/>
          </a:xfrm>
        </p:grpSpPr>
        <p:sp>
          <p:nvSpPr>
            <p:cNvPr id="47" name="Bogen 46"/>
            <p:cNvSpPr/>
            <p:nvPr/>
          </p:nvSpPr>
          <p:spPr>
            <a:xfrm rot="21199684">
              <a:off x="5122698" y="3194392"/>
              <a:ext cx="1082351" cy="1324947"/>
            </a:xfrm>
            <a:prstGeom prst="arc">
              <a:avLst/>
            </a:prstGeom>
            <a:ln w="190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6102220" y="3424335"/>
              <a:ext cx="3642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</a:rPr>
                <a:t>ω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5020076" y="3305245"/>
              <a:ext cx="1055076" cy="1081453"/>
            </a:xfrm>
            <a:prstGeom prst="ellipse">
              <a:avLst/>
            </a:prstGeom>
            <a:solidFill>
              <a:srgbClr val="CEFEF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0" name="Gerade Verbindung mit Pfeil 49"/>
            <p:cNvCxnSpPr/>
            <p:nvPr/>
          </p:nvCxnSpPr>
          <p:spPr>
            <a:xfrm flipH="1" flipV="1">
              <a:off x="5542085" y="2807013"/>
              <a:ext cx="8626" cy="210484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50"/>
            <p:cNvCxnSpPr/>
            <p:nvPr/>
          </p:nvCxnSpPr>
          <p:spPr>
            <a:xfrm flipV="1">
              <a:off x="4651131" y="3846549"/>
              <a:ext cx="2108937" cy="44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/>
            <p:cNvCxnSpPr/>
            <p:nvPr/>
          </p:nvCxnSpPr>
          <p:spPr>
            <a:xfrm flipV="1">
              <a:off x="5545899" y="3588591"/>
              <a:ext cx="360320" cy="260031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Bogen 52"/>
            <p:cNvSpPr/>
            <p:nvPr/>
          </p:nvSpPr>
          <p:spPr>
            <a:xfrm rot="1040649">
              <a:off x="5592348" y="3719219"/>
              <a:ext cx="192596" cy="205237"/>
            </a:xfrm>
            <a:prstGeom prst="arc">
              <a:avLst>
                <a:gd name="adj1" fmla="val 16565587"/>
                <a:gd name="adj2" fmla="val 0"/>
              </a:avLst>
            </a:prstGeom>
            <a:ln w="6350">
              <a:solidFill>
                <a:schemeClr val="tx1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aphicFrame>
          <p:nvGraphicFramePr>
            <p:cNvPr id="54" name="Objekt 53"/>
            <p:cNvGraphicFramePr>
              <a:graphicFrameLocks noChangeAspect="1"/>
            </p:cNvGraphicFramePr>
            <p:nvPr/>
          </p:nvGraphicFramePr>
          <p:xfrm>
            <a:off x="5786438" y="3657600"/>
            <a:ext cx="127000" cy="204788"/>
          </p:xfrm>
          <a:graphic>
            <a:graphicData uri="http://schemas.openxmlformats.org/presentationml/2006/ole">
              <p:oleObj spid="_x0000_s51212" name="Equation" r:id="rId13" imgW="126720" imgH="203040" progId="Equation.DSMT4">
                <p:embed/>
              </p:oleObj>
            </a:graphicData>
          </a:graphic>
        </p:graphicFrame>
        <p:graphicFrame>
          <p:nvGraphicFramePr>
            <p:cNvPr id="55" name="Objekt 54"/>
            <p:cNvGraphicFramePr>
              <a:graphicFrameLocks noChangeAspect="1"/>
            </p:cNvGraphicFramePr>
            <p:nvPr/>
          </p:nvGraphicFramePr>
          <p:xfrm>
            <a:off x="5729330" y="3438717"/>
            <a:ext cx="177800" cy="204788"/>
          </p:xfrm>
          <a:graphic>
            <a:graphicData uri="http://schemas.openxmlformats.org/presentationml/2006/ole">
              <p:oleObj spid="_x0000_s51213" name="Equation" r:id="rId14" imgW="177480" imgH="203040" progId="Equation.DSMT4">
                <p:embed/>
              </p:oleObj>
            </a:graphicData>
          </a:graphic>
        </p:graphicFrame>
        <p:cxnSp>
          <p:nvCxnSpPr>
            <p:cNvPr id="56" name="Gerade Verbindung mit Pfeil 55"/>
            <p:cNvCxnSpPr/>
            <p:nvPr/>
          </p:nvCxnSpPr>
          <p:spPr>
            <a:xfrm flipH="1" flipV="1">
              <a:off x="5997916" y="4196971"/>
              <a:ext cx="321000" cy="262714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56"/>
            <p:cNvSpPr txBox="1"/>
            <p:nvPr/>
          </p:nvSpPr>
          <p:spPr>
            <a:xfrm>
              <a:off x="5903096" y="4422980"/>
              <a:ext cx="1394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The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unit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circle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corresponds</a:t>
              </a:r>
              <a:endParaRPr lang="de-DE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  <a:p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to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the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i</a:t>
              </a:r>
              <a:r>
                <a:rPr lang="el-GR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ω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-axis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of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the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s-plane</a:t>
              </a:r>
              <a:endParaRPr lang="de-DE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920153" y="2505807"/>
              <a:ext cx="8771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latin typeface="+mn-lt"/>
                </a:rPr>
                <a:t>Z-Plane</a:t>
              </a:r>
              <a:endParaRPr lang="de-DE" sz="1600" b="1" dirty="0">
                <a:latin typeface="+mn-lt"/>
              </a:endParaRPr>
            </a:p>
          </p:txBody>
        </p:sp>
        <p:cxnSp>
          <p:nvCxnSpPr>
            <p:cNvPr id="59" name="Gerade Verbindung mit Pfeil 58"/>
            <p:cNvCxnSpPr/>
            <p:nvPr/>
          </p:nvCxnSpPr>
          <p:spPr>
            <a:xfrm>
              <a:off x="4813884" y="3232748"/>
              <a:ext cx="505462" cy="442437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59"/>
            <p:cNvSpPr txBox="1"/>
            <p:nvPr/>
          </p:nvSpPr>
          <p:spPr>
            <a:xfrm>
              <a:off x="4279450" y="2790542"/>
              <a:ext cx="1091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Inside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the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unit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circle</a:t>
              </a:r>
              <a:endParaRPr lang="de-DE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  <a:p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corresponds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to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σ &lt; 0</a:t>
              </a:r>
            </a:p>
            <a:p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of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the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s-plane</a:t>
              </a:r>
              <a:endParaRPr lang="de-DE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6542004" y="2995696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Outside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the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unit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circle</a:t>
              </a:r>
              <a:endParaRPr lang="de-DE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  <a:p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corresponds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to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σ &gt; 0</a:t>
              </a:r>
            </a:p>
            <a:p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of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r>
                <a:rPr lang="de-DE" sz="8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the</a:t>
              </a:r>
              <a:r>
                <a:rPr lang="de-DE" sz="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s-plane</a:t>
              </a:r>
              <a:endParaRPr lang="de-DE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5354515" y="2593730"/>
              <a:ext cx="3433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>
                  <a:latin typeface="+mn-lt"/>
                </a:rPr>
                <a:t>Im</a:t>
              </a:r>
              <a:endParaRPr lang="de-DE" sz="1100" dirty="0">
                <a:latin typeface="+mn-lt"/>
              </a:endParaRP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6544407" y="3836376"/>
              <a:ext cx="3321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>
                  <a:latin typeface="+mn-lt"/>
                </a:rPr>
                <a:t>Re</a:t>
              </a:r>
              <a:endParaRPr lang="de-DE" sz="1100" dirty="0">
                <a:latin typeface="+mn-lt"/>
              </a:endParaRPr>
            </a:p>
          </p:txBody>
        </p:sp>
        <p:graphicFrame>
          <p:nvGraphicFramePr>
            <p:cNvPr id="64" name="Objekt 63"/>
            <p:cNvGraphicFramePr>
              <a:graphicFrameLocks noChangeAspect="1"/>
            </p:cNvGraphicFramePr>
            <p:nvPr/>
          </p:nvGraphicFramePr>
          <p:xfrm>
            <a:off x="4300715" y="3287204"/>
            <a:ext cx="319088" cy="396875"/>
          </p:xfrm>
          <a:graphic>
            <a:graphicData uri="http://schemas.openxmlformats.org/presentationml/2006/ole">
              <p:oleObj spid="_x0000_s51214" name="Equation" r:id="rId15" imgW="317160" imgH="393480" progId="Equation.DSMT4">
                <p:embed/>
              </p:oleObj>
            </a:graphicData>
          </a:graphic>
        </p:graphicFrame>
        <p:cxnSp>
          <p:nvCxnSpPr>
            <p:cNvPr id="65" name="Gerade Verbindung mit Pfeil 64"/>
            <p:cNvCxnSpPr/>
            <p:nvPr/>
          </p:nvCxnSpPr>
          <p:spPr>
            <a:xfrm>
              <a:off x="4607103" y="3496754"/>
              <a:ext cx="366287" cy="289530"/>
            </a:xfrm>
            <a:prstGeom prst="straightConnector1">
              <a:avLst/>
            </a:prstGeom>
            <a:ln w="19050">
              <a:solidFill>
                <a:srgbClr val="CC00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Bogen 65"/>
            <p:cNvSpPr/>
            <p:nvPr/>
          </p:nvSpPr>
          <p:spPr>
            <a:xfrm>
              <a:off x="5018523" y="3304518"/>
              <a:ext cx="1060815" cy="1085316"/>
            </a:xfrm>
            <a:prstGeom prst="arc">
              <a:avLst>
                <a:gd name="adj1" fmla="val 10784525"/>
                <a:gd name="adj2" fmla="val 11894353"/>
              </a:avLst>
            </a:prstGeom>
            <a:ln w="28575">
              <a:solidFill>
                <a:srgbClr val="CC00FF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Bogen 66"/>
            <p:cNvSpPr/>
            <p:nvPr/>
          </p:nvSpPr>
          <p:spPr>
            <a:xfrm flipV="1">
              <a:off x="5019100" y="3310214"/>
              <a:ext cx="1054541" cy="1079618"/>
            </a:xfrm>
            <a:prstGeom prst="arc">
              <a:avLst>
                <a:gd name="adj1" fmla="val 10784525"/>
                <a:gd name="adj2" fmla="val 11965997"/>
              </a:avLst>
            </a:prstGeom>
            <a:ln w="28575">
              <a:solidFill>
                <a:srgbClr val="CC00FF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8" name="Gerade Verbindung mit Pfeil 67"/>
            <p:cNvCxnSpPr/>
            <p:nvPr/>
          </p:nvCxnSpPr>
          <p:spPr>
            <a:xfrm flipV="1">
              <a:off x="4602296" y="3928607"/>
              <a:ext cx="366287" cy="289530"/>
            </a:xfrm>
            <a:prstGeom prst="straightConnector1">
              <a:avLst/>
            </a:prstGeom>
            <a:ln w="19050">
              <a:solidFill>
                <a:srgbClr val="CC00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9" name="Objekt 68"/>
            <p:cNvGraphicFramePr>
              <a:graphicFrameLocks noChangeAspect="1"/>
            </p:cNvGraphicFramePr>
            <p:nvPr/>
          </p:nvGraphicFramePr>
          <p:xfrm>
            <a:off x="4316590" y="4026979"/>
            <a:ext cx="266700" cy="395287"/>
          </p:xfrm>
          <a:graphic>
            <a:graphicData uri="http://schemas.openxmlformats.org/presentationml/2006/ole">
              <p:oleObj spid="_x0000_s51215" name="Equation" r:id="rId16" imgW="266400" imgH="39348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3592469" y="546265"/>
            <a:ext cx="195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CC00FF"/>
                </a:solidFill>
                <a:latin typeface="Garamond"/>
              </a:rPr>
              <a:t>Analysis Layer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28260" y="1020501"/>
            <a:ext cx="3935395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lvl="0" indent="-2667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/>
              </a:rPr>
              <a:t>Recursive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/>
              </a:rPr>
              <a:t>and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/>
              </a:rPr>
              <a:t> non-</a:t>
            </a: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/>
              </a:rPr>
              <a:t>Recursive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/>
              </a:rPr>
              <a:t> Filters</a:t>
            </a:r>
          </a:p>
          <a:p>
            <a:pPr marL="266700" marR="0" lvl="0" indent="-2667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aramond"/>
            </a:endParaRPr>
          </a:p>
          <a:p>
            <a:pPr marL="266700" marR="0" lvl="0" indent="-2667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aramond"/>
            </a:endParaRPr>
          </a:p>
          <a:p>
            <a:pPr marL="266700" marR="0" lvl="0" indent="-2667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aramond"/>
            </a:endParaRPr>
          </a:p>
          <a:p>
            <a:pPr marL="266700" marR="0" lvl="0" indent="-2667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aramond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The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transfer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function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is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the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ratio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of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two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polynomials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in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the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variable z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and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may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be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written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in a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cascade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form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with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Garamond"/>
              </a:rPr>
              <a:t>H</a:t>
            </a:r>
            <a:r>
              <a:rPr kumimoji="0" lang="de-DE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Garamond"/>
              </a:rPr>
              <a:t>1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Garamond"/>
              </a:rPr>
              <a:t>(z)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is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the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transfer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function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of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a </a:t>
            </a: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Garamond"/>
              </a:rPr>
              <a:t>feed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Garamond"/>
              </a:rPr>
              <a:t>forward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Garamond"/>
              </a:rPr>
              <a:t>, all-</a:t>
            </a: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Garamond"/>
              </a:rPr>
              <a:t>zero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Garamond"/>
              </a:rPr>
              <a:t> filter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and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Garamond"/>
              </a:rPr>
              <a:t>H</a:t>
            </a:r>
            <a:r>
              <a:rPr kumimoji="0" lang="de-DE" sz="1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Garamond"/>
              </a:rPr>
              <a:t>2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Garamond"/>
              </a:rPr>
              <a:t>(z)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</a:rPr>
              <a:t>is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</a:rPr>
              <a:t>the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</a:rPr>
              <a:t>transfer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</a:rPr>
              <a:t>function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</a:rPr>
              <a:t> 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</a:rPr>
              <a:t>of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</a:rPr>
              <a:t> a </a:t>
            </a: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Garamond"/>
              </a:rPr>
              <a:t>feedback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Garamond"/>
              </a:rPr>
              <a:t>, all-pole, </a:t>
            </a: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Garamond"/>
              </a:rPr>
              <a:t>recursive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Garamond"/>
              </a:rPr>
              <a:t> filter.</a:t>
            </a:r>
          </a:p>
        </p:txBody>
      </p:sp>
      <p:graphicFrame>
        <p:nvGraphicFramePr>
          <p:cNvPr id="16" name="Object 1"/>
          <p:cNvGraphicFramePr>
            <a:graphicFrameLocks noChangeAspect="1"/>
          </p:cNvGraphicFramePr>
          <p:nvPr/>
        </p:nvGraphicFramePr>
        <p:xfrm>
          <a:off x="557213" y="1435100"/>
          <a:ext cx="3432175" cy="1790700"/>
        </p:xfrm>
        <a:graphic>
          <a:graphicData uri="http://schemas.openxmlformats.org/presentationml/2006/ole">
            <p:oleObj spid="_x0000_s52229" name="Equation" r:id="rId3" imgW="2806560" imgH="1473120" progId="Equation.DSMT4">
              <p:embed/>
            </p:oleObj>
          </a:graphicData>
        </a:graphic>
      </p:graphicFrame>
      <p:grpSp>
        <p:nvGrpSpPr>
          <p:cNvPr id="17" name="Gruppieren 16"/>
          <p:cNvGrpSpPr/>
          <p:nvPr/>
        </p:nvGrpSpPr>
        <p:grpSpPr>
          <a:xfrm>
            <a:off x="4386805" y="1139020"/>
            <a:ext cx="4470123" cy="4786160"/>
            <a:chOff x="4386805" y="1139020"/>
            <a:chExt cx="4470123" cy="4786160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86805" y="1139020"/>
              <a:ext cx="4470123" cy="4387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feld 18"/>
            <p:cNvSpPr txBox="1"/>
            <p:nvPr/>
          </p:nvSpPr>
          <p:spPr>
            <a:xfrm>
              <a:off x="4872942" y="5555848"/>
              <a:ext cx="3353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Garamond"/>
                </a:rPr>
                <a:t>Direct</a:t>
              </a:r>
              <a:r>
                <a:rPr kumimoji="0" lang="de-D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Garamond"/>
                </a:rPr>
                <a:t>-form pole-</a:t>
              </a:r>
              <a:r>
                <a:rPr kumimoji="0" lang="de-DE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Garamond"/>
                </a:rPr>
                <a:t>zero</a:t>
              </a:r>
              <a:r>
                <a:rPr kumimoji="0" lang="de-D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Garamond"/>
                </a:rPr>
                <a:t> </a:t>
              </a:r>
              <a:r>
                <a:rPr kumimoji="0" lang="de-D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aramond"/>
                </a:rPr>
                <a:t>IIR filter</a:t>
              </a:r>
              <a:endPara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099539" y="5073162"/>
              <a:ext cx="1037492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Non-</a:t>
              </a:r>
              <a:r>
                <a:rPr kumimoji="0" lang="de-DE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recursive</a:t>
              </a: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 all-</a:t>
              </a:r>
              <a:r>
                <a:rPr kumimoji="0" lang="de-DE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zero</a:t>
              </a: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part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6816969" y="5093678"/>
              <a:ext cx="1037492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</a:rPr>
                <a:t>Recursive</a:t>
              </a: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</a:rPr>
                <a:t>all-pole </a:t>
              </a:r>
              <a:r>
                <a:rPr kumimoji="0" lang="de-DE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</a:rPr>
                <a:t>part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22" name="Objekt 21"/>
            <p:cNvGraphicFramePr>
              <a:graphicFrameLocks noChangeAspect="1"/>
            </p:cNvGraphicFramePr>
            <p:nvPr/>
          </p:nvGraphicFramePr>
          <p:xfrm>
            <a:off x="4959227" y="1178169"/>
            <a:ext cx="1230191" cy="557335"/>
          </p:xfrm>
          <a:graphic>
            <a:graphicData uri="http://schemas.openxmlformats.org/presentationml/2006/ole">
              <p:oleObj spid="_x0000_s52230" name="Equation" r:id="rId5" imgW="952087" imgH="431613" progId="Equation.DSMT4">
                <p:embed/>
              </p:oleObj>
            </a:graphicData>
          </a:graphic>
        </p:graphicFrame>
        <p:graphicFrame>
          <p:nvGraphicFramePr>
            <p:cNvPr id="23" name="Objekt 22"/>
            <p:cNvGraphicFramePr>
              <a:graphicFrameLocks noChangeAspect="1"/>
            </p:cNvGraphicFramePr>
            <p:nvPr/>
          </p:nvGraphicFramePr>
          <p:xfrm>
            <a:off x="6790958" y="1178169"/>
            <a:ext cx="1230191" cy="557335"/>
          </p:xfrm>
          <a:graphic>
            <a:graphicData uri="http://schemas.openxmlformats.org/presentationml/2006/ole">
              <p:oleObj spid="_x0000_s52231" name="Equation" r:id="rId6" imgW="952200" imgH="43164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3592469" y="546265"/>
            <a:ext cx="195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CC00FF"/>
                </a:solidFill>
                <a:latin typeface="Garamond"/>
              </a:rPr>
              <a:t>Analysis Layer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364729" y="1302387"/>
            <a:ext cx="2860258" cy="2084447"/>
            <a:chOff x="426406" y="2303253"/>
            <a:chExt cx="5019823" cy="369758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24910"/>
            <a:stretch>
              <a:fillRect/>
            </a:stretch>
          </p:blipFill>
          <p:spPr bwMode="auto">
            <a:xfrm>
              <a:off x="426406" y="2303253"/>
              <a:ext cx="5019823" cy="3697586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8" name="Ellipse 7"/>
            <p:cNvSpPr/>
            <p:nvPr/>
          </p:nvSpPr>
          <p:spPr>
            <a:xfrm>
              <a:off x="2253082" y="3280866"/>
              <a:ext cx="80467" cy="87783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3725876" y="3272332"/>
              <a:ext cx="80467" cy="87783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149263" y="4954044"/>
              <a:ext cx="253652" cy="90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855133" y="4978369"/>
              <a:ext cx="5485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 = -0.5</a:t>
              </a:r>
              <a:endParaRPr lang="de-DE" sz="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588420" y="5211963"/>
              <a:ext cx="4235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 = 1</a:t>
              </a:r>
              <a:endParaRPr lang="de-DE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1236945" y="5426901"/>
              <a:ext cx="344467" cy="1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308157" y="5199662"/>
              <a:ext cx="4619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 = -1</a:t>
              </a:r>
              <a:endParaRPr lang="de-DE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917532" y="5311036"/>
              <a:ext cx="203547" cy="87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066716" y="5514970"/>
              <a:ext cx="5485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 = -0.7</a:t>
              </a:r>
              <a:endParaRPr lang="de-DE" sz="9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4846730" y="4920538"/>
              <a:ext cx="278831" cy="102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836214" y="4901340"/>
              <a:ext cx="51007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 = 0.5</a:t>
              </a:r>
              <a:endParaRPr lang="de-DE" sz="9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4957442" y="5502802"/>
              <a:ext cx="168119" cy="110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5117360" y="5289578"/>
              <a:ext cx="225523" cy="82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721071" y="5478066"/>
              <a:ext cx="51007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 = 0.7</a:t>
              </a:r>
              <a:endParaRPr lang="de-DE" sz="9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Gerade Verbindung mit Pfeil 21"/>
            <p:cNvCxnSpPr/>
            <p:nvPr/>
          </p:nvCxnSpPr>
          <p:spPr>
            <a:xfrm flipH="1" flipV="1">
              <a:off x="975907" y="5502803"/>
              <a:ext cx="168118" cy="131213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V="1">
              <a:off x="5154264" y="5482987"/>
              <a:ext cx="140099" cy="118226"/>
            </a:xfrm>
            <a:prstGeom prst="straightConnector1">
              <a:avLst/>
            </a:prstGeom>
            <a:ln w="12700">
              <a:solidFill>
                <a:srgbClr val="008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/>
          <p:cNvGrpSpPr/>
          <p:nvPr/>
        </p:nvGrpSpPr>
        <p:grpSpPr>
          <a:xfrm>
            <a:off x="843996" y="1302387"/>
            <a:ext cx="2834870" cy="2116527"/>
            <a:chOff x="4169779" y="2337758"/>
            <a:chExt cx="4804703" cy="3634777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t="25725"/>
            <a:stretch>
              <a:fillRect/>
            </a:stretch>
          </p:blipFill>
          <p:spPr bwMode="auto">
            <a:xfrm>
              <a:off x="4169779" y="2337758"/>
              <a:ext cx="4804703" cy="3634777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</p:pic>
        <p:sp>
          <p:nvSpPr>
            <p:cNvPr id="26" name="Multiplizieren 25"/>
            <p:cNvSpPr/>
            <p:nvPr/>
          </p:nvSpPr>
          <p:spPr>
            <a:xfrm>
              <a:off x="5913706" y="3335983"/>
              <a:ext cx="137100" cy="139586"/>
            </a:xfrm>
            <a:prstGeom prst="mathMultiply">
              <a:avLst>
                <a:gd name="adj1" fmla="val 5650"/>
              </a:avLst>
            </a:prstGeom>
            <a:solidFill>
              <a:srgbClr val="0080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Multiplizieren 26"/>
            <p:cNvSpPr/>
            <p:nvPr/>
          </p:nvSpPr>
          <p:spPr>
            <a:xfrm>
              <a:off x="7336807" y="3324422"/>
              <a:ext cx="137100" cy="139586"/>
            </a:xfrm>
            <a:prstGeom prst="mathMultiply">
              <a:avLst>
                <a:gd name="adj1" fmla="val 5650"/>
              </a:avLst>
            </a:prstGeom>
            <a:solidFill>
              <a:srgbClr val="0080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824496" y="3890313"/>
            <a:ext cx="2854370" cy="2061713"/>
            <a:chOff x="4650611" y="2294626"/>
            <a:chExt cx="4493389" cy="3157050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25866"/>
            <a:stretch>
              <a:fillRect/>
            </a:stretch>
          </p:blipFill>
          <p:spPr bwMode="auto">
            <a:xfrm>
              <a:off x="4650611" y="2294626"/>
              <a:ext cx="4493389" cy="3157050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</p:pic>
        <p:sp>
          <p:nvSpPr>
            <p:cNvPr id="30" name="Multiplizieren 29"/>
            <p:cNvSpPr/>
            <p:nvPr/>
          </p:nvSpPr>
          <p:spPr>
            <a:xfrm>
              <a:off x="6225588" y="3420850"/>
              <a:ext cx="111727" cy="122383"/>
            </a:xfrm>
            <a:prstGeom prst="mathMultiply">
              <a:avLst>
                <a:gd name="adj1" fmla="val 2269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Multiplizieren 30"/>
            <p:cNvSpPr/>
            <p:nvPr/>
          </p:nvSpPr>
          <p:spPr>
            <a:xfrm>
              <a:off x="6227081" y="2793814"/>
              <a:ext cx="111727" cy="122383"/>
            </a:xfrm>
            <a:prstGeom prst="mathMultiply">
              <a:avLst>
                <a:gd name="adj1" fmla="val 2269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Multiplizieren 31"/>
            <p:cNvSpPr/>
            <p:nvPr/>
          </p:nvSpPr>
          <p:spPr>
            <a:xfrm>
              <a:off x="7943701" y="3488872"/>
              <a:ext cx="111727" cy="122382"/>
            </a:xfrm>
            <a:prstGeom prst="mathMultiply">
              <a:avLst>
                <a:gd name="adj1" fmla="val 2269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Multiplizieren 32"/>
            <p:cNvSpPr/>
            <p:nvPr/>
          </p:nvSpPr>
          <p:spPr>
            <a:xfrm>
              <a:off x="7940980" y="2694215"/>
              <a:ext cx="111727" cy="122382"/>
            </a:xfrm>
            <a:prstGeom prst="mathMultiply">
              <a:avLst>
                <a:gd name="adj1" fmla="val 2269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Multiplizieren 33"/>
            <p:cNvSpPr/>
            <p:nvPr/>
          </p:nvSpPr>
          <p:spPr>
            <a:xfrm>
              <a:off x="5554510" y="3443696"/>
              <a:ext cx="111727" cy="122383"/>
            </a:xfrm>
            <a:prstGeom prst="mathMultiply">
              <a:avLst>
                <a:gd name="adj1" fmla="val 2269"/>
              </a:avLst>
            </a:prstGeom>
            <a:solidFill>
              <a:srgbClr val="008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Multiplizieren 34"/>
            <p:cNvSpPr/>
            <p:nvPr/>
          </p:nvSpPr>
          <p:spPr>
            <a:xfrm>
              <a:off x="5532700" y="2790923"/>
              <a:ext cx="111727" cy="122383"/>
            </a:xfrm>
            <a:prstGeom prst="mathMultiply">
              <a:avLst>
                <a:gd name="adj1" fmla="val 2269"/>
              </a:avLst>
            </a:prstGeom>
            <a:solidFill>
              <a:srgbClr val="008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Multiplizieren 35"/>
            <p:cNvSpPr/>
            <p:nvPr/>
          </p:nvSpPr>
          <p:spPr>
            <a:xfrm>
              <a:off x="7938514" y="3368627"/>
              <a:ext cx="111727" cy="122383"/>
            </a:xfrm>
            <a:prstGeom prst="mathMultiply">
              <a:avLst>
                <a:gd name="adj1" fmla="val 2269"/>
              </a:avLst>
            </a:prstGeom>
            <a:solidFill>
              <a:srgbClr val="008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Multiplizieren 36"/>
            <p:cNvSpPr/>
            <p:nvPr/>
          </p:nvSpPr>
          <p:spPr>
            <a:xfrm>
              <a:off x="7946905" y="2818665"/>
              <a:ext cx="111727" cy="122383"/>
            </a:xfrm>
            <a:prstGeom prst="mathMultiply">
              <a:avLst>
                <a:gd name="adj1" fmla="val 2269"/>
              </a:avLst>
            </a:prstGeom>
            <a:solidFill>
              <a:srgbClr val="008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5364729" y="3907566"/>
            <a:ext cx="1552755" cy="2070339"/>
            <a:chOff x="4140679" y="4054415"/>
            <a:chExt cx="1552755" cy="2070339"/>
          </a:xfrm>
        </p:grpSpPr>
        <p:grpSp>
          <p:nvGrpSpPr>
            <p:cNvPr id="39" name="Gruppieren 85"/>
            <p:cNvGrpSpPr/>
            <p:nvPr/>
          </p:nvGrpSpPr>
          <p:grpSpPr>
            <a:xfrm>
              <a:off x="4226945" y="4082098"/>
              <a:ext cx="1285336" cy="1892512"/>
              <a:chOff x="4270077" y="4220120"/>
              <a:chExt cx="1285336" cy="1892512"/>
            </a:xfrm>
          </p:grpSpPr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9543" t="9553" b="3843"/>
              <a:stretch>
                <a:fillRect/>
              </a:stretch>
            </p:blipFill>
            <p:spPr bwMode="auto">
              <a:xfrm>
                <a:off x="4270077" y="5303752"/>
                <a:ext cx="1285336" cy="808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13" t="9553" r="60349" b="3843"/>
              <a:stretch>
                <a:fillRect/>
              </a:stretch>
            </p:blipFill>
            <p:spPr bwMode="auto">
              <a:xfrm>
                <a:off x="4508741" y="4220120"/>
                <a:ext cx="1046670" cy="1009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" name="Rechteck 39"/>
            <p:cNvSpPr/>
            <p:nvPr/>
          </p:nvSpPr>
          <p:spPr>
            <a:xfrm>
              <a:off x="4140679" y="4054415"/>
              <a:ext cx="1552755" cy="2070339"/>
            </a:xfrm>
            <a:prstGeom prst="rect">
              <a:avLst/>
            </a:prstGeom>
            <a:noFill/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7453863" y="4873725"/>
            <a:ext cx="1112035" cy="1009290"/>
            <a:chOff x="6302537" y="5011948"/>
            <a:chExt cx="1112035" cy="1009290"/>
          </a:xfrm>
        </p:grpSpPr>
        <p:pic>
          <p:nvPicPr>
            <p:cNvPr id="44" name="Grafik 43" descr="MovAverg2.jpg"/>
            <p:cNvPicPr>
              <a:picLocks noChangeAspect="1"/>
            </p:cNvPicPr>
            <p:nvPr/>
          </p:nvPicPr>
          <p:blipFill>
            <a:blip r:embed="rId6" cstate="print"/>
            <a:srcRect b="55570"/>
            <a:stretch>
              <a:fillRect/>
            </a:stretch>
          </p:blipFill>
          <p:spPr>
            <a:xfrm>
              <a:off x="6302537" y="5011948"/>
              <a:ext cx="1112035" cy="1009290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</p:pic>
        <p:sp>
          <p:nvSpPr>
            <p:cNvPr id="45" name="Oval 264"/>
            <p:cNvSpPr>
              <a:spLocks noChangeArrowheads="1"/>
            </p:cNvSpPr>
            <p:nvPr/>
          </p:nvSpPr>
          <p:spPr bwMode="auto">
            <a:xfrm>
              <a:off x="6721410" y="5110432"/>
              <a:ext cx="39600" cy="39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E02F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Oval 264"/>
            <p:cNvSpPr>
              <a:spLocks noChangeArrowheads="1"/>
            </p:cNvSpPr>
            <p:nvPr/>
          </p:nvSpPr>
          <p:spPr bwMode="auto">
            <a:xfrm>
              <a:off x="6720366" y="5748216"/>
              <a:ext cx="39600" cy="39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E02F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7" name="Group 390"/>
            <p:cNvGrpSpPr>
              <a:grpSpLocks/>
            </p:cNvGrpSpPr>
            <p:nvPr/>
          </p:nvGrpSpPr>
          <p:grpSpPr bwMode="auto">
            <a:xfrm>
              <a:off x="6901306" y="5432079"/>
              <a:ext cx="45719" cy="45719"/>
              <a:chOff x="3110" y="3216"/>
              <a:chExt cx="106" cy="96"/>
            </a:xfrm>
          </p:grpSpPr>
          <p:sp>
            <p:nvSpPr>
              <p:cNvPr id="48" name="Line 391"/>
              <p:cNvSpPr>
                <a:spLocks noChangeShapeType="1"/>
              </p:cNvSpPr>
              <p:nvPr/>
            </p:nvSpPr>
            <p:spPr bwMode="auto">
              <a:xfrm>
                <a:off x="3120" y="3216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" name="Line 392"/>
              <p:cNvSpPr>
                <a:spLocks noChangeShapeType="1"/>
              </p:cNvSpPr>
              <p:nvPr/>
            </p:nvSpPr>
            <p:spPr bwMode="auto">
              <a:xfrm flipH="1">
                <a:off x="3110" y="3216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50" name="Textfeld 49"/>
          <p:cNvSpPr txBox="1"/>
          <p:nvPr/>
        </p:nvSpPr>
        <p:spPr>
          <a:xfrm>
            <a:off x="842821" y="3553606"/>
            <a:ext cx="1156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0000FF"/>
                </a:solidFill>
                <a:latin typeface="+mj-lt"/>
              </a:rPr>
              <a:t>Resonators</a:t>
            </a:r>
            <a:endParaRPr lang="de-DE" sz="16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5363837" y="3577274"/>
            <a:ext cx="12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rgbClr val="0000FF"/>
                </a:solidFill>
                <a:latin typeface="+mj-lt"/>
              </a:rPr>
              <a:t>Notch</a:t>
            </a:r>
            <a:r>
              <a:rPr lang="de-DE" sz="1600" b="1" dirty="0" smtClean="0">
                <a:solidFill>
                  <a:srgbClr val="0000FF"/>
                </a:solidFill>
                <a:latin typeface="+mj-lt"/>
              </a:rPr>
              <a:t> Filter</a:t>
            </a:r>
            <a:endParaRPr lang="de-DE" sz="16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7188025" y="4273138"/>
            <a:ext cx="1600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00FF"/>
                </a:solidFill>
                <a:latin typeface="+mj-lt"/>
              </a:rPr>
              <a:t>3-Tap </a:t>
            </a:r>
          </a:p>
          <a:p>
            <a:pPr algn="ctr"/>
            <a:r>
              <a:rPr lang="de-DE" sz="1600" b="1" dirty="0" err="1" smtClean="0">
                <a:solidFill>
                  <a:srgbClr val="0000FF"/>
                </a:solidFill>
                <a:latin typeface="+mj-lt"/>
              </a:rPr>
              <a:t>Moving</a:t>
            </a:r>
            <a:r>
              <a:rPr lang="de-DE" sz="1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sz="1600" b="1" dirty="0" err="1" smtClean="0">
                <a:solidFill>
                  <a:srgbClr val="0000FF"/>
                </a:solidFill>
                <a:latin typeface="+mj-lt"/>
              </a:rPr>
              <a:t>Average</a:t>
            </a:r>
            <a:endParaRPr lang="de-DE" sz="1600" b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3592469" y="546265"/>
            <a:ext cx="195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CC00FF"/>
                </a:solidFill>
                <a:latin typeface="Garamond"/>
              </a:rPr>
              <a:t>Analysis Layer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2021898" y="3273136"/>
            <a:ext cx="2423784" cy="1704110"/>
            <a:chOff x="2021898" y="3273136"/>
            <a:chExt cx="2423784" cy="1704110"/>
          </a:xfrm>
        </p:grpSpPr>
        <p:grpSp>
          <p:nvGrpSpPr>
            <p:cNvPr id="7" name="Gruppieren 56"/>
            <p:cNvGrpSpPr/>
            <p:nvPr/>
          </p:nvGrpSpPr>
          <p:grpSpPr>
            <a:xfrm>
              <a:off x="2021898" y="3415145"/>
              <a:ext cx="2238375" cy="1562101"/>
              <a:chOff x="1689389" y="3415145"/>
              <a:chExt cx="3286125" cy="2762250"/>
            </a:xfrm>
          </p:grpSpPr>
          <p:sp>
            <p:nvSpPr>
              <p:cNvPr id="29" name="Line 1054"/>
              <p:cNvSpPr>
                <a:spLocks noChangeShapeType="1"/>
              </p:cNvSpPr>
              <p:nvPr/>
            </p:nvSpPr>
            <p:spPr bwMode="auto">
              <a:xfrm>
                <a:off x="1689389" y="4758170"/>
                <a:ext cx="32861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Line 1055"/>
              <p:cNvSpPr>
                <a:spLocks noChangeShapeType="1"/>
              </p:cNvSpPr>
              <p:nvPr/>
            </p:nvSpPr>
            <p:spPr bwMode="auto">
              <a:xfrm>
                <a:off x="3270539" y="3415145"/>
                <a:ext cx="0" cy="2762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Line 1056"/>
              <p:cNvSpPr>
                <a:spLocks noChangeShapeType="1"/>
              </p:cNvSpPr>
              <p:nvPr/>
            </p:nvSpPr>
            <p:spPr bwMode="auto">
              <a:xfrm>
                <a:off x="3270539" y="3748520"/>
                <a:ext cx="790575" cy="2095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Line 1057"/>
              <p:cNvSpPr>
                <a:spLocks noChangeShapeType="1"/>
              </p:cNvSpPr>
              <p:nvPr/>
            </p:nvSpPr>
            <p:spPr bwMode="auto">
              <a:xfrm>
                <a:off x="3270539" y="3748520"/>
                <a:ext cx="1400175" cy="10096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Line 1058"/>
              <p:cNvSpPr>
                <a:spLocks noChangeShapeType="1"/>
              </p:cNvSpPr>
              <p:nvPr/>
            </p:nvSpPr>
            <p:spPr bwMode="auto">
              <a:xfrm>
                <a:off x="3270539" y="3748520"/>
                <a:ext cx="790575" cy="18097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Line 1059"/>
              <p:cNvSpPr>
                <a:spLocks noChangeShapeType="1"/>
              </p:cNvSpPr>
              <p:nvPr/>
            </p:nvSpPr>
            <p:spPr bwMode="auto">
              <a:xfrm flipH="1">
                <a:off x="2470439" y="3748520"/>
                <a:ext cx="800100" cy="1781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Line 1060"/>
              <p:cNvSpPr>
                <a:spLocks noChangeShapeType="1"/>
              </p:cNvSpPr>
              <p:nvPr/>
            </p:nvSpPr>
            <p:spPr bwMode="auto">
              <a:xfrm flipH="1">
                <a:off x="1870364" y="3748520"/>
                <a:ext cx="1400175" cy="10096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Line 1061"/>
              <p:cNvSpPr>
                <a:spLocks noChangeShapeType="1"/>
              </p:cNvSpPr>
              <p:nvPr/>
            </p:nvSpPr>
            <p:spPr bwMode="auto">
              <a:xfrm flipH="1">
                <a:off x="2470439" y="3748520"/>
                <a:ext cx="800100" cy="219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Line 1062"/>
              <p:cNvSpPr>
                <a:spLocks noChangeShapeType="1"/>
              </p:cNvSpPr>
              <p:nvPr/>
            </p:nvSpPr>
            <p:spPr bwMode="auto">
              <a:xfrm>
                <a:off x="4061114" y="3948545"/>
                <a:ext cx="2667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Line 1063"/>
              <p:cNvSpPr>
                <a:spLocks noChangeShapeType="1"/>
              </p:cNvSpPr>
              <p:nvPr/>
            </p:nvSpPr>
            <p:spPr bwMode="auto">
              <a:xfrm>
                <a:off x="4067464" y="5555095"/>
                <a:ext cx="2667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Line 1064"/>
              <p:cNvSpPr>
                <a:spLocks noChangeShapeType="1"/>
              </p:cNvSpPr>
              <p:nvPr/>
            </p:nvSpPr>
            <p:spPr bwMode="auto">
              <a:xfrm>
                <a:off x="2473614" y="5542395"/>
                <a:ext cx="2667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Line 1065"/>
              <p:cNvSpPr>
                <a:spLocks noChangeShapeType="1"/>
              </p:cNvSpPr>
              <p:nvPr/>
            </p:nvSpPr>
            <p:spPr bwMode="auto">
              <a:xfrm>
                <a:off x="2470439" y="3967595"/>
                <a:ext cx="2667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Oval 1066"/>
              <p:cNvSpPr>
                <a:spLocks noChangeArrowheads="1"/>
              </p:cNvSpPr>
              <p:nvPr/>
            </p:nvSpPr>
            <p:spPr bwMode="auto">
              <a:xfrm>
                <a:off x="4023014" y="5510645"/>
                <a:ext cx="71438" cy="71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Oval 1067"/>
              <p:cNvSpPr>
                <a:spLocks noChangeArrowheads="1"/>
              </p:cNvSpPr>
              <p:nvPr/>
            </p:nvSpPr>
            <p:spPr bwMode="auto">
              <a:xfrm>
                <a:off x="4648489" y="4716895"/>
                <a:ext cx="71438" cy="71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" name="Oval 1068"/>
              <p:cNvSpPr>
                <a:spLocks noChangeArrowheads="1"/>
              </p:cNvSpPr>
              <p:nvPr/>
            </p:nvSpPr>
            <p:spPr bwMode="auto">
              <a:xfrm>
                <a:off x="4026189" y="3923145"/>
                <a:ext cx="71438" cy="71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1069"/>
              <p:cNvSpPr>
                <a:spLocks noChangeShapeType="1"/>
              </p:cNvSpPr>
              <p:nvPr/>
            </p:nvSpPr>
            <p:spPr bwMode="auto">
              <a:xfrm>
                <a:off x="2432339" y="3910445"/>
                <a:ext cx="85725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Line 1070"/>
              <p:cNvSpPr>
                <a:spLocks noChangeShapeType="1"/>
              </p:cNvSpPr>
              <p:nvPr/>
            </p:nvSpPr>
            <p:spPr bwMode="auto">
              <a:xfrm flipV="1">
                <a:off x="2432339" y="3910445"/>
                <a:ext cx="95250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Line 1071"/>
              <p:cNvSpPr>
                <a:spLocks noChangeShapeType="1"/>
              </p:cNvSpPr>
              <p:nvPr/>
            </p:nvSpPr>
            <p:spPr bwMode="auto">
              <a:xfrm>
                <a:off x="2429164" y="5478895"/>
                <a:ext cx="85725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Line 1072"/>
              <p:cNvSpPr>
                <a:spLocks noChangeShapeType="1"/>
              </p:cNvSpPr>
              <p:nvPr/>
            </p:nvSpPr>
            <p:spPr bwMode="auto">
              <a:xfrm flipV="1">
                <a:off x="2429164" y="5478895"/>
                <a:ext cx="95250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Line 1073"/>
              <p:cNvSpPr>
                <a:spLocks noChangeShapeType="1"/>
              </p:cNvSpPr>
              <p:nvPr/>
            </p:nvSpPr>
            <p:spPr bwMode="auto">
              <a:xfrm>
                <a:off x="1825914" y="4704195"/>
                <a:ext cx="85725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" name="Line 1074"/>
              <p:cNvSpPr>
                <a:spLocks noChangeShapeType="1"/>
              </p:cNvSpPr>
              <p:nvPr/>
            </p:nvSpPr>
            <p:spPr bwMode="auto">
              <a:xfrm flipV="1">
                <a:off x="1825914" y="4704195"/>
                <a:ext cx="95250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aphicFrame>
            <p:nvGraphicFramePr>
              <p:cNvPr id="50" name="Object 1075"/>
              <p:cNvGraphicFramePr>
                <a:graphicFrameLocks noChangeAspect="1"/>
              </p:cNvGraphicFramePr>
              <p:nvPr/>
            </p:nvGraphicFramePr>
            <p:xfrm>
              <a:off x="4143664" y="4012045"/>
              <a:ext cx="139700" cy="215900"/>
            </p:xfrm>
            <a:graphic>
              <a:graphicData uri="http://schemas.openxmlformats.org/presentationml/2006/ole">
                <p:oleObj spid="_x0000_s53250" name="Formel" r:id="rId3" imgW="139680" imgH="215640" progId="Equation.3">
                  <p:embed/>
                </p:oleObj>
              </a:graphicData>
            </a:graphic>
          </p:graphicFrame>
          <p:graphicFrame>
            <p:nvGraphicFramePr>
              <p:cNvPr id="51" name="Object 1076"/>
              <p:cNvGraphicFramePr>
                <a:graphicFrameLocks noChangeAspect="1"/>
              </p:cNvGraphicFramePr>
              <p:nvPr/>
            </p:nvGraphicFramePr>
            <p:xfrm>
              <a:off x="2073564" y="3827895"/>
              <a:ext cx="139700" cy="215900"/>
            </p:xfrm>
            <a:graphic>
              <a:graphicData uri="http://schemas.openxmlformats.org/presentationml/2006/ole">
                <p:oleObj spid="_x0000_s53251" name="Formel" r:id="rId4" imgW="139680" imgH="215640" progId="Equation.3">
                  <p:embed/>
                </p:oleObj>
              </a:graphicData>
            </a:graphic>
          </p:graphicFrame>
          <p:graphicFrame>
            <p:nvGraphicFramePr>
              <p:cNvPr id="52" name="Object 1078"/>
              <p:cNvGraphicFramePr>
                <a:graphicFrameLocks noChangeAspect="1"/>
              </p:cNvGraphicFramePr>
              <p:nvPr/>
            </p:nvGraphicFramePr>
            <p:xfrm>
              <a:off x="1778289" y="4837545"/>
              <a:ext cx="152400" cy="228600"/>
            </p:xfrm>
            <a:graphic>
              <a:graphicData uri="http://schemas.openxmlformats.org/presentationml/2006/ole">
                <p:oleObj spid="_x0000_s53252" name="Formel" r:id="rId5" imgW="152280" imgH="228600" progId="Equation.3">
                  <p:embed/>
                </p:oleObj>
              </a:graphicData>
            </a:graphic>
          </p:graphicFrame>
          <p:graphicFrame>
            <p:nvGraphicFramePr>
              <p:cNvPr id="53" name="Object 1079"/>
              <p:cNvGraphicFramePr>
                <a:graphicFrameLocks noChangeAspect="1"/>
              </p:cNvGraphicFramePr>
              <p:nvPr/>
            </p:nvGraphicFramePr>
            <p:xfrm>
              <a:off x="4689764" y="4824845"/>
              <a:ext cx="152400" cy="228600"/>
            </p:xfrm>
            <a:graphic>
              <a:graphicData uri="http://schemas.openxmlformats.org/presentationml/2006/ole">
                <p:oleObj spid="_x0000_s53253" name="Formel" r:id="rId6" imgW="152280" imgH="228600" progId="Equation.3">
                  <p:embed/>
                </p:oleObj>
              </a:graphicData>
            </a:graphic>
          </p:graphicFrame>
          <p:graphicFrame>
            <p:nvGraphicFramePr>
              <p:cNvPr id="54" name="Object 1080"/>
              <p:cNvGraphicFramePr>
                <a:graphicFrameLocks noChangeAspect="1"/>
              </p:cNvGraphicFramePr>
              <p:nvPr/>
            </p:nvGraphicFramePr>
            <p:xfrm>
              <a:off x="3648364" y="5437620"/>
              <a:ext cx="152400" cy="215900"/>
            </p:xfrm>
            <a:graphic>
              <a:graphicData uri="http://schemas.openxmlformats.org/presentationml/2006/ole">
                <p:oleObj spid="_x0000_s53254" name="Formel" r:id="rId7" imgW="152280" imgH="215640" progId="Equation.3">
                  <p:embed/>
                </p:oleObj>
              </a:graphicData>
            </a:graphic>
          </p:graphicFrame>
          <p:graphicFrame>
            <p:nvGraphicFramePr>
              <p:cNvPr id="55" name="Object 1081"/>
              <p:cNvGraphicFramePr>
                <a:graphicFrameLocks noChangeAspect="1"/>
              </p:cNvGraphicFramePr>
              <p:nvPr/>
            </p:nvGraphicFramePr>
            <p:xfrm>
              <a:off x="2149764" y="5491595"/>
              <a:ext cx="152400" cy="215900"/>
            </p:xfrm>
            <a:graphic>
              <a:graphicData uri="http://schemas.openxmlformats.org/presentationml/2006/ole">
                <p:oleObj spid="_x0000_s53255" name="Formel" r:id="rId8" imgW="152280" imgH="215640" progId="Equation.3">
                  <p:embed/>
                </p:oleObj>
              </a:graphicData>
            </a:graphic>
          </p:graphicFrame>
          <p:graphicFrame>
            <p:nvGraphicFramePr>
              <p:cNvPr id="56" name="Object 1082"/>
              <p:cNvGraphicFramePr>
                <a:graphicFrameLocks noChangeAspect="1"/>
              </p:cNvGraphicFramePr>
              <p:nvPr/>
            </p:nvGraphicFramePr>
            <p:xfrm>
              <a:off x="4184939" y="3573895"/>
              <a:ext cx="190500" cy="215900"/>
            </p:xfrm>
            <a:graphic>
              <a:graphicData uri="http://schemas.openxmlformats.org/presentationml/2006/ole">
                <p:oleObj spid="_x0000_s53256" name="Formel" r:id="rId9" imgW="190440" imgH="215640" progId="Equation.3">
                  <p:embed/>
                </p:oleObj>
              </a:graphicData>
            </a:graphic>
          </p:graphicFrame>
          <p:graphicFrame>
            <p:nvGraphicFramePr>
              <p:cNvPr id="57" name="Object 1083"/>
              <p:cNvGraphicFramePr>
                <a:graphicFrameLocks noChangeAspect="1"/>
              </p:cNvGraphicFramePr>
              <p:nvPr/>
            </p:nvGraphicFramePr>
            <p:xfrm>
              <a:off x="4197639" y="5151870"/>
              <a:ext cx="215900" cy="215900"/>
            </p:xfrm>
            <a:graphic>
              <a:graphicData uri="http://schemas.openxmlformats.org/presentationml/2006/ole">
                <p:oleObj spid="_x0000_s53257" name="Formel" r:id="rId10" imgW="215640" imgH="215640" progId="Equation.3">
                  <p:embed/>
                </p:oleObj>
              </a:graphicData>
            </a:graphic>
          </p:graphicFrame>
          <p:graphicFrame>
            <p:nvGraphicFramePr>
              <p:cNvPr id="58" name="Object 1084"/>
              <p:cNvGraphicFramePr>
                <a:graphicFrameLocks noChangeAspect="1"/>
              </p:cNvGraphicFramePr>
              <p:nvPr/>
            </p:nvGraphicFramePr>
            <p:xfrm>
              <a:off x="4705639" y="4294620"/>
              <a:ext cx="203200" cy="228600"/>
            </p:xfrm>
            <a:graphic>
              <a:graphicData uri="http://schemas.openxmlformats.org/presentationml/2006/ole">
                <p:oleObj spid="_x0000_s53258" name="Formel" r:id="rId11" imgW="203040" imgH="228600" progId="Equation.3">
                  <p:embed/>
                </p:oleObj>
              </a:graphicData>
            </a:graphic>
          </p:graphicFrame>
          <p:graphicFrame>
            <p:nvGraphicFramePr>
              <p:cNvPr id="59" name="Object 1085"/>
              <p:cNvGraphicFramePr>
                <a:graphicFrameLocks noChangeAspect="1"/>
              </p:cNvGraphicFramePr>
              <p:nvPr/>
            </p:nvGraphicFramePr>
            <p:xfrm>
              <a:off x="2508539" y="3637395"/>
              <a:ext cx="165100" cy="215900"/>
            </p:xfrm>
            <a:graphic>
              <a:graphicData uri="http://schemas.openxmlformats.org/presentationml/2006/ole">
                <p:oleObj spid="_x0000_s53259" name="Formel" r:id="rId12" imgW="164880" imgH="215640" progId="Equation.3">
                  <p:embed/>
                </p:oleObj>
              </a:graphicData>
            </a:graphic>
          </p:graphicFrame>
          <p:graphicFrame>
            <p:nvGraphicFramePr>
              <p:cNvPr id="60" name="Object 1086"/>
              <p:cNvGraphicFramePr>
                <a:graphicFrameLocks noChangeAspect="1"/>
              </p:cNvGraphicFramePr>
              <p:nvPr/>
            </p:nvGraphicFramePr>
            <p:xfrm>
              <a:off x="2927639" y="5177270"/>
              <a:ext cx="177800" cy="215900"/>
            </p:xfrm>
            <a:graphic>
              <a:graphicData uri="http://schemas.openxmlformats.org/presentationml/2006/ole">
                <p:oleObj spid="_x0000_s53260" name="Formel" r:id="rId13" imgW="177480" imgH="215640" progId="Equation.3">
                  <p:embed/>
                </p:oleObj>
              </a:graphicData>
            </a:graphic>
          </p:graphicFrame>
          <p:graphicFrame>
            <p:nvGraphicFramePr>
              <p:cNvPr id="61" name="Object 1087"/>
              <p:cNvGraphicFramePr>
                <a:graphicFrameLocks noChangeAspect="1"/>
              </p:cNvGraphicFramePr>
              <p:nvPr/>
            </p:nvGraphicFramePr>
            <p:xfrm>
              <a:off x="2410114" y="4453370"/>
              <a:ext cx="177800" cy="228600"/>
            </p:xfrm>
            <a:graphic>
              <a:graphicData uri="http://schemas.openxmlformats.org/presentationml/2006/ole">
                <p:oleObj spid="_x0000_s53261" name="Formel" r:id="rId14" imgW="177480" imgH="228600" progId="Equation.3">
                  <p:embed/>
                </p:oleObj>
              </a:graphicData>
            </a:graphic>
          </p:graphicFrame>
          <p:graphicFrame>
            <p:nvGraphicFramePr>
              <p:cNvPr id="62" name="Object 1088"/>
              <p:cNvGraphicFramePr>
                <a:graphicFrameLocks noChangeAspect="1"/>
              </p:cNvGraphicFramePr>
              <p:nvPr/>
            </p:nvGraphicFramePr>
            <p:xfrm>
              <a:off x="3337214" y="3510395"/>
              <a:ext cx="228600" cy="190500"/>
            </p:xfrm>
            <a:graphic>
              <a:graphicData uri="http://schemas.openxmlformats.org/presentationml/2006/ole">
                <p:oleObj spid="_x0000_s53262" name="Formel" r:id="rId15" imgW="228600" imgH="190440" progId="Equation.3">
                  <p:embed/>
                </p:oleObj>
              </a:graphicData>
            </a:graphic>
          </p:graphicFrame>
          <p:sp>
            <p:nvSpPr>
              <p:cNvPr id="63" name="Oval 1089"/>
              <p:cNvSpPr>
                <a:spLocks noChangeArrowheads="1"/>
              </p:cNvSpPr>
              <p:nvPr/>
            </p:nvSpPr>
            <p:spPr bwMode="auto">
              <a:xfrm>
                <a:off x="3251489" y="3729470"/>
                <a:ext cx="46038" cy="460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1090"/>
              <p:cNvSpPr>
                <a:spLocks/>
              </p:cNvSpPr>
              <p:nvPr/>
            </p:nvSpPr>
            <p:spPr bwMode="auto">
              <a:xfrm>
                <a:off x="3851564" y="3772333"/>
                <a:ext cx="400050" cy="176212"/>
              </a:xfrm>
              <a:custGeom>
                <a:avLst/>
                <a:gdLst/>
                <a:ahLst/>
                <a:cxnLst>
                  <a:cxn ang="0">
                    <a:pos x="252" y="111"/>
                  </a:cxn>
                  <a:cxn ang="0">
                    <a:pos x="186" y="21"/>
                  </a:cxn>
                  <a:cxn ang="0">
                    <a:pos x="96" y="9"/>
                  </a:cxn>
                  <a:cxn ang="0">
                    <a:pos x="0" y="75"/>
                  </a:cxn>
                </a:cxnLst>
                <a:rect l="0" t="0" r="r" b="b"/>
                <a:pathLst>
                  <a:path w="252" h="111">
                    <a:moveTo>
                      <a:pt x="252" y="111"/>
                    </a:moveTo>
                    <a:cubicBezTo>
                      <a:pt x="241" y="96"/>
                      <a:pt x="212" y="38"/>
                      <a:pt x="186" y="21"/>
                    </a:cubicBezTo>
                    <a:cubicBezTo>
                      <a:pt x="160" y="4"/>
                      <a:pt x="127" y="0"/>
                      <a:pt x="96" y="9"/>
                    </a:cubicBezTo>
                    <a:cubicBezTo>
                      <a:pt x="65" y="18"/>
                      <a:pt x="20" y="61"/>
                      <a:pt x="0" y="7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" name="Freeform 1091"/>
              <p:cNvSpPr>
                <a:spLocks/>
              </p:cNvSpPr>
              <p:nvPr/>
            </p:nvSpPr>
            <p:spPr bwMode="auto">
              <a:xfrm>
                <a:off x="4470689" y="4534333"/>
                <a:ext cx="369888" cy="223837"/>
              </a:xfrm>
              <a:custGeom>
                <a:avLst/>
                <a:gdLst/>
                <a:ahLst/>
                <a:cxnLst>
                  <a:cxn ang="0">
                    <a:pos x="228" y="141"/>
                  </a:cxn>
                  <a:cxn ang="0">
                    <a:pos x="222" y="63"/>
                  </a:cxn>
                  <a:cxn ang="0">
                    <a:pos x="162" y="9"/>
                  </a:cxn>
                  <a:cxn ang="0">
                    <a:pos x="78" y="9"/>
                  </a:cxn>
                  <a:cxn ang="0">
                    <a:pos x="0" y="51"/>
                  </a:cxn>
                </a:cxnLst>
                <a:rect l="0" t="0" r="r" b="b"/>
                <a:pathLst>
                  <a:path w="233" h="141">
                    <a:moveTo>
                      <a:pt x="228" y="141"/>
                    </a:moveTo>
                    <a:cubicBezTo>
                      <a:pt x="227" y="128"/>
                      <a:pt x="233" y="85"/>
                      <a:pt x="222" y="63"/>
                    </a:cubicBezTo>
                    <a:cubicBezTo>
                      <a:pt x="211" y="41"/>
                      <a:pt x="186" y="18"/>
                      <a:pt x="162" y="9"/>
                    </a:cubicBezTo>
                    <a:cubicBezTo>
                      <a:pt x="138" y="0"/>
                      <a:pt x="105" y="2"/>
                      <a:pt x="78" y="9"/>
                    </a:cubicBezTo>
                    <a:cubicBezTo>
                      <a:pt x="51" y="16"/>
                      <a:pt x="16" y="42"/>
                      <a:pt x="0" y="5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" name="Freeform 1092"/>
              <p:cNvSpPr>
                <a:spLocks/>
              </p:cNvSpPr>
              <p:nvPr/>
            </p:nvSpPr>
            <p:spPr bwMode="auto">
              <a:xfrm>
                <a:off x="3956339" y="5320145"/>
                <a:ext cx="285750" cy="238125"/>
              </a:xfrm>
              <a:custGeom>
                <a:avLst/>
                <a:gdLst/>
                <a:ahLst/>
                <a:cxnLst>
                  <a:cxn ang="0">
                    <a:pos x="180" y="150"/>
                  </a:cxn>
                  <a:cxn ang="0">
                    <a:pos x="132" y="36"/>
                  </a:cxn>
                  <a:cxn ang="0">
                    <a:pos x="0" y="0"/>
                  </a:cxn>
                </a:cxnLst>
                <a:rect l="0" t="0" r="r" b="b"/>
                <a:pathLst>
                  <a:path w="180" h="150">
                    <a:moveTo>
                      <a:pt x="180" y="150"/>
                    </a:moveTo>
                    <a:cubicBezTo>
                      <a:pt x="173" y="131"/>
                      <a:pt x="162" y="61"/>
                      <a:pt x="132" y="36"/>
                    </a:cubicBezTo>
                    <a:cubicBezTo>
                      <a:pt x="102" y="11"/>
                      <a:pt x="27" y="7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" name="Freeform 1093"/>
              <p:cNvSpPr>
                <a:spLocks/>
              </p:cNvSpPr>
              <p:nvPr/>
            </p:nvSpPr>
            <p:spPr bwMode="auto">
              <a:xfrm>
                <a:off x="2575214" y="5301095"/>
                <a:ext cx="88900" cy="238125"/>
              </a:xfrm>
              <a:custGeom>
                <a:avLst/>
                <a:gdLst/>
                <a:ahLst/>
                <a:cxnLst>
                  <a:cxn ang="0">
                    <a:pos x="48" y="150"/>
                  </a:cxn>
                  <a:cxn ang="0">
                    <a:pos x="48" y="60"/>
                  </a:cxn>
                  <a:cxn ang="0">
                    <a:pos x="0" y="0"/>
                  </a:cxn>
                </a:cxnLst>
                <a:rect l="0" t="0" r="r" b="b"/>
                <a:pathLst>
                  <a:path w="56" h="150">
                    <a:moveTo>
                      <a:pt x="48" y="150"/>
                    </a:moveTo>
                    <a:cubicBezTo>
                      <a:pt x="52" y="117"/>
                      <a:pt x="56" y="85"/>
                      <a:pt x="48" y="60"/>
                    </a:cubicBezTo>
                    <a:cubicBezTo>
                      <a:pt x="40" y="35"/>
                      <a:pt x="20" y="17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" name="Freeform 1094"/>
              <p:cNvSpPr>
                <a:spLocks/>
              </p:cNvSpPr>
              <p:nvPr/>
            </p:nvSpPr>
            <p:spPr bwMode="auto">
              <a:xfrm>
                <a:off x="2079914" y="4605770"/>
                <a:ext cx="41275" cy="152400"/>
              </a:xfrm>
              <a:custGeom>
                <a:avLst/>
                <a:gdLst/>
                <a:ahLst/>
                <a:cxnLst>
                  <a:cxn ang="0">
                    <a:pos x="12" y="96"/>
                  </a:cxn>
                  <a:cxn ang="0">
                    <a:pos x="24" y="42"/>
                  </a:cxn>
                  <a:cxn ang="0">
                    <a:pos x="0" y="0"/>
                  </a:cxn>
                </a:cxnLst>
                <a:rect l="0" t="0" r="r" b="b"/>
                <a:pathLst>
                  <a:path w="26" h="96">
                    <a:moveTo>
                      <a:pt x="12" y="96"/>
                    </a:moveTo>
                    <a:cubicBezTo>
                      <a:pt x="19" y="77"/>
                      <a:pt x="26" y="58"/>
                      <a:pt x="24" y="42"/>
                    </a:cubicBezTo>
                    <a:cubicBezTo>
                      <a:pt x="22" y="26"/>
                      <a:pt x="11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" name="Freeform 1095"/>
              <p:cNvSpPr>
                <a:spLocks/>
              </p:cNvSpPr>
              <p:nvPr/>
            </p:nvSpPr>
            <p:spPr bwMode="auto">
              <a:xfrm>
                <a:off x="2699039" y="3900920"/>
                <a:ext cx="1588" cy="66675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0"/>
                  </a:cxn>
                </a:cxnLst>
                <a:rect l="0" t="0" r="r" b="b"/>
                <a:pathLst>
                  <a:path w="1" h="42">
                    <a:moveTo>
                      <a:pt x="0" y="42"/>
                    </a:moveTo>
                    <a:cubicBezTo>
                      <a:pt x="0" y="42"/>
                      <a:pt x="0" y="21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8" name="Rechteck 7"/>
            <p:cNvSpPr/>
            <p:nvPr/>
          </p:nvSpPr>
          <p:spPr>
            <a:xfrm>
              <a:off x="3148445" y="3460173"/>
              <a:ext cx="124691" cy="124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044536" y="3273136"/>
              <a:ext cx="3161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>
                  <a:solidFill>
                    <a:srgbClr val="0000FF"/>
                  </a:solidFill>
                </a:rPr>
                <a:t>j</a:t>
              </a:r>
              <a:r>
                <a:rPr lang="de-DE" sz="1100" dirty="0" smtClean="0">
                  <a:solidFill>
                    <a:srgbClr val="0000FF"/>
                  </a:solidFill>
                  <a:sym typeface="WP Greek Century"/>
                </a:rPr>
                <a:t></a:t>
              </a:r>
              <a:endParaRPr lang="de-DE" sz="1100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184072" y="4121727"/>
              <a:ext cx="2616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>
                  <a:solidFill>
                    <a:srgbClr val="0000FF"/>
                  </a:solidFill>
                  <a:sym typeface="WP Greek Century"/>
                </a:rPr>
                <a:t></a:t>
              </a:r>
              <a:endParaRPr lang="de-DE" sz="1100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706848" y="3495529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>
                  <a:solidFill>
                    <a:srgbClr val="FF0000"/>
                  </a:solidFill>
                  <a:sym typeface="WP Greek Century"/>
                </a:rPr>
                <a:t>A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306986" y="3801838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>
                  <a:solidFill>
                    <a:srgbClr val="FF0000"/>
                  </a:solidFill>
                  <a:sym typeface="WP Greek Century"/>
                </a:rPr>
                <a:t>B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477493" y="4271110"/>
              <a:ext cx="2584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>
                  <a:solidFill>
                    <a:srgbClr val="FF0000"/>
                  </a:solidFill>
                  <a:sym typeface="WP Greek Century"/>
                </a:rPr>
                <a:t>C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480919" y="4278655"/>
              <a:ext cx="2584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>
                  <a:solidFill>
                    <a:srgbClr val="008000"/>
                  </a:solidFill>
                  <a:sym typeface="WP Greek Century"/>
                </a:rPr>
                <a:t>D</a:t>
              </a:r>
              <a:endParaRPr lang="de-DE" sz="800" dirty="0">
                <a:solidFill>
                  <a:srgbClr val="008000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705747" y="3824473"/>
              <a:ext cx="2584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>
                  <a:solidFill>
                    <a:srgbClr val="008000"/>
                  </a:solidFill>
                  <a:sym typeface="WP Greek Century"/>
                </a:rPr>
                <a:t>E</a:t>
              </a:r>
              <a:endParaRPr lang="de-DE" sz="800" dirty="0">
                <a:solidFill>
                  <a:srgbClr val="008000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320382" y="3507926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>
                  <a:solidFill>
                    <a:srgbClr val="008000"/>
                  </a:solidFill>
                  <a:sym typeface="WP Greek Century"/>
                </a:rPr>
                <a:t>F</a:t>
              </a:r>
              <a:endParaRPr lang="de-DE" sz="800" dirty="0">
                <a:solidFill>
                  <a:srgbClr val="008000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3606604" y="3685208"/>
              <a:ext cx="66718" cy="71842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Multiplizieren 17"/>
            <p:cNvSpPr/>
            <p:nvPr/>
          </p:nvSpPr>
          <p:spPr>
            <a:xfrm>
              <a:off x="2490613" y="3659268"/>
              <a:ext cx="137100" cy="139586"/>
            </a:xfrm>
            <a:prstGeom prst="mathMultiply">
              <a:avLst>
                <a:gd name="adj1" fmla="val 5650"/>
              </a:avLst>
            </a:prstGeom>
            <a:solidFill>
              <a:srgbClr val="008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4030539" y="4134672"/>
              <a:ext cx="66718" cy="71842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3602736" y="4588777"/>
              <a:ext cx="66718" cy="71842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Multiplizieren 20"/>
            <p:cNvSpPr/>
            <p:nvPr/>
          </p:nvSpPr>
          <p:spPr>
            <a:xfrm>
              <a:off x="2076735" y="4106411"/>
              <a:ext cx="137100" cy="139586"/>
            </a:xfrm>
            <a:prstGeom prst="mathMultiply">
              <a:avLst>
                <a:gd name="adj1" fmla="val 5650"/>
              </a:avLst>
            </a:prstGeom>
            <a:solidFill>
              <a:srgbClr val="008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Multiplizieren 21"/>
            <p:cNvSpPr/>
            <p:nvPr/>
          </p:nvSpPr>
          <p:spPr>
            <a:xfrm>
              <a:off x="2484424" y="4541950"/>
              <a:ext cx="137100" cy="139586"/>
            </a:xfrm>
            <a:prstGeom prst="mathMultiply">
              <a:avLst>
                <a:gd name="adj1" fmla="val 5650"/>
              </a:avLst>
            </a:prstGeom>
            <a:solidFill>
              <a:srgbClr val="008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2235592" y="3689160"/>
              <a:ext cx="124691" cy="124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2090928" y="4268590"/>
              <a:ext cx="124691" cy="124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2312952" y="4620580"/>
              <a:ext cx="124691" cy="124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3321732" y="4559465"/>
              <a:ext cx="124691" cy="124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052014" y="4247703"/>
              <a:ext cx="124691" cy="124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3703119" y="3761880"/>
              <a:ext cx="124691" cy="124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0" name="Gruppieren 69"/>
          <p:cNvGrpSpPr/>
          <p:nvPr/>
        </p:nvGrpSpPr>
        <p:grpSpPr>
          <a:xfrm>
            <a:off x="5866645" y="2832561"/>
            <a:ext cx="2825764" cy="2536143"/>
            <a:chOff x="5866645" y="2832561"/>
            <a:chExt cx="2825764" cy="2536143"/>
          </a:xfrm>
        </p:grpSpPr>
        <p:pic>
          <p:nvPicPr>
            <p:cNvPr id="71" name="Picture 18" descr="I:\Vorlesung\FilterPhaseandAmpl.jpg"/>
            <p:cNvPicPr>
              <a:picLocks noChangeAspect="1" noChangeArrowheads="1"/>
            </p:cNvPicPr>
            <p:nvPr/>
          </p:nvPicPr>
          <p:blipFill>
            <a:blip r:embed="rId16" cstate="print"/>
            <a:srcRect l="15770" t="22668" r="18420" b="33443"/>
            <a:stretch>
              <a:fillRect/>
            </a:stretch>
          </p:blipFill>
          <p:spPr bwMode="auto">
            <a:xfrm>
              <a:off x="5866645" y="2915215"/>
              <a:ext cx="2571184" cy="2453489"/>
            </a:xfrm>
            <a:prstGeom prst="rect">
              <a:avLst/>
            </a:prstGeom>
            <a:noFill/>
          </p:spPr>
        </p:pic>
        <p:sp>
          <p:nvSpPr>
            <p:cNvPr id="72" name="Rechteck 71"/>
            <p:cNvSpPr/>
            <p:nvPr/>
          </p:nvSpPr>
          <p:spPr>
            <a:xfrm>
              <a:off x="7979006" y="3365086"/>
              <a:ext cx="455546" cy="263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8163097" y="4151514"/>
              <a:ext cx="52931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100" dirty="0" smtClean="0">
                  <a:solidFill>
                    <a:srgbClr val="0000FF"/>
                  </a:solidFill>
                  <a:sym typeface="WP Greek Century"/>
                </a:rPr>
                <a:t>Re(z)</a:t>
              </a:r>
              <a:endParaRPr lang="de-DE" sz="1100" dirty="0">
                <a:solidFill>
                  <a:srgbClr val="0000FF"/>
                </a:solidFill>
              </a:endParaRP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7151715" y="2832561"/>
              <a:ext cx="50366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100" dirty="0" smtClean="0">
                  <a:solidFill>
                    <a:srgbClr val="0000FF"/>
                  </a:solidFill>
                  <a:sym typeface="WP Greek Century"/>
                </a:rPr>
                <a:t>Im(z)</a:t>
              </a:r>
              <a:endParaRPr lang="de-DE" sz="1100" dirty="0">
                <a:solidFill>
                  <a:srgbClr val="0000FF"/>
                </a:solidFill>
              </a:endParaRPr>
            </a:p>
          </p:txBody>
        </p:sp>
        <p:sp>
          <p:nvSpPr>
            <p:cNvPr id="75" name="Multiplizieren 74"/>
            <p:cNvSpPr/>
            <p:nvPr/>
          </p:nvSpPr>
          <p:spPr>
            <a:xfrm>
              <a:off x="7122019" y="3872083"/>
              <a:ext cx="137100" cy="139586"/>
            </a:xfrm>
            <a:prstGeom prst="mathMultiply">
              <a:avLst>
                <a:gd name="adj1" fmla="val 5650"/>
              </a:avLst>
            </a:prstGeom>
            <a:solidFill>
              <a:srgbClr val="008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Multiplizieren 75"/>
            <p:cNvSpPr/>
            <p:nvPr/>
          </p:nvSpPr>
          <p:spPr>
            <a:xfrm>
              <a:off x="7116764" y="4237924"/>
              <a:ext cx="137100" cy="139586"/>
            </a:xfrm>
            <a:prstGeom prst="mathMultiply">
              <a:avLst>
                <a:gd name="adj1" fmla="val 5650"/>
              </a:avLst>
            </a:prstGeom>
            <a:solidFill>
              <a:srgbClr val="008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Ellipse 76"/>
            <p:cNvSpPr/>
            <p:nvPr/>
          </p:nvSpPr>
          <p:spPr>
            <a:xfrm>
              <a:off x="6084456" y="4083615"/>
              <a:ext cx="66718" cy="71842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Ellipse 77"/>
            <p:cNvSpPr/>
            <p:nvPr/>
          </p:nvSpPr>
          <p:spPr>
            <a:xfrm>
              <a:off x="7063066" y="4089804"/>
              <a:ext cx="66718" cy="71842"/>
            </a:xfrm>
            <a:prstGeom prst="ellipse">
              <a:avLst/>
            </a:prstGeom>
            <a:noFill/>
            <a:ln w="190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6165515" y="3881255"/>
              <a:ext cx="2584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>
                  <a:solidFill>
                    <a:srgbClr val="008000"/>
                  </a:solidFill>
                  <a:sym typeface="WP Greek Century"/>
                </a:rPr>
                <a:t>B</a:t>
              </a:r>
              <a:endParaRPr lang="de-DE" sz="800" dirty="0">
                <a:solidFill>
                  <a:srgbClr val="008000"/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7137697" y="3726688"/>
              <a:ext cx="2584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>
                  <a:solidFill>
                    <a:srgbClr val="FF0000"/>
                  </a:solidFill>
                  <a:sym typeface="WP Greek Century"/>
                </a:rPr>
                <a:t>C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  <p:sp>
          <p:nvSpPr>
            <p:cNvPr id="81" name="Rechteck 80"/>
            <p:cNvSpPr/>
            <p:nvPr/>
          </p:nvSpPr>
          <p:spPr>
            <a:xfrm>
              <a:off x="6491807" y="3880783"/>
              <a:ext cx="84506" cy="7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7335425" y="3974678"/>
              <a:ext cx="84506" cy="7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7243148" y="3894977"/>
              <a:ext cx="2584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>
                  <a:solidFill>
                    <a:srgbClr val="008000"/>
                  </a:solidFill>
                  <a:sym typeface="WP Greek Century"/>
                </a:rPr>
                <a:t>A</a:t>
              </a:r>
              <a:endParaRPr lang="de-DE" sz="800" dirty="0">
                <a:solidFill>
                  <a:srgbClr val="008000"/>
                </a:solidFill>
              </a:endParaRPr>
            </a:p>
          </p:txBody>
        </p:sp>
        <p:sp>
          <p:nvSpPr>
            <p:cNvPr id="84" name="Rechteck 83"/>
            <p:cNvSpPr/>
            <p:nvPr/>
          </p:nvSpPr>
          <p:spPr>
            <a:xfrm>
              <a:off x="7591109" y="3931342"/>
              <a:ext cx="84506" cy="7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7534948" y="3827083"/>
              <a:ext cx="2584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>
                  <a:solidFill>
                    <a:srgbClr val="FF0000"/>
                  </a:solidFill>
                  <a:sym typeface="WP Greek Century"/>
                </a:rPr>
                <a:t>D</a:t>
              </a:r>
              <a:endParaRPr lang="de-DE" sz="800" dirty="0">
                <a:solidFill>
                  <a:srgbClr val="FF0000"/>
                </a:solidFill>
              </a:endParaRPr>
            </a:p>
          </p:txBody>
        </p:sp>
        <p:sp>
          <p:nvSpPr>
            <p:cNvPr id="86" name="Rechteck 85"/>
            <p:cNvSpPr/>
            <p:nvPr/>
          </p:nvSpPr>
          <p:spPr>
            <a:xfrm>
              <a:off x="7335425" y="3764495"/>
              <a:ext cx="49114" cy="64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87" name="Gerade Verbindung mit Pfeil 86"/>
          <p:cNvCxnSpPr>
            <a:endCxn id="8" idx="2"/>
          </p:cNvCxnSpPr>
          <p:nvPr/>
        </p:nvCxnSpPr>
        <p:spPr>
          <a:xfrm flipH="1">
            <a:off x="3210791" y="3283483"/>
            <a:ext cx="1267982" cy="301381"/>
          </a:xfrm>
          <a:prstGeom prst="straightConnector1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feld 87"/>
          <p:cNvSpPr txBox="1"/>
          <p:nvPr/>
        </p:nvSpPr>
        <p:spPr>
          <a:xfrm>
            <a:off x="4447309" y="3138055"/>
            <a:ext cx="125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Operating Point</a:t>
            </a:r>
            <a:endParaRPr lang="de-DE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9" name="Gerade Verbindung mit Pfeil 88"/>
          <p:cNvCxnSpPr>
            <a:stCxn id="88" idx="3"/>
          </p:cNvCxnSpPr>
          <p:nvPr/>
        </p:nvCxnSpPr>
        <p:spPr>
          <a:xfrm>
            <a:off x="5697972" y="3276555"/>
            <a:ext cx="2115992" cy="256354"/>
          </a:xfrm>
          <a:prstGeom prst="straightConnector1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feld 89"/>
          <p:cNvSpPr txBox="1"/>
          <p:nvPr/>
        </p:nvSpPr>
        <p:spPr>
          <a:xfrm>
            <a:off x="332057" y="1352173"/>
            <a:ext cx="204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Transfer </a:t>
            </a:r>
            <a:r>
              <a:rPr lang="de-DE" dirty="0" err="1" smtClean="0">
                <a:solidFill>
                  <a:srgbClr val="0000FF"/>
                </a:solidFill>
              </a:rPr>
              <a:t>Function</a:t>
            </a:r>
            <a:r>
              <a:rPr lang="de-DE" dirty="0" smtClean="0">
                <a:solidFill>
                  <a:srgbClr val="0000FF"/>
                </a:solidFill>
              </a:rPr>
              <a:t>:</a:t>
            </a:r>
            <a:endParaRPr lang="de-DE" dirty="0">
              <a:solidFill>
                <a:srgbClr val="0000FF"/>
              </a:solidFill>
            </a:endParaRPr>
          </a:p>
        </p:txBody>
      </p:sp>
      <p:graphicFrame>
        <p:nvGraphicFramePr>
          <p:cNvPr id="91" name="Object 2"/>
          <p:cNvGraphicFramePr>
            <a:graphicFrameLocks noChangeAspect="1"/>
          </p:cNvGraphicFramePr>
          <p:nvPr/>
        </p:nvGraphicFramePr>
        <p:xfrm>
          <a:off x="6082145" y="1088469"/>
          <a:ext cx="2228850" cy="1041400"/>
        </p:xfrm>
        <a:graphic>
          <a:graphicData uri="http://schemas.openxmlformats.org/presentationml/2006/ole">
            <p:oleObj spid="_x0000_s53263" name="Equation" r:id="rId17" imgW="1790700" imgH="838200" progId="Equation.DSMT4">
              <p:embed/>
            </p:oleObj>
          </a:graphicData>
        </a:graphic>
      </p:graphicFrame>
      <p:graphicFrame>
        <p:nvGraphicFramePr>
          <p:cNvPr id="92" name="Object 4"/>
          <p:cNvGraphicFramePr>
            <a:graphicFrameLocks noChangeAspect="1"/>
          </p:cNvGraphicFramePr>
          <p:nvPr/>
        </p:nvGraphicFramePr>
        <p:xfrm>
          <a:off x="2308513" y="1064636"/>
          <a:ext cx="2512868" cy="2061455"/>
        </p:xfrm>
        <a:graphic>
          <a:graphicData uri="http://schemas.openxmlformats.org/presentationml/2006/ole">
            <p:oleObj spid="_x0000_s53264" name="Equation" r:id="rId18" imgW="2044700" imgH="1676400" progId="Equation.DSMT4">
              <p:embed/>
            </p:oleObj>
          </a:graphicData>
        </a:graphic>
      </p:graphicFrame>
      <p:sp>
        <p:nvSpPr>
          <p:cNvPr id="93" name="Textfeld 92"/>
          <p:cNvSpPr txBox="1"/>
          <p:nvPr/>
        </p:nvSpPr>
        <p:spPr>
          <a:xfrm>
            <a:off x="322118" y="334241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Pole/Zero: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285905" y="530560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Magnitude: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313065" y="571541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Phase:</a:t>
            </a:r>
            <a:endParaRPr lang="de-DE" dirty="0">
              <a:solidFill>
                <a:srgbClr val="0000FF"/>
              </a:solidFill>
            </a:endParaRPr>
          </a:p>
        </p:txBody>
      </p:sp>
      <p:graphicFrame>
        <p:nvGraphicFramePr>
          <p:cNvPr id="96" name="Objekt 95"/>
          <p:cNvGraphicFramePr>
            <a:graphicFrameLocks noChangeAspect="1"/>
          </p:cNvGraphicFramePr>
          <p:nvPr/>
        </p:nvGraphicFramePr>
        <p:xfrm>
          <a:off x="2305050" y="5195888"/>
          <a:ext cx="1171575" cy="492125"/>
        </p:xfrm>
        <a:graphic>
          <a:graphicData uri="http://schemas.openxmlformats.org/presentationml/2006/ole">
            <p:oleObj spid="_x0000_s53265" name="Equation" r:id="rId19" imgW="1422400" imgH="596900" progId="Equation.DSMT4">
              <p:embed/>
            </p:oleObj>
          </a:graphicData>
        </a:graphic>
      </p:graphicFrame>
      <p:graphicFrame>
        <p:nvGraphicFramePr>
          <p:cNvPr id="97" name="Objekt 96"/>
          <p:cNvGraphicFramePr>
            <a:graphicFrameLocks noChangeAspect="1"/>
          </p:cNvGraphicFramePr>
          <p:nvPr/>
        </p:nvGraphicFramePr>
        <p:xfrm>
          <a:off x="2136855" y="5733740"/>
          <a:ext cx="2914980" cy="293179"/>
        </p:xfrm>
        <a:graphic>
          <a:graphicData uri="http://schemas.openxmlformats.org/presentationml/2006/ole">
            <p:oleObj spid="_x0000_s53266" name="Equation" r:id="rId20" imgW="3009900" imgH="304800" progId="Equation.DSMT4">
              <p:embed/>
            </p:oleObj>
          </a:graphicData>
        </a:graphic>
      </p:graphicFrame>
      <p:graphicFrame>
        <p:nvGraphicFramePr>
          <p:cNvPr id="98" name="Objekt 97"/>
          <p:cNvGraphicFramePr>
            <a:graphicFrameLocks noChangeAspect="1"/>
          </p:cNvGraphicFramePr>
          <p:nvPr/>
        </p:nvGraphicFramePr>
        <p:xfrm>
          <a:off x="5708477" y="5743575"/>
          <a:ext cx="1527175" cy="279400"/>
        </p:xfrm>
        <a:graphic>
          <a:graphicData uri="http://schemas.openxmlformats.org/presentationml/2006/ole">
            <p:oleObj spid="_x0000_s53267" name="Equation" r:id="rId21" imgW="1853396" imgH="317362" progId="Equation.DSMT4">
              <p:embed/>
            </p:oleObj>
          </a:graphicData>
        </a:graphic>
      </p:graphicFrame>
      <p:graphicFrame>
        <p:nvGraphicFramePr>
          <p:cNvPr id="99" name="Objekt 98"/>
          <p:cNvGraphicFramePr>
            <a:graphicFrameLocks noChangeAspect="1"/>
          </p:cNvGraphicFramePr>
          <p:nvPr/>
        </p:nvGraphicFramePr>
        <p:xfrm>
          <a:off x="5802724" y="5140671"/>
          <a:ext cx="1035050" cy="490538"/>
        </p:xfrm>
        <a:graphic>
          <a:graphicData uri="http://schemas.openxmlformats.org/presentationml/2006/ole">
            <p:oleObj spid="_x0000_s53268" name="Equation" r:id="rId22" imgW="1257300" imgH="596900" progId="Equation.DSMT4">
              <p:embed/>
            </p:oleObj>
          </a:graphicData>
        </a:graphic>
      </p:graphicFrame>
      <p:sp>
        <p:nvSpPr>
          <p:cNvPr id="100" name="Interaktive Schaltfläche: Anfang 99">
            <a:hlinkClick r:id="rId23" action="ppaction://hlinkfile" highlightClick="1"/>
          </p:cNvPr>
          <p:cNvSpPr/>
          <p:nvPr/>
        </p:nvSpPr>
        <p:spPr>
          <a:xfrm>
            <a:off x="8490858" y="5532504"/>
            <a:ext cx="384201" cy="40464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3436497" y="546265"/>
            <a:ext cx="227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err="1" smtClean="0">
                <a:solidFill>
                  <a:srgbClr val="A50021"/>
                </a:solidFill>
                <a:latin typeface="+mj-lt"/>
              </a:rPr>
              <a:t>Complexity</a:t>
            </a:r>
            <a:r>
              <a:rPr lang="de-DE" b="1" dirty="0" smtClean="0">
                <a:solidFill>
                  <a:srgbClr val="A50021"/>
                </a:solidFill>
                <a:latin typeface="+mj-lt"/>
              </a:rPr>
              <a:t> Layer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4234648" y="3009530"/>
            <a:ext cx="985422" cy="796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362649" y="2844383"/>
            <a:ext cx="675185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A50021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+mj-lt"/>
              </a:rPr>
              <a:t>ADC</a:t>
            </a:r>
            <a:endParaRPr lang="en-US" b="1" dirty="0">
              <a:latin typeface="+mj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422736" y="2798516"/>
            <a:ext cx="66659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A50021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+mj-lt"/>
              </a:rPr>
              <a:t>DAC</a:t>
            </a:r>
            <a:endParaRPr lang="en-US" b="1" dirty="0">
              <a:latin typeface="+mj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807140" y="3560517"/>
            <a:ext cx="1256434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A50021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+mj-lt"/>
              </a:rPr>
              <a:t>Low Noise</a:t>
            </a:r>
            <a:endParaRPr lang="en-US" b="1" dirty="0">
              <a:latin typeface="+mj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161103" y="4861093"/>
            <a:ext cx="118109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A50021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+mj-lt"/>
              </a:rPr>
              <a:t>Flexibility</a:t>
            </a:r>
            <a:endParaRPr lang="en-US" b="1" dirty="0">
              <a:latin typeface="+mj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161103" y="5489929"/>
            <a:ext cx="1316386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A50021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+mj-lt"/>
              </a:rPr>
              <a:t>Complexity</a:t>
            </a:r>
            <a:endParaRPr lang="en-US" b="1" dirty="0">
              <a:latin typeface="+mj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374408" y="4210068"/>
            <a:ext cx="1693092" cy="369332"/>
          </a:xfrm>
          <a:prstGeom prst="rect">
            <a:avLst/>
          </a:prstGeom>
          <a:noFill/>
          <a:ln w="19050">
            <a:solidFill>
              <a:srgbClr val="A50021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+mj-lt"/>
              </a:rPr>
              <a:t>Ultimate Speed</a:t>
            </a:r>
            <a:endParaRPr lang="en-US" b="1" dirty="0">
              <a:latin typeface="+mj-l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027937" y="2157273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00FF"/>
                </a:solidFill>
                <a:latin typeface="+mj-lt"/>
              </a:rPr>
              <a:t>Digital</a:t>
            </a:r>
            <a:endParaRPr lang="en-US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043342" y="2175029"/>
            <a:ext cx="1105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00FF"/>
                </a:solidFill>
                <a:latin typeface="+mj-lt"/>
              </a:rPr>
              <a:t>Analog</a:t>
            </a:r>
            <a:endParaRPr lang="en-US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63984" y="1349406"/>
            <a:ext cx="8433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Where to look for a solution, since the analysis/synthesis of an analog or digital solution compares over most applications ?</a:t>
            </a:r>
            <a:endParaRPr lang="en-US" dirty="0">
              <a:latin typeface="+mj-lt"/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 flipH="1">
            <a:off x="3175405" y="3728621"/>
            <a:ext cx="2035787" cy="887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>
            <a:off x="3203517" y="4367814"/>
            <a:ext cx="2016553" cy="12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4296792" y="5015883"/>
            <a:ext cx="1714870" cy="789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4305670" y="5663953"/>
            <a:ext cx="1734104" cy="296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7439487" y="4802820"/>
            <a:ext cx="1704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j-lt"/>
              </a:rPr>
              <a:t>(FPGA, 100 </a:t>
            </a:r>
            <a:r>
              <a:rPr lang="de-DE" sz="1400" dirty="0" err="1" smtClean="0">
                <a:latin typeface="+mj-lt"/>
              </a:rPr>
              <a:t>Discriminators</a:t>
            </a:r>
            <a:r>
              <a:rPr lang="de-DE" sz="1400" dirty="0" smtClean="0">
                <a:latin typeface="+mj-lt"/>
              </a:rPr>
              <a:t>/Chip)</a:t>
            </a:r>
            <a:endParaRPr lang="en-US" sz="1400" dirty="0">
              <a:latin typeface="+mj-lt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7439487" y="5523391"/>
            <a:ext cx="1704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j-lt"/>
              </a:rPr>
              <a:t>(PLC, FPGA, ASIC)</a:t>
            </a:r>
            <a:endParaRPr lang="en-US" sz="1400" dirty="0">
              <a:latin typeface="+mj-lt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319597" y="4237608"/>
            <a:ext cx="103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j-lt"/>
              </a:rPr>
              <a:t>(</a:t>
            </a:r>
            <a:r>
              <a:rPr lang="de-DE" sz="1400" dirty="0" err="1" smtClean="0">
                <a:latin typeface="+mj-lt"/>
              </a:rPr>
              <a:t>Graphene</a:t>
            </a:r>
            <a:r>
              <a:rPr lang="de-DE" sz="1400" dirty="0" smtClean="0">
                <a:latin typeface="+mj-lt"/>
              </a:rPr>
              <a:t>)</a:t>
            </a:r>
            <a:endParaRPr lang="en-US" sz="1400" dirty="0">
              <a:latin typeface="+mj-lt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337351" y="3573262"/>
            <a:ext cx="1482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j-lt"/>
              </a:rPr>
              <a:t>(HEMT, </a:t>
            </a:r>
            <a:r>
              <a:rPr lang="de-DE" sz="1400" dirty="0" err="1" smtClean="0">
                <a:latin typeface="+mj-lt"/>
              </a:rPr>
              <a:t>Varactor</a:t>
            </a:r>
            <a:r>
              <a:rPr lang="de-DE" sz="1400" dirty="0" smtClean="0">
                <a:latin typeface="+mj-lt"/>
              </a:rPr>
              <a:t>)</a:t>
            </a:r>
            <a:endParaRPr lang="en-US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dirty="0" err="1" smtClean="0"/>
              <a:t>D.Eversheim</a:t>
            </a:r>
            <a:r>
              <a:rPr lang="en-US" dirty="0" smtClean="0"/>
              <a:t>      GGSWBS ´16, </a:t>
            </a:r>
            <a:r>
              <a:rPr lang="en-US" dirty="0" err="1" smtClean="0"/>
              <a:t>Tiblisi</a:t>
            </a:r>
            <a:r>
              <a:rPr lang="en-US" dirty="0" smtClean="0"/>
              <a:t>, August 29</a:t>
            </a:r>
            <a:r>
              <a:rPr lang="en-US" baseline="30000" dirty="0" smtClean="0"/>
              <a:t>th</a:t>
            </a:r>
            <a:endParaRPr lang="de-DE" baseline="30000" dirty="0"/>
          </a:p>
        </p:txBody>
      </p:sp>
      <p:sp>
        <p:nvSpPr>
          <p:cNvPr id="5" name="Textfeld 4"/>
          <p:cNvSpPr txBox="1"/>
          <p:nvPr/>
        </p:nvSpPr>
        <p:spPr>
          <a:xfrm>
            <a:off x="3581921" y="546265"/>
            <a:ext cx="198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0000FF"/>
                </a:solidFill>
                <a:latin typeface="+mj-lt"/>
              </a:rPr>
              <a:t>–  </a:t>
            </a:r>
            <a:r>
              <a:rPr lang="de-DE" sz="2400" b="1" dirty="0" err="1" smtClean="0">
                <a:solidFill>
                  <a:srgbClr val="0000FF"/>
                </a:solidFill>
                <a:latin typeface="+mj-lt"/>
              </a:rPr>
              <a:t>Summary</a:t>
            </a:r>
            <a:r>
              <a:rPr lang="de-DE" sz="2400" b="1" dirty="0" smtClean="0">
                <a:solidFill>
                  <a:srgbClr val="0000FF"/>
                </a:solidFill>
                <a:latin typeface="+mj-lt"/>
              </a:rPr>
              <a:t> –</a:t>
            </a:r>
            <a:endParaRPr lang="de-DE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36232" y="1019761"/>
            <a:ext cx="867460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tabLst>
                <a:tab pos="1346200" algn="l"/>
                <a:tab pos="2424113" algn="l"/>
              </a:tabLst>
            </a:pPr>
            <a:r>
              <a:rPr lang="de-DE" sz="2000" b="1" u="sng" dirty="0" err="1" smtClean="0">
                <a:solidFill>
                  <a:srgbClr val="0000FF"/>
                </a:solidFill>
                <a:latin typeface="+mj-lt"/>
              </a:rPr>
              <a:t>Commons</a:t>
            </a:r>
            <a:endParaRPr lang="de-DE" sz="1200" b="1" u="sng" dirty="0" smtClean="0">
              <a:solidFill>
                <a:srgbClr val="0000FF"/>
              </a:solidFill>
              <a:latin typeface="+mj-lt"/>
            </a:endParaRP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Garamond" pitchFamily="18" charset="0"/>
              <a:buChar char="•"/>
              <a:tabLst>
                <a:tab pos="1346200" algn="l"/>
                <a:tab pos="2424113" algn="l"/>
              </a:tabLst>
            </a:pPr>
            <a:r>
              <a:rPr lang="de-DE" sz="2000" dirty="0" smtClean="0">
                <a:latin typeface="+mj-lt"/>
              </a:rPr>
              <a:t>The </a:t>
            </a:r>
            <a:r>
              <a:rPr lang="de-DE" sz="2000" dirty="0" err="1" smtClean="0">
                <a:latin typeface="+mj-lt"/>
              </a:rPr>
              <a:t>analysis</a:t>
            </a:r>
            <a:r>
              <a:rPr lang="de-DE" sz="2000" dirty="0" smtClean="0">
                <a:latin typeface="+mj-lt"/>
              </a:rPr>
              <a:t>/</a:t>
            </a:r>
            <a:r>
              <a:rPr lang="de-DE" sz="2000" dirty="0" err="1" smtClean="0">
                <a:latin typeface="+mj-lt"/>
              </a:rPr>
              <a:t>synthesis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can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be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performed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analogly</a:t>
            </a:r>
            <a:r>
              <a:rPr lang="de-DE" sz="2000" dirty="0" smtClean="0">
                <a:latin typeface="+mj-lt"/>
              </a:rPr>
              <a:t> (</a:t>
            </a:r>
            <a:r>
              <a:rPr lang="de-DE" sz="2000" dirty="0" smtClean="0">
                <a:solidFill>
                  <a:srgbClr val="0000FF"/>
                </a:solidFill>
                <a:latin typeface="Kunstler Script"/>
                <a:sym typeface="Euclid Math One"/>
              </a:rPr>
              <a:t>L   </a:t>
            </a:r>
            <a:r>
              <a:rPr lang="de-DE" sz="2000" dirty="0" smtClean="0">
                <a:solidFill>
                  <a:srgbClr val="0000FF"/>
                </a:solidFill>
                <a:latin typeface="+mj-lt"/>
                <a:sym typeface="Euclid Math One"/>
              </a:rPr>
              <a:t>- Transform</a:t>
            </a:r>
            <a:r>
              <a:rPr lang="de-DE" sz="2000" dirty="0" smtClean="0">
                <a:latin typeface="+mj-lt"/>
                <a:sym typeface="Euclid Math One"/>
              </a:rPr>
              <a:t>) </a:t>
            </a:r>
            <a:r>
              <a:rPr lang="de-DE" sz="2000" dirty="0" err="1" smtClean="0">
                <a:latin typeface="+mj-lt"/>
                <a:sym typeface="Euclid Math One"/>
              </a:rPr>
              <a:t>or</a:t>
            </a:r>
            <a:r>
              <a:rPr lang="de-DE" sz="2000" dirty="0" smtClean="0">
                <a:latin typeface="+mj-lt"/>
                <a:sym typeface="Euclid Math One"/>
              </a:rPr>
              <a:t> </a:t>
            </a:r>
            <a:r>
              <a:rPr lang="de-DE" sz="2000" dirty="0" err="1" smtClean="0">
                <a:latin typeface="+mj-lt"/>
                <a:sym typeface="Euclid Math One"/>
              </a:rPr>
              <a:t>as</a:t>
            </a:r>
            <a:r>
              <a:rPr lang="de-DE" sz="2000" dirty="0" smtClean="0">
                <a:latin typeface="+mj-lt"/>
                <a:sym typeface="Euclid Math One"/>
              </a:rPr>
              <a:t> well </a:t>
            </a:r>
            <a:r>
              <a:rPr lang="de-DE" sz="2000" dirty="0" err="1" smtClean="0">
                <a:latin typeface="+mj-lt"/>
                <a:sym typeface="Euclid Math One"/>
              </a:rPr>
              <a:t>as</a:t>
            </a:r>
            <a:r>
              <a:rPr lang="de-DE" sz="2000" dirty="0" smtClean="0">
                <a:latin typeface="+mj-lt"/>
                <a:sym typeface="Euclid Math One"/>
              </a:rPr>
              <a:t> </a:t>
            </a:r>
            <a:r>
              <a:rPr lang="de-DE" sz="2000" dirty="0" err="1" smtClean="0">
                <a:latin typeface="+mj-lt"/>
                <a:sym typeface="Euclid Math One"/>
              </a:rPr>
              <a:t>digitally</a:t>
            </a:r>
            <a:r>
              <a:rPr lang="de-DE" sz="2000" dirty="0" smtClean="0">
                <a:latin typeface="+mj-lt"/>
                <a:sym typeface="Euclid Math One"/>
              </a:rPr>
              <a:t> (</a:t>
            </a:r>
            <a:r>
              <a:rPr lang="de-DE" sz="2000" dirty="0" smtClean="0">
                <a:solidFill>
                  <a:srgbClr val="0000FF"/>
                </a:solidFill>
                <a:latin typeface="+mj-lt"/>
                <a:sym typeface="Euclid Math One"/>
              </a:rPr>
              <a:t>z - Transform</a:t>
            </a:r>
            <a:r>
              <a:rPr lang="de-DE" sz="2000" dirty="0" smtClean="0">
                <a:latin typeface="+mj-lt"/>
                <a:sym typeface="Euclid Math One"/>
              </a:rPr>
              <a:t>)</a:t>
            </a: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tabLst>
                <a:tab pos="1346200" algn="l"/>
                <a:tab pos="2424113" algn="l"/>
              </a:tabLst>
            </a:pPr>
            <a:r>
              <a:rPr lang="de-DE" sz="2000" b="1" dirty="0" err="1" smtClean="0">
                <a:solidFill>
                  <a:srgbClr val="0000FF"/>
                </a:solidFill>
                <a:latin typeface="+mj-lt"/>
                <a:sym typeface="Euclid Math One"/>
              </a:rPr>
              <a:t>Differences</a:t>
            </a:r>
            <a:endParaRPr lang="de-DE" sz="2000" b="1" dirty="0" smtClean="0">
              <a:solidFill>
                <a:srgbClr val="0000FF"/>
              </a:solidFill>
              <a:latin typeface="+mj-lt"/>
            </a:endParaRP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Garamond" pitchFamily="18" charset="0"/>
              <a:buChar char="•"/>
              <a:tabLst>
                <a:tab pos="1346200" algn="l"/>
                <a:tab pos="2424113" algn="l"/>
              </a:tabLst>
            </a:pPr>
            <a:r>
              <a:rPr lang="de-DE" sz="2000" dirty="0" err="1" smtClean="0">
                <a:latin typeface="+mj-lt"/>
              </a:rPr>
              <a:t>For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signal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handling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there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exist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nowadays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  <a:latin typeface="+mj-lt"/>
              </a:rPr>
              <a:t>only</a:t>
            </a:r>
            <a:r>
              <a:rPr lang="de-DE" sz="2000" dirty="0" smtClean="0">
                <a:solidFill>
                  <a:srgbClr val="0000FF"/>
                </a:solidFill>
                <a:latin typeface="+mj-lt"/>
              </a:rPr>
              <a:t> a </a:t>
            </a:r>
            <a:r>
              <a:rPr lang="de-DE" sz="2000" dirty="0" err="1" smtClean="0">
                <a:solidFill>
                  <a:srgbClr val="0000FF"/>
                </a:solidFill>
                <a:latin typeface="+mj-lt"/>
              </a:rPr>
              <a:t>few</a:t>
            </a:r>
            <a:r>
              <a:rPr lang="de-DE" sz="2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  <a:latin typeface="+mj-lt"/>
              </a:rPr>
              <a:t>problems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that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can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be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solved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analogly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or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digitally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only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</a:t>
            </a: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low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noise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amplification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high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precision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calculations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. . ).</a:t>
            </a: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tabLst>
                <a:tab pos="1346200" algn="l"/>
                <a:tab pos="2424113" algn="l"/>
              </a:tabLst>
            </a:pPr>
            <a:r>
              <a:rPr lang="de-DE" sz="2000" b="1" dirty="0" smtClean="0">
                <a:solidFill>
                  <a:srgbClr val="0000FF"/>
                </a:solidFill>
                <a:latin typeface="+mj-lt"/>
              </a:rPr>
              <a:t>Trends</a:t>
            </a: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Garamond" pitchFamily="18" charset="0"/>
              <a:buChar char="•"/>
              <a:tabLst>
                <a:tab pos="1346200" algn="l"/>
                <a:tab pos="2424113" algn="l"/>
              </a:tabLst>
            </a:pPr>
            <a:r>
              <a:rPr lang="de-DE" sz="2000" dirty="0" err="1" smtClean="0">
                <a:latin typeface="+mj-lt"/>
              </a:rPr>
              <a:t>Harware</a:t>
            </a:r>
            <a:r>
              <a:rPr lang="de-DE" sz="2000" dirty="0" smtClean="0">
                <a:latin typeface="+mj-lt"/>
              </a:rPr>
              <a:t> (analog &amp; digital) </a:t>
            </a:r>
            <a:r>
              <a:rPr lang="de-DE" sz="2000" dirty="0" err="1" smtClean="0">
                <a:latin typeface="+mj-lt"/>
              </a:rPr>
              <a:t>becomes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ever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faster</a:t>
            </a:r>
            <a:r>
              <a:rPr lang="de-DE" sz="2000" dirty="0" smtClean="0">
                <a:latin typeface="+mj-lt"/>
              </a:rPr>
              <a:t> &amp; </a:t>
            </a:r>
            <a:r>
              <a:rPr lang="de-DE" sz="2000" dirty="0" err="1" smtClean="0">
                <a:latin typeface="+mj-lt"/>
              </a:rPr>
              <a:t>smaller</a:t>
            </a:r>
            <a:r>
              <a:rPr lang="de-DE" sz="2000" dirty="0" smtClean="0">
                <a:latin typeface="+mj-lt"/>
              </a:rPr>
              <a:t>.</a:t>
            </a:r>
            <a:endParaRPr lang="de-DE" sz="2000" baseline="-25000" dirty="0" smtClean="0">
              <a:latin typeface="+mj-lt"/>
              <a:sym typeface="Euclid Symbol"/>
            </a:endParaRP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Garamond" pitchFamily="18" charset="0"/>
              <a:buChar char="•"/>
              <a:tabLst>
                <a:tab pos="1346200" algn="l"/>
                <a:tab pos="2424113" algn="l"/>
              </a:tabLst>
            </a:pPr>
            <a:r>
              <a:rPr lang="de-DE" sz="2000" dirty="0" smtClean="0">
                <a:solidFill>
                  <a:srgbClr val="0000FF"/>
                </a:solidFill>
                <a:latin typeface="+mj-lt"/>
                <a:sym typeface="Euclid Symbol"/>
              </a:rPr>
              <a:t>Fastest</a:t>
            </a:r>
            <a:r>
              <a:rPr lang="de-DE" sz="2000" dirty="0" smtClean="0">
                <a:latin typeface="+mj-lt"/>
                <a:sym typeface="Euclid Symbol"/>
              </a:rPr>
              <a:t> </a:t>
            </a:r>
            <a:r>
              <a:rPr lang="de-DE" sz="2000" dirty="0" err="1" smtClean="0">
                <a:latin typeface="+mj-lt"/>
                <a:sym typeface="Euclid Symbol"/>
              </a:rPr>
              <a:t>response</a:t>
            </a:r>
            <a:r>
              <a:rPr lang="de-DE" sz="2000" dirty="0" smtClean="0">
                <a:latin typeface="+mj-lt"/>
                <a:sym typeface="Euclid Symbol"/>
              </a:rPr>
              <a:t> </a:t>
            </a:r>
            <a:r>
              <a:rPr lang="de-DE" sz="2000" dirty="0" err="1" smtClean="0">
                <a:latin typeface="+mj-lt"/>
                <a:sym typeface="Euclid Symbol"/>
              </a:rPr>
              <a:t>to</a:t>
            </a:r>
            <a:r>
              <a:rPr lang="de-DE" sz="2000" dirty="0" smtClean="0">
                <a:latin typeface="+mj-lt"/>
                <a:sym typeface="Euclid Symbol"/>
              </a:rPr>
              <a:t> an </a:t>
            </a:r>
            <a:r>
              <a:rPr lang="de-DE" sz="2000" dirty="0" err="1" smtClean="0">
                <a:latin typeface="+mj-lt"/>
                <a:sym typeface="Euclid Symbol"/>
              </a:rPr>
              <a:t>event</a:t>
            </a:r>
            <a:r>
              <a:rPr lang="de-DE" sz="2000" dirty="0" smtClean="0">
                <a:latin typeface="+mj-lt"/>
                <a:sym typeface="Euclid Symbol"/>
              </a:rPr>
              <a:t> </a:t>
            </a:r>
            <a:r>
              <a:rPr lang="de-DE" sz="2000" dirty="0" err="1" smtClean="0">
                <a:latin typeface="+mj-lt"/>
                <a:sym typeface="Euclid Symbol"/>
              </a:rPr>
              <a:t>is</a:t>
            </a:r>
            <a:r>
              <a:rPr lang="de-DE" sz="2000" dirty="0" smtClean="0">
                <a:latin typeface="+mj-lt"/>
                <a:sym typeface="Euclid Symbol"/>
              </a:rPr>
              <a:t> </a:t>
            </a:r>
            <a:r>
              <a:rPr lang="de-DE" sz="2000" dirty="0" err="1" smtClean="0">
                <a:latin typeface="+mj-lt"/>
                <a:sym typeface="Euclid Symbol"/>
              </a:rPr>
              <a:t>best</a:t>
            </a:r>
            <a:r>
              <a:rPr lang="de-DE" sz="2000" dirty="0" smtClean="0">
                <a:latin typeface="+mj-lt"/>
                <a:sym typeface="Euclid Symbol"/>
              </a:rPr>
              <a:t> </a:t>
            </a:r>
            <a:r>
              <a:rPr lang="de-DE" sz="2000" dirty="0" err="1" smtClean="0">
                <a:latin typeface="+mj-lt"/>
                <a:sym typeface="Euclid Symbol"/>
              </a:rPr>
              <a:t>realized</a:t>
            </a:r>
            <a:r>
              <a:rPr lang="de-DE" sz="2000" dirty="0" smtClean="0">
                <a:latin typeface="+mj-lt"/>
                <a:sym typeface="Euclid Symbol"/>
              </a:rPr>
              <a:t> </a:t>
            </a:r>
            <a:r>
              <a:rPr lang="de-DE" sz="2000" dirty="0" err="1" smtClean="0">
                <a:latin typeface="+mj-lt"/>
                <a:sym typeface="Euclid Symbol"/>
              </a:rPr>
              <a:t>by</a:t>
            </a:r>
            <a:r>
              <a:rPr lang="de-DE" sz="2000" dirty="0" smtClean="0">
                <a:latin typeface="+mj-lt"/>
                <a:sym typeface="Euclid Symbol"/>
              </a:rPr>
              <a:t> </a:t>
            </a:r>
            <a:r>
              <a:rPr lang="de-DE" sz="2000" dirty="0" smtClean="0">
                <a:solidFill>
                  <a:srgbClr val="0000FF"/>
                </a:solidFill>
                <a:latin typeface="+mj-lt"/>
                <a:sym typeface="Euclid Symbol"/>
              </a:rPr>
              <a:t>analog</a:t>
            </a:r>
            <a:r>
              <a:rPr lang="de-DE" sz="2000" dirty="0" smtClean="0">
                <a:latin typeface="+mj-lt"/>
                <a:sym typeface="Euclid Symbol"/>
              </a:rPr>
              <a:t> </a:t>
            </a:r>
            <a:r>
              <a:rPr lang="de-DE" sz="2000" dirty="0" err="1" smtClean="0">
                <a:latin typeface="+mj-lt"/>
                <a:sym typeface="Euclid Symbol"/>
              </a:rPr>
              <a:t>hardware</a:t>
            </a:r>
            <a:endParaRPr lang="de-DE" sz="2000" dirty="0" smtClean="0">
              <a:latin typeface="+mj-lt"/>
              <a:sym typeface="Euclid Symbol"/>
            </a:endParaRP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Garamond" pitchFamily="18" charset="0"/>
              <a:buChar char="•"/>
              <a:tabLst>
                <a:tab pos="1346200" algn="l"/>
                <a:tab pos="2424113" algn="l"/>
              </a:tabLst>
            </a:pPr>
            <a:r>
              <a:rPr lang="de-DE" sz="2000" dirty="0" err="1" smtClean="0">
                <a:latin typeface="Garamond"/>
                <a:sym typeface="Euclid Symbol"/>
              </a:rPr>
              <a:t>For</a:t>
            </a:r>
            <a:r>
              <a:rPr lang="de-DE" sz="2000" dirty="0" smtClean="0">
                <a:latin typeface="Garamond"/>
                <a:sym typeface="Euclid Symbol"/>
              </a:rPr>
              <a:t> fast </a:t>
            </a:r>
            <a:r>
              <a:rPr lang="de-DE" sz="2000" dirty="0" err="1" smtClean="0">
                <a:latin typeface="Garamond"/>
                <a:sym typeface="Euclid Symbol"/>
              </a:rPr>
              <a:t>computations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restrict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to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the</a:t>
            </a:r>
            <a:r>
              <a:rPr lang="de-DE" sz="2000" dirty="0" smtClean="0">
                <a:latin typeface="Garamond"/>
                <a:sym typeface="Euclid Symbol"/>
              </a:rPr>
              <a:t> 4 </a:t>
            </a:r>
            <a:r>
              <a:rPr lang="de-DE" sz="2000" dirty="0" err="1" smtClean="0">
                <a:latin typeface="Garamond"/>
                <a:sym typeface="Euclid Symbol"/>
              </a:rPr>
              <a:t>basic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arithmetic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operations</a:t>
            </a:r>
            <a:r>
              <a:rPr lang="de-DE" sz="2000" dirty="0" smtClean="0">
                <a:latin typeface="Garamond"/>
                <a:sym typeface="Euclid Symbol"/>
              </a:rPr>
              <a:t> ( </a:t>
            </a:r>
            <a:r>
              <a:rPr lang="de-DE" sz="2000" dirty="0" smtClean="0">
                <a:solidFill>
                  <a:srgbClr val="0000FF"/>
                </a:solidFill>
                <a:latin typeface="Garamond"/>
                <a:sym typeface="Euclid Symbol"/>
              </a:rPr>
              <a:t>+, </a:t>
            </a:r>
            <a:r>
              <a:rPr lang="de-DE" sz="2000" dirty="0" smtClean="0">
                <a:solidFill>
                  <a:srgbClr val="0000FF"/>
                </a:solidFill>
                <a:latin typeface="Arial"/>
                <a:cs typeface="Arial"/>
                <a:sym typeface="Euclid Symbol"/>
              </a:rPr>
              <a:t>−,</a:t>
            </a:r>
            <a:r>
              <a:rPr lang="de-DE" sz="2000" dirty="0" smtClean="0">
                <a:solidFill>
                  <a:srgbClr val="0000FF"/>
                </a:solidFill>
                <a:latin typeface="Garamond"/>
                <a:sym typeface="Euclid Symbol"/>
              </a:rPr>
              <a:t> *, / </a:t>
            </a:r>
            <a:r>
              <a:rPr lang="de-DE" sz="2000" dirty="0" smtClean="0">
                <a:latin typeface="Garamond"/>
                <a:sym typeface="Euclid Symbol"/>
              </a:rPr>
              <a:t>)</a:t>
            </a: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Garamond" pitchFamily="18" charset="0"/>
              <a:buChar char="•"/>
              <a:tabLst>
                <a:tab pos="1346200" algn="l"/>
                <a:tab pos="2424113" algn="l"/>
              </a:tabLst>
            </a:pPr>
            <a:r>
              <a:rPr lang="de-DE" sz="2000" dirty="0" smtClean="0">
                <a:latin typeface="Garamond"/>
                <a:sym typeface="Euclid Symbol"/>
              </a:rPr>
              <a:t>The </a:t>
            </a:r>
            <a:r>
              <a:rPr lang="de-DE" sz="2000" dirty="0" err="1" smtClean="0">
                <a:latin typeface="Garamond"/>
                <a:sym typeface="Euclid Symbol"/>
              </a:rPr>
              <a:t>more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  <a:latin typeface="Garamond"/>
                <a:sym typeface="Euclid Symbol"/>
              </a:rPr>
              <a:t>complex</a:t>
            </a:r>
            <a:r>
              <a:rPr lang="de-DE" sz="2000" dirty="0" smtClean="0">
                <a:solidFill>
                  <a:srgbClr val="0000FF"/>
                </a:solidFill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  <a:latin typeface="Garamond"/>
                <a:sym typeface="Euclid Symbol"/>
              </a:rPr>
              <a:t>and</a:t>
            </a:r>
            <a:r>
              <a:rPr lang="de-DE" sz="2000" dirty="0" smtClean="0">
                <a:solidFill>
                  <a:srgbClr val="0000FF"/>
                </a:solidFill>
                <a:latin typeface="Garamond"/>
                <a:sym typeface="Euclid Symbol"/>
              </a:rPr>
              <a:t> flexible </a:t>
            </a:r>
            <a:r>
              <a:rPr lang="de-DE" sz="2000" dirty="0" smtClean="0">
                <a:latin typeface="Garamond"/>
                <a:sym typeface="Euclid Symbol"/>
              </a:rPr>
              <a:t>a </a:t>
            </a:r>
            <a:r>
              <a:rPr lang="de-DE" sz="2000" dirty="0" err="1" smtClean="0">
                <a:latin typeface="Garamond"/>
                <a:sym typeface="Euclid Symbol"/>
              </a:rPr>
              <a:t>problem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appears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the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more</a:t>
            </a:r>
            <a:r>
              <a:rPr lang="de-DE" sz="2000" dirty="0" smtClean="0">
                <a:latin typeface="Garamond"/>
                <a:sym typeface="Euclid Symbol"/>
              </a:rPr>
              <a:t> a </a:t>
            </a:r>
            <a:r>
              <a:rPr lang="de-DE" sz="2000" dirty="0" smtClean="0">
                <a:solidFill>
                  <a:srgbClr val="0000FF"/>
                </a:solidFill>
                <a:latin typeface="Garamond"/>
                <a:sym typeface="Euclid Symbol"/>
              </a:rPr>
              <a:t>digital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solutrion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seems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appropriate</a:t>
            </a:r>
            <a:r>
              <a:rPr lang="de-DE" sz="2000" dirty="0" smtClean="0">
                <a:latin typeface="Garamond"/>
                <a:sym typeface="Euclid Symbol"/>
              </a:rPr>
              <a:t>.</a:t>
            </a: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Garamond" pitchFamily="18" charset="0"/>
              <a:buChar char="•"/>
              <a:tabLst>
                <a:tab pos="1346200" algn="l"/>
                <a:tab pos="2424113" algn="l"/>
              </a:tabLst>
            </a:pPr>
            <a:r>
              <a:rPr lang="de-DE" sz="2000" dirty="0" smtClean="0">
                <a:latin typeface="Garamond"/>
                <a:sym typeface="Euclid Symbol"/>
              </a:rPr>
              <a:t>The </a:t>
            </a:r>
            <a:r>
              <a:rPr lang="de-DE" sz="2000" dirty="0" err="1" smtClean="0">
                <a:latin typeface="Garamond"/>
                <a:sym typeface="Euclid Symbol"/>
              </a:rPr>
              <a:t>higher</a:t>
            </a:r>
            <a:r>
              <a:rPr lang="de-DE" sz="2000" dirty="0" smtClean="0">
                <a:latin typeface="Garamond"/>
                <a:sym typeface="Euclid Symbol"/>
              </a:rPr>
              <a:t> a </a:t>
            </a:r>
            <a:r>
              <a:rPr lang="de-DE" sz="2000" dirty="0" err="1" smtClean="0">
                <a:latin typeface="Garamond"/>
                <a:sym typeface="Euclid Symbol"/>
              </a:rPr>
              <a:t>module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is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specialized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the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faster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is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its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response</a:t>
            </a:r>
            <a:r>
              <a:rPr lang="de-DE" sz="2000" dirty="0" smtClean="0">
                <a:latin typeface="Garamond"/>
                <a:sym typeface="Euclid Symbol"/>
              </a:rPr>
              <a:t> (DSP, FPGA ↔ ASIC)</a:t>
            </a:r>
          </a:p>
          <a:p>
            <a:pPr marL="177800" indent="-1778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Garamond" pitchFamily="18" charset="0"/>
              <a:buChar char="•"/>
              <a:tabLst>
                <a:tab pos="1346200" algn="l"/>
                <a:tab pos="2424113" algn="l"/>
              </a:tabLst>
            </a:pPr>
            <a:r>
              <a:rPr lang="de-DE" sz="2000" dirty="0" err="1" smtClean="0">
                <a:latin typeface="Garamond"/>
                <a:sym typeface="Euclid Symbol"/>
              </a:rPr>
              <a:t>Since</a:t>
            </a:r>
            <a:r>
              <a:rPr lang="de-DE" sz="2000" dirty="0" smtClean="0">
                <a:latin typeface="Garamond"/>
                <a:sym typeface="Euclid Symbol"/>
              </a:rPr>
              <a:t> digital </a:t>
            </a:r>
            <a:r>
              <a:rPr lang="de-DE" sz="2000" dirty="0" err="1" smtClean="0">
                <a:latin typeface="Garamond"/>
                <a:sym typeface="Euclid Symbol"/>
              </a:rPr>
              <a:t>hardware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becomes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ever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cheaper</a:t>
            </a:r>
            <a:r>
              <a:rPr lang="de-DE" sz="2000" dirty="0" smtClean="0">
                <a:latin typeface="Garamond"/>
                <a:sym typeface="Euclid Symbol"/>
              </a:rPr>
              <a:t>, </a:t>
            </a:r>
            <a:r>
              <a:rPr lang="de-DE" sz="2000" dirty="0" err="1" smtClean="0">
                <a:latin typeface="Garamond"/>
                <a:sym typeface="Euclid Symbol"/>
              </a:rPr>
              <a:t>more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problems</a:t>
            </a:r>
            <a:r>
              <a:rPr lang="de-DE" sz="2000" dirty="0" smtClean="0">
                <a:latin typeface="Garamond"/>
                <a:sym typeface="Euclid Symbol"/>
              </a:rPr>
              <a:t> will </a:t>
            </a:r>
            <a:r>
              <a:rPr lang="de-DE" sz="2000" dirty="0" err="1" smtClean="0">
                <a:latin typeface="Garamond"/>
                <a:sym typeface="Euclid Symbol"/>
              </a:rPr>
              <a:t>be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solved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digitally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for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the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sake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of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standardisation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and</a:t>
            </a:r>
            <a:r>
              <a:rPr lang="de-DE" sz="2000" dirty="0" smtClean="0">
                <a:latin typeface="Garamond"/>
                <a:sym typeface="Euclid Symbol"/>
              </a:rPr>
              <a:t> </a:t>
            </a:r>
            <a:r>
              <a:rPr lang="de-DE" sz="2000" dirty="0" err="1" smtClean="0">
                <a:latin typeface="Garamond"/>
                <a:sym typeface="Euclid Symbol"/>
              </a:rPr>
              <a:t>flexibility</a:t>
            </a:r>
            <a:r>
              <a:rPr lang="de-DE" sz="2000" dirty="0" smtClean="0">
                <a:latin typeface="Garamond"/>
                <a:sym typeface="Euclid Symbol"/>
              </a:rPr>
              <a:t> (</a:t>
            </a:r>
            <a:r>
              <a:rPr lang="el-GR" sz="2000" dirty="0" smtClean="0">
                <a:latin typeface="Garamond"/>
                <a:sym typeface="Euclid Symbol"/>
              </a:rPr>
              <a:t>Σ−Δ</a:t>
            </a:r>
            <a:r>
              <a:rPr lang="de-DE" sz="2000" dirty="0" smtClean="0">
                <a:latin typeface="Garamond"/>
                <a:sym typeface="Euclid Symbol"/>
              </a:rPr>
              <a:t> ADC)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 Verbindung mit Pfeil 15"/>
          <p:cNvCxnSpPr/>
          <p:nvPr/>
        </p:nvCxnSpPr>
        <p:spPr>
          <a:xfrm>
            <a:off x="355107" y="3240350"/>
            <a:ext cx="2512380" cy="1775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18"/>
          <p:cNvGrpSpPr/>
          <p:nvPr/>
        </p:nvGrpSpPr>
        <p:grpSpPr>
          <a:xfrm>
            <a:off x="577049" y="2920753"/>
            <a:ext cx="1523720" cy="697806"/>
            <a:chOff x="577049" y="2920753"/>
            <a:chExt cx="1523720" cy="697806"/>
          </a:xfrm>
        </p:grpSpPr>
        <p:sp>
          <p:nvSpPr>
            <p:cNvPr id="5" name="Rechteck 4"/>
            <p:cNvSpPr/>
            <p:nvPr/>
          </p:nvSpPr>
          <p:spPr>
            <a:xfrm>
              <a:off x="577049" y="2920753"/>
              <a:ext cx="1500326" cy="656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latin typeface="Garamond"/>
                </a:rPr>
                <a:t>ν</a:t>
              </a:r>
              <a:endParaRPr lang="en-US" dirty="0"/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>
              <a:off x="834501" y="3018407"/>
              <a:ext cx="0" cy="50602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flipH="1" flipV="1">
              <a:off x="662866" y="3423823"/>
              <a:ext cx="1228078" cy="118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1819923" y="32492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0000FF"/>
                  </a:solidFill>
                  <a:latin typeface="Garamond"/>
                </a:rPr>
                <a:t>ν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891540" y="3148166"/>
              <a:ext cx="875538" cy="285406"/>
            </a:xfrm>
            <a:custGeom>
              <a:avLst/>
              <a:gdLst>
                <a:gd name="connsiteX0" fmla="*/ 0 w 875538"/>
                <a:gd name="connsiteY0" fmla="*/ 269404 h 285406"/>
                <a:gd name="connsiteX1" fmla="*/ 22860 w 875538"/>
                <a:gd name="connsiteY1" fmla="*/ 267118 h 285406"/>
                <a:gd name="connsiteX2" fmla="*/ 27432 w 875538"/>
                <a:gd name="connsiteY2" fmla="*/ 257974 h 285406"/>
                <a:gd name="connsiteX3" fmla="*/ 34290 w 875538"/>
                <a:gd name="connsiteY3" fmla="*/ 246544 h 285406"/>
                <a:gd name="connsiteX4" fmla="*/ 50292 w 875538"/>
                <a:gd name="connsiteY4" fmla="*/ 230542 h 285406"/>
                <a:gd name="connsiteX5" fmla="*/ 64008 w 875538"/>
                <a:gd name="connsiteY5" fmla="*/ 219112 h 285406"/>
                <a:gd name="connsiteX6" fmla="*/ 68580 w 875538"/>
                <a:gd name="connsiteY6" fmla="*/ 203110 h 285406"/>
                <a:gd name="connsiteX7" fmla="*/ 73152 w 875538"/>
                <a:gd name="connsiteY7" fmla="*/ 189394 h 285406"/>
                <a:gd name="connsiteX8" fmla="*/ 84582 w 875538"/>
                <a:gd name="connsiteY8" fmla="*/ 175678 h 285406"/>
                <a:gd name="connsiteX9" fmla="*/ 89154 w 875538"/>
                <a:gd name="connsiteY9" fmla="*/ 168820 h 285406"/>
                <a:gd name="connsiteX10" fmla="*/ 96012 w 875538"/>
                <a:gd name="connsiteY10" fmla="*/ 159676 h 285406"/>
                <a:gd name="connsiteX11" fmla="*/ 112014 w 875538"/>
                <a:gd name="connsiteY11" fmla="*/ 141388 h 285406"/>
                <a:gd name="connsiteX12" fmla="*/ 116586 w 875538"/>
                <a:gd name="connsiteY12" fmla="*/ 132244 h 285406"/>
                <a:gd name="connsiteX13" fmla="*/ 125730 w 875538"/>
                <a:gd name="connsiteY13" fmla="*/ 118528 h 285406"/>
                <a:gd name="connsiteX14" fmla="*/ 128016 w 875538"/>
                <a:gd name="connsiteY14" fmla="*/ 111670 h 285406"/>
                <a:gd name="connsiteX15" fmla="*/ 132588 w 875538"/>
                <a:gd name="connsiteY15" fmla="*/ 104812 h 285406"/>
                <a:gd name="connsiteX16" fmla="*/ 139446 w 875538"/>
                <a:gd name="connsiteY16" fmla="*/ 91096 h 285406"/>
                <a:gd name="connsiteX17" fmla="*/ 150876 w 875538"/>
                <a:gd name="connsiteY17" fmla="*/ 84238 h 285406"/>
                <a:gd name="connsiteX18" fmla="*/ 160020 w 875538"/>
                <a:gd name="connsiteY18" fmla="*/ 70522 h 285406"/>
                <a:gd name="connsiteX19" fmla="*/ 185166 w 875538"/>
                <a:gd name="connsiteY19" fmla="*/ 40804 h 285406"/>
                <a:gd name="connsiteX20" fmla="*/ 189738 w 875538"/>
                <a:gd name="connsiteY20" fmla="*/ 33946 h 285406"/>
                <a:gd name="connsiteX21" fmla="*/ 194310 w 875538"/>
                <a:gd name="connsiteY21" fmla="*/ 27088 h 285406"/>
                <a:gd name="connsiteX22" fmla="*/ 244602 w 875538"/>
                <a:gd name="connsiteY22" fmla="*/ 22516 h 285406"/>
                <a:gd name="connsiteX23" fmla="*/ 256032 w 875538"/>
                <a:gd name="connsiteY23" fmla="*/ 17944 h 285406"/>
                <a:gd name="connsiteX24" fmla="*/ 272034 w 875538"/>
                <a:gd name="connsiteY24" fmla="*/ 8800 h 285406"/>
                <a:gd name="connsiteX25" fmla="*/ 288036 w 875538"/>
                <a:gd name="connsiteY25" fmla="*/ 6514 h 285406"/>
                <a:gd name="connsiteX26" fmla="*/ 336042 w 875538"/>
                <a:gd name="connsiteY26" fmla="*/ 8800 h 285406"/>
                <a:gd name="connsiteX27" fmla="*/ 352044 w 875538"/>
                <a:gd name="connsiteY27" fmla="*/ 13372 h 285406"/>
                <a:gd name="connsiteX28" fmla="*/ 370332 w 875538"/>
                <a:gd name="connsiteY28" fmla="*/ 20230 h 285406"/>
                <a:gd name="connsiteX29" fmla="*/ 400050 w 875538"/>
                <a:gd name="connsiteY29" fmla="*/ 24802 h 285406"/>
                <a:gd name="connsiteX30" fmla="*/ 406908 w 875538"/>
                <a:gd name="connsiteY30" fmla="*/ 45376 h 285406"/>
                <a:gd name="connsiteX31" fmla="*/ 416052 w 875538"/>
                <a:gd name="connsiteY31" fmla="*/ 63664 h 285406"/>
                <a:gd name="connsiteX32" fmla="*/ 422910 w 875538"/>
                <a:gd name="connsiteY32" fmla="*/ 68236 h 285406"/>
                <a:gd name="connsiteX33" fmla="*/ 434340 w 875538"/>
                <a:gd name="connsiteY33" fmla="*/ 70522 h 285406"/>
                <a:gd name="connsiteX34" fmla="*/ 493776 w 875538"/>
                <a:gd name="connsiteY34" fmla="*/ 72808 h 285406"/>
                <a:gd name="connsiteX35" fmla="*/ 534924 w 875538"/>
                <a:gd name="connsiteY35" fmla="*/ 63664 h 285406"/>
                <a:gd name="connsiteX36" fmla="*/ 541782 w 875538"/>
                <a:gd name="connsiteY36" fmla="*/ 40804 h 285406"/>
                <a:gd name="connsiteX37" fmla="*/ 548640 w 875538"/>
                <a:gd name="connsiteY37" fmla="*/ 36232 h 285406"/>
                <a:gd name="connsiteX38" fmla="*/ 557784 w 875538"/>
                <a:gd name="connsiteY38" fmla="*/ 27088 h 285406"/>
                <a:gd name="connsiteX39" fmla="*/ 566928 w 875538"/>
                <a:gd name="connsiteY39" fmla="*/ 20230 h 285406"/>
                <a:gd name="connsiteX40" fmla="*/ 580644 w 875538"/>
                <a:gd name="connsiteY40" fmla="*/ 17944 h 285406"/>
                <a:gd name="connsiteX41" fmla="*/ 619506 w 875538"/>
                <a:gd name="connsiteY41" fmla="*/ 15658 h 285406"/>
                <a:gd name="connsiteX42" fmla="*/ 717804 w 875538"/>
                <a:gd name="connsiteY42" fmla="*/ 13372 h 285406"/>
                <a:gd name="connsiteX43" fmla="*/ 752094 w 875538"/>
                <a:gd name="connsiteY43" fmla="*/ 31660 h 285406"/>
                <a:gd name="connsiteX44" fmla="*/ 754380 w 875538"/>
                <a:gd name="connsiteY44" fmla="*/ 38518 h 285406"/>
                <a:gd name="connsiteX45" fmla="*/ 770382 w 875538"/>
                <a:gd name="connsiteY45" fmla="*/ 54520 h 285406"/>
                <a:gd name="connsiteX46" fmla="*/ 774954 w 875538"/>
                <a:gd name="connsiteY46" fmla="*/ 77380 h 285406"/>
                <a:gd name="connsiteX47" fmla="*/ 781812 w 875538"/>
                <a:gd name="connsiteY47" fmla="*/ 102526 h 285406"/>
                <a:gd name="connsiteX48" fmla="*/ 784098 w 875538"/>
                <a:gd name="connsiteY48" fmla="*/ 118528 h 285406"/>
                <a:gd name="connsiteX49" fmla="*/ 793242 w 875538"/>
                <a:gd name="connsiteY49" fmla="*/ 132244 h 285406"/>
                <a:gd name="connsiteX50" fmla="*/ 800100 w 875538"/>
                <a:gd name="connsiteY50" fmla="*/ 159676 h 285406"/>
                <a:gd name="connsiteX51" fmla="*/ 804672 w 875538"/>
                <a:gd name="connsiteY51" fmla="*/ 198538 h 285406"/>
                <a:gd name="connsiteX52" fmla="*/ 809244 w 875538"/>
                <a:gd name="connsiteY52" fmla="*/ 214540 h 285406"/>
                <a:gd name="connsiteX53" fmla="*/ 811530 w 875538"/>
                <a:gd name="connsiteY53" fmla="*/ 223684 h 285406"/>
                <a:gd name="connsiteX54" fmla="*/ 818388 w 875538"/>
                <a:gd name="connsiteY54" fmla="*/ 232828 h 285406"/>
                <a:gd name="connsiteX55" fmla="*/ 827532 w 875538"/>
                <a:gd name="connsiteY55" fmla="*/ 241972 h 285406"/>
                <a:gd name="connsiteX56" fmla="*/ 843534 w 875538"/>
                <a:gd name="connsiteY56" fmla="*/ 251116 h 285406"/>
                <a:gd name="connsiteX57" fmla="*/ 850392 w 875538"/>
                <a:gd name="connsiteY57" fmla="*/ 255688 h 285406"/>
                <a:gd name="connsiteX58" fmla="*/ 857250 w 875538"/>
                <a:gd name="connsiteY58" fmla="*/ 269404 h 285406"/>
                <a:gd name="connsiteX59" fmla="*/ 866394 w 875538"/>
                <a:gd name="connsiteY59" fmla="*/ 271690 h 285406"/>
                <a:gd name="connsiteX60" fmla="*/ 868680 w 875538"/>
                <a:gd name="connsiteY60" fmla="*/ 280834 h 285406"/>
                <a:gd name="connsiteX61" fmla="*/ 875538 w 875538"/>
                <a:gd name="connsiteY61" fmla="*/ 285406 h 28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875538" h="285406">
                  <a:moveTo>
                    <a:pt x="0" y="269404"/>
                  </a:moveTo>
                  <a:cubicBezTo>
                    <a:pt x="7620" y="268642"/>
                    <a:pt x="15791" y="270063"/>
                    <a:pt x="22860" y="267118"/>
                  </a:cubicBezTo>
                  <a:cubicBezTo>
                    <a:pt x="26006" y="265807"/>
                    <a:pt x="25777" y="260953"/>
                    <a:pt x="27432" y="257974"/>
                  </a:cubicBezTo>
                  <a:cubicBezTo>
                    <a:pt x="29590" y="254090"/>
                    <a:pt x="31935" y="250312"/>
                    <a:pt x="34290" y="246544"/>
                  </a:cubicBezTo>
                  <a:cubicBezTo>
                    <a:pt x="41355" y="235239"/>
                    <a:pt x="37095" y="242089"/>
                    <a:pt x="50292" y="230542"/>
                  </a:cubicBezTo>
                  <a:cubicBezTo>
                    <a:pt x="64373" y="218221"/>
                    <a:pt x="49973" y="228469"/>
                    <a:pt x="64008" y="219112"/>
                  </a:cubicBezTo>
                  <a:cubicBezTo>
                    <a:pt x="71691" y="196064"/>
                    <a:pt x="59969" y="231814"/>
                    <a:pt x="68580" y="203110"/>
                  </a:cubicBezTo>
                  <a:cubicBezTo>
                    <a:pt x="69965" y="198494"/>
                    <a:pt x="70479" y="193404"/>
                    <a:pt x="73152" y="189394"/>
                  </a:cubicBezTo>
                  <a:cubicBezTo>
                    <a:pt x="84503" y="172367"/>
                    <a:pt x="69914" y="193279"/>
                    <a:pt x="84582" y="175678"/>
                  </a:cubicBezTo>
                  <a:cubicBezTo>
                    <a:pt x="86341" y="173567"/>
                    <a:pt x="87557" y="171056"/>
                    <a:pt x="89154" y="168820"/>
                  </a:cubicBezTo>
                  <a:cubicBezTo>
                    <a:pt x="91369" y="165720"/>
                    <a:pt x="93532" y="162569"/>
                    <a:pt x="96012" y="159676"/>
                  </a:cubicBezTo>
                  <a:cubicBezTo>
                    <a:pt x="105927" y="148109"/>
                    <a:pt x="101444" y="157242"/>
                    <a:pt x="112014" y="141388"/>
                  </a:cubicBezTo>
                  <a:cubicBezTo>
                    <a:pt x="113904" y="138553"/>
                    <a:pt x="114833" y="135166"/>
                    <a:pt x="116586" y="132244"/>
                  </a:cubicBezTo>
                  <a:cubicBezTo>
                    <a:pt x="119413" y="127532"/>
                    <a:pt x="123992" y="123741"/>
                    <a:pt x="125730" y="118528"/>
                  </a:cubicBezTo>
                  <a:cubicBezTo>
                    <a:pt x="126492" y="116242"/>
                    <a:pt x="126938" y="113825"/>
                    <a:pt x="128016" y="111670"/>
                  </a:cubicBezTo>
                  <a:cubicBezTo>
                    <a:pt x="129245" y="109213"/>
                    <a:pt x="131359" y="107269"/>
                    <a:pt x="132588" y="104812"/>
                  </a:cubicBezTo>
                  <a:cubicBezTo>
                    <a:pt x="135588" y="98811"/>
                    <a:pt x="133714" y="96010"/>
                    <a:pt x="139446" y="91096"/>
                  </a:cubicBezTo>
                  <a:cubicBezTo>
                    <a:pt x="142820" y="88204"/>
                    <a:pt x="147066" y="86524"/>
                    <a:pt x="150876" y="84238"/>
                  </a:cubicBezTo>
                  <a:cubicBezTo>
                    <a:pt x="153924" y="79666"/>
                    <a:pt x="156135" y="74407"/>
                    <a:pt x="160020" y="70522"/>
                  </a:cubicBezTo>
                  <a:cubicBezTo>
                    <a:pt x="179907" y="50635"/>
                    <a:pt x="171838" y="60797"/>
                    <a:pt x="185166" y="40804"/>
                  </a:cubicBezTo>
                  <a:lnTo>
                    <a:pt x="189738" y="33946"/>
                  </a:lnTo>
                  <a:cubicBezTo>
                    <a:pt x="191262" y="31660"/>
                    <a:pt x="191704" y="27957"/>
                    <a:pt x="194310" y="27088"/>
                  </a:cubicBezTo>
                  <a:cubicBezTo>
                    <a:pt x="214922" y="20217"/>
                    <a:pt x="198762" y="24929"/>
                    <a:pt x="244602" y="22516"/>
                  </a:cubicBezTo>
                  <a:cubicBezTo>
                    <a:pt x="248412" y="20992"/>
                    <a:pt x="252362" y="19779"/>
                    <a:pt x="256032" y="17944"/>
                  </a:cubicBezTo>
                  <a:cubicBezTo>
                    <a:pt x="261527" y="15197"/>
                    <a:pt x="266248" y="10866"/>
                    <a:pt x="272034" y="8800"/>
                  </a:cubicBezTo>
                  <a:cubicBezTo>
                    <a:pt x="277108" y="6988"/>
                    <a:pt x="282702" y="7276"/>
                    <a:pt x="288036" y="6514"/>
                  </a:cubicBezTo>
                  <a:cubicBezTo>
                    <a:pt x="307577" y="0"/>
                    <a:pt x="294840" y="3182"/>
                    <a:pt x="336042" y="8800"/>
                  </a:cubicBezTo>
                  <a:cubicBezTo>
                    <a:pt x="339816" y="9315"/>
                    <a:pt x="348117" y="11899"/>
                    <a:pt x="352044" y="13372"/>
                  </a:cubicBezTo>
                  <a:cubicBezTo>
                    <a:pt x="353294" y="13841"/>
                    <a:pt x="366873" y="19581"/>
                    <a:pt x="370332" y="20230"/>
                  </a:cubicBezTo>
                  <a:cubicBezTo>
                    <a:pt x="380183" y="22077"/>
                    <a:pt x="390144" y="23278"/>
                    <a:pt x="400050" y="24802"/>
                  </a:cubicBezTo>
                  <a:cubicBezTo>
                    <a:pt x="403752" y="47012"/>
                    <a:pt x="399193" y="31233"/>
                    <a:pt x="406908" y="45376"/>
                  </a:cubicBezTo>
                  <a:cubicBezTo>
                    <a:pt x="410172" y="51359"/>
                    <a:pt x="410381" y="59883"/>
                    <a:pt x="416052" y="63664"/>
                  </a:cubicBezTo>
                  <a:cubicBezTo>
                    <a:pt x="418338" y="65188"/>
                    <a:pt x="420338" y="67271"/>
                    <a:pt x="422910" y="68236"/>
                  </a:cubicBezTo>
                  <a:cubicBezTo>
                    <a:pt x="426548" y="69600"/>
                    <a:pt x="430463" y="70272"/>
                    <a:pt x="434340" y="70522"/>
                  </a:cubicBezTo>
                  <a:cubicBezTo>
                    <a:pt x="454126" y="71798"/>
                    <a:pt x="473964" y="72046"/>
                    <a:pt x="493776" y="72808"/>
                  </a:cubicBezTo>
                  <a:cubicBezTo>
                    <a:pt x="507492" y="69760"/>
                    <a:pt x="522111" y="69430"/>
                    <a:pt x="534924" y="63664"/>
                  </a:cubicBezTo>
                  <a:cubicBezTo>
                    <a:pt x="539614" y="61553"/>
                    <a:pt x="539946" y="44018"/>
                    <a:pt x="541782" y="40804"/>
                  </a:cubicBezTo>
                  <a:cubicBezTo>
                    <a:pt x="543145" y="38419"/>
                    <a:pt x="546354" y="37756"/>
                    <a:pt x="548640" y="36232"/>
                  </a:cubicBezTo>
                  <a:cubicBezTo>
                    <a:pt x="552584" y="24399"/>
                    <a:pt x="547744" y="32825"/>
                    <a:pt x="557784" y="27088"/>
                  </a:cubicBezTo>
                  <a:cubicBezTo>
                    <a:pt x="561092" y="25198"/>
                    <a:pt x="563391" y="21645"/>
                    <a:pt x="566928" y="20230"/>
                  </a:cubicBezTo>
                  <a:cubicBezTo>
                    <a:pt x="571232" y="18509"/>
                    <a:pt x="576026" y="18346"/>
                    <a:pt x="580644" y="17944"/>
                  </a:cubicBezTo>
                  <a:cubicBezTo>
                    <a:pt x="593572" y="16820"/>
                    <a:pt x="606537" y="16090"/>
                    <a:pt x="619506" y="15658"/>
                  </a:cubicBezTo>
                  <a:cubicBezTo>
                    <a:pt x="652263" y="14566"/>
                    <a:pt x="685038" y="14134"/>
                    <a:pt x="717804" y="13372"/>
                  </a:cubicBezTo>
                  <a:cubicBezTo>
                    <a:pt x="746171" y="22100"/>
                    <a:pt x="744402" y="13712"/>
                    <a:pt x="752094" y="31660"/>
                  </a:cubicBezTo>
                  <a:cubicBezTo>
                    <a:pt x="753043" y="33875"/>
                    <a:pt x="752875" y="36636"/>
                    <a:pt x="754380" y="38518"/>
                  </a:cubicBezTo>
                  <a:cubicBezTo>
                    <a:pt x="759092" y="44408"/>
                    <a:pt x="770382" y="54520"/>
                    <a:pt x="770382" y="54520"/>
                  </a:cubicBezTo>
                  <a:cubicBezTo>
                    <a:pt x="776721" y="73538"/>
                    <a:pt x="767074" y="43232"/>
                    <a:pt x="774954" y="77380"/>
                  </a:cubicBezTo>
                  <a:cubicBezTo>
                    <a:pt x="782991" y="112205"/>
                    <a:pt x="776778" y="72323"/>
                    <a:pt x="781812" y="102526"/>
                  </a:cubicBezTo>
                  <a:cubicBezTo>
                    <a:pt x="782698" y="107841"/>
                    <a:pt x="782164" y="113499"/>
                    <a:pt x="784098" y="118528"/>
                  </a:cubicBezTo>
                  <a:cubicBezTo>
                    <a:pt x="786071" y="123657"/>
                    <a:pt x="791504" y="127031"/>
                    <a:pt x="793242" y="132244"/>
                  </a:cubicBezTo>
                  <a:cubicBezTo>
                    <a:pt x="797313" y="144456"/>
                    <a:pt x="796279" y="140571"/>
                    <a:pt x="800100" y="159676"/>
                  </a:cubicBezTo>
                  <a:cubicBezTo>
                    <a:pt x="804388" y="181115"/>
                    <a:pt x="800844" y="169827"/>
                    <a:pt x="804672" y="198538"/>
                  </a:cubicBezTo>
                  <a:cubicBezTo>
                    <a:pt x="805565" y="205238"/>
                    <a:pt x="807481" y="208369"/>
                    <a:pt x="809244" y="214540"/>
                  </a:cubicBezTo>
                  <a:cubicBezTo>
                    <a:pt x="810107" y="217561"/>
                    <a:pt x="810125" y="220874"/>
                    <a:pt x="811530" y="223684"/>
                  </a:cubicBezTo>
                  <a:cubicBezTo>
                    <a:pt x="813234" y="227092"/>
                    <a:pt x="815879" y="229961"/>
                    <a:pt x="818388" y="232828"/>
                  </a:cubicBezTo>
                  <a:cubicBezTo>
                    <a:pt x="821226" y="236072"/>
                    <a:pt x="824259" y="239167"/>
                    <a:pt x="827532" y="241972"/>
                  </a:cubicBezTo>
                  <a:cubicBezTo>
                    <a:pt x="833101" y="246746"/>
                    <a:pt x="837048" y="247410"/>
                    <a:pt x="843534" y="251116"/>
                  </a:cubicBezTo>
                  <a:cubicBezTo>
                    <a:pt x="845919" y="252479"/>
                    <a:pt x="848106" y="254164"/>
                    <a:pt x="850392" y="255688"/>
                  </a:cubicBezTo>
                  <a:cubicBezTo>
                    <a:pt x="851696" y="259600"/>
                    <a:pt x="853452" y="266872"/>
                    <a:pt x="857250" y="269404"/>
                  </a:cubicBezTo>
                  <a:cubicBezTo>
                    <a:pt x="859864" y="271147"/>
                    <a:pt x="863346" y="270928"/>
                    <a:pt x="866394" y="271690"/>
                  </a:cubicBezTo>
                  <a:cubicBezTo>
                    <a:pt x="867156" y="274738"/>
                    <a:pt x="866937" y="278220"/>
                    <a:pt x="868680" y="280834"/>
                  </a:cubicBezTo>
                  <a:cubicBezTo>
                    <a:pt x="870204" y="283120"/>
                    <a:pt x="875538" y="285406"/>
                    <a:pt x="875538" y="285406"/>
                  </a:cubicBez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Gerade Verbindung mit Pfeil 36"/>
          <p:cNvCxnSpPr>
            <a:endCxn id="40" idx="2"/>
          </p:cNvCxnSpPr>
          <p:nvPr/>
        </p:nvCxnSpPr>
        <p:spPr>
          <a:xfrm>
            <a:off x="2945907" y="3255590"/>
            <a:ext cx="2484670" cy="2784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2948247" y="4318573"/>
            <a:ext cx="2558542" cy="15129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910053" y="546265"/>
            <a:ext cx="532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Garamond"/>
              </a:rPr>
              <a:t>Analog: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Amplifiers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OpAmps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Analog Computers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24186" y="2870096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latin typeface="Garamond"/>
              </a:rPr>
              <a:t>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2867486" y="3204131"/>
            <a:ext cx="97200" cy="976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uppieren 19"/>
          <p:cNvGrpSpPr/>
          <p:nvPr/>
        </p:nvGrpSpPr>
        <p:grpSpPr>
          <a:xfrm>
            <a:off x="3541812" y="4031854"/>
            <a:ext cx="1523720" cy="697806"/>
            <a:chOff x="577049" y="2920753"/>
            <a:chExt cx="1523720" cy="697806"/>
          </a:xfrm>
        </p:grpSpPr>
        <p:sp>
          <p:nvSpPr>
            <p:cNvPr id="21" name="Rechteck 20"/>
            <p:cNvSpPr/>
            <p:nvPr/>
          </p:nvSpPr>
          <p:spPr>
            <a:xfrm>
              <a:off x="577049" y="2920753"/>
              <a:ext cx="1500326" cy="656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latin typeface="Garamond"/>
                </a:rPr>
                <a:t>ν</a:t>
              </a:r>
              <a:endParaRPr lang="en-US" dirty="0"/>
            </a:p>
          </p:txBody>
        </p:sp>
        <p:cxnSp>
          <p:nvCxnSpPr>
            <p:cNvPr id="22" name="Gerade Verbindung mit Pfeil 21"/>
            <p:cNvCxnSpPr/>
            <p:nvPr/>
          </p:nvCxnSpPr>
          <p:spPr>
            <a:xfrm>
              <a:off x="834501" y="3018407"/>
              <a:ext cx="0" cy="50602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H="1" flipV="1">
              <a:off x="662866" y="3423823"/>
              <a:ext cx="1228078" cy="118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/>
          </p:nvSpPr>
          <p:spPr>
            <a:xfrm>
              <a:off x="1819923" y="3249227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0000FF"/>
                  </a:solidFill>
                  <a:latin typeface="Garamond"/>
                </a:rPr>
                <a:t>ν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891540" y="3148166"/>
              <a:ext cx="875538" cy="285406"/>
            </a:xfrm>
            <a:custGeom>
              <a:avLst/>
              <a:gdLst>
                <a:gd name="connsiteX0" fmla="*/ 0 w 875538"/>
                <a:gd name="connsiteY0" fmla="*/ 269404 h 285406"/>
                <a:gd name="connsiteX1" fmla="*/ 22860 w 875538"/>
                <a:gd name="connsiteY1" fmla="*/ 267118 h 285406"/>
                <a:gd name="connsiteX2" fmla="*/ 27432 w 875538"/>
                <a:gd name="connsiteY2" fmla="*/ 257974 h 285406"/>
                <a:gd name="connsiteX3" fmla="*/ 34290 w 875538"/>
                <a:gd name="connsiteY3" fmla="*/ 246544 h 285406"/>
                <a:gd name="connsiteX4" fmla="*/ 50292 w 875538"/>
                <a:gd name="connsiteY4" fmla="*/ 230542 h 285406"/>
                <a:gd name="connsiteX5" fmla="*/ 64008 w 875538"/>
                <a:gd name="connsiteY5" fmla="*/ 219112 h 285406"/>
                <a:gd name="connsiteX6" fmla="*/ 68580 w 875538"/>
                <a:gd name="connsiteY6" fmla="*/ 203110 h 285406"/>
                <a:gd name="connsiteX7" fmla="*/ 73152 w 875538"/>
                <a:gd name="connsiteY7" fmla="*/ 189394 h 285406"/>
                <a:gd name="connsiteX8" fmla="*/ 84582 w 875538"/>
                <a:gd name="connsiteY8" fmla="*/ 175678 h 285406"/>
                <a:gd name="connsiteX9" fmla="*/ 89154 w 875538"/>
                <a:gd name="connsiteY9" fmla="*/ 168820 h 285406"/>
                <a:gd name="connsiteX10" fmla="*/ 96012 w 875538"/>
                <a:gd name="connsiteY10" fmla="*/ 159676 h 285406"/>
                <a:gd name="connsiteX11" fmla="*/ 112014 w 875538"/>
                <a:gd name="connsiteY11" fmla="*/ 141388 h 285406"/>
                <a:gd name="connsiteX12" fmla="*/ 116586 w 875538"/>
                <a:gd name="connsiteY12" fmla="*/ 132244 h 285406"/>
                <a:gd name="connsiteX13" fmla="*/ 125730 w 875538"/>
                <a:gd name="connsiteY13" fmla="*/ 118528 h 285406"/>
                <a:gd name="connsiteX14" fmla="*/ 128016 w 875538"/>
                <a:gd name="connsiteY14" fmla="*/ 111670 h 285406"/>
                <a:gd name="connsiteX15" fmla="*/ 132588 w 875538"/>
                <a:gd name="connsiteY15" fmla="*/ 104812 h 285406"/>
                <a:gd name="connsiteX16" fmla="*/ 139446 w 875538"/>
                <a:gd name="connsiteY16" fmla="*/ 91096 h 285406"/>
                <a:gd name="connsiteX17" fmla="*/ 150876 w 875538"/>
                <a:gd name="connsiteY17" fmla="*/ 84238 h 285406"/>
                <a:gd name="connsiteX18" fmla="*/ 160020 w 875538"/>
                <a:gd name="connsiteY18" fmla="*/ 70522 h 285406"/>
                <a:gd name="connsiteX19" fmla="*/ 185166 w 875538"/>
                <a:gd name="connsiteY19" fmla="*/ 40804 h 285406"/>
                <a:gd name="connsiteX20" fmla="*/ 189738 w 875538"/>
                <a:gd name="connsiteY20" fmla="*/ 33946 h 285406"/>
                <a:gd name="connsiteX21" fmla="*/ 194310 w 875538"/>
                <a:gd name="connsiteY21" fmla="*/ 27088 h 285406"/>
                <a:gd name="connsiteX22" fmla="*/ 244602 w 875538"/>
                <a:gd name="connsiteY22" fmla="*/ 22516 h 285406"/>
                <a:gd name="connsiteX23" fmla="*/ 256032 w 875538"/>
                <a:gd name="connsiteY23" fmla="*/ 17944 h 285406"/>
                <a:gd name="connsiteX24" fmla="*/ 272034 w 875538"/>
                <a:gd name="connsiteY24" fmla="*/ 8800 h 285406"/>
                <a:gd name="connsiteX25" fmla="*/ 288036 w 875538"/>
                <a:gd name="connsiteY25" fmla="*/ 6514 h 285406"/>
                <a:gd name="connsiteX26" fmla="*/ 336042 w 875538"/>
                <a:gd name="connsiteY26" fmla="*/ 8800 h 285406"/>
                <a:gd name="connsiteX27" fmla="*/ 352044 w 875538"/>
                <a:gd name="connsiteY27" fmla="*/ 13372 h 285406"/>
                <a:gd name="connsiteX28" fmla="*/ 370332 w 875538"/>
                <a:gd name="connsiteY28" fmla="*/ 20230 h 285406"/>
                <a:gd name="connsiteX29" fmla="*/ 400050 w 875538"/>
                <a:gd name="connsiteY29" fmla="*/ 24802 h 285406"/>
                <a:gd name="connsiteX30" fmla="*/ 406908 w 875538"/>
                <a:gd name="connsiteY30" fmla="*/ 45376 h 285406"/>
                <a:gd name="connsiteX31" fmla="*/ 416052 w 875538"/>
                <a:gd name="connsiteY31" fmla="*/ 63664 h 285406"/>
                <a:gd name="connsiteX32" fmla="*/ 422910 w 875538"/>
                <a:gd name="connsiteY32" fmla="*/ 68236 h 285406"/>
                <a:gd name="connsiteX33" fmla="*/ 434340 w 875538"/>
                <a:gd name="connsiteY33" fmla="*/ 70522 h 285406"/>
                <a:gd name="connsiteX34" fmla="*/ 493776 w 875538"/>
                <a:gd name="connsiteY34" fmla="*/ 72808 h 285406"/>
                <a:gd name="connsiteX35" fmla="*/ 534924 w 875538"/>
                <a:gd name="connsiteY35" fmla="*/ 63664 h 285406"/>
                <a:gd name="connsiteX36" fmla="*/ 541782 w 875538"/>
                <a:gd name="connsiteY36" fmla="*/ 40804 h 285406"/>
                <a:gd name="connsiteX37" fmla="*/ 548640 w 875538"/>
                <a:gd name="connsiteY37" fmla="*/ 36232 h 285406"/>
                <a:gd name="connsiteX38" fmla="*/ 557784 w 875538"/>
                <a:gd name="connsiteY38" fmla="*/ 27088 h 285406"/>
                <a:gd name="connsiteX39" fmla="*/ 566928 w 875538"/>
                <a:gd name="connsiteY39" fmla="*/ 20230 h 285406"/>
                <a:gd name="connsiteX40" fmla="*/ 580644 w 875538"/>
                <a:gd name="connsiteY40" fmla="*/ 17944 h 285406"/>
                <a:gd name="connsiteX41" fmla="*/ 619506 w 875538"/>
                <a:gd name="connsiteY41" fmla="*/ 15658 h 285406"/>
                <a:gd name="connsiteX42" fmla="*/ 717804 w 875538"/>
                <a:gd name="connsiteY42" fmla="*/ 13372 h 285406"/>
                <a:gd name="connsiteX43" fmla="*/ 752094 w 875538"/>
                <a:gd name="connsiteY43" fmla="*/ 31660 h 285406"/>
                <a:gd name="connsiteX44" fmla="*/ 754380 w 875538"/>
                <a:gd name="connsiteY44" fmla="*/ 38518 h 285406"/>
                <a:gd name="connsiteX45" fmla="*/ 770382 w 875538"/>
                <a:gd name="connsiteY45" fmla="*/ 54520 h 285406"/>
                <a:gd name="connsiteX46" fmla="*/ 774954 w 875538"/>
                <a:gd name="connsiteY46" fmla="*/ 77380 h 285406"/>
                <a:gd name="connsiteX47" fmla="*/ 781812 w 875538"/>
                <a:gd name="connsiteY47" fmla="*/ 102526 h 285406"/>
                <a:gd name="connsiteX48" fmla="*/ 784098 w 875538"/>
                <a:gd name="connsiteY48" fmla="*/ 118528 h 285406"/>
                <a:gd name="connsiteX49" fmla="*/ 793242 w 875538"/>
                <a:gd name="connsiteY49" fmla="*/ 132244 h 285406"/>
                <a:gd name="connsiteX50" fmla="*/ 800100 w 875538"/>
                <a:gd name="connsiteY50" fmla="*/ 159676 h 285406"/>
                <a:gd name="connsiteX51" fmla="*/ 804672 w 875538"/>
                <a:gd name="connsiteY51" fmla="*/ 198538 h 285406"/>
                <a:gd name="connsiteX52" fmla="*/ 809244 w 875538"/>
                <a:gd name="connsiteY52" fmla="*/ 214540 h 285406"/>
                <a:gd name="connsiteX53" fmla="*/ 811530 w 875538"/>
                <a:gd name="connsiteY53" fmla="*/ 223684 h 285406"/>
                <a:gd name="connsiteX54" fmla="*/ 818388 w 875538"/>
                <a:gd name="connsiteY54" fmla="*/ 232828 h 285406"/>
                <a:gd name="connsiteX55" fmla="*/ 827532 w 875538"/>
                <a:gd name="connsiteY55" fmla="*/ 241972 h 285406"/>
                <a:gd name="connsiteX56" fmla="*/ 843534 w 875538"/>
                <a:gd name="connsiteY56" fmla="*/ 251116 h 285406"/>
                <a:gd name="connsiteX57" fmla="*/ 850392 w 875538"/>
                <a:gd name="connsiteY57" fmla="*/ 255688 h 285406"/>
                <a:gd name="connsiteX58" fmla="*/ 857250 w 875538"/>
                <a:gd name="connsiteY58" fmla="*/ 269404 h 285406"/>
                <a:gd name="connsiteX59" fmla="*/ 866394 w 875538"/>
                <a:gd name="connsiteY59" fmla="*/ 271690 h 285406"/>
                <a:gd name="connsiteX60" fmla="*/ 868680 w 875538"/>
                <a:gd name="connsiteY60" fmla="*/ 280834 h 285406"/>
                <a:gd name="connsiteX61" fmla="*/ 875538 w 875538"/>
                <a:gd name="connsiteY61" fmla="*/ 285406 h 28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875538" h="285406">
                  <a:moveTo>
                    <a:pt x="0" y="269404"/>
                  </a:moveTo>
                  <a:cubicBezTo>
                    <a:pt x="7620" y="268642"/>
                    <a:pt x="15791" y="270063"/>
                    <a:pt x="22860" y="267118"/>
                  </a:cubicBezTo>
                  <a:cubicBezTo>
                    <a:pt x="26006" y="265807"/>
                    <a:pt x="25777" y="260953"/>
                    <a:pt x="27432" y="257974"/>
                  </a:cubicBezTo>
                  <a:cubicBezTo>
                    <a:pt x="29590" y="254090"/>
                    <a:pt x="31935" y="250312"/>
                    <a:pt x="34290" y="246544"/>
                  </a:cubicBezTo>
                  <a:cubicBezTo>
                    <a:pt x="41355" y="235239"/>
                    <a:pt x="37095" y="242089"/>
                    <a:pt x="50292" y="230542"/>
                  </a:cubicBezTo>
                  <a:cubicBezTo>
                    <a:pt x="64373" y="218221"/>
                    <a:pt x="49973" y="228469"/>
                    <a:pt x="64008" y="219112"/>
                  </a:cubicBezTo>
                  <a:cubicBezTo>
                    <a:pt x="71691" y="196064"/>
                    <a:pt x="59969" y="231814"/>
                    <a:pt x="68580" y="203110"/>
                  </a:cubicBezTo>
                  <a:cubicBezTo>
                    <a:pt x="69965" y="198494"/>
                    <a:pt x="70479" y="193404"/>
                    <a:pt x="73152" y="189394"/>
                  </a:cubicBezTo>
                  <a:cubicBezTo>
                    <a:pt x="84503" y="172367"/>
                    <a:pt x="69914" y="193279"/>
                    <a:pt x="84582" y="175678"/>
                  </a:cubicBezTo>
                  <a:cubicBezTo>
                    <a:pt x="86341" y="173567"/>
                    <a:pt x="87557" y="171056"/>
                    <a:pt x="89154" y="168820"/>
                  </a:cubicBezTo>
                  <a:cubicBezTo>
                    <a:pt x="91369" y="165720"/>
                    <a:pt x="93532" y="162569"/>
                    <a:pt x="96012" y="159676"/>
                  </a:cubicBezTo>
                  <a:cubicBezTo>
                    <a:pt x="105927" y="148109"/>
                    <a:pt x="101444" y="157242"/>
                    <a:pt x="112014" y="141388"/>
                  </a:cubicBezTo>
                  <a:cubicBezTo>
                    <a:pt x="113904" y="138553"/>
                    <a:pt x="114833" y="135166"/>
                    <a:pt x="116586" y="132244"/>
                  </a:cubicBezTo>
                  <a:cubicBezTo>
                    <a:pt x="119413" y="127532"/>
                    <a:pt x="123992" y="123741"/>
                    <a:pt x="125730" y="118528"/>
                  </a:cubicBezTo>
                  <a:cubicBezTo>
                    <a:pt x="126492" y="116242"/>
                    <a:pt x="126938" y="113825"/>
                    <a:pt x="128016" y="111670"/>
                  </a:cubicBezTo>
                  <a:cubicBezTo>
                    <a:pt x="129245" y="109213"/>
                    <a:pt x="131359" y="107269"/>
                    <a:pt x="132588" y="104812"/>
                  </a:cubicBezTo>
                  <a:cubicBezTo>
                    <a:pt x="135588" y="98811"/>
                    <a:pt x="133714" y="96010"/>
                    <a:pt x="139446" y="91096"/>
                  </a:cubicBezTo>
                  <a:cubicBezTo>
                    <a:pt x="142820" y="88204"/>
                    <a:pt x="147066" y="86524"/>
                    <a:pt x="150876" y="84238"/>
                  </a:cubicBezTo>
                  <a:cubicBezTo>
                    <a:pt x="153924" y="79666"/>
                    <a:pt x="156135" y="74407"/>
                    <a:pt x="160020" y="70522"/>
                  </a:cubicBezTo>
                  <a:cubicBezTo>
                    <a:pt x="179907" y="50635"/>
                    <a:pt x="171838" y="60797"/>
                    <a:pt x="185166" y="40804"/>
                  </a:cubicBezTo>
                  <a:lnTo>
                    <a:pt x="189738" y="33946"/>
                  </a:lnTo>
                  <a:cubicBezTo>
                    <a:pt x="191262" y="31660"/>
                    <a:pt x="191704" y="27957"/>
                    <a:pt x="194310" y="27088"/>
                  </a:cubicBezTo>
                  <a:cubicBezTo>
                    <a:pt x="214922" y="20217"/>
                    <a:pt x="198762" y="24929"/>
                    <a:pt x="244602" y="22516"/>
                  </a:cubicBezTo>
                  <a:cubicBezTo>
                    <a:pt x="248412" y="20992"/>
                    <a:pt x="252362" y="19779"/>
                    <a:pt x="256032" y="17944"/>
                  </a:cubicBezTo>
                  <a:cubicBezTo>
                    <a:pt x="261527" y="15197"/>
                    <a:pt x="266248" y="10866"/>
                    <a:pt x="272034" y="8800"/>
                  </a:cubicBezTo>
                  <a:cubicBezTo>
                    <a:pt x="277108" y="6988"/>
                    <a:pt x="282702" y="7276"/>
                    <a:pt x="288036" y="6514"/>
                  </a:cubicBezTo>
                  <a:cubicBezTo>
                    <a:pt x="307577" y="0"/>
                    <a:pt x="294840" y="3182"/>
                    <a:pt x="336042" y="8800"/>
                  </a:cubicBezTo>
                  <a:cubicBezTo>
                    <a:pt x="339816" y="9315"/>
                    <a:pt x="348117" y="11899"/>
                    <a:pt x="352044" y="13372"/>
                  </a:cubicBezTo>
                  <a:cubicBezTo>
                    <a:pt x="353294" y="13841"/>
                    <a:pt x="366873" y="19581"/>
                    <a:pt x="370332" y="20230"/>
                  </a:cubicBezTo>
                  <a:cubicBezTo>
                    <a:pt x="380183" y="22077"/>
                    <a:pt x="390144" y="23278"/>
                    <a:pt x="400050" y="24802"/>
                  </a:cubicBezTo>
                  <a:cubicBezTo>
                    <a:pt x="403752" y="47012"/>
                    <a:pt x="399193" y="31233"/>
                    <a:pt x="406908" y="45376"/>
                  </a:cubicBezTo>
                  <a:cubicBezTo>
                    <a:pt x="410172" y="51359"/>
                    <a:pt x="410381" y="59883"/>
                    <a:pt x="416052" y="63664"/>
                  </a:cubicBezTo>
                  <a:cubicBezTo>
                    <a:pt x="418338" y="65188"/>
                    <a:pt x="420338" y="67271"/>
                    <a:pt x="422910" y="68236"/>
                  </a:cubicBezTo>
                  <a:cubicBezTo>
                    <a:pt x="426548" y="69600"/>
                    <a:pt x="430463" y="70272"/>
                    <a:pt x="434340" y="70522"/>
                  </a:cubicBezTo>
                  <a:cubicBezTo>
                    <a:pt x="454126" y="71798"/>
                    <a:pt x="473964" y="72046"/>
                    <a:pt x="493776" y="72808"/>
                  </a:cubicBezTo>
                  <a:cubicBezTo>
                    <a:pt x="507492" y="69760"/>
                    <a:pt x="522111" y="69430"/>
                    <a:pt x="534924" y="63664"/>
                  </a:cubicBezTo>
                  <a:cubicBezTo>
                    <a:pt x="539614" y="61553"/>
                    <a:pt x="539946" y="44018"/>
                    <a:pt x="541782" y="40804"/>
                  </a:cubicBezTo>
                  <a:cubicBezTo>
                    <a:pt x="543145" y="38419"/>
                    <a:pt x="546354" y="37756"/>
                    <a:pt x="548640" y="36232"/>
                  </a:cubicBezTo>
                  <a:cubicBezTo>
                    <a:pt x="552584" y="24399"/>
                    <a:pt x="547744" y="32825"/>
                    <a:pt x="557784" y="27088"/>
                  </a:cubicBezTo>
                  <a:cubicBezTo>
                    <a:pt x="561092" y="25198"/>
                    <a:pt x="563391" y="21645"/>
                    <a:pt x="566928" y="20230"/>
                  </a:cubicBezTo>
                  <a:cubicBezTo>
                    <a:pt x="571232" y="18509"/>
                    <a:pt x="576026" y="18346"/>
                    <a:pt x="580644" y="17944"/>
                  </a:cubicBezTo>
                  <a:cubicBezTo>
                    <a:pt x="593572" y="16820"/>
                    <a:pt x="606537" y="16090"/>
                    <a:pt x="619506" y="15658"/>
                  </a:cubicBezTo>
                  <a:cubicBezTo>
                    <a:pt x="652263" y="14566"/>
                    <a:pt x="685038" y="14134"/>
                    <a:pt x="717804" y="13372"/>
                  </a:cubicBezTo>
                  <a:cubicBezTo>
                    <a:pt x="746171" y="22100"/>
                    <a:pt x="744402" y="13712"/>
                    <a:pt x="752094" y="31660"/>
                  </a:cubicBezTo>
                  <a:cubicBezTo>
                    <a:pt x="753043" y="33875"/>
                    <a:pt x="752875" y="36636"/>
                    <a:pt x="754380" y="38518"/>
                  </a:cubicBezTo>
                  <a:cubicBezTo>
                    <a:pt x="759092" y="44408"/>
                    <a:pt x="770382" y="54520"/>
                    <a:pt x="770382" y="54520"/>
                  </a:cubicBezTo>
                  <a:cubicBezTo>
                    <a:pt x="776721" y="73538"/>
                    <a:pt x="767074" y="43232"/>
                    <a:pt x="774954" y="77380"/>
                  </a:cubicBezTo>
                  <a:cubicBezTo>
                    <a:pt x="782991" y="112205"/>
                    <a:pt x="776778" y="72323"/>
                    <a:pt x="781812" y="102526"/>
                  </a:cubicBezTo>
                  <a:cubicBezTo>
                    <a:pt x="782698" y="107841"/>
                    <a:pt x="782164" y="113499"/>
                    <a:pt x="784098" y="118528"/>
                  </a:cubicBezTo>
                  <a:cubicBezTo>
                    <a:pt x="786071" y="123657"/>
                    <a:pt x="791504" y="127031"/>
                    <a:pt x="793242" y="132244"/>
                  </a:cubicBezTo>
                  <a:cubicBezTo>
                    <a:pt x="797313" y="144456"/>
                    <a:pt x="796279" y="140571"/>
                    <a:pt x="800100" y="159676"/>
                  </a:cubicBezTo>
                  <a:cubicBezTo>
                    <a:pt x="804388" y="181115"/>
                    <a:pt x="800844" y="169827"/>
                    <a:pt x="804672" y="198538"/>
                  </a:cubicBezTo>
                  <a:cubicBezTo>
                    <a:pt x="805565" y="205238"/>
                    <a:pt x="807481" y="208369"/>
                    <a:pt x="809244" y="214540"/>
                  </a:cubicBezTo>
                  <a:cubicBezTo>
                    <a:pt x="810107" y="217561"/>
                    <a:pt x="810125" y="220874"/>
                    <a:pt x="811530" y="223684"/>
                  </a:cubicBezTo>
                  <a:cubicBezTo>
                    <a:pt x="813234" y="227092"/>
                    <a:pt x="815879" y="229961"/>
                    <a:pt x="818388" y="232828"/>
                  </a:cubicBezTo>
                  <a:cubicBezTo>
                    <a:pt x="821226" y="236072"/>
                    <a:pt x="824259" y="239167"/>
                    <a:pt x="827532" y="241972"/>
                  </a:cubicBezTo>
                  <a:cubicBezTo>
                    <a:pt x="833101" y="246746"/>
                    <a:pt x="837048" y="247410"/>
                    <a:pt x="843534" y="251116"/>
                  </a:cubicBezTo>
                  <a:cubicBezTo>
                    <a:pt x="845919" y="252479"/>
                    <a:pt x="848106" y="254164"/>
                    <a:pt x="850392" y="255688"/>
                  </a:cubicBezTo>
                  <a:cubicBezTo>
                    <a:pt x="851696" y="259600"/>
                    <a:pt x="853452" y="266872"/>
                    <a:pt x="857250" y="269404"/>
                  </a:cubicBezTo>
                  <a:cubicBezTo>
                    <a:pt x="859864" y="271147"/>
                    <a:pt x="863346" y="270928"/>
                    <a:pt x="866394" y="271690"/>
                  </a:cubicBezTo>
                  <a:cubicBezTo>
                    <a:pt x="867156" y="274738"/>
                    <a:pt x="866937" y="278220"/>
                    <a:pt x="868680" y="280834"/>
                  </a:cubicBezTo>
                  <a:cubicBezTo>
                    <a:pt x="870204" y="283120"/>
                    <a:pt x="875538" y="285406"/>
                    <a:pt x="875538" y="285406"/>
                  </a:cubicBez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Gerade Verbindung mit Pfeil 27"/>
          <p:cNvCxnSpPr/>
          <p:nvPr/>
        </p:nvCxnSpPr>
        <p:spPr>
          <a:xfrm flipH="1" flipV="1">
            <a:off x="2918590" y="3292082"/>
            <a:ext cx="26886" cy="104162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3539563" y="2939920"/>
            <a:ext cx="1500326" cy="6569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Garamond"/>
              </a:rPr>
              <a:t>ν</a:t>
            </a:r>
            <a:endParaRPr lang="en-US" dirty="0"/>
          </a:p>
        </p:txBody>
      </p:sp>
      <p:sp>
        <p:nvSpPr>
          <p:cNvPr id="35" name="Textfeld 34"/>
          <p:cNvSpPr txBox="1"/>
          <p:nvPr/>
        </p:nvSpPr>
        <p:spPr>
          <a:xfrm>
            <a:off x="4782437" y="32545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39" name="Gerade Verbindung mit Pfeil 38"/>
          <p:cNvCxnSpPr/>
          <p:nvPr/>
        </p:nvCxnSpPr>
        <p:spPr>
          <a:xfrm flipH="1" flipV="1">
            <a:off x="5477404" y="3293561"/>
            <a:ext cx="9972" cy="1030695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/>
          <p:cNvSpPr/>
          <p:nvPr/>
        </p:nvSpPr>
        <p:spPr>
          <a:xfrm>
            <a:off x="5430577" y="3234611"/>
            <a:ext cx="97200" cy="976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feld 41"/>
          <p:cNvSpPr txBox="1"/>
          <p:nvPr/>
        </p:nvSpPr>
        <p:spPr>
          <a:xfrm>
            <a:off x="3500142" y="3967376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latin typeface="Garamond"/>
              </a:rPr>
              <a:t>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832652" y="307791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latin typeface="Garamond"/>
              </a:rPr>
              <a:t>A  → ∞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61" name="Gruppieren 60"/>
          <p:cNvGrpSpPr/>
          <p:nvPr/>
        </p:nvGrpSpPr>
        <p:grpSpPr>
          <a:xfrm>
            <a:off x="5500685" y="2901364"/>
            <a:ext cx="2444830" cy="737822"/>
            <a:chOff x="5500685" y="2901364"/>
            <a:chExt cx="2444830" cy="737822"/>
          </a:xfrm>
        </p:grpSpPr>
        <p:cxnSp>
          <p:nvCxnSpPr>
            <p:cNvPr id="46" name="Gerade Verbindung mit Pfeil 45"/>
            <p:cNvCxnSpPr/>
            <p:nvPr/>
          </p:nvCxnSpPr>
          <p:spPr>
            <a:xfrm flipV="1">
              <a:off x="5500685" y="3284738"/>
              <a:ext cx="2444830" cy="13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hteck 48"/>
            <p:cNvSpPr/>
            <p:nvPr/>
          </p:nvSpPr>
          <p:spPr>
            <a:xfrm>
              <a:off x="6029039" y="2941380"/>
              <a:ext cx="1500326" cy="656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latin typeface="Garamond"/>
                </a:rPr>
                <a:t>ν</a:t>
              </a:r>
              <a:endParaRPr lang="en-US" dirty="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6346189" y="3150046"/>
              <a:ext cx="877499" cy="302307"/>
            </a:xfrm>
            <a:custGeom>
              <a:avLst/>
              <a:gdLst>
                <a:gd name="connsiteX0" fmla="*/ 0 w 894644"/>
                <a:gd name="connsiteY0" fmla="*/ 315148 h 349015"/>
                <a:gd name="connsiteX1" fmla="*/ 87489 w 894644"/>
                <a:gd name="connsiteY1" fmla="*/ 80904 h 349015"/>
                <a:gd name="connsiteX2" fmla="*/ 327378 w 894644"/>
                <a:gd name="connsiteY2" fmla="*/ 49859 h 349015"/>
                <a:gd name="connsiteX3" fmla="*/ 725311 w 894644"/>
                <a:gd name="connsiteY3" fmla="*/ 49859 h 349015"/>
                <a:gd name="connsiteX4" fmla="*/ 894644 w 894644"/>
                <a:gd name="connsiteY4" fmla="*/ 349015 h 349015"/>
                <a:gd name="connsiteX0" fmla="*/ 0 w 894644"/>
                <a:gd name="connsiteY0" fmla="*/ 278459 h 312326"/>
                <a:gd name="connsiteX1" fmla="*/ 87489 w 894644"/>
                <a:gd name="connsiteY1" fmla="*/ 44215 h 312326"/>
                <a:gd name="connsiteX2" fmla="*/ 327378 w 894644"/>
                <a:gd name="connsiteY2" fmla="*/ 13170 h 312326"/>
                <a:gd name="connsiteX3" fmla="*/ 762000 w 894644"/>
                <a:gd name="connsiteY3" fmla="*/ 52682 h 312326"/>
                <a:gd name="connsiteX4" fmla="*/ 894644 w 894644"/>
                <a:gd name="connsiteY4" fmla="*/ 312326 h 312326"/>
                <a:gd name="connsiteX0" fmla="*/ 0 w 894644"/>
                <a:gd name="connsiteY0" fmla="*/ 295392 h 329259"/>
                <a:gd name="connsiteX1" fmla="*/ 87489 w 894644"/>
                <a:gd name="connsiteY1" fmla="*/ 61148 h 329259"/>
                <a:gd name="connsiteX2" fmla="*/ 327378 w 894644"/>
                <a:gd name="connsiteY2" fmla="*/ 30103 h 329259"/>
                <a:gd name="connsiteX3" fmla="*/ 759178 w 894644"/>
                <a:gd name="connsiteY3" fmla="*/ 49859 h 329259"/>
                <a:gd name="connsiteX4" fmla="*/ 894644 w 894644"/>
                <a:gd name="connsiteY4" fmla="*/ 329259 h 329259"/>
                <a:gd name="connsiteX0" fmla="*/ 0 w 894644"/>
                <a:gd name="connsiteY0" fmla="*/ 286925 h 320792"/>
                <a:gd name="connsiteX1" fmla="*/ 87489 w 894644"/>
                <a:gd name="connsiteY1" fmla="*/ 52681 h 320792"/>
                <a:gd name="connsiteX2" fmla="*/ 327378 w 894644"/>
                <a:gd name="connsiteY2" fmla="*/ 21636 h 320792"/>
                <a:gd name="connsiteX3" fmla="*/ 756356 w 894644"/>
                <a:gd name="connsiteY3" fmla="*/ 49859 h 320792"/>
                <a:gd name="connsiteX4" fmla="*/ 894644 w 894644"/>
                <a:gd name="connsiteY4" fmla="*/ 320792 h 320792"/>
                <a:gd name="connsiteX0" fmla="*/ 0 w 894644"/>
                <a:gd name="connsiteY0" fmla="*/ 288336 h 322203"/>
                <a:gd name="connsiteX1" fmla="*/ 87489 w 894644"/>
                <a:gd name="connsiteY1" fmla="*/ 54092 h 322203"/>
                <a:gd name="connsiteX2" fmla="*/ 324556 w 894644"/>
                <a:gd name="connsiteY2" fmla="*/ 14581 h 322203"/>
                <a:gd name="connsiteX3" fmla="*/ 756356 w 894644"/>
                <a:gd name="connsiteY3" fmla="*/ 51270 h 322203"/>
                <a:gd name="connsiteX4" fmla="*/ 894644 w 894644"/>
                <a:gd name="connsiteY4" fmla="*/ 322203 h 322203"/>
                <a:gd name="connsiteX0" fmla="*/ 0 w 894644"/>
                <a:gd name="connsiteY0" fmla="*/ 289277 h 323144"/>
                <a:gd name="connsiteX1" fmla="*/ 87489 w 894644"/>
                <a:gd name="connsiteY1" fmla="*/ 55033 h 323144"/>
                <a:gd name="connsiteX2" fmla="*/ 324556 w 894644"/>
                <a:gd name="connsiteY2" fmla="*/ 15522 h 323144"/>
                <a:gd name="connsiteX3" fmla="*/ 601133 w 894644"/>
                <a:gd name="connsiteY3" fmla="*/ 9877 h 323144"/>
                <a:gd name="connsiteX4" fmla="*/ 756356 w 894644"/>
                <a:gd name="connsiteY4" fmla="*/ 52211 h 323144"/>
                <a:gd name="connsiteX5" fmla="*/ 894644 w 894644"/>
                <a:gd name="connsiteY5" fmla="*/ 323144 h 323144"/>
                <a:gd name="connsiteX0" fmla="*/ 0 w 894644"/>
                <a:gd name="connsiteY0" fmla="*/ 286455 h 320322"/>
                <a:gd name="connsiteX1" fmla="*/ 87489 w 894644"/>
                <a:gd name="connsiteY1" fmla="*/ 52211 h 320322"/>
                <a:gd name="connsiteX2" fmla="*/ 324556 w 894644"/>
                <a:gd name="connsiteY2" fmla="*/ 12700 h 320322"/>
                <a:gd name="connsiteX3" fmla="*/ 601133 w 894644"/>
                <a:gd name="connsiteY3" fmla="*/ 7055 h 320322"/>
                <a:gd name="connsiteX4" fmla="*/ 778934 w 894644"/>
                <a:gd name="connsiteY4" fmla="*/ 55033 h 320322"/>
                <a:gd name="connsiteX5" fmla="*/ 894644 w 894644"/>
                <a:gd name="connsiteY5" fmla="*/ 320322 h 320322"/>
                <a:gd name="connsiteX0" fmla="*/ 0 w 894644"/>
                <a:gd name="connsiteY0" fmla="*/ 283633 h 317500"/>
                <a:gd name="connsiteX1" fmla="*/ 87489 w 894644"/>
                <a:gd name="connsiteY1" fmla="*/ 49389 h 317500"/>
                <a:gd name="connsiteX2" fmla="*/ 324556 w 894644"/>
                <a:gd name="connsiteY2" fmla="*/ 9878 h 317500"/>
                <a:gd name="connsiteX3" fmla="*/ 601133 w 894644"/>
                <a:gd name="connsiteY3" fmla="*/ 4233 h 317500"/>
                <a:gd name="connsiteX4" fmla="*/ 778934 w 894644"/>
                <a:gd name="connsiteY4" fmla="*/ 52211 h 317500"/>
                <a:gd name="connsiteX5" fmla="*/ 894644 w 894644"/>
                <a:gd name="connsiteY5" fmla="*/ 317500 h 317500"/>
                <a:gd name="connsiteX0" fmla="*/ 0 w 894644"/>
                <a:gd name="connsiteY0" fmla="*/ 283633 h 317500"/>
                <a:gd name="connsiteX1" fmla="*/ 87489 w 894644"/>
                <a:gd name="connsiteY1" fmla="*/ 49389 h 317500"/>
                <a:gd name="connsiteX2" fmla="*/ 324556 w 894644"/>
                <a:gd name="connsiteY2" fmla="*/ 9878 h 317500"/>
                <a:gd name="connsiteX3" fmla="*/ 601133 w 894644"/>
                <a:gd name="connsiteY3" fmla="*/ 4233 h 317500"/>
                <a:gd name="connsiteX4" fmla="*/ 778934 w 894644"/>
                <a:gd name="connsiteY4" fmla="*/ 52211 h 317500"/>
                <a:gd name="connsiteX5" fmla="*/ 894644 w 894644"/>
                <a:gd name="connsiteY5" fmla="*/ 317500 h 317500"/>
                <a:gd name="connsiteX0" fmla="*/ 0 w 898454"/>
                <a:gd name="connsiteY0" fmla="*/ 295063 h 317500"/>
                <a:gd name="connsiteX1" fmla="*/ 91299 w 898454"/>
                <a:gd name="connsiteY1" fmla="*/ 49389 h 317500"/>
                <a:gd name="connsiteX2" fmla="*/ 328366 w 898454"/>
                <a:gd name="connsiteY2" fmla="*/ 9878 h 317500"/>
                <a:gd name="connsiteX3" fmla="*/ 604943 w 898454"/>
                <a:gd name="connsiteY3" fmla="*/ 4233 h 317500"/>
                <a:gd name="connsiteX4" fmla="*/ 782744 w 898454"/>
                <a:gd name="connsiteY4" fmla="*/ 52211 h 317500"/>
                <a:gd name="connsiteX5" fmla="*/ 898454 w 898454"/>
                <a:gd name="connsiteY5" fmla="*/ 317500 h 317500"/>
                <a:gd name="connsiteX0" fmla="*/ 0 w 877499"/>
                <a:gd name="connsiteY0" fmla="*/ 293205 h 302307"/>
                <a:gd name="connsiteX1" fmla="*/ 91299 w 877499"/>
                <a:gd name="connsiteY1" fmla="*/ 47531 h 302307"/>
                <a:gd name="connsiteX2" fmla="*/ 328366 w 877499"/>
                <a:gd name="connsiteY2" fmla="*/ 8020 h 302307"/>
                <a:gd name="connsiteX3" fmla="*/ 604943 w 877499"/>
                <a:gd name="connsiteY3" fmla="*/ 2375 h 302307"/>
                <a:gd name="connsiteX4" fmla="*/ 782744 w 877499"/>
                <a:gd name="connsiteY4" fmla="*/ 50353 h 302307"/>
                <a:gd name="connsiteX5" fmla="*/ 877499 w 877499"/>
                <a:gd name="connsiteY5" fmla="*/ 302307 h 30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7499" h="302307">
                  <a:moveTo>
                    <a:pt x="0" y="293205"/>
                  </a:moveTo>
                  <a:cubicBezTo>
                    <a:pt x="16463" y="198190"/>
                    <a:pt x="36571" y="95062"/>
                    <a:pt x="91299" y="47531"/>
                  </a:cubicBezTo>
                  <a:cubicBezTo>
                    <a:pt x="146027" y="0"/>
                    <a:pt x="242759" y="15546"/>
                    <a:pt x="328366" y="8020"/>
                  </a:cubicBezTo>
                  <a:cubicBezTo>
                    <a:pt x="413973" y="494"/>
                    <a:pt x="531118" y="4845"/>
                    <a:pt x="604943" y="2375"/>
                  </a:cubicBezTo>
                  <a:cubicBezTo>
                    <a:pt x="692103" y="7525"/>
                    <a:pt x="737318" y="364"/>
                    <a:pt x="782744" y="50353"/>
                  </a:cubicBezTo>
                  <a:cubicBezTo>
                    <a:pt x="828170" y="100342"/>
                    <a:pt x="840104" y="177658"/>
                    <a:pt x="877499" y="302307"/>
                  </a:cubicBezTo>
                </a:path>
              </a:pathLst>
            </a:cu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Gerade Verbindung mit Pfeil 49"/>
            <p:cNvCxnSpPr/>
            <p:nvPr/>
          </p:nvCxnSpPr>
          <p:spPr>
            <a:xfrm>
              <a:off x="6286491" y="3039034"/>
              <a:ext cx="0" cy="50602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50"/>
            <p:cNvCxnSpPr/>
            <p:nvPr/>
          </p:nvCxnSpPr>
          <p:spPr>
            <a:xfrm flipH="1" flipV="1">
              <a:off x="6114856" y="3444450"/>
              <a:ext cx="1228078" cy="118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51"/>
            <p:cNvSpPr txBox="1"/>
            <p:nvPr/>
          </p:nvSpPr>
          <p:spPr>
            <a:xfrm>
              <a:off x="7271913" y="3269854"/>
              <a:ext cx="280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0000FF"/>
                  </a:solidFill>
                  <a:latin typeface="Garamond"/>
                </a:rPr>
                <a:t>ν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6343530" y="3168793"/>
              <a:ext cx="875538" cy="285406"/>
            </a:xfrm>
            <a:custGeom>
              <a:avLst/>
              <a:gdLst>
                <a:gd name="connsiteX0" fmla="*/ 0 w 875538"/>
                <a:gd name="connsiteY0" fmla="*/ 269404 h 285406"/>
                <a:gd name="connsiteX1" fmla="*/ 22860 w 875538"/>
                <a:gd name="connsiteY1" fmla="*/ 267118 h 285406"/>
                <a:gd name="connsiteX2" fmla="*/ 27432 w 875538"/>
                <a:gd name="connsiteY2" fmla="*/ 257974 h 285406"/>
                <a:gd name="connsiteX3" fmla="*/ 34290 w 875538"/>
                <a:gd name="connsiteY3" fmla="*/ 246544 h 285406"/>
                <a:gd name="connsiteX4" fmla="*/ 50292 w 875538"/>
                <a:gd name="connsiteY4" fmla="*/ 230542 h 285406"/>
                <a:gd name="connsiteX5" fmla="*/ 64008 w 875538"/>
                <a:gd name="connsiteY5" fmla="*/ 219112 h 285406"/>
                <a:gd name="connsiteX6" fmla="*/ 68580 w 875538"/>
                <a:gd name="connsiteY6" fmla="*/ 203110 h 285406"/>
                <a:gd name="connsiteX7" fmla="*/ 73152 w 875538"/>
                <a:gd name="connsiteY7" fmla="*/ 189394 h 285406"/>
                <a:gd name="connsiteX8" fmla="*/ 84582 w 875538"/>
                <a:gd name="connsiteY8" fmla="*/ 175678 h 285406"/>
                <a:gd name="connsiteX9" fmla="*/ 89154 w 875538"/>
                <a:gd name="connsiteY9" fmla="*/ 168820 h 285406"/>
                <a:gd name="connsiteX10" fmla="*/ 96012 w 875538"/>
                <a:gd name="connsiteY10" fmla="*/ 159676 h 285406"/>
                <a:gd name="connsiteX11" fmla="*/ 112014 w 875538"/>
                <a:gd name="connsiteY11" fmla="*/ 141388 h 285406"/>
                <a:gd name="connsiteX12" fmla="*/ 116586 w 875538"/>
                <a:gd name="connsiteY12" fmla="*/ 132244 h 285406"/>
                <a:gd name="connsiteX13" fmla="*/ 125730 w 875538"/>
                <a:gd name="connsiteY13" fmla="*/ 118528 h 285406"/>
                <a:gd name="connsiteX14" fmla="*/ 128016 w 875538"/>
                <a:gd name="connsiteY14" fmla="*/ 111670 h 285406"/>
                <a:gd name="connsiteX15" fmla="*/ 132588 w 875538"/>
                <a:gd name="connsiteY15" fmla="*/ 104812 h 285406"/>
                <a:gd name="connsiteX16" fmla="*/ 139446 w 875538"/>
                <a:gd name="connsiteY16" fmla="*/ 91096 h 285406"/>
                <a:gd name="connsiteX17" fmla="*/ 150876 w 875538"/>
                <a:gd name="connsiteY17" fmla="*/ 84238 h 285406"/>
                <a:gd name="connsiteX18" fmla="*/ 160020 w 875538"/>
                <a:gd name="connsiteY18" fmla="*/ 70522 h 285406"/>
                <a:gd name="connsiteX19" fmla="*/ 185166 w 875538"/>
                <a:gd name="connsiteY19" fmla="*/ 40804 h 285406"/>
                <a:gd name="connsiteX20" fmla="*/ 189738 w 875538"/>
                <a:gd name="connsiteY20" fmla="*/ 33946 h 285406"/>
                <a:gd name="connsiteX21" fmla="*/ 194310 w 875538"/>
                <a:gd name="connsiteY21" fmla="*/ 27088 h 285406"/>
                <a:gd name="connsiteX22" fmla="*/ 244602 w 875538"/>
                <a:gd name="connsiteY22" fmla="*/ 22516 h 285406"/>
                <a:gd name="connsiteX23" fmla="*/ 256032 w 875538"/>
                <a:gd name="connsiteY23" fmla="*/ 17944 h 285406"/>
                <a:gd name="connsiteX24" fmla="*/ 272034 w 875538"/>
                <a:gd name="connsiteY24" fmla="*/ 8800 h 285406"/>
                <a:gd name="connsiteX25" fmla="*/ 288036 w 875538"/>
                <a:gd name="connsiteY25" fmla="*/ 6514 h 285406"/>
                <a:gd name="connsiteX26" fmla="*/ 336042 w 875538"/>
                <a:gd name="connsiteY26" fmla="*/ 8800 h 285406"/>
                <a:gd name="connsiteX27" fmla="*/ 352044 w 875538"/>
                <a:gd name="connsiteY27" fmla="*/ 13372 h 285406"/>
                <a:gd name="connsiteX28" fmla="*/ 370332 w 875538"/>
                <a:gd name="connsiteY28" fmla="*/ 20230 h 285406"/>
                <a:gd name="connsiteX29" fmla="*/ 400050 w 875538"/>
                <a:gd name="connsiteY29" fmla="*/ 24802 h 285406"/>
                <a:gd name="connsiteX30" fmla="*/ 406908 w 875538"/>
                <a:gd name="connsiteY30" fmla="*/ 45376 h 285406"/>
                <a:gd name="connsiteX31" fmla="*/ 416052 w 875538"/>
                <a:gd name="connsiteY31" fmla="*/ 63664 h 285406"/>
                <a:gd name="connsiteX32" fmla="*/ 422910 w 875538"/>
                <a:gd name="connsiteY32" fmla="*/ 68236 h 285406"/>
                <a:gd name="connsiteX33" fmla="*/ 434340 w 875538"/>
                <a:gd name="connsiteY33" fmla="*/ 70522 h 285406"/>
                <a:gd name="connsiteX34" fmla="*/ 493776 w 875538"/>
                <a:gd name="connsiteY34" fmla="*/ 72808 h 285406"/>
                <a:gd name="connsiteX35" fmla="*/ 534924 w 875538"/>
                <a:gd name="connsiteY35" fmla="*/ 63664 h 285406"/>
                <a:gd name="connsiteX36" fmla="*/ 541782 w 875538"/>
                <a:gd name="connsiteY36" fmla="*/ 40804 h 285406"/>
                <a:gd name="connsiteX37" fmla="*/ 548640 w 875538"/>
                <a:gd name="connsiteY37" fmla="*/ 36232 h 285406"/>
                <a:gd name="connsiteX38" fmla="*/ 557784 w 875538"/>
                <a:gd name="connsiteY38" fmla="*/ 27088 h 285406"/>
                <a:gd name="connsiteX39" fmla="*/ 566928 w 875538"/>
                <a:gd name="connsiteY39" fmla="*/ 20230 h 285406"/>
                <a:gd name="connsiteX40" fmla="*/ 580644 w 875538"/>
                <a:gd name="connsiteY40" fmla="*/ 17944 h 285406"/>
                <a:gd name="connsiteX41" fmla="*/ 619506 w 875538"/>
                <a:gd name="connsiteY41" fmla="*/ 15658 h 285406"/>
                <a:gd name="connsiteX42" fmla="*/ 717804 w 875538"/>
                <a:gd name="connsiteY42" fmla="*/ 13372 h 285406"/>
                <a:gd name="connsiteX43" fmla="*/ 752094 w 875538"/>
                <a:gd name="connsiteY43" fmla="*/ 31660 h 285406"/>
                <a:gd name="connsiteX44" fmla="*/ 754380 w 875538"/>
                <a:gd name="connsiteY44" fmla="*/ 38518 h 285406"/>
                <a:gd name="connsiteX45" fmla="*/ 770382 w 875538"/>
                <a:gd name="connsiteY45" fmla="*/ 54520 h 285406"/>
                <a:gd name="connsiteX46" fmla="*/ 774954 w 875538"/>
                <a:gd name="connsiteY46" fmla="*/ 77380 h 285406"/>
                <a:gd name="connsiteX47" fmla="*/ 781812 w 875538"/>
                <a:gd name="connsiteY47" fmla="*/ 102526 h 285406"/>
                <a:gd name="connsiteX48" fmla="*/ 784098 w 875538"/>
                <a:gd name="connsiteY48" fmla="*/ 118528 h 285406"/>
                <a:gd name="connsiteX49" fmla="*/ 793242 w 875538"/>
                <a:gd name="connsiteY49" fmla="*/ 132244 h 285406"/>
                <a:gd name="connsiteX50" fmla="*/ 800100 w 875538"/>
                <a:gd name="connsiteY50" fmla="*/ 159676 h 285406"/>
                <a:gd name="connsiteX51" fmla="*/ 804672 w 875538"/>
                <a:gd name="connsiteY51" fmla="*/ 198538 h 285406"/>
                <a:gd name="connsiteX52" fmla="*/ 809244 w 875538"/>
                <a:gd name="connsiteY52" fmla="*/ 214540 h 285406"/>
                <a:gd name="connsiteX53" fmla="*/ 811530 w 875538"/>
                <a:gd name="connsiteY53" fmla="*/ 223684 h 285406"/>
                <a:gd name="connsiteX54" fmla="*/ 818388 w 875538"/>
                <a:gd name="connsiteY54" fmla="*/ 232828 h 285406"/>
                <a:gd name="connsiteX55" fmla="*/ 827532 w 875538"/>
                <a:gd name="connsiteY55" fmla="*/ 241972 h 285406"/>
                <a:gd name="connsiteX56" fmla="*/ 843534 w 875538"/>
                <a:gd name="connsiteY56" fmla="*/ 251116 h 285406"/>
                <a:gd name="connsiteX57" fmla="*/ 850392 w 875538"/>
                <a:gd name="connsiteY57" fmla="*/ 255688 h 285406"/>
                <a:gd name="connsiteX58" fmla="*/ 857250 w 875538"/>
                <a:gd name="connsiteY58" fmla="*/ 269404 h 285406"/>
                <a:gd name="connsiteX59" fmla="*/ 866394 w 875538"/>
                <a:gd name="connsiteY59" fmla="*/ 271690 h 285406"/>
                <a:gd name="connsiteX60" fmla="*/ 868680 w 875538"/>
                <a:gd name="connsiteY60" fmla="*/ 280834 h 285406"/>
                <a:gd name="connsiteX61" fmla="*/ 875538 w 875538"/>
                <a:gd name="connsiteY61" fmla="*/ 285406 h 28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875538" h="285406">
                  <a:moveTo>
                    <a:pt x="0" y="269404"/>
                  </a:moveTo>
                  <a:cubicBezTo>
                    <a:pt x="7620" y="268642"/>
                    <a:pt x="15791" y="270063"/>
                    <a:pt x="22860" y="267118"/>
                  </a:cubicBezTo>
                  <a:cubicBezTo>
                    <a:pt x="26006" y="265807"/>
                    <a:pt x="25777" y="260953"/>
                    <a:pt x="27432" y="257974"/>
                  </a:cubicBezTo>
                  <a:cubicBezTo>
                    <a:pt x="29590" y="254090"/>
                    <a:pt x="31935" y="250312"/>
                    <a:pt x="34290" y="246544"/>
                  </a:cubicBezTo>
                  <a:cubicBezTo>
                    <a:pt x="41355" y="235239"/>
                    <a:pt x="37095" y="242089"/>
                    <a:pt x="50292" y="230542"/>
                  </a:cubicBezTo>
                  <a:cubicBezTo>
                    <a:pt x="64373" y="218221"/>
                    <a:pt x="49973" y="228469"/>
                    <a:pt x="64008" y="219112"/>
                  </a:cubicBezTo>
                  <a:cubicBezTo>
                    <a:pt x="71691" y="196064"/>
                    <a:pt x="59969" y="231814"/>
                    <a:pt x="68580" y="203110"/>
                  </a:cubicBezTo>
                  <a:cubicBezTo>
                    <a:pt x="69965" y="198494"/>
                    <a:pt x="70479" y="193404"/>
                    <a:pt x="73152" y="189394"/>
                  </a:cubicBezTo>
                  <a:cubicBezTo>
                    <a:pt x="84503" y="172367"/>
                    <a:pt x="69914" y="193279"/>
                    <a:pt x="84582" y="175678"/>
                  </a:cubicBezTo>
                  <a:cubicBezTo>
                    <a:pt x="86341" y="173567"/>
                    <a:pt x="87557" y="171056"/>
                    <a:pt x="89154" y="168820"/>
                  </a:cubicBezTo>
                  <a:cubicBezTo>
                    <a:pt x="91369" y="165720"/>
                    <a:pt x="93532" y="162569"/>
                    <a:pt x="96012" y="159676"/>
                  </a:cubicBezTo>
                  <a:cubicBezTo>
                    <a:pt x="105927" y="148109"/>
                    <a:pt x="101444" y="157242"/>
                    <a:pt x="112014" y="141388"/>
                  </a:cubicBezTo>
                  <a:cubicBezTo>
                    <a:pt x="113904" y="138553"/>
                    <a:pt x="114833" y="135166"/>
                    <a:pt x="116586" y="132244"/>
                  </a:cubicBezTo>
                  <a:cubicBezTo>
                    <a:pt x="119413" y="127532"/>
                    <a:pt x="123992" y="123741"/>
                    <a:pt x="125730" y="118528"/>
                  </a:cubicBezTo>
                  <a:cubicBezTo>
                    <a:pt x="126492" y="116242"/>
                    <a:pt x="126938" y="113825"/>
                    <a:pt x="128016" y="111670"/>
                  </a:cubicBezTo>
                  <a:cubicBezTo>
                    <a:pt x="129245" y="109213"/>
                    <a:pt x="131359" y="107269"/>
                    <a:pt x="132588" y="104812"/>
                  </a:cubicBezTo>
                  <a:cubicBezTo>
                    <a:pt x="135588" y="98811"/>
                    <a:pt x="133714" y="96010"/>
                    <a:pt x="139446" y="91096"/>
                  </a:cubicBezTo>
                  <a:cubicBezTo>
                    <a:pt x="142820" y="88204"/>
                    <a:pt x="147066" y="86524"/>
                    <a:pt x="150876" y="84238"/>
                  </a:cubicBezTo>
                  <a:cubicBezTo>
                    <a:pt x="153924" y="79666"/>
                    <a:pt x="156135" y="74407"/>
                    <a:pt x="160020" y="70522"/>
                  </a:cubicBezTo>
                  <a:cubicBezTo>
                    <a:pt x="179907" y="50635"/>
                    <a:pt x="171838" y="60797"/>
                    <a:pt x="185166" y="40804"/>
                  </a:cubicBezTo>
                  <a:lnTo>
                    <a:pt x="189738" y="33946"/>
                  </a:lnTo>
                  <a:cubicBezTo>
                    <a:pt x="191262" y="31660"/>
                    <a:pt x="191704" y="27957"/>
                    <a:pt x="194310" y="27088"/>
                  </a:cubicBezTo>
                  <a:cubicBezTo>
                    <a:pt x="214922" y="20217"/>
                    <a:pt x="198762" y="24929"/>
                    <a:pt x="244602" y="22516"/>
                  </a:cubicBezTo>
                  <a:cubicBezTo>
                    <a:pt x="248412" y="20992"/>
                    <a:pt x="252362" y="19779"/>
                    <a:pt x="256032" y="17944"/>
                  </a:cubicBezTo>
                  <a:cubicBezTo>
                    <a:pt x="261527" y="15197"/>
                    <a:pt x="266248" y="10866"/>
                    <a:pt x="272034" y="8800"/>
                  </a:cubicBezTo>
                  <a:cubicBezTo>
                    <a:pt x="277108" y="6988"/>
                    <a:pt x="282702" y="7276"/>
                    <a:pt x="288036" y="6514"/>
                  </a:cubicBezTo>
                  <a:cubicBezTo>
                    <a:pt x="307577" y="0"/>
                    <a:pt x="294840" y="3182"/>
                    <a:pt x="336042" y="8800"/>
                  </a:cubicBezTo>
                  <a:cubicBezTo>
                    <a:pt x="339816" y="9315"/>
                    <a:pt x="348117" y="11899"/>
                    <a:pt x="352044" y="13372"/>
                  </a:cubicBezTo>
                  <a:cubicBezTo>
                    <a:pt x="353294" y="13841"/>
                    <a:pt x="366873" y="19581"/>
                    <a:pt x="370332" y="20230"/>
                  </a:cubicBezTo>
                  <a:cubicBezTo>
                    <a:pt x="380183" y="22077"/>
                    <a:pt x="390144" y="23278"/>
                    <a:pt x="400050" y="24802"/>
                  </a:cubicBezTo>
                  <a:cubicBezTo>
                    <a:pt x="403752" y="47012"/>
                    <a:pt x="399193" y="31233"/>
                    <a:pt x="406908" y="45376"/>
                  </a:cubicBezTo>
                  <a:cubicBezTo>
                    <a:pt x="410172" y="51359"/>
                    <a:pt x="410381" y="59883"/>
                    <a:pt x="416052" y="63664"/>
                  </a:cubicBezTo>
                  <a:cubicBezTo>
                    <a:pt x="418338" y="65188"/>
                    <a:pt x="420338" y="67271"/>
                    <a:pt x="422910" y="68236"/>
                  </a:cubicBezTo>
                  <a:cubicBezTo>
                    <a:pt x="426548" y="69600"/>
                    <a:pt x="430463" y="70272"/>
                    <a:pt x="434340" y="70522"/>
                  </a:cubicBezTo>
                  <a:cubicBezTo>
                    <a:pt x="454126" y="71798"/>
                    <a:pt x="473964" y="72046"/>
                    <a:pt x="493776" y="72808"/>
                  </a:cubicBezTo>
                  <a:cubicBezTo>
                    <a:pt x="507492" y="69760"/>
                    <a:pt x="522111" y="69430"/>
                    <a:pt x="534924" y="63664"/>
                  </a:cubicBezTo>
                  <a:cubicBezTo>
                    <a:pt x="539614" y="61553"/>
                    <a:pt x="539946" y="44018"/>
                    <a:pt x="541782" y="40804"/>
                  </a:cubicBezTo>
                  <a:cubicBezTo>
                    <a:pt x="543145" y="38419"/>
                    <a:pt x="546354" y="37756"/>
                    <a:pt x="548640" y="36232"/>
                  </a:cubicBezTo>
                  <a:cubicBezTo>
                    <a:pt x="552584" y="24399"/>
                    <a:pt x="547744" y="32825"/>
                    <a:pt x="557784" y="27088"/>
                  </a:cubicBezTo>
                  <a:cubicBezTo>
                    <a:pt x="561092" y="25198"/>
                    <a:pt x="563391" y="21645"/>
                    <a:pt x="566928" y="20230"/>
                  </a:cubicBezTo>
                  <a:cubicBezTo>
                    <a:pt x="571232" y="18509"/>
                    <a:pt x="576026" y="18346"/>
                    <a:pt x="580644" y="17944"/>
                  </a:cubicBezTo>
                  <a:cubicBezTo>
                    <a:pt x="593572" y="16820"/>
                    <a:pt x="606537" y="16090"/>
                    <a:pt x="619506" y="15658"/>
                  </a:cubicBezTo>
                  <a:cubicBezTo>
                    <a:pt x="652263" y="14566"/>
                    <a:pt x="685038" y="14134"/>
                    <a:pt x="717804" y="13372"/>
                  </a:cubicBezTo>
                  <a:cubicBezTo>
                    <a:pt x="746171" y="22100"/>
                    <a:pt x="744402" y="13712"/>
                    <a:pt x="752094" y="31660"/>
                  </a:cubicBezTo>
                  <a:cubicBezTo>
                    <a:pt x="753043" y="33875"/>
                    <a:pt x="752875" y="36636"/>
                    <a:pt x="754380" y="38518"/>
                  </a:cubicBezTo>
                  <a:cubicBezTo>
                    <a:pt x="759092" y="44408"/>
                    <a:pt x="770382" y="54520"/>
                    <a:pt x="770382" y="54520"/>
                  </a:cubicBezTo>
                  <a:cubicBezTo>
                    <a:pt x="776721" y="73538"/>
                    <a:pt x="767074" y="43232"/>
                    <a:pt x="774954" y="77380"/>
                  </a:cubicBezTo>
                  <a:cubicBezTo>
                    <a:pt x="782991" y="112205"/>
                    <a:pt x="776778" y="72323"/>
                    <a:pt x="781812" y="102526"/>
                  </a:cubicBezTo>
                  <a:cubicBezTo>
                    <a:pt x="782698" y="107841"/>
                    <a:pt x="782164" y="113499"/>
                    <a:pt x="784098" y="118528"/>
                  </a:cubicBezTo>
                  <a:cubicBezTo>
                    <a:pt x="786071" y="123657"/>
                    <a:pt x="791504" y="127031"/>
                    <a:pt x="793242" y="132244"/>
                  </a:cubicBezTo>
                  <a:cubicBezTo>
                    <a:pt x="797313" y="144456"/>
                    <a:pt x="796279" y="140571"/>
                    <a:pt x="800100" y="159676"/>
                  </a:cubicBezTo>
                  <a:cubicBezTo>
                    <a:pt x="804388" y="181115"/>
                    <a:pt x="800844" y="169827"/>
                    <a:pt x="804672" y="198538"/>
                  </a:cubicBezTo>
                  <a:cubicBezTo>
                    <a:pt x="805565" y="205238"/>
                    <a:pt x="807481" y="208369"/>
                    <a:pt x="809244" y="214540"/>
                  </a:cubicBezTo>
                  <a:cubicBezTo>
                    <a:pt x="810107" y="217561"/>
                    <a:pt x="810125" y="220874"/>
                    <a:pt x="811530" y="223684"/>
                  </a:cubicBezTo>
                  <a:cubicBezTo>
                    <a:pt x="813234" y="227092"/>
                    <a:pt x="815879" y="229961"/>
                    <a:pt x="818388" y="232828"/>
                  </a:cubicBezTo>
                  <a:cubicBezTo>
                    <a:pt x="821226" y="236072"/>
                    <a:pt x="824259" y="239167"/>
                    <a:pt x="827532" y="241972"/>
                  </a:cubicBezTo>
                  <a:cubicBezTo>
                    <a:pt x="833101" y="246746"/>
                    <a:pt x="837048" y="247410"/>
                    <a:pt x="843534" y="251116"/>
                  </a:cubicBezTo>
                  <a:cubicBezTo>
                    <a:pt x="845919" y="252479"/>
                    <a:pt x="848106" y="254164"/>
                    <a:pt x="850392" y="255688"/>
                  </a:cubicBezTo>
                  <a:cubicBezTo>
                    <a:pt x="851696" y="259600"/>
                    <a:pt x="853452" y="266872"/>
                    <a:pt x="857250" y="269404"/>
                  </a:cubicBezTo>
                  <a:cubicBezTo>
                    <a:pt x="859864" y="271147"/>
                    <a:pt x="863346" y="270928"/>
                    <a:pt x="866394" y="271690"/>
                  </a:cubicBezTo>
                  <a:cubicBezTo>
                    <a:pt x="867156" y="274738"/>
                    <a:pt x="866937" y="278220"/>
                    <a:pt x="868680" y="280834"/>
                  </a:cubicBezTo>
                  <a:cubicBezTo>
                    <a:pt x="870204" y="283120"/>
                    <a:pt x="875538" y="285406"/>
                    <a:pt x="875538" y="285406"/>
                  </a:cubicBezTo>
                </a:path>
              </a:pathLst>
            </a:cu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987859" y="2901364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00FF"/>
                  </a:solidFill>
                  <a:latin typeface="Garamond"/>
                </a:rPr>
                <a:t>A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59" name="Textfeld 58"/>
          <p:cNvSpPr txBox="1"/>
          <p:nvPr/>
        </p:nvSpPr>
        <p:spPr>
          <a:xfrm>
            <a:off x="2627790" y="326698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−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2325950" y="1322772"/>
            <a:ext cx="365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Effect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of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a </a:t>
            </a:r>
            <a:r>
              <a:rPr lang="de-DE" b="1" dirty="0" smtClean="0">
                <a:solidFill>
                  <a:srgbClr val="CC00FF"/>
                </a:solidFill>
                <a:latin typeface="+mj-lt"/>
              </a:rPr>
              <a:t>Negative </a:t>
            </a:r>
            <a:r>
              <a:rPr lang="de-DE" b="1" dirty="0" err="1" smtClean="0">
                <a:solidFill>
                  <a:srgbClr val="CC00FF"/>
                </a:solidFill>
                <a:latin typeface="+mj-lt"/>
              </a:rPr>
              <a:t>Fedback</a:t>
            </a:r>
            <a:r>
              <a:rPr lang="de-DE" b="1" dirty="0" smtClean="0">
                <a:solidFill>
                  <a:srgbClr val="CC00FF"/>
                </a:solidFill>
                <a:latin typeface="+mj-lt"/>
              </a:rPr>
              <a:t> 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Loop</a:t>
            </a:r>
          </a:p>
          <a:p>
            <a:pPr algn="ctr"/>
            <a:r>
              <a:rPr lang="de-DE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(Experimental </a:t>
            </a:r>
            <a:r>
              <a:rPr lang="de-DE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Finding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)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910053" y="546265"/>
            <a:ext cx="532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Garamond"/>
              </a:rPr>
              <a:t>Analog: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Amplifiers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OpAmps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Analog Computers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pic>
        <p:nvPicPr>
          <p:cNvPr id="31746" name="Picture 2" descr="D:\Vorlesung\Tiflis2016\Bilder\Relaisaddier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49" y="1101725"/>
            <a:ext cx="2259013" cy="5074711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3009530" y="1216241"/>
            <a:ext cx="608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latin typeface="+mj-lt"/>
              </a:rPr>
              <a:t>Working on a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binary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Adder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/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Subtractor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with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a FF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as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Memory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4312963" y="142658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+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106" name="Gruppieren 105"/>
          <p:cNvGrpSpPr/>
          <p:nvPr/>
        </p:nvGrpSpPr>
        <p:grpSpPr>
          <a:xfrm>
            <a:off x="4364239" y="1918890"/>
            <a:ext cx="2085778" cy="3422232"/>
            <a:chOff x="4364239" y="1918890"/>
            <a:chExt cx="2085778" cy="3422232"/>
          </a:xfrm>
        </p:grpSpPr>
        <p:cxnSp>
          <p:nvCxnSpPr>
            <p:cNvPr id="43" name="Gerade Verbindung 42"/>
            <p:cNvCxnSpPr/>
            <p:nvPr/>
          </p:nvCxnSpPr>
          <p:spPr>
            <a:xfrm rot="5400000" flipV="1">
              <a:off x="5052876" y="3650204"/>
              <a:ext cx="639192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>
              <a:stCxn id="26" idx="0"/>
            </p:cNvCxnSpPr>
            <p:nvPr/>
          </p:nvCxnSpPr>
          <p:spPr>
            <a:xfrm>
              <a:off x="4810365" y="2513380"/>
              <a:ext cx="29548" cy="2740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4682660" y="3762436"/>
              <a:ext cx="1520117" cy="0"/>
            </a:xfrm>
            <a:prstGeom prst="line">
              <a:avLst/>
            </a:prstGeom>
            <a:ln w="571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hteck 7"/>
            <p:cNvSpPr/>
            <p:nvPr/>
          </p:nvSpPr>
          <p:spPr>
            <a:xfrm>
              <a:off x="4429957" y="3604334"/>
              <a:ext cx="798991" cy="337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Gerade Verbindung 9"/>
            <p:cNvCxnSpPr/>
            <p:nvPr/>
          </p:nvCxnSpPr>
          <p:spPr>
            <a:xfrm>
              <a:off x="4424947" y="3606800"/>
              <a:ext cx="804001" cy="3171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/>
            <p:cNvSpPr/>
            <p:nvPr/>
          </p:nvSpPr>
          <p:spPr>
            <a:xfrm>
              <a:off x="5564534" y="3927691"/>
              <a:ext cx="97200" cy="976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C</a:t>
              </a:r>
              <a:endParaRPr lang="en-US" dirty="0"/>
            </a:p>
          </p:txBody>
        </p:sp>
        <p:sp>
          <p:nvSpPr>
            <p:cNvPr id="17" name="Ellipse 16"/>
            <p:cNvSpPr/>
            <p:nvPr/>
          </p:nvSpPr>
          <p:spPr>
            <a:xfrm>
              <a:off x="5552885" y="3549117"/>
              <a:ext cx="97200" cy="976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C</a:t>
              </a:r>
              <a:endParaRPr lang="en-US" dirty="0"/>
            </a:p>
          </p:txBody>
        </p:sp>
        <p:cxnSp>
          <p:nvCxnSpPr>
            <p:cNvPr id="15" name="Gerade Verbindung 14"/>
            <p:cNvCxnSpPr/>
            <p:nvPr/>
          </p:nvCxnSpPr>
          <p:spPr>
            <a:xfrm flipH="1">
              <a:off x="5616481" y="3552764"/>
              <a:ext cx="192197" cy="4484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/>
            <p:nvPr/>
          </p:nvSpPr>
          <p:spPr>
            <a:xfrm>
              <a:off x="4766618" y="2221200"/>
              <a:ext cx="97200" cy="976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/>
            <p:cNvSpPr/>
            <p:nvPr/>
          </p:nvSpPr>
          <p:spPr>
            <a:xfrm>
              <a:off x="4761765" y="2513380"/>
              <a:ext cx="97200" cy="976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uppieren 47"/>
            <p:cNvGrpSpPr/>
            <p:nvPr/>
          </p:nvGrpSpPr>
          <p:grpSpPr>
            <a:xfrm>
              <a:off x="4934203" y="2372903"/>
              <a:ext cx="264665" cy="17225"/>
              <a:chOff x="5063722" y="2370312"/>
              <a:chExt cx="264665" cy="17225"/>
            </a:xfrm>
          </p:grpSpPr>
          <p:cxnSp>
            <p:nvCxnSpPr>
              <p:cNvPr id="27" name="Gerade Verbindung 26"/>
              <p:cNvCxnSpPr/>
              <p:nvPr/>
            </p:nvCxnSpPr>
            <p:spPr>
              <a:xfrm>
                <a:off x="5120130" y="2380763"/>
                <a:ext cx="208257" cy="6774"/>
              </a:xfrm>
              <a:prstGeom prst="line">
                <a:avLst/>
              </a:prstGeom>
              <a:ln w="57150" cmpd="dbl">
                <a:solidFill>
                  <a:schemeClr val="tx1"/>
                </a:solidFill>
                <a:headEnd w="lg" len="med"/>
                <a:tailEnd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29"/>
              <p:cNvCxnSpPr/>
              <p:nvPr/>
            </p:nvCxnSpPr>
            <p:spPr>
              <a:xfrm flipH="1" flipV="1">
                <a:off x="5063722" y="2370312"/>
                <a:ext cx="52942" cy="3705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Gerade Verbindung 37"/>
            <p:cNvCxnSpPr/>
            <p:nvPr/>
          </p:nvCxnSpPr>
          <p:spPr>
            <a:xfrm>
              <a:off x="4820575" y="3329128"/>
              <a:ext cx="562210" cy="98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>
              <a:endCxn id="16" idx="2"/>
            </p:cNvCxnSpPr>
            <p:nvPr/>
          </p:nvCxnSpPr>
          <p:spPr>
            <a:xfrm>
              <a:off x="5358940" y="3971108"/>
              <a:ext cx="205594" cy="54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lipse 48"/>
            <p:cNvSpPr/>
            <p:nvPr/>
          </p:nvSpPr>
          <p:spPr>
            <a:xfrm>
              <a:off x="4776875" y="3284877"/>
              <a:ext cx="97200" cy="976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Ellipse 49"/>
            <p:cNvSpPr/>
            <p:nvPr/>
          </p:nvSpPr>
          <p:spPr>
            <a:xfrm>
              <a:off x="4758309" y="1919321"/>
              <a:ext cx="97200" cy="976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Gerade Verbindung 50"/>
            <p:cNvCxnSpPr/>
            <p:nvPr/>
          </p:nvCxnSpPr>
          <p:spPr>
            <a:xfrm>
              <a:off x="4364239" y="1950621"/>
              <a:ext cx="2085778" cy="154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>
              <a:off x="4807723" y="1937596"/>
              <a:ext cx="3504" cy="3712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54"/>
            <p:cNvSpPr/>
            <p:nvPr/>
          </p:nvSpPr>
          <p:spPr>
            <a:xfrm>
              <a:off x="5584205" y="1918890"/>
              <a:ext cx="97200" cy="976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573413" y="2234484"/>
              <a:ext cx="97200" cy="976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Ellipse 56"/>
            <p:cNvSpPr/>
            <p:nvPr/>
          </p:nvSpPr>
          <p:spPr>
            <a:xfrm>
              <a:off x="5570391" y="2518992"/>
              <a:ext cx="97200" cy="976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Gerade Verbindung 66"/>
            <p:cNvCxnSpPr/>
            <p:nvPr/>
          </p:nvCxnSpPr>
          <p:spPr>
            <a:xfrm flipH="1">
              <a:off x="5603100" y="1966090"/>
              <a:ext cx="28361" cy="15943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uppieren 68"/>
            <p:cNvGrpSpPr/>
            <p:nvPr/>
          </p:nvGrpSpPr>
          <p:grpSpPr>
            <a:xfrm>
              <a:off x="5643533" y="2359520"/>
              <a:ext cx="264665" cy="17225"/>
              <a:chOff x="5063722" y="2370312"/>
              <a:chExt cx="264665" cy="17225"/>
            </a:xfrm>
          </p:grpSpPr>
          <p:cxnSp>
            <p:nvCxnSpPr>
              <p:cNvPr id="70" name="Gerade Verbindung 69"/>
              <p:cNvCxnSpPr/>
              <p:nvPr/>
            </p:nvCxnSpPr>
            <p:spPr>
              <a:xfrm>
                <a:off x="5120130" y="2380763"/>
                <a:ext cx="208257" cy="6774"/>
              </a:xfrm>
              <a:prstGeom prst="line">
                <a:avLst/>
              </a:prstGeom>
              <a:ln w="57150" cmpd="dbl">
                <a:solidFill>
                  <a:schemeClr val="tx1"/>
                </a:solidFill>
                <a:headEnd w="lg" len="med"/>
                <a:tailEnd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 Verbindung mit Pfeil 70"/>
              <p:cNvCxnSpPr/>
              <p:nvPr/>
            </p:nvCxnSpPr>
            <p:spPr>
              <a:xfrm flipH="1" flipV="1">
                <a:off x="5063722" y="2370312"/>
                <a:ext cx="52942" cy="3705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Gerade Verbindung 83"/>
            <p:cNvCxnSpPr/>
            <p:nvPr/>
          </p:nvCxnSpPr>
          <p:spPr>
            <a:xfrm flipH="1">
              <a:off x="4815626" y="2276934"/>
              <a:ext cx="126797" cy="293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/>
          </p:nvCxnSpPr>
          <p:spPr>
            <a:xfrm>
              <a:off x="4745555" y="5245496"/>
              <a:ext cx="183916" cy="25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/>
            <p:cNvCxnSpPr/>
            <p:nvPr/>
          </p:nvCxnSpPr>
          <p:spPr>
            <a:xfrm>
              <a:off x="4825317" y="5340212"/>
              <a:ext cx="32968" cy="9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/>
            <p:nvPr/>
          </p:nvCxnSpPr>
          <p:spPr>
            <a:xfrm>
              <a:off x="4789918" y="5296256"/>
              <a:ext cx="94742" cy="39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feld 95"/>
            <p:cNvSpPr txBox="1"/>
            <p:nvPr/>
          </p:nvSpPr>
          <p:spPr>
            <a:xfrm>
              <a:off x="4838330" y="2414727"/>
              <a:ext cx="584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00FF"/>
                  </a:solidFill>
                  <a:latin typeface="+mj-lt"/>
                </a:rPr>
                <a:t>Flip</a:t>
              </a:r>
              <a:endParaRPr lang="en-US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97" name="Textfeld 96"/>
            <p:cNvSpPr txBox="1"/>
            <p:nvPr/>
          </p:nvSpPr>
          <p:spPr>
            <a:xfrm>
              <a:off x="5629922" y="2389573"/>
              <a:ext cx="63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00FF"/>
                  </a:solidFill>
                  <a:latin typeface="+mj-lt"/>
                </a:rPr>
                <a:t>Flop</a:t>
              </a:r>
              <a:endParaRPr lang="en-US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98" name="Ellipse 97"/>
            <p:cNvSpPr/>
            <p:nvPr/>
          </p:nvSpPr>
          <p:spPr>
            <a:xfrm>
              <a:off x="6001020" y="3929170"/>
              <a:ext cx="97200" cy="976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9" name="Ellipse 98"/>
            <p:cNvSpPr/>
            <p:nvPr/>
          </p:nvSpPr>
          <p:spPr>
            <a:xfrm>
              <a:off x="5989371" y="3550596"/>
              <a:ext cx="97200" cy="976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01" name="Gerade Verbindung 100"/>
            <p:cNvCxnSpPr/>
            <p:nvPr/>
          </p:nvCxnSpPr>
          <p:spPr>
            <a:xfrm>
              <a:off x="6051531" y="3954852"/>
              <a:ext cx="3504" cy="371229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/>
          </p:nvCxnSpPr>
          <p:spPr>
            <a:xfrm>
              <a:off x="6035801" y="3201184"/>
              <a:ext cx="3504" cy="371229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/>
          </p:nvCxnSpPr>
          <p:spPr>
            <a:xfrm flipH="1">
              <a:off x="6060489" y="3519785"/>
              <a:ext cx="192197" cy="448464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Geschweifte Klammer rechts 103"/>
          <p:cNvSpPr/>
          <p:nvPr/>
        </p:nvSpPr>
        <p:spPr>
          <a:xfrm>
            <a:off x="6658252" y="3027285"/>
            <a:ext cx="266331" cy="1331651"/>
          </a:xfrm>
          <a:prstGeom prst="rightBrace">
            <a:avLst>
              <a:gd name="adj1" fmla="val 44999"/>
              <a:gd name="adj2" fmla="val 50000"/>
            </a:avLst>
          </a:prstGeom>
          <a:ln w="28575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7004482" y="3480047"/>
            <a:ext cx="196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C00FF"/>
                </a:solidFill>
                <a:latin typeface="+mj-lt"/>
              </a:rPr>
              <a:t>Positive Feedback</a:t>
            </a:r>
            <a:endParaRPr lang="en-US" b="1" dirty="0">
              <a:solidFill>
                <a:srgbClr val="CC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04" grpId="0" animBg="1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910053" y="546265"/>
            <a:ext cx="532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Garamond"/>
              </a:rPr>
              <a:t>Analog: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Amplifiers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OpAmps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Analog Computers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pic>
        <p:nvPicPr>
          <p:cNvPr id="5" name="Picture 3" descr="Eni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39" y="1637868"/>
            <a:ext cx="5927366" cy="4529569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84338" y="1069253"/>
            <a:ext cx="485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Electronic </a:t>
            </a:r>
            <a:r>
              <a:rPr lang="de-DE" dirty="0" err="1">
                <a:solidFill>
                  <a:srgbClr val="0000FF"/>
                </a:solidFill>
              </a:rPr>
              <a:t>Numerical</a:t>
            </a:r>
            <a:r>
              <a:rPr lang="de-DE" dirty="0">
                <a:solidFill>
                  <a:srgbClr val="0000FF"/>
                </a:solidFill>
              </a:rPr>
              <a:t> Integrator </a:t>
            </a:r>
            <a:r>
              <a:rPr lang="de-DE" dirty="0" err="1">
                <a:solidFill>
                  <a:srgbClr val="0000FF"/>
                </a:solidFill>
              </a:rPr>
              <a:t>And</a:t>
            </a:r>
            <a:r>
              <a:rPr lang="de-DE" dirty="0">
                <a:solidFill>
                  <a:srgbClr val="0000FF"/>
                </a:solidFill>
              </a:rPr>
              <a:t> Computer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04147" y="1537134"/>
            <a:ext cx="2739853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2563" indent="-182563">
              <a:spcAft>
                <a:spcPct val="50000"/>
              </a:spcAft>
              <a:buClr>
                <a:srgbClr val="FFCC00"/>
              </a:buClr>
              <a:buFont typeface="Garamond" pitchFamily="18" charset="0"/>
              <a:buChar char="●"/>
              <a:tabLst>
                <a:tab pos="893763" algn="r"/>
              </a:tabLst>
            </a:pPr>
            <a:r>
              <a:rPr lang="de-DE" sz="1400" dirty="0" smtClean="0"/>
              <a:t>  	18 000 </a:t>
            </a:r>
            <a:r>
              <a:rPr lang="de-DE" sz="1400" dirty="0" err="1" smtClean="0"/>
              <a:t>Vacuum</a:t>
            </a:r>
            <a:r>
              <a:rPr lang="de-DE" sz="1400" dirty="0" smtClean="0"/>
              <a:t> </a:t>
            </a:r>
            <a:r>
              <a:rPr lang="de-DE" sz="1400" dirty="0" err="1" smtClean="0"/>
              <a:t>tubes</a:t>
            </a:r>
            <a:endParaRPr lang="de-DE" sz="1400" dirty="0"/>
          </a:p>
          <a:p>
            <a:pPr marL="182563" indent="-182563">
              <a:spcAft>
                <a:spcPct val="50000"/>
              </a:spcAft>
              <a:buClr>
                <a:srgbClr val="FFCC00"/>
              </a:buClr>
              <a:buFont typeface="Garamond" pitchFamily="18" charset="0"/>
              <a:buChar char="●"/>
              <a:tabLst>
                <a:tab pos="893763" algn="r"/>
              </a:tabLst>
            </a:pPr>
            <a:r>
              <a:rPr lang="de-DE" sz="1400" dirty="0" smtClean="0"/>
              <a:t> 	 70 </a:t>
            </a:r>
            <a:r>
              <a:rPr lang="de-DE" sz="1400" dirty="0"/>
              <a:t>000 </a:t>
            </a:r>
            <a:r>
              <a:rPr lang="de-DE" sz="1400" dirty="0" err="1" smtClean="0"/>
              <a:t>Resistors</a:t>
            </a:r>
            <a:endParaRPr lang="de-DE" sz="1400" dirty="0"/>
          </a:p>
          <a:p>
            <a:pPr marL="182563" indent="-182563">
              <a:spcAft>
                <a:spcPct val="50000"/>
              </a:spcAft>
              <a:buClr>
                <a:srgbClr val="FFCC00"/>
              </a:buClr>
              <a:buFont typeface="Garamond" pitchFamily="18" charset="0"/>
              <a:buChar char="●"/>
              <a:tabLst>
                <a:tab pos="893763" algn="r"/>
              </a:tabLst>
            </a:pPr>
            <a:r>
              <a:rPr lang="de-DE" sz="1400" dirty="0" smtClean="0"/>
              <a:t> 	 10 </a:t>
            </a:r>
            <a:r>
              <a:rPr lang="de-DE" sz="1400" dirty="0"/>
              <a:t>000 </a:t>
            </a:r>
            <a:r>
              <a:rPr lang="de-DE" sz="1400" dirty="0" err="1" smtClean="0"/>
              <a:t>Capacitors</a:t>
            </a:r>
            <a:endParaRPr lang="de-DE" sz="1400" dirty="0"/>
          </a:p>
          <a:p>
            <a:pPr marL="182563" indent="-182563">
              <a:spcAft>
                <a:spcPct val="50000"/>
              </a:spcAft>
              <a:buClr>
                <a:srgbClr val="FFCC00"/>
              </a:buClr>
              <a:buFont typeface="Garamond" pitchFamily="18" charset="0"/>
              <a:buChar char="●"/>
              <a:tabLst>
                <a:tab pos="811213" algn="r"/>
              </a:tabLst>
            </a:pPr>
            <a:r>
              <a:rPr lang="de-DE" sz="1400" dirty="0" smtClean="0"/>
              <a:t> 	174	KW Power</a:t>
            </a:r>
            <a:endParaRPr lang="de-DE" sz="1400" dirty="0"/>
          </a:p>
          <a:p>
            <a:pPr marL="182563" indent="-182563">
              <a:spcAft>
                <a:spcPct val="50000"/>
              </a:spcAft>
              <a:buClr>
                <a:srgbClr val="FFCC00"/>
              </a:buClr>
              <a:buFont typeface="Garamond" pitchFamily="18" charset="0"/>
              <a:buChar char="●"/>
              <a:tabLst>
                <a:tab pos="811213" algn="r"/>
              </a:tabLst>
            </a:pPr>
            <a:r>
              <a:rPr lang="de-DE" sz="1400" dirty="0" smtClean="0"/>
              <a:t> 	30	t </a:t>
            </a:r>
            <a:r>
              <a:rPr lang="de-DE" sz="1400" dirty="0" err="1" smtClean="0"/>
              <a:t>Weight</a:t>
            </a:r>
            <a:endParaRPr lang="de-DE" sz="1400" dirty="0"/>
          </a:p>
          <a:p>
            <a:pPr marL="182563" indent="-182563">
              <a:spcAft>
                <a:spcPct val="50000"/>
              </a:spcAft>
              <a:buClr>
                <a:srgbClr val="FFCC00"/>
              </a:buClr>
              <a:buFont typeface="Garamond" pitchFamily="18" charset="0"/>
              <a:buChar char="●"/>
              <a:tabLst>
                <a:tab pos="811213" algn="r"/>
              </a:tabLst>
            </a:pPr>
            <a:endParaRPr lang="de-DE" sz="1400" dirty="0"/>
          </a:p>
          <a:p>
            <a:pPr marL="182563" indent="-182563">
              <a:spcAft>
                <a:spcPct val="50000"/>
              </a:spcAft>
              <a:buClr>
                <a:srgbClr val="FFCC00"/>
              </a:buClr>
              <a:buFont typeface="Garamond" pitchFamily="18" charset="0"/>
              <a:buChar char="●"/>
              <a:tabLst>
                <a:tab pos="811213" algn="r"/>
              </a:tabLst>
            </a:pPr>
            <a:r>
              <a:rPr lang="de-DE" sz="1400" dirty="0" smtClean="0"/>
              <a:t> 	100	KHz </a:t>
            </a:r>
            <a:r>
              <a:rPr lang="de-DE" sz="1400" dirty="0" err="1" smtClean="0"/>
              <a:t>Clock</a:t>
            </a:r>
            <a:endParaRPr lang="de-DE" sz="1400" dirty="0"/>
          </a:p>
          <a:p>
            <a:pPr marL="182563" indent="-182563">
              <a:spcAft>
                <a:spcPct val="50000"/>
              </a:spcAft>
              <a:buClr>
                <a:srgbClr val="FFCC00"/>
              </a:buClr>
              <a:buFont typeface="Garamond" pitchFamily="18" charset="0"/>
              <a:buChar char="●"/>
              <a:tabLst>
                <a:tab pos="811213" algn="r"/>
              </a:tabLst>
            </a:pPr>
            <a:r>
              <a:rPr lang="de-DE" sz="1400" dirty="0" smtClean="0"/>
              <a:t> 	0,2	</a:t>
            </a:r>
            <a:r>
              <a:rPr lang="de-DE" sz="1400" dirty="0" err="1" smtClean="0"/>
              <a:t>ms</a:t>
            </a:r>
            <a:r>
              <a:rPr lang="de-DE" sz="1400" dirty="0" smtClean="0"/>
              <a:t> per </a:t>
            </a:r>
            <a:r>
              <a:rPr lang="de-DE" sz="1400" dirty="0"/>
              <a:t>Addition</a:t>
            </a:r>
          </a:p>
          <a:p>
            <a:pPr marL="182563" indent="-182563">
              <a:spcAft>
                <a:spcPct val="50000"/>
              </a:spcAft>
              <a:buClr>
                <a:srgbClr val="FFCC00"/>
              </a:buClr>
              <a:buFont typeface="Garamond" pitchFamily="18" charset="0"/>
              <a:buChar char="●"/>
              <a:tabLst>
                <a:tab pos="811213" algn="r"/>
              </a:tabLst>
            </a:pPr>
            <a:r>
              <a:rPr lang="de-DE" sz="1400" dirty="0" smtClean="0"/>
              <a:t> 	2,8	</a:t>
            </a:r>
            <a:r>
              <a:rPr lang="de-DE" sz="1400" dirty="0" err="1" smtClean="0"/>
              <a:t>ms</a:t>
            </a:r>
            <a:r>
              <a:rPr lang="de-DE" sz="1400" dirty="0" smtClean="0"/>
              <a:t> per </a:t>
            </a:r>
            <a:r>
              <a:rPr lang="de-DE" sz="1400" dirty="0" err="1" smtClean="0"/>
              <a:t>Multiplication</a:t>
            </a:r>
            <a:endParaRPr lang="de-DE" sz="1400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246382" y="4490897"/>
            <a:ext cx="3243256" cy="1014413"/>
            <a:chOff x="3547" y="2779"/>
            <a:chExt cx="2043" cy="639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 flipV="1">
              <a:off x="3547" y="2779"/>
              <a:ext cx="915" cy="26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477" y="2953"/>
              <a:ext cx="111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dirty="0" smtClean="0">
                  <a:solidFill>
                    <a:srgbClr val="0000FF"/>
                  </a:solidFill>
                </a:rPr>
                <a:t>The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computer</a:t>
              </a:r>
              <a:r>
                <a:rPr lang="de-DE" sz="1400" dirty="0" smtClean="0">
                  <a:solidFill>
                    <a:srgbClr val="0000FF"/>
                  </a:solidFill>
                </a:rPr>
                <a:t> was </a:t>
              </a:r>
            </a:p>
            <a:p>
              <a:r>
                <a:rPr lang="de-DE" sz="1400" dirty="0" err="1" smtClean="0">
                  <a:solidFill>
                    <a:srgbClr val="0000FF"/>
                  </a:solidFill>
                </a:rPr>
                <a:t>programmed</a:t>
              </a:r>
              <a:r>
                <a:rPr lang="de-DE" sz="1400" dirty="0" smtClean="0">
                  <a:solidFill>
                    <a:srgbClr val="0000FF"/>
                  </a:solidFill>
                </a:rPr>
                <a:t>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by</a:t>
              </a:r>
              <a:r>
                <a:rPr lang="de-DE" sz="1400" dirty="0" smtClean="0">
                  <a:solidFill>
                    <a:srgbClr val="0000FF"/>
                  </a:solidFill>
                </a:rPr>
                <a:t> </a:t>
              </a:r>
            </a:p>
            <a:p>
              <a:r>
                <a:rPr lang="de-DE" sz="1400" dirty="0" err="1" smtClean="0">
                  <a:solidFill>
                    <a:srgbClr val="0000FF"/>
                  </a:solidFill>
                </a:rPr>
                <a:t>these</a:t>
              </a:r>
              <a:r>
                <a:rPr lang="de-DE" sz="1400" dirty="0" smtClean="0">
                  <a:solidFill>
                    <a:srgbClr val="0000FF"/>
                  </a:solidFill>
                </a:rPr>
                <a:t> </a:t>
              </a:r>
              <a:r>
                <a:rPr lang="de-DE" sz="1400" dirty="0" err="1" smtClean="0">
                  <a:solidFill>
                    <a:srgbClr val="0000FF"/>
                  </a:solidFill>
                </a:rPr>
                <a:t>switchboards</a:t>
              </a:r>
              <a:r>
                <a:rPr lang="de-DE" sz="1400" dirty="0" smtClean="0">
                  <a:solidFill>
                    <a:srgbClr val="0000FF"/>
                  </a:solidFill>
                </a:rPr>
                <a:t>.</a:t>
              </a:r>
              <a:endParaRPr lang="de-DE" sz="14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910053" y="546265"/>
            <a:ext cx="532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Garamond"/>
              </a:rPr>
              <a:t>Analog: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Amplifiers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OpAmps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Analog Computers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pic>
        <p:nvPicPr>
          <p:cNvPr id="5" name="Picture 4" descr="first_transi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7" y="1300163"/>
            <a:ext cx="2684463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6546" y="5169891"/>
            <a:ext cx="3986212" cy="833178"/>
          </a:xfrm>
          <a:prstGeom prst="rect">
            <a:avLst/>
          </a:prstGeom>
          <a:noFill/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de-DE" sz="1600" b="1" dirty="0" smtClean="0">
                <a:latin typeface="Times New Roman" pitchFamily="18" charset="0"/>
              </a:rPr>
              <a:t>First </a:t>
            </a:r>
            <a:r>
              <a:rPr lang="de-DE" sz="1600" b="1" dirty="0" err="1" smtClean="0">
                <a:latin typeface="Times New Roman" pitchFamily="18" charset="0"/>
              </a:rPr>
              <a:t>point-contact</a:t>
            </a:r>
            <a:r>
              <a:rPr lang="de-DE" sz="1600" b="1" dirty="0" smtClean="0">
                <a:latin typeface="Times New Roman" pitchFamily="18" charset="0"/>
              </a:rPr>
              <a:t> </a:t>
            </a:r>
            <a:r>
              <a:rPr lang="de-DE" sz="1600" b="1" dirty="0" err="1" smtClean="0">
                <a:latin typeface="Times New Roman" pitchFamily="18" charset="0"/>
              </a:rPr>
              <a:t>transistor</a:t>
            </a:r>
            <a:r>
              <a:rPr lang="de-DE" sz="1600" b="1" dirty="0" smtClean="0">
                <a:latin typeface="Times New Roman" pitchFamily="18" charset="0"/>
              </a:rPr>
              <a:t> </a:t>
            </a:r>
            <a:r>
              <a:rPr lang="de-DE" sz="1600" b="1" dirty="0" err="1" smtClean="0">
                <a:solidFill>
                  <a:srgbClr val="0000FF"/>
                </a:solidFill>
                <a:latin typeface="Times New Roman" pitchFamily="18" charset="0"/>
              </a:rPr>
              <a:t>realized</a:t>
            </a:r>
            <a:r>
              <a:rPr lang="de-DE" sz="1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de-DE" sz="1600" b="1" dirty="0" err="1" smtClean="0">
                <a:solidFill>
                  <a:srgbClr val="0000FF"/>
                </a:solidFill>
                <a:latin typeface="Times New Roman" pitchFamily="18" charset="0"/>
              </a:rPr>
              <a:t>by</a:t>
            </a:r>
            <a:endParaRPr lang="de-DE" sz="1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de-DE" sz="1600" b="1" dirty="0" err="1">
                <a:solidFill>
                  <a:srgbClr val="0000FF"/>
                </a:solidFill>
                <a:latin typeface="Times New Roman" pitchFamily="18" charset="0"/>
              </a:rPr>
              <a:t>J.Bardeen</a:t>
            </a:r>
            <a:r>
              <a:rPr lang="de-DE" sz="16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de-DE" sz="1600" b="1" dirty="0" err="1">
                <a:solidFill>
                  <a:srgbClr val="0000FF"/>
                </a:solidFill>
                <a:latin typeface="Times New Roman" pitchFamily="18" charset="0"/>
              </a:rPr>
              <a:t>W.H.Brattain</a:t>
            </a:r>
            <a:r>
              <a:rPr lang="de-DE" sz="1600" b="1" dirty="0">
                <a:solidFill>
                  <a:srgbClr val="0000FF"/>
                </a:solidFill>
                <a:latin typeface="Times New Roman" pitchFamily="18" charset="0"/>
              </a:rPr>
              <a:t> &amp; </a:t>
            </a:r>
            <a:r>
              <a:rPr lang="de-DE" sz="1600" b="1" dirty="0" err="1">
                <a:solidFill>
                  <a:srgbClr val="0000FF"/>
                </a:solidFill>
                <a:latin typeface="Times New Roman" pitchFamily="18" charset="0"/>
              </a:rPr>
              <a:t>W.B.Shockley</a:t>
            </a:r>
            <a:r>
              <a:rPr lang="de-DE" sz="1600" b="1" dirty="0">
                <a:solidFill>
                  <a:srgbClr val="0000FF"/>
                </a:solidFill>
                <a:latin typeface="Times New Roman" pitchFamily="18" charset="0"/>
              </a:rPr>
              <a:t> (Bell </a:t>
            </a:r>
            <a:r>
              <a:rPr lang="de-DE" sz="1600" b="1" dirty="0" err="1">
                <a:solidFill>
                  <a:srgbClr val="0000FF"/>
                </a:solidFill>
                <a:latin typeface="Times New Roman" pitchFamily="18" charset="0"/>
              </a:rPr>
              <a:t>Telephone</a:t>
            </a:r>
            <a:r>
              <a:rPr lang="de-DE" sz="1600" b="1" dirty="0">
                <a:solidFill>
                  <a:srgbClr val="0000FF"/>
                </a:solidFill>
                <a:latin typeface="Times New Roman" pitchFamily="18" charset="0"/>
              </a:rPr>
              <a:t> Laboratories</a:t>
            </a:r>
            <a:r>
              <a:rPr lang="de-DE" sz="1600" b="1" dirty="0" smtClean="0">
                <a:solidFill>
                  <a:schemeClr val="accent2"/>
                </a:solidFill>
                <a:latin typeface="Times New Roman" pitchFamily="18" charset="0"/>
              </a:rPr>
              <a:t>).</a:t>
            </a:r>
            <a:endParaRPr lang="de-DE" sz="16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3074" name="Picture 2" descr="D:\Vorlesung\Tiflis2016\Bilder\OPAMP_Pack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677" y="3465621"/>
            <a:ext cx="2505599" cy="1640028"/>
          </a:xfrm>
          <a:prstGeom prst="rect">
            <a:avLst/>
          </a:prstGeom>
          <a:noFill/>
        </p:spPr>
      </p:pic>
      <p:pic>
        <p:nvPicPr>
          <p:cNvPr id="3075" name="Picture 3" descr="D:\Vorlesung\Tiflis2016\Bilder\Discrete_opa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764" y="1522382"/>
            <a:ext cx="1895991" cy="1469393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5533839" y="3086516"/>
            <a:ext cx="279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  <a:latin typeface="+mj-lt"/>
              </a:rPr>
              <a:t>Modern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OpAmp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Packages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41485" y="1133799"/>
            <a:ext cx="1854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Discrete</a:t>
            </a:r>
            <a:r>
              <a:rPr lang="de-DE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  <a:latin typeface="+mj-lt"/>
              </a:rPr>
              <a:t>OpAmp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58432" y="5224904"/>
            <a:ext cx="4163628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j-lt"/>
              </a:rPr>
              <a:t>With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the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help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of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OpAmps</a:t>
            </a:r>
            <a:r>
              <a:rPr lang="de-DE" dirty="0" smtClean="0">
                <a:latin typeface="+mj-lt"/>
              </a:rPr>
              <a:t> (</a:t>
            </a:r>
            <a:r>
              <a:rPr lang="de-DE" dirty="0" err="1" smtClean="0">
                <a:latin typeface="+mj-lt"/>
              </a:rPr>
              <a:t>Gain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stages</a:t>
            </a:r>
            <a:r>
              <a:rPr lang="de-DE" dirty="0" smtClean="0">
                <a:latin typeface="+mj-lt"/>
              </a:rPr>
              <a:t>) </a:t>
            </a:r>
            <a:r>
              <a:rPr lang="de-DE" dirty="0" err="1" smtClean="0">
                <a:latin typeface="+mj-lt"/>
              </a:rPr>
              <a:t>the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circuit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behaviour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is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determined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by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externnal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components</a:t>
            </a:r>
            <a:r>
              <a:rPr lang="de-DE" dirty="0" smtClean="0">
                <a:latin typeface="+mj-lt"/>
              </a:rPr>
              <a:t> (R, C, L . . .) </a:t>
            </a:r>
            <a:r>
              <a:rPr lang="de-DE" dirty="0" err="1" smtClean="0">
                <a:latin typeface="+mj-lt"/>
              </a:rPr>
              <a:t>only</a:t>
            </a:r>
            <a:r>
              <a:rPr lang="de-DE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81421-54E9-4D7B-BE15-BE01FC4CDEB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076" y="6420876"/>
            <a:ext cx="4708526" cy="291947"/>
          </a:xfrm>
        </p:spPr>
        <p:txBody>
          <a:bodyPr/>
          <a:lstStyle/>
          <a:p>
            <a:r>
              <a:rPr lang="en-US" smtClean="0"/>
              <a:t>D.Eversheim      GGSWBS ´16, Tiblisi, August 29</a:t>
            </a:r>
            <a:r>
              <a:rPr lang="en-US" baseline="30000" smtClean="0"/>
              <a:t>th</a:t>
            </a:r>
            <a:endParaRPr lang="de-DE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910053" y="546265"/>
            <a:ext cx="532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– </a:t>
            </a:r>
            <a:r>
              <a:rPr lang="de-DE" b="1" dirty="0" smtClean="0">
                <a:solidFill>
                  <a:srgbClr val="00B050"/>
                </a:solidFill>
                <a:latin typeface="Garamond"/>
              </a:rPr>
              <a:t>Analog: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Amplifiers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</a:t>
            </a:r>
            <a:r>
              <a:rPr lang="de-DE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OpAmps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/>
              </a:rPr>
              <a:t>, Analog Computers </a:t>
            </a:r>
            <a:r>
              <a:rPr lang="de-DE" dirty="0" smtClean="0">
                <a:latin typeface="+mj-lt"/>
              </a:rPr>
              <a:t>–</a:t>
            </a:r>
            <a:endParaRPr lang="de-DE" dirty="0">
              <a:latin typeface="+mj-lt"/>
            </a:endParaRPr>
          </a:p>
        </p:txBody>
      </p:sp>
      <p:pic>
        <p:nvPicPr>
          <p:cNvPr id="2050" name="Picture 2" descr="D:\Vorlesung\Tiflis2016\Bilder\Astronomische Uhr Heilbro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74" y="1890943"/>
            <a:ext cx="1764559" cy="4244743"/>
          </a:xfrm>
          <a:prstGeom prst="rect">
            <a:avLst/>
          </a:prstGeom>
          <a:noFill/>
        </p:spPr>
      </p:pic>
      <p:pic>
        <p:nvPicPr>
          <p:cNvPr id="2051" name="Picture 3" descr="D:\Vorlesung\Tiflis2016\Bilder\Tidenrechner 19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184" y="2123842"/>
            <a:ext cx="4068762" cy="3961385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115409" y="1109709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0000FF"/>
                </a:solidFill>
              </a:rPr>
              <a:t>Astronomic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Clock</a:t>
            </a:r>
            <a:endParaRPr lang="de-DE" b="1" dirty="0" smtClean="0">
              <a:solidFill>
                <a:srgbClr val="0000FF"/>
              </a:solidFill>
            </a:endParaRPr>
          </a:p>
          <a:p>
            <a:r>
              <a:rPr lang="de-DE" b="1" dirty="0" smtClean="0">
                <a:solidFill>
                  <a:srgbClr val="0000FF"/>
                </a:solidFill>
              </a:rPr>
              <a:t>(1580, Heilbronn)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73479" y="1235476"/>
            <a:ext cx="254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Tide Computer (1916)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2481</Words>
  <Application>Microsoft Office PowerPoint</Application>
  <PresentationFormat>Bildschirmpräsentation (4:3)</PresentationFormat>
  <Paragraphs>619</Paragraphs>
  <Slides>47</Slides>
  <Notes>0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47</vt:i4>
      </vt:variant>
    </vt:vector>
  </HeadingPairs>
  <TitlesOfParts>
    <vt:vector size="63" baseType="lpstr">
      <vt:lpstr>Arial</vt:lpstr>
      <vt:lpstr>Garamond</vt:lpstr>
      <vt:lpstr>Times New Roman</vt:lpstr>
      <vt:lpstr>WP Greek Century</vt:lpstr>
      <vt:lpstr>Cambria Math</vt:lpstr>
      <vt:lpstr>Symbol</vt:lpstr>
      <vt:lpstr>WP MathA</vt:lpstr>
      <vt:lpstr>Wingdings</vt:lpstr>
      <vt:lpstr>Wingdings 2</vt:lpstr>
      <vt:lpstr>Kunstler Script</vt:lpstr>
      <vt:lpstr>Euclid Math One</vt:lpstr>
      <vt:lpstr>Euclid Symbol</vt:lpstr>
      <vt:lpstr>Standarddesign</vt:lpstr>
      <vt:lpstr>Formel</vt:lpstr>
      <vt:lpstr>Equation</vt:lpstr>
      <vt:lpstr>Document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</vt:vector>
  </TitlesOfParts>
  <Company>HISKP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P-even Time-Reversal Invariance Test an COSY</dc:title>
  <dc:creator>pde</dc:creator>
  <cp:lastModifiedBy>PDE</cp:lastModifiedBy>
  <cp:revision>351</cp:revision>
  <dcterms:created xsi:type="dcterms:W3CDTF">2008-04-23T19:20:39Z</dcterms:created>
  <dcterms:modified xsi:type="dcterms:W3CDTF">2016-09-28T14:42:48Z</dcterms:modified>
</cp:coreProperties>
</file>