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58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87" r:id="rId12"/>
    <p:sldId id="282" r:id="rId13"/>
    <p:sldId id="273" r:id="rId14"/>
    <p:sldId id="320" r:id="rId15"/>
    <p:sldId id="317" r:id="rId16"/>
    <p:sldId id="319" r:id="rId17"/>
    <p:sldId id="281" r:id="rId18"/>
    <p:sldId id="318" r:id="rId19"/>
    <p:sldId id="289" r:id="rId20"/>
    <p:sldId id="290" r:id="rId21"/>
    <p:sldId id="291" r:id="rId22"/>
    <p:sldId id="292" r:id="rId23"/>
    <p:sldId id="293" r:id="rId24"/>
    <p:sldId id="267" r:id="rId25"/>
    <p:sldId id="269" r:id="rId26"/>
    <p:sldId id="270" r:id="rId27"/>
    <p:sldId id="271" r:id="rId28"/>
    <p:sldId id="316" r:id="rId29"/>
    <p:sldId id="284" r:id="rId30"/>
    <p:sldId id="285" r:id="rId31"/>
    <p:sldId id="283" r:id="rId32"/>
    <p:sldId id="286" r:id="rId33"/>
    <p:sldId id="275" r:id="rId34"/>
    <p:sldId id="278" r:id="rId35"/>
    <p:sldId id="277" r:id="rId36"/>
    <p:sldId id="300" r:id="rId37"/>
    <p:sldId id="288" r:id="rId38"/>
    <p:sldId id="294" r:id="rId39"/>
    <p:sldId id="296" r:id="rId40"/>
    <p:sldId id="297" r:id="rId41"/>
    <p:sldId id="298" r:id="rId42"/>
    <p:sldId id="304" r:id="rId43"/>
    <p:sldId id="301" r:id="rId44"/>
    <p:sldId id="302" r:id="rId45"/>
    <p:sldId id="303" r:id="rId46"/>
    <p:sldId id="305" r:id="rId47"/>
    <p:sldId id="306" r:id="rId48"/>
    <p:sldId id="307" r:id="rId49"/>
    <p:sldId id="308" r:id="rId50"/>
    <p:sldId id="315" r:id="rId51"/>
    <p:sldId id="309" r:id="rId52"/>
    <p:sldId id="310" r:id="rId53"/>
    <p:sldId id="311" r:id="rId54"/>
    <p:sldId id="312" r:id="rId55"/>
    <p:sldId id="313" r:id="rId56"/>
    <p:sldId id="314" r:id="rId5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94F"/>
    <a:srgbClr val="3F34CC"/>
    <a:srgbClr val="006600"/>
    <a:srgbClr val="69AB82"/>
    <a:srgbClr val="C9CCEF"/>
    <a:srgbClr val="5343C9"/>
    <a:srgbClr val="F7F7FD"/>
    <a:srgbClr val="291F63"/>
    <a:srgbClr val="211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28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87C76-B4B1-450A-B89D-804E4145AE0E}" type="datetimeFigureOut">
              <a:rPr lang="de-DE" smtClean="0"/>
              <a:t>28.08.2016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F8386-CD96-4207-B5CE-8EBB724D71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0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7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54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oscillation</a:t>
            </a:r>
            <a:r>
              <a:rPr lang="de-DE" dirty="0" smtClean="0"/>
              <a:t> </a:t>
            </a:r>
            <a:r>
              <a:rPr lang="de-DE" dirty="0" err="1" smtClean="0"/>
              <a:t>lengths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590-DF6E-4F7D-ACAA-4EA25B0E9113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34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Approaches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Intereference</a:t>
            </a:r>
            <a:r>
              <a:rPr lang="de-DE" baseline="0" dirty="0" smtClean="0"/>
              <a:t> (JUNO) / Matter </a:t>
            </a:r>
            <a:r>
              <a:rPr lang="de-DE" baseline="0" dirty="0" err="1" smtClean="0"/>
              <a:t>effects</a:t>
            </a:r>
            <a:r>
              <a:rPr lang="de-DE" baseline="0" dirty="0" smtClean="0"/>
              <a:t>: Beam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atmospheric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590-DF6E-4F7D-ACAA-4EA25B0E911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666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8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48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1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49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0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3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8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8386-CD96-4207-B5CE-8EBB724D71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71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8386-CD96-4207-B5CE-8EBB724D71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13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73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0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8386-CD96-4207-B5CE-8EBB724D71E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902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3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0009" y="6492874"/>
            <a:ext cx="21635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77216"/>
            <a:ext cx="3086100" cy="365125"/>
          </a:xfrm>
        </p:spPr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FFBF1741-2752-433D-9013-9B281C2FF6F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60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gradFill flip="none" rotWithShape="1">
          <a:gsLst>
            <a:gs pos="0">
              <a:srgbClr val="3F34CC"/>
            </a:gs>
            <a:gs pos="100000">
              <a:srgbClr val="21194F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8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80EA0E8A-3F44-4A82-9375-7286D86EB2A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449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700">
              <a:srgbClr val="C9CCEF"/>
            </a:gs>
            <a:gs pos="0">
              <a:srgbClr val="5343C9"/>
            </a:gs>
            <a:gs pos="100000">
              <a:srgbClr val="69AB82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700">
              <a:srgbClr val="C9CCEF"/>
            </a:gs>
            <a:gs pos="0">
              <a:srgbClr val="5343C9"/>
            </a:gs>
            <a:gs pos="100000">
              <a:srgbClr val="69AB82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-1" y="6486525"/>
            <a:ext cx="2183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4865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86600" y="64865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EA0E8A-3F44-4A82-9375-7286D86EB2AF}" type="slidenum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1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5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gif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3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5" Type="http://schemas.openxmlformats.org/officeDocument/2006/relationships/image" Target="../media/image72.png"/><Relationship Id="rId4" Type="http://schemas.openxmlformats.org/officeDocument/2006/relationships/image" Target="../media/image2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5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500.png"/><Relationship Id="rId4" Type="http://schemas.microsoft.com/office/2007/relationships/hdphoto" Target="../media/hdphoto1.wdp"/><Relationship Id="rId9" Type="http://schemas.openxmlformats.org/officeDocument/2006/relationships/image" Target="../media/image4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5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5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0.png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0.png"/><Relationship Id="rId7" Type="http://schemas.openxmlformats.org/officeDocument/2006/relationships/image" Target="../media/image9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7" Type="http://schemas.openxmlformats.org/officeDocument/2006/relationships/image" Target="../media/image150.png"/><Relationship Id="rId1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0.png"/><Relationship Id="rId10" Type="http://schemas.openxmlformats.org/officeDocument/2006/relationships/image" Target="../media/image95.jpeg"/><Relationship Id="rId9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9.jpeg"/><Relationship Id="rId7" Type="http://schemas.openxmlformats.org/officeDocument/2006/relationships/image" Target="../media/image104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microsoft.com/office/2007/relationships/hdphoto" Target="../media/hdphoto3.wdp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7" y="3679763"/>
            <a:ext cx="2458721" cy="31782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44" y="2026401"/>
            <a:ext cx="2174859" cy="2238123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1799692" y="2852937"/>
            <a:ext cx="5976664" cy="255628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75" y="4126549"/>
            <a:ext cx="1277800" cy="12778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84" y="3487649"/>
            <a:ext cx="1277800" cy="12778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24" y="2848749"/>
            <a:ext cx="1277800" cy="1277800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 flipV="1">
            <a:off x="2778662" y="4765452"/>
            <a:ext cx="514835" cy="21784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4317180" y="4182533"/>
            <a:ext cx="359245" cy="1524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720644" y="3524961"/>
            <a:ext cx="472280" cy="216789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495477" y="2403531"/>
            <a:ext cx="4446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4800" b="1" dirty="0" smtClean="0">
                <a:ln/>
                <a:solidFill>
                  <a:srgbClr val="A5A5A5"/>
                </a:solidFill>
              </a:rPr>
              <a:t>Neutrino Physics</a:t>
            </a:r>
            <a:endParaRPr lang="de-DE" sz="4800" b="1" dirty="0">
              <a:ln/>
              <a:solidFill>
                <a:srgbClr val="A5A5A5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6273806" y="4605916"/>
            <a:ext cx="15415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3600" b="1" dirty="0" smtClean="0">
                <a:ln/>
                <a:solidFill>
                  <a:srgbClr val="A5A5A5"/>
                </a:solidFill>
              </a:rPr>
              <a:t>JUNO</a:t>
            </a:r>
          </a:p>
          <a:p>
            <a:pPr algn="ctr"/>
            <a:r>
              <a:rPr lang="de-DE" sz="3600" b="1" dirty="0" smtClean="0">
                <a:ln/>
                <a:solidFill>
                  <a:srgbClr val="A5A5A5"/>
                </a:solidFill>
              </a:rPr>
              <a:t>Project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88011" y="7402"/>
            <a:ext cx="856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Georgian-German School and Workshop in Basic Science</a:t>
            </a:r>
            <a:endParaRPr lang="de-DE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049735" y="6488668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</p:spTree>
    <p:extLst>
      <p:ext uri="{BB962C8B-B14F-4D97-AF65-F5344CB8AC3E}">
        <p14:creationId xmlns:p14="http://schemas.microsoft.com/office/powerpoint/2010/main" val="4139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1222373" y="2483234"/>
            <a:ext cx="6699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Neutrinos-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Oscillations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143375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086600" y="6511548"/>
            <a:ext cx="2057400" cy="365125"/>
          </a:xfrm>
        </p:spPr>
        <p:txBody>
          <a:bodyPr/>
          <a:lstStyle/>
          <a:p>
            <a:fld id="{80EA0E8A-3F44-4A82-9375-7286D86EB2AF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32207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5" y="256231"/>
            <a:ext cx="3851554" cy="3859257"/>
          </a:xfrm>
          <a:prstGeom prst="rect">
            <a:avLst/>
          </a:prstGeom>
          <a:effectLst>
            <a:glow rad="101600">
              <a:srgbClr val="0070C0">
                <a:alpha val="13000"/>
              </a:srgbClr>
            </a:glow>
            <a:softEdge rad="279400"/>
          </a:effectLst>
        </p:spPr>
      </p:pic>
      <p:grpSp>
        <p:nvGrpSpPr>
          <p:cNvPr id="17" name="Gruppieren 16"/>
          <p:cNvGrpSpPr/>
          <p:nvPr/>
        </p:nvGrpSpPr>
        <p:grpSpPr>
          <a:xfrm>
            <a:off x="750485" y="1074829"/>
            <a:ext cx="3239605" cy="1552092"/>
            <a:chOff x="750485" y="830997"/>
            <a:chExt cx="3239605" cy="155209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750485" y="830997"/>
                  <a:ext cx="3239605" cy="1090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6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60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de-DE" sz="6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de-DE" sz="6000" b="1" dirty="0" smtClean="0"/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a14:m>
                  <a:r>
                    <a:rPr lang="de-DE" sz="6000" b="1" dirty="0" smtClean="0"/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de-DE" sz="6000" b="1" i="1" dirty="0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a14:m>
                  <a:endParaRPr lang="de-DE" sz="6000" b="1" dirty="0"/>
                </a:p>
              </p:txBody>
            </p:sp>
          </mc:Choice>
          <mc:Fallback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485" y="830997"/>
                  <a:ext cx="3239605" cy="109042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feld 15"/>
            <p:cNvSpPr txBox="1"/>
            <p:nvPr/>
          </p:nvSpPr>
          <p:spPr>
            <a:xfrm>
              <a:off x="1480458" y="1921424"/>
              <a:ext cx="1968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three</a:t>
              </a:r>
              <a:r>
                <a:rPr lang="de-DE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flavours</a:t>
              </a:r>
              <a:r>
                <a:rPr lang="de-DE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536355" y="966763"/>
            <a:ext cx="366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Standard Model </a:t>
            </a:r>
            <a:r>
              <a:rPr lang="de-DE" dirty="0" err="1" smtClean="0"/>
              <a:t>elementary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/>
              <p:cNvSpPr txBox="1"/>
              <p:nvPr/>
            </p:nvSpPr>
            <p:spPr>
              <a:xfrm>
                <a:off x="252542" y="3039290"/>
                <a:ext cx="4366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Masses </a:t>
                </a:r>
                <a:r>
                  <a:rPr lang="de-DE" sz="2000" dirty="0" err="1" smtClean="0"/>
                  <a:t>are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very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small</a:t>
                </a:r>
                <a:r>
                  <a:rPr lang="de-DE" sz="2000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de-DE" sz="2000" dirty="0"/>
              </a:p>
            </p:txBody>
          </p:sp>
        </mc:Choice>
        <mc:Fallback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42" y="3039290"/>
                <a:ext cx="4366708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395" t="-9231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5" y="3544387"/>
            <a:ext cx="3818466" cy="27196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124" y="4614415"/>
            <a:ext cx="3029176" cy="1343511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240181" y="6123542"/>
            <a:ext cx="281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619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Flavour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Mass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22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z="1400">
                <a:solidFill>
                  <a:schemeClr val="tx1"/>
                </a:solidFill>
              </a:rPr>
              <a:pPr/>
              <a:t>12</a:t>
            </a:fld>
            <a:endParaRPr lang="de-DE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3600" i="1">
                          <a:latin typeface="Cambria Math"/>
                        </a:rPr>
                        <m:t>〉=</m:t>
                      </m:r>
                      <m:nary>
                        <m:naryPr>
                          <m:chr m:val="∑"/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3600" i="1">
                              <a:latin typeface="Cambria Math"/>
                            </a:rPr>
                            <m:t>𝑖</m:t>
                          </m:r>
                          <m:r>
                            <a:rPr lang="de-DE" sz="3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de-DE" sz="3600" i="1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6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3600" i="1">
                                  <a:latin typeface="Cambria Math"/>
                                </a:rPr>
                                <m:t>〉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hteck 2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5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/>
          <p:cNvGrpSpPr/>
          <p:nvPr/>
        </p:nvGrpSpPr>
        <p:grpSpPr>
          <a:xfrm>
            <a:off x="94037" y="1745078"/>
            <a:ext cx="8995496" cy="1628221"/>
            <a:chOff x="94037" y="1745078"/>
            <a:chExt cx="8995496" cy="1628221"/>
          </a:xfrm>
        </p:grpSpPr>
        <p:pic>
          <p:nvPicPr>
            <p:cNvPr id="27" name="Picture 2" descr="http://2.bp.blogspot.com/-Ksb-IjLLbpw/Tq0aMuIUN_I/AAAAAAAAAWs/2rl1k37iXv0/s1600/neutro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7" y="1745078"/>
              <a:ext cx="2303057" cy="1628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www.prism.gatech.edu/~mcarrara3/images/wav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859" y="1783028"/>
              <a:ext cx="2450674" cy="150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1713649" y="4852528"/>
                <a:ext cx="5668155" cy="712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/>
                  <a:t>Propagation: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𝑝𝑧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𝐸𝑡</m:t>
                            </m:r>
                          </m:e>
                        </m:d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endParaRPr lang="de-DE" sz="2400" dirty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649" y="4852528"/>
                <a:ext cx="5668155" cy="712503"/>
              </a:xfrm>
              <a:prstGeom prst="rect">
                <a:avLst/>
              </a:prstGeom>
              <a:blipFill rotWithShape="0">
                <a:blip r:embed="rId15"/>
                <a:stretch>
                  <a:fillRect l="-1613" b="-188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032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Flavour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Mass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2917" y="2869430"/>
            <a:ext cx="8518166" cy="3579010"/>
            <a:chOff x="312917" y="2869430"/>
            <a:chExt cx="8518166" cy="3579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312917" y="4941168"/>
                  <a:ext cx="8518166" cy="1507272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6350"/>
                </a:sp3d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de-DE" dirty="0" smtClean="0"/>
                </a:p>
                <a:p>
                  <a:pPr algn="ctr">
                    <a:spcBef>
                      <a:spcPts val="1200"/>
                    </a:spcBef>
                  </a:pPr>
                  <a:r>
                    <a:rPr lang="de-DE" sz="2400" b="1" dirty="0" err="1" smtClean="0"/>
                    <a:t>P</a:t>
                  </a:r>
                  <a:r>
                    <a:rPr lang="de-DE" dirty="0" err="1" smtClean="0"/>
                    <a:t>ontecorvo</a:t>
                  </a:r>
                  <a:r>
                    <a:rPr lang="de-DE" dirty="0" smtClean="0"/>
                    <a:t> </a:t>
                  </a:r>
                  <a:r>
                    <a:rPr lang="de-DE" sz="2400" b="1" dirty="0" smtClean="0"/>
                    <a:t>M</a:t>
                  </a:r>
                  <a:r>
                    <a:rPr lang="de-DE" dirty="0" smtClean="0"/>
                    <a:t>aki </a:t>
                  </a:r>
                  <a:r>
                    <a:rPr lang="de-DE" sz="2400" b="1" dirty="0" smtClean="0"/>
                    <a:t>N</a:t>
                  </a:r>
                  <a:r>
                    <a:rPr lang="de-DE" dirty="0" smtClean="0"/>
                    <a:t>akagawa </a:t>
                  </a:r>
                  <a:r>
                    <a:rPr lang="de-DE" sz="2400" b="1" dirty="0" err="1" smtClean="0"/>
                    <a:t>S</a:t>
                  </a:r>
                  <a:r>
                    <a:rPr lang="de-DE" dirty="0" err="1" smtClean="0"/>
                    <a:t>akata</a:t>
                  </a:r>
                  <a:r>
                    <a:rPr lang="de-DE" dirty="0" smtClean="0"/>
                    <a:t> - </a:t>
                  </a:r>
                  <a:r>
                    <a:rPr lang="de-DE" dirty="0" err="1" smtClean="0"/>
                    <a:t>matrix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17" y="4941168"/>
                  <a:ext cx="8518166" cy="150727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Pfeil nach oben 20"/>
            <p:cNvSpPr/>
            <p:nvPr/>
          </p:nvSpPr>
          <p:spPr>
            <a:xfrm rot="698920">
              <a:off x="4635455" y="2869430"/>
              <a:ext cx="360040" cy="1928005"/>
            </a:xfrm>
            <a:prstGeom prst="upArrow">
              <a:avLst>
                <a:gd name="adj1" fmla="val 31941"/>
                <a:gd name="adj2" fmla="val 1311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z="1400">
                <a:solidFill>
                  <a:schemeClr val="tx1"/>
                </a:solidFill>
              </a:rPr>
              <a:pPr/>
              <a:t>13</a:t>
            </a:fld>
            <a:endParaRPr lang="de-DE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3600" i="1">
                          <a:latin typeface="Cambria Math"/>
                        </a:rPr>
                        <m:t>〉=</m:t>
                      </m:r>
                      <m:nary>
                        <m:naryPr>
                          <m:chr m:val="∑"/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3600" i="1">
                              <a:latin typeface="Cambria Math"/>
                            </a:rPr>
                            <m:t>𝑖</m:t>
                          </m:r>
                          <m:r>
                            <a:rPr lang="de-DE" sz="3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de-DE" sz="3600" i="1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6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3600" i="1">
                                  <a:latin typeface="Cambria Math"/>
                                </a:rPr>
                                <m:t>〉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hteck 2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5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2052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086600" y="6511548"/>
            <a:ext cx="2057400" cy="365125"/>
          </a:xfrm>
        </p:spPr>
        <p:txBody>
          <a:bodyPr/>
          <a:lstStyle/>
          <a:p>
            <a:fld id="{80EA0E8A-3F44-4A82-9375-7286D86EB2AF}" type="slidenum">
              <a:rPr lang="de-DE" smtClean="0"/>
              <a:t>14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3794" y="1288026"/>
                <a:ext cx="2071977" cy="5078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Production </a:t>
                </a:r>
                <a:r>
                  <a:rPr lang="de-DE" dirty="0" err="1" smtClean="0"/>
                  <a:t>through</a:t>
                </a:r>
                <a:r>
                  <a:rPr lang="de-DE" dirty="0" smtClean="0"/>
                  <a:t> </a:t>
                </a:r>
              </a:p>
              <a:p>
                <a:r>
                  <a:rPr lang="de-DE" dirty="0" err="1" smtClean="0"/>
                  <a:t>weak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interaction</a:t>
                </a:r>
                <a:r>
                  <a:rPr lang="de-DE" dirty="0" smtClean="0"/>
                  <a:t>:</a:t>
                </a:r>
              </a:p>
              <a:p>
                <a:pPr algn="ctr"/>
                <a:r>
                  <a:rPr lang="de-DE" dirty="0" err="1" smtClean="0"/>
                  <a:t>Flavour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 smtClean="0"/>
              </a:p>
              <a:p>
                <a:pPr algn="ctr"/>
                <a:endParaRPr lang="de-DE" dirty="0"/>
              </a:p>
              <a:p>
                <a:r>
                  <a:rPr lang="de-DE" dirty="0" smtClean="0"/>
                  <a:t>Propagation:</a:t>
                </a:r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r>
                  <a:rPr lang="de-DE" dirty="0" err="1" smtClean="0"/>
                  <a:t>Detection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through</a:t>
                </a:r>
                <a:r>
                  <a:rPr lang="de-DE" dirty="0" smtClean="0"/>
                  <a:t> </a:t>
                </a:r>
              </a:p>
              <a:p>
                <a:r>
                  <a:rPr lang="de-DE" dirty="0" err="1" smtClean="0"/>
                  <a:t>weak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interactio</a:t>
                </a:r>
                <a:r>
                  <a:rPr lang="de-DE" dirty="0" smtClean="0"/>
                  <a:t>:</a:t>
                </a:r>
              </a:p>
              <a:p>
                <a:pPr algn="ctr"/>
                <a:r>
                  <a:rPr lang="de-DE" dirty="0" err="1" smtClean="0"/>
                  <a:t>Flravour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94" y="1288026"/>
                <a:ext cx="2071977" cy="5078313"/>
              </a:xfrm>
              <a:prstGeom prst="rect">
                <a:avLst/>
              </a:prstGeom>
              <a:blipFill rotWithShape="0">
                <a:blip r:embed="rId2"/>
                <a:stretch>
                  <a:fillRect l="-2647" t="-600" b="-9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792361" y="1518858"/>
                <a:ext cx="4436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1" y="1518858"/>
                <a:ext cx="4436407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812025" y="2222801"/>
                <a:ext cx="4357475" cy="50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func>
                        <m:func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𝑝𝑧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𝐸𝑡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d>
                        <m:dPr>
                          <m:begChr m:val="|"/>
                          <m:endChr m:val="〉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025" y="2222801"/>
                <a:ext cx="4357475" cy="5091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ieren 7"/>
          <p:cNvGrpSpPr/>
          <p:nvPr/>
        </p:nvGrpSpPr>
        <p:grpSpPr>
          <a:xfrm>
            <a:off x="2816944" y="2974258"/>
            <a:ext cx="6107699" cy="1965254"/>
            <a:chOff x="2816944" y="2974258"/>
            <a:chExt cx="6107699" cy="19652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4114800" y="2974258"/>
                  <a:ext cx="4809843" cy="11147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𝑝𝑐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𝑝𝑐</m:t>
                                  </m:r>
                                </m:den>
                              </m:f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𝑝𝑐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mr>
                        </m:m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2974258"/>
                  <a:ext cx="4809843" cy="11147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2816944" y="3997523"/>
                  <a:ext cx="4541821" cy="941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func>
                          <m:func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d>
                              <m:dPr>
                                <m:begChr m:val="|"/>
                                <m:endChr m:val="〉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944" y="3997523"/>
                  <a:ext cx="4541821" cy="94198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812025" y="5491422"/>
                <a:ext cx="1941685" cy="593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025" y="5491422"/>
                <a:ext cx="1941685" cy="59394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762726" y="4793129"/>
                <a:ext cx="6074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726" y="4793129"/>
                <a:ext cx="6074035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251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3657600" y="1454331"/>
            <a:ext cx="5094514" cy="343094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086600" y="6511548"/>
            <a:ext cx="2057400" cy="365125"/>
          </a:xfrm>
        </p:spPr>
        <p:txBody>
          <a:bodyPr/>
          <a:lstStyle/>
          <a:p>
            <a:fld id="{80EA0E8A-3F44-4A82-9375-7286D86EB2AF}" type="slidenum">
              <a:rPr lang="de-DE" smtClean="0"/>
              <a:t>15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706746" y="830997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pecial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lavours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55" y="1627158"/>
            <a:ext cx="4752975" cy="29908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/>
              <p:cNvSpPr txBox="1"/>
              <p:nvPr/>
            </p:nvSpPr>
            <p:spPr>
              <a:xfrm>
                <a:off x="110009" y="1661994"/>
                <a:ext cx="3432863" cy="641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000" dirty="0"/>
              </a:p>
            </p:txBody>
          </p:sp>
        </mc:Choice>
        <mc:Fallback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9" y="1661994"/>
                <a:ext cx="3432863" cy="641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/>
              <p:cNvSpPr txBox="1"/>
              <p:nvPr/>
            </p:nvSpPr>
            <p:spPr>
              <a:xfrm>
                <a:off x="3542872" y="5066321"/>
                <a:ext cx="5515164" cy="1024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Disappearance: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de-DE" b="0" dirty="0" smtClean="0"/>
              </a:p>
              <a:p>
                <a:r>
                  <a:rPr lang="de-DE" dirty="0" err="1" smtClean="0"/>
                  <a:t>Appearance</a:t>
                </a:r>
                <a:r>
                  <a:rPr lang="de-DE" dirty="0" smtClean="0"/>
                  <a:t>: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872" y="5066321"/>
                <a:ext cx="5515164" cy="1024511"/>
              </a:xfrm>
              <a:prstGeom prst="rect">
                <a:avLst/>
              </a:prstGeom>
              <a:blipFill rotWithShape="0">
                <a:blip r:embed="rId4"/>
                <a:stretch>
                  <a:fillRect l="-8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feld 16"/>
              <p:cNvSpPr txBox="1"/>
              <p:nvPr/>
            </p:nvSpPr>
            <p:spPr>
              <a:xfrm>
                <a:off x="183554" y="2637563"/>
                <a:ext cx="3359318" cy="80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Mass </a:t>
                </a:r>
                <a:r>
                  <a:rPr lang="de-DE" dirty="0" err="1" smtClean="0"/>
                  <a:t>difference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dirty="0" smtClean="0"/>
              </a:p>
              <a:p>
                <a:pPr>
                  <a:spcBef>
                    <a:spcPts val="1200"/>
                  </a:spcBef>
                </a:pPr>
                <a:r>
                  <a:rPr lang="de-DE" dirty="0" smtClean="0"/>
                  <a:t>Mixing </a:t>
                </a:r>
                <a:r>
                  <a:rPr lang="de-DE" dirty="0" err="1" smtClean="0"/>
                  <a:t>anlge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4" y="2637563"/>
                <a:ext cx="3359318" cy="803938"/>
              </a:xfrm>
              <a:prstGeom prst="rect">
                <a:avLst/>
              </a:prstGeom>
              <a:blipFill rotWithShape="0">
                <a:blip r:embed="rId5"/>
                <a:stretch>
                  <a:fillRect l="-1452" t="-3788" b="-113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feld 17"/>
              <p:cNvSpPr txBox="1"/>
              <p:nvPr/>
            </p:nvSpPr>
            <p:spPr>
              <a:xfrm>
                <a:off x="183554" y="3546414"/>
                <a:ext cx="2933945" cy="947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Oscillation </a:t>
                </a:r>
                <a:r>
                  <a:rPr lang="de-DE" dirty="0" err="1" smtClean="0"/>
                  <a:t>length</a:t>
                </a:r>
                <a:r>
                  <a:rPr lang="de-DE" dirty="0" smtClean="0"/>
                  <a:t>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≈2.48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4" y="3546414"/>
                <a:ext cx="2933945" cy="947182"/>
              </a:xfrm>
              <a:prstGeom prst="rect">
                <a:avLst/>
              </a:prstGeom>
              <a:blipFill rotWithShape="0">
                <a:blip r:embed="rId6"/>
                <a:stretch>
                  <a:fillRect l="-1663" t="-3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/>
              <p:cNvSpPr txBox="1"/>
              <p:nvPr/>
            </p:nvSpPr>
            <p:spPr>
              <a:xfrm>
                <a:off x="7883164" y="4515942"/>
                <a:ext cx="63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164" y="4515942"/>
                <a:ext cx="632866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37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6817446" cy="4320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sub>
                            </m:sSub>
                            <m:r>
                              <a:rPr lang="de-DE" i="1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𝛼𝛽</m:t>
                                </m:r>
                              </m:sub>
                            </m:sSub>
                            <m:r>
                              <a:rPr lang="de-DE" i="1">
                                <a:latin typeface="Cambria Math"/>
                              </a:rPr>
                              <m:t> −4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𝑅𝑒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                          +2</m:t>
                            </m:r>
                            <m:r>
                              <a:rPr lang="de-DE" i="1">
                                <a:latin typeface="Cambria Math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𝐼𝑚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 Verbindung 6"/>
          <p:cNvCxnSpPr/>
          <p:nvPr/>
        </p:nvCxnSpPr>
        <p:spPr>
          <a:xfrm>
            <a:off x="7092280" y="3442692"/>
            <a:ext cx="43204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660729" y="3140968"/>
                <a:ext cx="6291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1" smtClean="0"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de-DE" sz="2800" b="1" i="1" smtClean="0"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729" y="3140968"/>
                <a:ext cx="62914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8"/>
          <p:cNvCxnSpPr/>
          <p:nvPr/>
        </p:nvCxnSpPr>
        <p:spPr>
          <a:xfrm>
            <a:off x="7118820" y="3881105"/>
            <a:ext cx="432048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687269" y="3561908"/>
                <a:ext cx="651589" cy="558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de-DE" sz="2800" b="1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269" y="3561908"/>
                <a:ext cx="651589" cy="5581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 Verbindung 10"/>
          <p:cNvCxnSpPr/>
          <p:nvPr/>
        </p:nvCxnSpPr>
        <p:spPr>
          <a:xfrm>
            <a:off x="7118820" y="4319518"/>
            <a:ext cx="4320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687269" y="4017794"/>
                <a:ext cx="617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de-DE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269" y="4017794"/>
                <a:ext cx="61792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7086600" y="6442492"/>
            <a:ext cx="2057400" cy="365125"/>
          </a:xfrm>
        </p:spPr>
        <p:txBody>
          <a:bodyPr/>
          <a:lstStyle/>
          <a:p>
            <a:fld id="{6C6AE60A-B69C-4790-82F7-3882EDF23186}" type="slidenum">
              <a:rPr lang="de-DE"/>
              <a:pPr/>
              <a:t>16</a:t>
            </a:fld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9382" y="0"/>
            <a:ext cx="59355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Pattern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Abgerundetes Rechteck 11"/>
              <p:cNvSpPr/>
              <p:nvPr/>
            </p:nvSpPr>
            <p:spPr>
              <a:xfrm>
                <a:off x="7118820" y="809883"/>
                <a:ext cx="1661386" cy="117003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Oscillations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require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some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Abgerundetes 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820" y="809883"/>
                <a:ext cx="1661386" cy="1170039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/>
              <p:cNvSpPr txBox="1"/>
              <p:nvPr/>
            </p:nvSpPr>
            <p:spPr>
              <a:xfrm>
                <a:off x="6421423" y="4661466"/>
                <a:ext cx="2706125" cy="741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solar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≈7.5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sSup>
                        <m:sSupPr>
                          <m:ctrlPr>
                            <a:rPr lang="de-DE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atmos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≈3.4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sSup>
                        <m:sSupPr>
                          <m:ctrlPr>
                            <a:rPr lang="de-DE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423" y="4661466"/>
                <a:ext cx="2706125" cy="741100"/>
              </a:xfrm>
              <a:prstGeom prst="rect">
                <a:avLst/>
              </a:prstGeom>
              <a:blipFill rotWithShape="0">
                <a:blip r:embed="rId8"/>
                <a:stretch>
                  <a:fillRect b="-33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5696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40" y="4567913"/>
            <a:ext cx="3056460" cy="228628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795" y="4567913"/>
            <a:ext cx="2340340" cy="23367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545" y="4567913"/>
            <a:ext cx="2286494" cy="258156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756" y="4567913"/>
            <a:ext cx="2286198" cy="295619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086600" y="6511548"/>
            <a:ext cx="2057400" cy="365125"/>
          </a:xfrm>
        </p:spPr>
        <p:txBody>
          <a:bodyPr/>
          <a:lstStyle/>
          <a:p>
            <a:fld id="{80EA0E8A-3F44-4A82-9375-7286D86EB2AF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cxnSp>
        <p:nvCxnSpPr>
          <p:cNvPr id="20" name="Gerader Verbinder 19"/>
          <p:cNvCxnSpPr/>
          <p:nvPr/>
        </p:nvCxnSpPr>
        <p:spPr>
          <a:xfrm flipH="1">
            <a:off x="-8708" y="874542"/>
            <a:ext cx="8708" cy="599074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2275115" y="874542"/>
            <a:ext cx="8708" cy="599074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4558938" y="874542"/>
            <a:ext cx="8708" cy="599074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6842761" y="874542"/>
            <a:ext cx="8708" cy="599074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H="1">
            <a:off x="9126583" y="874542"/>
            <a:ext cx="8708" cy="5990746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268851" y="830997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Neutrinos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247418" y="830997"/>
            <a:ext cx="239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746912" y="830997"/>
            <a:ext cx="191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Reactor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123244" y="830997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feld 28"/>
              <p:cNvSpPr txBox="1"/>
              <p:nvPr/>
            </p:nvSpPr>
            <p:spPr>
              <a:xfrm>
                <a:off x="410620" y="1313543"/>
                <a:ext cx="1385507" cy="2319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Homestake</a:t>
                </a:r>
              </a:p>
              <a:p>
                <a:r>
                  <a:rPr lang="de-DE" dirty="0" err="1" smtClean="0"/>
                  <a:t>KamiokaNDE</a:t>
                </a:r>
                <a:endParaRPr lang="de-DE" dirty="0" smtClean="0"/>
              </a:p>
              <a:p>
                <a:r>
                  <a:rPr lang="de-DE" dirty="0" err="1" smtClean="0"/>
                  <a:t>Gallex</a:t>
                </a:r>
                <a:endParaRPr lang="de-DE" dirty="0" smtClean="0"/>
              </a:p>
              <a:p>
                <a:r>
                  <a:rPr lang="de-DE" dirty="0" smtClean="0"/>
                  <a:t>Sage</a:t>
                </a:r>
              </a:p>
              <a:p>
                <a:r>
                  <a:rPr lang="de-DE" dirty="0" smtClean="0"/>
                  <a:t>SNO</a:t>
                </a:r>
              </a:p>
              <a:p>
                <a:r>
                  <a:rPr lang="de-DE" dirty="0" err="1" smtClean="0"/>
                  <a:t>Borexino</a:t>
                </a:r>
                <a:endParaRPr lang="de-DE" dirty="0" smtClean="0"/>
              </a:p>
              <a:p>
                <a:endParaRPr lang="de-DE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Sup>
                        <m:sSubSupPr>
                          <m:ctrlP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𝒔𝒐𝒍𝒂𝒓</m:t>
                          </m:r>
                        </m:sub>
                        <m:sup>
                          <m: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20" y="1313543"/>
                <a:ext cx="1385507" cy="2319289"/>
              </a:xfrm>
              <a:prstGeom prst="rect">
                <a:avLst/>
              </a:prstGeom>
              <a:blipFill rotWithShape="0">
                <a:blip r:embed="rId6"/>
                <a:stretch>
                  <a:fillRect l="-3509" t="-1312" r="-3509" b="-2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feld 29"/>
              <p:cNvSpPr txBox="1"/>
              <p:nvPr/>
            </p:nvSpPr>
            <p:spPr>
              <a:xfrm>
                <a:off x="2916772" y="1313543"/>
                <a:ext cx="1123962" cy="1485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Super-K</a:t>
                </a:r>
              </a:p>
              <a:p>
                <a:r>
                  <a:rPr lang="de-DE" dirty="0" err="1" smtClean="0"/>
                  <a:t>Macro</a:t>
                </a:r>
                <a:endParaRPr lang="de-DE" dirty="0" smtClean="0"/>
              </a:p>
              <a:p>
                <a:r>
                  <a:rPr lang="de-DE" dirty="0" err="1" smtClean="0"/>
                  <a:t>IceCube</a:t>
                </a:r>
                <a:endParaRPr lang="de-DE" dirty="0" smtClean="0"/>
              </a:p>
              <a:p>
                <a:endParaRPr lang="de-DE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Sup>
                        <m:sSubSupPr>
                          <m:ctrlP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𝒂𝒕𝒎𝒐𝒔</m:t>
                          </m:r>
                        </m:sub>
                        <m:sup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de-DE" dirty="0" smtClean="0"/>
              </a:p>
            </p:txBody>
          </p:sp>
        </mc:Choice>
        <mc:Fallback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772" y="1313543"/>
                <a:ext cx="1123962" cy="1485728"/>
              </a:xfrm>
              <a:prstGeom prst="rect">
                <a:avLst/>
              </a:prstGeom>
              <a:blipFill rotWithShape="0">
                <a:blip r:embed="rId7"/>
                <a:stretch>
                  <a:fillRect l="-4324" t="-20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feld 30"/>
              <p:cNvSpPr txBox="1"/>
              <p:nvPr/>
            </p:nvSpPr>
            <p:spPr>
              <a:xfrm>
                <a:off x="4950733" y="2201822"/>
                <a:ext cx="150893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Double-</a:t>
                </a:r>
                <a:r>
                  <a:rPr lang="de-DE" dirty="0" err="1" smtClean="0"/>
                  <a:t>Chooz</a:t>
                </a:r>
                <a:endParaRPr lang="de-DE" dirty="0" smtClean="0"/>
              </a:p>
              <a:p>
                <a:r>
                  <a:rPr lang="de-DE" dirty="0" err="1" smtClean="0"/>
                  <a:t>Daya</a:t>
                </a:r>
                <a:r>
                  <a:rPr lang="de-DE" dirty="0" smtClean="0"/>
                  <a:t> Bay</a:t>
                </a:r>
              </a:p>
              <a:p>
                <a:r>
                  <a:rPr lang="de-DE" dirty="0" smtClean="0"/>
                  <a:t>Reno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Sup>
                        <m:sSubSupPr>
                          <m:ctrlP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𝒂𝒕𝒎𝒐𝒔</m:t>
                          </m:r>
                        </m:sub>
                        <m:sup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de-DE" dirty="0" smtClean="0"/>
              </a:p>
            </p:txBody>
          </p:sp>
        </mc:Choice>
        <mc:Fallback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733" y="2201822"/>
                <a:ext cx="1508939" cy="1200329"/>
              </a:xfrm>
              <a:prstGeom prst="rect">
                <a:avLst/>
              </a:prstGeom>
              <a:blipFill rotWithShape="0">
                <a:blip r:embed="rId8"/>
                <a:stretch>
                  <a:fillRect l="-3226" t="-2538" r="-3629" b="-5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feld 31"/>
              <p:cNvSpPr txBox="1"/>
              <p:nvPr/>
            </p:nvSpPr>
            <p:spPr>
              <a:xfrm>
                <a:off x="5181180" y="3586816"/>
                <a:ext cx="1208151" cy="669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KamLand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Sup>
                        <m:sSubSupPr>
                          <m:ctrlP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𝒐𝒍𝒂𝒓</m:t>
                          </m:r>
                        </m:sub>
                        <m:sup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de-DE" dirty="0" smtClean="0"/>
              </a:p>
            </p:txBody>
          </p:sp>
        </mc:Choice>
        <mc:Fallback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180" y="3586816"/>
                <a:ext cx="1208151" cy="669735"/>
              </a:xfrm>
              <a:prstGeom prst="rect">
                <a:avLst/>
              </a:prstGeom>
              <a:blipFill rotWithShape="0">
                <a:blip r:embed="rId9"/>
                <a:stretch>
                  <a:fillRect l="-4545" t="-4545" b="-1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feld 32"/>
              <p:cNvSpPr txBox="1"/>
              <p:nvPr/>
            </p:nvSpPr>
            <p:spPr>
              <a:xfrm>
                <a:off x="7381327" y="1313543"/>
                <a:ext cx="1215397" cy="92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LSND</a:t>
                </a:r>
              </a:p>
              <a:p>
                <a:r>
                  <a:rPr lang="de-DE" dirty="0" err="1" smtClean="0"/>
                  <a:t>MiniBoone</a:t>
                </a:r>
                <a:endParaRPr lang="de-DE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327" y="1313543"/>
                <a:ext cx="1215397" cy="928780"/>
              </a:xfrm>
              <a:prstGeom prst="rect">
                <a:avLst/>
              </a:prstGeom>
              <a:blipFill rotWithShape="0">
                <a:blip r:embed="rId10"/>
                <a:stretch>
                  <a:fillRect l="-4523" t="-3268" r="-45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feld 33"/>
              <p:cNvSpPr txBox="1"/>
              <p:nvPr/>
            </p:nvSpPr>
            <p:spPr>
              <a:xfrm>
                <a:off x="4829274" y="1313543"/>
                <a:ext cx="1755160" cy="664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Bugey, </a:t>
                </a:r>
                <a:r>
                  <a:rPr lang="de-DE" dirty="0" err="1" smtClean="0"/>
                  <a:t>Chooz</a:t>
                </a:r>
                <a:r>
                  <a:rPr lang="de-DE" dirty="0" smtClean="0"/>
                  <a:t>, ….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de-DE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  <m:sup>
                          <m:r>
                            <a:rPr lang="de-DE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de-DE" b="1" dirty="0" smtClean="0"/>
              </a:p>
            </p:txBody>
          </p:sp>
        </mc:Choice>
        <mc:Fallback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274" y="1313543"/>
                <a:ext cx="1755160" cy="664221"/>
              </a:xfrm>
              <a:prstGeom prst="rect">
                <a:avLst/>
              </a:prstGeom>
              <a:blipFill rotWithShape="0">
                <a:blip r:embed="rId11"/>
                <a:stretch>
                  <a:fillRect l="-2778" t="-4587" r="-24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feld 34"/>
              <p:cNvSpPr txBox="1"/>
              <p:nvPr/>
            </p:nvSpPr>
            <p:spPr>
              <a:xfrm>
                <a:off x="7302780" y="2461537"/>
                <a:ext cx="137249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K2K, T2K</a:t>
                </a:r>
              </a:p>
              <a:p>
                <a:r>
                  <a:rPr lang="de-DE" dirty="0" smtClean="0"/>
                  <a:t>Minos, </a:t>
                </a:r>
                <a:r>
                  <a:rPr lang="de-DE" dirty="0" err="1" smtClean="0"/>
                  <a:t>No</a:t>
                </a:r>
                <a:r>
                  <a:rPr lang="el-GR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ν</a:t>
                </a:r>
                <a:r>
                  <a:rPr lang="de-DE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endParaRPr lang="de-DE" dirty="0" smtClean="0"/>
              </a:p>
              <a:p>
                <a:r>
                  <a:rPr lang="de-DE" dirty="0" smtClean="0"/>
                  <a:t>Opera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Sup>
                        <m:sSubSupPr>
                          <m:ctrlP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𝒂𝒕𝒎𝒐𝒔</m:t>
                          </m:r>
                        </m:sub>
                        <m:sup>
                          <m:r>
                            <a:rPr lang="de-D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de-DE" dirty="0" smtClean="0"/>
              </a:p>
            </p:txBody>
          </p:sp>
        </mc:Choice>
        <mc:Fallback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780" y="2461537"/>
                <a:ext cx="1372492" cy="1200329"/>
              </a:xfrm>
              <a:prstGeom prst="rect">
                <a:avLst/>
              </a:prstGeom>
              <a:blipFill rotWithShape="0">
                <a:blip r:embed="rId12"/>
                <a:stretch>
                  <a:fillRect l="-4000" t="-3046" r="-3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245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65675" y="4868863"/>
            <a:ext cx="4378325" cy="1989137"/>
          </a:xfrm>
          <a:prstGeom prst="rect">
            <a:avLst/>
          </a:prstGeom>
          <a:gradFill>
            <a:gsLst>
              <a:gs pos="0">
                <a:srgbClr val="321D16"/>
              </a:gs>
              <a:gs pos="97000">
                <a:srgbClr val="130C0B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0"/>
            <a:ext cx="4378325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 descr="http://lh5.ggpht.com/-lbMNb1avhSg/T2mZkg4p4YI/AAAAAAAAVhU/KrQauXud-OA/super-kamiokande-3%25255B1%25255D.jpg?imgmax=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4" y="5290881"/>
            <a:ext cx="2330825" cy="15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9886" y="0"/>
            <a:ext cx="4467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Atmospheric</a:t>
            </a:r>
            <a:r>
              <a:rPr lang="de-DE" sz="4800" b="1" cap="all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l-GR" sz="4800" b="1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OpenSymbol" panose="05010000000000000000" pitchFamily="2" charset="0"/>
                <a:ea typeface="OpenSymbol" panose="05010000000000000000" pitchFamily="2" charset="0"/>
              </a:rPr>
              <a:t>υ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376515" y="1033667"/>
            <a:ext cx="3101261" cy="693524"/>
            <a:chOff x="1376515" y="1033667"/>
            <a:chExt cx="3101261" cy="693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376515" y="1033667"/>
                  <a:ext cx="1927124" cy="6935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DejaVu LGC Sans" charset="0"/>
                      <a:cs typeface="DejaVu LGC Sans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altLang="de-DE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  <m:r>
                          <a:rPr lang="de-DE" altLang="de-DE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de-DE" altLang="de-DE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  <m:r>
                          <a:rPr lang="de-DE" altLang="de-DE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altLang="de-DE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altLang="de-DE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altLang="de-DE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𝝁</m:t>
                            </m:r>
                          </m:sub>
                        </m:sSub>
                      </m:oMath>
                    </m:oMathPara>
                  </a14:m>
                  <a:endParaRPr lang="de-DE" altLang="de-DE" sz="18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buClr>
                      <a:srgbClr val="FFFFFF"/>
                    </a:buClr>
                  </a:pPr>
                  <a:r>
                    <a:rPr lang="de-DE" altLang="de-DE" sz="18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altLang="de-DE" sz="18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</m:t>
                      </m:r>
                      <m:r>
                        <a:rPr lang="de-DE" altLang="de-DE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de-DE" altLang="de-DE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de-DE" altLang="de-DE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</m:t>
                      </m:r>
                      <m:r>
                        <a:rPr lang="de-DE" altLang="de-DE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𝝂</m:t>
                          </m:r>
                        </m:e>
                        <m:sub>
                          <m: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sub>
                      </m:sSub>
                      <m:r>
                        <a:rPr lang="de-DE" altLang="de-DE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𝝂</m:t>
                          </m:r>
                        </m:e>
                        <m:sub>
                          <m:r>
                            <a:rPr lang="de-DE" altLang="de-DE" sz="1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𝝁</m:t>
                          </m:r>
                        </m:sub>
                      </m:sSub>
                    </m:oMath>
                  </a14:m>
                  <a:endParaRPr lang="de-DE" altLang="de-DE" sz="1800" b="1" baseline="-25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76515" y="1033667"/>
                  <a:ext cx="1927124" cy="6935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77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3540981" y="1069734"/>
                  <a:ext cx="936795" cy="6213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de-DE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</m:t>
                        </m:r>
                      </m:oMath>
                    </m:oMathPara>
                  </a14:m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0981" y="1069734"/>
                  <a:ext cx="936795" cy="62138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Geschweifte Klammer rechts 8"/>
            <p:cNvSpPr/>
            <p:nvPr/>
          </p:nvSpPr>
          <p:spPr>
            <a:xfrm>
              <a:off x="3303639" y="1069734"/>
              <a:ext cx="167148" cy="621389"/>
            </a:xfrm>
            <a:prstGeom prst="rightBrace">
              <a:avLst>
                <a:gd name="adj1" fmla="val 51641"/>
                <a:gd name="adj2" fmla="val 4938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cxnSp>
        <p:nvCxnSpPr>
          <p:cNvPr id="11" name="Gerader Verbinder 10"/>
          <p:cNvCxnSpPr/>
          <p:nvPr/>
        </p:nvCxnSpPr>
        <p:spPr>
          <a:xfrm flipH="1">
            <a:off x="4827639" y="4868863"/>
            <a:ext cx="875071" cy="1989137"/>
          </a:xfrm>
          <a:prstGeom prst="line">
            <a:avLst/>
          </a:prstGeom>
          <a:ln w="28575">
            <a:solidFill>
              <a:srgbClr val="3333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6833420" y="4941888"/>
            <a:ext cx="253180" cy="1916112"/>
          </a:xfrm>
          <a:prstGeom prst="line">
            <a:avLst/>
          </a:prstGeom>
          <a:ln w="28575">
            <a:solidFill>
              <a:srgbClr val="FF9999"/>
            </a:solidFill>
          </a:ln>
          <a:effectLst>
            <a:glow rad="101600">
              <a:srgbClr val="FF999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7247909" y="4941888"/>
            <a:ext cx="126590" cy="1909761"/>
          </a:xfrm>
          <a:prstGeom prst="line">
            <a:avLst/>
          </a:prstGeom>
          <a:ln w="28575">
            <a:solidFill>
              <a:srgbClr val="FF9999"/>
            </a:solidFill>
          </a:ln>
          <a:effectLst>
            <a:glow rad="101600">
              <a:srgbClr val="FF999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https://si.wsj.net/public/resources/images/BN-KQ192_nobel1_P_201510060838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2" y="1940239"/>
            <a:ext cx="3590432" cy="2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364982" y="5790584"/>
            <a:ext cx="40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"for the discovery of neutrino oscillations, which shows that neutrinos have mass"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22" name="Picture 10" descr="https://www.nobelprize.org/images/right-column/2015-nobel-laureates-med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9" y="4494874"/>
            <a:ext cx="208597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9004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80062" y="1311860"/>
            <a:ext cx="144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black"/>
                </a:solidFill>
              </a:rPr>
              <a:t>Takaaki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Kajita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130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2" y="899120"/>
            <a:ext cx="39004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65675" y="4868863"/>
            <a:ext cx="4378325" cy="1989137"/>
          </a:xfrm>
          <a:prstGeom prst="rect">
            <a:avLst/>
          </a:prstGeom>
          <a:gradFill>
            <a:gsLst>
              <a:gs pos="0">
                <a:srgbClr val="321D16"/>
              </a:gs>
              <a:gs pos="97000">
                <a:srgbClr val="130C0B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</a:t>
            </a:fld>
            <a:endParaRPr lang="de-DE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0"/>
            <a:ext cx="4378325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 descr="http://lh5.ggpht.com/-lbMNb1avhSg/T2mZkg4p4YI/AAAAAAAAVhU/KrQauXud-OA/super-kamiokande-3%25255B1%25255D.jpg?imgmax=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4" y="5290881"/>
            <a:ext cx="2330825" cy="15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9886" y="0"/>
            <a:ext cx="4467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Atmospheric</a:t>
            </a:r>
            <a:r>
              <a:rPr lang="de-DE" sz="4800" b="1" cap="all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l-GR" sz="4800" b="1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OpenSymbol" panose="05010000000000000000" pitchFamily="2" charset="0"/>
                <a:ea typeface="OpenSymbol" panose="05010000000000000000" pitchFamily="2" charset="0"/>
              </a:rPr>
              <a:t>υ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4827639" y="4868863"/>
            <a:ext cx="875071" cy="1989137"/>
          </a:xfrm>
          <a:prstGeom prst="line">
            <a:avLst/>
          </a:prstGeom>
          <a:ln w="28575">
            <a:solidFill>
              <a:srgbClr val="3333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6833420" y="4941888"/>
            <a:ext cx="253180" cy="1916112"/>
          </a:xfrm>
          <a:prstGeom prst="line">
            <a:avLst/>
          </a:prstGeom>
          <a:ln w="28575">
            <a:solidFill>
              <a:srgbClr val="FF9999"/>
            </a:solidFill>
          </a:ln>
          <a:effectLst>
            <a:glow rad="101600">
              <a:srgbClr val="FF999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7247909" y="4941888"/>
            <a:ext cx="126590" cy="1909761"/>
          </a:xfrm>
          <a:prstGeom prst="line">
            <a:avLst/>
          </a:prstGeom>
          <a:ln w="28575">
            <a:solidFill>
              <a:srgbClr val="FF9999"/>
            </a:solidFill>
          </a:ln>
          <a:effectLst>
            <a:glow rad="101600">
              <a:srgbClr val="FF999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http://hep.bu.edu/~superk/atmnu/zen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29" y="1239017"/>
            <a:ext cx="5476875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353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" name="Rechteck 27"/>
          <p:cNvSpPr/>
          <p:nvPr/>
        </p:nvSpPr>
        <p:spPr>
          <a:xfrm>
            <a:off x="288011" y="7402"/>
            <a:ext cx="856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Georgian-German School and Workshop in Basic Science</a:t>
            </a:r>
            <a:endParaRPr lang="de-DE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0578" y="3553305"/>
            <a:ext cx="5722635" cy="395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12800"/>
          </a:effectLst>
        </p:spPr>
      </p:pic>
      <p:sp>
        <p:nvSpPr>
          <p:cNvPr id="5" name="Rechteck 4"/>
          <p:cNvSpPr/>
          <p:nvPr/>
        </p:nvSpPr>
        <p:spPr>
          <a:xfrm>
            <a:off x="1082090" y="2063353"/>
            <a:ext cx="2519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Content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7788" y="3125753"/>
            <a:ext cx="39353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</a:rPr>
              <a:t>The </a:t>
            </a:r>
            <a:r>
              <a:rPr lang="de-DE" sz="2800" dirty="0" err="1" smtClean="0">
                <a:solidFill>
                  <a:schemeClr val="bg1"/>
                </a:solidFill>
              </a:rPr>
              <a:t>Fate</a:t>
            </a:r>
            <a:r>
              <a:rPr lang="de-DE" sz="2800" dirty="0" smtClean="0">
                <a:solidFill>
                  <a:schemeClr val="bg1"/>
                </a:solidFill>
              </a:rPr>
              <a:t> of Antimatter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</a:rPr>
              <a:t>Neutrino </a:t>
            </a:r>
            <a:r>
              <a:rPr lang="de-DE" sz="2800" dirty="0" err="1" smtClean="0">
                <a:solidFill>
                  <a:schemeClr val="bg1"/>
                </a:solidFill>
              </a:rPr>
              <a:t>Oscillations</a:t>
            </a:r>
            <a:endParaRPr lang="de-DE" sz="28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</a:rPr>
              <a:t>CP-Violation</a:t>
            </a:r>
            <a:endParaRPr lang="de-DE" sz="28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</a:rPr>
              <a:t>The </a:t>
            </a:r>
            <a:r>
              <a:rPr lang="de-DE" sz="2800" dirty="0" err="1" smtClean="0">
                <a:solidFill>
                  <a:schemeClr val="bg1"/>
                </a:solidFill>
              </a:rPr>
              <a:t>Mass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Hierarchy</a:t>
            </a:r>
            <a:endParaRPr lang="de-DE" sz="28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</a:rPr>
              <a:t>Summary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6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20</a:t>
            </a:fld>
            <a:endParaRPr lang="de-DE"/>
          </a:p>
        </p:txBody>
      </p:sp>
      <p:pic>
        <p:nvPicPr>
          <p:cNvPr id="16386" name="Picture 2" descr="https://upload.wikimedia.org/wikipedia/commons/6/64/SNO_support_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8" y="570273"/>
            <a:ext cx="4174627" cy="58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9886" y="0"/>
            <a:ext cx="4762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SNO Experiment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6645" y="993059"/>
            <a:ext cx="306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Sudbury</a:t>
            </a:r>
            <a:r>
              <a:rPr lang="de-DE" dirty="0" smtClean="0"/>
              <a:t> Neutrino Observatory</a:t>
            </a:r>
          </a:p>
          <a:p>
            <a:r>
              <a:rPr lang="de-DE" dirty="0" smtClean="0"/>
              <a:t>Arthur McDonald</a:t>
            </a:r>
            <a:endParaRPr lang="de-DE" dirty="0"/>
          </a:p>
        </p:txBody>
      </p:sp>
      <p:pic>
        <p:nvPicPr>
          <p:cNvPr id="16392" name="Picture 8" descr="https://s3-us-west-1.amazonaws.com/www-prod-storage.cloud.caltech.edu/styles/article_photo/s3/Arthur_McDonald-02-NEWS-WEB.jpg?itok=MuDC-9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2" y="1616178"/>
            <a:ext cx="4286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64982" y="5308800"/>
            <a:ext cx="40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"for the discovery of neutrino oscillations, which shows that neutrinos have mass"</a:t>
            </a:r>
            <a:endParaRPr lang="de-DE" dirty="0"/>
          </a:p>
        </p:txBody>
      </p:sp>
      <p:pic>
        <p:nvPicPr>
          <p:cNvPr id="16394" name="Picture 10" descr="https://www.nobelprize.org/images/right-column/2015-nobel-laureates-med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9" y="4013090"/>
            <a:ext cx="208597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62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21</a:t>
            </a:fld>
            <a:endParaRPr lang="de-DE"/>
          </a:p>
        </p:txBody>
      </p:sp>
      <p:pic>
        <p:nvPicPr>
          <p:cNvPr id="16386" name="Picture 2" descr="https://upload.wikimedia.org/wikipedia/commons/6/64/SNO_support_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8" y="570273"/>
            <a:ext cx="4174627" cy="58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9886" y="0"/>
            <a:ext cx="4762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SNO Experiment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8" y="830997"/>
            <a:ext cx="2789986" cy="5768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887065" y="4935794"/>
                <a:ext cx="239907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FFFF00"/>
                    </a:solidFill>
                  </a:rPr>
                  <a:t>Heavy </a:t>
                </a:r>
                <a:r>
                  <a:rPr lang="de-DE" sz="2400" b="1" dirty="0" err="1" smtClean="0">
                    <a:solidFill>
                      <a:srgbClr val="FFFF00"/>
                    </a:solidFill>
                  </a:rPr>
                  <a:t>water</a:t>
                </a:r>
                <a:r>
                  <a:rPr lang="de-DE" sz="2400" b="1" dirty="0" smtClean="0">
                    <a:solidFill>
                      <a:srgbClr val="FFFF00"/>
                    </a:solidFill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sPre>
                  </m:oMath>
                </a14:m>
                <a:endParaRPr lang="de-DE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65" y="4935794"/>
                <a:ext cx="2399070" cy="470000"/>
              </a:xfrm>
              <a:prstGeom prst="rect">
                <a:avLst/>
              </a:prstGeom>
              <a:blipFill rotWithShape="0">
                <a:blip r:embed="rId4"/>
                <a:stretch>
                  <a:fillRect l="-4071" t="-7792" b="-298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/>
          <p:cNvGrpSpPr/>
          <p:nvPr/>
        </p:nvGrpSpPr>
        <p:grpSpPr>
          <a:xfrm>
            <a:off x="3153384" y="1258529"/>
            <a:ext cx="1330979" cy="4626301"/>
            <a:chOff x="3153384" y="1258529"/>
            <a:chExt cx="1330979" cy="4626301"/>
          </a:xfrm>
        </p:grpSpPr>
        <p:sp>
          <p:nvSpPr>
            <p:cNvPr id="17" name="Rechteck 16"/>
            <p:cNvSpPr/>
            <p:nvPr/>
          </p:nvSpPr>
          <p:spPr>
            <a:xfrm>
              <a:off x="3154100" y="5216185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3153384" y="3152356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3153384" y="1258529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3158476" y="1258529"/>
                  <a:ext cx="1325171" cy="6686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/>
                    <a:t>mostly: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 lang="de-DE" dirty="0" smtClean="0"/>
                </a:p>
                <a:p>
                  <a:r>
                    <a:rPr lang="de-DE" dirty="0" err="1" smtClean="0"/>
                    <a:t>some</a:t>
                  </a:r>
                  <a:r>
                    <a:rPr lang="de-DE" dirty="0" smtClean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476" y="1258529"/>
                  <a:ext cx="1325171" cy="6686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670" t="-4545" b="-1090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3158476" y="3247709"/>
                  <a:ext cx="9143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 smtClean="0"/>
                    <a:t>only</a:t>
                  </a:r>
                  <a:r>
                    <a:rPr lang="de-DE" dirty="0" smtClean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 lang="de-DE" dirty="0" smtClean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476" y="3247709"/>
                  <a:ext cx="9143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333" t="-10000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3153384" y="5354685"/>
                  <a:ext cx="1051377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de-DE" dirty="0" smtClean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3384" y="5354685"/>
                  <a:ext cx="1051377" cy="39164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7235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22</a:t>
            </a:fld>
            <a:endParaRPr lang="de-DE"/>
          </a:p>
        </p:txBody>
      </p:sp>
      <p:pic>
        <p:nvPicPr>
          <p:cNvPr id="16386" name="Picture 2" descr="https://upload.wikimedia.org/wikipedia/commons/6/64/SNO_support_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8" y="570273"/>
            <a:ext cx="4174627" cy="58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9886" y="0"/>
            <a:ext cx="4762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SNO Experiment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8" y="830997"/>
            <a:ext cx="2789986" cy="5768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887065" y="4935794"/>
                <a:ext cx="239907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FFFF00"/>
                    </a:solidFill>
                  </a:rPr>
                  <a:t>Heavy </a:t>
                </a:r>
                <a:r>
                  <a:rPr lang="de-DE" sz="2400" b="1" dirty="0" err="1" smtClean="0">
                    <a:solidFill>
                      <a:srgbClr val="FFFF00"/>
                    </a:solidFill>
                  </a:rPr>
                  <a:t>water</a:t>
                </a:r>
                <a:r>
                  <a:rPr lang="de-DE" sz="2400" b="1" dirty="0" smtClean="0">
                    <a:solidFill>
                      <a:srgbClr val="FFFF00"/>
                    </a:solidFill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de-DE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sPre>
                  </m:oMath>
                </a14:m>
                <a:endParaRPr lang="de-DE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65" y="4935794"/>
                <a:ext cx="2399070" cy="470000"/>
              </a:xfrm>
              <a:prstGeom prst="rect">
                <a:avLst/>
              </a:prstGeom>
              <a:blipFill rotWithShape="0">
                <a:blip r:embed="rId4"/>
                <a:stretch>
                  <a:fillRect l="-4071" t="-7792" b="-298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/>
          <p:cNvGrpSpPr/>
          <p:nvPr/>
        </p:nvGrpSpPr>
        <p:grpSpPr>
          <a:xfrm>
            <a:off x="3153384" y="1258529"/>
            <a:ext cx="1330979" cy="4626301"/>
            <a:chOff x="3153384" y="1258529"/>
            <a:chExt cx="1330979" cy="4626301"/>
          </a:xfrm>
        </p:grpSpPr>
        <p:sp>
          <p:nvSpPr>
            <p:cNvPr id="17" name="Rechteck 16"/>
            <p:cNvSpPr/>
            <p:nvPr/>
          </p:nvSpPr>
          <p:spPr>
            <a:xfrm>
              <a:off x="3154100" y="5216185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3153384" y="3152356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3153384" y="1258529"/>
              <a:ext cx="1330263" cy="668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3158476" y="1258529"/>
                  <a:ext cx="1325171" cy="6686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/>
                    <a:t>mostly: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 lang="de-DE" dirty="0" smtClean="0"/>
                </a:p>
                <a:p>
                  <a:r>
                    <a:rPr lang="de-DE" dirty="0" err="1" smtClean="0"/>
                    <a:t>some</a:t>
                  </a:r>
                  <a:r>
                    <a:rPr lang="de-DE" dirty="0" smtClean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476" y="1258529"/>
                  <a:ext cx="1325171" cy="6686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670" t="-4545" b="-1090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3158476" y="3247709"/>
                  <a:ext cx="9143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 smtClean="0"/>
                    <a:t>only</a:t>
                  </a:r>
                  <a:r>
                    <a:rPr lang="de-DE" dirty="0" smtClean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 lang="de-DE" dirty="0" smtClean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476" y="3247709"/>
                  <a:ext cx="9143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333" t="-10000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3153384" y="5354685"/>
                  <a:ext cx="1051377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de-DE" dirty="0" smtClean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3384" y="5354685"/>
                  <a:ext cx="1051377" cy="39164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hteck 7"/>
          <p:cNvSpPr/>
          <p:nvPr/>
        </p:nvSpPr>
        <p:spPr>
          <a:xfrm>
            <a:off x="1425677" y="1258529"/>
            <a:ext cx="6361471" cy="441468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2" y="1509712"/>
            <a:ext cx="5400675" cy="3838575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883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2662669" y="2483234"/>
            <a:ext cx="3818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CP-Violation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" y="3518102"/>
            <a:ext cx="3299791" cy="24223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0" y="3518102"/>
            <a:ext cx="3299791" cy="242237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963972" y="5940477"/>
            <a:ext cx="56670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Matter                =         Anti-Matter?</a:t>
            </a:r>
            <a:endParaRPr lang="de-DE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72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77" y="994147"/>
            <a:ext cx="5760479" cy="36003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7400" y="-58504"/>
            <a:ext cx="8816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CP-Violation in the Standard Modell</a:t>
            </a:r>
            <a:endParaRPr lang="de-DE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386006" y="994147"/>
            <a:ext cx="2514600" cy="1804471"/>
            <a:chOff x="6439796" y="983389"/>
            <a:chExt cx="2514600" cy="1804471"/>
          </a:xfrm>
        </p:grpSpPr>
        <p:sp>
          <p:nvSpPr>
            <p:cNvPr id="8" name="Rechteck 7"/>
            <p:cNvSpPr/>
            <p:nvPr/>
          </p:nvSpPr>
          <p:spPr>
            <a:xfrm>
              <a:off x="6439796" y="983389"/>
              <a:ext cx="2514600" cy="1804471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+++++nobel </a:t>
              </a:r>
              <a:endParaRPr lang="de-DE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796" y="1339737"/>
              <a:ext cx="2514600" cy="123825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716134" y="994147"/>
              <a:ext cx="1715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Cronin </a:t>
              </a:r>
              <a:r>
                <a:rPr lang="de-DE" dirty="0" err="1" smtClean="0"/>
                <a:t>and</a:t>
              </a:r>
              <a:r>
                <a:rPr lang="de-DE" dirty="0" smtClean="0"/>
                <a:t> Fitch</a:t>
              </a:r>
              <a:endParaRPr lang="de-DE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860524" y="2503432"/>
            <a:ext cx="183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nobel </a:t>
            </a:r>
            <a:r>
              <a:rPr lang="de-DE" sz="1600" dirty="0" err="1" smtClean="0"/>
              <a:t>price</a:t>
            </a:r>
            <a:r>
              <a:rPr lang="de-DE" sz="1600" dirty="0" smtClean="0"/>
              <a:t> 1980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 flipH="1">
                <a:off x="6554772" y="2958351"/>
                <a:ext cx="22402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sz="2400" dirty="0" smtClean="0"/>
                  <a:t> </a:t>
                </a:r>
                <a:r>
                  <a:rPr lang="de-DE" sz="2400" dirty="0" err="1" smtClean="0"/>
                  <a:t>and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de-DE" sz="2400" dirty="0" smtClean="0"/>
              </a:p>
              <a:p>
                <a:pPr algn="ctr"/>
                <a:r>
                  <a:rPr lang="de-DE" sz="2400" dirty="0" smtClean="0"/>
                  <a:t>mix </a:t>
                </a:r>
                <a:r>
                  <a:rPr lang="de-DE" sz="2400" dirty="0" err="1" smtClean="0"/>
                  <a:t>differently</a:t>
                </a:r>
                <a:r>
                  <a:rPr lang="de-DE" sz="2400" dirty="0" smtClean="0"/>
                  <a:t> </a:t>
                </a:r>
                <a:endParaRPr lang="de-DE" sz="2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54772" y="2958351"/>
                <a:ext cx="2240226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06" y="3994923"/>
            <a:ext cx="1919800" cy="2628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711152" y="5006231"/>
                <a:ext cx="3422347" cy="469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/>
                  <a:t>Detection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152" y="5006231"/>
                <a:ext cx="3422347" cy="469167"/>
              </a:xfrm>
              <a:prstGeom prst="rect">
                <a:avLst/>
              </a:prstGeom>
              <a:blipFill rotWithShape="0">
                <a:blip r:embed="rId6"/>
                <a:stretch>
                  <a:fillRect l="-2852" t="-9091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68" y="1579812"/>
            <a:ext cx="6667500" cy="42386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/>
          <a:p>
            <a:r>
              <a:rPr lang="de-DE" dirty="0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26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10" y="1333948"/>
            <a:ext cx="7537190" cy="552405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7400" y="-58504"/>
            <a:ext cx="8816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CP-Violation in the Standard Modell</a:t>
            </a:r>
            <a:endParaRPr lang="de-DE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542089" y="688089"/>
                <a:ext cx="6167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/>
                  <a:t>verified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24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 smtClean="0"/>
                  <a:t> Mesons </a:t>
                </a:r>
                <a:r>
                  <a:rPr lang="de-DE" sz="2400" dirty="0" err="1" smtClean="0"/>
                  <a:t>by</a:t>
                </a:r>
                <a:r>
                  <a:rPr lang="de-DE" sz="2400" dirty="0" smtClean="0"/>
                  <a:t> KEK-b </a:t>
                </a:r>
                <a:r>
                  <a:rPr lang="de-DE" sz="2400" dirty="0" err="1" smtClean="0"/>
                  <a:t>and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BaBar</a:t>
                </a:r>
                <a:endParaRPr lang="de-DE" sz="2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089" y="688089"/>
                <a:ext cx="6167458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581" t="-10526" r="-494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7" y="2929777"/>
            <a:ext cx="5081158" cy="3290050"/>
          </a:xfrm>
          <a:prstGeom prst="rect">
            <a:avLst/>
          </a:prstGeom>
        </p:spPr>
      </p:pic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/>
          <a:p>
            <a:r>
              <a:rPr lang="de-DE" dirty="0" smtClean="0"/>
              <a:t>Achim Stahl, August 29th, 2016</a:t>
            </a:r>
            <a:endParaRPr lang="de-DE" dirty="0"/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086600" y="6486524"/>
            <a:ext cx="2057400" cy="365125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491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Achim Stahl, August 29th, 2016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17400" y="-58504"/>
            <a:ext cx="5763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4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Theoretical</a:t>
            </a:r>
            <a:r>
              <a:rPr lang="de-DE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Description</a:t>
            </a:r>
            <a:endParaRPr lang="de-DE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8" y="1092190"/>
            <a:ext cx="2776859" cy="15605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12" y="979842"/>
            <a:ext cx="2410128" cy="17852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flipH="1">
            <a:off x="1154429" y="2765122"/>
            <a:ext cx="2718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Flavour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Eigenstates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 flipH="1">
            <a:off x="5299278" y="2765122"/>
            <a:ext cx="2718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Eigenstates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846" y="3635895"/>
            <a:ext cx="3034308" cy="104469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12917" y="4872099"/>
            <a:ext cx="7118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CKM-Matrix: A </a:t>
            </a:r>
            <a:r>
              <a:rPr lang="de-DE" sz="2400" b="1" dirty="0" err="1" smtClean="0"/>
              <a:t>complex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phase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introduces</a:t>
            </a:r>
            <a:r>
              <a:rPr lang="de-DE" sz="2400" b="1" dirty="0" smtClean="0"/>
              <a:t> CP-Violation</a:t>
            </a:r>
            <a:endParaRPr lang="de-DE" sz="2400" b="1" dirty="0"/>
          </a:p>
        </p:txBody>
      </p:sp>
      <p:sp>
        <p:nvSpPr>
          <p:cNvPr id="4" name="Pfeil nach unten 3"/>
          <p:cNvSpPr/>
          <p:nvPr/>
        </p:nvSpPr>
        <p:spPr>
          <a:xfrm rot="19452342">
            <a:off x="2663987" y="3212037"/>
            <a:ext cx="395392" cy="54931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unten 12"/>
          <p:cNvSpPr/>
          <p:nvPr/>
        </p:nvSpPr>
        <p:spPr>
          <a:xfrm rot="2147658" flipH="1">
            <a:off x="6138084" y="3243134"/>
            <a:ext cx="395392" cy="54931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34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Flavour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Mass</a:t>
            </a:r>
            <a:endParaRPr lang="de-DE" b="1" dirty="0" smtClean="0"/>
          </a:p>
          <a:p>
            <a:pPr algn="ctr"/>
            <a:r>
              <a:rPr lang="de-DE" b="1" dirty="0" err="1" smtClean="0"/>
              <a:t>Eigenstates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i="0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12917" y="2869430"/>
            <a:ext cx="8518166" cy="3579010"/>
            <a:chOff x="312917" y="2869430"/>
            <a:chExt cx="8518166" cy="3579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312917" y="4941168"/>
                  <a:ext cx="8518166" cy="1507272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6350"/>
                </a:sp3d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de-DE" dirty="0" smtClean="0"/>
                </a:p>
                <a:p>
                  <a:pPr algn="ctr">
                    <a:spcBef>
                      <a:spcPts val="1200"/>
                    </a:spcBef>
                  </a:pPr>
                  <a:r>
                    <a:rPr lang="de-DE" sz="2400" b="1" dirty="0" err="1" smtClean="0"/>
                    <a:t>P</a:t>
                  </a:r>
                  <a:r>
                    <a:rPr lang="de-DE" dirty="0" err="1" smtClean="0"/>
                    <a:t>ontecorvo</a:t>
                  </a:r>
                  <a:r>
                    <a:rPr lang="de-DE" dirty="0" smtClean="0"/>
                    <a:t> </a:t>
                  </a:r>
                  <a:r>
                    <a:rPr lang="de-DE" sz="2400" b="1" dirty="0" smtClean="0"/>
                    <a:t>M</a:t>
                  </a:r>
                  <a:r>
                    <a:rPr lang="de-DE" dirty="0" smtClean="0"/>
                    <a:t>aki </a:t>
                  </a:r>
                  <a:r>
                    <a:rPr lang="de-DE" sz="2400" b="1" dirty="0" smtClean="0"/>
                    <a:t>N</a:t>
                  </a:r>
                  <a:r>
                    <a:rPr lang="de-DE" dirty="0" smtClean="0"/>
                    <a:t>akagawa </a:t>
                  </a:r>
                  <a:r>
                    <a:rPr lang="de-DE" sz="2400" b="1" dirty="0" err="1" smtClean="0"/>
                    <a:t>S</a:t>
                  </a:r>
                  <a:r>
                    <a:rPr lang="de-DE" dirty="0" err="1" smtClean="0"/>
                    <a:t>akata</a:t>
                  </a:r>
                  <a:r>
                    <a:rPr lang="de-DE" dirty="0" smtClean="0"/>
                    <a:t> - </a:t>
                  </a:r>
                  <a:r>
                    <a:rPr lang="de-DE" dirty="0" err="1" smtClean="0"/>
                    <a:t>matrix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17" y="4941168"/>
                  <a:ext cx="8518166" cy="150727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Pfeil nach oben 20"/>
            <p:cNvSpPr/>
            <p:nvPr/>
          </p:nvSpPr>
          <p:spPr>
            <a:xfrm rot="698920">
              <a:off x="4635455" y="2869430"/>
              <a:ext cx="360040" cy="1928005"/>
            </a:xfrm>
            <a:prstGeom prst="upArrow">
              <a:avLst>
                <a:gd name="adj1" fmla="val 31941"/>
                <a:gd name="adj2" fmla="val 1311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z="1400">
                <a:solidFill>
                  <a:schemeClr val="tx1"/>
                </a:solidFill>
              </a:rPr>
              <a:pPr/>
              <a:t>27</a:t>
            </a:fld>
            <a:endParaRPr lang="de-DE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3600" i="1">
                          <a:latin typeface="Cambria Math"/>
                        </a:rPr>
                        <m:t>〉=</m:t>
                      </m:r>
                      <m:nary>
                        <m:naryPr>
                          <m:chr m:val="∑"/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3600" i="1">
                              <a:latin typeface="Cambria Math"/>
                            </a:rPr>
                            <m:t>𝑖</m:t>
                          </m:r>
                          <m:r>
                            <a:rPr lang="de-DE" sz="3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de-DE" sz="3600" i="1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3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6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3600" i="1">
                                  <a:latin typeface="Cambria Math"/>
                                </a:rPr>
                                <m:t>〉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247" y="1563294"/>
                <a:ext cx="3792961" cy="16496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hteck 2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5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192694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072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382" y="0"/>
            <a:ext cx="38459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CP-Violation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sub>
                            </m:sSub>
                            <m:r>
                              <a:rPr lang="de-DE" i="1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𝛼𝛽</m:t>
                                </m:r>
                              </m:sub>
                            </m:sSub>
                            <m:r>
                              <a:rPr lang="de-DE" i="1">
                                <a:latin typeface="Cambria Math"/>
                              </a:rPr>
                              <m:t> −4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𝑅𝑒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                          +2</m:t>
                            </m:r>
                            <m:r>
                              <a:rPr lang="de-DE" i="1">
                                <a:latin typeface="Cambria Math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𝐼𝑚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" y="2634265"/>
            <a:ext cx="9144256" cy="361190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200273" y="2481943"/>
            <a:ext cx="4898699" cy="6438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Numerically</a:t>
            </a:r>
            <a:r>
              <a:rPr lang="de-DE" dirty="0" smtClean="0"/>
              <a:t> relevant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-7273" y="2740014"/>
            <a:ext cx="1102064" cy="3285809"/>
            <a:chOff x="-7273" y="2740014"/>
            <a:chExt cx="1102064" cy="3285809"/>
          </a:xfrm>
        </p:grpSpPr>
        <p:cxnSp>
          <p:nvCxnSpPr>
            <p:cNvPr id="7" name="Gerader Verbinder 6"/>
            <p:cNvCxnSpPr/>
            <p:nvPr/>
          </p:nvCxnSpPr>
          <p:spPr>
            <a:xfrm>
              <a:off x="289248" y="2746237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>
              <a:off x="842865" y="2740014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-7273" y="4301420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600"/>
                  </a:solidFill>
                </a:rPr>
                <a:t>+</a:t>
              </a:r>
              <a:endParaRPr lang="de-DE" sz="2400" b="1" dirty="0">
                <a:solidFill>
                  <a:srgbClr val="0066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-4161" y="5564158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600"/>
                  </a:solidFill>
                </a:rPr>
                <a:t>+</a:t>
              </a:r>
              <a:endParaRPr lang="de-DE" sz="2400" b="1" dirty="0">
                <a:solidFill>
                  <a:srgbClr val="0066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315620" y="6389163"/>
                <a:ext cx="6509090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Jarlskog‘s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Determinant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neutrinos</a:t>
                </a:r>
                <a:r>
                  <a:rPr lang="de-DE" dirty="0" smtClean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0.28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</m:oMath>
                </a14:m>
                <a:r>
                  <a:rPr lang="de-DE" dirty="0" smtClean="0"/>
                  <a:t>   (</a:t>
                </a:r>
                <a:r>
                  <a:rPr lang="de-DE" dirty="0" err="1" smtClean="0"/>
                  <a:t>quarks</a:t>
                </a:r>
                <a:r>
                  <a:rPr lang="de-DE" dirty="0" smtClean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4⋅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620" y="6389163"/>
                <a:ext cx="6509090" cy="372410"/>
              </a:xfrm>
              <a:prstGeom prst="rect">
                <a:avLst/>
              </a:prstGeom>
              <a:blipFill rotWithShape="0">
                <a:blip r:embed="rId4"/>
                <a:stretch>
                  <a:fillRect l="-843" t="-6557" b="-262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7086599" y="1001985"/>
            <a:ext cx="1740877" cy="93586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Example</a:t>
            </a:r>
            <a:r>
              <a:rPr lang="de-DE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de-DE" b="1" dirty="0" smtClean="0">
                <a:solidFill>
                  <a:srgbClr val="002060"/>
                </a:solidFill>
              </a:rPr>
              <a:t>Neutrino </a:t>
            </a:r>
            <a:r>
              <a:rPr lang="de-DE" b="1" dirty="0" err="1" smtClean="0">
                <a:solidFill>
                  <a:srgbClr val="002060"/>
                </a:solidFill>
              </a:rPr>
              <a:t>Beams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6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99" y="756355"/>
            <a:ext cx="6808238" cy="2689199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382" y="0"/>
            <a:ext cx="38459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CP-Violation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253067" y="812800"/>
            <a:ext cx="925689" cy="2348089"/>
            <a:chOff x="-7273" y="2740014"/>
            <a:chExt cx="1102064" cy="3285809"/>
          </a:xfrm>
        </p:grpSpPr>
        <p:cxnSp>
          <p:nvCxnSpPr>
            <p:cNvPr id="7" name="Gerader Verbinder 6"/>
            <p:cNvCxnSpPr/>
            <p:nvPr/>
          </p:nvCxnSpPr>
          <p:spPr>
            <a:xfrm>
              <a:off x="289248" y="2746237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>
              <a:off x="842865" y="2740014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-7273" y="4301420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600"/>
                  </a:solidFill>
                </a:rPr>
                <a:t>+</a:t>
              </a:r>
              <a:endParaRPr lang="de-DE" sz="2400" b="1" dirty="0">
                <a:solidFill>
                  <a:srgbClr val="0066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-4161" y="5564158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600"/>
                  </a:solidFill>
                </a:rPr>
                <a:t>+</a:t>
              </a:r>
              <a:endParaRPr lang="de-DE" sz="2400" b="1" dirty="0">
                <a:solidFill>
                  <a:srgbClr val="006600"/>
                </a:solidFill>
              </a:endParaRP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6" y="3651381"/>
            <a:ext cx="4018401" cy="2953068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628" y="3617172"/>
            <a:ext cx="4320172" cy="2952909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46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F34CC"/>
            </a:gs>
            <a:gs pos="100000">
              <a:srgbClr val="21194F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1163411" y="2483234"/>
            <a:ext cx="6817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</a:t>
            </a:r>
            <a:r>
              <a:rPr lang="de-DE" sz="54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Fate</a:t>
            </a:r>
            <a:r>
              <a:rPr lang="de-DE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Antimatter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3707" r="14089"/>
          <a:stretch/>
        </p:blipFill>
        <p:spPr>
          <a:xfrm>
            <a:off x="4103999" y="3119718"/>
            <a:ext cx="4607053" cy="3589021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338365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" y="-1"/>
            <a:ext cx="9148081" cy="695395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54272" y="22576"/>
            <a:ext cx="4021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T2K: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Konosuke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Iwamoto ICHEP 2016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532" y="899230"/>
            <a:ext cx="3724275" cy="169545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1924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595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54272" y="22576"/>
            <a:ext cx="4021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T2K: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Konosuke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Iwamoto ICHEP 2016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5030963"/>
            <a:ext cx="3724275" cy="169545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805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Flavour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Mass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de-DE" sz="2400" b="1" dirty="0" err="1" smtClean="0">
                    <a:solidFill>
                      <a:prstClr val="black"/>
                    </a:solidFill>
                  </a:rPr>
                  <a:t>P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ontecorvo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M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aki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N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akagawa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S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akata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-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matrix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feil nach oben 20"/>
          <p:cNvSpPr/>
          <p:nvPr/>
        </p:nvSpPr>
        <p:spPr>
          <a:xfrm rot="12993838">
            <a:off x="2239097" y="3237138"/>
            <a:ext cx="360040" cy="1928005"/>
          </a:xfrm>
          <a:prstGeom prst="upArrow">
            <a:avLst>
              <a:gd name="adj1" fmla="val 31941"/>
              <a:gd name="adj2" fmla="val 13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2334548" y="1276557"/>
                <a:ext cx="3533596" cy="2512483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≈2.4 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≈45°</m:t>
                      </m:r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de-DE" sz="2400" b="1" dirty="0" err="1" smtClean="0">
                    <a:solidFill>
                      <a:prstClr val="black"/>
                    </a:solidFill>
                  </a:rPr>
                  <a:t>Atmospheric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Oscillations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548" y="1276557"/>
                <a:ext cx="3533596" cy="251248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7086600" y="6486524"/>
            <a:ext cx="2057400" cy="365125"/>
          </a:xfrm>
        </p:spPr>
        <p:txBody>
          <a:bodyPr/>
          <a:lstStyle/>
          <a:p>
            <a:fld id="{6C6AE60A-B69C-4790-82F7-3882EDF23186}" type="slidenum">
              <a:rPr lang="de-DE"/>
              <a:pPr/>
              <a:t>32</a:t>
            </a:fld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dirty="0">
              <a:ln w="0"/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7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Flavour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Mass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de-DE" sz="2400" b="1" dirty="0" err="1" smtClean="0">
                    <a:solidFill>
                      <a:prstClr val="black"/>
                    </a:solidFill>
                  </a:rPr>
                  <a:t>P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ontecorvo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M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aki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N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akagawa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S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akata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-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matrix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feil nach oben 10"/>
          <p:cNvSpPr/>
          <p:nvPr/>
        </p:nvSpPr>
        <p:spPr>
          <a:xfrm rot="8122680">
            <a:off x="6221644" y="2991339"/>
            <a:ext cx="360040" cy="2179390"/>
          </a:xfrm>
          <a:prstGeom prst="upArrow">
            <a:avLst>
              <a:gd name="adj1" fmla="val 31941"/>
              <a:gd name="adj2" fmla="val 13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203848" y="1276557"/>
                <a:ext cx="3473259" cy="2321726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≈7.6 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≈35°</m:t>
                      </m:r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de-DE" sz="2400" b="1" dirty="0" smtClean="0">
                    <a:solidFill>
                      <a:prstClr val="black"/>
                    </a:solidFill>
                  </a:rPr>
                  <a:t>Solar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Oscillations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276557"/>
                <a:ext cx="3473259" cy="23217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7086600" y="6486524"/>
            <a:ext cx="2057400" cy="365125"/>
          </a:xfrm>
        </p:spPr>
        <p:txBody>
          <a:bodyPr/>
          <a:lstStyle/>
          <a:p>
            <a:fld id="{6C6AE60A-B69C-4790-82F7-3882EDF23186}" type="slidenum">
              <a:rPr lang="de-DE"/>
              <a:pPr/>
              <a:t>33</a:t>
            </a:fld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dirty="0">
              <a:ln w="0"/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6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20688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17" y="1181654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339752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Flavour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1052736"/>
            <a:ext cx="126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Mass</a:t>
            </a:r>
            <a:endParaRPr lang="de-DE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 err="1" smtClean="0">
                <a:solidFill>
                  <a:prstClr val="black"/>
                </a:solidFill>
              </a:rPr>
              <a:t>Eigenstates</a:t>
            </a:r>
            <a:endParaRPr lang="de-DE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𝛍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 smtClean="0">
                          <a:solidFill>
                            <a:srgbClr val="006600"/>
                          </a:solidFill>
                          <a:latin typeface="Cambria Math"/>
                        </a:rPr>
                        <m:t>𝛕</m:t>
                      </m:r>
                    </m:oMath>
                  </m:oMathPara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69" y="2751311"/>
                <a:ext cx="902811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smtClean="0">
                    <a:solidFill>
                      <a:srgbClr val="0066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𝟐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a:rPr lang="de-DE" sz="2400" b="1" smtClean="0">
                        <a:solidFill>
                          <a:srgbClr val="006600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de-DE" sz="24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51311"/>
                <a:ext cx="843501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0791" t="-10526" r="-719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2339752" y="3358733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interact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1801" y="3356992"/>
            <a:ext cx="15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How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neutrinos</a:t>
            </a:r>
            <a:endParaRPr lang="de-DE" b="1" dirty="0" smtClean="0">
              <a:solidFill>
                <a:srgbClr val="00206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002060"/>
                </a:solidFill>
              </a:rPr>
              <a:t>propagate</a:t>
            </a:r>
            <a:endParaRPr lang="de-DE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de-DE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de-DE" sz="2400" b="1" dirty="0" err="1" smtClean="0">
                    <a:solidFill>
                      <a:prstClr val="black"/>
                    </a:solidFill>
                  </a:rPr>
                  <a:t>P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ontecorvo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M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aki 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N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akagawa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S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akata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-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matrix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17" y="4941168"/>
                <a:ext cx="8518166" cy="15072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feil nach oben 10"/>
          <p:cNvSpPr/>
          <p:nvPr/>
        </p:nvSpPr>
        <p:spPr>
          <a:xfrm rot="10800000">
            <a:off x="4391980" y="2691397"/>
            <a:ext cx="360040" cy="2179390"/>
          </a:xfrm>
          <a:prstGeom prst="upArrow">
            <a:avLst>
              <a:gd name="adj1" fmla="val 31941"/>
              <a:gd name="adj2" fmla="val 13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298204" y="1273480"/>
                <a:ext cx="4547592" cy="2515560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/>
              </a:sp3d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sSup>
                                  <m:sSup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≈2.4 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≈9°</m:t>
                      </m:r>
                    </m:oMath>
                  </m:oMathPara>
                </a14:m>
                <a:endParaRPr lang="de-DE" dirty="0" smtClean="0">
                  <a:solidFill>
                    <a:prstClr val="black"/>
                  </a:solidFill>
                </a:endParaRPr>
              </a:p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de-DE" sz="2400" b="1" dirty="0" err="1" smtClean="0">
                    <a:solidFill>
                      <a:prstClr val="black"/>
                    </a:solidFill>
                  </a:rPr>
                  <a:t>Reactor</a:t>
                </a:r>
                <a:r>
                  <a:rPr lang="de-DE" sz="2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prstClr val="black"/>
                    </a:solidFill>
                  </a:rPr>
                  <a:t>Oscillations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204" y="1273480"/>
                <a:ext cx="4547592" cy="25155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7086600" y="6486524"/>
            <a:ext cx="2057400" cy="365125"/>
          </a:xfrm>
        </p:spPr>
        <p:txBody>
          <a:bodyPr/>
          <a:lstStyle/>
          <a:p>
            <a:fld id="{6C6AE60A-B69C-4790-82F7-3882EDF23186}" type="slidenum">
              <a:rPr lang="de-DE"/>
              <a:pPr/>
              <a:t>34</a:t>
            </a:fld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39382" y="0"/>
            <a:ext cx="6692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Oscillations</a:t>
            </a:r>
            <a:endParaRPr lang="de-DE" sz="4800" b="1" cap="all" dirty="0">
              <a:ln w="0"/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85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1612223" y="2697725"/>
            <a:ext cx="5919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Mass</a:t>
            </a:r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Hierarchy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02" y="3999168"/>
            <a:ext cx="4235196" cy="24323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hteck 5"/>
          <p:cNvSpPr/>
          <p:nvPr/>
        </p:nvSpPr>
        <p:spPr>
          <a:xfrm>
            <a:off x="2955025" y="4794404"/>
            <a:ext cx="1407758" cy="584775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normal</a:t>
            </a:r>
            <a:endParaRPr lang="de-DE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20635" y="4794404"/>
            <a:ext cx="1606337" cy="584775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inverted</a:t>
            </a:r>
            <a:endParaRPr lang="de-DE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3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etector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5" y="2060848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etector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088232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tector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6068144"/>
            <a:ext cx="9144000" cy="4572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600" y="4797152"/>
            <a:ext cx="9144000" cy="457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680" y="5636096"/>
            <a:ext cx="9144000" cy="457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640" y="5204048"/>
            <a:ext cx="9144000" cy="4572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768" y="6500192"/>
            <a:ext cx="9144000" cy="4572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7544" y="4797152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nverted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Dirac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CP-violation ?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752528" y="4797152"/>
                <a:ext cx="4355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Osc.: </a:t>
                </a: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reactor</a:t>
                </a: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atmos</a:t>
                </a: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., beam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400" dirty="0" err="1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Osc</a:t>
                </a:r>
                <a:r>
                  <a:rPr lang="de-DE" sz="2400" dirty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.: </a:t>
                </a: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precision</a:t>
                </a: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measurements</a:t>
                </a:r>
                <a:endParaRPr lang="de-DE" sz="24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2400" b="0" i="1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sz="2400" b="0" i="1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2400" b="0" i="1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-experiments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Osc</a:t>
                </a: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.: beam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KATRIN, but </a:t>
                </a:r>
                <a:r>
                  <a:rPr lang="de-DE" sz="2400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beyond</a:t>
                </a:r>
                <a:r>
                  <a:rPr lang="de-DE" sz="24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?</a:t>
                </a:r>
                <a:endParaRPr lang="de-DE" sz="24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28" y="4797152"/>
                <a:ext cx="4355976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2101" t="-2830" r="-280" b="-7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00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0" y="1727200"/>
            <a:ext cx="4249671" cy="3049764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59" y="1727201"/>
            <a:ext cx="4181809" cy="3049764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 3"/>
          <p:cNvSpPr/>
          <p:nvPr/>
        </p:nvSpPr>
        <p:spPr>
          <a:xfrm>
            <a:off x="39382" y="0"/>
            <a:ext cx="89656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CP-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Vioaltion</a:t>
            </a:r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/ 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Mass</a:t>
            </a:r>
            <a:r>
              <a:rPr lang="de-DE" sz="4800" b="1" cap="all" dirty="0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dirty="0" err="1" smtClean="0">
                <a:ln w="0"/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Hierarchy</a:t>
            </a:r>
            <a:endParaRPr lang="de-DE" sz="4800" b="1" cap="all" dirty="0">
              <a:ln w="0"/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52350" y="986711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T2K-II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15179" y="5270847"/>
            <a:ext cx="6513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ierarchy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must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8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uppieren 140"/>
          <p:cNvGrpSpPr/>
          <p:nvPr/>
        </p:nvGrpSpPr>
        <p:grpSpPr>
          <a:xfrm>
            <a:off x="6203475" y="3619269"/>
            <a:ext cx="3789287" cy="4085326"/>
            <a:chOff x="6203475" y="3619269"/>
            <a:chExt cx="3789287" cy="4085326"/>
          </a:xfrm>
        </p:grpSpPr>
        <p:pic>
          <p:nvPicPr>
            <p:cNvPr id="134" name="Grafik 1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4" t="685" r="10822" b="2443"/>
            <a:stretch/>
          </p:blipFill>
          <p:spPr>
            <a:xfrm rot="16200000">
              <a:off x="6639139" y="4350973"/>
              <a:ext cx="3331313" cy="3375932"/>
            </a:xfrm>
            <a:prstGeom prst="ellipse">
              <a:avLst/>
            </a:prstGeom>
            <a:effectLst>
              <a:softEdge rad="393700"/>
            </a:effectLst>
          </p:spPr>
        </p:pic>
        <p:cxnSp>
          <p:nvCxnSpPr>
            <p:cNvPr id="136" name="Gerade Verbindung mit Pfeil 135"/>
            <p:cNvCxnSpPr/>
            <p:nvPr/>
          </p:nvCxnSpPr>
          <p:spPr>
            <a:xfrm flipH="1" flipV="1">
              <a:off x="6341807" y="4399950"/>
              <a:ext cx="2078773" cy="1723211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feld 137"/>
            <p:cNvSpPr txBox="1"/>
            <p:nvPr/>
          </p:nvSpPr>
          <p:spPr>
            <a:xfrm>
              <a:off x="6203475" y="4456699"/>
              <a:ext cx="5757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600" b="1" dirty="0" smtClean="0">
                  <a:solidFill>
                    <a:srgbClr val="4472C4">
                      <a:lumMod val="50000"/>
                    </a:srgbClr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sz="3600" b="1" baseline="-25000" dirty="0" smtClean="0">
                  <a:solidFill>
                    <a:srgbClr val="4472C4">
                      <a:lumMod val="50000"/>
                    </a:srgbClr>
                  </a:solidFill>
                  <a:ea typeface="OpenSymbol" panose="05010000000000000000" pitchFamily="2" charset="0"/>
                </a:rPr>
                <a:t>e</a:t>
              </a:r>
              <a:endParaRPr lang="de-DE" sz="3600" b="1" baseline="-25000" dirty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140" name="Textfeld 139"/>
            <p:cNvSpPr txBox="1"/>
            <p:nvPr/>
          </p:nvSpPr>
          <p:spPr>
            <a:xfrm>
              <a:off x="6640686" y="3619269"/>
              <a:ext cx="25033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prstClr val="black"/>
                  </a:solidFill>
                </a:rPr>
                <a:t>Hierarchy</a:t>
              </a:r>
              <a:r>
                <a:rPr lang="de-DE" dirty="0" smtClean="0">
                  <a:solidFill>
                    <a:prstClr val="black"/>
                  </a:solidFill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</a:rPr>
                <a:t>of</a:t>
              </a:r>
              <a:r>
                <a:rPr lang="de-DE" dirty="0" smtClean="0">
                  <a:solidFill>
                    <a:prstClr val="black"/>
                  </a:solidFill>
                </a:rPr>
                <a:t> </a:t>
              </a:r>
              <a:r>
                <a:rPr lang="el-GR" dirty="0" smtClean="0">
                  <a:solidFill>
                    <a:prstClr val="black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1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and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</a:t>
              </a:r>
              <a:r>
                <a:rPr lang="el-GR" dirty="0" smtClean="0">
                  <a:solidFill>
                    <a:prstClr val="black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2</a:t>
              </a:r>
              <a:endParaRPr lang="de-DE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Determined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from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matter</a:t>
              </a:r>
            </a:p>
            <a:p>
              <a:pPr algn="ctr"/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effects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in </a:t>
              </a:r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the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ea typeface="OpenSymbol" panose="05010000000000000000" pitchFamily="2" charset="0"/>
                </a:rPr>
                <a:t>sun</a:t>
              </a:r>
              <a:r>
                <a:rPr lang="de-DE" dirty="0" smtClean="0">
                  <a:solidFill>
                    <a:prstClr val="black"/>
                  </a:solidFill>
                  <a:ea typeface="OpenSymbol" panose="05010000000000000000" pitchFamily="2" charset="0"/>
                </a:rPr>
                <a:t>.</a:t>
              </a: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66" name="Gruppieren 65"/>
          <p:cNvGrpSpPr/>
          <p:nvPr/>
        </p:nvGrpSpPr>
        <p:grpSpPr>
          <a:xfrm>
            <a:off x="172432" y="1211818"/>
            <a:ext cx="2497393" cy="4916255"/>
            <a:chOff x="408405" y="671040"/>
            <a:chExt cx="2497393" cy="4916255"/>
          </a:xfrm>
        </p:grpSpPr>
        <p:sp>
          <p:nvSpPr>
            <p:cNvPr id="64" name="Rechteck 63"/>
            <p:cNvSpPr/>
            <p:nvPr/>
          </p:nvSpPr>
          <p:spPr>
            <a:xfrm>
              <a:off x="408405" y="680967"/>
              <a:ext cx="2497393" cy="49063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  <a:effectLst>
              <a:outerShdw blurRad="101600" dist="165100" dir="264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734077" y="949166"/>
              <a:ext cx="1927457" cy="2300068"/>
              <a:chOff x="734077" y="949166"/>
              <a:chExt cx="1927457" cy="2300068"/>
            </a:xfrm>
          </p:grpSpPr>
          <p:grpSp>
            <p:nvGrpSpPr>
              <p:cNvPr id="26" name="Gruppieren 25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12" name="Gruppieren 11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6" name="Gerader Verbinder 5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Gerade Verbindung mit Pfeil 7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uppieren 12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4" name="Gerader Verbinder 13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Gerade Verbindung mit Pfeil 14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uppieren 15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7" name="Gerader Verbinder 16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Gerade Verbindung mit Pfeil 17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uppieren 18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20" name="Gerader Verbinder 19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Gerade Verbindung mit Pfeil 20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Gerader Verbinder 22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2319612" y="1735455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Ellipse 24"/>
                <p:cNvSpPr>
                  <a:spLocks noChangeAspect="1"/>
                </p:cNvSpPr>
                <p:nvPr/>
              </p:nvSpPr>
              <p:spPr>
                <a:xfrm>
                  <a:off x="2322540" y="243662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7" name="Textfeld 26"/>
              <p:cNvSpPr txBox="1"/>
              <p:nvPr/>
            </p:nvSpPr>
            <p:spPr>
              <a:xfrm>
                <a:off x="734077" y="949166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2193137" y="993027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1653319" y="1762243"/>
                <a:ext cx="5613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Z</a:t>
                </a:r>
                <a:r>
                  <a:rPr lang="de-DE" sz="3600" b="1" baseline="30000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0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33" name="Gruppieren 32"/>
            <p:cNvGrpSpPr/>
            <p:nvPr/>
          </p:nvGrpSpPr>
          <p:grpSpPr>
            <a:xfrm>
              <a:off x="738997" y="3274502"/>
              <a:ext cx="1927457" cy="2300068"/>
              <a:chOff x="734077" y="949166"/>
              <a:chExt cx="1927457" cy="2300068"/>
            </a:xfrm>
          </p:grpSpPr>
          <p:grpSp>
            <p:nvGrpSpPr>
              <p:cNvPr id="34" name="Gruppieren 33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40" name="Gruppieren 39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53" name="Gerader Verbinder 52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Gerade Verbindung mit Pfeil 53"/>
                  <p:cNvCxnSpPr/>
                  <p:nvPr/>
                </p:nvCxnSpPr>
                <p:spPr>
                  <a:xfrm flipH="1" flipV="1">
                    <a:off x="1728052" y="1406743"/>
                    <a:ext cx="395955" cy="13396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uppieren 40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51" name="Gerader Verbinder 50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 Verbindung mit Pfeil 51"/>
                  <p:cNvCxnSpPr/>
                  <p:nvPr/>
                </p:nvCxnSpPr>
                <p:spPr>
                  <a:xfrm flipH="1" flipV="1">
                    <a:off x="1617413" y="1367796"/>
                    <a:ext cx="486840" cy="18003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uppieren 41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49" name="Gerader Verbinder 48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Gerade Verbindung mit Pfeil 49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uppieren 42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47" name="Gerader Verbinder 46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Gerade Verbindung mit Pfeil 47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Gerader Verbinder 43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Ellipse 44"/>
                <p:cNvSpPr>
                  <a:spLocks noChangeAspect="1"/>
                </p:cNvSpPr>
                <p:nvPr/>
              </p:nvSpPr>
              <p:spPr>
                <a:xfrm>
                  <a:off x="2313033" y="1722637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Ellipse 45"/>
                <p:cNvSpPr>
                  <a:spLocks noChangeAspect="1"/>
                </p:cNvSpPr>
                <p:nvPr/>
              </p:nvSpPr>
              <p:spPr>
                <a:xfrm>
                  <a:off x="2315961" y="243873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5" name="Textfeld 34"/>
              <p:cNvSpPr txBox="1"/>
              <p:nvPr/>
            </p:nvSpPr>
            <p:spPr>
              <a:xfrm>
                <a:off x="734077" y="949166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2193137" y="993027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1653319" y="1762243"/>
                <a:ext cx="5613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Z</a:t>
                </a:r>
                <a:r>
                  <a:rPr lang="de-DE" sz="3600" b="1" baseline="30000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0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cxnSp>
          <p:nvCxnSpPr>
            <p:cNvPr id="62" name="Gerader Verbinder 61"/>
            <p:cNvCxnSpPr/>
            <p:nvPr/>
          </p:nvCxnSpPr>
          <p:spPr>
            <a:xfrm>
              <a:off x="811369" y="3468452"/>
              <a:ext cx="2543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>
              <a:off x="2278515" y="3492063"/>
              <a:ext cx="2543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/>
            <p:cNvSpPr txBox="1"/>
            <p:nvPr/>
          </p:nvSpPr>
          <p:spPr>
            <a:xfrm>
              <a:off x="961226" y="671040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prstClr val="black"/>
                  </a:solidFill>
                </a:rPr>
                <a:t>all </a:t>
              </a:r>
              <a:r>
                <a:rPr lang="de-DE" dirty="0" err="1" smtClean="0">
                  <a:solidFill>
                    <a:prstClr val="black"/>
                  </a:solidFill>
                </a:rPr>
                <a:t>neutrinos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3018880" y="1206906"/>
            <a:ext cx="2497393" cy="4916255"/>
            <a:chOff x="408405" y="671040"/>
            <a:chExt cx="2497393" cy="4916255"/>
          </a:xfrm>
        </p:grpSpPr>
        <p:sp>
          <p:nvSpPr>
            <p:cNvPr id="68" name="Rechteck 67"/>
            <p:cNvSpPr/>
            <p:nvPr/>
          </p:nvSpPr>
          <p:spPr>
            <a:xfrm>
              <a:off x="408405" y="680967"/>
              <a:ext cx="2497393" cy="49063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  <a:effectLst>
              <a:outerShdw blurRad="101600" dist="165100" dir="264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69" name="Gruppieren 68"/>
            <p:cNvGrpSpPr/>
            <p:nvPr/>
          </p:nvGrpSpPr>
          <p:grpSpPr>
            <a:xfrm>
              <a:off x="734077" y="949166"/>
              <a:ext cx="2032568" cy="2298042"/>
              <a:chOff x="734077" y="949166"/>
              <a:chExt cx="2032568" cy="2298042"/>
            </a:xfrm>
          </p:grpSpPr>
          <p:grpSp>
            <p:nvGrpSpPr>
              <p:cNvPr id="95" name="Gruppieren 94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101" name="Gruppieren 100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14" name="Gerader Verbinder 113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Gerade Verbindung mit Pfeil 114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Gruppieren 101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12" name="Gerader Verbinder 111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Gerade Verbindung mit Pfeil 112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" name="Gruppieren 102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10" name="Gerader Verbinder 109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Gerade Verbindung mit Pfeil 110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Gruppieren 103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08" name="Gerader Verbinder 107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Gerade Verbindung mit Pfeil 108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5" name="Gerader Verbinder 104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Ellipse 105"/>
                <p:cNvSpPr>
                  <a:spLocks noChangeAspect="1"/>
                </p:cNvSpPr>
                <p:nvPr/>
              </p:nvSpPr>
              <p:spPr>
                <a:xfrm>
                  <a:off x="2319612" y="1735455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Ellipse 106"/>
                <p:cNvSpPr>
                  <a:spLocks noChangeAspect="1"/>
                </p:cNvSpPr>
                <p:nvPr/>
              </p:nvSpPr>
              <p:spPr>
                <a:xfrm>
                  <a:off x="2322540" y="243662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6" name="Textfeld 95"/>
              <p:cNvSpPr txBox="1"/>
              <p:nvPr/>
            </p:nvSpPr>
            <p:spPr>
              <a:xfrm>
                <a:off x="734077" y="949166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 smtClean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7" name="Textfeld 96"/>
              <p:cNvSpPr txBox="1"/>
              <p:nvPr/>
            </p:nvSpPr>
            <p:spPr>
              <a:xfrm>
                <a:off x="2190846" y="2596187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 smtClean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8" name="Textfeld 97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Textfeld 98"/>
              <p:cNvSpPr txBox="1"/>
              <p:nvPr/>
            </p:nvSpPr>
            <p:spPr>
              <a:xfrm>
                <a:off x="2147564" y="95719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Textfeld 99"/>
              <p:cNvSpPr txBox="1"/>
              <p:nvPr/>
            </p:nvSpPr>
            <p:spPr>
              <a:xfrm>
                <a:off x="1653319" y="1762243"/>
                <a:ext cx="603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W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70" name="Gruppieren 69"/>
            <p:cNvGrpSpPr/>
            <p:nvPr/>
          </p:nvGrpSpPr>
          <p:grpSpPr>
            <a:xfrm>
              <a:off x="738997" y="3274502"/>
              <a:ext cx="2034859" cy="2300068"/>
              <a:chOff x="734077" y="949166"/>
              <a:chExt cx="2034859" cy="2300068"/>
            </a:xfrm>
          </p:grpSpPr>
          <p:grpSp>
            <p:nvGrpSpPr>
              <p:cNvPr id="74" name="Gruppieren 73"/>
              <p:cNvGrpSpPr/>
              <p:nvPr/>
            </p:nvGrpSpPr>
            <p:grpSpPr>
              <a:xfrm>
                <a:off x="735583" y="1538748"/>
                <a:ext cx="1821725" cy="1194621"/>
                <a:chOff x="1168203" y="1351935"/>
                <a:chExt cx="2435910" cy="1597381"/>
              </a:xfrm>
            </p:grpSpPr>
            <p:grpSp>
              <p:nvGrpSpPr>
                <p:cNvPr id="80" name="Gruppieren 79"/>
                <p:cNvGrpSpPr/>
                <p:nvPr/>
              </p:nvGrpSpPr>
              <p:grpSpPr>
                <a:xfrm>
                  <a:off x="1170039" y="1351935"/>
                  <a:ext cx="825208" cy="813024"/>
                  <a:chOff x="1170039" y="1199535"/>
                  <a:chExt cx="825208" cy="813024"/>
                </a:xfrm>
              </p:grpSpPr>
              <p:cxnSp>
                <p:nvCxnSpPr>
                  <p:cNvPr id="93" name="Gerader Verbinder 92"/>
                  <p:cNvCxnSpPr/>
                  <p:nvPr/>
                </p:nvCxnSpPr>
                <p:spPr>
                  <a:xfrm>
                    <a:off x="1170039" y="1199535"/>
                    <a:ext cx="825208" cy="813024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Gerade Verbindung mit Pfeil 93"/>
                  <p:cNvCxnSpPr/>
                  <p:nvPr/>
                </p:nvCxnSpPr>
                <p:spPr>
                  <a:xfrm flipH="1" flipV="1">
                    <a:off x="1501704" y="1534756"/>
                    <a:ext cx="369362" cy="34785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uppieren 80"/>
                <p:cNvGrpSpPr/>
                <p:nvPr/>
              </p:nvGrpSpPr>
              <p:grpSpPr>
                <a:xfrm flipV="1">
                  <a:off x="2722667" y="1351937"/>
                  <a:ext cx="881446" cy="840862"/>
                  <a:chOff x="1497960" y="801123"/>
                  <a:chExt cx="881446" cy="840862"/>
                </a:xfrm>
              </p:grpSpPr>
              <p:cxnSp>
                <p:nvCxnSpPr>
                  <p:cNvPr id="91" name="Gerader Verbinder 90"/>
                  <p:cNvCxnSpPr/>
                  <p:nvPr/>
                </p:nvCxnSpPr>
                <p:spPr>
                  <a:xfrm>
                    <a:off x="1497960" y="801123"/>
                    <a:ext cx="881446" cy="84086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Gerade Verbindung mit Pfeil 91"/>
                  <p:cNvCxnSpPr/>
                  <p:nvPr/>
                </p:nvCxnSpPr>
                <p:spPr>
                  <a:xfrm flipH="1" flipV="1">
                    <a:off x="1834582" y="1120305"/>
                    <a:ext cx="379266" cy="35437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uppieren 81"/>
                <p:cNvGrpSpPr/>
                <p:nvPr/>
              </p:nvGrpSpPr>
              <p:grpSpPr>
                <a:xfrm flipV="1">
                  <a:off x="1168203" y="2206231"/>
                  <a:ext cx="827044" cy="743085"/>
                  <a:chOff x="1170039" y="1199534"/>
                  <a:chExt cx="827044" cy="743085"/>
                </a:xfrm>
              </p:grpSpPr>
              <p:cxnSp>
                <p:nvCxnSpPr>
                  <p:cNvPr id="89" name="Gerader Verbinder 88"/>
                  <p:cNvCxnSpPr/>
                  <p:nvPr/>
                </p:nvCxnSpPr>
                <p:spPr>
                  <a:xfrm>
                    <a:off x="1170039" y="1199534"/>
                    <a:ext cx="827044" cy="743085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Gerade Verbindung mit Pfeil 89"/>
                  <p:cNvCxnSpPr/>
                  <p:nvPr/>
                </p:nvCxnSpPr>
                <p:spPr>
                  <a:xfrm>
                    <a:off x="1493024" y="1467555"/>
                    <a:ext cx="274512" cy="27769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uppieren 82"/>
                <p:cNvGrpSpPr/>
                <p:nvPr/>
              </p:nvGrpSpPr>
              <p:grpSpPr>
                <a:xfrm>
                  <a:off x="2722667" y="2185595"/>
                  <a:ext cx="879610" cy="763720"/>
                  <a:chOff x="1499796" y="878267"/>
                  <a:chExt cx="879610" cy="763720"/>
                </a:xfrm>
              </p:grpSpPr>
              <p:cxnSp>
                <p:nvCxnSpPr>
                  <p:cNvPr id="87" name="Gerader Verbinder 86"/>
                  <p:cNvCxnSpPr/>
                  <p:nvPr/>
                </p:nvCxnSpPr>
                <p:spPr>
                  <a:xfrm>
                    <a:off x="1499796" y="878267"/>
                    <a:ext cx="879610" cy="76372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Gerade Verbindung mit Pfeil 87"/>
                  <p:cNvCxnSpPr/>
                  <p:nvPr/>
                </p:nvCxnSpPr>
                <p:spPr>
                  <a:xfrm>
                    <a:off x="1767137" y="1092559"/>
                    <a:ext cx="294667" cy="27987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4" name="Gerader Verbinder 83"/>
                <p:cNvCxnSpPr/>
                <p:nvPr/>
              </p:nvCxnSpPr>
              <p:spPr>
                <a:xfrm>
                  <a:off x="1995247" y="2185595"/>
                  <a:ext cx="72742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Ellipse 84"/>
                <p:cNvSpPr>
                  <a:spLocks noChangeAspect="1"/>
                </p:cNvSpPr>
                <p:nvPr/>
              </p:nvSpPr>
              <p:spPr>
                <a:xfrm>
                  <a:off x="1924632" y="2106027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Ellipse 85"/>
                <p:cNvSpPr>
                  <a:spLocks noChangeAspect="1"/>
                </p:cNvSpPr>
                <p:nvPr/>
              </p:nvSpPr>
              <p:spPr>
                <a:xfrm>
                  <a:off x="2687385" y="2119448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Textfeld 74"/>
              <p:cNvSpPr txBox="1"/>
              <p:nvPr/>
            </p:nvSpPr>
            <p:spPr>
              <a:xfrm>
                <a:off x="734077" y="949166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 smtClean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2193137" y="993027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 smtClean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 smtClean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Textfeld 78"/>
              <p:cNvSpPr txBox="1"/>
              <p:nvPr/>
            </p:nvSpPr>
            <p:spPr>
              <a:xfrm>
                <a:off x="1326354" y="1614078"/>
                <a:ext cx="697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W</a:t>
                </a:r>
                <a:r>
                  <a:rPr lang="de-DE" sz="3600" b="1" baseline="30000" dirty="0" smtClean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cxnSp>
          <p:nvCxnSpPr>
            <p:cNvPr id="71" name="Gerader Verbinder 70"/>
            <p:cNvCxnSpPr/>
            <p:nvPr/>
          </p:nvCxnSpPr>
          <p:spPr>
            <a:xfrm>
              <a:off x="811369" y="3468452"/>
              <a:ext cx="25435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2278515" y="3492063"/>
              <a:ext cx="25435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/>
            <p:cNvSpPr txBox="1"/>
            <p:nvPr/>
          </p:nvSpPr>
          <p:spPr>
            <a:xfrm>
              <a:off x="1246374" y="671040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0000FF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 smtClean="0">
                  <a:solidFill>
                    <a:srgbClr val="0000FF"/>
                  </a:solidFill>
                </a:rPr>
                <a:t>e</a:t>
              </a:r>
              <a:r>
                <a:rPr lang="de-DE" dirty="0" smtClean="0">
                  <a:solidFill>
                    <a:prstClr val="black"/>
                  </a:solidFill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</a:rPr>
                <a:t>only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3" name="Gruppieren 132"/>
          <p:cNvGrpSpPr/>
          <p:nvPr/>
        </p:nvGrpSpPr>
        <p:grpSpPr>
          <a:xfrm>
            <a:off x="5286298" y="1389204"/>
            <a:ext cx="3710217" cy="1863118"/>
            <a:chOff x="5433782" y="1320379"/>
            <a:chExt cx="3710217" cy="1863118"/>
          </a:xfrm>
        </p:grpSpPr>
        <p:sp>
          <p:nvSpPr>
            <p:cNvPr id="132" name="Abgerundetes Rechteck 131"/>
            <p:cNvSpPr/>
            <p:nvPr/>
          </p:nvSpPr>
          <p:spPr>
            <a:xfrm>
              <a:off x="5935424" y="1320379"/>
              <a:ext cx="3186320" cy="15977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feld 130"/>
                <p:cNvSpPr txBox="1"/>
                <p:nvPr/>
              </p:nvSpPr>
              <p:spPr>
                <a:xfrm>
                  <a:off x="5433782" y="1427952"/>
                  <a:ext cx="3710217" cy="1755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de-DE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𝜇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𝑒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= ………………</m:t>
                                        </m:r>
                                      </m:e>
                                    </m:mr>
                                    <m:mr>
                                      <m:e>
                                        <m:eqArr>
                                          <m:eqArrPr>
                                            <m:ctrlPr>
                                              <a:rPr lang="de-DE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de-DE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             </m:t>
                                            </m:r>
                                          </m:e>
                                          <m:e>
                                            <m:r>
                                              <a:rPr lang="de-DE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             + ………………</m:t>
                                            </m:r>
                                          </m:e>
                                        </m:eqAr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           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 …</m:t>
                                        </m:r>
                                        <m:f>
                                          <m:f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𝑎𝐿</m:t>
                                            </m:r>
                                          </m:num>
                                          <m:den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4 </m:t>
                                            </m:r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  <m:func>
                                          <m:func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Δ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23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𝐿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4 </m:t>
                                                </m:r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den>
                                            </m:f>
                                          </m:e>
                                        </m:func>
                                        <m:func>
                                          <m:func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sin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 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Δ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13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𝐿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4</m:t>
                                                </m:r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den>
                                            </m:f>
                                          </m:e>
                                        </m:func>
                                      </m:e>
                                    </m:mr>
                                  </m:m>
                                </m:e>
                                <m:e>
                                  <m:r>
                                    <a:rPr lang="de-DE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               </m:t>
                                  </m:r>
                                </m:e>
                                <m:e>
                                  <m:r>
                                    <a:rPr lang="de-DE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                  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mr>
                        </m:m>
                      </m:oMath>
                    </m:oMathPara>
                  </a14:m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feld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3782" y="1427952"/>
                  <a:ext cx="3710217" cy="17555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327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878" r="8297" b="7563"/>
          <a:stretch/>
        </p:blipFill>
        <p:spPr>
          <a:xfrm rot="16200000">
            <a:off x="3292995" y="2331057"/>
            <a:ext cx="6807488" cy="6841309"/>
          </a:xfrm>
          <a:prstGeom prst="ellipse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4149213" y="2487561"/>
            <a:ext cx="1946787" cy="983226"/>
          </a:xfrm>
          <a:prstGeom prst="straightConnector1">
            <a:avLst/>
          </a:prstGeom>
          <a:ln w="38100">
            <a:solidFill>
              <a:srgbClr val="0D06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ylinder 9"/>
          <p:cNvSpPr/>
          <p:nvPr/>
        </p:nvSpPr>
        <p:spPr>
          <a:xfrm rot="-960000">
            <a:off x="6068923" y="2221119"/>
            <a:ext cx="275303" cy="412954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27355" y="957088"/>
            <a:ext cx="435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</a:rPr>
              <a:t>Matter </a:t>
            </a:r>
            <a:r>
              <a:rPr lang="de-DE" sz="2400" dirty="0" err="1" smtClean="0">
                <a:solidFill>
                  <a:prstClr val="black"/>
                </a:solidFill>
              </a:rPr>
              <a:t>Effect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is</a:t>
            </a:r>
            <a:r>
              <a:rPr lang="de-DE" sz="2400" dirty="0" smtClean="0">
                <a:solidFill>
                  <a:prstClr val="black"/>
                </a:solidFill>
              </a:rPr>
              <a:t> proportional </a:t>
            </a:r>
            <a:r>
              <a:rPr lang="de-DE" sz="2400" dirty="0" err="1" smtClean="0">
                <a:solidFill>
                  <a:prstClr val="black"/>
                </a:solidFill>
              </a:rPr>
              <a:t>to</a:t>
            </a:r>
            <a:r>
              <a:rPr lang="de-DE" sz="2400" dirty="0" smtClean="0">
                <a:solidFill>
                  <a:prstClr val="black"/>
                </a:solidFill>
              </a:rPr>
              <a:t> L!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20148638">
            <a:off x="4169903" y="251875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D066A"/>
                </a:solidFill>
              </a:rPr>
              <a:t>neutrino</a:t>
            </a:r>
            <a:r>
              <a:rPr lang="de-DE" dirty="0" smtClean="0">
                <a:solidFill>
                  <a:srgbClr val="0D066A"/>
                </a:solidFill>
              </a:rPr>
              <a:t> beam</a:t>
            </a:r>
            <a:endParaRPr lang="de-DE" dirty="0">
              <a:solidFill>
                <a:srgbClr val="0D066A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5806" y="1729510"/>
            <a:ext cx="3604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prstClr val="black"/>
                </a:solidFill>
              </a:rPr>
              <a:t>Long </a:t>
            </a:r>
            <a:r>
              <a:rPr lang="de-DE" sz="2400" b="1" dirty="0" err="1" smtClean="0">
                <a:solidFill>
                  <a:prstClr val="black"/>
                </a:solidFill>
              </a:rPr>
              <a:t>baseline</a:t>
            </a:r>
            <a:r>
              <a:rPr lang="de-DE" sz="2400" b="1" dirty="0" smtClean="0">
                <a:solidFill>
                  <a:prstClr val="black"/>
                </a:solidFill>
              </a:rPr>
              <a:t> </a:t>
            </a:r>
            <a:r>
              <a:rPr lang="de-DE" sz="2400" b="1" dirty="0" err="1" smtClean="0">
                <a:solidFill>
                  <a:prstClr val="black"/>
                </a:solidFill>
              </a:rPr>
              <a:t>Beams</a:t>
            </a:r>
            <a:endParaRPr lang="de-DE" sz="2400" b="1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prstClr val="black"/>
                </a:solidFill>
              </a:rPr>
              <a:t>T2K </a:t>
            </a:r>
            <a:r>
              <a:rPr lang="de-DE" sz="2400" dirty="0" smtClean="0">
                <a:solidFill>
                  <a:prstClr val="black"/>
                </a:solidFill>
              </a:rPr>
              <a:t>(295 km)    </a:t>
            </a:r>
            <a:r>
              <a:rPr lang="de-DE" sz="2400" dirty="0" err="1" smtClean="0">
                <a:solidFill>
                  <a:prstClr val="black"/>
                </a:solidFill>
              </a:rPr>
              <a:t>too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short</a:t>
            </a:r>
            <a:endParaRPr lang="de-DE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 smtClean="0">
                <a:solidFill>
                  <a:prstClr val="black"/>
                </a:solidFill>
              </a:rPr>
              <a:t>No</a:t>
            </a:r>
            <a:r>
              <a:rPr lang="el-GR" sz="2400" b="1" dirty="0" smtClean="0">
                <a:solidFill>
                  <a:prstClr val="black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ν</a:t>
            </a:r>
            <a:r>
              <a:rPr lang="de-DE" sz="2400" b="1" dirty="0" smtClean="0">
                <a:solidFill>
                  <a:prstClr val="black"/>
                </a:solidFill>
                <a:ea typeface="OpenSymbol" panose="05010000000000000000" pitchFamily="2" charset="0"/>
              </a:rPr>
              <a:t>a </a:t>
            </a:r>
            <a:r>
              <a:rPr lang="de-DE" sz="2400" dirty="0" smtClean="0">
                <a:solidFill>
                  <a:prstClr val="black"/>
                </a:solidFill>
                <a:ea typeface="OpenSymbol" panose="05010000000000000000" pitchFamily="2" charset="0"/>
              </a:rPr>
              <a:t>(810 km)    2</a:t>
            </a:r>
            <a:r>
              <a:rPr lang="el-GR" sz="2400" dirty="0" smtClean="0">
                <a:solidFill>
                  <a:prstClr val="black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σ</a:t>
            </a:r>
            <a:endParaRPr lang="de-DE" sz="2400" dirty="0" smtClean="0">
              <a:solidFill>
                <a:prstClr val="black"/>
              </a:solidFill>
              <a:latin typeface="OpenSymbol" panose="05010000000000000000" pitchFamily="2" charset="0"/>
              <a:ea typeface="OpenSymbol" panose="05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prstClr val="black"/>
                </a:solidFill>
                <a:ea typeface="OpenSymbol" panose="05010000000000000000" pitchFamily="2" charset="0"/>
              </a:rPr>
              <a:t>LBNE/DUNE </a:t>
            </a:r>
            <a:r>
              <a:rPr lang="de-DE" sz="2400" dirty="0" smtClean="0">
                <a:solidFill>
                  <a:prstClr val="black"/>
                </a:solidFill>
                <a:ea typeface="OpenSymbol" panose="05010000000000000000" pitchFamily="2" charset="0"/>
              </a:rPr>
              <a:t>(1300 km)</a:t>
            </a:r>
            <a:br>
              <a:rPr lang="de-DE" sz="2400" dirty="0" smtClean="0">
                <a:solidFill>
                  <a:prstClr val="black"/>
                </a:solidFill>
                <a:ea typeface="OpenSymbol" panose="05010000000000000000" pitchFamily="2" charset="0"/>
              </a:rPr>
            </a:br>
            <a:r>
              <a:rPr lang="de-DE" sz="2400" dirty="0" smtClean="0">
                <a:solidFill>
                  <a:prstClr val="black"/>
                </a:solidFill>
                <a:ea typeface="OpenSymbol" panose="05010000000000000000" pitchFamily="2" charset="0"/>
              </a:rPr>
              <a:t>                         </a:t>
            </a:r>
            <a:r>
              <a:rPr lang="de-DE" sz="2400" dirty="0" err="1" smtClean="0">
                <a:solidFill>
                  <a:prstClr val="black"/>
                </a:solidFill>
                <a:ea typeface="OpenSymbol" panose="05010000000000000000" pitchFamily="2" charset="0"/>
              </a:rPr>
              <a:t>excellent</a:t>
            </a:r>
            <a:endParaRPr lang="de-DE" sz="2400" b="1" dirty="0">
              <a:solidFill>
                <a:prstClr val="black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184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5761" y="-62865"/>
            <a:ext cx="12344401" cy="694372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4849" y="-62865"/>
            <a:ext cx="41216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In the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beginning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…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732735" y="6150114"/>
            <a:ext cx="3324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… the Big Bang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84" y="469484"/>
            <a:ext cx="2166561" cy="16315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721233" y="2299856"/>
            <a:ext cx="34237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de-DE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DE" sz="2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reated</a:t>
            </a:r>
            <a:r>
              <a:rPr lang="de-DE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matter </a:t>
            </a:r>
            <a:r>
              <a:rPr lang="de-DE" sz="2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antimatter</a:t>
            </a:r>
            <a:endParaRPr lang="de-DE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112832" y="2675457"/>
            <a:ext cx="20321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DE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</a:t>
            </a:r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amounts</a:t>
            </a:r>
            <a:endParaRPr lang="de-DE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412299" y="1719023"/>
            <a:ext cx="3933926" cy="4910824"/>
            <a:chOff x="2605037" y="973588"/>
            <a:chExt cx="3933926" cy="491082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5037" y="973588"/>
              <a:ext cx="3933926" cy="4910824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697" y="1371495"/>
              <a:ext cx="2372038" cy="4099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91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878" r="8297" b="7563"/>
          <a:stretch/>
        </p:blipFill>
        <p:spPr>
          <a:xfrm rot="16200000">
            <a:off x="3480355" y="2575551"/>
            <a:ext cx="3069603" cy="3084853"/>
          </a:xfrm>
          <a:prstGeom prst="ellipse">
            <a:avLst/>
          </a:prstGeom>
        </p:spPr>
      </p:pic>
      <p:sp>
        <p:nvSpPr>
          <p:cNvPr id="10" name="Zylinder 9"/>
          <p:cNvSpPr/>
          <p:nvPr/>
        </p:nvSpPr>
        <p:spPr>
          <a:xfrm rot="2460000">
            <a:off x="3700437" y="5116077"/>
            <a:ext cx="275303" cy="412954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7" name="Gerade Verbindung mit Pfeil 6"/>
          <p:cNvCxnSpPr>
            <a:endCxn id="5" idx="1"/>
          </p:cNvCxnSpPr>
          <p:nvPr/>
        </p:nvCxnSpPr>
        <p:spPr>
          <a:xfrm flipH="1">
            <a:off x="3924496" y="2583175"/>
            <a:ext cx="1886368" cy="2620071"/>
          </a:xfrm>
          <a:prstGeom prst="straightConnector1">
            <a:avLst/>
          </a:prstGeom>
          <a:ln w="38100">
            <a:solidFill>
              <a:srgbClr val="0D06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096209" y="1035744"/>
            <a:ext cx="695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</a:rPr>
              <a:t>Resonant </a:t>
            </a:r>
            <a:r>
              <a:rPr lang="de-DE" sz="2400" dirty="0" err="1" smtClean="0">
                <a:solidFill>
                  <a:prstClr val="black"/>
                </a:solidFill>
              </a:rPr>
              <a:t>transition</a:t>
            </a:r>
            <a:r>
              <a:rPr lang="de-DE" sz="2400" dirty="0" smtClean="0">
                <a:solidFill>
                  <a:prstClr val="black"/>
                </a:solidFill>
              </a:rPr>
              <a:t> (MSW) </a:t>
            </a:r>
            <a:r>
              <a:rPr lang="de-DE" sz="2400" dirty="0" err="1" smtClean="0">
                <a:solidFill>
                  <a:prstClr val="black"/>
                </a:solidFill>
              </a:rPr>
              <a:t>near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the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core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of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the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earth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2189926">
            <a:off x="5330742" y="2042036"/>
            <a:ext cx="13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D066A"/>
                </a:solidFill>
              </a:rPr>
              <a:t>atmospheric</a:t>
            </a:r>
            <a:endParaRPr lang="de-DE" dirty="0">
              <a:solidFill>
                <a:srgbClr val="0D066A"/>
              </a:solidFill>
            </a:endParaRPr>
          </a:p>
          <a:p>
            <a:pPr algn="ctr"/>
            <a:r>
              <a:rPr lang="de-DE" dirty="0" err="1" smtClean="0">
                <a:solidFill>
                  <a:srgbClr val="0D066A"/>
                </a:solidFill>
              </a:rPr>
              <a:t>neutrinos</a:t>
            </a:r>
            <a:endParaRPr lang="de-DE" dirty="0">
              <a:solidFill>
                <a:srgbClr val="0D066A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22031" y="4196033"/>
            <a:ext cx="2255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prstClr val="black"/>
                </a:solidFill>
              </a:rPr>
              <a:t>ORCA     </a:t>
            </a:r>
            <a:r>
              <a:rPr lang="de-DE" sz="2400" dirty="0" err="1" smtClean="0">
                <a:solidFill>
                  <a:prstClr val="black"/>
                </a:solidFill>
              </a:rPr>
              <a:t>good</a:t>
            </a:r>
            <a:endParaRPr lang="de-DE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prstClr val="black"/>
                </a:solidFill>
              </a:rPr>
              <a:t>PINGU   </a:t>
            </a:r>
            <a:r>
              <a:rPr lang="de-DE" sz="2400" dirty="0" err="1" smtClean="0">
                <a:solidFill>
                  <a:prstClr val="black"/>
                </a:solidFill>
              </a:rPr>
              <a:t>good</a:t>
            </a:r>
            <a:endParaRPr lang="de-DE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prstClr val="black"/>
                </a:solidFill>
                <a:ea typeface="OpenSymbol" panose="05010000000000000000" pitchFamily="2" charset="0"/>
              </a:rPr>
              <a:t>INO</a:t>
            </a:r>
            <a:r>
              <a:rPr lang="de-DE" sz="2400" dirty="0" smtClean="0">
                <a:solidFill>
                  <a:prstClr val="black"/>
                </a:solidFill>
                <a:ea typeface="OpenSymbol" panose="05010000000000000000" pitchFamily="2" charset="0"/>
              </a:rPr>
              <a:t>        </a:t>
            </a:r>
            <a:r>
              <a:rPr lang="de-DE" sz="2400" dirty="0" err="1" smtClean="0">
                <a:solidFill>
                  <a:prstClr val="black"/>
                </a:solidFill>
                <a:ea typeface="OpenSymbol" panose="05010000000000000000" pitchFamily="2" charset="0"/>
              </a:rPr>
              <a:t>some</a:t>
            </a:r>
            <a:endParaRPr lang="de-DE" sz="2400" b="1" dirty="0" smtClean="0">
              <a:solidFill>
                <a:prstClr val="black"/>
              </a:solidFill>
              <a:ea typeface="OpenSymbol" panose="05010000000000000000" pitchFamily="2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971600" y="861731"/>
                <a:ext cx="6954853" cy="767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0" i="1" smtClean="0"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de-DE" i="1">
                                <a:latin typeface="Cambria Math"/>
                              </a:rPr>
                              <m:t>=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  <m:r>
                              <a:rPr lang="de-DE" i="1">
                                <a:latin typeface="Cambria Math"/>
                              </a:rPr>
                              <m:t> −</m:t>
                            </m:r>
                            <m:func>
                              <m:funcPr>
                                <m:ctrlPr>
                                  <a:rPr lang="de-DE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𝐬𝐢𝐧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𝟏𝟑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Δ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𝑒𝑒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i="1">
                                        <a:latin typeface="Cambria Math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de-DE" i="1">
                                        <a:latin typeface="Cambria Math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de-DE" b="0" i="1" smtClean="0">
                                <a:latin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𝐬𝐢𝐧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𝟏𝟐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/>
                                      </a:rPr>
                                      <m:t>Δ</m:t>
                                    </m:r>
                                    <m:sSubSup>
                                      <m:sSubSup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21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func>
                          </m:e>
                        </m:mr>
                        <m:m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861731"/>
                <a:ext cx="6954853" cy="7670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z="1400" smtClean="0">
                <a:solidFill>
                  <a:schemeClr val="tx1"/>
                </a:solidFill>
              </a:rPr>
              <a:t>41</a:t>
            </a:fld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5496" y="2420888"/>
            <a:ext cx="8254380" cy="4385642"/>
            <a:chOff x="35496" y="2420888"/>
            <a:chExt cx="8254380" cy="4385642"/>
          </a:xfrm>
        </p:grpSpPr>
        <p:cxnSp>
          <p:nvCxnSpPr>
            <p:cNvPr id="7" name="Gerade Verbindung 6"/>
            <p:cNvCxnSpPr/>
            <p:nvPr/>
          </p:nvCxnSpPr>
          <p:spPr>
            <a:xfrm>
              <a:off x="7092280" y="3442692"/>
              <a:ext cx="43204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7660729" y="3140968"/>
                  <a:ext cx="62914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1" i="1" smtClean="0">
                                <a:latin typeface="Cambria Math"/>
                              </a:rPr>
                              <m:t>𝝂</m:t>
                            </m:r>
                          </m:e>
                          <m:sub>
                            <m:r>
                              <a:rPr lang="de-DE" sz="2800" b="1" i="1" smtClean="0"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de-DE" sz="2800" b="1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0729" y="3140968"/>
                  <a:ext cx="629147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 Verbindung 14"/>
            <p:cNvCxnSpPr/>
            <p:nvPr/>
          </p:nvCxnSpPr>
          <p:spPr>
            <a:xfrm>
              <a:off x="7819057" y="3284984"/>
              <a:ext cx="15624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35496" y="2420888"/>
                  <a:ext cx="2071657" cy="670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Reactor Experiment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de-DE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de-DE" b="1" dirty="0" smtClean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-disappearance</a:t>
                  </a:r>
                  <a:endParaRPr lang="de-DE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2420888"/>
                  <a:ext cx="2071657" cy="67076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647" t="-5455" r="-3529" b="-1363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2457730"/>
              <a:ext cx="4753340" cy="4348800"/>
            </a:xfrm>
            <a:prstGeom prst="rect">
              <a:avLst/>
            </a:prstGeom>
            <a:effectLst>
              <a:outerShdw blurRad="50800" dist="101600" dir="18900000" algn="b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9" name="Gruppieren 28"/>
            <p:cNvGrpSpPr/>
            <p:nvPr/>
          </p:nvGrpSpPr>
          <p:grpSpPr>
            <a:xfrm>
              <a:off x="2156670" y="2492896"/>
              <a:ext cx="2094356" cy="1233428"/>
              <a:chOff x="2156670" y="2492896"/>
              <a:chExt cx="2094356" cy="1233428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3203848" y="2852936"/>
                <a:ext cx="720080" cy="50405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411760" y="2852936"/>
                <a:ext cx="720080" cy="50405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2462260" y="2492896"/>
                <a:ext cx="619080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near</a:t>
                </a:r>
                <a:endParaRPr lang="de-DE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3347864" y="2492896"/>
                <a:ext cx="450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f</a:t>
                </a:r>
                <a:r>
                  <a:rPr lang="de-DE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ar</a:t>
                </a:r>
                <a:endParaRPr lang="de-DE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2156670" y="3356992"/>
                <a:ext cx="209435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current</a:t>
                </a:r>
                <a:r>
                  <a:rPr lang="de-DE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experiments</a:t>
                </a:r>
                <a:endParaRPr lang="de-DE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0" name="Gruppieren 29"/>
            <p:cNvGrpSpPr/>
            <p:nvPr/>
          </p:nvGrpSpPr>
          <p:grpSpPr>
            <a:xfrm>
              <a:off x="4850695" y="5445224"/>
              <a:ext cx="1665521" cy="873388"/>
              <a:chOff x="4850695" y="5445224"/>
              <a:chExt cx="1665521" cy="873388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5292080" y="5445224"/>
                <a:ext cx="720080" cy="50405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4850695" y="5949280"/>
                <a:ext cx="1665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next</a:t>
                </a:r>
                <a:r>
                  <a:rPr lang="de-DE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generation</a:t>
                </a:r>
                <a:endParaRPr lang="de-DE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5808078" y="4139788"/>
              <a:ext cx="1145122" cy="369332"/>
              <a:chOff x="5808078" y="4139788"/>
              <a:chExt cx="1145122" cy="369332"/>
            </a:xfrm>
          </p:grpSpPr>
          <p:cxnSp>
            <p:nvCxnSpPr>
              <p:cNvPr id="18" name="Gerade Verbindung 17"/>
              <p:cNvCxnSpPr/>
              <p:nvPr/>
            </p:nvCxnSpPr>
            <p:spPr>
              <a:xfrm>
                <a:off x="6228184" y="4509120"/>
                <a:ext cx="28803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/>
              <p:cNvSpPr txBox="1"/>
              <p:nvPr/>
            </p:nvSpPr>
            <p:spPr>
              <a:xfrm>
                <a:off x="5808078" y="4139788"/>
                <a:ext cx="1145122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KamLAND</a:t>
                </a:r>
                <a:endParaRPr lang="de-DE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755576" y="620688"/>
            <a:ext cx="15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/>
              <a:t>leading</a:t>
            </a:r>
            <a:r>
              <a:rPr lang="de-DE" u="sng" dirty="0" smtClean="0"/>
              <a:t> </a:t>
            </a:r>
            <a:r>
              <a:rPr lang="de-DE" u="sng" dirty="0" err="1" smtClean="0"/>
              <a:t>terms</a:t>
            </a:r>
            <a:r>
              <a:rPr lang="de-DE" dirty="0" smtClean="0"/>
              <a:t>: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508701" y="1678310"/>
                <a:ext cx="5599803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  <m:r>
                      <a:rPr lang="de-DE" sz="1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  <m:r>
                      <a:rPr lang="de-DE" sz="1400" b="0" i="1" smtClean="0"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</m:oMath>
                </a14:m>
                <a:r>
                  <a:rPr lang="de-DE" sz="1400" dirty="0" smtClean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dirty="0" smtClean="0">
                        <a:latin typeface="Cambria Math"/>
                      </a:rPr>
                      <m:t>Δ</m:t>
                    </m:r>
                    <m:sSubSup>
                      <m:sSubSup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dirty="0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sz="1400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de-DE" sz="1400" b="0" i="1" dirty="0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dirty="0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b="0" i="1" dirty="0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de-DE" sz="1400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de-DE" sz="1400" b="0" i="1" dirty="0" smtClean="0">
                        <a:latin typeface="Cambria Math"/>
                      </a:rPr>
                      <m:t>−</m:t>
                    </m:r>
                    <m:sSubSup>
                      <m:sSubSup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dirty="0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b="0" i="1" dirty="0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de-DE" sz="1400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01" y="1678310"/>
                <a:ext cx="5599803" cy="432041"/>
              </a:xfrm>
              <a:prstGeom prst="rect">
                <a:avLst/>
              </a:prstGeom>
              <a:blipFill rotWithShape="1">
                <a:blip r:embed="rId8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hteck 31"/>
          <p:cNvSpPr/>
          <p:nvPr/>
        </p:nvSpPr>
        <p:spPr>
          <a:xfrm>
            <a:off x="39382" y="0"/>
            <a:ext cx="6321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Reactor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Experiments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8173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51520" y="1196752"/>
                <a:ext cx="5892319" cy="1030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/>
                        </a:rPr>
                        <m:t>=1 −4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𝑒𝑖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𝑒𝑗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892319" cy="10303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11067" y="2132856"/>
                <a:ext cx="6925229" cy="16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400" i="1"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4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400" i="1"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4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i="1">
                                <a:latin typeface="Cambria Math"/>
                              </a:rPr>
                              <m:t>=1</m:t>
                            </m:r>
                            <m:r>
                              <m:rPr>
                                <m:nor/>
                              </m:rPr>
                              <a:rPr lang="de-DE" sz="2400" dirty="0"/>
                              <m:t> </m:t>
                            </m:r>
                            <m:r>
                              <a:rPr lang="de-DE" sz="2400" b="0" i="1" dirty="0" smtClean="0">
                                <a:latin typeface="Cambria Math"/>
                              </a:rPr>
                              <m:t>                                                                    </m:t>
                            </m:r>
                          </m:e>
                        </m:mr>
                        <m:mr>
                          <m:e>
                            <m:r>
                              <a:rPr lang="de-DE" sz="2400" b="0" i="1" smtClean="0">
                                <a:latin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func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13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31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32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7" y="2132856"/>
                <a:ext cx="6925229" cy="16855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83568" y="620688"/>
            <a:ext cx="791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Reactor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Anti-Neutrino </a:t>
            </a:r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Disappearance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89599" y="1412776"/>
            <a:ext cx="187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3-flavour </a:t>
            </a:r>
            <a:r>
              <a:rPr lang="de-DE" dirty="0" err="1" smtClean="0"/>
              <a:t>scenario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6588224" y="1268760"/>
            <a:ext cx="1944216" cy="1296144"/>
            <a:chOff x="6732240" y="1844824"/>
            <a:chExt cx="1944216" cy="1296144"/>
          </a:xfrm>
        </p:grpSpPr>
        <p:sp>
          <p:nvSpPr>
            <p:cNvPr id="10" name="Rechteck 9"/>
            <p:cNvSpPr/>
            <p:nvPr/>
          </p:nvSpPr>
          <p:spPr>
            <a:xfrm>
              <a:off x="6732240" y="184482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6804248" y="1916832"/>
                  <a:ext cx="1494448" cy="618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4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248" y="1916832"/>
                  <a:ext cx="1494448" cy="618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feld 1"/>
          <p:cNvSpPr txBox="1"/>
          <p:nvPr/>
        </p:nvSpPr>
        <p:spPr>
          <a:xfrm>
            <a:off x="5868144" y="2492896"/>
            <a:ext cx="1897314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low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smtClean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smtClean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285232" y="5805264"/>
            <a:ext cx="2895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Yu</a:t>
            </a:r>
            <a:r>
              <a:rPr lang="de-DE" dirty="0"/>
              <a:t>-Feng </a:t>
            </a:r>
            <a:r>
              <a:rPr lang="de-DE" dirty="0" smtClean="0"/>
              <a:t>Li et al.,</a:t>
            </a:r>
          </a:p>
          <a:p>
            <a:r>
              <a:rPr lang="de-DE" dirty="0" err="1" smtClean="0"/>
              <a:t>Phys.Rev</a:t>
            </a:r>
            <a:r>
              <a:rPr lang="de-DE" dirty="0"/>
              <a:t>. D88 (2013) 013008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35496" y="3933056"/>
            <a:ext cx="6120680" cy="2637231"/>
            <a:chOff x="35496" y="3933056"/>
            <a:chExt cx="6120680" cy="2637231"/>
          </a:xfrm>
        </p:grpSpPr>
        <p:pic>
          <p:nvPicPr>
            <p:cNvPr id="12" name="Picture 15" descr="hierarch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3933056"/>
              <a:ext cx="5740405" cy="211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35496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1" i="1" smtClean="0">
                            <a:latin typeface="Cambria Math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6165304"/>
                  <a:ext cx="2858347" cy="40498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3297829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7829" y="6165304"/>
                  <a:ext cx="2858347" cy="404983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hteck 19"/>
            <p:cNvSpPr/>
            <p:nvPr/>
          </p:nvSpPr>
          <p:spPr>
            <a:xfrm>
              <a:off x="4371444" y="4898329"/>
              <a:ext cx="180160" cy="717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eschweifte Klammer links 20"/>
            <p:cNvSpPr/>
            <p:nvPr/>
          </p:nvSpPr>
          <p:spPr>
            <a:xfrm>
              <a:off x="4245671" y="4551604"/>
              <a:ext cx="135971" cy="1080964"/>
            </a:xfrm>
            <a:prstGeom prst="leftBrace">
              <a:avLst>
                <a:gd name="adj1" fmla="val 60833"/>
                <a:gd name="adj2" fmla="val 73654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>
          <a:xfrm>
            <a:off x="7086600" y="6502206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0962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4592"/>
            <a:ext cx="7920880" cy="533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32040" y="2636912"/>
            <a:ext cx="2867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typ. </a:t>
            </a:r>
            <a:r>
              <a:rPr lang="de-DE" sz="2400" b="1" dirty="0" smtClean="0">
                <a:sym typeface="Symbol"/>
              </a:rPr>
              <a:t>-</a:t>
            </a:r>
            <a:r>
              <a:rPr lang="de-DE" sz="2400" b="1" dirty="0" err="1" smtClean="0">
                <a:sym typeface="Symbol"/>
              </a:rPr>
              <a:t>energy</a:t>
            </a:r>
            <a:r>
              <a:rPr lang="de-DE" sz="2400" b="1" dirty="0" smtClean="0"/>
              <a:t>: 5 </a:t>
            </a:r>
            <a:r>
              <a:rPr lang="de-DE" sz="2400" b="1" dirty="0" err="1" smtClean="0"/>
              <a:t>MeV</a:t>
            </a:r>
            <a:endParaRPr lang="de-DE" sz="24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4932040" y="3111351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good</a:t>
            </a:r>
            <a:r>
              <a:rPr lang="de-DE" sz="2400" b="1" dirty="0" smtClean="0"/>
              <a:t>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400" b="1" dirty="0" smtClean="0"/>
              <a:t>: 50 … 60 km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224563" y="3172906"/>
            <a:ext cx="2419445" cy="832158"/>
            <a:chOff x="2224563" y="3172906"/>
            <a:chExt cx="2419445" cy="832158"/>
          </a:xfrm>
        </p:grpSpPr>
        <p:cxnSp>
          <p:nvCxnSpPr>
            <p:cNvPr id="8" name="Gerade Verbindung mit Pfeil 7"/>
            <p:cNvCxnSpPr/>
            <p:nvPr/>
          </p:nvCxnSpPr>
          <p:spPr>
            <a:xfrm flipH="1">
              <a:off x="2771800" y="3573016"/>
              <a:ext cx="360040" cy="43204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flipH="1">
              <a:off x="2627784" y="3501008"/>
              <a:ext cx="360040" cy="4320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2224563" y="3172906"/>
              <a:ext cx="2419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/>
                <a:t>different </a:t>
              </a:r>
              <a:r>
                <a:rPr lang="de-DE" sz="2000" b="1" dirty="0" err="1" smtClean="0"/>
                <a:t>frequencies</a:t>
              </a:r>
              <a:endParaRPr lang="de-DE" sz="2000" b="1" dirty="0" smtClean="0"/>
            </a:p>
          </p:txBody>
        </p:sp>
      </p:grp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0585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4"/>
          <a:stretch>
            <a:fillRect/>
          </a:stretch>
        </p:blipFill>
        <p:spPr bwMode="auto">
          <a:xfrm>
            <a:off x="1403648" y="764704"/>
            <a:ext cx="5688632" cy="589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 rot="16200000">
            <a:off x="-1350100" y="3186820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Fourier </a:t>
            </a:r>
            <a:r>
              <a:rPr lang="de-DE" sz="3200" b="1" dirty="0" err="1" smtClean="0"/>
              <a:t>analysis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of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signal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30283" y="1628800"/>
                <a:ext cx="942117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283" y="1628800"/>
                <a:ext cx="942117" cy="7813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36296" y="4519840"/>
                <a:ext cx="898836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4519840"/>
                <a:ext cx="898836" cy="781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403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2776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Experimental 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Landscape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02196" y="4748578"/>
            <a:ext cx="7848872" cy="112869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3-Flavour </a:t>
            </a:r>
            <a:r>
              <a:rPr lang="de-DE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Interference</a:t>
            </a: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>
              <a:spcAft>
                <a:spcPts val="600"/>
              </a:spcAft>
            </a:pP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2196" y="1232756"/>
            <a:ext cx="7848872" cy="3024336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Matter-</a:t>
            </a:r>
            <a:r>
              <a:rPr lang="de-DE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de-DE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endParaRPr lang="de-DE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endParaRPr lang="de-DE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endParaRPr lang="de-DE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</a:t>
            </a:r>
            <a:r>
              <a:rPr lang="de-DE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endParaRPr lang="de-DE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97891" y="1880828"/>
            <a:ext cx="1010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PINGU</a:t>
            </a:r>
          </a:p>
          <a:p>
            <a:r>
              <a:rPr lang="de-DE" sz="2400" dirty="0" smtClean="0"/>
              <a:t>ORCA</a:t>
            </a:r>
          </a:p>
          <a:p>
            <a:r>
              <a:rPr lang="de-DE" sz="2400" dirty="0" smtClean="0"/>
              <a:t>INO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4497891" y="3156919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No</a:t>
            </a:r>
            <a:r>
              <a:rPr lang="el-GR" sz="2400" dirty="0" smtClean="0">
                <a:latin typeface="OpenSymbol"/>
                <a:ea typeface="OpenSymbol"/>
              </a:rPr>
              <a:t>ν</a:t>
            </a:r>
            <a:r>
              <a:rPr lang="de-DE" sz="2400" dirty="0" smtClean="0">
                <a:ea typeface="OpenSymbol"/>
              </a:rPr>
              <a:t>a</a:t>
            </a:r>
            <a:endParaRPr lang="de-DE" sz="2400" dirty="0"/>
          </a:p>
          <a:p>
            <a:r>
              <a:rPr lang="de-DE" sz="2400" dirty="0" smtClean="0"/>
              <a:t>DUNE/LBNE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497891" y="4869160"/>
            <a:ext cx="1215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JUNO</a:t>
            </a:r>
          </a:p>
          <a:p>
            <a:r>
              <a:rPr lang="de-DE" sz="2400" dirty="0" smtClean="0"/>
              <a:t>RENO50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5904148" y="1394516"/>
            <a:ext cx="973343" cy="4333907"/>
            <a:chOff x="5904148" y="1394516"/>
            <a:chExt cx="973343" cy="4333907"/>
          </a:xfrm>
        </p:grpSpPr>
        <p:sp>
          <p:nvSpPr>
            <p:cNvPr id="6" name="Textfeld 5"/>
            <p:cNvSpPr txBox="1"/>
            <p:nvPr/>
          </p:nvSpPr>
          <p:spPr>
            <a:xfrm>
              <a:off x="5904148" y="1394516"/>
              <a:ext cx="973343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 smtClean="0">
                  <a:ea typeface="OpenSymbol"/>
                </a:rPr>
                <a:t>approval</a:t>
              </a:r>
              <a:r>
                <a:rPr lang="de-DE" sz="1600" dirty="0" smtClean="0">
                  <a:ea typeface="OpenSymbol"/>
                </a:rPr>
                <a:t> </a:t>
              </a:r>
            </a:p>
            <a:p>
              <a:pPr algn="ctr"/>
              <a:r>
                <a:rPr lang="de-DE" sz="1600" dirty="0" err="1" smtClean="0">
                  <a:ea typeface="OpenSymbol"/>
                </a:rPr>
                <a:t>status</a:t>
              </a:r>
              <a:endParaRPr lang="de-DE" sz="2400" dirty="0">
                <a:ea typeface="OpenSymbol"/>
              </a:endParaRPr>
            </a:p>
            <a:p>
              <a:pPr algn="ctr"/>
              <a:r>
                <a:rPr lang="de-DE" sz="2400" dirty="0" smtClean="0">
                  <a:latin typeface="OpenSymbol"/>
                  <a:ea typeface="OpenSymbol"/>
                </a:rPr>
                <a:t></a:t>
              </a:r>
              <a:endParaRPr lang="de-DE" sz="2400" dirty="0">
                <a:latin typeface="OpenSymbol"/>
                <a:ea typeface="OpenSymbol"/>
              </a:endParaRPr>
            </a:p>
            <a:p>
              <a:pPr algn="ctr"/>
              <a:r>
                <a:rPr lang="de-DE" sz="2400" dirty="0" smtClean="0">
                  <a:latin typeface="OpenSymbol"/>
                  <a:ea typeface="OpenSymbol"/>
                </a:rPr>
                <a:t></a:t>
              </a:r>
            </a:p>
            <a:p>
              <a:pPr algn="ctr"/>
              <a:r>
                <a:rPr lang="de-DE" sz="2400" dirty="0" smtClean="0">
                  <a:latin typeface="OpenSymbol"/>
                  <a:ea typeface="OpenSymbol"/>
                </a:rPr>
                <a:t></a:t>
              </a:r>
              <a:endParaRPr lang="de-DE" sz="2400" dirty="0">
                <a:latin typeface="OpenSymbol"/>
                <a:ea typeface="OpenSymbol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207743" y="3200779"/>
              <a:ext cx="4443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OpenSymbol"/>
                  <a:ea typeface="OpenSymbol"/>
                </a:rPr>
                <a:t></a:t>
              </a:r>
            </a:p>
            <a:p>
              <a:r>
                <a:rPr lang="de-DE" sz="2400" dirty="0" smtClean="0">
                  <a:latin typeface="OpenSymbol"/>
                  <a:ea typeface="OpenSymbol"/>
                </a:rPr>
                <a:t>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207743" y="4897426"/>
              <a:ext cx="4443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OpenSymbol"/>
                  <a:ea typeface="OpenSymbol"/>
                </a:rPr>
                <a:t></a:t>
              </a:r>
            </a:p>
            <a:p>
              <a:r>
                <a:rPr lang="de-DE" sz="2400" dirty="0" smtClean="0">
                  <a:latin typeface="OpenSymbol"/>
                  <a:ea typeface="OpenSymbol"/>
                </a:rPr>
                <a:t>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056276" y="1868631"/>
            <a:ext cx="845103" cy="3828621"/>
            <a:chOff x="7056276" y="1868631"/>
            <a:chExt cx="845103" cy="3828621"/>
          </a:xfrm>
        </p:grpSpPr>
        <p:sp>
          <p:nvSpPr>
            <p:cNvPr id="7" name="Textfeld 6"/>
            <p:cNvSpPr txBox="1"/>
            <p:nvPr/>
          </p:nvSpPr>
          <p:spPr>
            <a:xfrm>
              <a:off x="7056276" y="1868631"/>
              <a:ext cx="5950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4 </a:t>
              </a:r>
              <a:r>
                <a:rPr lang="el-GR" sz="2400" dirty="0" smtClean="0">
                  <a:latin typeface="OpenSymbol"/>
                  <a:ea typeface="OpenSymbol"/>
                </a:rPr>
                <a:t>σ</a:t>
              </a:r>
              <a:endParaRPr lang="de-DE" sz="2400" dirty="0" smtClean="0">
                <a:latin typeface="OpenSymbol"/>
                <a:ea typeface="OpenSymbol"/>
              </a:endParaRPr>
            </a:p>
            <a:p>
              <a:r>
                <a:rPr lang="de-DE" sz="2400" dirty="0"/>
                <a:t>4 </a:t>
              </a:r>
              <a:r>
                <a:rPr lang="el-GR" sz="2400" dirty="0">
                  <a:latin typeface="OpenSymbol"/>
                  <a:ea typeface="OpenSymbol"/>
                </a:rPr>
                <a:t>σ</a:t>
              </a:r>
              <a:endParaRPr lang="de-DE" sz="2400" dirty="0"/>
            </a:p>
            <a:p>
              <a:r>
                <a:rPr lang="de-DE" sz="2400" dirty="0" smtClean="0"/>
                <a:t>2 </a:t>
              </a:r>
              <a:r>
                <a:rPr lang="el-GR" sz="2400" dirty="0" smtClean="0">
                  <a:latin typeface="OpenSymbol"/>
                  <a:ea typeface="OpenSymbol"/>
                </a:rPr>
                <a:t>σ</a:t>
              </a:r>
              <a:endParaRPr lang="de-DE" sz="24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056276" y="3212976"/>
              <a:ext cx="7489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2</a:t>
              </a:r>
              <a:r>
                <a:rPr lang="de-DE" sz="2400" dirty="0" smtClean="0"/>
                <a:t> </a:t>
              </a:r>
              <a:r>
                <a:rPr lang="el-GR" sz="2400" dirty="0" smtClean="0">
                  <a:latin typeface="OpenSymbol"/>
                  <a:ea typeface="OpenSymbol"/>
                </a:rPr>
                <a:t>σ</a:t>
              </a:r>
              <a:endParaRPr lang="de-DE" sz="2400" dirty="0" smtClean="0">
                <a:latin typeface="OpenSymbol"/>
                <a:ea typeface="OpenSymbol"/>
              </a:endParaRPr>
            </a:p>
            <a:p>
              <a:r>
                <a:rPr lang="de-DE" sz="2400" dirty="0" smtClean="0"/>
                <a:t>&gt;5 </a:t>
              </a:r>
              <a:r>
                <a:rPr lang="el-GR" sz="2400" dirty="0" smtClean="0">
                  <a:latin typeface="OpenSymbol"/>
                  <a:ea typeface="OpenSymbol"/>
                </a:rPr>
                <a:t>σ</a:t>
              </a:r>
              <a:endParaRPr lang="de-DE" sz="2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056276" y="4866255"/>
              <a:ext cx="8451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3-4 </a:t>
              </a:r>
              <a:r>
                <a:rPr lang="el-GR" sz="2400" dirty="0" smtClean="0">
                  <a:latin typeface="OpenSymbol"/>
                  <a:ea typeface="OpenSymbol"/>
                </a:rPr>
                <a:t>σ</a:t>
              </a:r>
              <a:endParaRPr lang="de-DE" sz="2400" dirty="0" smtClean="0">
                <a:latin typeface="OpenSymbol"/>
                <a:ea typeface="OpenSymbol"/>
              </a:endParaRPr>
            </a:p>
            <a:p>
              <a:r>
                <a:rPr lang="de-DE" sz="2400" dirty="0"/>
                <a:t> </a:t>
              </a:r>
              <a:r>
                <a:rPr lang="de-DE" sz="2400" dirty="0" smtClean="0"/>
                <a:t> ?</a:t>
              </a:r>
              <a:endParaRPr lang="de-DE" sz="2400" dirty="0"/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0098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46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50894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 JUNO Project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83" y="187727"/>
            <a:ext cx="1587520" cy="12865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6" y="1546786"/>
            <a:ext cx="5309763" cy="303022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76980" y="4577013"/>
            <a:ext cx="5545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Armenia, Austria, </a:t>
            </a:r>
            <a:r>
              <a:rPr lang="de-DE" dirty="0" err="1" smtClean="0"/>
              <a:t>Belgium</a:t>
            </a:r>
            <a:r>
              <a:rPr lang="de-DE" dirty="0" smtClean="0"/>
              <a:t>, </a:t>
            </a:r>
            <a:r>
              <a:rPr lang="de-DE" dirty="0" err="1" smtClean="0"/>
              <a:t>Brazil</a:t>
            </a:r>
            <a:r>
              <a:rPr lang="de-DE" dirty="0"/>
              <a:t>, Chili, </a:t>
            </a:r>
            <a:r>
              <a:rPr lang="de-DE" dirty="0" smtClean="0"/>
              <a:t>Chinese </a:t>
            </a:r>
            <a:r>
              <a:rPr lang="de-DE" dirty="0" err="1" smtClean="0"/>
              <a:t>Republic</a:t>
            </a:r>
            <a:r>
              <a:rPr lang="de-DE" dirty="0" smtClean="0"/>
              <a:t>, Czech </a:t>
            </a:r>
            <a:r>
              <a:rPr lang="de-DE" dirty="0" err="1"/>
              <a:t>Republic</a:t>
            </a:r>
            <a:r>
              <a:rPr lang="de-DE" dirty="0"/>
              <a:t>, </a:t>
            </a:r>
            <a:r>
              <a:rPr lang="de-DE" dirty="0" smtClean="0"/>
              <a:t>Germany, </a:t>
            </a:r>
            <a:r>
              <a:rPr lang="de-DE" dirty="0" err="1" smtClean="0"/>
              <a:t>Finland</a:t>
            </a:r>
            <a:r>
              <a:rPr lang="de-DE" dirty="0"/>
              <a:t>, France, </a:t>
            </a:r>
            <a:r>
              <a:rPr lang="de-DE" dirty="0" err="1"/>
              <a:t>Italy</a:t>
            </a:r>
            <a:r>
              <a:rPr lang="de-DE" dirty="0"/>
              <a:t>, </a:t>
            </a:r>
            <a:r>
              <a:rPr lang="de-DE" dirty="0" smtClean="0"/>
              <a:t>Japan, Korea</a:t>
            </a:r>
            <a:r>
              <a:rPr lang="de-DE" dirty="0"/>
              <a:t>, </a:t>
            </a:r>
            <a:r>
              <a:rPr lang="de-DE" dirty="0" err="1" smtClean="0"/>
              <a:t>Latvia</a:t>
            </a:r>
            <a:r>
              <a:rPr lang="de-DE" dirty="0" smtClean="0"/>
              <a:t>, </a:t>
            </a:r>
            <a:r>
              <a:rPr lang="de-DE" dirty="0" err="1" smtClean="0"/>
              <a:t>Russia</a:t>
            </a:r>
            <a:r>
              <a:rPr lang="de-DE" dirty="0"/>
              <a:t>, Taiwan,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smtClean="0"/>
              <a:t>the </a:t>
            </a:r>
            <a:r>
              <a:rPr lang="de-DE" dirty="0"/>
              <a:t>United States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0286" y="1135496"/>
            <a:ext cx="530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447 </a:t>
            </a:r>
            <a:r>
              <a:rPr lang="de-DE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73 </a:t>
            </a:r>
            <a:r>
              <a:rPr lang="de-DE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1/3 </a:t>
            </a:r>
            <a:r>
              <a:rPr lang="de-DE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Europe 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52400" y="5924694"/>
            <a:ext cx="8808803" cy="509477"/>
            <a:chOff x="1378165" y="41052011"/>
            <a:chExt cx="28159156" cy="1628648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65" y="41232583"/>
              <a:ext cx="4996840" cy="1346459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064" y="41232583"/>
              <a:ext cx="4159014" cy="134645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137" y="41232583"/>
              <a:ext cx="4043269" cy="1346459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5899" y="41232583"/>
              <a:ext cx="4155410" cy="1346459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465" y="41052011"/>
              <a:ext cx="3764375" cy="1628648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51E3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0000" contrast="-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2370" y="41236243"/>
              <a:ext cx="4534951" cy="1164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01" y="4473330"/>
            <a:ext cx="2390140" cy="102701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298529" y="4103998"/>
            <a:ext cx="14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upported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5952148" y="1779473"/>
            <a:ext cx="251440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</a:t>
            </a:r>
            <a:r>
              <a:rPr lang="de-DE" sz="3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iangmen</a:t>
            </a:r>
            <a:endParaRPr lang="de-DE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de-DE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</a:t>
            </a:r>
            <a:r>
              <a:rPr lang="de-DE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nderground</a:t>
            </a:r>
          </a:p>
          <a:p>
            <a:r>
              <a:rPr lang="de-DE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N</a:t>
            </a:r>
            <a:r>
              <a:rPr lang="de-DE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eutrino</a:t>
            </a:r>
          </a:p>
          <a:p>
            <a:r>
              <a:rPr lang="de-DE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O</a:t>
            </a:r>
            <a:r>
              <a:rPr lang="de-DE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bservatory</a:t>
            </a:r>
            <a:endParaRPr lang="de-DE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01334" y="2609802"/>
            <a:ext cx="4741333" cy="166948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de-DE" dirty="0" smtClean="0">
                <a:solidFill>
                  <a:schemeClr val="tx1"/>
                </a:solidFill>
              </a:rPr>
              <a:t>See </a:t>
            </a:r>
            <a:r>
              <a:rPr lang="de-DE" dirty="0" err="1" smtClean="0">
                <a:solidFill>
                  <a:schemeClr val="tx1"/>
                </a:solidFill>
              </a:rPr>
              <a:t>talks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400" b="1" dirty="0" smtClean="0">
                <a:solidFill>
                  <a:schemeClr val="tx1"/>
                </a:solidFill>
              </a:rPr>
              <a:t> Stefan van </a:t>
            </a:r>
            <a:r>
              <a:rPr lang="de-DE" sz="2400" b="1" dirty="0" err="1" smtClean="0">
                <a:solidFill>
                  <a:schemeClr val="tx1"/>
                </a:solidFill>
              </a:rPr>
              <a:t>Waasen</a:t>
            </a:r>
            <a:r>
              <a:rPr lang="de-DE" sz="2400" b="1" dirty="0" smtClean="0">
                <a:solidFill>
                  <a:schemeClr val="tx1"/>
                </a:solidFill>
              </a:rPr>
              <a:t>: This </a:t>
            </a:r>
            <a:r>
              <a:rPr lang="de-DE" sz="2400" b="1" dirty="0" err="1" smtClean="0">
                <a:solidFill>
                  <a:schemeClr val="tx1"/>
                </a:solidFill>
              </a:rPr>
              <a:t>afternoon</a:t>
            </a:r>
            <a:endParaRPr lang="de-DE" sz="2400" b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400" b="1" dirty="0" smtClean="0">
                <a:solidFill>
                  <a:schemeClr val="tx1"/>
                </a:solidFill>
              </a:rPr>
              <a:t> Livia Ludhova:       </a:t>
            </a:r>
            <a:r>
              <a:rPr lang="de-DE" sz="2400" b="1" dirty="0" err="1" smtClean="0">
                <a:solidFill>
                  <a:schemeClr val="tx1"/>
                </a:solidFill>
              </a:rPr>
              <a:t>Tuesday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morning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542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3085157" y="2483234"/>
            <a:ext cx="2973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Summary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8" y="3406557"/>
            <a:ext cx="7283196" cy="288855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88011" y="7402"/>
            <a:ext cx="856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Georgian-German School and Workshop in Basic Science</a:t>
            </a:r>
            <a:endParaRPr lang="de-DE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039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hteck 5"/>
          <p:cNvSpPr/>
          <p:nvPr/>
        </p:nvSpPr>
        <p:spPr>
          <a:xfrm>
            <a:off x="288011" y="7402"/>
            <a:ext cx="856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Georgian-German School and Workshop in Basic Science</a:t>
            </a:r>
            <a:endParaRPr lang="de-DE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75043" y="2334630"/>
            <a:ext cx="75952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Cosmology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6690" y="2825700"/>
            <a:ext cx="31966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but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69397" y="3638496"/>
            <a:ext cx="74899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CP-violation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791044" y="4129566"/>
            <a:ext cx="31966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but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9397" y="5015742"/>
            <a:ext cx="65128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JUNO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791044" y="5506812"/>
            <a:ext cx="31966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but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de-DE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DE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7197162" y="4490842"/>
            <a:ext cx="1647544" cy="2096240"/>
            <a:chOff x="6536812" y="3586316"/>
            <a:chExt cx="1930400" cy="243840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812" y="3586316"/>
              <a:ext cx="1930400" cy="2438400"/>
            </a:xfrm>
            <a:prstGeom prst="roundRect">
              <a:avLst>
                <a:gd name="adj" fmla="val 25326"/>
              </a:avLst>
            </a:prstGeom>
            <a:effectLst>
              <a:softEdge rad="88900"/>
            </a:effectLst>
          </p:spPr>
        </p:pic>
        <p:sp>
          <p:nvSpPr>
            <p:cNvPr id="15" name="Textfeld 14"/>
            <p:cNvSpPr txBox="1"/>
            <p:nvPr/>
          </p:nvSpPr>
          <p:spPr>
            <a:xfrm>
              <a:off x="7306845" y="5422392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latin typeface="Comic Sans MS" panose="030F0702030302020204" pitchFamily="66" charset="0"/>
                </a:rPr>
                <a:t>Thanks</a:t>
              </a:r>
              <a:endParaRPr lang="de-DE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741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56256"/>
          <a:stretch/>
        </p:blipFill>
        <p:spPr>
          <a:xfrm>
            <a:off x="-161365" y="-276334"/>
            <a:ext cx="9520517" cy="25054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eck 1"/>
          <p:cNvSpPr/>
          <p:nvPr/>
        </p:nvSpPr>
        <p:spPr>
          <a:xfrm>
            <a:off x="2484964" y="2483234"/>
            <a:ext cx="4174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Backup </a:t>
            </a:r>
            <a:r>
              <a:rPr lang="de-DE" sz="5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Slides</a:t>
            </a:r>
            <a:endParaRPr lang="de-DE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8011" y="7402"/>
            <a:ext cx="856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Georgian-German School and Workshop in Basic Science</a:t>
            </a:r>
            <a:endParaRPr lang="de-DE" sz="2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63763" cy="365125"/>
          </a:xfrm>
        </p:spPr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FBF1741-2752-433D-9013-9B281C2FF6FB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27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924" y="-337552"/>
            <a:ext cx="10047847" cy="753310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041" y="-92684"/>
            <a:ext cx="19136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Today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…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90576" y="6150114"/>
            <a:ext cx="4858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…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we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only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find matter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32051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4572000" y="0"/>
            <a:ext cx="6408712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-756592" y="0"/>
            <a:ext cx="5328592" cy="685800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191829" y="-171400"/>
            <a:ext cx="4760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JUNO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1189" y="4797152"/>
            <a:ext cx="4101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ym typeface="Symbol"/>
              </a:rPr>
              <a:t></a:t>
            </a:r>
            <a:r>
              <a:rPr lang="de-DE" sz="2000" b="1" dirty="0" smtClean="0"/>
              <a:t>-</a:t>
            </a:r>
            <a:r>
              <a:rPr lang="de-DE" sz="2000" b="1" dirty="0" err="1" smtClean="0"/>
              <a:t>oscillations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reactor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neutrinos</a:t>
            </a:r>
            <a:r>
              <a:rPr lang="de-DE" sz="2000" b="1" dirty="0" smtClean="0"/>
              <a:t>:</a:t>
            </a:r>
          </a:p>
          <a:p>
            <a:pPr algn="ctr"/>
            <a:r>
              <a:rPr lang="de-DE" sz="2000" b="1" dirty="0" err="1" smtClean="0"/>
              <a:t>Mass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hierarchy</a:t>
            </a:r>
            <a:endParaRPr lang="de-DE" sz="2000" b="1" dirty="0" smtClean="0"/>
          </a:p>
          <a:p>
            <a:pPr algn="ctr"/>
            <a:r>
              <a:rPr lang="de-DE" sz="2000" b="1" dirty="0" smtClean="0"/>
              <a:t>Precision </a:t>
            </a:r>
            <a:r>
              <a:rPr lang="de-DE" sz="2000" b="1" dirty="0" err="1" smtClean="0"/>
              <a:t>Measurements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4990256" y="1181065"/>
            <a:ext cx="383021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Super Nova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Direct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observation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smtClean="0"/>
              <a:t>Diffuse Super </a:t>
            </a:r>
            <a:r>
              <a:rPr lang="de-DE" sz="2000" b="1" dirty="0"/>
              <a:t>N</a:t>
            </a:r>
            <a:r>
              <a:rPr lang="de-DE" sz="2000" b="1" dirty="0" smtClean="0"/>
              <a:t>ova </a:t>
            </a:r>
            <a:r>
              <a:rPr lang="de-DE" sz="2000" b="1" dirty="0" err="1" smtClean="0"/>
              <a:t>background</a:t>
            </a:r>
            <a:endParaRPr lang="de-DE" sz="2000" b="1" dirty="0" smtClean="0"/>
          </a:p>
          <a:p>
            <a:r>
              <a:rPr lang="de-DE" sz="2000" b="1" dirty="0" smtClean="0"/>
              <a:t>Solar 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Oscillation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parameters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Metallicity</a:t>
            </a:r>
            <a:endParaRPr lang="de-DE" sz="2000" b="1" dirty="0" smtClean="0"/>
          </a:p>
          <a:p>
            <a:r>
              <a:rPr lang="de-DE" sz="2000" b="1" dirty="0" err="1" smtClean="0"/>
              <a:t>Atmospheric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/>
              <a:t>Oscillations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Mass</a:t>
            </a:r>
            <a:r>
              <a:rPr lang="de-DE" sz="2000" b="1" dirty="0"/>
              <a:t> </a:t>
            </a:r>
            <a:r>
              <a:rPr lang="de-DE" sz="2000" b="1" dirty="0" err="1"/>
              <a:t>hierarchy</a:t>
            </a:r>
            <a:r>
              <a:rPr lang="de-DE" sz="2000" b="1" dirty="0"/>
              <a:t> </a:t>
            </a:r>
            <a:r>
              <a:rPr lang="de-DE" sz="2000" b="1" dirty="0" smtClean="0"/>
              <a:t>?</a:t>
            </a:r>
          </a:p>
          <a:p>
            <a:r>
              <a:rPr lang="de-DE" sz="2000" b="1" dirty="0" err="1" smtClean="0"/>
              <a:t>Geo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/>
              <a:t>Models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earth‘s</a:t>
            </a:r>
            <a:r>
              <a:rPr lang="de-DE" sz="2000" b="1" dirty="0"/>
              <a:t> </a:t>
            </a:r>
            <a:r>
              <a:rPr lang="de-DE" sz="2000" b="1" dirty="0" err="1"/>
              <a:t>interior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Heat</a:t>
            </a:r>
            <a:r>
              <a:rPr lang="de-DE" sz="2000" b="1" dirty="0"/>
              <a:t> </a:t>
            </a:r>
            <a:r>
              <a:rPr lang="de-DE" sz="2000" b="1" dirty="0" err="1"/>
              <a:t>production</a:t>
            </a:r>
            <a:r>
              <a:rPr lang="de-DE" sz="2000" b="1" dirty="0"/>
              <a:t>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 err="1">
                <a:sym typeface="Wingdings" panose="05000000000000000000" pitchFamily="2" charset="2"/>
              </a:rPr>
              <a:t>climate</a:t>
            </a:r>
            <a:endParaRPr lang="de-DE" sz="2000" b="1" dirty="0"/>
          </a:p>
          <a:p>
            <a:r>
              <a:rPr lang="de-DE" sz="2000" b="1" dirty="0" err="1" smtClean="0"/>
              <a:t>Nucleon</a:t>
            </a:r>
            <a:r>
              <a:rPr lang="de-DE" sz="2000" b="1" dirty="0" smtClean="0"/>
              <a:t> </a:t>
            </a:r>
            <a:r>
              <a:rPr lang="de-DE" sz="2000" b="1" dirty="0" err="1"/>
              <a:t>Decay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/>
              <a:t>i.e. p </a:t>
            </a:r>
            <a:r>
              <a:rPr lang="de-DE" sz="2000" b="1" dirty="0">
                <a:sym typeface="Wingdings" panose="05000000000000000000" pitchFamily="2" charset="2"/>
              </a:rPr>
              <a:t> K</a:t>
            </a:r>
            <a:r>
              <a:rPr lang="de-DE" sz="2000" b="1" baseline="30000" dirty="0">
                <a:sym typeface="Wingdings" panose="05000000000000000000" pitchFamily="2" charset="2"/>
              </a:rPr>
              <a:t>+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>
                <a:sym typeface="Symbol"/>
              </a:rPr>
              <a:t></a:t>
            </a:r>
          </a:p>
          <a:p>
            <a:r>
              <a:rPr lang="de-DE" sz="2000" b="1" dirty="0" smtClean="0">
                <a:sym typeface="Symbol"/>
              </a:rPr>
              <a:t>Dark </a:t>
            </a:r>
            <a:r>
              <a:rPr lang="de-DE" sz="2000" b="1" dirty="0">
                <a:sym typeface="Symbol"/>
              </a:rPr>
              <a:t>Matter</a:t>
            </a:r>
          </a:p>
          <a:p>
            <a:pPr marL="285750" indent="-285750">
              <a:buFontTx/>
              <a:buChar char="-"/>
            </a:pPr>
            <a:r>
              <a:rPr lang="de-DE" sz="2000" b="1" dirty="0">
                <a:sym typeface="Symbol"/>
              </a:rPr>
              <a:t>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>
                <a:sym typeface="Symbol"/>
              </a:rPr>
              <a:t></a:t>
            </a:r>
          </a:p>
          <a:p>
            <a:r>
              <a:rPr lang="de-DE" sz="2000" b="1" dirty="0" smtClean="0">
                <a:sym typeface="Symbol"/>
              </a:rPr>
              <a:t>Sterile </a:t>
            </a:r>
            <a:r>
              <a:rPr lang="de-DE" sz="2000" b="1" dirty="0">
                <a:sym typeface="Symbol"/>
              </a:rPr>
              <a:t>Neutrinos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radioactive</a:t>
            </a:r>
            <a:r>
              <a:rPr lang="de-DE" sz="2000" b="1" dirty="0"/>
              <a:t> </a:t>
            </a:r>
            <a:r>
              <a:rPr lang="de-DE" sz="2000" b="1" dirty="0" err="1" smtClean="0"/>
              <a:t>sources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55576" y="692696"/>
            <a:ext cx="278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88898" y="692696"/>
            <a:ext cx="133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27584" y="1844824"/>
            <a:ext cx="2880320" cy="19442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MC-</a:t>
            </a:r>
            <a:r>
              <a:rPr lang="de-DE" sz="2400" dirty="0" err="1" smtClean="0"/>
              <a:t>studies</a:t>
            </a:r>
            <a:r>
              <a:rPr lang="de-DE" sz="2400" dirty="0" smtClean="0"/>
              <a:t>:</a:t>
            </a:r>
          </a:p>
          <a:p>
            <a:pPr algn="ctr">
              <a:lnSpc>
                <a:spcPct val="150000"/>
              </a:lnSpc>
            </a:pPr>
            <a:r>
              <a:rPr lang="de-DE" sz="2400" b="1" dirty="0" smtClean="0"/>
              <a:t>&gt;3 </a:t>
            </a:r>
            <a:r>
              <a:rPr lang="de-DE" sz="2400" b="1" dirty="0" err="1" smtClean="0"/>
              <a:t>sigma</a:t>
            </a:r>
            <a:r>
              <a:rPr lang="de-DE" sz="2400" b="1" dirty="0" smtClean="0"/>
              <a:t> in 4 </a:t>
            </a:r>
            <a:r>
              <a:rPr lang="de-DE" sz="2400" b="1" dirty="0" err="1" smtClean="0"/>
              <a:t>years</a:t>
            </a:r>
            <a:endParaRPr lang="de-DE" sz="2400" b="1" dirty="0" smtClean="0"/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(3% </a:t>
            </a:r>
            <a:r>
              <a:rPr lang="de-DE" sz="2000" dirty="0" err="1" smtClean="0"/>
              <a:t>resolution</a:t>
            </a:r>
            <a:r>
              <a:rPr lang="de-DE" sz="2000" dirty="0" smtClean="0"/>
              <a:t> @ 1 </a:t>
            </a:r>
            <a:r>
              <a:rPr lang="de-DE" sz="2000" dirty="0" err="1" smtClean="0"/>
              <a:t>MeV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17</a:t>
            </a:r>
            <a:endParaRPr 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29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</a:rPr>
              <a:pPr/>
              <a:t>51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43204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 CHALLENGE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18" y="1104452"/>
            <a:ext cx="4369266" cy="2647897"/>
          </a:xfrm>
          <a:prstGeom prst="rect">
            <a:avLst/>
          </a:prstGeom>
          <a:effectLst>
            <a:outerShdw blurRad="50800" dist="101600" dir="8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0" y="1104453"/>
            <a:ext cx="3928609" cy="26478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1662960" y="3074584"/>
            <a:ext cx="265844" cy="265844"/>
            <a:chOff x="2627784" y="3501008"/>
            <a:chExt cx="504056" cy="504056"/>
          </a:xfrm>
        </p:grpSpPr>
        <p:cxnSp>
          <p:nvCxnSpPr>
            <p:cNvPr id="16" name="Gerade Verbindung mit Pfeil 15"/>
            <p:cNvCxnSpPr/>
            <p:nvPr/>
          </p:nvCxnSpPr>
          <p:spPr>
            <a:xfrm flipH="1">
              <a:off x="2771800" y="3573016"/>
              <a:ext cx="360040" cy="432048"/>
            </a:xfrm>
            <a:prstGeom prst="straightConnector1">
              <a:avLst/>
            </a:prstGeom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H="1">
              <a:off x="2627784" y="3501008"/>
              <a:ext cx="360040" cy="432048"/>
            </a:xfrm>
            <a:prstGeom prst="straightConnector1">
              <a:avLst/>
            </a:prstGeom>
            <a:ln w="254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ingekerbter Pfeil nach rechts 18"/>
          <p:cNvSpPr/>
          <p:nvPr/>
        </p:nvSpPr>
        <p:spPr>
          <a:xfrm>
            <a:off x="3067665" y="2251583"/>
            <a:ext cx="1661651" cy="550607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Resolution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1380901" y="2654710"/>
            <a:ext cx="5364028" cy="4080387"/>
            <a:chOff x="1852849" y="2654710"/>
            <a:chExt cx="5364028" cy="4080387"/>
          </a:xfrm>
        </p:grpSpPr>
        <p:sp>
          <p:nvSpPr>
            <p:cNvPr id="20" name="Rechteck 19"/>
            <p:cNvSpPr/>
            <p:nvPr/>
          </p:nvSpPr>
          <p:spPr>
            <a:xfrm>
              <a:off x="1852849" y="2654710"/>
              <a:ext cx="5364028" cy="40803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76200" dist="127000" dir="8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4759" y="2787103"/>
              <a:ext cx="5058553" cy="3778846"/>
            </a:xfrm>
            <a:prstGeom prst="rect">
              <a:avLst/>
            </a:prstGeom>
          </p:spPr>
        </p:pic>
      </p:grpSp>
      <p:sp>
        <p:nvSpPr>
          <p:cNvPr id="22" name="Textfeld 21"/>
          <p:cNvSpPr txBox="1"/>
          <p:nvPr/>
        </p:nvSpPr>
        <p:spPr>
          <a:xfrm>
            <a:off x="7051506" y="5464761"/>
            <a:ext cx="1762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LENA: 	7%/</a:t>
            </a:r>
            <a:r>
              <a:rPr lang="de-DE" dirty="0">
                <a:latin typeface="Calibri" panose="020F0502020204030204" pitchFamily="34" charset="0"/>
              </a:rPr>
              <a:t>√E</a:t>
            </a:r>
            <a:endParaRPr lang="de-DE" dirty="0" smtClean="0"/>
          </a:p>
          <a:p>
            <a:r>
              <a:rPr lang="de-DE" dirty="0" err="1" smtClean="0"/>
              <a:t>KamLand</a:t>
            </a:r>
            <a:r>
              <a:rPr lang="de-DE" dirty="0" smtClean="0"/>
              <a:t>: 5%/</a:t>
            </a:r>
            <a:r>
              <a:rPr lang="de-DE" dirty="0" smtClean="0">
                <a:latin typeface="Calibri" panose="020F0502020204030204" pitchFamily="34" charset="0"/>
              </a:rPr>
              <a:t>√E</a:t>
            </a:r>
          </a:p>
          <a:p>
            <a:r>
              <a:rPr lang="de-DE" dirty="0" smtClean="0"/>
              <a:t>JUNO: 	3 </a:t>
            </a:r>
            <a:r>
              <a:rPr lang="de-DE" dirty="0"/>
              <a:t>%/</a:t>
            </a:r>
            <a:r>
              <a:rPr lang="de-DE" dirty="0">
                <a:latin typeface="Calibri" panose="020F0502020204030204" pitchFamily="34" charset="0"/>
              </a:rPr>
              <a:t>√E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60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77427" y="755993"/>
            <a:ext cx="739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Resolution (3% @ 1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11960" y="2852936"/>
            <a:ext cx="619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 smtClean="0"/>
              <a:t>&amp;</a:t>
            </a:r>
            <a:endParaRPr lang="de-DE" sz="4800" b="1" dirty="0"/>
          </a:p>
        </p:txBody>
      </p:sp>
      <p:sp>
        <p:nvSpPr>
          <p:cNvPr id="6" name="Rechteck 5"/>
          <p:cNvSpPr/>
          <p:nvPr/>
        </p:nvSpPr>
        <p:spPr>
          <a:xfrm>
            <a:off x="539552" y="1700808"/>
            <a:ext cx="3312368" cy="3600400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899592" y="1852369"/>
            <a:ext cx="289989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Photonstatistics</a:t>
            </a:r>
            <a:endParaRPr lang="de-DE" sz="32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high </a:t>
            </a:r>
            <a:r>
              <a:rPr lang="de-DE" sz="2400" dirty="0" err="1" smtClean="0"/>
              <a:t>lightyield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transparency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PMT-</a:t>
            </a:r>
            <a:r>
              <a:rPr lang="de-DE" sz="2400" dirty="0" err="1" smtClean="0"/>
              <a:t>coverage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PMT-QE</a:t>
            </a: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5076056" y="1700808"/>
            <a:ext cx="3312368" cy="3600400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394710" y="1852369"/>
            <a:ext cx="239232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Calibration</a:t>
            </a:r>
            <a:endParaRPr lang="de-DE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ym typeface="Symbol"/>
              </a:rPr>
              <a:t>//</a:t>
            </a:r>
            <a:r>
              <a:rPr lang="el-GR" sz="2400" dirty="0" smtClean="0">
                <a:latin typeface="OpenSymbol" panose="05010000000000000000" pitchFamily="2" charset="0"/>
                <a:ea typeface="OpenSymbol" panose="05010000000000000000" pitchFamily="2" charset="0"/>
                <a:sym typeface="Symbol"/>
              </a:rPr>
              <a:t>γ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1600" dirty="0" smtClean="0"/>
              <a:t>(in all </a:t>
            </a:r>
            <a:r>
              <a:rPr lang="de-DE" sz="1600" dirty="0" err="1" smtClean="0"/>
              <a:t>positions</a:t>
            </a:r>
            <a:r>
              <a:rPr lang="de-DE" sz="1600" dirty="0" smtClean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light </a:t>
            </a:r>
            <a:r>
              <a:rPr lang="de-DE" sz="2400" dirty="0" err="1" smtClean="0"/>
              <a:t>pulsers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600" dirty="0" smtClean="0">
                <a:solidFill>
                  <a:prstClr val="black"/>
                </a:solidFill>
              </a:rPr>
              <a:t>(</a:t>
            </a:r>
            <a:r>
              <a:rPr lang="de-DE" sz="1600" dirty="0">
                <a:solidFill>
                  <a:prstClr val="black"/>
                </a:solidFill>
              </a:rPr>
              <a:t>in all </a:t>
            </a:r>
            <a:r>
              <a:rPr lang="de-DE" sz="1600" dirty="0" err="1">
                <a:solidFill>
                  <a:prstClr val="black"/>
                </a:solidFill>
              </a:rPr>
              <a:t>positions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UV-laser</a:t>
            </a:r>
            <a:br>
              <a:rPr lang="de-DE" sz="2400" dirty="0" smtClean="0"/>
            </a:br>
            <a:r>
              <a:rPr lang="de-DE" sz="1600" dirty="0">
                <a:solidFill>
                  <a:prstClr val="black"/>
                </a:solidFill>
              </a:rPr>
              <a:t>(in </a:t>
            </a:r>
            <a:r>
              <a:rPr lang="de-DE" sz="1600" dirty="0" err="1" smtClean="0">
                <a:solidFill>
                  <a:prstClr val="black"/>
                </a:solidFill>
              </a:rPr>
              <a:t>many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positions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de-DE" sz="2400" baseline="30000" dirty="0" smtClean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 beam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de-DE" sz="1600" dirty="0" err="1" smtClean="0">
                <a:solidFill>
                  <a:schemeClr val="bg1">
                    <a:lumMod val="65000"/>
                  </a:schemeClr>
                </a:solidFill>
              </a:rPr>
              <a:t>along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65000"/>
                  </a:schemeClr>
                </a:solidFill>
              </a:rPr>
              <a:t>axis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13</a:t>
            </a:r>
            <a:endParaRPr lang="de-DE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52</a:t>
            </a:fld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9382" y="0"/>
            <a:ext cx="43204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 CHALLENGE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53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38667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MCP-PMT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28" y="941832"/>
            <a:ext cx="4352544" cy="43525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57400" y="941832"/>
            <a:ext cx="29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Photo</a:t>
            </a:r>
            <a:r>
              <a:rPr lang="de-DE" dirty="0" smtClean="0"/>
              <a:t> </a:t>
            </a:r>
            <a:r>
              <a:rPr lang="de-DE" dirty="0" err="1" smtClean="0"/>
              <a:t>dection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43501" y="5102352"/>
            <a:ext cx="317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= </a:t>
            </a:r>
          </a:p>
          <a:p>
            <a:r>
              <a:rPr lang="de-DE" dirty="0"/>
              <a:t>	</a:t>
            </a:r>
            <a:r>
              <a:rPr lang="de-DE" dirty="0" smtClean="0"/>
              <a:t>    </a:t>
            </a: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collection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711951" y="510235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D066A"/>
                </a:solidFill>
              </a:rPr>
              <a:t>Typ. 27%</a:t>
            </a:r>
          </a:p>
          <a:p>
            <a:r>
              <a:rPr lang="de-DE" dirty="0" err="1" smtClean="0">
                <a:solidFill>
                  <a:srgbClr val="0D066A"/>
                </a:solidFill>
              </a:rPr>
              <a:t>Spec</a:t>
            </a:r>
            <a:r>
              <a:rPr lang="de-DE" dirty="0" smtClean="0">
                <a:solidFill>
                  <a:srgbClr val="0D066A"/>
                </a:solidFill>
              </a:rPr>
              <a:t>. &gt; 24%</a:t>
            </a:r>
            <a:endParaRPr lang="de-DE" dirty="0">
              <a:solidFill>
                <a:srgbClr val="0D066A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919" y="1626632"/>
            <a:ext cx="3506375" cy="316025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245352" y="4786884"/>
            <a:ext cx="208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Hamamatsu R12860 (20“PMT)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262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38667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MCP-PMT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188" y="1500188"/>
            <a:ext cx="6858000" cy="38576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54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16" y="830997"/>
            <a:ext cx="2286000" cy="228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43501" y="5102352"/>
            <a:ext cx="317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= </a:t>
            </a:r>
          </a:p>
          <a:p>
            <a:r>
              <a:rPr lang="de-DE" dirty="0"/>
              <a:t>	</a:t>
            </a:r>
            <a:r>
              <a:rPr lang="de-DE" dirty="0" smtClean="0"/>
              <a:t>    </a:t>
            </a: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collection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711951" y="510235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D066A"/>
                </a:solidFill>
              </a:rPr>
              <a:t>Typ. 27%</a:t>
            </a:r>
          </a:p>
          <a:p>
            <a:r>
              <a:rPr lang="de-DE" dirty="0" err="1" smtClean="0">
                <a:solidFill>
                  <a:srgbClr val="0D066A"/>
                </a:solidFill>
              </a:rPr>
              <a:t>Spec</a:t>
            </a:r>
            <a:r>
              <a:rPr lang="de-DE" dirty="0" smtClean="0">
                <a:solidFill>
                  <a:srgbClr val="0D066A"/>
                </a:solidFill>
              </a:rPr>
              <a:t>. &gt; 24%</a:t>
            </a:r>
            <a:endParaRPr lang="de-DE" dirty="0">
              <a:solidFill>
                <a:srgbClr val="0D066A"/>
              </a:solidFill>
            </a:endParaRPr>
          </a:p>
        </p:txBody>
      </p:sp>
      <p:sp>
        <p:nvSpPr>
          <p:cNvPr id="11" name="Zylinder 10"/>
          <p:cNvSpPr/>
          <p:nvPr/>
        </p:nvSpPr>
        <p:spPr>
          <a:xfrm>
            <a:off x="2404872" y="3666744"/>
            <a:ext cx="521208" cy="201168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650518" y="3872377"/>
            <a:ext cx="202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Multi Channel Plate</a:t>
            </a:r>
            <a:endParaRPr lang="de-DE" dirty="0"/>
          </a:p>
        </p:txBody>
      </p:sp>
      <p:sp>
        <p:nvSpPr>
          <p:cNvPr id="15" name="Freihandform 14"/>
          <p:cNvSpPr/>
          <p:nvPr/>
        </p:nvSpPr>
        <p:spPr>
          <a:xfrm>
            <a:off x="1911096" y="2249424"/>
            <a:ext cx="787671" cy="1444752"/>
          </a:xfrm>
          <a:custGeom>
            <a:avLst/>
            <a:gdLst>
              <a:gd name="connsiteX0" fmla="*/ 0 w 787671"/>
              <a:gd name="connsiteY0" fmla="*/ 0 h 1444752"/>
              <a:gd name="connsiteX1" fmla="*/ 676656 w 787671"/>
              <a:gd name="connsiteY1" fmla="*/ 612648 h 1444752"/>
              <a:gd name="connsiteX2" fmla="*/ 786384 w 787671"/>
              <a:gd name="connsiteY2" fmla="*/ 1444752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671" h="1444752">
                <a:moveTo>
                  <a:pt x="0" y="0"/>
                </a:moveTo>
                <a:cubicBezTo>
                  <a:pt x="272796" y="185928"/>
                  <a:pt x="545592" y="371856"/>
                  <a:pt x="676656" y="612648"/>
                </a:cubicBezTo>
                <a:cubicBezTo>
                  <a:pt x="807720" y="853440"/>
                  <a:pt x="786384" y="1444752"/>
                  <a:pt x="786384" y="1444752"/>
                </a:cubicBez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/>
          <p:cNvCxnSpPr/>
          <p:nvPr/>
        </p:nvCxnSpPr>
        <p:spPr>
          <a:xfrm>
            <a:off x="881508" y="2901082"/>
            <a:ext cx="1963" cy="2159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786121" y="3116997"/>
            <a:ext cx="180084" cy="15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226091" y="4057043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</a:rPr>
              <a:t>+HV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452589" y="5394739"/>
            <a:ext cx="1923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MCP-PMT 8“ prototype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2001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79" y="1984871"/>
            <a:ext cx="2264251" cy="226425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August 29th, 2016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38667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MCP-PMT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188" y="1500188"/>
            <a:ext cx="6858000" cy="38576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/>
              <a:t>55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16" y="830997"/>
            <a:ext cx="2286000" cy="228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43501" y="5102352"/>
            <a:ext cx="317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= </a:t>
            </a:r>
          </a:p>
          <a:p>
            <a:r>
              <a:rPr lang="de-DE" dirty="0"/>
              <a:t>	</a:t>
            </a:r>
            <a:r>
              <a:rPr lang="de-DE" dirty="0" smtClean="0"/>
              <a:t>    </a:t>
            </a: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collection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x 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711951" y="510235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D066A"/>
                </a:solidFill>
              </a:rPr>
              <a:t>Typ. 27%</a:t>
            </a:r>
          </a:p>
          <a:p>
            <a:r>
              <a:rPr lang="de-DE" dirty="0" err="1" smtClean="0">
                <a:solidFill>
                  <a:srgbClr val="0D066A"/>
                </a:solidFill>
              </a:rPr>
              <a:t>Spec</a:t>
            </a:r>
            <a:r>
              <a:rPr lang="de-DE" dirty="0" smtClean="0">
                <a:solidFill>
                  <a:srgbClr val="0D066A"/>
                </a:solidFill>
              </a:rPr>
              <a:t>. &gt; 24%</a:t>
            </a:r>
            <a:endParaRPr lang="de-DE" dirty="0">
              <a:solidFill>
                <a:srgbClr val="0D066A"/>
              </a:solidFill>
            </a:endParaRPr>
          </a:p>
        </p:txBody>
      </p:sp>
      <p:sp>
        <p:nvSpPr>
          <p:cNvPr id="11" name="Zylinder 10"/>
          <p:cNvSpPr/>
          <p:nvPr/>
        </p:nvSpPr>
        <p:spPr>
          <a:xfrm>
            <a:off x="2404872" y="3666744"/>
            <a:ext cx="521208" cy="201168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650518" y="3872377"/>
            <a:ext cx="202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Multi Channel Plate</a:t>
            </a:r>
            <a:endParaRPr lang="de-DE" dirty="0"/>
          </a:p>
        </p:txBody>
      </p:sp>
      <p:sp>
        <p:nvSpPr>
          <p:cNvPr id="15" name="Freihandform 14"/>
          <p:cNvSpPr/>
          <p:nvPr/>
        </p:nvSpPr>
        <p:spPr>
          <a:xfrm>
            <a:off x="1911096" y="2249424"/>
            <a:ext cx="787671" cy="1444752"/>
          </a:xfrm>
          <a:custGeom>
            <a:avLst/>
            <a:gdLst>
              <a:gd name="connsiteX0" fmla="*/ 0 w 787671"/>
              <a:gd name="connsiteY0" fmla="*/ 0 h 1444752"/>
              <a:gd name="connsiteX1" fmla="*/ 676656 w 787671"/>
              <a:gd name="connsiteY1" fmla="*/ 612648 h 1444752"/>
              <a:gd name="connsiteX2" fmla="*/ 786384 w 787671"/>
              <a:gd name="connsiteY2" fmla="*/ 1444752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671" h="1444752">
                <a:moveTo>
                  <a:pt x="0" y="0"/>
                </a:moveTo>
                <a:cubicBezTo>
                  <a:pt x="272796" y="185928"/>
                  <a:pt x="545592" y="371856"/>
                  <a:pt x="676656" y="612648"/>
                </a:cubicBezTo>
                <a:cubicBezTo>
                  <a:pt x="807720" y="853440"/>
                  <a:pt x="786384" y="1444752"/>
                  <a:pt x="786384" y="1444752"/>
                </a:cubicBez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/>
          <p:cNvCxnSpPr/>
          <p:nvPr/>
        </p:nvCxnSpPr>
        <p:spPr>
          <a:xfrm>
            <a:off x="881508" y="2901082"/>
            <a:ext cx="1963" cy="2159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786121" y="3116997"/>
            <a:ext cx="180084" cy="15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226091" y="4057043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</a:rPr>
              <a:t>+HV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16" name="Freihandform 15"/>
          <p:cNvSpPr/>
          <p:nvPr/>
        </p:nvSpPr>
        <p:spPr>
          <a:xfrm flipH="1">
            <a:off x="2804744" y="3116997"/>
            <a:ext cx="939936" cy="581644"/>
          </a:xfrm>
          <a:custGeom>
            <a:avLst/>
            <a:gdLst>
              <a:gd name="connsiteX0" fmla="*/ 0 w 787671"/>
              <a:gd name="connsiteY0" fmla="*/ 0 h 1444752"/>
              <a:gd name="connsiteX1" fmla="*/ 676656 w 787671"/>
              <a:gd name="connsiteY1" fmla="*/ 612648 h 1444752"/>
              <a:gd name="connsiteX2" fmla="*/ 786384 w 787671"/>
              <a:gd name="connsiteY2" fmla="*/ 1444752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671" h="1444752">
                <a:moveTo>
                  <a:pt x="0" y="0"/>
                </a:moveTo>
                <a:cubicBezTo>
                  <a:pt x="272796" y="185928"/>
                  <a:pt x="545592" y="371856"/>
                  <a:pt x="676656" y="612648"/>
                </a:cubicBezTo>
                <a:cubicBezTo>
                  <a:pt x="807720" y="853440"/>
                  <a:pt x="786384" y="1444752"/>
                  <a:pt x="786384" y="1444752"/>
                </a:cubicBez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5452589" y="5394739"/>
            <a:ext cx="1923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MCP-PMT 8“ prototype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4481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473" y="106165"/>
            <a:ext cx="10080945" cy="664566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228600" y="238539"/>
            <a:ext cx="4194313" cy="78519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9410" y="76279"/>
            <a:ext cx="4343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Evolution of Matter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391993" y="1026229"/>
            <a:ext cx="4379275" cy="2797833"/>
            <a:chOff x="2391993" y="1026229"/>
            <a:chExt cx="4379275" cy="279783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243" y="1026229"/>
              <a:ext cx="4319025" cy="2797833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2391993" y="1053616"/>
              <a:ext cx="409028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de-DE" sz="20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matter </a:t>
              </a:r>
              <a:r>
                <a:rPr lang="de-DE" sz="2000" b="1" cap="none" spc="0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r>
                <a:rPr lang="de-DE" sz="20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antimatter </a:t>
              </a:r>
              <a:r>
                <a:rPr lang="de-DE" sz="2000" b="1" cap="none" spc="0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annihilated</a:t>
              </a:r>
              <a:r>
                <a:rPr lang="de-DE" sz="20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…</a:t>
              </a:r>
              <a:endParaRPr lang="de-DE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4005122" y="3405659"/>
            <a:ext cx="27488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de-DE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de-DE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 </a:t>
            </a:r>
            <a:r>
              <a:rPr lang="de-DE" sz="2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survived</a:t>
            </a:r>
            <a:endParaRPr lang="de-DE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727174" y="2033022"/>
            <a:ext cx="1986699" cy="923330"/>
            <a:chOff x="3727174" y="2033022"/>
            <a:chExt cx="1986699" cy="923330"/>
          </a:xfrm>
        </p:grpSpPr>
        <p:sp>
          <p:nvSpPr>
            <p:cNvPr id="14" name="Abgerundetes Rechteck 13"/>
            <p:cNvSpPr/>
            <p:nvPr/>
          </p:nvSpPr>
          <p:spPr>
            <a:xfrm>
              <a:off x="3727174" y="2077278"/>
              <a:ext cx="1967948" cy="86470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3727174" y="2033022"/>
              <a:ext cx="19866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54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How</a:t>
              </a:r>
              <a:r>
                <a:rPr lang="de-DE" sz="5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?</a:t>
              </a:r>
              <a:endPara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8" y="4066126"/>
            <a:ext cx="2285179" cy="2550386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3727174" y="4383157"/>
            <a:ext cx="5148469" cy="2067339"/>
            <a:chOff x="3727174" y="4383157"/>
            <a:chExt cx="5148469" cy="2067339"/>
          </a:xfrm>
        </p:grpSpPr>
        <p:sp>
          <p:nvSpPr>
            <p:cNvPr id="18" name="Rechteck 17"/>
            <p:cNvSpPr/>
            <p:nvPr/>
          </p:nvSpPr>
          <p:spPr>
            <a:xfrm>
              <a:off x="3727174" y="4383157"/>
              <a:ext cx="5148469" cy="20673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925956" y="4734187"/>
              <a:ext cx="30016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AutoNum type="arabicPeriod"/>
              </a:pPr>
              <a:r>
                <a:rPr lang="de-DE" dirty="0" smtClean="0"/>
                <a:t>Baryon-</a:t>
              </a:r>
              <a:r>
                <a:rPr lang="de-DE" dirty="0" err="1" smtClean="0"/>
                <a:t>Number</a:t>
              </a:r>
              <a:r>
                <a:rPr lang="de-DE" dirty="0" smtClean="0"/>
                <a:t> Violation</a:t>
              </a:r>
            </a:p>
            <a:p>
              <a:pPr marL="342900" indent="-342900">
                <a:spcAft>
                  <a:spcPts val="1800"/>
                </a:spcAft>
                <a:buAutoNum type="arabicPeriod"/>
              </a:pPr>
              <a:r>
                <a:rPr lang="de-DE" dirty="0" smtClean="0"/>
                <a:t>CP-Violation</a:t>
              </a:r>
            </a:p>
            <a:p>
              <a:pPr marL="342900" indent="-342900">
                <a:spcAft>
                  <a:spcPts val="1800"/>
                </a:spcAft>
                <a:buAutoNum type="arabicPeriod"/>
              </a:pPr>
              <a:r>
                <a:rPr lang="de-DE" dirty="0" smtClean="0"/>
                <a:t>Thermal Non-Equilibrium</a:t>
              </a:r>
              <a:endParaRPr lang="de-DE" dirty="0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6927573" y="4734187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6600"/>
                </a:solidFill>
              </a:rPr>
              <a:t>theoretical</a:t>
            </a:r>
            <a:r>
              <a:rPr lang="de-DE" b="1" dirty="0" smtClean="0">
                <a:solidFill>
                  <a:srgbClr val="006600"/>
                </a:solidFill>
              </a:rPr>
              <a:t> </a:t>
            </a:r>
            <a:r>
              <a:rPr lang="de-DE" b="1" dirty="0" err="1" smtClean="0">
                <a:solidFill>
                  <a:srgbClr val="006600"/>
                </a:solidFill>
              </a:rPr>
              <a:t>ideas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940827" y="5741354"/>
            <a:ext cx="128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6600"/>
                </a:solidFill>
              </a:rPr>
              <a:t>understood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950766" y="523445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not </a:t>
            </a:r>
            <a:r>
              <a:rPr lang="de-DE" b="1" dirty="0" err="1" smtClean="0">
                <a:solidFill>
                  <a:srgbClr val="C00000"/>
                </a:solidFill>
              </a:rPr>
              <a:t>enough</a:t>
            </a:r>
            <a:r>
              <a:rPr lang="de-DE" b="1" dirty="0" smtClean="0">
                <a:solidFill>
                  <a:srgbClr val="C00000"/>
                </a:solidFill>
              </a:rPr>
              <a:t> !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924" y="-337552"/>
            <a:ext cx="10047847" cy="753310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041" y="-92684"/>
            <a:ext cx="19136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Today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…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90576" y="6150114"/>
            <a:ext cx="4858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…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we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only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find matter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Abgerundetes Rechteck 6"/>
              <p:cNvSpPr/>
              <p:nvPr/>
            </p:nvSpPr>
            <p:spPr>
              <a:xfrm>
                <a:off x="879555" y="1351634"/>
                <a:ext cx="5158409" cy="3210339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50800">
                <a:solidFill>
                  <a:schemeClr val="tx1"/>
                </a:solidFill>
              </a:ln>
              <a:effectLst>
                <a:outerShdw blurRad="50800" dist="635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1200"/>
                  </a:spcAft>
                </a:pPr>
                <a:r>
                  <a:rPr lang="de-DE" sz="2400" b="1" dirty="0" smtClean="0">
                    <a:solidFill>
                      <a:schemeClr val="tx1"/>
                    </a:solidFill>
                  </a:rPr>
                  <a:t>Baryon </a:t>
                </a:r>
                <a:r>
                  <a:rPr lang="de-DE" sz="2400" b="1" dirty="0" err="1" smtClean="0">
                    <a:solidFill>
                      <a:schemeClr val="tx1"/>
                    </a:solidFill>
                  </a:rPr>
                  <a:t>to</a:t>
                </a:r>
                <a:r>
                  <a:rPr lang="de-DE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P</a:t>
                </a:r>
                <a:r>
                  <a:rPr lang="de-DE" sz="2400" b="1" dirty="0" smtClean="0">
                    <a:solidFill>
                      <a:schemeClr val="tx1"/>
                    </a:solidFill>
                  </a:rPr>
                  <a:t>hoton Ratio:</a:t>
                </a: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</m:oMath>
                  </m:oMathPara>
                </a14:m>
                <a:endParaRPr lang="de-DE" sz="2400" b="1" dirty="0" smtClean="0">
                  <a:solidFill>
                    <a:schemeClr val="tx1"/>
                  </a:solidFill>
                </a:endParaRPr>
              </a:p>
              <a:p>
                <a:pPr marL="900000"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𝒎𝒎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de-DE" sz="2400" b="1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900000"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de-DE" sz="2400" b="1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900000"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de-D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sub>
                    </m:sSub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de-DE" sz="2400" b="1" dirty="0" smtClean="0">
                    <a:solidFill>
                      <a:schemeClr val="tx1"/>
                    </a:solidFill>
                  </a:rPr>
                  <a:t> </a:t>
                </a:r>
                <a:endParaRPr lang="de-DE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bgerundetes 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5" y="1351634"/>
                <a:ext cx="5158409" cy="3210339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chemeClr val="tx1"/>
                </a:solidFill>
              </a:ln>
              <a:effectLst>
                <a:outerShdw blurRad="50800" dist="635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/>
          <p:cNvSpPr/>
          <p:nvPr/>
        </p:nvSpPr>
        <p:spPr>
          <a:xfrm>
            <a:off x="1394316" y="4915516"/>
            <a:ext cx="412888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Standard Model </a:t>
            </a:r>
            <a:r>
              <a:rPr lang="de-DE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fails</a:t>
            </a:r>
            <a:r>
              <a:rPr lang="de-DE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de-DE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by</a:t>
            </a:r>
            <a:r>
              <a:rPr lang="de-DE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de-DE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many</a:t>
            </a:r>
            <a:r>
              <a:rPr lang="de-DE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de-DE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orders</a:t>
            </a:r>
            <a:r>
              <a:rPr lang="de-DE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of </a:t>
            </a:r>
            <a:r>
              <a:rPr lang="de-DE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magnitude</a:t>
            </a:r>
            <a:endParaRPr lang="de-DE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61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473" y="106165"/>
            <a:ext cx="10080945" cy="664566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228600" y="238539"/>
            <a:ext cx="4194313" cy="78519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4790661" y="375583"/>
            <a:ext cx="1341782" cy="648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uppieren 33"/>
          <p:cNvGrpSpPr/>
          <p:nvPr/>
        </p:nvGrpSpPr>
        <p:grpSpPr>
          <a:xfrm>
            <a:off x="822019" y="1035406"/>
            <a:ext cx="6298829" cy="716682"/>
            <a:chOff x="822019" y="1035406"/>
            <a:chExt cx="6298829" cy="716682"/>
          </a:xfrm>
        </p:grpSpPr>
        <p:sp>
          <p:nvSpPr>
            <p:cNvPr id="13" name="Abgerundetes Rechteck 12"/>
            <p:cNvSpPr/>
            <p:nvPr/>
          </p:nvSpPr>
          <p:spPr>
            <a:xfrm>
              <a:off x="4998795" y="1046410"/>
              <a:ext cx="2122053" cy="7056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635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smtClean="0">
                  <a:solidFill>
                    <a:schemeClr val="tx1"/>
                  </a:solidFill>
                </a:rPr>
                <a:t>antimatter</a:t>
              </a:r>
            </a:p>
            <a:p>
              <a:pPr algn="ctr"/>
              <a:r>
                <a:rPr lang="de-DE" sz="2400" b="1" dirty="0" err="1" smtClean="0">
                  <a:solidFill>
                    <a:schemeClr val="tx1"/>
                  </a:solidFill>
                </a:rPr>
                <a:t>disappeared</a:t>
              </a:r>
              <a:endParaRPr lang="de-D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822019" y="1035406"/>
              <a:ext cx="2122053" cy="7056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635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smtClean="0">
                  <a:solidFill>
                    <a:schemeClr val="tx1"/>
                  </a:solidFill>
                </a:rPr>
                <a:t>antimatter</a:t>
              </a:r>
            </a:p>
            <a:p>
              <a:pPr algn="ctr"/>
              <a:r>
                <a:rPr lang="de-DE" sz="2400" b="1" dirty="0" err="1" smtClean="0">
                  <a:solidFill>
                    <a:schemeClr val="tx1"/>
                  </a:solidFill>
                </a:rPr>
                <a:t>separated</a:t>
              </a:r>
              <a:endParaRPr lang="de-DE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50" y="2145968"/>
            <a:ext cx="2833265" cy="2343339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>
          <a:xfrm>
            <a:off x="3960067" y="1997841"/>
            <a:ext cx="4286337" cy="70567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  <a:effectLst>
            <a:outerShdw blurRad="50800" dist="635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M</a:t>
            </a:r>
            <a:r>
              <a:rPr lang="de-DE" sz="2400" b="1" dirty="0" smtClean="0">
                <a:solidFill>
                  <a:schemeClr val="tx1"/>
                </a:solidFill>
              </a:rPr>
              <a:t>ore CP-violation </a:t>
            </a:r>
            <a:r>
              <a:rPr lang="de-DE" sz="2400" b="1" dirty="0" err="1" smtClean="0">
                <a:solidFill>
                  <a:schemeClr val="tx1"/>
                </a:solidFill>
              </a:rPr>
              <a:t>needed</a:t>
            </a:r>
            <a:r>
              <a:rPr lang="de-DE" sz="2400" b="1" dirty="0" smtClean="0">
                <a:solidFill>
                  <a:schemeClr val="tx1"/>
                </a:solidFill>
              </a:rPr>
              <a:t> !</a:t>
            </a:r>
            <a:endParaRPr lang="de-DE" sz="2400" b="1" dirty="0">
              <a:solidFill>
                <a:schemeClr val="tx1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3650688" y="3036434"/>
            <a:ext cx="2291301" cy="2942845"/>
            <a:chOff x="3650688" y="3036434"/>
            <a:chExt cx="2291301" cy="2942845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0688" y="3982272"/>
              <a:ext cx="2291301" cy="1997007"/>
            </a:xfrm>
            <a:prstGeom prst="rect">
              <a:avLst/>
            </a:prstGeom>
          </p:spPr>
        </p:pic>
        <p:sp>
          <p:nvSpPr>
            <p:cNvPr id="30" name="Abgerundetes Rechteck 29"/>
            <p:cNvSpPr/>
            <p:nvPr/>
          </p:nvSpPr>
          <p:spPr>
            <a:xfrm>
              <a:off x="3729634" y="3036434"/>
              <a:ext cx="2122053" cy="7056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635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err="1" smtClean="0">
                  <a:solidFill>
                    <a:schemeClr val="tx1"/>
                  </a:solidFill>
                </a:rPr>
                <a:t>baryo</a:t>
              </a:r>
              <a:r>
                <a:rPr lang="de-DE" sz="2400" b="1" dirty="0" smtClean="0">
                  <a:solidFill>
                    <a:schemeClr val="tx1"/>
                  </a:solidFill>
                </a:rPr>
                <a:t>-genesis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013857" y="3894264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JEDI - EDM</a:t>
              </a:r>
              <a:endPara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228963" y="3059738"/>
            <a:ext cx="2243827" cy="2858390"/>
            <a:chOff x="6228963" y="3059738"/>
            <a:chExt cx="2243827" cy="2858390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8963" y="3982272"/>
              <a:ext cx="2242325" cy="1935856"/>
            </a:xfrm>
            <a:prstGeom prst="rect">
              <a:avLst/>
            </a:prstGeom>
          </p:spPr>
        </p:pic>
        <p:sp>
          <p:nvSpPr>
            <p:cNvPr id="31" name="Abgerundetes Rechteck 30"/>
            <p:cNvSpPr/>
            <p:nvPr/>
          </p:nvSpPr>
          <p:spPr>
            <a:xfrm>
              <a:off x="6270225" y="3059738"/>
              <a:ext cx="2122053" cy="7056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635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err="1" smtClean="0">
                  <a:solidFill>
                    <a:schemeClr val="tx1"/>
                  </a:solidFill>
                </a:rPr>
                <a:t>lepto</a:t>
              </a:r>
              <a:r>
                <a:rPr lang="de-DE" sz="2400" b="1" dirty="0" smtClean="0">
                  <a:solidFill>
                    <a:schemeClr val="tx1"/>
                  </a:solidFill>
                </a:rPr>
                <a:t>-genesis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274752" y="3896057"/>
              <a:ext cx="2198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JUNO </a:t>
              </a:r>
              <a:r>
                <a:rPr lang="de-DE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neutrinos</a:t>
              </a:r>
              <a:endPara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96834" y="76279"/>
            <a:ext cx="50427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Concept</a:t>
            </a:r>
            <a:r>
              <a:rPr lang="de-DE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 of JARA-FAME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67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5761" y="-41357"/>
            <a:ext cx="12344401" cy="694372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August 29th, 2016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1741-2752-433D-9013-9B281C2FF6FB}" type="slidenum">
              <a:rPr lang="de-DE" smtClean="0">
                <a:solidFill>
                  <a:schemeClr val="bg1"/>
                </a:solidFill>
              </a:rPr>
              <a:pPr/>
              <a:t>9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71917" y="-30591"/>
            <a:ext cx="79307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The </a:t>
            </a:r>
            <a:r>
              <a:rPr lang="de-DE" sz="6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Fate</a:t>
            </a:r>
            <a:r>
              <a:rPr lang="de-DE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of </a:t>
            </a:r>
            <a:r>
              <a:rPr lang="de-DE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Antimatter ?</a:t>
            </a:r>
            <a:endParaRPr lang="de-DE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924835" y="5344275"/>
            <a:ext cx="3477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of Neutrino Physics</a:t>
            </a:r>
          </a:p>
        </p:txBody>
      </p:sp>
      <p:sp>
        <p:nvSpPr>
          <p:cNvPr id="15" name="Rechteck 14"/>
          <p:cNvSpPr/>
          <p:nvPr/>
        </p:nvSpPr>
        <p:spPr>
          <a:xfrm>
            <a:off x="3518523" y="5818795"/>
            <a:ext cx="22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 of JARA-FAME</a:t>
            </a:r>
          </a:p>
        </p:txBody>
      </p:sp>
      <p:sp>
        <p:nvSpPr>
          <p:cNvPr id="16" name="Rechteck 15"/>
          <p:cNvSpPr/>
          <p:nvPr/>
        </p:nvSpPr>
        <p:spPr>
          <a:xfrm>
            <a:off x="3140150" y="6293316"/>
            <a:ext cx="30470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of </a:t>
            </a:r>
            <a:r>
              <a:rPr lang="de-DE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de-DE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6710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Microsoft Office PowerPoint</Application>
  <PresentationFormat>Bildschirmpräsentation (4:3)</PresentationFormat>
  <Paragraphs>620</Paragraphs>
  <Slides>55</Slides>
  <Notes>15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55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Comic Sans MS</vt:lpstr>
      <vt:lpstr>DejaVu LGC Sans</vt:lpstr>
      <vt:lpstr>OpenSymbol</vt:lpstr>
      <vt:lpstr>Symbol</vt:lpstr>
      <vt:lpstr>Times New Roman</vt:lpstr>
      <vt:lpstr>Wingdings</vt:lpstr>
      <vt:lpstr>1_Office Theme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Stahl</dc:creator>
  <cp:lastModifiedBy>Stahl</cp:lastModifiedBy>
  <cp:revision>63</cp:revision>
  <dcterms:created xsi:type="dcterms:W3CDTF">2016-08-27T04:12:29Z</dcterms:created>
  <dcterms:modified xsi:type="dcterms:W3CDTF">2016-08-29T03:30:19Z</dcterms:modified>
</cp:coreProperties>
</file>