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1" r:id="rId3"/>
    <p:sldId id="277" r:id="rId4"/>
    <p:sldId id="257" r:id="rId5"/>
    <p:sldId id="275" r:id="rId6"/>
    <p:sldId id="258" r:id="rId7"/>
    <p:sldId id="259" r:id="rId8"/>
    <p:sldId id="263" r:id="rId9"/>
    <p:sldId id="262" r:id="rId10"/>
    <p:sldId id="264" r:id="rId11"/>
    <p:sldId id="266" r:id="rId12"/>
    <p:sldId id="265" r:id="rId13"/>
    <p:sldId id="267" r:id="rId14"/>
    <p:sldId id="268" r:id="rId15"/>
    <p:sldId id="278" r:id="rId16"/>
    <p:sldId id="269" r:id="rId17"/>
    <p:sldId id="271" r:id="rId18"/>
    <p:sldId id="270" r:id="rId19"/>
    <p:sldId id="280" r:id="rId20"/>
    <p:sldId id="279" r:id="rId21"/>
    <p:sldId id="273"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76C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63" autoAdjust="0"/>
    <p:restoredTop sz="94660"/>
  </p:normalViewPr>
  <p:slideViewPr>
    <p:cSldViewPr>
      <p:cViewPr>
        <p:scale>
          <a:sx n="75" d="100"/>
          <a:sy n="75" d="100"/>
        </p:scale>
        <p:origin x="-690"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0D1B8-D75F-4EC5-8E51-43EC809E690E}" type="datetimeFigureOut">
              <a:rPr lang="en-US" smtClean="0"/>
              <a:pPr/>
              <a:t>7/11/2014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D7DA8B-DC7E-4702-AD45-14CF88092E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D7DA8B-DC7E-4702-AD45-14CF88092E1C}"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D39DE1-171B-46F9-B41D-68488F872279}"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google.ge/url?sa=i&amp;rct=j&amp;q=&amp;esrc=s&amp;frm=1&amp;source=images&amp;cd=&amp;docid=sxn9fs9kjk8OTM&amp;tbnid=lD5iz_X1UnVQcM:&amp;ved=0CAUQjRw&amp;url=http://www.fjevans.com/Electric-Heaters.1.8.html&amp;ei=Lpe7U9LEAaby7AbdgoHYCQ&amp;bvm=bv.70138588,d.ZGU&amp;psig=AFQjCNH6a39x-kjq02FCKr9OHPHrR4DZuw&amp;ust=1404889254515324" TargetMode="External"/><Relationship Id="rId4" Type="http://schemas.openxmlformats.org/officeDocument/2006/relationships/image" Target="../media/image5.jpe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Diversified application of corrosion resistant materials </a:t>
            </a:r>
            <a:endParaRPr lang="en-US" dirty="0"/>
          </a:p>
        </p:txBody>
      </p:sp>
      <p:sp>
        <p:nvSpPr>
          <p:cNvPr id="3" name="Subtitle 2"/>
          <p:cNvSpPr>
            <a:spLocks noGrp="1"/>
          </p:cNvSpPr>
          <p:nvPr>
            <p:ph type="subTitle" idx="1"/>
          </p:nvPr>
        </p:nvSpPr>
        <p:spPr/>
        <p:txBody>
          <a:bodyPr/>
          <a:lstStyle/>
          <a:p>
            <a:r>
              <a:rPr lang="en-US" dirty="0" smtClean="0"/>
              <a:t>Dr. Olga Tsurtsumia</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8560158" y="0"/>
            <a:ext cx="583842" cy="754772"/>
          </a:xfrm>
          <a:prstGeom prst="rect">
            <a:avLst/>
          </a:prstGeom>
          <a:noFill/>
          <a:ln w="9525">
            <a:noFill/>
            <a:miter lim="800000"/>
            <a:headEnd/>
            <a:tailEnd/>
          </a:ln>
        </p:spPr>
      </p:pic>
      <p:sp>
        <p:nvSpPr>
          <p:cNvPr id="6" name="Rectangle 5"/>
          <p:cNvSpPr/>
          <p:nvPr/>
        </p:nvSpPr>
        <p:spPr>
          <a:xfrm>
            <a:off x="0" y="0"/>
            <a:ext cx="7239000" cy="646331"/>
          </a:xfrm>
          <a:prstGeom prst="rect">
            <a:avLst/>
          </a:prstGeom>
          <a:solidFill>
            <a:srgbClr val="921F08"/>
          </a:solidFill>
          <a:scene3d>
            <a:camera prst="orthographicFront"/>
            <a:lightRig rig="threePt" dir="t"/>
          </a:scene3d>
          <a:sp3d>
            <a:bevelT/>
          </a:sp3d>
        </p:spPr>
        <p:txBody>
          <a:bodyPr wrap="square">
            <a:spAutoFit/>
          </a:bodyPr>
          <a:lstStyle/>
          <a:p>
            <a:r>
              <a:rPr lang="en-GB" sz="3600" b="1" cap="small" dirty="0" smtClean="0">
                <a:latin typeface="Adobe Song Std L" pitchFamily="18" charset="-128"/>
                <a:ea typeface="Adobe Song Std L" pitchFamily="18" charset="-128"/>
              </a:rPr>
              <a:t>Georgian Technical University</a:t>
            </a:r>
            <a:endParaRPr lang="en-US" sz="3600" b="1" cap="small" dirty="0" smtClean="0">
              <a:latin typeface="Adobe Song Std L" pitchFamily="18" charset="-128"/>
              <a:ea typeface="Adobe Song Std L" pitchFamily="18"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fields:</a:t>
            </a:r>
            <a:endParaRPr lang="en-US" dirty="0"/>
          </a:p>
        </p:txBody>
      </p:sp>
      <p:sp>
        <p:nvSpPr>
          <p:cNvPr id="3" name="Content Placeholder 2"/>
          <p:cNvSpPr>
            <a:spLocks noGrp="1"/>
          </p:cNvSpPr>
          <p:nvPr>
            <p:ph idx="1"/>
          </p:nvPr>
        </p:nvSpPr>
        <p:spPr/>
        <p:txBody>
          <a:bodyPr/>
          <a:lstStyle/>
          <a:p>
            <a:r>
              <a:rPr lang="en-US" dirty="0" smtClean="0"/>
              <a:t>Since we deal with HT corrosion resistant  materials:</a:t>
            </a:r>
          </a:p>
          <a:p>
            <a:pPr lvl="2"/>
            <a:r>
              <a:rPr lang="en-US" dirty="0" smtClean="0"/>
              <a:t>Power generation</a:t>
            </a:r>
          </a:p>
          <a:p>
            <a:pPr lvl="2"/>
            <a:r>
              <a:rPr lang="en-US" dirty="0" smtClean="0"/>
              <a:t>Automotive industry (catalytic converter )</a:t>
            </a:r>
          </a:p>
          <a:p>
            <a:pPr lvl="2"/>
            <a:r>
              <a:rPr lang="en-US" dirty="0" smtClean="0"/>
              <a:t>Some electrical devices </a:t>
            </a:r>
          </a:p>
          <a:p>
            <a:pPr lvl="2"/>
            <a:r>
              <a:rPr lang="en-US" dirty="0" smtClean="0"/>
              <a:t>Household techniques </a:t>
            </a:r>
          </a:p>
          <a:p>
            <a:pPr lvl="2"/>
            <a:r>
              <a:rPr lang="en-US" dirty="0" smtClean="0"/>
              <a:t>And now medicine! </a:t>
            </a:r>
            <a:endParaRPr lang="en-US" dirty="0"/>
          </a:p>
        </p:txBody>
      </p:sp>
      <p:pic>
        <p:nvPicPr>
          <p:cNvPr id="14338" name="Picture 2" descr="Debitis minimum vituperata mei no adipiscing vituperata"/>
          <p:cNvPicPr>
            <a:picLocks noChangeAspect="1" noChangeArrowheads="1"/>
          </p:cNvPicPr>
          <p:nvPr/>
        </p:nvPicPr>
        <p:blipFill>
          <a:blip r:embed="rId2" cstate="print"/>
          <a:srcRect/>
          <a:stretch>
            <a:fillRect/>
          </a:stretch>
        </p:blipFill>
        <p:spPr bwMode="auto">
          <a:xfrm>
            <a:off x="5562600" y="3581400"/>
            <a:ext cx="2209800" cy="1032617"/>
          </a:xfrm>
          <a:prstGeom prst="rect">
            <a:avLst/>
          </a:prstGeom>
          <a:noFill/>
        </p:spPr>
      </p:pic>
      <p:pic>
        <p:nvPicPr>
          <p:cNvPr id="14340" name="Picture 4" descr="http://www.canarylabs.com/sites/default/files/styles/industry-image/public/industry/power-generation.jpg?itok=rbRCm-wH"/>
          <p:cNvPicPr>
            <a:picLocks noChangeAspect="1" noChangeArrowheads="1"/>
          </p:cNvPicPr>
          <p:nvPr/>
        </p:nvPicPr>
        <p:blipFill>
          <a:blip r:embed="rId3" cstate="print"/>
          <a:srcRect/>
          <a:stretch>
            <a:fillRect/>
          </a:stretch>
        </p:blipFill>
        <p:spPr bwMode="auto">
          <a:xfrm>
            <a:off x="6934200" y="2209800"/>
            <a:ext cx="1641555" cy="1092540"/>
          </a:xfrm>
          <a:prstGeom prst="rect">
            <a:avLst/>
          </a:prstGeom>
          <a:noFill/>
        </p:spPr>
      </p:pic>
      <p:pic>
        <p:nvPicPr>
          <p:cNvPr id="14342" name="Picture 6" descr="http://www.preciousmetals.umicore.com/recyclables/SAC/CatalyticConverter/car.jpg"/>
          <p:cNvPicPr>
            <a:picLocks noChangeAspect="1" noChangeArrowheads="1"/>
          </p:cNvPicPr>
          <p:nvPr/>
        </p:nvPicPr>
        <p:blipFill>
          <a:blip r:embed="rId4" cstate="print"/>
          <a:srcRect/>
          <a:stretch>
            <a:fillRect/>
          </a:stretch>
        </p:blipFill>
        <p:spPr bwMode="auto">
          <a:xfrm>
            <a:off x="5029200" y="4724400"/>
            <a:ext cx="3581400" cy="1939072"/>
          </a:xfrm>
          <a:prstGeom prst="rect">
            <a:avLst/>
          </a:prstGeom>
          <a:noFill/>
        </p:spPr>
      </p:pic>
      <p:pic>
        <p:nvPicPr>
          <p:cNvPr id="14344" name="Picture 8" descr="https://encrypted-tbn2.gstatic.com/images?q=tbn:ANd9GcTzP-QA9HepFqGwfIVXvg_RuU2bSbCotFUh5tUZHJ9XNcOMOq2UHw">
            <a:hlinkClick r:id="rId5"/>
          </p:cNvPr>
          <p:cNvPicPr>
            <a:picLocks noChangeAspect="1" noChangeArrowheads="1"/>
          </p:cNvPicPr>
          <p:nvPr/>
        </p:nvPicPr>
        <p:blipFill>
          <a:blip r:embed="rId6" cstate="print"/>
          <a:srcRect/>
          <a:stretch>
            <a:fillRect/>
          </a:stretch>
        </p:blipFill>
        <p:spPr bwMode="auto">
          <a:xfrm>
            <a:off x="0" y="5029200"/>
            <a:ext cx="2133600" cy="1077469"/>
          </a:xfrm>
          <a:prstGeom prst="rect">
            <a:avLst/>
          </a:prstGeom>
          <a:noFill/>
        </p:spPr>
      </p:pic>
      <p:pic>
        <p:nvPicPr>
          <p:cNvPr id="14346" name="Picture 10" descr="Pros and Cons of Electric Stove Tops"/>
          <p:cNvPicPr>
            <a:picLocks noChangeAspect="1" noChangeArrowheads="1"/>
          </p:cNvPicPr>
          <p:nvPr/>
        </p:nvPicPr>
        <p:blipFill>
          <a:blip r:embed="rId7" cstate="print"/>
          <a:srcRect/>
          <a:stretch>
            <a:fillRect/>
          </a:stretch>
        </p:blipFill>
        <p:spPr bwMode="auto">
          <a:xfrm>
            <a:off x="5029200" y="2362200"/>
            <a:ext cx="1371600" cy="628650"/>
          </a:xfrm>
          <a:prstGeom prst="rect">
            <a:avLst/>
          </a:prstGeom>
          <a:noFill/>
        </p:spPr>
      </p:pic>
      <p:pic>
        <p:nvPicPr>
          <p:cNvPr id="14348" name="Picture 12" descr="http://upload.wikimedia.org/wikipedia/commons/thumb/1/1e/Toaster_Filaments.JPG/1024px-Toaster_Filaments.JPG"/>
          <p:cNvPicPr>
            <a:picLocks noChangeAspect="1" noChangeArrowheads="1"/>
          </p:cNvPicPr>
          <p:nvPr/>
        </p:nvPicPr>
        <p:blipFill>
          <a:blip r:embed="rId8" cstate="print"/>
          <a:srcRect/>
          <a:stretch>
            <a:fillRect/>
          </a:stretch>
        </p:blipFill>
        <p:spPr bwMode="auto">
          <a:xfrm>
            <a:off x="2590800" y="5181600"/>
            <a:ext cx="1828800" cy="1514724"/>
          </a:xfrm>
          <a:prstGeom prst="rect">
            <a:avLst/>
          </a:prstGeom>
          <a:noFill/>
        </p:spPr>
      </p:pic>
      <p:pic>
        <p:nvPicPr>
          <p:cNvPr id="10" name="Picture 9"/>
          <p:cNvPicPr>
            <a:picLocks noChangeAspect="1" noChangeArrowheads="1"/>
          </p:cNvPicPr>
          <p:nvPr/>
        </p:nvPicPr>
        <p:blipFill>
          <a:blip r:embed="rId9" cstate="print"/>
          <a:srcRect/>
          <a:stretch>
            <a:fillRect/>
          </a:stretch>
        </p:blipFill>
        <p:spPr bwMode="auto">
          <a:xfrm>
            <a:off x="8560158" y="0"/>
            <a:ext cx="583842" cy="7547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Left)">
                                      <p:cBhvr>
                                        <p:cTn id="11" dur="2000"/>
                                        <p:tgtEl>
                                          <p:spTgt spid="3">
                                            <p:txEl>
                                              <p:pRg st="1" end="1"/>
                                            </p:txEl>
                                          </p:spTgt>
                                        </p:tgtEl>
                                      </p:cBhvr>
                                    </p:animEffect>
                                  </p:childTnLst>
                                </p:cTn>
                              </p:par>
                            </p:childTnLst>
                          </p:cTn>
                        </p:par>
                        <p:par>
                          <p:cTn id="12" fill="hold">
                            <p:stCondLst>
                              <p:cond delay="2000"/>
                            </p:stCondLst>
                            <p:childTnLst>
                              <p:par>
                                <p:cTn id="13" presetID="22" presetClass="entr" presetSubtype="1" fill="hold" nodeType="afterEffect">
                                  <p:stCondLst>
                                    <p:cond delay="1500"/>
                                  </p:stCondLst>
                                  <p:childTnLst>
                                    <p:set>
                                      <p:cBhvr>
                                        <p:cTn id="14" dur="1" fill="hold">
                                          <p:stCondLst>
                                            <p:cond delay="0"/>
                                          </p:stCondLst>
                                        </p:cTn>
                                        <p:tgtEl>
                                          <p:spTgt spid="14338"/>
                                        </p:tgtEl>
                                        <p:attrNameLst>
                                          <p:attrName>style.visibility</p:attrName>
                                        </p:attrNameLst>
                                      </p:cBhvr>
                                      <p:to>
                                        <p:strVal val="visible"/>
                                      </p:to>
                                    </p:set>
                                    <p:animEffect transition="in" filter="wipe(up)">
                                      <p:cBhvr>
                                        <p:cTn id="15" dur="500"/>
                                        <p:tgtEl>
                                          <p:spTgt spid="14338"/>
                                        </p:tgtEl>
                                      </p:cBhvr>
                                    </p:animEffect>
                                  </p:childTnLst>
                                </p:cTn>
                              </p:par>
                              <p:par>
                                <p:cTn id="16" presetID="22" presetClass="entr" presetSubtype="1" fill="hold" nodeType="withEffect">
                                  <p:stCondLst>
                                    <p:cond delay="1500"/>
                                  </p:stCondLst>
                                  <p:childTnLst>
                                    <p:set>
                                      <p:cBhvr>
                                        <p:cTn id="17" dur="1" fill="hold">
                                          <p:stCondLst>
                                            <p:cond delay="0"/>
                                          </p:stCondLst>
                                        </p:cTn>
                                        <p:tgtEl>
                                          <p:spTgt spid="14340"/>
                                        </p:tgtEl>
                                        <p:attrNameLst>
                                          <p:attrName>style.visibility</p:attrName>
                                        </p:attrNameLst>
                                      </p:cBhvr>
                                      <p:to>
                                        <p:strVal val="visible"/>
                                      </p:to>
                                    </p:set>
                                    <p:animEffect transition="in" filter="wipe(up)">
                                      <p:cBhvr>
                                        <p:cTn id="18" dur="500"/>
                                        <p:tgtEl>
                                          <p:spTgt spid="1434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lide(fromLeft)">
                                      <p:cBhvr>
                                        <p:cTn id="23" dur="1000"/>
                                        <p:tgtEl>
                                          <p:spTgt spid="3">
                                            <p:txEl>
                                              <p:pRg st="2" end="2"/>
                                            </p:txEl>
                                          </p:spTgt>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4342"/>
                                        </p:tgtEl>
                                        <p:attrNameLst>
                                          <p:attrName>style.visibility</p:attrName>
                                        </p:attrNameLst>
                                      </p:cBhvr>
                                      <p:to>
                                        <p:strVal val="visible"/>
                                      </p:to>
                                    </p:set>
                                    <p:animEffect transition="in" filter="wipe(up)">
                                      <p:cBhvr>
                                        <p:cTn id="27" dur="1000"/>
                                        <p:tgtEl>
                                          <p:spTgt spid="1434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slide(fromLeft)">
                                      <p:cBhvr>
                                        <p:cTn id="32" dur="1000"/>
                                        <p:tgtEl>
                                          <p:spTgt spid="3">
                                            <p:txEl>
                                              <p:pRg st="3" end="3"/>
                                            </p:txEl>
                                          </p:spTgt>
                                        </p:tgtEl>
                                      </p:cBhvr>
                                    </p:animEffect>
                                  </p:childTnLst>
                                </p:cTn>
                              </p:par>
                              <p:par>
                                <p:cTn id="33" presetID="12" presetClass="entr" presetSubtype="8"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slide(fromLeft)">
                                      <p:cBhvr>
                                        <p:cTn id="35" dur="1000"/>
                                        <p:tgtEl>
                                          <p:spTgt spid="3">
                                            <p:txEl>
                                              <p:pRg st="4" end="4"/>
                                            </p:txEl>
                                          </p:spTgt>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14346"/>
                                        </p:tgtEl>
                                        <p:attrNameLst>
                                          <p:attrName>style.visibility</p:attrName>
                                        </p:attrNameLst>
                                      </p:cBhvr>
                                      <p:to>
                                        <p:strVal val="visible"/>
                                      </p:to>
                                    </p:set>
                                    <p:animEffect transition="in" filter="wipe(up)">
                                      <p:cBhvr>
                                        <p:cTn id="39" dur="1000"/>
                                        <p:tgtEl>
                                          <p:spTgt spid="14346"/>
                                        </p:tgtEl>
                                      </p:cBhvr>
                                    </p:animEffect>
                                  </p:childTnLst>
                                </p:cTn>
                              </p:par>
                              <p:par>
                                <p:cTn id="40" presetID="22" presetClass="entr" presetSubtype="1" fill="hold" nodeType="withEffect">
                                  <p:stCondLst>
                                    <p:cond delay="0"/>
                                  </p:stCondLst>
                                  <p:childTnLst>
                                    <p:set>
                                      <p:cBhvr>
                                        <p:cTn id="41" dur="1" fill="hold">
                                          <p:stCondLst>
                                            <p:cond delay="0"/>
                                          </p:stCondLst>
                                        </p:cTn>
                                        <p:tgtEl>
                                          <p:spTgt spid="14348"/>
                                        </p:tgtEl>
                                        <p:attrNameLst>
                                          <p:attrName>style.visibility</p:attrName>
                                        </p:attrNameLst>
                                      </p:cBhvr>
                                      <p:to>
                                        <p:strVal val="visible"/>
                                      </p:to>
                                    </p:set>
                                    <p:animEffect transition="in" filter="wipe(up)">
                                      <p:cBhvr>
                                        <p:cTn id="42" dur="1000"/>
                                        <p:tgtEl>
                                          <p:spTgt spid="14348"/>
                                        </p:tgtEl>
                                      </p:cBhvr>
                                    </p:animEffect>
                                  </p:childTnLst>
                                </p:cTn>
                              </p:par>
                              <p:par>
                                <p:cTn id="43" presetID="22" presetClass="entr" presetSubtype="1" fill="hold" nodeType="withEffect">
                                  <p:stCondLst>
                                    <p:cond delay="0"/>
                                  </p:stCondLst>
                                  <p:childTnLst>
                                    <p:set>
                                      <p:cBhvr>
                                        <p:cTn id="44" dur="1" fill="hold">
                                          <p:stCondLst>
                                            <p:cond delay="0"/>
                                          </p:stCondLst>
                                        </p:cTn>
                                        <p:tgtEl>
                                          <p:spTgt spid="14344"/>
                                        </p:tgtEl>
                                        <p:attrNameLst>
                                          <p:attrName>style.visibility</p:attrName>
                                        </p:attrNameLst>
                                      </p:cBhvr>
                                      <p:to>
                                        <p:strVal val="visible"/>
                                      </p:to>
                                    </p:set>
                                    <p:animEffect transition="in" filter="wipe(up)">
                                      <p:cBhvr>
                                        <p:cTn id="45" dur="1000"/>
                                        <p:tgtEl>
                                          <p:spTgt spid="1434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dissolve">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4800" dirty="0" smtClean="0"/>
              <a:t>Examples of metallic implants used in medicine</a:t>
            </a:r>
            <a:endParaRPr lang="en-US" sz="4800" dirty="0"/>
          </a:p>
        </p:txBody>
      </p:sp>
      <p:sp>
        <p:nvSpPr>
          <p:cNvPr id="3" name="Content Placeholder 2"/>
          <p:cNvSpPr>
            <a:spLocks noGrp="1"/>
          </p:cNvSpPr>
          <p:nvPr>
            <p:ph idx="1"/>
          </p:nvPr>
        </p:nvSpPr>
        <p:spPr>
          <a:xfrm>
            <a:off x="685800" y="1905000"/>
            <a:ext cx="8229600" cy="4525963"/>
          </a:xfrm>
        </p:spPr>
        <p:txBody>
          <a:bodyPr>
            <a:normAutofit fontScale="77500" lnSpcReduction="20000"/>
          </a:bodyPr>
          <a:lstStyle/>
          <a:p>
            <a:r>
              <a:rPr lang="en-US" dirty="0" smtClean="0"/>
              <a:t>Pins</a:t>
            </a:r>
          </a:p>
          <a:p>
            <a:r>
              <a:rPr lang="en-US" dirty="0" smtClean="0"/>
              <a:t>Bone plates</a:t>
            </a:r>
          </a:p>
          <a:p>
            <a:r>
              <a:rPr lang="en-US" dirty="0" smtClean="0"/>
              <a:t>Screws</a:t>
            </a:r>
          </a:p>
          <a:p>
            <a:r>
              <a:rPr lang="en-US" dirty="0" smtClean="0"/>
              <a:t>Bars</a:t>
            </a:r>
          </a:p>
          <a:p>
            <a:r>
              <a:rPr lang="en-US" dirty="0" smtClean="0"/>
              <a:t>Rods</a:t>
            </a:r>
          </a:p>
          <a:p>
            <a:r>
              <a:rPr lang="en-US" dirty="0" smtClean="0"/>
              <a:t>Wires</a:t>
            </a:r>
          </a:p>
          <a:p>
            <a:r>
              <a:rPr lang="en-US" dirty="0" smtClean="0"/>
              <a:t>Posts </a:t>
            </a:r>
          </a:p>
          <a:p>
            <a:r>
              <a:rPr lang="en-US" dirty="0" smtClean="0"/>
              <a:t>Expandable rib cages</a:t>
            </a:r>
          </a:p>
          <a:p>
            <a:r>
              <a:rPr lang="en-US" dirty="0" smtClean="0"/>
              <a:t>Spinal fusion cages</a:t>
            </a:r>
          </a:p>
          <a:p>
            <a:r>
              <a:rPr lang="en-US" dirty="0" smtClean="0"/>
              <a:t>Finger and toe replacements</a:t>
            </a:r>
          </a:p>
          <a:p>
            <a:r>
              <a:rPr lang="en-US" dirty="0" smtClean="0"/>
              <a:t>Maxillofacial prosthetics </a:t>
            </a:r>
          </a:p>
          <a:p>
            <a:pPr>
              <a:buNone/>
            </a:pP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8560158" y="0"/>
            <a:ext cx="583842" cy="7547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00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200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200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00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endParaRPr lang="en-US" dirty="0"/>
          </a:p>
        </p:txBody>
      </p:sp>
      <p:pic>
        <p:nvPicPr>
          <p:cNvPr id="12290" name="Picture 2" descr="Medical Titanium Hip Replacement"/>
          <p:cNvPicPr>
            <a:picLocks noChangeAspect="1" noChangeArrowheads="1"/>
          </p:cNvPicPr>
          <p:nvPr/>
        </p:nvPicPr>
        <p:blipFill>
          <a:blip r:embed="rId2" cstate="print"/>
          <a:srcRect b="7143"/>
          <a:stretch>
            <a:fillRect/>
          </a:stretch>
        </p:blipFill>
        <p:spPr bwMode="auto">
          <a:xfrm>
            <a:off x="1219200" y="1219200"/>
            <a:ext cx="2667000" cy="1981200"/>
          </a:xfrm>
          <a:prstGeom prst="rect">
            <a:avLst/>
          </a:prstGeom>
          <a:noFill/>
        </p:spPr>
      </p:pic>
      <p:pic>
        <p:nvPicPr>
          <p:cNvPr id="12292" name="Picture 4" descr="http://4.bp.blogspot.com/-S9ytAuSUMSU/UvKM5u1ZjQI/AAAAAAAAAMg/Wqhdb8L4Yx4/s1600/medical_02.png"/>
          <p:cNvPicPr>
            <a:picLocks noChangeAspect="1" noChangeArrowheads="1"/>
          </p:cNvPicPr>
          <p:nvPr/>
        </p:nvPicPr>
        <p:blipFill>
          <a:blip r:embed="rId3" cstate="print"/>
          <a:srcRect/>
          <a:stretch>
            <a:fillRect/>
          </a:stretch>
        </p:blipFill>
        <p:spPr bwMode="auto">
          <a:xfrm>
            <a:off x="4267200" y="1371600"/>
            <a:ext cx="1905000" cy="2247901"/>
          </a:xfrm>
          <a:prstGeom prst="rect">
            <a:avLst/>
          </a:prstGeom>
          <a:noFill/>
        </p:spPr>
      </p:pic>
      <p:pic>
        <p:nvPicPr>
          <p:cNvPr id="12294" name="Picture 6" descr="Free Cosmetic Consultation "/>
          <p:cNvPicPr>
            <a:picLocks noChangeAspect="1" noChangeArrowheads="1"/>
          </p:cNvPicPr>
          <p:nvPr/>
        </p:nvPicPr>
        <p:blipFill>
          <a:blip r:embed="rId4" cstate="print"/>
          <a:srcRect/>
          <a:stretch>
            <a:fillRect/>
          </a:stretch>
        </p:blipFill>
        <p:spPr bwMode="auto">
          <a:xfrm>
            <a:off x="6724650" y="4114800"/>
            <a:ext cx="2419350" cy="2447926"/>
          </a:xfrm>
          <a:prstGeom prst="rect">
            <a:avLst/>
          </a:prstGeom>
          <a:noFill/>
        </p:spPr>
      </p:pic>
      <p:pic>
        <p:nvPicPr>
          <p:cNvPr id="12296" name="Picture 8" descr="http://www.biomechanika.cz/pictures/436.png"/>
          <p:cNvPicPr>
            <a:picLocks noChangeAspect="1" noChangeArrowheads="1"/>
          </p:cNvPicPr>
          <p:nvPr/>
        </p:nvPicPr>
        <p:blipFill>
          <a:blip r:embed="rId5" cstate="print"/>
          <a:srcRect/>
          <a:stretch>
            <a:fillRect/>
          </a:stretch>
        </p:blipFill>
        <p:spPr bwMode="auto">
          <a:xfrm>
            <a:off x="381000" y="3200400"/>
            <a:ext cx="2160508" cy="3276601"/>
          </a:xfrm>
          <a:prstGeom prst="rect">
            <a:avLst/>
          </a:prstGeom>
          <a:noFill/>
        </p:spPr>
      </p:pic>
      <p:pic>
        <p:nvPicPr>
          <p:cNvPr id="12300" name="Picture 12" descr="http://asumu.co.uk/orif%20lat%20plat.jpg"/>
          <p:cNvPicPr>
            <a:picLocks noChangeAspect="1" noChangeArrowheads="1"/>
          </p:cNvPicPr>
          <p:nvPr/>
        </p:nvPicPr>
        <p:blipFill>
          <a:blip r:embed="rId6" cstate="print"/>
          <a:srcRect/>
          <a:stretch>
            <a:fillRect/>
          </a:stretch>
        </p:blipFill>
        <p:spPr bwMode="auto">
          <a:xfrm>
            <a:off x="6934200" y="1143000"/>
            <a:ext cx="1436250" cy="2362200"/>
          </a:xfrm>
          <a:prstGeom prst="rect">
            <a:avLst/>
          </a:prstGeom>
          <a:noFill/>
        </p:spPr>
      </p:pic>
      <p:pic>
        <p:nvPicPr>
          <p:cNvPr id="10" name="Picture 10" descr="http://www.adventuresbydaddy.com/wp-content/uploads/2011/12/leg-xrays.jpg"/>
          <p:cNvPicPr>
            <a:picLocks noGrp="1" noChangeAspect="1" noChangeArrowheads="1"/>
          </p:cNvPicPr>
          <p:nvPr>
            <p:ph idx="1"/>
          </p:nvPr>
        </p:nvPicPr>
        <p:blipFill>
          <a:blip r:embed="rId7" cstate="print"/>
          <a:srcRect b="4615"/>
          <a:stretch>
            <a:fillRect/>
          </a:stretch>
        </p:blipFill>
        <p:spPr bwMode="auto">
          <a:xfrm>
            <a:off x="2895600" y="3810000"/>
            <a:ext cx="3846237" cy="2445822"/>
          </a:xfrm>
          <a:prstGeom prst="rect">
            <a:avLst/>
          </a:prstGeom>
          <a:noFill/>
        </p:spPr>
      </p:pic>
      <p:pic>
        <p:nvPicPr>
          <p:cNvPr id="9" name="Picture 8"/>
          <p:cNvPicPr>
            <a:picLocks noChangeAspect="1" noChangeArrowheads="1"/>
          </p:cNvPicPr>
          <p:nvPr/>
        </p:nvPicPr>
        <p:blipFill>
          <a:blip r:embed="rId8" cstate="print"/>
          <a:srcRect/>
          <a:stretch>
            <a:fillRect/>
          </a:stretch>
        </p:blipFill>
        <p:spPr bwMode="auto">
          <a:xfrm>
            <a:off x="8560158" y="0"/>
            <a:ext cx="583842" cy="7547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dissolve">
                                      <p:cBhvr>
                                        <p:cTn id="12" dur="5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300"/>
                                        </p:tgtEl>
                                        <p:attrNameLst>
                                          <p:attrName>style.visibility</p:attrName>
                                        </p:attrNameLst>
                                      </p:cBhvr>
                                      <p:to>
                                        <p:strVal val="visible"/>
                                      </p:to>
                                    </p:set>
                                    <p:animEffect transition="in" filter="dissolve">
                                      <p:cBhvr>
                                        <p:cTn id="17" dur="500"/>
                                        <p:tgtEl>
                                          <p:spTgt spid="12300"/>
                                        </p:tgtEl>
                                      </p:cBhvr>
                                    </p:animEffect>
                                  </p:childTnLst>
                                </p:cTn>
                              </p:par>
                              <p:par>
                                <p:cTn id="18" presetID="9"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12296"/>
                                        </p:tgtEl>
                                        <p:attrNameLst>
                                          <p:attrName>style.visibility</p:attrName>
                                        </p:attrNameLst>
                                      </p:cBhvr>
                                      <p:to>
                                        <p:strVal val="visible"/>
                                      </p:to>
                                    </p:set>
                                    <p:animEffect transition="in" filter="slide(fromLeft)">
                                      <p:cBhvr>
                                        <p:cTn id="25" dur="1000"/>
                                        <p:tgtEl>
                                          <p:spTgt spid="1229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294"/>
                                        </p:tgtEl>
                                        <p:attrNameLst>
                                          <p:attrName>style.visibility</p:attrName>
                                        </p:attrNameLst>
                                      </p:cBhvr>
                                      <p:to>
                                        <p:strVal val="visible"/>
                                      </p:to>
                                    </p:set>
                                    <p:animEffect transition="in" filter="fade">
                                      <p:cBhvr>
                                        <p:cTn id="30" dur="2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implants (requirements)</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Resistance against the corrosion attacks</a:t>
            </a:r>
          </a:p>
          <a:p>
            <a:r>
              <a:rPr lang="en-US" dirty="0" smtClean="0"/>
              <a:t>Mechanical stability</a:t>
            </a:r>
          </a:p>
          <a:p>
            <a:r>
              <a:rPr lang="en-US" dirty="0" smtClean="0"/>
              <a:t>Ability to be attached to the bone tissues in shortest time possible causing </a:t>
            </a:r>
            <a:r>
              <a:rPr lang="en-US" dirty="0" smtClean="0"/>
              <a:t>no </a:t>
            </a:r>
            <a:r>
              <a:rPr lang="en-US" dirty="0" smtClean="0"/>
              <a:t>or minimal inflammatory problems if possible </a:t>
            </a:r>
          </a:p>
          <a:p>
            <a:r>
              <a:rPr lang="en-US" dirty="0" smtClean="0"/>
              <a:t>Price </a:t>
            </a:r>
            <a:endParaRPr lang="en-US" dirty="0"/>
          </a:p>
        </p:txBody>
      </p:sp>
      <p:pic>
        <p:nvPicPr>
          <p:cNvPr id="13314" name="Picture 2" descr="http://www.trustedhealthproducts.com/blog/wp-content/uploads/2013/11/dental-implant.jpg"/>
          <p:cNvPicPr>
            <a:picLocks noChangeAspect="1" noChangeArrowheads="1"/>
          </p:cNvPicPr>
          <p:nvPr/>
        </p:nvPicPr>
        <p:blipFill>
          <a:blip r:embed="rId2" cstate="print"/>
          <a:srcRect/>
          <a:stretch>
            <a:fillRect/>
          </a:stretch>
        </p:blipFill>
        <p:spPr bwMode="auto">
          <a:xfrm>
            <a:off x="381000" y="5029200"/>
            <a:ext cx="2133600" cy="1651645"/>
          </a:xfrm>
          <a:prstGeom prst="rect">
            <a:avLst/>
          </a:prstGeom>
          <a:noFill/>
        </p:spPr>
      </p:pic>
      <p:pic>
        <p:nvPicPr>
          <p:cNvPr id="13316" name="Picture 4" descr="http://www.dental--health.com/images/badteeth/bad_broken_implant.jpg"/>
          <p:cNvPicPr>
            <a:picLocks noChangeAspect="1" noChangeArrowheads="1"/>
          </p:cNvPicPr>
          <p:nvPr/>
        </p:nvPicPr>
        <p:blipFill>
          <a:blip r:embed="rId3" cstate="print"/>
          <a:srcRect/>
          <a:stretch>
            <a:fillRect/>
          </a:stretch>
        </p:blipFill>
        <p:spPr bwMode="auto">
          <a:xfrm>
            <a:off x="2819400" y="5015789"/>
            <a:ext cx="2514600" cy="1689811"/>
          </a:xfrm>
          <a:prstGeom prst="rect">
            <a:avLst/>
          </a:prstGeom>
          <a:noFill/>
        </p:spPr>
      </p:pic>
      <p:pic>
        <p:nvPicPr>
          <p:cNvPr id="13318" name="Picture 6" descr="http://www.branemark.se/img/osseointegration1.png"/>
          <p:cNvPicPr>
            <a:picLocks noChangeAspect="1" noChangeArrowheads="1"/>
          </p:cNvPicPr>
          <p:nvPr/>
        </p:nvPicPr>
        <p:blipFill>
          <a:blip r:embed="rId4" cstate="print"/>
          <a:srcRect/>
          <a:stretch>
            <a:fillRect/>
          </a:stretch>
        </p:blipFill>
        <p:spPr bwMode="auto">
          <a:xfrm>
            <a:off x="5562600" y="4972050"/>
            <a:ext cx="2311400" cy="1733550"/>
          </a:xfrm>
          <a:prstGeom prst="rect">
            <a:avLst/>
          </a:prstGeom>
          <a:noFill/>
        </p:spPr>
      </p:pic>
      <p:sp>
        <p:nvSpPr>
          <p:cNvPr id="13320" name="AutoShape 8" descr="data:image/jpeg;base64,/9j/4AAQSkZJRgABAQAAAQABAAD/2wCEAAkGBxIHEg8UBxIUFhMXDRkUFxcVGRYYGxUaFxgXGhkWFxYbHyogHx8lHxoYJDEiMSkrLjovFyAzODMsNygtLisBCgoKDg0OGxAQGy8kICYrNywsMjQsLCw0LDc0LzUsLDQ0NCwsLCwsLCwsLCwsLCwsLCwsLCwsLCwsNSwsLCwwLP/AABEIATgAoQMBEQACEQEDEQH/xAAcAAACAgMBAQAAAAAAAAAAAAAAAgUHAwYIBAH/xABIEAACAQEEBgQKBwYEBwEAAAABAgADBAUGEQchMUFhsRIiUXETMzVScnN0gZGhFBUyQmKCkiM0orLB0SVD4fAkU2ODs8LSFv/EABoBAAIDAQEAAAAAAAAAAAAAAAABAgQFAwb/xAAxEQEAAgECAwUHBQEBAQEAAAAAAQIDBBESITEFMjNBgRMiUWGR0fBCcaGx4RTB8SP/2gAMAwEAAhEDEQA/ALxgBACAEAIAQAgBAOfMc+ULb7QeQmTm8SXn9X41kIJyVTiRKTrEisbQ5421+qTm0u6HvWavZXW3otKaLYEAIAQAgBACAEAIAQAgBACAEAIAQDnzHPlC2+0HkJk5vEl5/V+NZCCclU4kSk6xIrG0OeNtfqk5tLuh71mr2V1t6LSmi2BACAEAIAQAgBACAEAIAQAgBACAEA58xz5QtvtB5CZObxJef1fjWQgnJVOJEpOsSKxtDnjbX6pObS7oe9Zq9ldbei0potgQAgBACAEAIAQAgBACAEAIAQAgBAOfMc+ULb7QeQmTm8SXn9X41kIJyVTiRKTrEisbQ5421+qTm0u6HvWavZXW3otKaLYEAIAQAgBACAEAIAQAgBACAee326ldyF7fUSmg+85Cju17+EUzERvJWtFY3lod86V7PZ8xdFJ6x85v2ae7MdI/AStbVVjuxupZNfSO7zadeGki8Lb4uolIdlJB/M3SPwIle2pyT8lK+uyz05NXq1mtDM1dmZicyzEkk9pJ1mV5nfqp2mZneXwRIHEiUnWJFK3Hfle4mZrtcKWADAqrBgNgOY47spOmW2Od6uuHUXwzvSW63XpQdchetAEb2pHI/oY5H9Qlqmun9UfRfx9qz+uv0/P/AFu1y4nst9ZCxVR0/Mbqv+k7e8ZiW8efHk7stHDqsWXuymJ2WBACAEAIAQAgBACAEA0DGekmlc5alc4WrXByZv8ALpnsJH2m4D3nMZSvl1EV5RzlTz6utOVecqjvW9q98v4S86rVG3dI6l4Ko1KOAAlG1ptO8srJkted7S8gkXI4iKTiIjCJE4kSk6xIsgiROsRSddWztiRbjh3Hlou3JbfnWpbOseuo4Pv7j8RLWLWXpytzj+Whp+0smPlf3o/lZ90XtRvlOnd7hhvGwqexl2gzTx5a5I3rLdw5qZa8VJ3e6dHUQAgBACAEAIBUOkbSEbQXs1wPkg6tSsp1v2pTPm9rb92rW1PNn/TVnanVfpp9VZCVGacQIwiROIik4iIwiROJEpOsSLIIkTrEUnWJGWRZFF7rqvKrdVRalhYqw+DDzWG8SVMlqW4qp4s18VuKkrgwtiSniBOr1aqjrp2fiXtWbOn1FcsfPzh6bSaumory5T5wnJYWxACAEAIBWOlrGRsYNjuxsqjL+2YHWikaqY4sNZ4Eduqtny7e7Clq8/DHBXqqASkyjCIjiBGESJxEUnERGESJxIlJ1iRZBEidYik6xIyyLIonESL13dbXu+olSyN0XU5g8wRvB7I63mlotXqljy2xWi9esLnw5faX7RFSlqYanXzW7O47Qf8AWbuDNGWvFHq9XpdTXUY+KPWPglZ2WRACAQ2Lb9XDllq16mRYDoop+87alXu3ngDIXvw13c8uSKVm0ubrRaHtbu9pYs7uWZjtJJzJmbM785YdrTad5IIkTCIjiBGESJxq2xEyFSmpwQew6oimJjq+iJE4kSk6xIsg/rFJHWJGTrEjLIsiicRIsgiKU3hW+jcddX1+Dbq1B2r25do2j3jfOunzTivxeXn+fJZ0eqnT5eLynr+fJcyOKgBpkEEZgjYQdhE9BE783rYmJjeDQMQCltNV9fSrTTs1I9WinScf9RxmM+5MsvTMp6i288LN1uTeYqrkSsoGERGERHECTGGsP18R1fB3euzW7n7NMHex47htOXA5Spjm87Q6YcNsttoXRhjA1luAKwUVaw21agBIP4F2Lz4mX8eCtP3bGHS0x/OfiqTHPlC2+0HkJn5/Elj6vxrIQTkqnEiUnWJFYWiSgtpe2paFVlNFAVYAgjpNtBlzRREzaJafZkRPHE/J6cXaPvABq1wAkDW1HaR2mmdp9Hb2bhDPpNvep9Pser7O2ib4vp9vsr5ZQYzIsiicRIsgiKTrFKC0NG97fS6LUax61L7PFDs+BzHdlNfQZeKnBPl/T0nZOo48fs561/puEvtZ8Y9EEtsygHLt9Xgb1tForPn+0rs4z3Ak9Ee4ZD3TMtO8zLCy24rzLxiRczCIjCInsuuwPelWlRsYzd3Cr2a954AZk8AY4rNp2g6Um9orDovDlx0sPUEo2IahrZt7sdrt3/IADdNOlIpG0N7FjrjrwwlJN0c+Y58oW32g8hMnN4kvP6vxrIQTkqnEiUnWJFY2hzxtr9UnNpd0Pes1eyutvRaU0WwrfSPhQJ0rXdy5a86yjj/mgfzfHtMztXp9v/0r6/f7sbtHRxtOWkfv9/v9VerM1iHESLIIik6xSgncHW/6utdFieqzeDbufIfJuifdO2lycGWJ9Pr/AKt9n5vZais+U8p9f9XHPQPXojF9pNjsNudDkRY6mR7CVIHzIkbztWZQyTtSZ+TmUTNYRhERhERhESy9Cl1itWtFoqDxdMU09KpmWI4gLl+eWtLXnNmhoKc5suCXWmIBz5jnyhbfaDyEyc3iS8/q/GshBOSqcSJSdYkVjaHPG2v1Sc2l3Q96zV7K629FpTRbD46hwQ4BBGRB1gg7iIDqpDFty/UVpemniz16Z/Cd2faDmPcDvmFqMXsr8Pl5PK6zT+xyTWOnWEQs4Sppew4etdt/drPUI7SOgP1NkJ0rgyW6Vn+v7d6aPPfu0n+v7bBYtHtpq5fSnp0x3lyPcNXznevZ+SesxH8rdOx81u9MR/P59U9YdHtCjkbVVqOR2ZIPlmfnLNOzqR3pmf4/Pqu4+x8Vedpmf4/Pq3KaDXatpPqeCuu2keYi/qqIv9ZyzTtSXHUTtilzuJQYphERhERhES6tClPo2Kud5trfAU6X+svaXuT+7W0Hh+qwZZXRAOfMc+ULb7QeQmTm8SXn9X41kIJyVTiRKTrEisbQ5421+qTm0u6HvWavZXW3otKaLYEAjr1uOz3waZvKmH6GfRzLDLPLPPIjPYNRnPJhpk24o32ccunx5duON9maxXZRsH7lSpp6CqM+8gR1x0p3Y2SpipTuxEPXJuggBACAaxpMpeGuy2gbqat+l0b+k55o3pLjqI3xy51Ez2KYREYREYREuPQjag1mtVL7y2oVPc6KB80Mu6WfdmPm1dBPuTHzWRLS8IBz5jnyhbfaDyEyc3iS8/q/GshBOSqcSJSdYkVjaHPG2v1Sc2l3Q96zV7K629FpTRbAgBACAEAIAQAgEdiOxm8bJa6SbXstRB3lSB88pG0b1mEbxvWYcvg5zNYJhERhERhETadHmIRh21q1oOVGoPB1PwgkZP8AlPyLTrhycFvksaXN7O/PpLoFWDAFdYIzBG+aTbfYBz5jnyhbfaDyEyc3iS8/q/GshBOSqcSJSdYkVjaHPG2v1Sc2l3Q96zV7K629FpTRbAgBACAEAIAQAgBAOacZ3V9S221UsslFYsnZ0H6y5dwOXeDM7JXhtMMXUU4MkwhhObgYREYREcQJYGAtIJuYLQvjNqA1I41tSHZl95OG0bsxkBYw5+HlbovabWcHu36LhsNtp3gi1LC6uh2MpBHy38JeiYmN4atbRaN4UHjnyhbfaDyEys3iSwNX41kIJyVTiRKTrEisbQ5421+qTm0u6HvWavZXW3otKaLYEAIAQAgBACAEAIBWWmnD5tNOna7MM2pDwdXLzCeq35WJ/XwlbUU3jiUtZi4q8UeSnRKbLMIiMIiOIEYRIpG6L4tFzt0rsqtTO/LY3pKeqfeI63tWfdlOmW+Od6zsW8bc951alW1ZdN26TZDIZ8BI2tNp3lHJeb2m0sAkXI4kSk6xIrG0OeNtfqk5tLuh71mr2V1t6LSmi2BACAEAIAQAgBACAY7RQW0q6WhQyMhVlOxgRkQeBEJjcpjflLnfHGF3wvaChzNFyWoud6+aT5y5gH3HfM7Lj4JY+owzjt8mvCclYwiI4gRhEicRFJxERhEicSJSdYkW36PMRUcP1axvAN0aiKoZRn0SpJ1jblr3Zyxps1cdp4vNd0OpphtPH5rZuu/LNew/w6sjnLPIHJh3oesPhNKmWl+7Lbx5seTuTukJ0dRACAEAIAQAgBACARuILko4gotRvFc1OsEfaRhsdDuI/qQcwSJG9IvG0oZMdb14bKBxXhWvhep0bYOlTJ/Z1VHVcf0btXmNcz745pPNj5sFsc8+iEE5K5xAjCJE4iKTiIjCJE4kSk6xIsgiROh6JBXUQcwRtHEGIt9m13Jju13ZkKzeGTzams+6pt+OfdLGPV5KdecLuHtHLj684+f3WLh/GFmvvJUbwdU/5b5An0Tsbnwmhi1VMnLpPwbGn1uLNyidp+EthlhbEAIAQAgBACAEA89vsNK8qbU7eivTYZFWGYP9iNx2xTETG0lasWjaVS4r0WVbIWqYdPhE2+CYjpr6LHUw+B9Iynk00xzqzc2imOdFeVqLWdmW0KyuDkVYFSD2EHWJVmNuUs+1ZidpfBEgcRFJxERhEicSJSdYkWQRInWIpOsSMsgkUW7YXx3UsHRp3sTUpbA+10/+h8+J2S5g1lqcr84/n/Wnpe07U93Lzj4+cfdZ1ktKWxFeysGRhmGGwzVraLRvHRv0vW8cVZ3hmkkhACAEAIAQAgBAI2+Lis19jK9KKVMhkCRky+i46w9xkbUrbrCF8dL96N2iXvokR8zc1dl/BVHSHcHGRA9xla2lj9MqWTs+s92dmn3lgG8Luz6VA1FH3qJD59y/b/hle2nyR5KV9Hlr5b/s16pTaiStZSrA5EMCCD2EHZOEqsxMTtIESBxIlJ1iRZBEidYik6xIyyLIonESLYMKYkqXA+rNqLHrp/7L2Nz2HcR3wai2Gfl5x+ea3o9ZbT2+NZ6x/wC/v/a4bHaktqJUsrBkZcwRv/32TbraLRxR0eopet6xas7xLNJJiAEAIAQAgBACAEAIBz5jnyhbfaDyEyc3iS8/q/GshBOSqcSJSdYkWQRInWIpOsSMsiyKJxEiyCIpbhgDEBu2oKNqP7Ko2Qz+452HuOw+49suaPUeztwT0n+J/wBaXZms9nf2du7P8T/q05svSiAEAIAQAgBACAEAIBz5jnyhbfaDyEyc3iS8/q/GshBOSqcSJSdYkW14Gw3TxIbSldmRkpqUZcjkSWGtTtGzs7530+GMu8SuaPTVz8UT6PNiHC9ow+f+LXpUyclqJmVPYD5p4H3ZyGXBfH16fFx1GkyYevT4odZwVJZFkUTiJFkERSca5GUJXDgq9/rezKapzqIfBvxy2N7xl785u6TN7THz6xyl6zs/Ue2wxM9Y5Sn5aXhACAEAIAQAgBACAc+Y58oW32g8hMnN4kvP6vxrIQTkqnEiUnWJFY2hzxtr9UnNpd0Pes1eyutvRZ9aitoVlrqGUjIqwBBB3EGaExExtLXmImNpVLjnB/1ITWu7M2ctkRtNInYM96nYD7jMrU6b2fvV6f0wNdovZe/Tu/1/jUllJlnESLIIik6xSg23Rzb/AKJavBserVQr+Zc2U/zD80t6HJw5eH4/n3afZObgz8HlaP6/JWnNt6cQAgBACAEAIAQAgHPmOfKFt9oPITJzeJLz+r8ayEE5KpxIlJ1iRWNoc8ba/VJzaXdD3rNXsrrb0WlNFsMdooLaVZLQAyspVgdhB1ERTETG0lasWjaVE39dZua0VaL5kK3VJ+8p1qfgdfEGYOXH7O81eS1OGcOSaPEJyV2QRFJ1ilB67vtP0OrSqD7lVX/SQYVtw2i3wndLFf2eSt/hO68vCL2j4z0u8Pb7weMxAPFeF72e7fKFelT9N1UnuBOuKbRHWUbXrXrLWrw0nXdY8/BVHqkbqSH5M3RU/Gcp1FIcLavFXzefDWkeniC1pZ6FBkVkYh3YZkqC2XQAy2A/e3RUzxe3Dsji1dcl+GIb1O62IAQDnzHPlC2+0HkJk5vEl5/V+NZCCclU4kSk6xIrG0OeNtfqk5tLuh71mr2V1t6LSmi2BAKy0tWYJVstQbWpMh/IQR/OZl6+vvVn8/ObC7XpEWrb48vz6tFEz2MyCIpOsUoMkjKMtt//AEh7Zf8A+ps/9/zQN+aUrwWpVp0Fo0ehUZMwpdgVJB1seju82XbZ7b7Q0cmrvEzEQ1S8MV268s/plrrEdgYop/KmQ+U5TktPWVe2fJbrKIE5uEyYRElcMXj9UWuy1icgldS3onU/8JMlS3DaJdMN+DJEumAc9k1G8IAQDnzHPlC2+0HkJk5vEl5/V+NZCCclU4kSk6xIrG0OeNtfqk5tLuh71mr2V1t6LSmi2BAK60uVP3JfWn/xj+/wmb2hPdj92L2xPcj9/wDxXomaw2QRFJ1ilBkEijKQ+rHnX2Nln/lsg9J92/Vl5WnIZLUIrrx8J9o/rDzUzV2vLc1VeHJPzasJyVjCIjCIjCKSX9oyv4X1YqYqHOrRApP2kAdRveu/tDTRwX4q/s2tLl48cfGG2zssiAc+Y58oW32g8hMnN4kvP6vxrIQTkqnEiUnWJFY2hzxtr9UnNpd0Pes1eyutvRaU0WwIBTukW8hb7Y60zmtJRS/MMy/zOX5Zjay/Fk5eXJ5vtLLx5to8uX3a0JUZrIIik6xSgyohqEBNZJyA7SdQkZjflBbTM7QuX6ipz0XsKvZf81Wkab7n8PRoWqkNdJ/Bv6D/AGSe5gB/3JDUV5buetpvXi+CmxKjMMIiMIiMIiT+DcRvhm0LVTM0yOjVQfeXh+IbR8NhM6Y8nBbd2wZpxW38vN0LYLZTvCmlWxMGpuvSVhvH9+E0omJjeG5W0WjeGeM3PmOfKFt9oPITJzeJLz+r8ayEE5KpxIlJ1iRWNoc8ba/VJzaXdD3rNXsrrb0WlNFsNfxniJbgoEoQazgrTXjvcjsXnkN8r6jN7Kvz8lTWamMGPfznopbpFjmxJJOZJ1kntJmI8tM785MIkWQRFJ1ilBO4NsX062WcZalfwjcAmsZ/m6I987aWnHmrHr9P9W+z8XtNRWPhz+n+7LjnoHr3kva70vWjWo2r7FSmUPDMbRxB1juimN42krVi0bS5jvOwPddarRtYyenUKNxy3jgRkRwImbMTE7Swr0mlprLziRQMIiMIiOIE2jBeMa2GHyHXoM2b0ydn40O5vkd+4jpizTjn5LGn1NsU7eS7riv2z39T6d2VAw+8uxkPYy7Ry7M5oUvW8bw2MeWuSN6yo7HPlC2+0HkJmZvElh6vxrIQTkqnEiUnWJFY2hzxtr9UnNpd0Pes1eyutvRt2KMY0LhBUEVK+Wqmp+zxc/dHDbw3yzm1NcfLrK5qdZTDG3WfgqG9Lyq3vVarbm6Tn4KNyqNwH+9ZmRkva9uKzzubLbLbis86zm4nESLIIik6xSgsrRndfgadSvVGuoegnoqdZ97fyiavZ+Las3nz6PQ9j4OGk5Z8+Uft/wDf6btNFsiAVdplwv4dRbbEvWRQlYDev3an5dh4EbllbUY9/ehR1mHeOOFQiU2YYREYREcQIwiRemxWupYXD2J2RxsZCQe7MbuEImYneDre1Z3rOzJbbY94VHqWtuk7tmxyAzPbkNUVpmZ3kr3m88U9WISLmcSJSdYkUhd16VrtFQWCoyeEUBiuokDPIBto27spKt7V34Z23TpmvjiYrO27zA57ZzcZOsSMsiyKJxEiyCIpSdwXU181kpUd5zY+aoy6Tf24kSeLFOW8Vh102nnPkikev7Lss1BbKiJQGSqoUDsAGQnoa1isREPYUrFaxWOkMkaQgC1aYrBlqgFSpBBGYIOogjsgHP2kHCLYXrZ0ATZqjE0229E7TSY9o3do4g5Z+XHwTy6MfU4PZzvHRqonFVMIiOIEYRInERScREYRInEiUnWJFkESJ1iKTrEjLIsiicRIs9motaWVLOpZmbIAbSTCImZ2gVpN54axvMrjwjh8XDSyfI1XyNRh8lHAf3PAbem08Yq/Oer1Wi0kaem3nPVOyyuCAEAIB5L1u2le9J6N4KGpuMiORB3EHWDFaImNpRtWLRtKgsZ4PrYWqdfN6DN+zq5fwP2N8jtG8DPy4ppPyY+o0845+TXBOKscQIwiROIik4iIwiROJEpOsSLIIkTrEUnWJGWRZFF6bFZKludadjQu7HIKP96hx2R1rNp2rHM6Y7ZLcNY3lbmEMKJcS9O0ZNXI1tuQean9TvmvptLGKN56vSaLQ1wRvPO350bLLa+IAQAgBACAYbXZUtqNTtaK6MMmVhmCOIimInlJTETG0qjxdouqWQtUw5nUp6yaRPXX0Cftjh9rZ9qU8mnmOdWbm0Uxzp9FdvTNIlaoIYHIggggjcQdhlWWfMTHKQIkDiIpOIiMIkTiRKTrEiyCJE6xFJxEjLZMOYQtF+ZMo8HS/wCY4OsfgXa3LjO2LTXyc+kfFb0+hyZufSPj+dVq3Bh+hcKdGxL1j9p21s3edw4DVNXFgpijarf0+mx4I2pHqlZ2WBACAEAIAQAgBACAQ9/YYsl/j/EqQLZZBx1XH5xry4HMcJC+Ot+sOWTDTJ3oV7fGiWpTzNy11ceZW6rD86jIn3CVbaWf0yo5Oz5/RP1ajb8I2+7v3my1cu1B4Qd+aZ5e+V7Ybx1hSvpctetUQVKEhwQQdYOoj3TkrzG3KX0RInEiUnWJF77suytejFbupPUI29EbM9mZ2COtLX5VjdLHivknakbtsuvRta7TkbcyURxPTb9K9X+KWK6LJPXl/P59V3H2Zlt3p2/n8+rd7kwNZLqyZlNWoPvVciB3J9kd+RPGXMekx059Z+bRw6DDj57bz82zSyuiAEAIAQAgBACAEAIAQAgBACAc+Y58oW32g8hMnP4kvP6vxrIQTkqnEiUnWJFY2hzxtr9UnNpd0Pes1eyutvRaU0WwIAQAgBACAEAIAQAgBACAEAIAQAgHPmOfKFt9oPITJzeJLz+r8ayEE5KpxIlJ1iRWNoc8ba/VJzaXdD3rNXsrrb0WlNFsCAEAIAQAgBACAEAIAQAgBACAEAIBz5jnyhbfaDyEyc3iS8/q/GshBOSqcSJSdYkVjaHPG2v1Sc2l3Q96zV7K629FpTRbAgBACAEAIAQAgBACAEAIAQAgBACAc+Y58oW32g8hMnN4kvP6vxrIQTkqnEiUnWJFY2hzxtr9UnNpd0Pes1eyutvRaU0WwIAQAgBACAEAIB//2Q=="/>
          <p:cNvSpPr>
            <a:spLocks noChangeAspect="1" noChangeArrowheads="1"/>
          </p:cNvSpPr>
          <p:nvPr/>
        </p:nvSpPr>
        <p:spPr bwMode="auto">
          <a:xfrm>
            <a:off x="155575" y="-2071688"/>
            <a:ext cx="2238375" cy="4324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2" name="AutoShape 10" descr="data:image/jpeg;base64,/9j/4AAQSkZJRgABAQAAAQABAAD/2wCEAAkGBxIHEg8UBxIUFhMXDRkUFxcVGRYYGxUaFxgXGhkWFxYbHyogHx8lHxoYJDEiMSkrLjovFyAzODMsNygtLisBCgoKDg0OGxAQGy8kICYrNywsMjQsLCw0LDc0LzUsLDQ0NCwsLCwsLCwsLCwsLCwsLCwsLCwsLCwsNSwsLCwwLP/AABEIATgAoQMBEQACEQEDEQH/xAAcAAACAgMBAQAAAAAAAAAAAAAAAgUHAwYIBAH/xABIEAACAQEEBgQKBwYEBwEAAAABAgADBAUGEQchMUFhsRIiUXETMzVScnN0gZGhFBUyQmKCkiM0orLB0SVD4fAkU2ODs8LSFv/EABoBAAIDAQEAAAAAAAAAAAAAAAABAgQFAwb/xAAxEQEAAgECAwUHBQEBAQEAAAAAAQIDBBESITEFMjNBgRMiUWGR0fBCcaGx4RTB8SP/2gAMAwEAAhEDEQA/ALxgBACAEAIAQAgBAOfMc+ULb7QeQmTm8SXn9X41kIJyVTiRKTrEisbQ5421+qTm0u6HvWavZXW3otKaLYEAIAQAgBACAEAIAQAgBACAEAIAQDnzHPlC2+0HkJk5vEl5/V+NZCCclU4kSk6xIrG0OeNtfqk5tLuh71mr2V1t6LSmi2BACAEAIAQAgBACAEAIAQAgBACAEA58xz5QtvtB5CZObxJef1fjWQgnJVOJEpOsSKxtDnjbX6pObS7oe9Zq9ldbei0potgQAgBACAEAIAQAgBACAEAIAQAgBAOfMc+ULb7QeQmTm8SXn9X41kIJyVTiRKTrEisbQ5421+qTm0u6HvWavZXW3otKaLYEAIAQAgBACAEAIAQAgBACAee326ldyF7fUSmg+85Cju17+EUzERvJWtFY3lod86V7PZ8xdFJ6x85v2ae7MdI/AStbVVjuxupZNfSO7zadeGki8Lb4uolIdlJB/M3SPwIle2pyT8lK+uyz05NXq1mtDM1dmZicyzEkk9pJ1mV5nfqp2mZneXwRIHEiUnWJFK3Hfle4mZrtcKWADAqrBgNgOY47spOmW2Od6uuHUXwzvSW63XpQdchetAEb2pHI/oY5H9Qlqmun9UfRfx9qz+uv0/P/AFu1y4nst9ZCxVR0/Mbqv+k7e8ZiW8efHk7stHDqsWXuymJ2WBACAEAIAQAgBACAEA0DGekmlc5alc4WrXByZv8ALpnsJH2m4D3nMZSvl1EV5RzlTz6utOVecqjvW9q98v4S86rVG3dI6l4Ko1KOAAlG1ptO8srJkted7S8gkXI4iKTiIjCJE4kSk6xIsgiROsRSddWztiRbjh3Hlou3JbfnWpbOseuo4Pv7j8RLWLWXpytzj+Whp+0smPlf3o/lZ90XtRvlOnd7hhvGwqexl2gzTx5a5I3rLdw5qZa8VJ3e6dHUQAgBACAEAIBUOkbSEbQXs1wPkg6tSsp1v2pTPm9rb92rW1PNn/TVnanVfpp9VZCVGacQIwiROIik4iIwiROJEpOsSLIIkTrEUnWJGWRZFF7rqvKrdVRalhYqw+DDzWG8SVMlqW4qp4s18VuKkrgwtiSniBOr1aqjrp2fiXtWbOn1FcsfPzh6bSaumory5T5wnJYWxACAEAIBWOlrGRsYNjuxsqjL+2YHWikaqY4sNZ4Eduqtny7e7Clq8/DHBXqqASkyjCIjiBGESJxEUnERGESJxIlJ1iRZBEidYik6xIyyLIonESL13dbXu+olSyN0XU5g8wRvB7I63mlotXqljy2xWi9esLnw5faX7RFSlqYanXzW7O47Qf8AWbuDNGWvFHq9XpdTXUY+KPWPglZ2WRACAQ2Lb9XDllq16mRYDoop+87alXu3ngDIXvw13c8uSKVm0ubrRaHtbu9pYs7uWZjtJJzJmbM785YdrTad5IIkTCIjiBGESJxq2xEyFSmpwQew6oimJjq+iJE4kSk6xIsg/rFJHWJGTrEjLIsiicRIsgiKU3hW+jcddX1+Dbq1B2r25do2j3jfOunzTivxeXn+fJZ0eqnT5eLynr+fJcyOKgBpkEEZgjYQdhE9BE783rYmJjeDQMQCltNV9fSrTTs1I9WinScf9RxmM+5MsvTMp6i288LN1uTeYqrkSsoGERGERHECTGGsP18R1fB3euzW7n7NMHex47htOXA5Spjm87Q6YcNsttoXRhjA1luAKwUVaw21agBIP4F2Lz4mX8eCtP3bGHS0x/OfiqTHPlC2+0HkJn5/Elj6vxrIQTkqnEiUnWJFYWiSgtpe2paFVlNFAVYAgjpNtBlzRREzaJafZkRPHE/J6cXaPvABq1wAkDW1HaR2mmdp9Hb2bhDPpNvep9Pser7O2ib4vp9vsr5ZQYzIsiicRIsgiKTrFKC0NG97fS6LUax61L7PFDs+BzHdlNfQZeKnBPl/T0nZOo48fs561/puEvtZ8Y9EEtsygHLt9Xgb1tForPn+0rs4z3Ak9Ee4ZD3TMtO8zLCy24rzLxiRczCIjCInsuuwPelWlRsYzd3Cr2a954AZk8AY4rNp2g6Um9orDovDlx0sPUEo2IahrZt7sdrt3/IADdNOlIpG0N7FjrjrwwlJN0c+Y58oW32g8hMnN4kvP6vxrIQTkqnEiUnWJFY2hzxtr9UnNpd0Pes1eyutvRaU0WwrfSPhQJ0rXdy5a86yjj/mgfzfHtMztXp9v/0r6/f7sbtHRxtOWkfv9/v9VerM1iHESLIIik6xSgncHW/6utdFieqzeDbufIfJuifdO2lycGWJ9Pr/AKt9n5vZais+U8p9f9XHPQPXojF9pNjsNudDkRY6mR7CVIHzIkbztWZQyTtSZ+TmUTNYRhERhERhESy9Cl1itWtFoqDxdMU09KpmWI4gLl+eWtLXnNmhoKc5suCXWmIBz5jnyhbfaDyEyc3iS8/q/GshBOSqcSJSdYkVjaHPG2v1Sc2l3Q96zV7K629FpTRbD46hwQ4BBGRB1gg7iIDqpDFty/UVpemniz16Z/Cd2faDmPcDvmFqMXsr8Pl5PK6zT+xyTWOnWEQs4Sppew4etdt/drPUI7SOgP1NkJ0rgyW6Vn+v7d6aPPfu0n+v7bBYtHtpq5fSnp0x3lyPcNXznevZ+SesxH8rdOx81u9MR/P59U9YdHtCjkbVVqOR2ZIPlmfnLNOzqR3pmf4/Pqu4+x8Vedpmf4/Pq3KaDXatpPqeCuu2keYi/qqIv9ZyzTtSXHUTtilzuJQYphERhERhES6tClPo2Kud5trfAU6X+svaXuT+7W0Hh+qwZZXRAOfMc+ULb7QeQmTm8SXn9X41kIJyVTiRKTrEisbQ5421+qTm0u6HvWavZXW3otKaLYEAjr1uOz3waZvKmH6GfRzLDLPLPPIjPYNRnPJhpk24o32ccunx5duON9maxXZRsH7lSpp6CqM+8gR1x0p3Y2SpipTuxEPXJuggBACAaxpMpeGuy2gbqat+l0b+k55o3pLjqI3xy51Ez2KYREYREYREuPQjag1mtVL7y2oVPc6KB80Mu6WfdmPm1dBPuTHzWRLS8IBz5jnyhbfaDyEyc3iS8/q/GshBOSqcSJSdYkVjaHPG2v1Sc2l3Q96zV7K629FpTRbAgBACAEAIAQAgEdiOxm8bJa6SbXstRB3lSB88pG0b1mEbxvWYcvg5zNYJhERhERhETadHmIRh21q1oOVGoPB1PwgkZP8AlPyLTrhycFvksaXN7O/PpLoFWDAFdYIzBG+aTbfYBz5jnyhbfaDyEyc3iS8/q/GshBOSqcSJSdYkVjaHPG2v1Sc2l3Q96zV7K629FpTRbAgBACAEAIAQAgBAOacZ3V9S221UsslFYsnZ0H6y5dwOXeDM7JXhtMMXUU4MkwhhObgYREYREcQJYGAtIJuYLQvjNqA1I41tSHZl95OG0bsxkBYw5+HlbovabWcHu36LhsNtp3gi1LC6uh2MpBHy38JeiYmN4atbRaN4UHjnyhbfaDyEys3iSwNX41kIJyVTiRKTrEisbQ5421+qTm0u6HvWavZXW3otKaLYEAIAQAgBACAEAIBWWmnD5tNOna7MM2pDwdXLzCeq35WJ/XwlbUU3jiUtZi4q8UeSnRKbLMIiMIiOIEYRIpG6L4tFzt0rsqtTO/LY3pKeqfeI63tWfdlOmW+Od6zsW8bc951alW1ZdN26TZDIZ8BI2tNp3lHJeb2m0sAkXI4kSk6xIrG0OeNtfqk5tLuh71mr2V1t6LSmi2BACAEAIAQAgBACAY7RQW0q6WhQyMhVlOxgRkQeBEJjcpjflLnfHGF3wvaChzNFyWoud6+aT5y5gH3HfM7Lj4JY+owzjt8mvCclYwiI4gRhEicRFJxERhEicSJSdYkW36PMRUcP1axvAN0aiKoZRn0SpJ1jblr3Zyxps1cdp4vNd0OpphtPH5rZuu/LNew/w6sjnLPIHJh3oesPhNKmWl+7Lbx5seTuTukJ0dRACAEAIAQAgBACARuILko4gotRvFc1OsEfaRhsdDuI/qQcwSJG9IvG0oZMdb14bKBxXhWvhep0bYOlTJ/Z1VHVcf0btXmNcz745pPNj5sFsc8+iEE5K5xAjCJE4iKTiIjCJE4kSk6xIsgiROh6JBXUQcwRtHEGIt9m13Jju13ZkKzeGTzams+6pt+OfdLGPV5KdecLuHtHLj684+f3WLh/GFmvvJUbwdU/5b5An0Tsbnwmhi1VMnLpPwbGn1uLNyidp+EthlhbEAIAQAgBACAEA89vsNK8qbU7eivTYZFWGYP9iNx2xTETG0lasWjaVS4r0WVbIWqYdPhE2+CYjpr6LHUw+B9Iynk00xzqzc2imOdFeVqLWdmW0KyuDkVYFSD2EHWJVmNuUs+1ZidpfBEgcRFJxERhEicSJSdYkWQRInWIpOsSMsgkUW7YXx3UsHRp3sTUpbA+10/+h8+J2S5g1lqcr84/n/Wnpe07U93Lzj4+cfdZ1ktKWxFeysGRhmGGwzVraLRvHRv0vW8cVZ3hmkkhACAEAIAQAgBAI2+Lis19jK9KKVMhkCRky+i46w9xkbUrbrCF8dL96N2iXvokR8zc1dl/BVHSHcHGRA9xla2lj9MqWTs+s92dmn3lgG8Luz6VA1FH3qJD59y/b/hle2nyR5KV9Hlr5b/s16pTaiStZSrA5EMCCD2EHZOEqsxMTtIESBxIlJ1iRZBEidYik6xIyyLIonESLYMKYkqXA+rNqLHrp/7L2Nz2HcR3wai2Gfl5x+ea3o9ZbT2+NZ6x/wC/v/a4bHaktqJUsrBkZcwRv/32TbraLRxR0eopet6xas7xLNJJiAEAIAQAgBACAEAIBz5jnyhbfaDyEyc3iS8/q/GshBOSqcSJSdYkWQRInWIpOsSMsiyKJxEiyCIpbhgDEBu2oKNqP7Ko2Qz+452HuOw+49suaPUeztwT0n+J/wBaXZms9nf2du7P8T/q05svSiAEAIAQAgBACAEAIBz5jnyhbfaDyEyc3iS8/q/GshBOSqcSJSdYkW14Gw3TxIbSldmRkpqUZcjkSWGtTtGzs7530+GMu8SuaPTVz8UT6PNiHC9ow+f+LXpUyclqJmVPYD5p4H3ZyGXBfH16fFx1GkyYevT4odZwVJZFkUTiJFkERSca5GUJXDgq9/rezKapzqIfBvxy2N7xl785u6TN7THz6xyl6zs/Ue2wxM9Y5Sn5aXhACAEAIAQAgBACAc+Y58oW32g8hMnN4kvP6vxrIQTkqnEiUnWJFY2hzxtr9UnNpd0Pes1eyutvRZ9aitoVlrqGUjIqwBBB3EGaExExtLXmImNpVLjnB/1ITWu7M2ctkRtNInYM96nYD7jMrU6b2fvV6f0wNdovZe/Tu/1/jUllJlnESLIIik6xSg23Rzb/AKJavBserVQr+Zc2U/zD80t6HJw5eH4/n3afZObgz8HlaP6/JWnNt6cQAgBACAEAIAQAgHPmOfKFt9oPITJzeJLz+r8ayEE5KpxIlJ1iRWNoc8ba/VJzaXdD3rNXsrrb0WlNFsMdooLaVZLQAyspVgdhB1ERTETG0lasWjaVE39dZua0VaL5kK3VJ+8p1qfgdfEGYOXH7O81eS1OGcOSaPEJyV2QRFJ1ilB67vtP0OrSqD7lVX/SQYVtw2i3wndLFf2eSt/hO68vCL2j4z0u8Pb7weMxAPFeF72e7fKFelT9N1UnuBOuKbRHWUbXrXrLWrw0nXdY8/BVHqkbqSH5M3RU/Gcp1FIcLavFXzefDWkeniC1pZ6FBkVkYh3YZkqC2XQAy2A/e3RUzxe3Dsji1dcl+GIb1O62IAQDnzHPlC2+0HkJk5vEl5/V+NZCCclU4kSk6xIrG0OeNtfqk5tLuh71mr2V1t6LSmi2BAKy0tWYJVstQbWpMh/IQR/OZl6+vvVn8/ObC7XpEWrb48vz6tFEz2MyCIpOsUoMkjKMtt//AEh7Zf8A+ps/9/zQN+aUrwWpVp0Fo0ehUZMwpdgVJB1seju82XbZ7b7Q0cmrvEzEQ1S8MV268s/plrrEdgYop/KmQ+U5TktPWVe2fJbrKIE5uEyYRElcMXj9UWuy1icgldS3onU/8JMlS3DaJdMN+DJEumAc9k1G8IAQDnzHPlC2+0HkJk5vEl5/V+NZCCclU4kSk6xIrG0OeNtfqk5tLuh71mr2V1t6LSmi2BAK60uVP3JfWn/xj+/wmb2hPdj92L2xPcj9/wDxXomaw2QRFJ1ilBkEijKQ+rHnX2Nln/lsg9J92/Vl5WnIZLUIrrx8J9o/rDzUzV2vLc1VeHJPzasJyVjCIjCIjCKSX9oyv4X1YqYqHOrRApP2kAdRveu/tDTRwX4q/s2tLl48cfGG2zssiAc+Y58oW32g8hMnN4kvP6vxrIQTkqnEiUnWJFY2hzxtr9UnNpd0Pes1eyutvRaU0WwIBTukW8hb7Y60zmtJRS/MMy/zOX5Zjay/Fk5eXJ5vtLLx5to8uX3a0JUZrIIik6xSgyohqEBNZJyA7SdQkZjflBbTM7QuX6ipz0XsKvZf81Wkab7n8PRoWqkNdJ/Bv6D/AGSe5gB/3JDUV5buetpvXi+CmxKjMMIiMIiMIiT+DcRvhm0LVTM0yOjVQfeXh+IbR8NhM6Y8nBbd2wZpxW38vN0LYLZTvCmlWxMGpuvSVhvH9+E0omJjeG5W0WjeGeM3PmOfKFt9oPITJzeJLz+r8ayEE5KpxIlJ1iRWNoc8ba/VJzaXdD3rNXsrrb0WlNFsNfxniJbgoEoQazgrTXjvcjsXnkN8r6jN7Kvz8lTWamMGPfznopbpFjmxJJOZJ1kntJmI8tM785MIkWQRFJ1ilBO4NsX062WcZalfwjcAmsZ/m6I987aWnHmrHr9P9W+z8XtNRWPhz+n+7LjnoHr3kva70vWjWo2r7FSmUPDMbRxB1juimN42krVi0bS5jvOwPddarRtYyenUKNxy3jgRkRwImbMTE7Swr0mlprLziRQMIiMIiOIE2jBeMa2GHyHXoM2b0ydn40O5vkd+4jpizTjn5LGn1NsU7eS7riv2z39T6d2VAw+8uxkPYy7Ry7M5oUvW8bw2MeWuSN6yo7HPlC2+0HkJmZvElh6vxrIQTkqnEiUnWJFY2hzxtr9UnNpd0Pes1eyutvRt2KMY0LhBUEVK+Wqmp+zxc/dHDbw3yzm1NcfLrK5qdZTDG3WfgqG9Lyq3vVarbm6Tn4KNyqNwH+9ZmRkva9uKzzubLbLbis86zm4nESLIIik6xSgsrRndfgadSvVGuoegnoqdZ97fyiavZ+Las3nz6PQ9j4OGk5Z8+Uft/wDf6btNFsiAVdplwv4dRbbEvWRQlYDev3an5dh4EbllbUY9/ehR1mHeOOFQiU2YYREYREcQIwiRemxWupYXD2J2RxsZCQe7MbuEImYneDre1Z3rOzJbbY94VHqWtuk7tmxyAzPbkNUVpmZ3kr3m88U9WISLmcSJSdYkUhd16VrtFQWCoyeEUBiuokDPIBto27spKt7V34Z23TpmvjiYrO27zA57ZzcZOsSMsiyKJxEiyCIpSdwXU181kpUd5zY+aoy6Tf24kSeLFOW8Vh102nnPkikev7Lss1BbKiJQGSqoUDsAGQnoa1isREPYUrFaxWOkMkaQgC1aYrBlqgFSpBBGYIOogjsgHP2kHCLYXrZ0ATZqjE0229E7TSY9o3do4g5Z+XHwTy6MfU4PZzvHRqonFVMIiOIEYRInERScREYRInEiUnWJFkESJ1iKTrEjLIsiicRIs9motaWVLOpZmbIAbSTCImZ2gVpN54axvMrjwjh8XDSyfI1XyNRh8lHAf3PAbem08Yq/Oer1Wi0kaem3nPVOyyuCAEAIB5L1u2le9J6N4KGpuMiORB3EHWDFaImNpRtWLRtKgsZ4PrYWqdfN6DN+zq5fwP2N8jtG8DPy4ppPyY+o0845+TXBOKscQIwiROIik4iIwiROJEpOsSLIIkTrEUnWJGWRZFF6bFZKludadjQu7HIKP96hx2R1rNp2rHM6Y7ZLcNY3lbmEMKJcS9O0ZNXI1tuQean9TvmvptLGKN56vSaLQ1wRvPO350bLLa+IAQAgBACAYbXZUtqNTtaK6MMmVhmCOIimInlJTETG0qjxdouqWQtUw5nUp6yaRPXX0Cftjh9rZ9qU8mnmOdWbm0Uxzp9FdvTNIlaoIYHIggggjcQdhlWWfMTHKQIkDiIpOIiMIkTiRKTrEiyCJE6xFJxEjLZMOYQtF+ZMo8HS/wCY4OsfgXa3LjO2LTXyc+kfFb0+hyZufSPj+dVq3Bh+hcKdGxL1j9p21s3edw4DVNXFgpijarf0+mx4I2pHqlZ2WBACAEAIAQAgBACAQ9/YYsl/j/EqQLZZBx1XH5xry4HMcJC+Ot+sOWTDTJ3oV7fGiWpTzNy11ceZW6rD86jIn3CVbaWf0yo5Oz5/RP1ajb8I2+7v3my1cu1B4Qd+aZ5e+V7Ybx1hSvpctetUQVKEhwQQdYOoj3TkrzG3KX0RInEiUnWJF77suytejFbupPUI29EbM9mZ2COtLX5VjdLHivknakbtsuvRta7TkbcyURxPTb9K9X+KWK6LJPXl/P59V3H2Zlt3p2/n8+rd7kwNZLqyZlNWoPvVciB3J9kd+RPGXMekx059Z+bRw6DDj57bz82zSyuiAEAIAQAgBACAEAIAQAgBACAc+Y58oW32g8hMnP4kvP6vxrIQTkqnEiUnWJFY2hzxtr9UnNpd0Pes1eyutvRaU0WwIAQAgBACAEAIAQAgBACAEAIAQAgHPmOfKFt9oPITJzeJLz+r8ayEE5KpxIlJ1iRWNoc8ba/VJzaXdD3rNXsrrb0WlNFsCAEAIAQAgBACAEAIAQAgBACAEAIBz5jnyhbfaDyEyc3iS8/q/GshBOSqcSJSdYkVjaHPG2v1Sc2l3Q96zV7K629FpTRbAgBACAEAIAQAgBACAEAIAQAgBACAc+Y58oW32g8hMnN4kvP6vxrIQTkqnEiUnWJFY2hzxtr9UnNpd0Pes1eyutvRaU0WwIAQAgBACAEAIB//2Q=="/>
          <p:cNvSpPr>
            <a:spLocks noChangeAspect="1" noChangeArrowheads="1"/>
          </p:cNvSpPr>
          <p:nvPr/>
        </p:nvSpPr>
        <p:spPr bwMode="auto">
          <a:xfrm>
            <a:off x="155575" y="-2071688"/>
            <a:ext cx="2238375" cy="4324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4" name="AutoShape 12" descr="data:image/jpeg;base64,/9j/4AAQSkZJRgABAQAAAQABAAD/2wCEAAkGBxIHEg8UBxIUFhMXDRkUFxcVGRYYGxUaFxgXGhkWFxYbHyogHx8lHxoYJDEiMSkrLjovFyAzODMsNygtLisBCgoKDg0OGxAQGy8kICYrNywsMjQsLCw0LDc0LzUsLDQ0NCwsLCwsLCwsLCwsLCwsLCwsLCwsLCwsNSwsLCwwLP/AABEIATgAoQMBEQACEQEDEQH/xAAcAAACAgMBAQAAAAAAAAAAAAAAAgUHAwYIBAH/xABIEAACAQEEBgQKBwYEBwEAAAABAgADBAUGEQchMUFhsRIiUXETMzVScnN0gZGhFBUyQmKCkiM0orLB0SVD4fAkU2ODs8LSFv/EABoBAAIDAQEAAAAAAAAAAAAAAAABAgQFAwb/xAAxEQEAAgECAwUHBQEBAQEAAAAAAQIDBBESITEFMjNBgRMiUWGR0fBCcaGx4RTB8SP/2gAMAwEAAhEDEQA/ALxgBACAEAIAQAgBAOfMc+ULb7QeQmTm8SXn9X41kIJyVTiRKTrEisbQ5421+qTm0u6HvWavZXW3otKaLYEAIAQAgBACAEAIAQAgBACAEAIAQDnzHPlC2+0HkJk5vEl5/V+NZCCclU4kSk6xIrG0OeNtfqk5tLuh71mr2V1t6LSmi2BACAEAIAQAgBACAEAIAQAgBACAEA58xz5QtvtB5CZObxJef1fjWQgnJVOJEpOsSKxtDnjbX6pObS7oe9Zq9ldbei0potgQAgBACAEAIAQAgBACAEAIAQAgBAOfMc+ULb7QeQmTm8SXn9X41kIJyVTiRKTrEisbQ5421+qTm0u6HvWavZXW3otKaLYEAIAQAgBACAEAIAQAgBACAee326ldyF7fUSmg+85Cju17+EUzERvJWtFY3lod86V7PZ8xdFJ6x85v2ae7MdI/AStbVVjuxupZNfSO7zadeGki8Lb4uolIdlJB/M3SPwIle2pyT8lK+uyz05NXq1mtDM1dmZicyzEkk9pJ1mV5nfqp2mZneXwRIHEiUnWJFK3Hfle4mZrtcKWADAqrBgNgOY47spOmW2Od6uuHUXwzvSW63XpQdchetAEb2pHI/oY5H9Qlqmun9UfRfx9qz+uv0/P/AFu1y4nst9ZCxVR0/Mbqv+k7e8ZiW8efHk7stHDqsWXuymJ2WBACAEAIAQAgBACAEA0DGekmlc5alc4WrXByZv8ALpnsJH2m4D3nMZSvl1EV5RzlTz6utOVecqjvW9q98v4S86rVG3dI6l4Ko1KOAAlG1ptO8srJkted7S8gkXI4iKTiIjCJE4kSk6xIsgiROsRSddWztiRbjh3Hlou3JbfnWpbOseuo4Pv7j8RLWLWXpytzj+Whp+0smPlf3o/lZ90XtRvlOnd7hhvGwqexl2gzTx5a5I3rLdw5qZa8VJ3e6dHUQAgBACAEAIBUOkbSEbQXs1wPkg6tSsp1v2pTPm9rb92rW1PNn/TVnanVfpp9VZCVGacQIwiROIik4iIwiROJEpOsSLIIkTrEUnWJGWRZFF7rqvKrdVRalhYqw+DDzWG8SVMlqW4qp4s18VuKkrgwtiSniBOr1aqjrp2fiXtWbOn1FcsfPzh6bSaumory5T5wnJYWxACAEAIBWOlrGRsYNjuxsqjL+2YHWikaqY4sNZ4Eduqtny7e7Clq8/DHBXqqASkyjCIjiBGESJxEUnERGESJxIlJ1iRZBEidYik6xIyyLIonESL13dbXu+olSyN0XU5g8wRvB7I63mlotXqljy2xWi9esLnw5faX7RFSlqYanXzW7O47Qf8AWbuDNGWvFHq9XpdTXUY+KPWPglZ2WRACAQ2Lb9XDllq16mRYDoop+87alXu3ngDIXvw13c8uSKVm0ubrRaHtbu9pYs7uWZjtJJzJmbM785YdrTad5IIkTCIjiBGESJxq2xEyFSmpwQew6oimJjq+iJE4kSk6xIsg/rFJHWJGTrEjLIsiicRIsgiKU3hW+jcddX1+Dbq1B2r25do2j3jfOunzTivxeXn+fJZ0eqnT5eLynr+fJcyOKgBpkEEZgjYQdhE9BE783rYmJjeDQMQCltNV9fSrTTs1I9WinScf9RxmM+5MsvTMp6i288LN1uTeYqrkSsoGERGERHECTGGsP18R1fB3euzW7n7NMHex47htOXA5Spjm87Q6YcNsttoXRhjA1luAKwUVaw21agBIP4F2Lz4mX8eCtP3bGHS0x/OfiqTHPlC2+0HkJn5/Elj6vxrIQTkqnEiUnWJFYWiSgtpe2paFVlNFAVYAgjpNtBlzRREzaJafZkRPHE/J6cXaPvABq1wAkDW1HaR2mmdp9Hb2bhDPpNvep9Pser7O2ib4vp9vsr5ZQYzIsiicRIsgiKTrFKC0NG97fS6LUax61L7PFDs+BzHdlNfQZeKnBPl/T0nZOo48fs561/puEvtZ8Y9EEtsygHLt9Xgb1tForPn+0rs4z3Ak9Ee4ZD3TMtO8zLCy24rzLxiRczCIjCInsuuwPelWlRsYzd3Cr2a954AZk8AY4rNp2g6Um9orDovDlx0sPUEo2IahrZt7sdrt3/IADdNOlIpG0N7FjrjrwwlJN0c+Y58oW32g8hMnN4kvP6vxrIQTkqnEiUnWJFY2hzxtr9UnNpd0Pes1eyutvRaU0WwrfSPhQJ0rXdy5a86yjj/mgfzfHtMztXp9v/0r6/f7sbtHRxtOWkfv9/v9VerM1iHESLIIik6xSgncHW/6utdFieqzeDbufIfJuifdO2lycGWJ9Pr/AKt9n5vZais+U8p9f9XHPQPXojF9pNjsNudDkRY6mR7CVIHzIkbztWZQyTtSZ+TmUTNYRhERhERhESy9Cl1itWtFoqDxdMU09KpmWI4gLl+eWtLXnNmhoKc5suCXWmIBz5jnyhbfaDyEyc3iS8/q/GshBOSqcSJSdYkVjaHPG2v1Sc2l3Q96zV7K629FpTRbD46hwQ4BBGRB1gg7iIDqpDFty/UVpemniz16Z/Cd2faDmPcDvmFqMXsr8Pl5PK6zT+xyTWOnWEQs4Sppew4etdt/drPUI7SOgP1NkJ0rgyW6Vn+v7d6aPPfu0n+v7bBYtHtpq5fSnp0x3lyPcNXznevZ+SesxH8rdOx81u9MR/P59U9YdHtCjkbVVqOR2ZIPlmfnLNOzqR3pmf4/Pqu4+x8Vedpmf4/Pq3KaDXatpPqeCuu2keYi/qqIv9ZyzTtSXHUTtilzuJQYphERhERhES6tClPo2Kud5trfAU6X+svaXuT+7W0Hh+qwZZXRAOfMc+ULb7QeQmTm8SXn9X41kIJyVTiRKTrEisbQ5421+qTm0u6HvWavZXW3otKaLYEAjr1uOz3waZvKmH6GfRzLDLPLPPIjPYNRnPJhpk24o32ccunx5duON9maxXZRsH7lSpp6CqM+8gR1x0p3Y2SpipTuxEPXJuggBACAaxpMpeGuy2gbqat+l0b+k55o3pLjqI3xy51Ez2KYREYREYREuPQjag1mtVL7y2oVPc6KB80Mu6WfdmPm1dBPuTHzWRLS8IBz5jnyhbfaDyEyc3iS8/q/GshBOSqcSJSdYkVjaHPG2v1Sc2l3Q96zV7K629FpTRbAgBACAEAIAQAgEdiOxm8bJa6SbXstRB3lSB88pG0b1mEbxvWYcvg5zNYJhERhERhETadHmIRh21q1oOVGoPB1PwgkZP8AlPyLTrhycFvksaXN7O/PpLoFWDAFdYIzBG+aTbfYBz5jnyhbfaDyEyc3iS8/q/GshBOSqcSJSdYkVjaHPG2v1Sc2l3Q96zV7K629FpTRbAgBACAEAIAQAgBAOacZ3V9S221UsslFYsnZ0H6y5dwOXeDM7JXhtMMXUU4MkwhhObgYREYREcQJYGAtIJuYLQvjNqA1I41tSHZl95OG0bsxkBYw5+HlbovabWcHu36LhsNtp3gi1LC6uh2MpBHy38JeiYmN4atbRaN4UHjnyhbfaDyEys3iSwNX41kIJyVTiRKTrEisbQ5421+qTm0u6HvWavZXW3otKaLYEAIAQAgBACAEAIBWWmnD5tNOna7MM2pDwdXLzCeq35WJ/XwlbUU3jiUtZi4q8UeSnRKbLMIiMIiOIEYRIpG6L4tFzt0rsqtTO/LY3pKeqfeI63tWfdlOmW+Od6zsW8bc951alW1ZdN26TZDIZ8BI2tNp3lHJeb2m0sAkXI4kSk6xIrG0OeNtfqk5tLuh71mr2V1t6LSmi2BACAEAIAQAgBACAY7RQW0q6WhQyMhVlOxgRkQeBEJjcpjflLnfHGF3wvaChzNFyWoud6+aT5y5gH3HfM7Lj4JY+owzjt8mvCclYwiI4gRhEicRFJxERhEicSJSdYkW36PMRUcP1axvAN0aiKoZRn0SpJ1jblr3Zyxps1cdp4vNd0OpphtPH5rZuu/LNew/w6sjnLPIHJh3oesPhNKmWl+7Lbx5seTuTukJ0dRACAEAIAQAgBACARuILko4gotRvFc1OsEfaRhsdDuI/qQcwSJG9IvG0oZMdb14bKBxXhWvhep0bYOlTJ/Z1VHVcf0btXmNcz745pPNj5sFsc8+iEE5K5xAjCJE4iKTiIjCJE4kSk6xIsgiROh6JBXUQcwRtHEGIt9m13Jju13ZkKzeGTzams+6pt+OfdLGPV5KdecLuHtHLj684+f3WLh/GFmvvJUbwdU/5b5An0Tsbnwmhi1VMnLpPwbGn1uLNyidp+EthlhbEAIAQAgBACAEA89vsNK8qbU7eivTYZFWGYP9iNx2xTETG0lasWjaVS4r0WVbIWqYdPhE2+CYjpr6LHUw+B9Iynk00xzqzc2imOdFeVqLWdmW0KyuDkVYFSD2EHWJVmNuUs+1ZidpfBEgcRFJxERhEicSJSdYkWQRInWIpOsSMsgkUW7YXx3UsHRp3sTUpbA+10/+h8+J2S5g1lqcr84/n/Wnpe07U93Lzj4+cfdZ1ktKWxFeysGRhmGGwzVraLRvHRv0vW8cVZ3hmkkhACAEAIAQAgBAI2+Lis19jK9KKVMhkCRky+i46w9xkbUrbrCF8dL96N2iXvokR8zc1dl/BVHSHcHGRA9xla2lj9MqWTs+s92dmn3lgG8Luz6VA1FH3qJD59y/b/hle2nyR5KV9Hlr5b/s16pTaiStZSrA5EMCCD2EHZOEqsxMTtIESBxIlJ1iRZBEidYik6xIyyLIonESLYMKYkqXA+rNqLHrp/7L2Nz2HcR3wai2Gfl5x+ea3o9ZbT2+NZ6x/wC/v/a4bHaktqJUsrBkZcwRv/32TbraLRxR0eopet6xas7xLNJJiAEAIAQAgBACAEAIBz5jnyhbfaDyEyc3iS8/q/GshBOSqcSJSdYkWQRInWIpOsSMsiyKJxEiyCIpbhgDEBu2oKNqP7Ko2Qz+452HuOw+49suaPUeztwT0n+J/wBaXZms9nf2du7P8T/q05svSiAEAIAQAgBACAEAIBz5jnyhbfaDyEyc3iS8/q/GshBOSqcSJSdYkW14Gw3TxIbSldmRkpqUZcjkSWGtTtGzs7530+GMu8SuaPTVz8UT6PNiHC9ow+f+LXpUyclqJmVPYD5p4H3ZyGXBfH16fFx1GkyYevT4odZwVJZFkUTiJFkERSca5GUJXDgq9/rezKapzqIfBvxy2N7xl785u6TN7THz6xyl6zs/Ue2wxM9Y5Sn5aXhACAEAIAQAgBACAc+Y58oW32g8hMnN4kvP6vxrIQTkqnEiUnWJFY2hzxtr9UnNpd0Pes1eyutvRZ9aitoVlrqGUjIqwBBB3EGaExExtLXmImNpVLjnB/1ITWu7M2ctkRtNInYM96nYD7jMrU6b2fvV6f0wNdovZe/Tu/1/jUllJlnESLIIik6xSg23Rzb/AKJavBserVQr+Zc2U/zD80t6HJw5eH4/n3afZObgz8HlaP6/JWnNt6cQAgBACAEAIAQAgHPmOfKFt9oPITJzeJLz+r8ayEE5KpxIlJ1iRWNoc8ba/VJzaXdD3rNXsrrb0WlNFsMdooLaVZLQAyspVgdhB1ERTETG0lasWjaVE39dZua0VaL5kK3VJ+8p1qfgdfEGYOXH7O81eS1OGcOSaPEJyV2QRFJ1ilB67vtP0OrSqD7lVX/SQYVtw2i3wndLFf2eSt/hO68vCL2j4z0u8Pb7weMxAPFeF72e7fKFelT9N1UnuBOuKbRHWUbXrXrLWrw0nXdY8/BVHqkbqSH5M3RU/Gcp1FIcLavFXzefDWkeniC1pZ6FBkVkYh3YZkqC2XQAy2A/e3RUzxe3Dsji1dcl+GIb1O62IAQDnzHPlC2+0HkJk5vEl5/V+NZCCclU4kSk6xIrG0OeNtfqk5tLuh71mr2V1t6LSmi2BAKy0tWYJVstQbWpMh/IQR/OZl6+vvVn8/ObC7XpEWrb48vz6tFEz2MyCIpOsUoMkjKMtt//AEh7Zf8A+ps/9/zQN+aUrwWpVp0Fo0ehUZMwpdgVJB1seju82XbZ7b7Q0cmrvEzEQ1S8MV268s/plrrEdgYop/KmQ+U5TktPWVe2fJbrKIE5uEyYRElcMXj9UWuy1icgldS3onU/8JMlS3DaJdMN+DJEumAc9k1G8IAQDnzHPlC2+0HkJk5vEl5/V+NZCCclU4kSk6xIrG0OeNtfqk5tLuh71mr2V1t6LSmi2BAK60uVP3JfWn/xj+/wmb2hPdj92L2xPcj9/wDxXomaw2QRFJ1ilBkEijKQ+rHnX2Nln/lsg9J92/Vl5WnIZLUIrrx8J9o/rDzUzV2vLc1VeHJPzasJyVjCIjCIjCKSX9oyv4X1YqYqHOrRApP2kAdRveu/tDTRwX4q/s2tLl48cfGG2zssiAc+Y58oW32g8hMnN4kvP6vxrIQTkqnEiUnWJFY2hzxtr9UnNpd0Pes1eyutvRaU0WwIBTukW8hb7Y60zmtJRS/MMy/zOX5Zjay/Fk5eXJ5vtLLx5to8uX3a0JUZrIIik6xSgyohqEBNZJyA7SdQkZjflBbTM7QuX6ipz0XsKvZf81Wkab7n8PRoWqkNdJ/Bv6D/AGSe5gB/3JDUV5buetpvXi+CmxKjMMIiMIiMIiT+DcRvhm0LVTM0yOjVQfeXh+IbR8NhM6Y8nBbd2wZpxW38vN0LYLZTvCmlWxMGpuvSVhvH9+E0omJjeG5W0WjeGeM3PmOfKFt9oPITJzeJLz+r8ayEE5KpxIlJ1iRWNoc8ba/VJzaXdD3rNXsrrb0WlNFsNfxniJbgoEoQazgrTXjvcjsXnkN8r6jN7Kvz8lTWamMGPfznopbpFjmxJJOZJ1kntJmI8tM785MIkWQRFJ1ilBO4NsX062WcZalfwjcAmsZ/m6I987aWnHmrHr9P9W+z8XtNRWPhz+n+7LjnoHr3kva70vWjWo2r7FSmUPDMbRxB1juimN42krVi0bS5jvOwPddarRtYyenUKNxy3jgRkRwImbMTE7Swr0mlprLziRQMIiMIiOIE2jBeMa2GHyHXoM2b0ydn40O5vkd+4jpizTjn5LGn1NsU7eS7riv2z39T6d2VAw+8uxkPYy7Ry7M5oUvW8bw2MeWuSN6yo7HPlC2+0HkJmZvElh6vxrIQTkqnEiUnWJFY2hzxtr9UnNpd0Pes1eyutvRt2KMY0LhBUEVK+Wqmp+zxc/dHDbw3yzm1NcfLrK5qdZTDG3WfgqG9Lyq3vVarbm6Tn4KNyqNwH+9ZmRkva9uKzzubLbLbis86zm4nESLIIik6xSgsrRndfgadSvVGuoegnoqdZ97fyiavZ+Las3nz6PQ9j4OGk5Z8+Uft/wDf6btNFsiAVdplwv4dRbbEvWRQlYDev3an5dh4EbllbUY9/ehR1mHeOOFQiU2YYREYREcQIwiRemxWupYXD2J2RxsZCQe7MbuEImYneDre1Z3rOzJbbY94VHqWtuk7tmxyAzPbkNUVpmZ3kr3m88U9WISLmcSJSdYkUhd16VrtFQWCoyeEUBiuokDPIBto27spKt7V34Z23TpmvjiYrO27zA57ZzcZOsSMsiyKJxEiyCIpSdwXU181kpUd5zY+aoy6Tf24kSeLFOW8Vh102nnPkikev7Lss1BbKiJQGSqoUDsAGQnoa1isREPYUrFaxWOkMkaQgC1aYrBlqgFSpBBGYIOogjsgHP2kHCLYXrZ0ATZqjE0229E7TSY9o3do4g5Z+XHwTy6MfU4PZzvHRqonFVMIiOIEYRInERScREYRInEiUnWJFkESJ1iKTrEjLIsiicRIs9motaWVLOpZmbIAbSTCImZ2gVpN54axvMrjwjh8XDSyfI1XyNRh8lHAf3PAbem08Yq/Oer1Wi0kaem3nPVOyyuCAEAIB5L1u2le9J6N4KGpuMiORB3EHWDFaImNpRtWLRtKgsZ4PrYWqdfN6DN+zq5fwP2N8jtG8DPy4ppPyY+o0845+TXBOKscQIwiROIik4iIwiROJEpOsSLIIkTrEUnWJGWRZFF6bFZKludadjQu7HIKP96hx2R1rNp2rHM6Y7ZLcNY3lbmEMKJcS9O0ZNXI1tuQean9TvmvptLGKN56vSaLQ1wRvPO350bLLa+IAQAgBACAYbXZUtqNTtaK6MMmVhmCOIimInlJTETG0qjxdouqWQtUw5nUp6yaRPXX0Cftjh9rZ9qU8mnmOdWbm0Uxzp9FdvTNIlaoIYHIggggjcQdhlWWfMTHKQIkDiIpOIiMIkTiRKTrEiyCJE6xFJxEjLZMOYQtF+ZMo8HS/wCY4OsfgXa3LjO2LTXyc+kfFb0+hyZufSPj+dVq3Bh+hcKdGxL1j9p21s3edw4DVNXFgpijarf0+mx4I2pHqlZ2WBACAEAIAQAgBACAQ9/YYsl/j/EqQLZZBx1XH5xry4HMcJC+Ot+sOWTDTJ3oV7fGiWpTzNy11ceZW6rD86jIn3CVbaWf0yo5Oz5/RP1ajb8I2+7v3my1cu1B4Qd+aZ5e+V7Ybx1hSvpctetUQVKEhwQQdYOoj3TkrzG3KX0RInEiUnWJF77suytejFbupPUI29EbM9mZ2COtLX5VjdLHivknakbtsuvRta7TkbcyURxPTb9K9X+KWK6LJPXl/P59V3H2Zlt3p2/n8+rd7kwNZLqyZlNWoPvVciB3J9kd+RPGXMekx059Z+bRw6DDj57bz82zSyuiAEAIAQAgBACAEAIAQAgBACAc+Y58oW32g8hMnP4kvP6vxrIQTkqnEiUnWJFY2hzxtr9UnNpd0Pes1eyutvRaU0WwIAQAgBACAEAIAQAgBACAEAIAQAgHPmOfKFt9oPITJzeJLz+r8ayEE5KpxIlJ1iRWNoc8ba/VJzaXdD3rNXsrrb0WlNFsCAEAIAQAgBACAEAIAQAgBACAEAIBz5jnyhbfaDyEyc3iS8/q/GshBOSqcSJSdYkVjaHPG2v1Sc2l3Q96zV7K629FpTRbAgBACAEAIAQAgBACAEAIAQAgBACAc+Y58oW32g8hMnN4kvP6vxrIQTkqnEiUnWJFY2hzxtr9UnNpd0Pes1eyutvRaU0WwIAQAgBACAEAIB//2Q=="/>
          <p:cNvSpPr>
            <a:spLocks noChangeAspect="1" noChangeArrowheads="1"/>
          </p:cNvSpPr>
          <p:nvPr/>
        </p:nvSpPr>
        <p:spPr bwMode="auto">
          <a:xfrm>
            <a:off x="155575" y="-2071688"/>
            <a:ext cx="2238375" cy="4324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28" name="Picture 16" descr="http://sweetclipart.com/multisite/sweetclipart/files/money_us_dollar_green.png"/>
          <p:cNvPicPr>
            <a:picLocks noChangeAspect="1" noChangeArrowheads="1"/>
          </p:cNvPicPr>
          <p:nvPr/>
        </p:nvPicPr>
        <p:blipFill>
          <a:blip r:embed="rId5" cstate="print"/>
          <a:srcRect/>
          <a:stretch>
            <a:fillRect/>
          </a:stretch>
        </p:blipFill>
        <p:spPr bwMode="auto">
          <a:xfrm>
            <a:off x="7941491" y="4724400"/>
            <a:ext cx="1050109" cy="2033588"/>
          </a:xfrm>
          <a:prstGeom prst="rect">
            <a:avLst/>
          </a:prstGeom>
          <a:noFill/>
        </p:spPr>
      </p:pic>
      <p:pic>
        <p:nvPicPr>
          <p:cNvPr id="11" name="Picture 10"/>
          <p:cNvPicPr>
            <a:picLocks noChangeAspect="1" noChangeArrowheads="1"/>
          </p:cNvPicPr>
          <p:nvPr/>
        </p:nvPicPr>
        <p:blipFill>
          <a:blip r:embed="rId6" cstate="print"/>
          <a:srcRect/>
          <a:stretch>
            <a:fillRect/>
          </a:stretch>
        </p:blipFill>
        <p:spPr bwMode="auto">
          <a:xfrm>
            <a:off x="8560158" y="0"/>
            <a:ext cx="583842" cy="7547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500"/>
                                  </p:stCondLst>
                                  <p:childTnLst>
                                    <p:set>
                                      <p:cBhvr>
                                        <p:cTn id="10" dur="1" fill="hold">
                                          <p:stCondLst>
                                            <p:cond delay="0"/>
                                          </p:stCondLst>
                                        </p:cTn>
                                        <p:tgtEl>
                                          <p:spTgt spid="13314"/>
                                        </p:tgtEl>
                                        <p:attrNameLst>
                                          <p:attrName>style.visibility</p:attrName>
                                        </p:attrNameLst>
                                      </p:cBhvr>
                                      <p:to>
                                        <p:strVal val="visible"/>
                                      </p:to>
                                    </p:set>
                                    <p:animEffect transition="in" filter="dissolve">
                                      <p:cBhvr>
                                        <p:cTn id="11" dur="500"/>
                                        <p:tgtEl>
                                          <p:spTgt spid="133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5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1000"/>
                                        <p:tgtEl>
                                          <p:spTgt spid="3">
                                            <p:txEl>
                                              <p:pRg st="1" end="1"/>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3316"/>
                                        </p:tgtEl>
                                        <p:attrNameLst>
                                          <p:attrName>style.visibility</p:attrName>
                                        </p:attrNameLst>
                                      </p:cBhvr>
                                      <p:to>
                                        <p:strVal val="visible"/>
                                      </p:to>
                                    </p:set>
                                    <p:animEffect transition="in" filter="fade">
                                      <p:cBhvr>
                                        <p:cTn id="20" dur="1000"/>
                                        <p:tgtEl>
                                          <p:spTgt spid="133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50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1000"/>
                                        <p:tgtEl>
                                          <p:spTgt spid="3">
                                            <p:txEl>
                                              <p:pRg st="2" end="2"/>
                                            </p:txEl>
                                          </p:spTgt>
                                        </p:tgtEl>
                                      </p:cBhvr>
                                    </p:animEffect>
                                  </p:childTnLst>
                                </p:cTn>
                              </p:par>
                            </p:childTnLst>
                          </p:cTn>
                        </p:par>
                        <p:par>
                          <p:cTn id="26" fill="hold">
                            <p:stCondLst>
                              <p:cond delay="1500"/>
                            </p:stCondLst>
                            <p:childTnLst>
                              <p:par>
                                <p:cTn id="27" presetID="1" presetClass="entr" presetSubtype="0" fill="hold" nodeType="afterEffect">
                                  <p:stCondLst>
                                    <p:cond delay="2500"/>
                                  </p:stCondLst>
                                  <p:childTnLst>
                                    <p:set>
                                      <p:cBhvr>
                                        <p:cTn id="28" dur="1" fill="hold">
                                          <p:stCondLst>
                                            <p:cond delay="0"/>
                                          </p:stCondLst>
                                        </p:cTn>
                                        <p:tgtEl>
                                          <p:spTgt spid="133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50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left)">
                                      <p:cBhvr>
                                        <p:cTn id="33" dur="1000"/>
                                        <p:tgtEl>
                                          <p:spTgt spid="3">
                                            <p:txEl>
                                              <p:pRg st="3" end="3"/>
                                            </p:txEl>
                                          </p:spTgt>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3328"/>
                                        </p:tgtEl>
                                        <p:attrNameLst>
                                          <p:attrName>style.visibility</p:attrName>
                                        </p:attrNameLst>
                                      </p:cBhvr>
                                      <p:to>
                                        <p:strVal val="visible"/>
                                      </p:to>
                                    </p:set>
                                    <p:animEffect transition="in" filter="fade">
                                      <p:cBhvr>
                                        <p:cTn id="37" dur="500"/>
                                        <p:tgtEl>
                                          <p:spTgt spid="13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Existing </a:t>
            </a:r>
            <a:r>
              <a:rPr lang="en-US" dirty="0" smtClean="0"/>
              <a:t>materials for </a:t>
            </a:r>
            <a:r>
              <a:rPr lang="en-US" dirty="0" err="1" smtClean="0"/>
              <a:t>osseointegration</a:t>
            </a:r>
            <a:r>
              <a:rPr lang="en-US" dirty="0" smtClean="0"/>
              <a:t>: </a:t>
            </a:r>
            <a:endParaRPr lang="en-US" dirty="0"/>
          </a:p>
        </p:txBody>
      </p:sp>
      <p:sp>
        <p:nvSpPr>
          <p:cNvPr id="3" name="Content Placeholder 2"/>
          <p:cNvSpPr>
            <a:spLocks noGrp="1"/>
          </p:cNvSpPr>
          <p:nvPr>
            <p:ph idx="1"/>
          </p:nvPr>
        </p:nvSpPr>
        <p:spPr>
          <a:xfrm>
            <a:off x="457200" y="1722437"/>
            <a:ext cx="8229600" cy="4525963"/>
          </a:xfrm>
        </p:spPr>
        <p:txBody>
          <a:bodyPr/>
          <a:lstStyle/>
          <a:p>
            <a:r>
              <a:rPr lang="en-US" dirty="0" smtClean="0"/>
              <a:t>Special types of steels </a:t>
            </a:r>
          </a:p>
          <a:p>
            <a:pPr lvl="1"/>
            <a:r>
              <a:rPr lang="en-US" dirty="0" smtClean="0"/>
              <a:t>austenitic 316 stainless steel </a:t>
            </a:r>
          </a:p>
          <a:p>
            <a:pPr lvl="1"/>
            <a:r>
              <a:rPr lang="en-US" dirty="0" smtClean="0"/>
              <a:t>martensitic 440 </a:t>
            </a:r>
            <a:r>
              <a:rPr lang="en-US" dirty="0" smtClean="0"/>
              <a:t>stainless steel</a:t>
            </a:r>
            <a:r>
              <a:rPr lang="en-US" dirty="0" smtClean="0"/>
              <a:t>	</a:t>
            </a:r>
          </a:p>
          <a:p>
            <a:pPr lvl="1"/>
            <a:r>
              <a:rPr lang="en-US" dirty="0" smtClean="0"/>
              <a:t>martensitic 420 stainless </a:t>
            </a:r>
            <a:r>
              <a:rPr lang="en-US" dirty="0" smtClean="0"/>
              <a:t>steel</a:t>
            </a:r>
            <a:endParaRPr lang="en-US" dirty="0" smtClean="0"/>
          </a:p>
          <a:p>
            <a:r>
              <a:rPr lang="en-US" dirty="0" smtClean="0"/>
              <a:t>Ti and its alloys: </a:t>
            </a:r>
          </a:p>
          <a:p>
            <a:pPr lvl="1"/>
            <a:r>
              <a:rPr lang="en-US" dirty="0" smtClean="0"/>
              <a:t>Ti-6Al-4V </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8560158" y="0"/>
            <a:ext cx="583842" cy="7547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jasminemjblogs.files.wordpress.com/2011/09/a-good-idea1.png"/>
          <p:cNvPicPr>
            <a:picLocks noChangeAspect="1" noChangeArrowheads="1"/>
          </p:cNvPicPr>
          <p:nvPr/>
        </p:nvPicPr>
        <p:blipFill>
          <a:blip r:embed="rId2" cstate="print"/>
          <a:srcRect/>
          <a:stretch>
            <a:fillRect/>
          </a:stretch>
        </p:blipFill>
        <p:spPr bwMode="auto">
          <a:xfrm>
            <a:off x="4648200" y="1822638"/>
            <a:ext cx="4114800" cy="5035362"/>
          </a:xfrm>
          <a:prstGeom prst="rect">
            <a:avLst/>
          </a:prstGeom>
          <a:noFill/>
        </p:spPr>
      </p:pic>
      <p:sp>
        <p:nvSpPr>
          <p:cNvPr id="2" name="Title 1"/>
          <p:cNvSpPr>
            <a:spLocks noGrp="1"/>
          </p:cNvSpPr>
          <p:nvPr>
            <p:ph type="title"/>
          </p:nvPr>
        </p:nvSpPr>
        <p:spPr/>
        <p:txBody>
          <a:bodyPr/>
          <a:lstStyle/>
          <a:p>
            <a:r>
              <a:rPr lang="en-US" dirty="0" smtClean="0"/>
              <a:t>Fe – Cr – Al alloy</a:t>
            </a:r>
            <a:endParaRPr lang="en-US" dirty="0"/>
          </a:p>
        </p:txBody>
      </p:sp>
      <p:sp>
        <p:nvSpPr>
          <p:cNvPr id="3" name="Content Placeholder 2"/>
          <p:cNvSpPr>
            <a:spLocks noGrp="1"/>
          </p:cNvSpPr>
          <p:nvPr>
            <p:ph idx="1"/>
          </p:nvPr>
        </p:nvSpPr>
        <p:spPr/>
        <p:txBody>
          <a:bodyPr/>
          <a:lstStyle/>
          <a:p>
            <a:r>
              <a:rPr lang="en-US" dirty="0" smtClean="0"/>
              <a:t>It meets all of the requirements listed above </a:t>
            </a:r>
          </a:p>
          <a:p>
            <a:r>
              <a:rPr lang="en-US" dirty="0" smtClean="0"/>
              <a:t>This drove us to the idea of trying our material in the radically different field, which is an </a:t>
            </a:r>
            <a:r>
              <a:rPr lang="en-US" dirty="0" err="1" smtClean="0"/>
              <a:t>osseo-implantology</a:t>
            </a:r>
            <a:r>
              <a:rPr lang="en-US" dirty="0" smtClean="0"/>
              <a:t> </a:t>
            </a:r>
          </a:p>
        </p:txBody>
      </p:sp>
      <p:pic>
        <p:nvPicPr>
          <p:cNvPr id="5" name="Picture 4"/>
          <p:cNvPicPr>
            <a:picLocks noChangeAspect="1" noChangeArrowheads="1"/>
          </p:cNvPicPr>
          <p:nvPr/>
        </p:nvPicPr>
        <p:blipFill>
          <a:blip r:embed="rId3" cstate="print"/>
          <a:srcRect/>
          <a:stretch>
            <a:fillRect/>
          </a:stretch>
        </p:blipFill>
        <p:spPr bwMode="auto">
          <a:xfrm>
            <a:off x="8560158" y="0"/>
            <a:ext cx="583842" cy="7547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Left)">
                                      <p:cBhvr>
                                        <p:cTn id="12" dur="1000"/>
                                        <p:tgtEl>
                                          <p:spTgt spid="3">
                                            <p:txEl>
                                              <p:pRg st="1" end="1"/>
                                            </p:txEl>
                                          </p:spTgt>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slide(fromRight)">
                                      <p:cBhvr>
                                        <p:cTn id="16"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C:\Users\OLIKO\Desktop\DAAD SIEGEN 2012\Olga FIB-SEM images\MLM2-polished-2000h-air-1100C\4.tif"/>
          <p:cNvPicPr>
            <a:picLocks noChangeAspect="1" noChangeArrowheads="1"/>
          </p:cNvPicPr>
          <p:nvPr/>
        </p:nvPicPr>
        <p:blipFill>
          <a:blip r:embed="rId2" cstate="print"/>
          <a:srcRect/>
          <a:stretch>
            <a:fillRect/>
          </a:stretch>
        </p:blipFill>
        <p:spPr bwMode="auto">
          <a:xfrm>
            <a:off x="6248522" y="4191000"/>
            <a:ext cx="2895477" cy="2667000"/>
          </a:xfrm>
          <a:prstGeom prst="rect">
            <a:avLst/>
          </a:prstGeom>
          <a:noFill/>
        </p:spPr>
      </p:pic>
      <p:sp>
        <p:nvSpPr>
          <p:cNvPr id="2" name="Title 1"/>
          <p:cNvSpPr>
            <a:spLocks noGrp="1"/>
          </p:cNvSpPr>
          <p:nvPr>
            <p:ph type="title"/>
          </p:nvPr>
        </p:nvSpPr>
        <p:spPr/>
        <p:txBody>
          <a:bodyPr/>
          <a:lstStyle/>
          <a:p>
            <a:r>
              <a:rPr lang="en-US" dirty="0" smtClean="0"/>
              <a:t>What our alloy offers: </a:t>
            </a:r>
            <a:endParaRPr lang="en-US" dirty="0"/>
          </a:p>
        </p:txBody>
      </p:sp>
      <p:sp>
        <p:nvSpPr>
          <p:cNvPr id="3" name="Content Placeholder 2"/>
          <p:cNvSpPr>
            <a:spLocks noGrp="1"/>
          </p:cNvSpPr>
          <p:nvPr>
            <p:ph idx="1"/>
          </p:nvPr>
        </p:nvSpPr>
        <p:spPr/>
        <p:txBody>
          <a:bodyPr/>
          <a:lstStyle/>
          <a:p>
            <a:r>
              <a:rPr lang="en-US" dirty="0" smtClean="0"/>
              <a:t>Since the alloy we investigate produces </a:t>
            </a:r>
            <a:r>
              <a:rPr lang="en-US" b="1" u="sng" dirty="0" smtClean="0"/>
              <a:t>extremely stable alumina of alpha modification</a:t>
            </a:r>
            <a:r>
              <a:rPr lang="en-US" dirty="0" smtClean="0"/>
              <a:t>, the metal itself is got covered with it completely, it can provide us with all the requirements listed above </a:t>
            </a: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8560158" y="0"/>
            <a:ext cx="583842" cy="7547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self-organized ceramic layer</a:t>
            </a:r>
            <a:endParaRPr lang="en-US" dirty="0"/>
          </a:p>
        </p:txBody>
      </p:sp>
      <p:pic>
        <p:nvPicPr>
          <p:cNvPr id="4" name="Content Placeholder 3" descr="2"/>
          <p:cNvPicPr>
            <a:picLocks noGrp="1"/>
          </p:cNvPicPr>
          <p:nvPr>
            <p:ph idx="1"/>
          </p:nvPr>
        </p:nvPicPr>
        <p:blipFill>
          <a:blip r:embed="rId2" cstate="print"/>
          <a:srcRect/>
          <a:stretch>
            <a:fillRect/>
          </a:stretch>
        </p:blipFill>
        <p:spPr bwMode="auto">
          <a:xfrm>
            <a:off x="838200" y="1600200"/>
            <a:ext cx="7442766" cy="2624170"/>
          </a:xfrm>
          <a:prstGeom prst="rect">
            <a:avLst/>
          </a:prstGeom>
          <a:noFill/>
          <a:ln w="9525">
            <a:noFill/>
            <a:miter lim="800000"/>
            <a:headEnd/>
            <a:tailEnd/>
          </a:ln>
        </p:spPr>
      </p:pic>
      <p:sp>
        <p:nvSpPr>
          <p:cNvPr id="5" name="TextBox 4"/>
          <p:cNvSpPr txBox="1"/>
          <p:nvPr/>
        </p:nvSpPr>
        <p:spPr>
          <a:xfrm>
            <a:off x="2895600" y="4572000"/>
            <a:ext cx="2932213" cy="646331"/>
          </a:xfrm>
          <a:prstGeom prst="rect">
            <a:avLst/>
          </a:prstGeom>
          <a:noFill/>
        </p:spPr>
        <p:txBody>
          <a:bodyPr wrap="none" rtlCol="0">
            <a:spAutoFit/>
          </a:bodyPr>
          <a:lstStyle/>
          <a:p>
            <a:r>
              <a:rPr lang="en-US" sz="3600" b="1" dirty="0" smtClean="0"/>
              <a:t>Which is Al</a:t>
            </a:r>
            <a:r>
              <a:rPr lang="en-US" sz="3600" b="1" baseline="-25000" dirty="0" smtClean="0"/>
              <a:t>2</a:t>
            </a:r>
            <a:r>
              <a:rPr lang="en-US" sz="3600" b="1" dirty="0" smtClean="0"/>
              <a:t>O</a:t>
            </a:r>
            <a:r>
              <a:rPr lang="en-US" sz="3600" b="1" baseline="-25000" dirty="0" smtClean="0"/>
              <a:t>3</a:t>
            </a:r>
            <a:endParaRPr lang="en-US" sz="3600" b="1" baseline="-25000" dirty="0"/>
          </a:p>
        </p:txBody>
      </p:sp>
      <p:sp>
        <p:nvSpPr>
          <p:cNvPr id="6" name="TextBox 5"/>
          <p:cNvSpPr txBox="1"/>
          <p:nvPr/>
        </p:nvSpPr>
        <p:spPr>
          <a:xfrm>
            <a:off x="764104" y="5410200"/>
            <a:ext cx="8075096" cy="461665"/>
          </a:xfrm>
          <a:prstGeom prst="rect">
            <a:avLst/>
          </a:prstGeom>
          <a:noFill/>
        </p:spPr>
        <p:txBody>
          <a:bodyPr wrap="none" rtlCol="0">
            <a:spAutoFit/>
          </a:bodyPr>
          <a:lstStyle/>
          <a:p>
            <a:r>
              <a:rPr lang="en-US" sz="2400" b="1" dirty="0" smtClean="0"/>
              <a:t>Conditions for its forming is a high temperature above 1000</a:t>
            </a:r>
            <a:r>
              <a:rPr lang="en-US" sz="2400" b="1" baseline="30000" dirty="0" smtClean="0"/>
              <a:t>O</a:t>
            </a:r>
            <a:r>
              <a:rPr lang="en-US" sz="2400" b="1" dirty="0" smtClean="0"/>
              <a:t>C</a:t>
            </a:r>
            <a:endParaRPr lang="en-US" sz="2400" b="1" dirty="0"/>
          </a:p>
        </p:txBody>
      </p:sp>
      <p:pic>
        <p:nvPicPr>
          <p:cNvPr id="7" name="Picture 6"/>
          <p:cNvPicPr>
            <a:picLocks noChangeAspect="1" noChangeArrowheads="1"/>
          </p:cNvPicPr>
          <p:nvPr/>
        </p:nvPicPr>
        <p:blipFill>
          <a:blip r:embed="rId3" cstate="print"/>
          <a:srcRect/>
          <a:stretch>
            <a:fillRect/>
          </a:stretch>
        </p:blipFill>
        <p:spPr bwMode="auto">
          <a:xfrm>
            <a:off x="8560158" y="0"/>
            <a:ext cx="583842" cy="754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8600" y="5410200"/>
            <a:ext cx="2667001" cy="838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8600" y="4495800"/>
            <a:ext cx="2667000" cy="4572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Procedure of MCC</a:t>
            </a:r>
            <a:endParaRPr lang="en-US" dirty="0"/>
          </a:p>
        </p:txBody>
      </p:sp>
      <p:sp>
        <p:nvSpPr>
          <p:cNvPr id="3" name="Content Placeholder 2"/>
          <p:cNvSpPr>
            <a:spLocks noGrp="1"/>
          </p:cNvSpPr>
          <p:nvPr>
            <p:ph idx="1"/>
          </p:nvPr>
        </p:nvSpPr>
        <p:spPr>
          <a:xfrm>
            <a:off x="304800" y="1295400"/>
            <a:ext cx="5715000" cy="3124200"/>
          </a:xfrm>
        </p:spPr>
        <p:txBody>
          <a:bodyPr>
            <a:normAutofit fontScale="85000" lnSpcReduction="20000"/>
          </a:bodyPr>
          <a:lstStyle/>
          <a:p>
            <a:r>
              <a:rPr lang="en-US" dirty="0" err="1" smtClean="0"/>
              <a:t>HydroxyApatite</a:t>
            </a:r>
            <a:r>
              <a:rPr lang="en-US" dirty="0" smtClean="0"/>
              <a:t> (HA) [Ca₁₀(PO₄)₆(OH)₂] is known as a typical representative of the biologically active ceramics the coatings if which on the implant materials is considered as one of the ways of achieving the natural and accelerated bonding to the living tissues.</a:t>
            </a:r>
            <a:endParaRPr lang="en-US" dirty="0"/>
          </a:p>
        </p:txBody>
      </p:sp>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121" name="Group 1"/>
          <p:cNvGrpSpPr>
            <a:grpSpLocks/>
          </p:cNvGrpSpPr>
          <p:nvPr/>
        </p:nvGrpSpPr>
        <p:grpSpPr bwMode="auto">
          <a:xfrm>
            <a:off x="6096000" y="1295400"/>
            <a:ext cx="2641600" cy="3587750"/>
            <a:chOff x="6930" y="8829"/>
            <a:chExt cx="4160" cy="5650"/>
          </a:xfrm>
        </p:grpSpPr>
        <p:pic>
          <p:nvPicPr>
            <p:cNvPr id="5123" name="Picture 13" descr="HA on Ni mesh"/>
            <p:cNvPicPr>
              <a:picLocks noChangeAspect="1" noChangeArrowheads="1"/>
            </p:cNvPicPr>
            <p:nvPr/>
          </p:nvPicPr>
          <p:blipFill>
            <a:blip r:embed="rId3" cstate="print"/>
            <a:srcRect/>
            <a:stretch>
              <a:fillRect/>
            </a:stretch>
          </p:blipFill>
          <p:spPr bwMode="auto">
            <a:xfrm>
              <a:off x="6930" y="8829"/>
              <a:ext cx="4160" cy="2810"/>
            </a:xfrm>
            <a:prstGeom prst="rect">
              <a:avLst/>
            </a:prstGeom>
            <a:noFill/>
          </p:spPr>
        </p:pic>
        <p:pic>
          <p:nvPicPr>
            <p:cNvPr id="5122" name="Picture 12" descr="HA on FeCrAlRE"/>
            <p:cNvPicPr>
              <a:picLocks noChangeAspect="1" noChangeArrowheads="1"/>
            </p:cNvPicPr>
            <p:nvPr/>
          </p:nvPicPr>
          <p:blipFill>
            <a:blip r:embed="rId4" cstate="print"/>
            <a:srcRect/>
            <a:stretch>
              <a:fillRect/>
            </a:stretch>
          </p:blipFill>
          <p:spPr bwMode="auto">
            <a:xfrm>
              <a:off x="6930" y="11679"/>
              <a:ext cx="4160" cy="2800"/>
            </a:xfrm>
            <a:prstGeom prst="rect">
              <a:avLst/>
            </a:prstGeom>
            <a:noFill/>
          </p:spPr>
        </p:pic>
      </p:grpSp>
      <p:sp>
        <p:nvSpPr>
          <p:cNvPr id="16" name="Left Arrow 15"/>
          <p:cNvSpPr/>
          <p:nvPr/>
        </p:nvSpPr>
        <p:spPr>
          <a:xfrm>
            <a:off x="3124202" y="5715000"/>
            <a:ext cx="1904998" cy="106680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Metallic alloy</a:t>
            </a:r>
            <a:endParaRPr lang="en-US" dirty="0">
              <a:solidFill>
                <a:srgbClr val="FF0000"/>
              </a:solidFill>
            </a:endParaRPr>
          </a:p>
        </p:txBody>
      </p:sp>
      <p:sp>
        <p:nvSpPr>
          <p:cNvPr id="17" name="Left Arrow 16"/>
          <p:cNvSpPr/>
          <p:nvPr/>
        </p:nvSpPr>
        <p:spPr>
          <a:xfrm>
            <a:off x="3352802" y="4953000"/>
            <a:ext cx="1676398" cy="60960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Oxide layer </a:t>
            </a:r>
            <a:endParaRPr lang="en-US" dirty="0">
              <a:solidFill>
                <a:srgbClr val="FF0000"/>
              </a:solidFill>
            </a:endParaRPr>
          </a:p>
        </p:txBody>
      </p:sp>
      <p:sp>
        <p:nvSpPr>
          <p:cNvPr id="19" name="Left Arrow 18"/>
          <p:cNvSpPr/>
          <p:nvPr/>
        </p:nvSpPr>
        <p:spPr>
          <a:xfrm>
            <a:off x="3467101" y="4495800"/>
            <a:ext cx="762000" cy="38100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HA</a:t>
            </a:r>
            <a:endParaRPr lang="en-US" dirty="0">
              <a:solidFill>
                <a:srgbClr val="FF0000"/>
              </a:solidFill>
            </a:endParaRPr>
          </a:p>
        </p:txBody>
      </p:sp>
      <p:sp>
        <p:nvSpPr>
          <p:cNvPr id="20" name="TextBox 19"/>
          <p:cNvSpPr txBox="1"/>
          <p:nvPr/>
        </p:nvSpPr>
        <p:spPr>
          <a:xfrm>
            <a:off x="5638800" y="4953000"/>
            <a:ext cx="3657989" cy="1077218"/>
          </a:xfrm>
          <a:prstGeom prst="rect">
            <a:avLst/>
          </a:prstGeom>
          <a:noFill/>
        </p:spPr>
        <p:txBody>
          <a:bodyPr wrap="none" rtlCol="0">
            <a:spAutoFit/>
          </a:bodyPr>
          <a:lstStyle/>
          <a:p>
            <a:r>
              <a:rPr lang="en-US" sz="1600" dirty="0" smtClean="0"/>
              <a:t>Hydroxyapatite powder (a) and thermally </a:t>
            </a:r>
          </a:p>
          <a:p>
            <a:r>
              <a:rPr lang="en-US" sz="1600" dirty="0" smtClean="0"/>
              <a:t>pretreated Fe-Cr-Al-RE alloy (b) using </a:t>
            </a:r>
          </a:p>
          <a:p>
            <a:r>
              <a:rPr lang="en-US" sz="1600" dirty="0" err="1" smtClean="0"/>
              <a:t>Electrophoretic</a:t>
            </a:r>
            <a:r>
              <a:rPr lang="en-US" sz="1600" dirty="0" smtClean="0"/>
              <a:t> deposition technique.</a:t>
            </a:r>
          </a:p>
          <a:p>
            <a:endParaRPr lang="en-US" sz="1600" dirty="0"/>
          </a:p>
        </p:txBody>
      </p:sp>
      <p:pic>
        <p:nvPicPr>
          <p:cNvPr id="21" name="Picture 20"/>
          <p:cNvPicPr>
            <a:picLocks noChangeAspect="1" noChangeArrowheads="1"/>
          </p:cNvPicPr>
          <p:nvPr/>
        </p:nvPicPr>
        <p:blipFill>
          <a:blip r:embed="rId5" cstate="print"/>
          <a:srcRect/>
          <a:stretch>
            <a:fillRect/>
          </a:stretch>
        </p:blipFill>
        <p:spPr bwMode="auto">
          <a:xfrm>
            <a:off x="8560158" y="0"/>
            <a:ext cx="583842" cy="754772"/>
          </a:xfrm>
          <a:prstGeom prst="rect">
            <a:avLst/>
          </a:prstGeom>
          <a:noFill/>
          <a:ln w="9525">
            <a:noFill/>
            <a:miter lim="800000"/>
            <a:headEnd/>
            <a:tailEnd/>
          </a:ln>
        </p:spPr>
      </p:pic>
      <p:sp>
        <p:nvSpPr>
          <p:cNvPr id="15" name="Rectangle 14"/>
          <p:cNvSpPr/>
          <p:nvPr/>
        </p:nvSpPr>
        <p:spPr>
          <a:xfrm>
            <a:off x="228601" y="5334000"/>
            <a:ext cx="2690150" cy="123270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0.00122 -3.70028E-7 L 0.00122 -0.07285 " pathEditMode="relative" rAng="0" ptsTypes="AA">
                                      <p:cBhvr>
                                        <p:cTn id="14" dur="5000" fill="hold"/>
                                        <p:tgtEl>
                                          <p:spTgt spid="14"/>
                                        </p:tgtEl>
                                        <p:attrNameLst>
                                          <p:attrName>ppt_x</p:attrName>
                                          <p:attrName>ppt_y</p:attrName>
                                        </p:attrNameLst>
                                      </p:cBhvr>
                                      <p:rCtr x="0" y="-37"/>
                                    </p:animMotion>
                                  </p:childTnLst>
                                </p:cTn>
                              </p:par>
                              <p:par>
                                <p:cTn id="15" presetID="1" presetClass="entr" presetSubtype="0" fill="hold" grpId="0" nodeType="withEffect">
                                  <p:stCondLst>
                                    <p:cond delay="300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2"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 presetClass="entr" presetSubtype="0" fill="hold" grpId="0" nodeType="withEffect">
                                  <p:stCondLst>
                                    <p:cond delay="300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8" grpId="2" animBg="1"/>
      <p:bldP spid="16" grpId="0" animBg="1"/>
      <p:bldP spid="17" grpId="0" animBg="1"/>
      <p:bldP spid="19"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EBSD results</a:t>
            </a:r>
            <a:endParaRPr lang="en-US" sz="4400" dirty="0"/>
          </a:p>
        </p:txBody>
      </p:sp>
      <p:sp>
        <p:nvSpPr>
          <p:cNvPr id="4" name="Text Placeholder 3"/>
          <p:cNvSpPr>
            <a:spLocks noGrp="1"/>
          </p:cNvSpPr>
          <p:nvPr>
            <p:ph type="body" idx="1"/>
          </p:nvPr>
        </p:nvSpPr>
        <p:spPr>
          <a:xfrm>
            <a:off x="381000" y="1676400"/>
            <a:ext cx="2362200" cy="750887"/>
          </a:xfrm>
        </p:spPr>
        <p:txBody>
          <a:bodyPr>
            <a:normAutofit/>
          </a:bodyPr>
          <a:lstStyle/>
          <a:p>
            <a:r>
              <a:rPr lang="en-US" sz="1800" dirty="0" smtClean="0"/>
              <a:t>PM2000: </a:t>
            </a:r>
            <a:r>
              <a:rPr lang="en-US" sz="1800" cap="none" dirty="0" smtClean="0"/>
              <a:t>Polished/</a:t>
            </a:r>
          </a:p>
          <a:p>
            <a:r>
              <a:rPr lang="en-US" sz="1800" cap="none" dirty="0" smtClean="0"/>
              <a:t>2000h/1100</a:t>
            </a:r>
            <a:r>
              <a:rPr lang="en-US" sz="1800" cap="none" baseline="30000" dirty="0" smtClean="0"/>
              <a:t>O</a:t>
            </a:r>
            <a:r>
              <a:rPr lang="en-US" sz="1800" cap="none" dirty="0" smtClean="0"/>
              <a:t>C/air</a:t>
            </a:r>
            <a:endParaRPr lang="en-US" sz="1800" dirty="0"/>
          </a:p>
        </p:txBody>
      </p:sp>
      <p:sp>
        <p:nvSpPr>
          <p:cNvPr id="8" name="Text Placeholder 3"/>
          <p:cNvSpPr>
            <a:spLocks noGrp="1"/>
          </p:cNvSpPr>
          <p:nvPr>
            <p:ph type="body" sz="half" idx="3"/>
          </p:nvPr>
        </p:nvSpPr>
        <p:spPr>
          <a:xfrm>
            <a:off x="2895600" y="1676400"/>
            <a:ext cx="2819400" cy="750887"/>
          </a:xfrm>
        </p:spPr>
        <p:txBody>
          <a:bodyPr>
            <a:normAutofit/>
          </a:bodyPr>
          <a:lstStyle/>
          <a:p>
            <a:r>
              <a:rPr lang="en-US" sz="1800" cap="none" dirty="0" err="1" smtClean="0"/>
              <a:t>AluchromYHf</a:t>
            </a:r>
            <a:r>
              <a:rPr lang="en-US" sz="1800" cap="none" dirty="0" smtClean="0"/>
              <a:t>:</a:t>
            </a:r>
            <a:r>
              <a:rPr lang="en-US" sz="1800" dirty="0" smtClean="0"/>
              <a:t> </a:t>
            </a:r>
            <a:r>
              <a:rPr lang="en-US" sz="1800" cap="none" dirty="0" smtClean="0"/>
              <a:t>Polished/</a:t>
            </a:r>
          </a:p>
          <a:p>
            <a:r>
              <a:rPr lang="en-US" sz="1800" cap="none" dirty="0" smtClean="0"/>
              <a:t>2000h/1100</a:t>
            </a:r>
            <a:r>
              <a:rPr lang="en-US" sz="1800" cap="none" baseline="30000" dirty="0" smtClean="0"/>
              <a:t>O</a:t>
            </a:r>
            <a:r>
              <a:rPr lang="en-US" sz="1800" cap="none" dirty="0" smtClean="0"/>
              <a:t>C/air</a:t>
            </a:r>
            <a:endParaRPr lang="en-US" sz="1800" dirty="0"/>
          </a:p>
        </p:txBody>
      </p:sp>
      <p:sp>
        <p:nvSpPr>
          <p:cNvPr id="9" name="Text Placeholder 3"/>
          <p:cNvSpPr txBox="1">
            <a:spLocks/>
          </p:cNvSpPr>
          <p:nvPr/>
        </p:nvSpPr>
        <p:spPr>
          <a:xfrm>
            <a:off x="6019800" y="1600200"/>
            <a:ext cx="3124200" cy="750887"/>
          </a:xfrm>
          <a:prstGeom prst="rect">
            <a:avLst/>
          </a:prstGeom>
        </p:spPr>
        <p:txBody>
          <a:bodyPr vert="horz" anchor="ctr">
            <a:normAutofit/>
          </a:bodyPr>
          <a:lstStyle/>
          <a:p>
            <a:pPr>
              <a:spcBef>
                <a:spcPct val="20000"/>
              </a:spcBef>
              <a:buClr>
                <a:schemeClr val="tx1">
                  <a:shade val="95000"/>
                </a:schemeClr>
              </a:buClr>
              <a:buSzPct val="65000"/>
            </a:pPr>
            <a:r>
              <a:rPr kumimoji="0" lang="en-US" b="1" i="0" u="none" strike="noStrike" kern="1200" cap="none" spc="0" normalizeH="0" baseline="0" noProof="0" dirty="0" smtClean="0">
                <a:ln>
                  <a:noFill/>
                </a:ln>
                <a:effectLst/>
                <a:uLnTx/>
                <a:uFillTx/>
                <a:latin typeface="+mn-lt"/>
                <a:ea typeface="+mn-ea"/>
                <a:cs typeface="+mn-cs"/>
              </a:rPr>
              <a:t>Model alloy</a:t>
            </a:r>
            <a:r>
              <a:rPr kumimoji="0" lang="en-US" b="1" i="0" u="none" strike="noStrike" kern="1200" cap="none" spc="0" normalizeH="0" noProof="0" dirty="0" smtClean="0">
                <a:ln>
                  <a:noFill/>
                </a:ln>
                <a:effectLst/>
                <a:uLnTx/>
                <a:uFillTx/>
                <a:latin typeface="+mn-lt"/>
                <a:ea typeface="+mn-ea"/>
                <a:cs typeface="+mn-cs"/>
              </a:rPr>
              <a:t> (with high Cr)</a:t>
            </a:r>
            <a:r>
              <a:rPr kumimoji="0" lang="en-US" b="1" i="0" u="none" strike="noStrike" kern="1200" cap="none" spc="0" normalizeH="0" baseline="0" noProof="0" dirty="0" smtClean="0">
                <a:ln>
                  <a:noFill/>
                </a:ln>
                <a:effectLst/>
                <a:uLnTx/>
                <a:uFillTx/>
                <a:latin typeface="+mn-lt"/>
                <a:ea typeface="+mn-ea"/>
                <a:cs typeface="+mn-cs"/>
              </a:rPr>
              <a:t>:</a:t>
            </a:r>
            <a:r>
              <a:rPr kumimoji="0" lang="en-US" b="1" i="0" u="none" strike="noStrike" kern="1200" cap="all" spc="0" normalizeH="0" baseline="0" noProof="0" dirty="0" smtClean="0">
                <a:ln>
                  <a:noFill/>
                </a:ln>
                <a:effectLst/>
                <a:uLnTx/>
                <a:uFillTx/>
                <a:latin typeface="+mn-lt"/>
                <a:ea typeface="+mn-ea"/>
                <a:cs typeface="+mn-cs"/>
              </a:rPr>
              <a:t> </a:t>
            </a:r>
            <a:r>
              <a:rPr lang="en-US" b="1" dirty="0" smtClean="0"/>
              <a:t>2000h/1100</a:t>
            </a:r>
            <a:r>
              <a:rPr lang="en-US" b="1" baseline="30000" dirty="0" smtClean="0"/>
              <a:t>O</a:t>
            </a:r>
            <a:r>
              <a:rPr lang="en-US" b="1" dirty="0" smtClean="0"/>
              <a:t>C/air</a:t>
            </a:r>
          </a:p>
        </p:txBody>
      </p:sp>
      <p:pic>
        <p:nvPicPr>
          <p:cNvPr id="10" name="Content Placeholder 9" descr="IncaTemp8"/>
          <p:cNvPicPr>
            <a:picLocks noGrp="1"/>
          </p:cNvPicPr>
          <p:nvPr>
            <p:ph sz="quarter" idx="2"/>
          </p:nvPr>
        </p:nvPicPr>
        <p:blipFill>
          <a:blip r:embed="rId3" cstate="print"/>
          <a:srcRect t="11632" b="6942"/>
          <a:stretch>
            <a:fillRect/>
          </a:stretch>
        </p:blipFill>
        <p:spPr bwMode="auto">
          <a:xfrm>
            <a:off x="195450" y="3692041"/>
            <a:ext cx="2319150" cy="1851509"/>
          </a:xfrm>
          <a:prstGeom prst="rect">
            <a:avLst/>
          </a:prstGeom>
          <a:noFill/>
          <a:ln w="9525">
            <a:noFill/>
            <a:miter lim="800000"/>
            <a:headEnd/>
            <a:tailEnd/>
          </a:ln>
        </p:spPr>
      </p:pic>
      <p:pic>
        <p:nvPicPr>
          <p:cNvPr id="11" name="Content Placeholder 10" descr="IncaTemp6"/>
          <p:cNvPicPr>
            <a:picLocks noGrp="1"/>
          </p:cNvPicPr>
          <p:nvPr>
            <p:ph sz="quarter" idx="4"/>
          </p:nvPr>
        </p:nvPicPr>
        <p:blipFill>
          <a:blip r:embed="rId4" cstate="print"/>
          <a:srcRect t="11369" b="6409"/>
          <a:stretch>
            <a:fillRect/>
          </a:stretch>
        </p:blipFill>
        <p:spPr bwMode="auto">
          <a:xfrm>
            <a:off x="2715014" y="3429000"/>
            <a:ext cx="2847586" cy="2240725"/>
          </a:xfrm>
          <a:prstGeom prst="rect">
            <a:avLst/>
          </a:prstGeom>
          <a:noFill/>
          <a:ln w="9525">
            <a:noFill/>
            <a:miter lim="800000"/>
            <a:headEnd/>
            <a:tailEnd/>
          </a:ln>
        </p:spPr>
      </p:pic>
      <p:pic>
        <p:nvPicPr>
          <p:cNvPr id="12" name="Picture 11" descr="IncaTemp0"/>
          <p:cNvPicPr/>
          <p:nvPr/>
        </p:nvPicPr>
        <p:blipFill>
          <a:blip r:embed="rId5" cstate="print"/>
          <a:srcRect t="17526" b="5882"/>
          <a:stretch>
            <a:fillRect/>
          </a:stretch>
        </p:blipFill>
        <p:spPr bwMode="auto">
          <a:xfrm>
            <a:off x="5715000" y="3429000"/>
            <a:ext cx="3276600" cy="2409825"/>
          </a:xfrm>
          <a:prstGeom prst="rect">
            <a:avLst/>
          </a:prstGeom>
          <a:noFill/>
          <a:ln w="9525">
            <a:noFill/>
            <a:miter lim="800000"/>
            <a:headEnd/>
            <a:tailEnd/>
          </a:ln>
        </p:spPr>
      </p:pic>
      <p:cxnSp>
        <p:nvCxnSpPr>
          <p:cNvPr id="14" name="Straight Connector 13"/>
          <p:cNvCxnSpPr/>
          <p:nvPr/>
        </p:nvCxnSpPr>
        <p:spPr>
          <a:xfrm>
            <a:off x="76200" y="3886200"/>
            <a:ext cx="8991600" cy="0"/>
          </a:xfrm>
          <a:prstGeom prst="line">
            <a:avLst/>
          </a:prstGeom>
          <a:ln w="34925">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7574" y="4800600"/>
            <a:ext cx="2514600" cy="7192"/>
          </a:xfrm>
          <a:prstGeom prst="line">
            <a:avLst/>
          </a:prstGeom>
          <a:ln w="34925" cap="rnd">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682818" y="4923863"/>
            <a:ext cx="2895600" cy="7192"/>
          </a:xfrm>
          <a:prstGeom prst="line">
            <a:avLst/>
          </a:prstGeom>
          <a:ln w="34925" cap="rnd">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638800" y="4679108"/>
            <a:ext cx="3429000" cy="7192"/>
          </a:xfrm>
          <a:prstGeom prst="line">
            <a:avLst/>
          </a:prstGeom>
          <a:ln w="34925" cap="rnd">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57200" y="2743200"/>
            <a:ext cx="1592103" cy="584775"/>
          </a:xfrm>
          <a:prstGeom prst="rect">
            <a:avLst/>
          </a:prstGeom>
        </p:spPr>
        <p:txBody>
          <a:bodyPr wrap="none">
            <a:spAutoFit/>
          </a:bodyPr>
          <a:lstStyle/>
          <a:p>
            <a:r>
              <a:rPr lang="en-US" sz="3200" b="1" dirty="0" smtClean="0">
                <a:ln w="6350">
                  <a:noFill/>
                </a:ln>
                <a:solidFill>
                  <a:srgbClr val="881472"/>
                </a:solidFill>
                <a:effectLst>
                  <a:outerShdw blurRad="114300" dist="101600" dir="2700000" algn="tl" rotWithShape="0">
                    <a:srgbClr val="000000">
                      <a:alpha val="40000"/>
                    </a:srgbClr>
                  </a:outerShdw>
                </a:effectLst>
              </a:rPr>
              <a:t>↑ </a:t>
            </a:r>
            <a:r>
              <a:rPr lang="en-US" sz="3200" b="1" dirty="0" smtClean="0">
                <a:ln w="6350">
                  <a:noFill/>
                </a:ln>
                <a:solidFill>
                  <a:srgbClr val="881472"/>
                </a:solidFill>
                <a:effectLst>
                  <a:outerShdw blurRad="114300" dist="101600" dir="2700000" algn="tl" rotWithShape="0">
                    <a:srgbClr val="000000">
                      <a:alpha val="40000"/>
                    </a:srgbClr>
                  </a:outerShdw>
                </a:effectLst>
                <a:latin typeface="+mj-lt"/>
                <a:ea typeface="+mj-ea"/>
                <a:cs typeface="+mj-cs"/>
              </a:rPr>
              <a:t>Alloy</a:t>
            </a:r>
          </a:p>
        </p:txBody>
      </p:sp>
      <p:sp>
        <p:nvSpPr>
          <p:cNvPr id="25" name="Rectangle 24"/>
          <p:cNvSpPr/>
          <p:nvPr/>
        </p:nvSpPr>
        <p:spPr>
          <a:xfrm>
            <a:off x="3352800" y="2691825"/>
            <a:ext cx="1563248" cy="584775"/>
          </a:xfrm>
          <a:prstGeom prst="rect">
            <a:avLst/>
          </a:prstGeom>
        </p:spPr>
        <p:txBody>
          <a:bodyPr wrap="none">
            <a:spAutoFit/>
          </a:bodyPr>
          <a:lstStyle/>
          <a:p>
            <a:r>
              <a:rPr lang="en-US" sz="3200" b="1" dirty="0" smtClean="0">
                <a:ln w="6350">
                  <a:noFill/>
                </a:ln>
                <a:solidFill>
                  <a:srgbClr val="881472"/>
                </a:solidFill>
                <a:effectLst>
                  <a:outerShdw blurRad="114300" dist="101600" dir="2700000" algn="tl" rotWithShape="0">
                    <a:srgbClr val="000000">
                      <a:alpha val="40000"/>
                    </a:srgbClr>
                  </a:outerShdw>
                </a:effectLst>
              </a:rPr>
              <a:t>↑ </a:t>
            </a:r>
            <a:r>
              <a:rPr lang="en-US" sz="3200" b="1" dirty="0" smtClean="0">
                <a:ln w="6350">
                  <a:noFill/>
                </a:ln>
                <a:solidFill>
                  <a:srgbClr val="881472"/>
                </a:solidFill>
                <a:effectLst>
                  <a:outerShdw blurRad="114300" dist="101600" dir="2700000" algn="tl" rotWithShape="0">
                    <a:srgbClr val="000000">
                      <a:alpha val="40000"/>
                    </a:srgbClr>
                  </a:outerShdw>
                </a:effectLst>
                <a:latin typeface="+mj-lt"/>
                <a:ea typeface="+mj-ea"/>
                <a:cs typeface="+mj-cs"/>
              </a:rPr>
              <a:t>Alloy</a:t>
            </a:r>
          </a:p>
        </p:txBody>
      </p:sp>
      <p:sp>
        <p:nvSpPr>
          <p:cNvPr id="26" name="Rectangle 25"/>
          <p:cNvSpPr/>
          <p:nvPr/>
        </p:nvSpPr>
        <p:spPr>
          <a:xfrm>
            <a:off x="6440728" y="2438400"/>
            <a:ext cx="1941272" cy="584775"/>
          </a:xfrm>
          <a:prstGeom prst="rect">
            <a:avLst/>
          </a:prstGeom>
        </p:spPr>
        <p:txBody>
          <a:bodyPr wrap="square">
            <a:spAutoFit/>
          </a:bodyPr>
          <a:lstStyle/>
          <a:p>
            <a:r>
              <a:rPr lang="en-US" sz="3200" b="1" dirty="0" smtClean="0">
                <a:ln w="6350">
                  <a:noFill/>
                </a:ln>
                <a:solidFill>
                  <a:srgbClr val="881472"/>
                </a:solidFill>
                <a:effectLst>
                  <a:outerShdw blurRad="114300" dist="101600" dir="2700000" algn="tl" rotWithShape="0">
                    <a:srgbClr val="000000">
                      <a:alpha val="40000"/>
                    </a:srgbClr>
                  </a:outerShdw>
                </a:effectLst>
              </a:rPr>
              <a:t>↑</a:t>
            </a:r>
            <a:r>
              <a:rPr lang="en-US" sz="3200" b="1" dirty="0" smtClean="0">
                <a:ln w="6350">
                  <a:noFill/>
                </a:ln>
                <a:solidFill>
                  <a:srgbClr val="881472"/>
                </a:solidFill>
                <a:effectLst>
                  <a:outerShdw blurRad="114300" dist="101600" dir="2700000" algn="tl" rotWithShape="0">
                    <a:srgbClr val="000000">
                      <a:alpha val="40000"/>
                    </a:srgbClr>
                  </a:outerShdw>
                </a:effectLst>
                <a:latin typeface="+mj-lt"/>
                <a:ea typeface="+mj-ea"/>
                <a:cs typeface="+mj-cs"/>
              </a:rPr>
              <a:t> Alloy</a:t>
            </a:r>
          </a:p>
        </p:txBody>
      </p:sp>
      <p:sp>
        <p:nvSpPr>
          <p:cNvPr id="27" name="Rectangle 26"/>
          <p:cNvSpPr/>
          <p:nvPr/>
        </p:nvSpPr>
        <p:spPr>
          <a:xfrm>
            <a:off x="-81795" y="4038600"/>
            <a:ext cx="867545" cy="307777"/>
          </a:xfrm>
          <a:prstGeom prst="rect">
            <a:avLst/>
          </a:prstGeom>
          <a:solidFill>
            <a:schemeClr val="bg1"/>
          </a:solidFill>
        </p:spPr>
        <p:txBody>
          <a:bodyPr wrap="none">
            <a:spAutoFit/>
          </a:bodyPr>
          <a:lstStyle/>
          <a:p>
            <a:r>
              <a:rPr lang="en-US" sz="1400" b="1" dirty="0" smtClean="0">
                <a:ln w="6350">
                  <a:noFill/>
                </a:ln>
                <a:solidFill>
                  <a:srgbClr val="881472"/>
                </a:solidFill>
                <a:effectLst>
                  <a:outerShdw blurRad="114300" dist="101600" dir="2700000" algn="tl" rotWithShape="0">
                    <a:srgbClr val="000000">
                      <a:alpha val="40000"/>
                    </a:srgbClr>
                  </a:outerShdw>
                </a:effectLst>
                <a:latin typeface="+mj-lt"/>
                <a:ea typeface="+mj-ea"/>
                <a:cs typeface="+mj-cs"/>
              </a:rPr>
              <a:t>Oxide </a:t>
            </a:r>
            <a:r>
              <a:rPr lang="en-US" sz="1400" b="1" dirty="0" smtClean="0">
                <a:ln w="6350">
                  <a:noFill/>
                </a:ln>
                <a:solidFill>
                  <a:srgbClr val="881472"/>
                </a:solidFill>
                <a:effectLst>
                  <a:outerShdw blurRad="114300" dist="101600" dir="2700000" algn="tl" rotWithShape="0">
                    <a:srgbClr val="000000">
                      <a:alpha val="40000"/>
                    </a:srgbClr>
                  </a:outerShdw>
                </a:effectLst>
                <a:latin typeface="Times New Roman"/>
                <a:cs typeface="Times New Roman"/>
              </a:rPr>
              <a:t>↓</a:t>
            </a:r>
            <a:endParaRPr lang="en-US" sz="1400" b="1" dirty="0" smtClean="0">
              <a:ln w="6350">
                <a:noFill/>
              </a:ln>
              <a:solidFill>
                <a:srgbClr val="881472"/>
              </a:solidFill>
              <a:effectLst>
                <a:outerShdw blurRad="114300" dist="101600" dir="2700000" algn="tl" rotWithShape="0">
                  <a:srgbClr val="000000">
                    <a:alpha val="40000"/>
                  </a:srgbClr>
                </a:outerShdw>
              </a:effectLst>
              <a:latin typeface="+mj-lt"/>
              <a:ea typeface="+mj-ea"/>
              <a:cs typeface="+mj-cs"/>
            </a:endParaRPr>
          </a:p>
        </p:txBody>
      </p:sp>
      <p:sp>
        <p:nvSpPr>
          <p:cNvPr id="30" name="Rectangle 29"/>
          <p:cNvSpPr/>
          <p:nvPr/>
        </p:nvSpPr>
        <p:spPr>
          <a:xfrm>
            <a:off x="5783782" y="3440668"/>
            <a:ext cx="1226618" cy="369332"/>
          </a:xfrm>
          <a:prstGeom prst="rect">
            <a:avLst/>
          </a:prstGeom>
        </p:spPr>
        <p:txBody>
          <a:bodyPr wrap="none">
            <a:spAutoFit/>
          </a:bodyPr>
          <a:lstStyle/>
          <a:p>
            <a:r>
              <a:rPr lang="en-US" dirty="0" smtClean="0">
                <a:solidFill>
                  <a:srgbClr val="FFFF00"/>
                </a:solidFill>
              </a:rPr>
              <a:t>Columnar</a:t>
            </a:r>
            <a:endParaRPr lang="en-US" dirty="0">
              <a:solidFill>
                <a:srgbClr val="FFFF00"/>
              </a:solidFill>
            </a:endParaRPr>
          </a:p>
        </p:txBody>
      </p:sp>
      <p:sp>
        <p:nvSpPr>
          <p:cNvPr id="31" name="Rectangle 30"/>
          <p:cNvSpPr/>
          <p:nvPr/>
        </p:nvSpPr>
        <p:spPr>
          <a:xfrm>
            <a:off x="2743200" y="3429000"/>
            <a:ext cx="1204176" cy="369332"/>
          </a:xfrm>
          <a:prstGeom prst="rect">
            <a:avLst/>
          </a:prstGeom>
        </p:spPr>
        <p:txBody>
          <a:bodyPr wrap="none">
            <a:spAutoFit/>
          </a:bodyPr>
          <a:lstStyle/>
          <a:p>
            <a:r>
              <a:rPr lang="en-US" dirty="0" smtClean="0">
                <a:solidFill>
                  <a:srgbClr val="FFFF00"/>
                </a:solidFill>
              </a:rPr>
              <a:t>Equiaxial </a:t>
            </a:r>
            <a:endParaRPr lang="en-US" dirty="0">
              <a:solidFill>
                <a:srgbClr val="FFFF00"/>
              </a:solidFill>
            </a:endParaRPr>
          </a:p>
        </p:txBody>
      </p:sp>
      <p:sp>
        <p:nvSpPr>
          <p:cNvPr id="32" name="Rectangle 31"/>
          <p:cNvSpPr/>
          <p:nvPr/>
        </p:nvSpPr>
        <p:spPr>
          <a:xfrm>
            <a:off x="182880" y="3440668"/>
            <a:ext cx="2331720" cy="369332"/>
          </a:xfrm>
          <a:prstGeom prst="rect">
            <a:avLst/>
          </a:prstGeom>
          <a:solidFill>
            <a:schemeClr val="bg1"/>
          </a:solidFill>
        </p:spPr>
        <p:txBody>
          <a:bodyPr wrap="square">
            <a:spAutoFit/>
          </a:bodyPr>
          <a:lstStyle/>
          <a:p>
            <a:pPr algn="ctr"/>
            <a:r>
              <a:rPr lang="en-US" dirty="0" smtClean="0">
                <a:solidFill>
                  <a:srgbClr val="FFFF00"/>
                </a:solidFill>
              </a:rPr>
              <a:t>Columnar</a:t>
            </a:r>
            <a:endParaRPr lang="en-US" dirty="0">
              <a:solidFill>
                <a:srgbClr val="FFFF00"/>
              </a:solidFill>
            </a:endParaRPr>
          </a:p>
        </p:txBody>
      </p:sp>
      <p:sp>
        <p:nvSpPr>
          <p:cNvPr id="33" name="Rectangle 32"/>
          <p:cNvSpPr/>
          <p:nvPr/>
        </p:nvSpPr>
        <p:spPr>
          <a:xfrm>
            <a:off x="2743200" y="5029200"/>
            <a:ext cx="2537874" cy="369332"/>
          </a:xfrm>
          <a:prstGeom prst="rect">
            <a:avLst/>
          </a:prstGeom>
        </p:spPr>
        <p:txBody>
          <a:bodyPr wrap="none">
            <a:spAutoFit/>
          </a:bodyPr>
          <a:lstStyle/>
          <a:p>
            <a:r>
              <a:rPr lang="en-US" dirty="0" smtClean="0">
                <a:solidFill>
                  <a:srgbClr val="FFFF00"/>
                </a:solidFill>
              </a:rPr>
              <a:t>Fine-grained equiaxial </a:t>
            </a:r>
          </a:p>
        </p:txBody>
      </p:sp>
      <p:sp>
        <p:nvSpPr>
          <p:cNvPr id="34" name="Rectangle 33"/>
          <p:cNvSpPr/>
          <p:nvPr/>
        </p:nvSpPr>
        <p:spPr>
          <a:xfrm>
            <a:off x="103496" y="5029200"/>
            <a:ext cx="2537874" cy="369332"/>
          </a:xfrm>
          <a:prstGeom prst="rect">
            <a:avLst/>
          </a:prstGeom>
        </p:spPr>
        <p:txBody>
          <a:bodyPr wrap="none">
            <a:spAutoFit/>
          </a:bodyPr>
          <a:lstStyle/>
          <a:p>
            <a:r>
              <a:rPr lang="en-US" dirty="0" smtClean="0">
                <a:solidFill>
                  <a:srgbClr val="FFFF00"/>
                </a:solidFill>
              </a:rPr>
              <a:t>Fine-grained equiaxial </a:t>
            </a:r>
          </a:p>
        </p:txBody>
      </p:sp>
      <p:sp>
        <p:nvSpPr>
          <p:cNvPr id="35" name="Rectangle 34"/>
          <p:cNvSpPr/>
          <p:nvPr/>
        </p:nvSpPr>
        <p:spPr>
          <a:xfrm>
            <a:off x="5791200" y="5056496"/>
            <a:ext cx="2537874" cy="369332"/>
          </a:xfrm>
          <a:prstGeom prst="rect">
            <a:avLst/>
          </a:prstGeom>
        </p:spPr>
        <p:txBody>
          <a:bodyPr wrap="none">
            <a:spAutoFit/>
          </a:bodyPr>
          <a:lstStyle/>
          <a:p>
            <a:r>
              <a:rPr lang="en-US" dirty="0" smtClean="0">
                <a:solidFill>
                  <a:srgbClr val="FFFF00"/>
                </a:solidFill>
              </a:rPr>
              <a:t>Fine-grained equiaxial </a:t>
            </a:r>
          </a:p>
        </p:txBody>
      </p:sp>
      <p:cxnSp>
        <p:nvCxnSpPr>
          <p:cNvPr id="41" name="Straight Connector 40"/>
          <p:cNvCxnSpPr/>
          <p:nvPr/>
        </p:nvCxnSpPr>
        <p:spPr>
          <a:xfrm>
            <a:off x="304800" y="4603899"/>
            <a:ext cx="2057400" cy="0"/>
          </a:xfrm>
          <a:prstGeom prst="line">
            <a:avLst/>
          </a:prstGeom>
          <a:ln w="15875">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743200" y="4343400"/>
            <a:ext cx="2819400" cy="0"/>
          </a:xfrm>
          <a:prstGeom prst="line">
            <a:avLst/>
          </a:prstGeom>
          <a:ln w="15875">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638800" y="4495800"/>
            <a:ext cx="3276600" cy="0"/>
          </a:xfrm>
          <a:prstGeom prst="line">
            <a:avLst/>
          </a:prstGeom>
          <a:ln w="15875">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28" name="Picture 3"/>
          <p:cNvPicPr>
            <a:picLocks noChangeAspect="1" noChangeArrowheads="1"/>
          </p:cNvPicPr>
          <p:nvPr/>
        </p:nvPicPr>
        <p:blipFill>
          <a:blip r:embed="rId6" cstate="print"/>
          <a:srcRect/>
          <a:stretch>
            <a:fillRect/>
          </a:stretch>
        </p:blipFill>
        <p:spPr bwMode="auto">
          <a:xfrm>
            <a:off x="8560158" y="0"/>
            <a:ext cx="583842" cy="7547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1000" fill="hold"/>
                                        <p:tgtEl>
                                          <p:spTgt spid="41"/>
                                        </p:tgtEl>
                                        <p:attrNameLst>
                                          <p:attrName>ppt_w</p:attrName>
                                        </p:attrNameLst>
                                      </p:cBhvr>
                                      <p:tavLst>
                                        <p:tav tm="0">
                                          <p:val>
                                            <p:strVal val="#ppt_w*0.70"/>
                                          </p:val>
                                        </p:tav>
                                        <p:tav tm="100000">
                                          <p:val>
                                            <p:strVal val="#ppt_w"/>
                                          </p:val>
                                        </p:tav>
                                      </p:tavLst>
                                    </p:anim>
                                    <p:anim calcmode="lin" valueType="num">
                                      <p:cBhvr>
                                        <p:cTn id="22" dur="1000" fill="hold"/>
                                        <p:tgtEl>
                                          <p:spTgt spid="41"/>
                                        </p:tgtEl>
                                        <p:attrNameLst>
                                          <p:attrName>ppt_h</p:attrName>
                                        </p:attrNameLst>
                                      </p:cBhvr>
                                      <p:tavLst>
                                        <p:tav tm="0">
                                          <p:val>
                                            <p:strVal val="#ppt_h"/>
                                          </p:val>
                                        </p:tav>
                                        <p:tav tm="100000">
                                          <p:val>
                                            <p:strVal val="#ppt_h"/>
                                          </p:val>
                                        </p:tav>
                                      </p:tavLst>
                                    </p:anim>
                                    <p:animEffect transition="in" filter="fade">
                                      <p:cBhvr>
                                        <p:cTn id="23" dur="10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20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1000" fill="hold"/>
                                        <p:tgtEl>
                                          <p:spTgt spid="42"/>
                                        </p:tgtEl>
                                        <p:attrNameLst>
                                          <p:attrName>ppt_w</p:attrName>
                                        </p:attrNameLst>
                                      </p:cBhvr>
                                      <p:tavLst>
                                        <p:tav tm="0">
                                          <p:val>
                                            <p:strVal val="#ppt_w*0.70"/>
                                          </p:val>
                                        </p:tav>
                                        <p:tav tm="100000">
                                          <p:val>
                                            <p:strVal val="#ppt_w"/>
                                          </p:val>
                                        </p:tav>
                                      </p:tavLst>
                                    </p:anim>
                                    <p:anim calcmode="lin" valueType="num">
                                      <p:cBhvr>
                                        <p:cTn id="39" dur="1000" fill="hold"/>
                                        <p:tgtEl>
                                          <p:spTgt spid="42"/>
                                        </p:tgtEl>
                                        <p:attrNameLst>
                                          <p:attrName>ppt_h</p:attrName>
                                        </p:attrNameLst>
                                      </p:cBhvr>
                                      <p:tavLst>
                                        <p:tav tm="0">
                                          <p:val>
                                            <p:strVal val="#ppt_h"/>
                                          </p:val>
                                        </p:tav>
                                        <p:tav tm="100000">
                                          <p:val>
                                            <p:strVal val="#ppt_h"/>
                                          </p:val>
                                        </p:tav>
                                      </p:tavLst>
                                    </p:anim>
                                    <p:animEffect transition="in" filter="fade">
                                      <p:cBhvr>
                                        <p:cTn id="40" dur="1000"/>
                                        <p:tgtEl>
                                          <p:spTgt spid="42"/>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1500"/>
                            </p:stCondLst>
                            <p:childTnLst>
                              <p:par>
                                <p:cTn id="49" presetID="55" presetClass="entr" presetSubtype="0"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strVal val="#ppt_w*0.70"/>
                                          </p:val>
                                        </p:tav>
                                        <p:tav tm="100000">
                                          <p:val>
                                            <p:strVal val="#ppt_w"/>
                                          </p:val>
                                        </p:tav>
                                      </p:tavLst>
                                    </p:anim>
                                    <p:anim calcmode="lin" valueType="num">
                                      <p:cBhvr>
                                        <p:cTn id="52" dur="500" fill="hold"/>
                                        <p:tgtEl>
                                          <p:spTgt spid="44"/>
                                        </p:tgtEl>
                                        <p:attrNameLst>
                                          <p:attrName>ppt_h</p:attrName>
                                        </p:attrNameLst>
                                      </p:cBhvr>
                                      <p:tavLst>
                                        <p:tav tm="0">
                                          <p:val>
                                            <p:strVal val="#ppt_h"/>
                                          </p:val>
                                        </p:tav>
                                        <p:tav tm="100000">
                                          <p:val>
                                            <p:strVal val="#ppt_h"/>
                                          </p:val>
                                        </p:tav>
                                      </p:tavLst>
                                    </p:anim>
                                    <p:animEffect transition="in" filter="fade">
                                      <p:cBhvr>
                                        <p:cTn id="53" dur="500"/>
                                        <p:tgtEl>
                                          <p:spTgt spid="44"/>
                                        </p:tgtEl>
                                      </p:cBhvr>
                                    </p:animEffec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 </a:t>
            </a:r>
            <a:endParaRPr lang="en-US" dirty="0"/>
          </a:p>
        </p:txBody>
      </p:sp>
      <p:sp>
        <p:nvSpPr>
          <p:cNvPr id="3" name="Content Placeholder 2"/>
          <p:cNvSpPr>
            <a:spLocks noGrp="1"/>
          </p:cNvSpPr>
          <p:nvPr>
            <p:ph idx="1"/>
          </p:nvPr>
        </p:nvSpPr>
        <p:spPr/>
        <p:txBody>
          <a:bodyPr/>
          <a:lstStyle/>
          <a:p>
            <a:r>
              <a:rPr lang="en-US" dirty="0" smtClean="0"/>
              <a:t>RCSR</a:t>
            </a:r>
          </a:p>
          <a:p>
            <a:r>
              <a:rPr lang="en-US" dirty="0" smtClean="0"/>
              <a:t>The concept of corrosion </a:t>
            </a:r>
          </a:p>
          <a:p>
            <a:r>
              <a:rPr lang="en-US" dirty="0" smtClean="0"/>
              <a:t>Materials and their application fields</a:t>
            </a:r>
          </a:p>
          <a:p>
            <a:r>
              <a:rPr lang="en-US" dirty="0" smtClean="0"/>
              <a:t>Work already done </a:t>
            </a:r>
          </a:p>
          <a:p>
            <a:r>
              <a:rPr lang="en-US" dirty="0" smtClean="0"/>
              <a:t>Work to be conducted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Advantages of our material </a:t>
            </a:r>
            <a:endParaRPr lang="en-US" dirty="0"/>
          </a:p>
        </p:txBody>
      </p:sp>
      <p:sp>
        <p:nvSpPr>
          <p:cNvPr id="3" name="Content Placeholder 2"/>
          <p:cNvSpPr>
            <a:spLocks noGrp="1"/>
          </p:cNvSpPr>
          <p:nvPr>
            <p:ph idx="1"/>
          </p:nvPr>
        </p:nvSpPr>
        <p:spPr/>
        <p:txBody>
          <a:bodyPr>
            <a:normAutofit/>
          </a:bodyPr>
          <a:lstStyle/>
          <a:p>
            <a:pPr marL="1320800" lvl="2" indent="-406400"/>
            <a:r>
              <a:rPr lang="en-US" dirty="0" smtClean="0"/>
              <a:t>There are several strong advantages of Fe-Cr-Al alloy to be attractive for its further investigation in the direction of the </a:t>
            </a:r>
            <a:r>
              <a:rPr lang="en-US" dirty="0" err="1" smtClean="0"/>
              <a:t>implantology</a:t>
            </a:r>
            <a:r>
              <a:rPr lang="en-US" dirty="0" smtClean="0"/>
              <a:t>:</a:t>
            </a:r>
          </a:p>
          <a:p>
            <a:pPr marL="2235200" lvl="4" indent="-406400"/>
            <a:r>
              <a:rPr lang="en-US" dirty="0" smtClean="0"/>
              <a:t>Ability of the detail forming using any kinds of mechanical treatment: stamping, extrusion, cutting drilling …</a:t>
            </a:r>
          </a:p>
          <a:p>
            <a:pPr marL="2235200" lvl="4" indent="-406400"/>
            <a:r>
              <a:rPr lang="en-US" dirty="0" smtClean="0"/>
              <a:t>The alumina coating can be received all over the detail</a:t>
            </a:r>
          </a:p>
          <a:p>
            <a:pPr marL="2235200" lvl="4" indent="-406400"/>
            <a:r>
              <a:rPr lang="en-US" dirty="0" smtClean="0"/>
              <a:t>Non toxic (no contact of metal with human bones)</a:t>
            </a:r>
          </a:p>
          <a:p>
            <a:pPr marL="2235200" lvl="4" indent="-406400"/>
            <a:r>
              <a:rPr lang="en-US" dirty="0" smtClean="0"/>
              <a:t>HA coating  is got not on the ceramic layer (not metal)</a:t>
            </a:r>
          </a:p>
          <a:p>
            <a:pPr marL="2235200" lvl="4" indent="-406400"/>
            <a:r>
              <a:rPr lang="en-US" dirty="0" smtClean="0"/>
              <a:t>Double protected (thus!)</a:t>
            </a:r>
          </a:p>
          <a:p>
            <a:pPr marL="2235200" lvl="4" indent="-406400"/>
            <a:endParaRPr lang="en-US" dirty="0"/>
          </a:p>
        </p:txBody>
      </p:sp>
      <p:pic>
        <p:nvPicPr>
          <p:cNvPr id="4" name="Picture 3"/>
          <p:cNvPicPr>
            <a:picLocks noChangeAspect="1" noChangeArrowheads="1"/>
          </p:cNvPicPr>
          <p:nvPr/>
        </p:nvPicPr>
        <p:blipFill>
          <a:blip r:embed="rId2" cstate="print"/>
          <a:srcRect/>
          <a:stretch>
            <a:fillRect/>
          </a:stretch>
        </p:blipFill>
        <p:spPr bwMode="auto">
          <a:xfrm>
            <a:off x="8560158" y="0"/>
            <a:ext cx="583842" cy="754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to be done </a:t>
            </a:r>
            <a:endParaRPr lang="en-US" dirty="0"/>
          </a:p>
        </p:txBody>
      </p:sp>
      <p:sp>
        <p:nvSpPr>
          <p:cNvPr id="3" name="Content Placeholder 2"/>
          <p:cNvSpPr>
            <a:spLocks noGrp="1"/>
          </p:cNvSpPr>
          <p:nvPr>
            <p:ph idx="1"/>
          </p:nvPr>
        </p:nvSpPr>
        <p:spPr/>
        <p:txBody>
          <a:bodyPr>
            <a:normAutofit fontScale="92500"/>
          </a:bodyPr>
          <a:lstStyle/>
          <a:p>
            <a:r>
              <a:rPr lang="en-US" dirty="0" smtClean="0"/>
              <a:t>Optimization of HA deposition technique and the parameters of deposition itself</a:t>
            </a:r>
          </a:p>
          <a:p>
            <a:r>
              <a:rPr lang="en-US" dirty="0" smtClean="0"/>
              <a:t>Improving the adhesion between two ceramics</a:t>
            </a:r>
          </a:p>
          <a:p>
            <a:r>
              <a:rPr lang="en-US" dirty="0" smtClean="0"/>
              <a:t>Conducting:</a:t>
            </a:r>
          </a:p>
          <a:p>
            <a:pPr lvl="2"/>
            <a:r>
              <a:rPr lang="en-US" dirty="0" smtClean="0"/>
              <a:t>Mechanical tests</a:t>
            </a:r>
          </a:p>
          <a:p>
            <a:pPr lvl="2"/>
            <a:r>
              <a:rPr lang="en-US" dirty="0" smtClean="0"/>
              <a:t>Bio-chemical tests in simulated saliva and growing </a:t>
            </a:r>
            <a:r>
              <a:rPr lang="en-US" dirty="0" err="1" smtClean="0"/>
              <a:t>osteoblast</a:t>
            </a:r>
            <a:r>
              <a:rPr lang="en-US" dirty="0" smtClean="0"/>
              <a:t>  cells</a:t>
            </a:r>
          </a:p>
          <a:p>
            <a:pPr lvl="2"/>
            <a:r>
              <a:rPr lang="en-US" dirty="0" smtClean="0"/>
              <a:t>Structural analysis</a:t>
            </a:r>
          </a:p>
          <a:p>
            <a:pPr lvl="2"/>
            <a:r>
              <a:rPr lang="en-US" dirty="0" smtClean="0"/>
              <a:t>Application of the same technology on the porous metals </a:t>
            </a:r>
          </a:p>
          <a:p>
            <a:pPr lvl="2"/>
            <a:r>
              <a:rPr lang="en-US" dirty="0" smtClean="0"/>
              <a:t>… </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8560158" y="0"/>
            <a:ext cx="583842" cy="754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352800"/>
            <a:ext cx="8229600" cy="1143000"/>
          </a:xfrm>
        </p:spPr>
        <p:txBody>
          <a:bodyPr/>
          <a:lstStyle/>
          <a:p>
            <a:r>
              <a:rPr lang="en-US" dirty="0" smtClean="0"/>
              <a:t>Thank you for the attention! </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8560158" y="0"/>
            <a:ext cx="583842" cy="754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Republic center for structure research</a:t>
            </a:r>
            <a:endParaRPr lang="en-US" dirty="0"/>
          </a:p>
        </p:txBody>
      </p:sp>
      <p:sp>
        <p:nvSpPr>
          <p:cNvPr id="3" name="Content Placeholder 2"/>
          <p:cNvSpPr>
            <a:spLocks noGrp="1"/>
          </p:cNvSpPr>
          <p:nvPr>
            <p:ph idx="1"/>
          </p:nvPr>
        </p:nvSpPr>
        <p:spPr>
          <a:xfrm>
            <a:off x="457200" y="1600200"/>
            <a:ext cx="5791200" cy="4525963"/>
          </a:xfrm>
        </p:spPr>
        <p:txBody>
          <a:bodyPr>
            <a:normAutofit fontScale="85000" lnSpcReduction="20000"/>
          </a:bodyPr>
          <a:lstStyle/>
          <a:p>
            <a:r>
              <a:rPr lang="en-US" dirty="0" smtClean="0"/>
              <a:t>Founded in 1987 </a:t>
            </a:r>
          </a:p>
          <a:p>
            <a:r>
              <a:rPr lang="en-US" dirty="0" smtClean="0"/>
              <a:t>RCSR is one of the major materials </a:t>
            </a:r>
            <a:r>
              <a:rPr lang="en-US" b="1" u="sng" dirty="0" smtClean="0"/>
              <a:t>research </a:t>
            </a:r>
            <a:r>
              <a:rPr lang="en-US" dirty="0" smtClean="0"/>
              <a:t>and </a:t>
            </a:r>
            <a:r>
              <a:rPr lang="en-US" b="1" u="sng" dirty="0" smtClean="0"/>
              <a:t>teaching</a:t>
            </a:r>
            <a:r>
              <a:rPr lang="en-US" dirty="0" smtClean="0"/>
              <a:t> centers in Georgia. The Republic Center for Structure Researches in the Georgian Technical University is serving several institutions in Georgia with the full range of </a:t>
            </a:r>
            <a:r>
              <a:rPr lang="en-US" u="sng" dirty="0" smtClean="0"/>
              <a:t>methods for structural investigations of solid materials</a:t>
            </a:r>
            <a:r>
              <a:rPr lang="en-US" dirty="0" smtClean="0"/>
              <a:t>. </a:t>
            </a:r>
          </a:p>
          <a:p>
            <a:r>
              <a:rPr lang="en-US" dirty="0" smtClean="0"/>
              <a:t>25 scientist, professionals in different fields of materials science and electron microscopy</a:t>
            </a:r>
          </a:p>
        </p:txBody>
      </p:sp>
      <p:pic>
        <p:nvPicPr>
          <p:cNvPr id="20482" name="Picture 2" descr="Guja2b.jpg (33250 bytes)"/>
          <p:cNvPicPr>
            <a:picLocks noChangeAspect="1" noChangeArrowheads="1"/>
          </p:cNvPicPr>
          <p:nvPr/>
        </p:nvPicPr>
        <p:blipFill>
          <a:blip r:embed="rId2" cstate="print"/>
          <a:srcRect/>
          <a:stretch>
            <a:fillRect/>
          </a:stretch>
        </p:blipFill>
        <p:spPr bwMode="auto">
          <a:xfrm>
            <a:off x="6324600" y="2514600"/>
            <a:ext cx="2609850" cy="2686051"/>
          </a:xfrm>
          <a:prstGeom prst="rect">
            <a:avLst/>
          </a:prstGeom>
          <a:noFill/>
        </p:spPr>
      </p:pic>
      <p:pic>
        <p:nvPicPr>
          <p:cNvPr id="5" name="Picture 4"/>
          <p:cNvPicPr>
            <a:picLocks noChangeAspect="1" noChangeArrowheads="1"/>
          </p:cNvPicPr>
          <p:nvPr/>
        </p:nvPicPr>
        <p:blipFill>
          <a:blip r:embed="rId3" cstate="print"/>
          <a:srcRect/>
          <a:stretch>
            <a:fillRect/>
          </a:stretch>
        </p:blipFill>
        <p:spPr bwMode="auto">
          <a:xfrm>
            <a:off x="8560158" y="0"/>
            <a:ext cx="583842" cy="754772"/>
          </a:xfrm>
          <a:prstGeom prst="rect">
            <a:avLst/>
          </a:prstGeom>
          <a:noFill/>
          <a:ln w="9525">
            <a:noFill/>
            <a:miter lim="800000"/>
            <a:headEnd/>
            <a:tailEnd/>
          </a:ln>
        </p:spPr>
      </p:pic>
      <p:sp>
        <p:nvSpPr>
          <p:cNvPr id="6" name="TextBox 5"/>
          <p:cNvSpPr txBox="1"/>
          <p:nvPr/>
        </p:nvSpPr>
        <p:spPr>
          <a:xfrm>
            <a:off x="6553200" y="5334000"/>
            <a:ext cx="1926040" cy="369332"/>
          </a:xfrm>
          <a:prstGeom prst="rect">
            <a:avLst/>
          </a:prstGeom>
          <a:noFill/>
        </p:spPr>
        <p:txBody>
          <a:bodyPr wrap="none" rtlCol="0">
            <a:spAutoFit/>
          </a:bodyPr>
          <a:lstStyle/>
          <a:p>
            <a:r>
              <a:rPr lang="en-US" dirty="0" smtClean="0"/>
              <a:t>Prof. Elguja Kutelia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RCSR of GTU</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Materials science fields: 	</a:t>
            </a:r>
          </a:p>
          <a:p>
            <a:pPr lvl="1"/>
            <a:r>
              <a:rPr lang="en-US" dirty="0" smtClean="0"/>
              <a:t>Nano powders</a:t>
            </a:r>
          </a:p>
          <a:p>
            <a:pPr lvl="1"/>
            <a:r>
              <a:rPr lang="en-US" dirty="0" smtClean="0"/>
              <a:t>Liquid metals (Ga purification)</a:t>
            </a:r>
          </a:p>
          <a:p>
            <a:pPr lvl="1"/>
            <a:r>
              <a:rPr lang="en-US" dirty="0" smtClean="0"/>
              <a:t>Crystallography of twinning in crystals</a:t>
            </a:r>
          </a:p>
          <a:p>
            <a:pPr lvl="1"/>
            <a:r>
              <a:rPr lang="en-US" dirty="0" smtClean="0"/>
              <a:t>High temperature corrosion resistant alloys…</a:t>
            </a:r>
          </a:p>
          <a:p>
            <a:pPr lvl="1"/>
            <a:r>
              <a:rPr lang="en-US" dirty="0" smtClean="0"/>
              <a:t>Structural analysis:</a:t>
            </a:r>
          </a:p>
          <a:p>
            <a:pPr lvl="2"/>
            <a:r>
              <a:rPr lang="en-US" dirty="0" smtClean="0"/>
              <a:t>SEM</a:t>
            </a:r>
          </a:p>
          <a:p>
            <a:pPr lvl="2"/>
            <a:r>
              <a:rPr lang="en-US" dirty="0" smtClean="0"/>
              <a:t>TEM</a:t>
            </a:r>
          </a:p>
          <a:p>
            <a:pPr lvl="2"/>
            <a:r>
              <a:rPr lang="en-US" dirty="0" smtClean="0"/>
              <a:t>AES</a:t>
            </a:r>
          </a:p>
          <a:p>
            <a:pPr lvl="2"/>
            <a:r>
              <a:rPr lang="en-US" dirty="0" smtClean="0"/>
              <a:t>Microscopy…</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8560158" y="0"/>
            <a:ext cx="583842" cy="7547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iterate type="lt">
                                    <p:tmPct val="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Left)">
                                      <p:cBhvr>
                                        <p:cTn id="37" dur="500"/>
                                        <p:tgtEl>
                                          <p:spTgt spid="3">
                                            <p:txEl>
                                              <p:pRg st="6" end="6"/>
                                            </p:txEl>
                                          </p:spTgt>
                                        </p:tgtEl>
                                      </p:cBhvr>
                                    </p:animEffect>
                                  </p:childTnLst>
                                </p:cTn>
                              </p:par>
                              <p:par>
                                <p:cTn id="38" presetID="12" presetClass="entr" presetSubtype="8"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slide(fromLeft)">
                                      <p:cBhvr>
                                        <p:cTn id="40" dur="500"/>
                                        <p:tgtEl>
                                          <p:spTgt spid="3">
                                            <p:txEl>
                                              <p:pRg st="7" end="7"/>
                                            </p:txEl>
                                          </p:spTgt>
                                        </p:tgtEl>
                                      </p:cBhvr>
                                    </p:animEffect>
                                  </p:childTnLst>
                                </p:cTn>
                              </p:par>
                              <p:par>
                                <p:cTn id="41" presetID="12" presetClass="entr" presetSubtype="8"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slide(fromLeft)">
                                      <p:cBhvr>
                                        <p:cTn id="43" dur="500"/>
                                        <p:tgtEl>
                                          <p:spTgt spid="3">
                                            <p:txEl>
                                              <p:pRg st="8" end="8"/>
                                            </p:txEl>
                                          </p:spTgt>
                                        </p:tgtEl>
                                      </p:cBhvr>
                                    </p:animEffect>
                                  </p:childTnLst>
                                </p:cTn>
                              </p:par>
                              <p:par>
                                <p:cTn id="44" presetID="12" presetClass="entr" presetSubtype="8"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slide(fromLeft)">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mph" presetSubtype="0" fill="hold" nodeType="clickEffect">
                                  <p:stCondLst>
                                    <p:cond delay="0"/>
                                  </p:stCondLst>
                                  <p:iterate type="lt">
                                    <p:tmPct val="4000"/>
                                  </p:iterate>
                                  <p:childTnLst>
                                    <p:set>
                                      <p:cBhvr override="childStyle">
                                        <p:cTn id="50" dur="500" fill="hold"/>
                                        <p:tgtEl>
                                          <p:spTgt spid="3">
                                            <p:txEl>
                                              <p:pRg st="4" end="4"/>
                                            </p:txEl>
                                          </p:spTgt>
                                        </p:tgtEl>
                                        <p:attrNameLst>
                                          <p:attrName>style.textDecorationUnderline</p:attrName>
                                        </p:attrNameLst>
                                      </p:cBhvr>
                                      <p:to>
                                        <p:strVal val="true"/>
                                      </p:to>
                                    </p:set>
                                  </p:childTnLst>
                                </p:cTn>
                              </p:par>
                              <p:par>
                                <p:cTn id="51" presetID="10" presetClass="emph" presetSubtype="0" fill="hold" nodeType="withEffect">
                                  <p:stCondLst>
                                    <p:cond delay="0"/>
                                  </p:stCondLst>
                                  <p:iterate type="lt">
                                    <p:tmPct val="0"/>
                                  </p:iterate>
                                  <p:childTnLst>
                                    <p:anim calcmode="discrete" valueType="str">
                                      <p:cBhvr override="childStyle">
                                        <p:cTn id="52" dur="2000" fill="hold"/>
                                        <p:tgtEl>
                                          <p:spTgt spid="3">
                                            <p:txEl>
                                              <p:pRg st="4" end="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53" presetID="9" presetClass="emph" presetSubtype="0" nodeType="withEffect">
                                  <p:stCondLst>
                                    <p:cond delay="0"/>
                                  </p:stCondLst>
                                  <p:childTnLst>
                                    <p:set>
                                      <p:cBhvr rctx="PPT">
                                        <p:cTn id="54" dur="indefinite"/>
                                        <p:tgtEl>
                                          <p:spTgt spid="3">
                                            <p:txEl>
                                              <p:pRg st="0" end="0"/>
                                            </p:txEl>
                                          </p:spTgt>
                                        </p:tgtEl>
                                        <p:attrNameLst>
                                          <p:attrName>style.opacity</p:attrName>
                                        </p:attrNameLst>
                                      </p:cBhvr>
                                      <p:to>
                                        <p:strVal val="0.5"/>
                                      </p:to>
                                    </p:set>
                                    <p:animEffect filter="image" prLst="opacity: 0.5">
                                      <p:cBhvr rctx="IE">
                                        <p:cTn id="55" dur="indefinite"/>
                                        <p:tgtEl>
                                          <p:spTgt spid="3">
                                            <p:txEl>
                                              <p:pRg st="0" end="0"/>
                                            </p:txEl>
                                          </p:spTgt>
                                        </p:tgtEl>
                                      </p:cBhvr>
                                    </p:animEffect>
                                  </p:childTnLst>
                                </p:cTn>
                              </p:par>
                              <p:par>
                                <p:cTn id="56" presetID="9" presetClass="emph" presetSubtype="0" nodeType="withEffect">
                                  <p:stCondLst>
                                    <p:cond delay="0"/>
                                  </p:stCondLst>
                                  <p:childTnLst>
                                    <p:set>
                                      <p:cBhvr rctx="PPT">
                                        <p:cTn id="57" dur="indefinite"/>
                                        <p:tgtEl>
                                          <p:spTgt spid="3">
                                            <p:txEl>
                                              <p:pRg st="1" end="1"/>
                                            </p:txEl>
                                          </p:spTgt>
                                        </p:tgtEl>
                                        <p:attrNameLst>
                                          <p:attrName>style.opacity</p:attrName>
                                        </p:attrNameLst>
                                      </p:cBhvr>
                                      <p:to>
                                        <p:strVal val="0.5"/>
                                      </p:to>
                                    </p:set>
                                    <p:animEffect filter="image" prLst="opacity: 0.5">
                                      <p:cBhvr rctx="IE">
                                        <p:cTn id="58" dur="indefinite"/>
                                        <p:tgtEl>
                                          <p:spTgt spid="3">
                                            <p:txEl>
                                              <p:pRg st="1" end="1"/>
                                            </p:txEl>
                                          </p:spTgt>
                                        </p:tgtEl>
                                      </p:cBhvr>
                                    </p:animEffect>
                                  </p:childTnLst>
                                </p:cTn>
                              </p:par>
                              <p:par>
                                <p:cTn id="59" presetID="9" presetClass="emph" presetSubtype="0" nodeType="withEffect">
                                  <p:stCondLst>
                                    <p:cond delay="0"/>
                                  </p:stCondLst>
                                  <p:childTnLst>
                                    <p:set>
                                      <p:cBhvr rctx="PPT">
                                        <p:cTn id="60" dur="indefinite"/>
                                        <p:tgtEl>
                                          <p:spTgt spid="3">
                                            <p:txEl>
                                              <p:pRg st="2" end="2"/>
                                            </p:txEl>
                                          </p:spTgt>
                                        </p:tgtEl>
                                        <p:attrNameLst>
                                          <p:attrName>style.opacity</p:attrName>
                                        </p:attrNameLst>
                                      </p:cBhvr>
                                      <p:to>
                                        <p:strVal val="0.5"/>
                                      </p:to>
                                    </p:set>
                                    <p:animEffect filter="image" prLst="opacity: 0.5">
                                      <p:cBhvr rctx="IE">
                                        <p:cTn id="61" dur="indefinite"/>
                                        <p:tgtEl>
                                          <p:spTgt spid="3">
                                            <p:txEl>
                                              <p:pRg st="2" end="2"/>
                                            </p:txEl>
                                          </p:spTgt>
                                        </p:tgtEl>
                                      </p:cBhvr>
                                    </p:animEffect>
                                  </p:childTnLst>
                                </p:cTn>
                              </p:par>
                              <p:par>
                                <p:cTn id="62" presetID="9" presetClass="emph" presetSubtype="0" nodeType="withEffect">
                                  <p:stCondLst>
                                    <p:cond delay="0"/>
                                  </p:stCondLst>
                                  <p:childTnLst>
                                    <p:set>
                                      <p:cBhvr rctx="PPT">
                                        <p:cTn id="63" dur="indefinite"/>
                                        <p:tgtEl>
                                          <p:spTgt spid="3">
                                            <p:txEl>
                                              <p:pRg st="3" end="3"/>
                                            </p:txEl>
                                          </p:spTgt>
                                        </p:tgtEl>
                                        <p:attrNameLst>
                                          <p:attrName>style.opacity</p:attrName>
                                        </p:attrNameLst>
                                      </p:cBhvr>
                                      <p:to>
                                        <p:strVal val="0.5"/>
                                      </p:to>
                                    </p:set>
                                    <p:animEffect filter="image" prLst="opacity: 0.5">
                                      <p:cBhvr rctx="IE">
                                        <p:cTn id="64" dur="indefinite"/>
                                        <p:tgtEl>
                                          <p:spTgt spid="3">
                                            <p:txEl>
                                              <p:pRg st="3" end="3"/>
                                            </p:txEl>
                                          </p:spTgt>
                                        </p:tgtEl>
                                      </p:cBhvr>
                                    </p:animEffect>
                                  </p:childTnLst>
                                </p:cTn>
                              </p:par>
                              <p:par>
                                <p:cTn id="65" presetID="9" presetClass="emph" presetSubtype="0" nodeType="withEffect">
                                  <p:stCondLst>
                                    <p:cond delay="0"/>
                                  </p:stCondLst>
                                  <p:childTnLst>
                                    <p:set>
                                      <p:cBhvr rctx="PPT">
                                        <p:cTn id="66" dur="indefinite"/>
                                        <p:tgtEl>
                                          <p:spTgt spid="3">
                                            <p:txEl>
                                              <p:pRg st="5" end="5"/>
                                            </p:txEl>
                                          </p:spTgt>
                                        </p:tgtEl>
                                        <p:attrNameLst>
                                          <p:attrName>style.opacity</p:attrName>
                                        </p:attrNameLst>
                                      </p:cBhvr>
                                      <p:to>
                                        <p:strVal val="0.5"/>
                                      </p:to>
                                    </p:set>
                                    <p:animEffect filter="image" prLst="opacity: 0.5">
                                      <p:cBhvr rctx="IE">
                                        <p:cTn id="67" dur="indefinite"/>
                                        <p:tgtEl>
                                          <p:spTgt spid="3">
                                            <p:txEl>
                                              <p:pRg st="5" end="5"/>
                                            </p:txEl>
                                          </p:spTgt>
                                        </p:tgtEl>
                                      </p:cBhvr>
                                    </p:animEffect>
                                  </p:childTnLst>
                                </p:cTn>
                              </p:par>
                              <p:par>
                                <p:cTn id="68" presetID="9" presetClass="emph" presetSubtype="0" nodeType="withEffect">
                                  <p:stCondLst>
                                    <p:cond delay="0"/>
                                  </p:stCondLst>
                                  <p:childTnLst>
                                    <p:set>
                                      <p:cBhvr rctx="PPT">
                                        <p:cTn id="69" dur="indefinite"/>
                                        <p:tgtEl>
                                          <p:spTgt spid="3">
                                            <p:txEl>
                                              <p:pRg st="6" end="6"/>
                                            </p:txEl>
                                          </p:spTgt>
                                        </p:tgtEl>
                                        <p:attrNameLst>
                                          <p:attrName>style.opacity</p:attrName>
                                        </p:attrNameLst>
                                      </p:cBhvr>
                                      <p:to>
                                        <p:strVal val="0.5"/>
                                      </p:to>
                                    </p:set>
                                    <p:animEffect filter="image" prLst="opacity: 0.5">
                                      <p:cBhvr rctx="IE">
                                        <p:cTn id="70" dur="indefinite"/>
                                        <p:tgtEl>
                                          <p:spTgt spid="3">
                                            <p:txEl>
                                              <p:pRg st="6" end="6"/>
                                            </p:txEl>
                                          </p:spTgt>
                                        </p:tgtEl>
                                      </p:cBhvr>
                                    </p:animEffect>
                                  </p:childTnLst>
                                </p:cTn>
                              </p:par>
                              <p:par>
                                <p:cTn id="71" presetID="9" presetClass="emph" presetSubtype="0" nodeType="withEffect">
                                  <p:stCondLst>
                                    <p:cond delay="0"/>
                                  </p:stCondLst>
                                  <p:childTnLst>
                                    <p:set>
                                      <p:cBhvr rctx="PPT">
                                        <p:cTn id="72" dur="indefinite"/>
                                        <p:tgtEl>
                                          <p:spTgt spid="3">
                                            <p:txEl>
                                              <p:pRg st="7" end="7"/>
                                            </p:txEl>
                                          </p:spTgt>
                                        </p:tgtEl>
                                        <p:attrNameLst>
                                          <p:attrName>style.opacity</p:attrName>
                                        </p:attrNameLst>
                                      </p:cBhvr>
                                      <p:to>
                                        <p:strVal val="0.5"/>
                                      </p:to>
                                    </p:set>
                                    <p:animEffect filter="image" prLst="opacity: 0.5">
                                      <p:cBhvr rctx="IE">
                                        <p:cTn id="73" dur="indefinite"/>
                                        <p:tgtEl>
                                          <p:spTgt spid="3">
                                            <p:txEl>
                                              <p:pRg st="7" end="7"/>
                                            </p:txEl>
                                          </p:spTgt>
                                        </p:tgtEl>
                                      </p:cBhvr>
                                    </p:animEffect>
                                  </p:childTnLst>
                                </p:cTn>
                              </p:par>
                              <p:par>
                                <p:cTn id="74" presetID="9" presetClass="emph" presetSubtype="0" nodeType="withEffect">
                                  <p:stCondLst>
                                    <p:cond delay="0"/>
                                  </p:stCondLst>
                                  <p:childTnLst>
                                    <p:set>
                                      <p:cBhvr rctx="PPT">
                                        <p:cTn id="75" dur="indefinite"/>
                                        <p:tgtEl>
                                          <p:spTgt spid="3">
                                            <p:txEl>
                                              <p:pRg st="8" end="8"/>
                                            </p:txEl>
                                          </p:spTgt>
                                        </p:tgtEl>
                                        <p:attrNameLst>
                                          <p:attrName>style.opacity</p:attrName>
                                        </p:attrNameLst>
                                      </p:cBhvr>
                                      <p:to>
                                        <p:strVal val="0.5"/>
                                      </p:to>
                                    </p:set>
                                    <p:animEffect filter="image" prLst="opacity: 0.5">
                                      <p:cBhvr rctx="IE">
                                        <p:cTn id="76" dur="indefinite"/>
                                        <p:tgtEl>
                                          <p:spTgt spid="3">
                                            <p:txEl>
                                              <p:pRg st="8" end="8"/>
                                            </p:txEl>
                                          </p:spTgt>
                                        </p:tgtEl>
                                      </p:cBhvr>
                                    </p:animEffect>
                                  </p:childTnLst>
                                </p:cTn>
                              </p:par>
                              <p:par>
                                <p:cTn id="77" presetID="9" presetClass="emph" presetSubtype="0" nodeType="withEffect">
                                  <p:stCondLst>
                                    <p:cond delay="0"/>
                                  </p:stCondLst>
                                  <p:childTnLst>
                                    <p:set>
                                      <p:cBhvr rctx="PPT">
                                        <p:cTn id="78" dur="indefinite"/>
                                        <p:tgtEl>
                                          <p:spTgt spid="3">
                                            <p:txEl>
                                              <p:pRg st="9" end="9"/>
                                            </p:txEl>
                                          </p:spTgt>
                                        </p:tgtEl>
                                        <p:attrNameLst>
                                          <p:attrName>style.opacity</p:attrName>
                                        </p:attrNameLst>
                                      </p:cBhvr>
                                      <p:to>
                                        <p:strVal val="0.5"/>
                                      </p:to>
                                    </p:set>
                                    <p:animEffect filter="image" prLst="opacity: 0.5">
                                      <p:cBhvr rctx="IE">
                                        <p:cTn id="79" dur="indefinite"/>
                                        <p:tgtEl>
                                          <p:spTgt spid="3">
                                            <p:txEl>
                                              <p:pRg st="9" end="9"/>
                                            </p:txEl>
                                          </p:spTgt>
                                        </p:tgtEl>
                                      </p:cBhvr>
                                    </p:animEffect>
                                  </p:childTnLst>
                                </p:cTn>
                              </p:par>
                            </p:childTnLst>
                          </p:cTn>
                        </p:par>
                        <p:par>
                          <p:cTn id="80" fill="hold">
                            <p:stCondLst>
                              <p:cond delay="2000"/>
                            </p:stCondLst>
                            <p:childTnLst>
                              <p:par>
                                <p:cTn id="81" presetID="15" presetClass="emph" presetSubtype="0" nodeType="afterEffect">
                                  <p:stCondLst>
                                    <p:cond delay="0"/>
                                  </p:stCondLst>
                                  <p:iterate type="lt">
                                    <p:tmAbs val="25"/>
                                  </p:iterate>
                                  <p:childTnLst>
                                    <p:set>
                                      <p:cBhvr override="childStyle">
                                        <p:cTn id="82"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Projects in RCSR within the last 10 years</a:t>
            </a:r>
            <a:endParaRPr lang="en-US" dirty="0"/>
          </a:p>
        </p:txBody>
      </p:sp>
      <p:sp>
        <p:nvSpPr>
          <p:cNvPr id="3" name="Content Placeholder 2"/>
          <p:cNvSpPr>
            <a:spLocks noGrp="1"/>
          </p:cNvSpPr>
          <p:nvPr>
            <p:ph idx="1"/>
          </p:nvPr>
        </p:nvSpPr>
        <p:spPr/>
        <p:txBody>
          <a:bodyPr/>
          <a:lstStyle/>
          <a:p>
            <a:r>
              <a:rPr lang="en-US" dirty="0" smtClean="0"/>
              <a:t>CRDF/GRDF</a:t>
            </a:r>
          </a:p>
          <a:p>
            <a:r>
              <a:rPr lang="en-US" dirty="0" smtClean="0"/>
              <a:t>ISTC/UNTC</a:t>
            </a:r>
            <a:endParaRPr lang="en-US" dirty="0" smtClean="0"/>
          </a:p>
          <a:p>
            <a:r>
              <a:rPr lang="en-US" dirty="0" err="1" smtClean="0"/>
              <a:t>Rustaveli</a:t>
            </a:r>
            <a:r>
              <a:rPr lang="en-US" dirty="0" smtClean="0"/>
              <a:t> National Science Foundation</a:t>
            </a:r>
          </a:p>
          <a:p>
            <a:r>
              <a:rPr lang="en-US" dirty="0" smtClean="0"/>
              <a:t>EU FP7</a:t>
            </a:r>
          </a:p>
          <a:p>
            <a:r>
              <a:rPr lang="en-US" dirty="0" smtClean="0"/>
              <a:t>Joint and individual projects with German and US partners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8560158" y="0"/>
            <a:ext cx="583842" cy="7547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 corrosion resistant materials</a:t>
            </a:r>
            <a:endParaRPr lang="en-US" dirty="0"/>
          </a:p>
        </p:txBody>
      </p:sp>
      <p:sp>
        <p:nvSpPr>
          <p:cNvPr id="3" name="Content Placeholder 2"/>
          <p:cNvSpPr>
            <a:spLocks noGrp="1"/>
          </p:cNvSpPr>
          <p:nvPr>
            <p:ph idx="1"/>
          </p:nvPr>
        </p:nvSpPr>
        <p:spPr/>
        <p:txBody>
          <a:bodyPr/>
          <a:lstStyle/>
          <a:p>
            <a:r>
              <a:rPr lang="en-US" dirty="0" smtClean="0"/>
              <a:t>Various </a:t>
            </a:r>
            <a:r>
              <a:rPr lang="en-US" dirty="0" err="1" smtClean="0"/>
              <a:t>ferritic</a:t>
            </a:r>
            <a:r>
              <a:rPr lang="en-US" dirty="0" smtClean="0"/>
              <a:t> alloys with different compositions: </a:t>
            </a:r>
          </a:p>
          <a:p>
            <a:pPr lvl="1"/>
            <a:r>
              <a:rPr lang="en-US" dirty="0" smtClean="0"/>
              <a:t>Fe-Cr-Al-(RE)</a:t>
            </a:r>
          </a:p>
          <a:p>
            <a:pPr lvl="1"/>
            <a:r>
              <a:rPr lang="en-US" dirty="0" smtClean="0"/>
              <a:t>DADI	</a:t>
            </a:r>
          </a:p>
          <a:p>
            <a:pPr lvl="1"/>
            <a:r>
              <a:rPr lang="en-US" dirty="0" smtClean="0"/>
              <a:t>P92 … </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8560158" y="0"/>
            <a:ext cx="583842" cy="7547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par>
                          <p:cTn id="11" fill="hold">
                            <p:stCondLst>
                              <p:cond delay="3500"/>
                            </p:stCondLst>
                            <p:childTnLst>
                              <p:par>
                                <p:cTn id="12" presetID="10" presetClass="entr" presetSubtype="0" fill="hold" nodeType="afterEffect">
                                  <p:stCondLst>
                                    <p:cond delay="15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childTnLst>
                                </p:cTn>
                              </p:par>
                            </p:childTnLst>
                          </p:cTn>
                        </p:par>
                        <p:par>
                          <p:cTn id="15" fill="hold">
                            <p:stCondLst>
                              <p:cond delay="7000"/>
                            </p:stCondLst>
                            <p:childTnLst>
                              <p:par>
                                <p:cTn id="16" presetID="10" presetClass="entr" presetSubtype="0" fill="hold" nodeType="afterEffect">
                                  <p:stCondLst>
                                    <p:cond delay="15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09800" y="4191000"/>
            <a:ext cx="4191000" cy="838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09799" y="4114800"/>
            <a:ext cx="4214149" cy="123270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principle </a:t>
            </a:r>
            <a:endParaRPr lang="en-US" dirty="0"/>
          </a:p>
        </p:txBody>
      </p:sp>
      <p:sp>
        <p:nvSpPr>
          <p:cNvPr id="3" name="Content Placeholder 2"/>
          <p:cNvSpPr>
            <a:spLocks noGrp="1"/>
          </p:cNvSpPr>
          <p:nvPr>
            <p:ph idx="1"/>
          </p:nvPr>
        </p:nvSpPr>
        <p:spPr/>
        <p:txBody>
          <a:bodyPr/>
          <a:lstStyle/>
          <a:p>
            <a:r>
              <a:rPr lang="en-US" dirty="0" smtClean="0"/>
              <a:t>The developed oxide scale protects the underling bulk against environmental attack</a:t>
            </a:r>
          </a:p>
          <a:p>
            <a:endParaRPr lang="en-US" dirty="0" smtClean="0"/>
          </a:p>
        </p:txBody>
      </p:sp>
      <p:sp>
        <p:nvSpPr>
          <p:cNvPr id="9" name="Left Arrow 8"/>
          <p:cNvSpPr/>
          <p:nvPr/>
        </p:nvSpPr>
        <p:spPr>
          <a:xfrm>
            <a:off x="6629400" y="4495800"/>
            <a:ext cx="2362200" cy="106680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Metallic alloy</a:t>
            </a:r>
            <a:endParaRPr lang="en-US" dirty="0">
              <a:solidFill>
                <a:srgbClr val="FF0000"/>
              </a:solidFill>
            </a:endParaRPr>
          </a:p>
        </p:txBody>
      </p:sp>
      <p:sp>
        <p:nvSpPr>
          <p:cNvPr id="10" name="Left Arrow 9"/>
          <p:cNvSpPr/>
          <p:nvPr/>
        </p:nvSpPr>
        <p:spPr>
          <a:xfrm>
            <a:off x="6858000" y="3657600"/>
            <a:ext cx="2133600" cy="60960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Oxide layer </a:t>
            </a:r>
            <a:endParaRPr lang="en-US" dirty="0">
              <a:solidFill>
                <a:srgbClr val="FF0000"/>
              </a:solidFill>
            </a:endParaRPr>
          </a:p>
        </p:txBody>
      </p:sp>
      <p:pic>
        <p:nvPicPr>
          <p:cNvPr id="8" name="Picture 7"/>
          <p:cNvPicPr>
            <a:picLocks noChangeAspect="1" noChangeArrowheads="1"/>
          </p:cNvPicPr>
          <p:nvPr/>
        </p:nvPicPr>
        <p:blipFill>
          <a:blip r:embed="rId2" cstate="print"/>
          <a:srcRect/>
          <a:stretch>
            <a:fillRect/>
          </a:stretch>
        </p:blipFill>
        <p:spPr bwMode="auto">
          <a:xfrm>
            <a:off x="8560158" y="0"/>
            <a:ext cx="583842" cy="7547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0.00122 -3.70028E-7 L 0.00122 -0.07285 " pathEditMode="relative" rAng="0" ptsTypes="AA">
                                      <p:cBhvr>
                                        <p:cTn id="14" dur="5000" fill="hold"/>
                                        <p:tgtEl>
                                          <p:spTgt spid="5"/>
                                        </p:tgtEl>
                                        <p:attrNameLst>
                                          <p:attrName>ppt_x</p:attrName>
                                          <p:attrName>ppt_y</p:attrName>
                                        </p:attrNameLst>
                                      </p:cBhvr>
                                      <p:rCtr x="0" y="-37"/>
                                    </p:animMotion>
                                  </p:childTnLst>
                                </p:cTn>
                              </p:par>
                              <p:par>
                                <p:cTn id="15" presetID="1" presetClass="entr" presetSubtype="0" fill="hold" grpId="0" nodeType="withEffect">
                                  <p:stCondLst>
                                    <p:cond delay="300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environments:</a:t>
            </a:r>
            <a:endParaRPr lang="en-US" dirty="0"/>
          </a:p>
        </p:txBody>
      </p:sp>
      <p:sp>
        <p:nvSpPr>
          <p:cNvPr id="3" name="Content Placeholder 2"/>
          <p:cNvSpPr>
            <a:spLocks noGrp="1"/>
          </p:cNvSpPr>
          <p:nvPr>
            <p:ph idx="1"/>
          </p:nvPr>
        </p:nvSpPr>
        <p:spPr/>
        <p:txBody>
          <a:bodyPr>
            <a:normAutofit/>
          </a:bodyPr>
          <a:lstStyle/>
          <a:p>
            <a:r>
              <a:rPr lang="en-US" dirty="0" smtClean="0"/>
              <a:t>Any aggressive ones:</a:t>
            </a:r>
          </a:p>
          <a:p>
            <a:pPr lvl="1"/>
            <a:r>
              <a:rPr lang="en-US" dirty="0" smtClean="0"/>
              <a:t>High temperatures (dry)</a:t>
            </a:r>
          </a:p>
          <a:p>
            <a:pPr lvl="1"/>
            <a:r>
              <a:rPr lang="en-US" dirty="0" smtClean="0"/>
              <a:t>High temperature steam 	</a:t>
            </a:r>
          </a:p>
          <a:p>
            <a:pPr lvl="1"/>
            <a:r>
              <a:rPr lang="en-US" dirty="0" smtClean="0"/>
              <a:t>S rich (acid)</a:t>
            </a:r>
          </a:p>
          <a:p>
            <a:pPr lvl="1"/>
            <a:r>
              <a:rPr lang="en-US" dirty="0" err="1" smtClean="0"/>
              <a:t>Cl</a:t>
            </a:r>
            <a:r>
              <a:rPr lang="en-US" dirty="0" smtClean="0"/>
              <a:t> rich</a:t>
            </a:r>
          </a:p>
          <a:p>
            <a:pPr lvl="1"/>
            <a:r>
              <a:rPr lang="en-US" dirty="0" smtClean="0"/>
              <a:t>Ash (basic)</a:t>
            </a:r>
          </a:p>
          <a:p>
            <a:pPr lvl="1"/>
            <a:r>
              <a:rPr lang="en-US" dirty="0" smtClean="0"/>
              <a:t>Others …</a:t>
            </a:r>
          </a:p>
          <a:p>
            <a:pPr lvl="1"/>
            <a:r>
              <a:rPr lang="en-US" dirty="0" smtClean="0"/>
              <a:t>Or combination…</a:t>
            </a:r>
            <a:endParaRPr lang="en-US" dirty="0"/>
          </a:p>
        </p:txBody>
      </p:sp>
      <p:sp>
        <p:nvSpPr>
          <p:cNvPr id="4" name="TextBox 3"/>
          <p:cNvSpPr txBox="1"/>
          <p:nvPr/>
        </p:nvSpPr>
        <p:spPr>
          <a:xfrm rot="19605782">
            <a:off x="777928" y="2667000"/>
            <a:ext cx="6646691" cy="1015663"/>
          </a:xfrm>
          <a:prstGeom prst="rect">
            <a:avLst/>
          </a:prstGeom>
          <a:noFill/>
        </p:spPr>
        <p:txBody>
          <a:bodyPr wrap="none" rtlCol="0">
            <a:spAutoFit/>
          </a:bodyPr>
          <a:lstStyle/>
          <a:p>
            <a:r>
              <a:rPr lang="en-US" sz="6000" b="1" dirty="0" smtClean="0">
                <a:solidFill>
                  <a:srgbClr val="FFABAB"/>
                </a:solidFill>
              </a:rPr>
              <a:t>Thermal-chemical!!!</a:t>
            </a:r>
            <a:endParaRPr lang="en-US" sz="6000" b="1" dirty="0">
              <a:solidFill>
                <a:srgbClr val="FFABAB"/>
              </a:solidFill>
            </a:endParaRPr>
          </a:p>
        </p:txBody>
      </p:sp>
      <p:pic>
        <p:nvPicPr>
          <p:cNvPr id="5" name="Picture 4"/>
          <p:cNvPicPr>
            <a:picLocks noChangeAspect="1" noChangeArrowheads="1"/>
          </p:cNvPicPr>
          <p:nvPr/>
        </p:nvPicPr>
        <p:blipFill>
          <a:blip r:embed="rId2" cstate="print"/>
          <a:srcRect/>
          <a:stretch>
            <a:fillRect/>
          </a:stretch>
        </p:blipFill>
        <p:spPr bwMode="auto">
          <a:xfrm>
            <a:off x="8560158" y="0"/>
            <a:ext cx="583842" cy="7547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1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15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nodeType="afterEffect">
                                  <p:stCondLst>
                                    <p:cond delay="15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15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7500"/>
                            </p:stCondLst>
                            <p:childTnLst>
                              <p:par>
                                <p:cTn id="20" presetID="1" presetClass="entr" presetSubtype="0" fill="hold" nodeType="afterEffect">
                                  <p:stCondLst>
                                    <p:cond delay="150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par>
                          <p:cTn id="22" fill="hold">
                            <p:stCondLst>
                              <p:cond delay="9000"/>
                            </p:stCondLst>
                            <p:childTnLst>
                              <p:par>
                                <p:cTn id="23" presetID="1" presetClass="entr" presetSubtype="0" fill="hold" nodeType="afterEffect">
                                  <p:stCondLst>
                                    <p:cond delay="150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strVal val="#ppt_w*0.70"/>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Effect transition="in" filter="fade">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materials: </a:t>
            </a:r>
            <a:endParaRPr lang="en-US" dirty="0"/>
          </a:p>
        </p:txBody>
      </p:sp>
      <p:sp>
        <p:nvSpPr>
          <p:cNvPr id="3" name="Content Placeholder 2"/>
          <p:cNvSpPr>
            <a:spLocks noGrp="1"/>
          </p:cNvSpPr>
          <p:nvPr>
            <p:ph idx="1"/>
          </p:nvPr>
        </p:nvSpPr>
        <p:spPr/>
        <p:txBody>
          <a:bodyPr/>
          <a:lstStyle/>
          <a:p>
            <a:r>
              <a:rPr lang="en-US" dirty="0" err="1" smtClean="0"/>
              <a:t>Multy</a:t>
            </a:r>
            <a:r>
              <a:rPr lang="en-US" dirty="0" smtClean="0"/>
              <a:t>- or single component materials forming stable dioxides or other complex oxides or </a:t>
            </a:r>
            <a:r>
              <a:rPr lang="en-US" smtClean="0"/>
              <a:t>other scales on the top</a:t>
            </a:r>
            <a:endParaRPr lang="en-US" dirty="0" smtClean="0"/>
          </a:p>
          <a:p>
            <a:pPr lvl="1"/>
            <a:r>
              <a:rPr lang="en-US" dirty="0" smtClean="0"/>
              <a:t>Cr2O3</a:t>
            </a:r>
          </a:p>
          <a:p>
            <a:pPr lvl="1"/>
            <a:r>
              <a:rPr lang="en-US" dirty="0" smtClean="0"/>
              <a:t>Al2O3</a:t>
            </a:r>
          </a:p>
          <a:p>
            <a:pPr lvl="1"/>
            <a:r>
              <a:rPr lang="en-US" dirty="0" smtClean="0"/>
              <a:t>SiO2</a:t>
            </a:r>
          </a:p>
          <a:p>
            <a:pPr lvl="1"/>
            <a:r>
              <a:rPr lang="en-US" dirty="0" smtClean="0"/>
              <a:t>…</a:t>
            </a:r>
          </a:p>
        </p:txBody>
      </p:sp>
      <p:pic>
        <p:nvPicPr>
          <p:cNvPr id="4" name="Picture 3"/>
          <p:cNvPicPr>
            <a:picLocks noChangeAspect="1" noChangeArrowheads="1"/>
          </p:cNvPicPr>
          <p:nvPr/>
        </p:nvPicPr>
        <p:blipFill>
          <a:blip r:embed="rId2" cstate="print"/>
          <a:srcRect/>
          <a:stretch>
            <a:fillRect/>
          </a:stretch>
        </p:blipFill>
        <p:spPr bwMode="auto">
          <a:xfrm>
            <a:off x="8560158" y="0"/>
            <a:ext cx="583842" cy="7547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2" presetClass="entr" presetSubtype="8"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Left)">
                                      <p:cBhvr>
                                        <p:cTn id="14" dur="500"/>
                                        <p:tgtEl>
                                          <p:spTgt spid="3">
                                            <p:txEl>
                                              <p:pRg st="2" end="2"/>
                                            </p:txEl>
                                          </p:spTgt>
                                        </p:tgtEl>
                                      </p:cBhvr>
                                    </p:animEffect>
                                  </p:childTnLst>
                                </p:cTn>
                              </p:par>
                            </p:childTnLst>
                          </p:cTn>
                        </p:par>
                        <p:par>
                          <p:cTn id="15" fill="hold">
                            <p:stCondLst>
                              <p:cond delay="500"/>
                            </p:stCondLst>
                            <p:childTnLst>
                              <p:par>
                                <p:cTn id="16" presetID="12" presetClass="entr" presetSubtype="8"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Left)">
                                      <p:cBhvr>
                                        <p:cTn id="18" dur="500"/>
                                        <p:tgtEl>
                                          <p:spTgt spid="3">
                                            <p:txEl>
                                              <p:pRg st="3" end="3"/>
                                            </p:txEl>
                                          </p:spTgt>
                                        </p:tgtEl>
                                      </p:cBhvr>
                                    </p:animEffect>
                                  </p:childTnLst>
                                </p:cTn>
                              </p:par>
                            </p:childTnLst>
                          </p:cTn>
                        </p:par>
                        <p:par>
                          <p:cTn id="19" fill="hold">
                            <p:stCondLst>
                              <p:cond delay="1000"/>
                            </p:stCondLst>
                            <p:childTnLst>
                              <p:par>
                                <p:cTn id="20" presetID="12" presetClass="entr" presetSubtype="8"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6390</TotalTime>
  <Words>603</Words>
  <Application>Microsoft Office PowerPoint</Application>
  <PresentationFormat>On-screen Show (4:3)</PresentationFormat>
  <Paragraphs>139</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Diversified application of corrosion resistant materials </vt:lpstr>
      <vt:lpstr>Outlook </vt:lpstr>
      <vt:lpstr>Republic center for structure research</vt:lpstr>
      <vt:lpstr>RCSR of GTU</vt:lpstr>
      <vt:lpstr>Projects in RCSR within the last 10 years</vt:lpstr>
      <vt:lpstr>HT corrosion resistant materials</vt:lpstr>
      <vt:lpstr>The principle </vt:lpstr>
      <vt:lpstr>The environments:</vt:lpstr>
      <vt:lpstr>Possible materials: </vt:lpstr>
      <vt:lpstr>Application fields:</vt:lpstr>
      <vt:lpstr>Examples of metallic implants used in medicine</vt:lpstr>
      <vt:lpstr>Examples :</vt:lpstr>
      <vt:lpstr>Dental implants (requirements)</vt:lpstr>
      <vt:lpstr>Existing materials for osseointegration: </vt:lpstr>
      <vt:lpstr>Fe – Cr – Al alloy</vt:lpstr>
      <vt:lpstr>What our alloy offers: </vt:lpstr>
      <vt:lpstr>The self-organized ceramic layer</vt:lpstr>
      <vt:lpstr>Procedure of MCC</vt:lpstr>
      <vt:lpstr>EBSD results</vt:lpstr>
      <vt:lpstr>Advantages of our material </vt:lpstr>
      <vt:lpstr>Work to be done </vt:lpstr>
      <vt:lpstr>Thank you for the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Diversified application of corrosion resistant materials</dc:title>
  <dc:creator>OLIKO12</dc:creator>
  <cp:lastModifiedBy>Olga Tsurtsumia</cp:lastModifiedBy>
  <cp:revision>266</cp:revision>
  <dcterms:created xsi:type="dcterms:W3CDTF">2006-08-16T00:00:00Z</dcterms:created>
  <dcterms:modified xsi:type="dcterms:W3CDTF">2014-07-11T06:33:39Z</dcterms:modified>
</cp:coreProperties>
</file>