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4.bin" ContentType="application/vnd.openxmlformats-officedocument.oleObject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4074" r:id="rId2"/>
    <p:sldMasterId id="2147484116" r:id="rId3"/>
    <p:sldMasterId id="2147484126" r:id="rId4"/>
  </p:sldMasterIdLst>
  <p:notesMasterIdLst>
    <p:notesMasterId r:id="rId41"/>
  </p:notesMasterIdLst>
  <p:handoutMasterIdLst>
    <p:handoutMasterId r:id="rId42"/>
  </p:handoutMasterIdLst>
  <p:sldIdLst>
    <p:sldId id="349" r:id="rId5"/>
    <p:sldId id="397" r:id="rId6"/>
    <p:sldId id="398" r:id="rId7"/>
    <p:sldId id="403" r:id="rId8"/>
    <p:sldId id="496" r:id="rId9"/>
    <p:sldId id="408" r:id="rId10"/>
    <p:sldId id="409" r:id="rId11"/>
    <p:sldId id="494" r:id="rId12"/>
    <p:sldId id="480" r:id="rId13"/>
    <p:sldId id="497" r:id="rId14"/>
    <p:sldId id="498" r:id="rId15"/>
    <p:sldId id="499" r:id="rId16"/>
    <p:sldId id="491" r:id="rId17"/>
    <p:sldId id="436" r:id="rId18"/>
    <p:sldId id="473" r:id="rId19"/>
    <p:sldId id="432" r:id="rId20"/>
    <p:sldId id="492" r:id="rId21"/>
    <p:sldId id="425" r:id="rId22"/>
    <p:sldId id="426" r:id="rId23"/>
    <p:sldId id="434" r:id="rId24"/>
    <p:sldId id="435" r:id="rId25"/>
    <p:sldId id="361" r:id="rId26"/>
    <p:sldId id="472" r:id="rId27"/>
    <p:sldId id="482" r:id="rId28"/>
    <p:sldId id="452" r:id="rId29"/>
    <p:sldId id="454" r:id="rId30"/>
    <p:sldId id="484" r:id="rId31"/>
    <p:sldId id="485" r:id="rId32"/>
    <p:sldId id="486" r:id="rId33"/>
    <p:sldId id="493" r:id="rId34"/>
    <p:sldId id="488" r:id="rId35"/>
    <p:sldId id="489" r:id="rId36"/>
    <p:sldId id="490" r:id="rId37"/>
    <p:sldId id="469" r:id="rId38"/>
    <p:sldId id="479" r:id="rId39"/>
    <p:sldId id="474" r:id="rId40"/>
  </p:sldIdLst>
  <p:sldSz cx="10080625" cy="7559675"/>
  <p:notesSz cx="7772400" cy="10058400"/>
  <p:defaultTextStyle>
    <a:defPPr>
      <a:defRPr lang="en-GB"/>
    </a:defPPr>
    <a:lvl1pPr algn="l" defTabSz="45667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1pPr>
    <a:lvl2pPr marL="742103" indent="-285425" algn="l" defTabSz="45667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2pPr>
    <a:lvl3pPr marL="1141695" indent="-228341" algn="l" defTabSz="45667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3pPr>
    <a:lvl4pPr marL="1598376" indent="-228341" algn="l" defTabSz="45667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4pPr>
    <a:lvl5pPr marL="2055055" indent="-228341" algn="l" defTabSz="45667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5pPr>
    <a:lvl6pPr marL="2283395" algn="l" defTabSz="913357" rtl="0" eaLnBrk="1" latinLnBrk="0" hangingPunct="1"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6pPr>
    <a:lvl7pPr marL="2740073" algn="l" defTabSz="913357" rtl="0" eaLnBrk="1" latinLnBrk="0" hangingPunct="1"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7pPr>
    <a:lvl8pPr marL="3196752" algn="l" defTabSz="913357" rtl="0" eaLnBrk="1" latinLnBrk="0" hangingPunct="1"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8pPr>
    <a:lvl9pPr marL="3653432" algn="l" defTabSz="913357" rtl="0" eaLnBrk="1" latinLnBrk="0" hangingPunct="1"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CC0099"/>
    <a:srgbClr val="FF33CC"/>
    <a:srgbClr val="FF99CC"/>
    <a:srgbClr val="FFCCCC"/>
    <a:srgbClr val="FF66FF"/>
    <a:srgbClr val="FF99FF"/>
    <a:srgbClr val="6699FF"/>
    <a:srgbClr val="FF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65" autoAdjust="0"/>
    <p:restoredTop sz="94660"/>
  </p:normalViewPr>
  <p:slideViewPr>
    <p:cSldViewPr snapToGrid="0">
      <p:cViewPr>
        <p:scale>
          <a:sx n="94" d="100"/>
          <a:sy n="94" d="100"/>
        </p:scale>
        <p:origin x="-2280" y="-27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 snapToGrid="0">
      <p:cViewPr varScale="1">
        <p:scale>
          <a:sx n="36" d="100"/>
          <a:sy n="36" d="100"/>
        </p:scale>
        <p:origin x="-1579" y="-96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EC79C-0E2A-44EB-BFCE-81032F9D9031}" type="datetimeFigureOut">
              <a:rPr lang="it-IT" smtClean="0"/>
              <a:t>10/07/14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P. Lenisa Search for EDM in Storage Rings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B8801-C6DD-4FD9-8D8E-1F3D6E9B41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8619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 smtClean="0"/>
              <a:t>P. Lenisa Search for EDM in Storage Rings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D936F4BA-C7C0-4ACF-8AD3-7D23ACF84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679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667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103" indent="-285425" algn="l" defTabSz="45667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1695" indent="-228341" algn="l" defTabSz="45667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8376" indent="-228341" algn="l" defTabSz="45667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5055" indent="-228341" algn="l" defTabSz="45667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3395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73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752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432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693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990634-3CEE-4C51-903F-F43046BF25A1}" type="slidenum">
              <a:rPr lang="en-GB" altLang="it-IT" sz="1300"/>
              <a:pPr eaLnBrk="1" hangingPunct="1"/>
              <a:t>22</a:t>
            </a:fld>
            <a:endParaRPr lang="en-GB" altLang="it-IT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A57081-F2E9-40AA-82B6-5F27106AE939}" type="slidenum">
              <a:rPr lang="en-GB" altLang="it-IT" sz="1300"/>
              <a:pPr eaLnBrk="1" hangingPunct="1"/>
              <a:t>24</a:t>
            </a:fld>
            <a:endParaRPr lang="en-GB" altLang="it-IT" sz="13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it-IT" sz="1400" smtClean="0"/>
              <a:t>Expand this into a few slides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it-IT"/>
              <a:t>PPE S/C detector lectures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590CA1-C2E2-4940-BEBF-86BD1F8E4E0F}" type="slidenum">
              <a:rPr lang="en-US" altLang="it-IT"/>
              <a:pPr/>
              <a:t>5</a:t>
            </a:fld>
            <a:endParaRPr lang="en-US" altLang="it-IT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12965-7664-495C-B91C-71C8687AEBE7}" type="slidenum">
              <a:rPr lang="en-US" altLang="it-IT">
                <a:solidFill>
                  <a:srgbClr val="C0504D"/>
                </a:solidFill>
              </a:rPr>
              <a:pPr/>
              <a:t>6</a:t>
            </a:fld>
            <a:endParaRPr lang="en-US" altLang="it-IT">
              <a:solidFill>
                <a:srgbClr val="C0504D"/>
              </a:solidFill>
            </a:endParaRPr>
          </a:p>
        </p:txBody>
      </p:sp>
      <p:sp>
        <p:nvSpPr>
          <p:cNvPr id="1038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7475" y="750888"/>
            <a:ext cx="4999038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673" y="4749229"/>
            <a:ext cx="5699056" cy="45843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01540" tIns="50770" rIns="101540" bIns="50770"/>
          <a:lstStyle/>
          <a:p>
            <a:r>
              <a:rPr lang="en-US" altLang="it-IT"/>
              <a:t>Scientists used to think a fly could see hundreds of separate pictures with its compound eye. Then they learned the pictures from all the separate units of a fly's eye are mixed together before they go to the fly's brain. Now scientists believe a fly sees just one picture of the world.</a:t>
            </a:r>
          </a:p>
          <a:p>
            <a:endParaRPr lang="en-US" altLang="it-IT"/>
          </a:p>
          <a:p>
            <a:r>
              <a:rPr lang="en-US" altLang="it-IT"/>
              <a:t>The fly's compound eye is made up of hundreds of separate identical units called ommatidia (o-ma-TI-di-a).</a:t>
            </a:r>
          </a:p>
          <a:p>
            <a:endParaRPr lang="en-US" altLang="it-IT"/>
          </a:p>
          <a:p>
            <a:r>
              <a:rPr lang="en-US" altLang="it-IT"/>
              <a:t>How does a fly's eye work?</a:t>
            </a:r>
          </a:p>
          <a:p>
            <a:endParaRPr lang="en-US" altLang="it-IT"/>
          </a:p>
          <a:p>
            <a:r>
              <a:rPr lang="en-US" altLang="it-IT"/>
              <a:t>    * First, light enters each unit of the fly's eye.</a:t>
            </a:r>
          </a:p>
          <a:p>
            <a:r>
              <a:rPr lang="en-US" altLang="it-IT"/>
              <a:t>    * It hits a tube of light-sensitive cells.</a:t>
            </a:r>
          </a:p>
          <a:p>
            <a:r>
              <a:rPr lang="en-US" altLang="it-IT"/>
              <a:t>    * Each tube of cells sends a message about what it sees to the optic nerve.</a:t>
            </a:r>
          </a:p>
          <a:p>
            <a:r>
              <a:rPr lang="en-US" altLang="it-IT"/>
              <a:t>    * The optic nerve combines the messages and carries them to the fly's brain.</a:t>
            </a:r>
          </a:p>
          <a:p>
            <a:r>
              <a:rPr lang="en-US" altLang="it-IT"/>
              <a:t>    * Finally, the fly's brain puts a picture together and tells the fly what it's looking at.</a:t>
            </a:r>
          </a:p>
          <a:p>
            <a:endParaRPr lang="en-US" altLang="it-IT"/>
          </a:p>
          <a:p>
            <a:r>
              <a:rPr lang="en-US" altLang="it-IT"/>
              <a:t>Who else has compound eyes?</a:t>
            </a:r>
          </a:p>
          <a:p>
            <a:endParaRPr lang="en-US" altLang="it-IT"/>
          </a:p>
          <a:p>
            <a:r>
              <a:rPr lang="en-US" altLang="it-IT"/>
              <a:t>    * all insects (including bees, butterflies, ants, moths, beetles and fleas)</a:t>
            </a:r>
          </a:p>
          <a:p>
            <a:r>
              <a:rPr lang="en-US" altLang="it-IT"/>
              <a:t>    * shrimp</a:t>
            </a:r>
          </a:p>
          <a:p>
            <a:r>
              <a:rPr lang="en-US" altLang="it-IT"/>
              <a:t>    * crabs</a:t>
            </a:r>
          </a:p>
          <a:p>
            <a:r>
              <a:rPr lang="en-US" altLang="it-IT"/>
              <a:t>    * lobsters</a:t>
            </a:r>
          </a:p>
          <a:p>
            <a:endParaRPr lang="en-US" altLang="it-IT"/>
          </a:p>
          <a:p>
            <a:r>
              <a:rPr lang="en-US" altLang="it-IT"/>
              <a:t>These are some of the animals that have compound eyes.</a:t>
            </a:r>
          </a:p>
          <a:p>
            <a:endParaRPr lang="en-US" altLang="it-IT"/>
          </a:p>
          <a:p>
            <a:r>
              <a:rPr lang="en-US" altLang="it-IT"/>
              <a:t>A Fly's Eyes</a:t>
            </a:r>
          </a:p>
          <a:p>
            <a:r>
              <a:rPr lang="en-US" altLang="it-IT"/>
              <a:t>What's the BIG idea here?</a:t>
            </a:r>
          </a:p>
          <a:p>
            <a:r>
              <a:rPr lang="en-US" altLang="it-IT"/>
              <a:t>A fly's eye is made up of lots of tiny identical shapes.</a:t>
            </a:r>
          </a:p>
          <a:p>
            <a:endParaRPr lang="en-US" altLang="it-IT"/>
          </a:p>
          <a:p>
            <a:r>
              <a:rPr lang="en-US" altLang="it-IT"/>
              <a:t>Look at the huge picture of a fly...</a:t>
            </a:r>
          </a:p>
          <a:p>
            <a:endParaRPr lang="en-US" altLang="it-IT"/>
          </a:p>
          <a:p>
            <a:r>
              <a:rPr lang="en-US" altLang="it-IT"/>
              <a:t>    * Where are the fly's eyes?</a:t>
            </a:r>
          </a:p>
          <a:p>
            <a:r>
              <a:rPr lang="en-US" altLang="it-IT"/>
              <a:t>    * Do they look like your eyes?</a:t>
            </a:r>
          </a:p>
          <a:p>
            <a:r>
              <a:rPr lang="en-US" altLang="it-IT"/>
              <a:t>    * How are they different?</a:t>
            </a:r>
          </a:p>
          <a:p>
            <a:endParaRPr lang="en-US" altLang="it-IT"/>
          </a:p>
          <a:p>
            <a:r>
              <a:rPr lang="en-US" altLang="it-IT"/>
              <a:t>The fly's eyes are made up of many shapes that look like stop signs or hexagons.</a:t>
            </a:r>
          </a:p>
          <a:p>
            <a:r>
              <a:rPr lang="en-US" altLang="it-IT"/>
              <a:t>Something to talk about...</a:t>
            </a:r>
          </a:p>
          <a:p>
            <a:endParaRPr lang="en-US" altLang="it-IT"/>
          </a:p>
          <a:p>
            <a:r>
              <a:rPr lang="en-US" altLang="it-IT"/>
              <a:t>    * Why do you think it's so hard to sneak up on a fly?</a:t>
            </a:r>
          </a:p>
          <a:p>
            <a:r>
              <a:rPr lang="en-US" altLang="it-IT"/>
              <a:t>    * What do you imagine a fly sees?</a:t>
            </a:r>
          </a:p>
          <a:p>
            <a:endParaRPr lang="en-US" altLang="it-IT"/>
          </a:p>
          <a:p>
            <a:r>
              <a:rPr lang="en-US" altLang="it-IT"/>
              <a:t>Close up of eyes from</a:t>
            </a:r>
          </a:p>
          <a:p>
            <a:r>
              <a:rPr lang="en-US" altLang="it-IT"/>
              <a:t>http://www.nbb.cornell.edu/neurobio/hoy/webpage/birgit/pages/strepsis.html</a:t>
            </a:r>
          </a:p>
          <a:p>
            <a:r>
              <a:rPr lang="en-US" altLang="it-IT"/>
              <a:t>middle and right: comparison between the lens size of the fruit-fly </a:t>
            </a:r>
          </a:p>
          <a:p>
            <a:r>
              <a:rPr lang="en-US" altLang="it-IT"/>
              <a:t>Drosophila melanogaster (middle) and the strepsipteran X. peckii (right). </a:t>
            </a:r>
          </a:p>
          <a:p>
            <a:r>
              <a:rPr lang="en-US" altLang="it-IT"/>
              <a:t>The scale of both images is identical, the length of the scale bar 100 mm.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58E30-E351-4FE2-A0FF-67A56FFBB5BC}" type="slidenum">
              <a:rPr lang="en-US" altLang="it-IT">
                <a:solidFill>
                  <a:srgbClr val="C0504D"/>
                </a:solidFill>
              </a:rPr>
              <a:pPr/>
              <a:t>7</a:t>
            </a:fld>
            <a:endParaRPr lang="en-US" altLang="it-IT">
              <a:solidFill>
                <a:srgbClr val="C0504D"/>
              </a:solidFill>
            </a:endParaRPr>
          </a:p>
        </p:txBody>
      </p:sp>
      <p:sp>
        <p:nvSpPr>
          <p:cNvPr id="1042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7475" y="750888"/>
            <a:ext cx="4999038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673" y="4749229"/>
            <a:ext cx="5699056" cy="45843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01540" tIns="50770" rIns="101540" bIns="50770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63A1EF-61DE-437B-A7BA-C49DB2B31475}" type="slidenum">
              <a:rPr lang="en-GB" altLang="it-IT" sz="1300"/>
              <a:pPr eaLnBrk="1" hangingPunct="1"/>
              <a:t>10</a:t>
            </a:fld>
            <a:endParaRPr lang="en-GB" altLang="it-IT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it-IT" smtClean="0"/>
              <a:t>Need to show 3D picture of strip or pixel sensor</a:t>
            </a:r>
          </a:p>
          <a:p>
            <a:pPr eaLnBrk="1" hangingPunct="1"/>
            <a:endParaRPr lang="en-GB" altLang="it-IT" smtClean="0"/>
          </a:p>
          <a:p>
            <a:pPr eaLnBrk="1" hangingPunct="1"/>
            <a:r>
              <a:rPr lang="en-GB" altLang="it-IT" smtClean="0"/>
              <a:t>Need to have incident particle appear first</a:t>
            </a:r>
          </a:p>
          <a:p>
            <a:pPr eaLnBrk="1" hangingPunct="1"/>
            <a:endParaRPr lang="en-GB" altLang="it-IT" smtClean="0"/>
          </a:p>
          <a:p>
            <a:pPr eaLnBrk="1" hangingPunct="1"/>
            <a:r>
              <a:rPr lang="en-GB" altLang="it-IT" smtClean="0"/>
              <a:t>Need to show a realistic plot a la Fig 1.15 with better labelling on what is what</a:t>
            </a:r>
          </a:p>
          <a:p>
            <a:pPr eaLnBrk="1" hangingPunct="1"/>
            <a:r>
              <a:rPr lang="en-GB" altLang="it-IT" smtClean="0"/>
              <a:t>(n and p doped)</a:t>
            </a:r>
          </a:p>
          <a:p>
            <a:pPr eaLnBrk="1" hangingPunct="1"/>
            <a:endParaRPr lang="en-GB" altLang="it-IT" smtClean="0"/>
          </a:p>
          <a:p>
            <a:pPr eaLnBrk="1" hangingPunct="1"/>
            <a:r>
              <a:rPr lang="en-GB" altLang="it-IT" smtClean="0"/>
              <a:t>Need a plot to explain what electrons and holes are  HS 2.7</a:t>
            </a:r>
          </a:p>
          <a:p>
            <a:pPr eaLnBrk="1" hangingPunct="1"/>
            <a:endParaRPr lang="en-GB" altLang="it-IT" smtClean="0"/>
          </a:p>
          <a:p>
            <a:pPr eaLnBrk="1" hangingPunct="1"/>
            <a:endParaRPr lang="en-GB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52A31F-3F7E-4890-9C06-389C3B18B2C3}" type="slidenum">
              <a:rPr lang="en-GB" altLang="it-IT" sz="1300"/>
              <a:pPr eaLnBrk="1" hangingPunct="1"/>
              <a:t>11</a:t>
            </a:fld>
            <a:endParaRPr lang="en-GB" altLang="it-IT" sz="13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it-IT" smtClean="0"/>
              <a:t>Need to show 3D picture of strip or pixel sensor</a:t>
            </a:r>
          </a:p>
          <a:p>
            <a:pPr eaLnBrk="1" hangingPunct="1"/>
            <a:endParaRPr lang="en-GB" altLang="it-IT" smtClean="0"/>
          </a:p>
          <a:p>
            <a:pPr eaLnBrk="1" hangingPunct="1"/>
            <a:r>
              <a:rPr lang="en-GB" altLang="it-IT" smtClean="0"/>
              <a:t>Need to have incident particle appear first</a:t>
            </a:r>
          </a:p>
          <a:p>
            <a:pPr eaLnBrk="1" hangingPunct="1"/>
            <a:endParaRPr lang="en-GB" altLang="it-IT" smtClean="0"/>
          </a:p>
          <a:p>
            <a:pPr eaLnBrk="1" hangingPunct="1"/>
            <a:r>
              <a:rPr lang="en-GB" altLang="it-IT" smtClean="0"/>
              <a:t>Need to show a realistic plot a la Fig 1.15 with better labelling on what is what</a:t>
            </a:r>
          </a:p>
          <a:p>
            <a:pPr eaLnBrk="1" hangingPunct="1"/>
            <a:r>
              <a:rPr lang="en-GB" altLang="it-IT" smtClean="0"/>
              <a:t>(n and p doped)</a:t>
            </a:r>
          </a:p>
          <a:p>
            <a:pPr eaLnBrk="1" hangingPunct="1"/>
            <a:endParaRPr lang="en-GB" altLang="it-IT" smtClean="0"/>
          </a:p>
          <a:p>
            <a:pPr eaLnBrk="1" hangingPunct="1"/>
            <a:r>
              <a:rPr lang="en-GB" altLang="it-IT" smtClean="0"/>
              <a:t>Need a plot to explain what electrons and holes are  HS 2.7</a:t>
            </a:r>
          </a:p>
          <a:p>
            <a:pPr eaLnBrk="1" hangingPunct="1"/>
            <a:endParaRPr lang="en-GB" altLang="it-IT" smtClean="0"/>
          </a:p>
          <a:p>
            <a:pPr eaLnBrk="1" hangingPunct="1"/>
            <a:endParaRPr lang="en-GB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659CE-2C88-4ED7-A8FE-7CC892DBB1D6}" type="slidenum">
              <a:rPr lang="en-GB" altLang="it-IT" sz="1300"/>
              <a:pPr eaLnBrk="1" hangingPunct="1"/>
              <a:t>12</a:t>
            </a:fld>
            <a:endParaRPr lang="en-GB" altLang="it-IT" sz="13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it-IT" smtClean="0"/>
              <a:t>Need to show 3D picture of strip or pixel sensor</a:t>
            </a:r>
          </a:p>
          <a:p>
            <a:pPr eaLnBrk="1" hangingPunct="1"/>
            <a:endParaRPr lang="en-GB" altLang="it-IT" smtClean="0"/>
          </a:p>
          <a:p>
            <a:pPr eaLnBrk="1" hangingPunct="1"/>
            <a:r>
              <a:rPr lang="en-GB" altLang="it-IT" smtClean="0"/>
              <a:t>Need to have incident particle appear first</a:t>
            </a:r>
          </a:p>
          <a:p>
            <a:pPr eaLnBrk="1" hangingPunct="1"/>
            <a:endParaRPr lang="en-GB" altLang="it-IT" smtClean="0"/>
          </a:p>
          <a:p>
            <a:pPr eaLnBrk="1" hangingPunct="1"/>
            <a:r>
              <a:rPr lang="en-GB" altLang="it-IT" smtClean="0"/>
              <a:t>Need to show a realistic plot a la Fig 1.15 with better labelling on what is what</a:t>
            </a:r>
          </a:p>
          <a:p>
            <a:pPr eaLnBrk="1" hangingPunct="1"/>
            <a:r>
              <a:rPr lang="en-GB" altLang="it-IT" smtClean="0"/>
              <a:t>(n and p doped)</a:t>
            </a:r>
          </a:p>
          <a:p>
            <a:pPr eaLnBrk="1" hangingPunct="1"/>
            <a:endParaRPr lang="en-GB" altLang="it-IT" smtClean="0"/>
          </a:p>
          <a:p>
            <a:pPr eaLnBrk="1" hangingPunct="1"/>
            <a:r>
              <a:rPr lang="en-GB" altLang="it-IT" smtClean="0"/>
              <a:t>Need a plot to explain what electrons and holes are  HS 2.7</a:t>
            </a:r>
          </a:p>
          <a:p>
            <a:pPr eaLnBrk="1" hangingPunct="1"/>
            <a:endParaRPr lang="en-GB" altLang="it-IT" smtClean="0"/>
          </a:p>
          <a:p>
            <a:pPr eaLnBrk="1" hangingPunct="1"/>
            <a:endParaRPr lang="en-GB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8D4A4B-EF72-408D-B881-42BA2823B5DA}" type="slidenum">
              <a:rPr lang="en-GB" altLang="it-IT" sz="1300">
                <a:solidFill>
                  <a:prstClr val="black"/>
                </a:solidFill>
              </a:rPr>
              <a:pPr eaLnBrk="1" hangingPunct="1"/>
              <a:t>14</a:t>
            </a:fld>
            <a:endParaRPr lang="en-GB" altLang="it-IT" sz="130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94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37365E-9F9D-4E85-B2FB-5970F2CEB7AF}" type="slidenum">
              <a:rPr lang="en-GB" altLang="it-IT" sz="1300"/>
              <a:pPr eaLnBrk="1" hangingPunct="1"/>
              <a:t>17</a:t>
            </a:fld>
            <a:endParaRPr lang="en-GB" altLang="it-IT" sz="13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6678" indent="0" algn="ctr">
              <a:buNone/>
              <a:defRPr/>
            </a:lvl2pPr>
            <a:lvl3pPr marL="913357" indent="0" algn="ctr">
              <a:buNone/>
              <a:defRPr/>
            </a:lvl3pPr>
            <a:lvl4pPr marL="1370035" indent="0" algn="ctr">
              <a:buNone/>
              <a:defRPr/>
            </a:lvl4pPr>
            <a:lvl5pPr marL="1826715" indent="0" algn="ctr">
              <a:buNone/>
              <a:defRPr/>
            </a:lvl5pPr>
            <a:lvl6pPr marL="2283395" indent="0" algn="ctr">
              <a:buNone/>
              <a:defRPr/>
            </a:lvl6pPr>
            <a:lvl7pPr marL="2740073" indent="0" algn="ctr">
              <a:buNone/>
              <a:defRPr/>
            </a:lvl7pPr>
            <a:lvl8pPr marL="3196752" indent="0" algn="ctr">
              <a:buNone/>
              <a:defRPr/>
            </a:lvl8pPr>
            <a:lvl9pPr marL="3653432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74A59-4C7B-4492-A4A8-298C1F534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6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73BFF-02ED-47D8-B466-4CB089BE1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5675" y="301626"/>
            <a:ext cx="2266950" cy="58499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6"/>
            <a:ext cx="6650038" cy="58499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35CC7-4C37-4443-92F9-DC4266CD4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5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604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7B979-4F6F-4AB1-BB4A-ABCCAB3E2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8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9428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9428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P. Lenisa</a:t>
            </a:r>
            <a:endParaRPr lang="de-DE" alt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it-IT" smtClean="0"/>
              <a:t>Silicon detectors</a:t>
            </a:r>
            <a:endParaRPr lang="de-DE" alt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FA1B5-AE67-4E6D-A66D-BEDFF4D46706}" type="slidenum">
              <a:rPr lang="de-DE" altLang="it-IT"/>
              <a:pPr>
                <a:defRPr/>
              </a:pPr>
              <a:t>‹#›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839409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-1750" y="2519892"/>
            <a:ext cx="10080626" cy="5039783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altLang="it-IT" sz="2600">
              <a:solidFill>
                <a:srgbClr val="005B82"/>
              </a:solidFill>
              <a:ea typeface="ＭＳ Ｐゴシック" pitchFamily="34" charset="-128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" y="2519892"/>
            <a:ext cx="138259" cy="2519892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altLang="it-IT" sz="26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1" y="5039783"/>
            <a:ext cx="138259" cy="2519892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altLang="it-IT" sz="2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127758" y="0"/>
            <a:ext cx="138258" cy="25198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altLang="it-IT" sz="2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26008" y="2519892"/>
            <a:ext cx="138259" cy="2519892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altLang="it-IT" sz="26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" name="Rectangle 16"/>
          <p:cNvSpPr>
            <a:spLocks noChangeArrowheads="1"/>
          </p:cNvSpPr>
          <p:nvPr userDrawn="1"/>
        </p:nvSpPr>
        <p:spPr bwMode="auto">
          <a:xfrm>
            <a:off x="126008" y="5039783"/>
            <a:ext cx="138259" cy="2519892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altLang="it-IT" sz="2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 rot="16200000">
            <a:off x="-1200431" y="1026242"/>
            <a:ext cx="2731633" cy="255667"/>
          </a:xfrm>
          <a:prstGeom prst="rect">
            <a:avLst/>
          </a:prstGeom>
          <a:noFill/>
          <a:ln>
            <a:noFill/>
          </a:ln>
          <a:extLst/>
        </p:spPr>
        <p:txBody>
          <a:bodyPr lIns="100794" tIns="50397" rIns="100794" bIns="50397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de-DE" sz="1000" smtClean="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1" name="Picture 18" descr="Logo_FZ_Jülich_NEU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77" y="279988"/>
            <a:ext cx="2558659" cy="89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Logo_FZ_Jülich_NEU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22" y="279988"/>
            <a:ext cx="2772172" cy="89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98294" y="2754382"/>
            <a:ext cx="7908740" cy="1214448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36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19296" y="4269817"/>
            <a:ext cx="6513904" cy="923960"/>
          </a:xfrm>
        </p:spPr>
        <p:txBody>
          <a:bodyPr/>
          <a:lstStyle>
            <a:lvl1pPr marL="0" indent="0">
              <a:defRPr sz="22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34992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32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08946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47" y="2099910"/>
            <a:ext cx="4200260" cy="453580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24318" y="2099910"/>
            <a:ext cx="4200260" cy="453580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281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343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73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3E9AC-0B20-46AF-A027-C90DCF015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865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56693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39287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1897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2445" y="671971"/>
            <a:ext cx="2142133" cy="59637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6047" y="671971"/>
            <a:ext cx="6258388" cy="5963744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028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6216"/>
            <a:ext cx="8568531" cy="162043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2171632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7055697"/>
            <a:ext cx="2100130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P. Lenisa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76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047" y="1716677"/>
            <a:ext cx="8568531" cy="41893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7055697"/>
            <a:ext cx="2100130" cy="503978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P. Lenisa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4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307110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1417423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7055697"/>
            <a:ext cx="2100130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P. Lenisa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3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047" y="1716677"/>
            <a:ext cx="4200260" cy="497680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16677"/>
            <a:ext cx="4200260" cy="418933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7055697"/>
            <a:ext cx="2100130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P. Lenisa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78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29608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8"/>
            <a:ext cx="4455776" cy="350861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7055697"/>
            <a:ext cx="2100130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P. Lenisa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7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6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78" indent="0">
              <a:buNone/>
              <a:defRPr sz="1800"/>
            </a:lvl2pPr>
            <a:lvl3pPr marL="913357" indent="0">
              <a:buNone/>
              <a:defRPr sz="1700"/>
            </a:lvl3pPr>
            <a:lvl4pPr marL="1370035" indent="0">
              <a:buNone/>
              <a:defRPr sz="1400"/>
            </a:lvl4pPr>
            <a:lvl5pPr marL="1826715" indent="0">
              <a:buNone/>
              <a:defRPr sz="1400"/>
            </a:lvl5pPr>
            <a:lvl6pPr marL="2283395" indent="0">
              <a:buNone/>
              <a:defRPr sz="1400"/>
            </a:lvl6pPr>
            <a:lvl7pPr marL="2740073" indent="0">
              <a:buNone/>
              <a:defRPr sz="1400"/>
            </a:lvl7pPr>
            <a:lvl8pPr marL="3196752" indent="0">
              <a:buNone/>
              <a:defRPr sz="1400"/>
            </a:lvl8pPr>
            <a:lvl9pPr marL="3653432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BBF31-C6F1-42F7-8DD7-661BB7C85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7055697"/>
            <a:ext cx="2100130" cy="503978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P. Lenisa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31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7055697"/>
            <a:ext cx="2100130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P. Lenisa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3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7"/>
            <a:ext cx="5635349" cy="560502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34779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7055697"/>
            <a:ext cx="2100130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P. Lenisa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05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448856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2"/>
            <a:ext cx="6048375" cy="3813091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11328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7055697"/>
            <a:ext cx="2100130" cy="503978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P. Lenisa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87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-47253" y="2519892"/>
            <a:ext cx="10080626" cy="5039783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 defTabSz="1007943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600">
              <a:solidFill>
                <a:srgbClr val="005B82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1" y="2519892"/>
            <a:ext cx="138259" cy="2519892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 defTabSz="1007943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600">
              <a:solidFill>
                <a:srgbClr val="FFFF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1" y="5039783"/>
            <a:ext cx="138259" cy="2519892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 defTabSz="1007943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60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127758" y="0"/>
            <a:ext cx="138258" cy="25198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 defTabSz="1007943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60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126008" y="2519892"/>
            <a:ext cx="138259" cy="2519892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 defTabSz="1007943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600">
              <a:solidFill>
                <a:srgbClr val="FFFF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126008" y="5039783"/>
            <a:ext cx="138259" cy="2519892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 defTabSz="1007943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60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792800" y="5564761"/>
            <a:ext cx="4200260" cy="23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500" dirty="0" smtClean="0">
                <a:solidFill>
                  <a:srgbClr val="F4F4F4"/>
                </a:solidFill>
                <a:latin typeface="Arial"/>
                <a:ea typeface="ＭＳ Ｐゴシック" pitchFamily="34" charset="-128"/>
              </a:rPr>
              <a:t>Christian Weidemann | 03. June 2013</a:t>
            </a:r>
            <a:endParaRPr lang="de-DE" sz="1500" dirty="0">
              <a:solidFill>
                <a:srgbClr val="F4F4F4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1" name="Text Box 56"/>
          <p:cNvSpPr txBox="1">
            <a:spLocks noChangeArrowheads="1"/>
          </p:cNvSpPr>
          <p:nvPr/>
        </p:nvSpPr>
        <p:spPr bwMode="auto">
          <a:xfrm rot="16200000">
            <a:off x="-1189931" y="1027117"/>
            <a:ext cx="2729883" cy="25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000">
                <a:solidFill>
                  <a:srgbClr val="005B82"/>
                </a:solidFill>
                <a:latin typeface="Arial MT Bd"/>
              </a:rPr>
              <a:t>Mitglied der Helmholtz-Gemeinschaft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792800" y="3384355"/>
            <a:ext cx="8568531" cy="792716"/>
          </a:xfrm>
        </p:spPr>
        <p:txBody>
          <a:bodyPr/>
          <a:lstStyle>
            <a:lvl1pPr>
              <a:defRPr sz="5300" b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92800" y="4255817"/>
            <a:ext cx="8533529" cy="713969"/>
          </a:xfrm>
        </p:spPr>
        <p:txBody>
          <a:bodyPr/>
          <a:lstStyle>
            <a:lvl1pPr marL="0" indent="0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2" y="279988"/>
            <a:ext cx="2024800" cy="1118585"/>
          </a:xfrm>
          <a:prstGeom prst="rect">
            <a:avLst/>
          </a:prstGeom>
        </p:spPr>
      </p:pic>
      <p:pic>
        <p:nvPicPr>
          <p:cNvPr id="13" name="Picture 60" descr="logo_699cm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02673" y="279988"/>
            <a:ext cx="2775672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7273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249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89932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92800" y="2099910"/>
            <a:ext cx="4200260" cy="453580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1071" y="2099910"/>
            <a:ext cx="4200260" cy="453580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301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667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68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85D6A-88BA-4171-B31E-8E50E2F9E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4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4459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0230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0761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459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19198" y="671971"/>
            <a:ext cx="2142133" cy="59637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92800" y="671971"/>
            <a:ext cx="6258388" cy="59637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0106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568531" y="7055697"/>
            <a:ext cx="588036" cy="167993"/>
          </a:xfrm>
          <a:prstGeom prst="rect">
            <a:avLst/>
          </a:prstGeom>
        </p:spPr>
        <p:txBody>
          <a:bodyPr lIns="100794" tIns="50397" rIns="100794" bIns="50397"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217B3638-0DE9-42E7-8D31-675D8DBAFDCC}" type="slidenum">
              <a:rPr lang="de-DE" sz="2000" smtClean="0">
                <a:solidFill>
                  <a:srgbClr val="000000"/>
                </a:solidFill>
                <a:latin typeface="Arial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de-DE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5376335" y="7083697"/>
            <a:ext cx="3108192" cy="139993"/>
          </a:xfrm>
          <a:prstGeom prst="rect">
            <a:avLst/>
          </a:prstGeom>
        </p:spPr>
        <p:txBody>
          <a:bodyPr lIns="100794" tIns="50397" rIns="100794" bIns="50397"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2000" smtClean="0">
                <a:solidFill>
                  <a:srgbClr val="000000"/>
                </a:solidFill>
                <a:latin typeface="Arial"/>
              </a:rPr>
              <a:t>P. Lenisa</a:t>
            </a:r>
            <a:endParaRPr lang="de-DE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5374584" y="6940447"/>
            <a:ext cx="3109942" cy="167993"/>
          </a:xfrm>
          <a:prstGeom prst="rect">
            <a:avLst/>
          </a:prstGeom>
        </p:spPr>
        <p:txBody>
          <a:bodyPr lIns="100794" tIns="50397" rIns="100794" bIns="50397"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de-DE" sz="2000" smtClean="0">
                <a:solidFill>
                  <a:srgbClr val="000000"/>
                </a:solidFill>
                <a:latin typeface="Arial"/>
              </a:rPr>
              <a:t>Silicon detectors</a:t>
            </a:r>
            <a:endParaRPr lang="de-DE" sz="20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131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3"/>
          <p:cNvSpPr>
            <a:spLocks noGrp="1"/>
          </p:cNvSpPr>
          <p:nvPr>
            <p:ph type="dt" sz="half" idx="10"/>
          </p:nvPr>
        </p:nvSpPr>
        <p:spPr>
          <a:xfrm>
            <a:off x="472529" y="6850956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 defTabSz="1007943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it-IT" sz="2000" smtClean="0">
                <a:solidFill>
                  <a:srgbClr val="000000"/>
                </a:solidFill>
              </a:rPr>
              <a:t>P. Lenisa</a:t>
            </a:r>
            <a:endParaRPr lang="de-DE" sz="2000">
              <a:solidFill>
                <a:srgbClr val="000000"/>
              </a:solidFill>
            </a:endParaRPr>
          </a:p>
        </p:txBody>
      </p:sp>
      <p:sp>
        <p:nvSpPr>
          <p:cNvPr id="3" name="Fußzeilenplatzhalter 14"/>
          <p:cNvSpPr>
            <a:spLocks noGrp="1"/>
          </p:cNvSpPr>
          <p:nvPr>
            <p:ph type="ftr" sz="quarter" idx="11"/>
          </p:nvPr>
        </p:nvSpPr>
        <p:spPr>
          <a:xfrm>
            <a:off x="3465215" y="6850956"/>
            <a:ext cx="3192198" cy="402483"/>
          </a:xfrm>
          <a:prstGeom prst="rect">
            <a:avLst/>
          </a:prstGeom>
        </p:spPr>
        <p:txBody>
          <a:bodyPr lIns="100794" tIns="50397" rIns="100794" bIns="5039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1007943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de-DE" sz="2000" smtClean="0">
                <a:solidFill>
                  <a:srgbClr val="000000"/>
                </a:solidFill>
              </a:rPr>
              <a:t>Silicon detectors</a:t>
            </a:r>
            <a:endParaRPr lang="de-DE" sz="2000">
              <a:solidFill>
                <a:srgbClr val="000000"/>
              </a:solidFill>
            </a:endParaRPr>
          </a:p>
        </p:txBody>
      </p:sp>
      <p:sp>
        <p:nvSpPr>
          <p:cNvPr id="4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6851675" y="6850956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 defTabSz="1007943" hangingPunct="1">
              <a:lnSpc>
                <a:spcPct val="100000"/>
              </a:lnSpc>
              <a:buClrTx/>
              <a:buSzTx/>
              <a:buFontTx/>
              <a:buNone/>
              <a:defRPr/>
            </a:pPr>
            <a:fld id="{38BB3D57-8EB8-4A49-BC7E-89A35D34B6CB}" type="slidenum">
              <a:rPr lang="de-DE" sz="2000">
                <a:solidFill>
                  <a:srgbClr val="000000"/>
                </a:solidFill>
              </a:rPr>
              <a:pPr defTabSz="1007943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de-DE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9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7" y="303225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7" indent="0">
              <a:buNone/>
              <a:defRPr sz="1800" b="1"/>
            </a:lvl3pPr>
            <a:lvl4pPr marL="1370035" indent="0">
              <a:buNone/>
              <a:defRPr sz="1700" b="1"/>
            </a:lvl4pPr>
            <a:lvl5pPr marL="1826715" indent="0">
              <a:buNone/>
              <a:defRPr sz="1700" b="1"/>
            </a:lvl5pPr>
            <a:lvl6pPr marL="2283395" indent="0">
              <a:buNone/>
              <a:defRPr sz="1700" b="1"/>
            </a:lvl6pPr>
            <a:lvl7pPr marL="2740073" indent="0">
              <a:buNone/>
              <a:defRPr sz="1700" b="1"/>
            </a:lvl7pPr>
            <a:lvl8pPr marL="3196752" indent="0">
              <a:buNone/>
              <a:defRPr sz="1700" b="1"/>
            </a:lvl8pPr>
            <a:lvl9pPr marL="3653432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7" indent="0">
              <a:buNone/>
              <a:defRPr sz="1800" b="1"/>
            </a:lvl3pPr>
            <a:lvl4pPr marL="1370035" indent="0">
              <a:buNone/>
              <a:defRPr sz="1700" b="1"/>
            </a:lvl4pPr>
            <a:lvl5pPr marL="1826715" indent="0">
              <a:buNone/>
              <a:defRPr sz="1700" b="1"/>
            </a:lvl5pPr>
            <a:lvl6pPr marL="2283395" indent="0">
              <a:buNone/>
              <a:defRPr sz="1700" b="1"/>
            </a:lvl6pPr>
            <a:lvl7pPr marL="2740073" indent="0">
              <a:buNone/>
              <a:defRPr sz="1700" b="1"/>
            </a:lvl7pPr>
            <a:lvl8pPr marL="3196752" indent="0">
              <a:buNone/>
              <a:defRPr sz="1700" b="1"/>
            </a:lvl8pPr>
            <a:lvl9pPr marL="3653432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5EB7B-216C-4900-A673-F863C5FEA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6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9AE7D-46C6-4B93-9A67-8420FAE4B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9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C02E-3DC9-4638-BFC0-63F0095C7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4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8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62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7" indent="0">
              <a:buNone/>
              <a:defRPr sz="1000"/>
            </a:lvl3pPr>
            <a:lvl4pPr marL="1370035" indent="0">
              <a:buNone/>
              <a:defRPr sz="900"/>
            </a:lvl4pPr>
            <a:lvl5pPr marL="1826715" indent="0">
              <a:buNone/>
              <a:defRPr sz="900"/>
            </a:lvl5pPr>
            <a:lvl6pPr marL="2283395" indent="0">
              <a:buNone/>
              <a:defRPr sz="900"/>
            </a:lvl6pPr>
            <a:lvl7pPr marL="2740073" indent="0">
              <a:buNone/>
              <a:defRPr sz="900"/>
            </a:lvl7pPr>
            <a:lvl8pPr marL="3196752" indent="0">
              <a:buNone/>
              <a:defRPr sz="900"/>
            </a:lvl8pPr>
            <a:lvl9pPr marL="365343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08A91-E93B-4E45-A3A8-6AE59D279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1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43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43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6678" indent="0">
              <a:buNone/>
              <a:defRPr sz="2800"/>
            </a:lvl2pPr>
            <a:lvl3pPr marL="913357" indent="0">
              <a:buNone/>
              <a:defRPr sz="2400"/>
            </a:lvl3pPr>
            <a:lvl4pPr marL="1370035" indent="0">
              <a:buNone/>
              <a:defRPr sz="2000"/>
            </a:lvl4pPr>
            <a:lvl5pPr marL="1826715" indent="0">
              <a:buNone/>
              <a:defRPr sz="2000"/>
            </a:lvl5pPr>
            <a:lvl6pPr marL="2283395" indent="0">
              <a:buNone/>
              <a:defRPr sz="2000"/>
            </a:lvl6pPr>
            <a:lvl7pPr marL="2740073" indent="0">
              <a:buNone/>
              <a:defRPr sz="2000"/>
            </a:lvl7pPr>
            <a:lvl8pPr marL="3196752" indent="0">
              <a:buNone/>
              <a:defRPr sz="2000"/>
            </a:lvl8pPr>
            <a:lvl9pPr marL="3653432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43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7" indent="0">
              <a:buNone/>
              <a:defRPr sz="1000"/>
            </a:lvl3pPr>
            <a:lvl4pPr marL="1370035" indent="0">
              <a:buNone/>
              <a:defRPr sz="900"/>
            </a:lvl4pPr>
            <a:lvl5pPr marL="1826715" indent="0">
              <a:buNone/>
              <a:defRPr sz="900"/>
            </a:lvl5pPr>
            <a:lvl6pPr marL="2283395" indent="0">
              <a:buNone/>
              <a:defRPr sz="900"/>
            </a:lvl6pPr>
            <a:lvl7pPr marL="2740073" indent="0">
              <a:buNone/>
              <a:defRPr sz="900"/>
            </a:lvl7pPr>
            <a:lvl8pPr marL="3196752" indent="0">
              <a:buNone/>
              <a:defRPr sz="900"/>
            </a:lvl8pPr>
            <a:lvl9pPr marL="365343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B8A46-17E4-4150-B6E7-555E45022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theme" Target="../theme/theme3.xml"/><Relationship Id="rId11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theme" Target="../theme/theme4.xml"/><Relationship Id="rId15" Type="http://schemas.openxmlformats.org/officeDocument/2006/relationships/image" Target="../media/image6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6"/>
            <a:ext cx="8832491" cy="71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8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19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43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076" algn="l"/>
                <a:tab pos="1446146" algn="l"/>
                <a:tab pos="216922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076" algn="l"/>
                <a:tab pos="1446146" algn="l"/>
                <a:tab pos="2169223" algn="l"/>
                <a:tab pos="28923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076" algn="l"/>
                <a:tab pos="1446146" algn="l"/>
                <a:tab pos="216922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DB6F8045-E708-476D-B9A3-6945DF161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4073" r:id="rId12"/>
    <p:sldLayoutId id="214748410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667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0">
          <a:solidFill>
            <a:srgbClr val="FF0000"/>
          </a:solidFill>
          <a:latin typeface="Comic Sans MS" panose="030F0702030302020204" pitchFamily="66" charset="0"/>
          <a:ea typeface="+mj-ea"/>
          <a:cs typeface="+mj-cs"/>
        </a:defRPr>
      </a:lvl1pPr>
      <a:lvl2pPr algn="ctr" defTabSz="45667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B80047"/>
          </a:solidFill>
          <a:latin typeface="Arial" charset="0"/>
          <a:cs typeface="Arial Unicode MS" charset="0"/>
        </a:defRPr>
      </a:lvl2pPr>
      <a:lvl3pPr algn="ctr" defTabSz="45667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B80047"/>
          </a:solidFill>
          <a:latin typeface="Arial" charset="0"/>
          <a:cs typeface="Arial Unicode MS" charset="0"/>
        </a:defRPr>
      </a:lvl3pPr>
      <a:lvl4pPr algn="ctr" defTabSz="45667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B80047"/>
          </a:solidFill>
          <a:latin typeface="Arial" charset="0"/>
          <a:cs typeface="Arial Unicode MS" charset="0"/>
        </a:defRPr>
      </a:lvl4pPr>
      <a:lvl5pPr algn="ctr" defTabSz="45667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B80047"/>
          </a:solidFill>
          <a:latin typeface="Arial" charset="0"/>
          <a:cs typeface="Arial Unicode MS" charset="0"/>
        </a:defRPr>
      </a:lvl5pPr>
      <a:lvl6pPr marL="2511735" indent="-228341" algn="ctr" defTabSz="456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B80047"/>
          </a:solidFill>
          <a:latin typeface="Arial" charset="0"/>
          <a:cs typeface="Arial Unicode MS" charset="0"/>
        </a:defRPr>
      </a:lvl6pPr>
      <a:lvl7pPr marL="2968413" indent="-228341" algn="ctr" defTabSz="456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B80047"/>
          </a:solidFill>
          <a:latin typeface="Arial" charset="0"/>
          <a:cs typeface="Arial Unicode MS" charset="0"/>
        </a:defRPr>
      </a:lvl7pPr>
      <a:lvl8pPr marL="3425095" indent="-228341" algn="ctr" defTabSz="456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B80047"/>
          </a:solidFill>
          <a:latin typeface="Arial" charset="0"/>
          <a:cs typeface="Arial Unicode MS" charset="0"/>
        </a:defRPr>
      </a:lvl8pPr>
      <a:lvl9pPr marL="3881771" indent="-228341" algn="ctr" defTabSz="456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B80047"/>
          </a:solidFill>
          <a:latin typeface="Arial" charset="0"/>
          <a:cs typeface="Arial Unicode MS" charset="0"/>
        </a:defRPr>
      </a:lvl9pPr>
    </p:titleStyle>
    <p:bodyStyle>
      <a:lvl1pPr marL="342510" indent="-342510" algn="l" defTabSz="456678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Comic Sans MS" panose="030F0702030302020204" pitchFamily="66" charset="0"/>
          <a:ea typeface="+mn-ea"/>
          <a:cs typeface="+mn-cs"/>
        </a:defRPr>
      </a:lvl1pPr>
      <a:lvl2pPr marL="742103" indent="-285425" algn="l" defTabSz="456678" rtl="0" eaLnBrk="0" fontAlgn="base" hangingPunct="0">
        <a:lnSpc>
          <a:spcPct val="93000"/>
        </a:lnSpc>
        <a:spcBef>
          <a:spcPct val="0"/>
        </a:spcBef>
        <a:spcAft>
          <a:spcPts val="1124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Comic Sans MS" panose="030F0702030302020204" pitchFamily="66" charset="0"/>
          <a:cs typeface="+mn-cs"/>
        </a:defRPr>
      </a:lvl2pPr>
      <a:lvl3pPr marL="1141695" indent="-228341" algn="l" defTabSz="456678" rtl="0" eaLnBrk="0" fontAlgn="base" hangingPunct="0">
        <a:lnSpc>
          <a:spcPct val="93000"/>
        </a:lnSpc>
        <a:spcBef>
          <a:spcPct val="0"/>
        </a:spcBef>
        <a:spcAft>
          <a:spcPts val="8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Comic Sans MS" panose="030F0702030302020204" pitchFamily="66" charset="0"/>
          <a:cs typeface="+mn-cs"/>
        </a:defRPr>
      </a:lvl3pPr>
      <a:lvl4pPr marL="1598376" indent="-228341" algn="l" defTabSz="456678" rtl="0" eaLnBrk="0" fontAlgn="base" hangingPunct="0">
        <a:lnSpc>
          <a:spcPct val="93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omic Sans MS" panose="030F0702030302020204" pitchFamily="66" charset="0"/>
          <a:cs typeface="+mn-cs"/>
        </a:defRPr>
      </a:lvl4pPr>
      <a:lvl5pPr marL="2055055" indent="-228341" algn="l" defTabSz="456678" rtl="0" eaLnBrk="0" fontAlgn="base" hangingPunct="0">
        <a:lnSpc>
          <a:spcPct val="93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omic Sans MS" panose="030F0702030302020204" pitchFamily="66" charset="0"/>
          <a:cs typeface="+mn-cs"/>
        </a:defRPr>
      </a:lvl5pPr>
      <a:lvl6pPr marL="2511735" indent="-228341" algn="l" defTabSz="456678" rtl="0" fontAlgn="base" hangingPunct="0">
        <a:lnSpc>
          <a:spcPct val="93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68413" indent="-228341" algn="l" defTabSz="456678" rtl="0" fontAlgn="base" hangingPunct="0">
        <a:lnSpc>
          <a:spcPct val="93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5095" indent="-228341" algn="l" defTabSz="456678" rtl="0" fontAlgn="base" hangingPunct="0">
        <a:lnSpc>
          <a:spcPct val="93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1771" indent="-228341" algn="l" defTabSz="456678" rtl="0" fontAlgn="base" hangingPunct="0">
        <a:lnSpc>
          <a:spcPct val="93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3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8" algn="l" defTabSz="913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7" algn="l" defTabSz="913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5" algn="l" defTabSz="913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15" algn="l" defTabSz="913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95" algn="l" defTabSz="913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3" algn="l" defTabSz="913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52" algn="l" defTabSz="913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32" algn="l" defTabSz="913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6047" y="671971"/>
            <a:ext cx="8568531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it-IT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6047" y="2099910"/>
            <a:ext cx="8568531" cy="45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it-IT" smtClean="0"/>
              <a:t>Mastertextformat bearbeiten</a:t>
            </a:r>
          </a:p>
          <a:p>
            <a:pPr lvl="1"/>
            <a:r>
              <a:rPr lang="de-DE" altLang="it-IT" smtClean="0"/>
              <a:t>Zweite Ebene</a:t>
            </a:r>
          </a:p>
          <a:p>
            <a:pPr lvl="2"/>
            <a:r>
              <a:rPr lang="de-DE" altLang="it-IT" smtClean="0"/>
              <a:t>Dritte Ebene</a:t>
            </a:r>
          </a:p>
          <a:p>
            <a:pPr lvl="3"/>
            <a:r>
              <a:rPr lang="de-DE" altLang="it-IT" smtClean="0"/>
              <a:t>Vierte Ebene</a:t>
            </a:r>
          </a:p>
          <a:p>
            <a:pPr lvl="4"/>
            <a:r>
              <a:rPr lang="de-DE" altLang="it-IT" smtClean="0"/>
              <a:t>Fünfte Ebene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751" y="0"/>
            <a:ext cx="138258" cy="2519892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altLang="it-IT" sz="2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1" y="5039783"/>
            <a:ext cx="138259" cy="2519892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altLang="it-IT" sz="2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127758" y="0"/>
            <a:ext cx="138258" cy="2519892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altLang="it-IT" sz="2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26008" y="2519892"/>
            <a:ext cx="138259" cy="2519892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altLang="it-IT" sz="26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26008" y="5039783"/>
            <a:ext cx="138259" cy="2519892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altLang="it-IT" sz="2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504031" y="7139694"/>
            <a:ext cx="9240573" cy="269488"/>
          </a:xfrm>
          <a:prstGeom prst="rect">
            <a:avLst/>
          </a:prstGeom>
          <a:noFill/>
          <a:ln>
            <a:noFill/>
          </a:ln>
          <a:extLst/>
        </p:spPr>
        <p:txBody>
          <a:bodyPr lIns="100794" tIns="50397" rIns="100794" bIns="50397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de-DE" sz="1100" smtClean="0">
                <a:solidFill>
                  <a:srgbClr val="3A6F8A"/>
                </a:solidFill>
                <a:ea typeface="ＭＳ Ｐゴシック" pitchFamily="1" charset="-128"/>
              </a:rPr>
              <a:t>								</a:t>
            </a:r>
          </a:p>
        </p:txBody>
      </p:sp>
      <p:sp>
        <p:nvSpPr>
          <p:cNvPr id="1034" name="Text Box 12"/>
          <p:cNvSpPr txBox="1">
            <a:spLocks noChangeArrowheads="1"/>
          </p:cNvSpPr>
          <p:nvPr userDrawn="1"/>
        </p:nvSpPr>
        <p:spPr bwMode="auto">
          <a:xfrm>
            <a:off x="504031" y="7122195"/>
            <a:ext cx="9324578" cy="269488"/>
          </a:xfrm>
          <a:prstGeom prst="rect">
            <a:avLst/>
          </a:prstGeom>
          <a:noFill/>
          <a:ln>
            <a:noFill/>
          </a:ln>
          <a:extLst/>
        </p:spPr>
        <p:txBody>
          <a:bodyPr lIns="100794" tIns="50397" rIns="100794" bIns="50397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fld id="{85276060-2C20-4C5B-A0C6-C79797E25604}" type="datetime4">
              <a:rPr lang="de-DE" sz="1100" smtClean="0">
                <a:solidFill>
                  <a:srgbClr val="005B82"/>
                </a:solidFill>
                <a:ea typeface="ＭＳ Ｐゴシック" pitchFamily="1" charset="-128"/>
              </a:rPr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t>July 10, 2014</a:t>
            </a:fld>
            <a:r>
              <a:rPr lang="de-DE" sz="1100" smtClean="0">
                <a:solidFill>
                  <a:srgbClr val="3A6F8A"/>
                </a:solidFill>
                <a:ea typeface="ＭＳ Ｐゴシック" pitchFamily="1" charset="-128"/>
              </a:rPr>
              <a:t> 		      </a:t>
            </a:r>
            <a:r>
              <a:rPr lang="de-DE" sz="1100" smtClean="0">
                <a:solidFill>
                  <a:srgbClr val="005B82"/>
                </a:solidFill>
                <a:ea typeface="ＭＳ Ｐゴシック" pitchFamily="1" charset="-128"/>
              </a:rPr>
              <a:t>Institut für Kernphysik (IKP)</a:t>
            </a:r>
            <a:r>
              <a:rPr lang="de-DE" sz="1100" smtClean="0">
                <a:solidFill>
                  <a:srgbClr val="3A6F8A"/>
                </a:solidFill>
                <a:ea typeface="ＭＳ Ｐゴシック" pitchFamily="1" charset="-128"/>
              </a:rPr>
              <a:t>		              </a:t>
            </a:r>
            <a:r>
              <a:rPr lang="de-DE" sz="1100" smtClean="0">
                <a:solidFill>
                  <a:srgbClr val="005B82"/>
                </a:solidFill>
                <a:ea typeface="ＭＳ Ｐゴシック" pitchFamily="1" charset="-128"/>
              </a:rPr>
              <a:t>Folie </a:t>
            </a:r>
            <a:fld id="{821DCE87-B12A-440D-BE5A-C9AE02B78262}" type="slidenum">
              <a:rPr lang="de-DE" sz="1100" smtClean="0">
                <a:solidFill>
                  <a:srgbClr val="005B82"/>
                </a:solidFill>
                <a:ea typeface="ＭＳ Ｐゴシック" pitchFamily="1" charset="-128"/>
              </a:rPr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de-DE" sz="1100" smtClean="0">
              <a:solidFill>
                <a:srgbClr val="3A6F8A"/>
              </a:solidFill>
              <a:ea typeface="ＭＳ Ｐゴシック" pitchFamily="1" charset="-128"/>
            </a:endParaRPr>
          </a:p>
        </p:txBody>
      </p:sp>
      <p:pic>
        <p:nvPicPr>
          <p:cNvPr id="1035" name="Picture 13" descr="Logo_FZ_Jülich_NEU_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480" y="150493"/>
            <a:ext cx="1596099" cy="51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71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005B8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005B8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005B8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005B82"/>
          </a:solidFill>
          <a:latin typeface="Arial" charset="0"/>
          <a:cs typeface="Arial" charset="0"/>
        </a:defRPr>
      </a:lvl5pPr>
      <a:lvl6pPr marL="503972" algn="l" rtl="0" fontAlgn="base">
        <a:spcBef>
          <a:spcPct val="0"/>
        </a:spcBef>
        <a:spcAft>
          <a:spcPct val="0"/>
        </a:spcAft>
        <a:defRPr sz="2900" b="1">
          <a:solidFill>
            <a:srgbClr val="005B82"/>
          </a:solidFill>
          <a:latin typeface="Arial" charset="0"/>
          <a:cs typeface="Arial" charset="0"/>
        </a:defRPr>
      </a:lvl6pPr>
      <a:lvl7pPr marL="1007943" algn="l" rtl="0" fontAlgn="base">
        <a:spcBef>
          <a:spcPct val="0"/>
        </a:spcBef>
        <a:spcAft>
          <a:spcPct val="0"/>
        </a:spcAft>
        <a:defRPr sz="2900" b="1">
          <a:solidFill>
            <a:srgbClr val="005B82"/>
          </a:solidFill>
          <a:latin typeface="Arial" charset="0"/>
          <a:cs typeface="Arial" charset="0"/>
        </a:defRPr>
      </a:lvl7pPr>
      <a:lvl8pPr marL="1511915" algn="l" rtl="0" fontAlgn="base">
        <a:spcBef>
          <a:spcPct val="0"/>
        </a:spcBef>
        <a:spcAft>
          <a:spcPct val="0"/>
        </a:spcAft>
        <a:defRPr sz="2900" b="1">
          <a:solidFill>
            <a:srgbClr val="005B82"/>
          </a:solidFill>
          <a:latin typeface="Arial" charset="0"/>
          <a:cs typeface="Arial" charset="0"/>
        </a:defRPr>
      </a:lvl8pPr>
      <a:lvl9pPr marL="2015886" algn="l" rtl="0" fontAlgn="base">
        <a:spcBef>
          <a:spcPct val="0"/>
        </a:spcBef>
        <a:spcAft>
          <a:spcPct val="0"/>
        </a:spcAft>
        <a:defRPr sz="29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77979" indent="-377979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2pPr>
      <a:lvl3pPr marL="1259929" indent="-251986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400" i="1">
          <a:solidFill>
            <a:schemeClr val="tx1"/>
          </a:solidFill>
          <a:latin typeface="+mn-lt"/>
          <a:cs typeface="+mn-cs"/>
        </a:defRPr>
      </a:lvl3pPr>
      <a:lvl4pPr marL="1763900" indent="-251986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cs typeface="+mn-cs"/>
        </a:defRPr>
      </a:lvl4pPr>
      <a:lvl5pPr marL="2267872" indent="-251986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cs typeface="+mn-cs"/>
        </a:defRPr>
      </a:lvl5pPr>
      <a:lvl6pPr marL="2771844" indent="-251986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cs typeface="+mn-cs"/>
        </a:defRPr>
      </a:lvl6pPr>
      <a:lvl7pPr marL="3275815" indent="-251986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cs typeface="+mn-cs"/>
        </a:defRPr>
      </a:lvl7pPr>
      <a:lvl8pPr marL="3779787" indent="-251986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cs typeface="+mn-cs"/>
        </a:defRPr>
      </a:lvl8pPr>
      <a:lvl9pPr marL="4283758" indent="-251986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6047" y="367484"/>
            <a:ext cx="8568531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6047" y="1716677"/>
            <a:ext cx="8568531" cy="500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6047" y="6887704"/>
            <a:ext cx="2100130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it-IT" smtClean="0">
                <a:solidFill>
                  <a:srgbClr val="000000"/>
                </a:solidFill>
                <a:latin typeface="Lucida Grande" pitchFamily="84" charset="0"/>
                <a:ea typeface="ヒラギノ角ゴ Pro W3" pitchFamily="84" charset="-128"/>
              </a:rPr>
              <a:t>P. Lenisa</a:t>
            </a:r>
            <a:endParaRPr lang="en-US" altLang="it-IT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6887704"/>
            <a:ext cx="3192198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mtClean="0">
                <a:solidFill>
                  <a:srgbClr val="000000"/>
                </a:solidFill>
                <a:latin typeface="Lucida Grande" pitchFamily="84" charset="0"/>
                <a:ea typeface="ヒラギノ角ゴ Pro W3" pitchFamily="84" charset="-128"/>
              </a:rPr>
              <a:t>Silicon detectors</a:t>
            </a:r>
            <a:endParaRPr lang="en-US" altLang="it-IT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6887704"/>
            <a:ext cx="2100130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 defTabSz="914400" eaLnBrk="0">
              <a:lnSpc>
                <a:spcPct val="100000"/>
              </a:lnSpc>
              <a:buClrTx/>
              <a:buSzTx/>
              <a:buFontTx/>
              <a:buNone/>
              <a:defRPr/>
            </a:pPr>
            <a:fld id="{F0B8B6B9-071C-4345-AEB4-463A9821B135}" type="slidenum">
              <a:rPr lang="en-US">
                <a:solidFill>
                  <a:srgbClr val="000000"/>
                </a:solidFill>
                <a:latin typeface="Lucida Grande" pitchFamily="84" charset="0"/>
                <a:ea typeface="ヒラギノ角ゴ Pro W3" pitchFamily="84" charset="-128"/>
              </a:rPr>
              <a:pPr defTabSz="914400" eaLnBrk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6000"/>
            <a:ext cx="10080625" cy="172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4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77979" indent="-377979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+mn-ea"/>
        </a:defRPr>
      </a:lvl2pPr>
      <a:lvl3pPr marL="1259929" indent="-251986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</a:defRPr>
      </a:lvl3pPr>
      <a:lvl4pPr marL="1763900" indent="-251986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267872" indent="-251986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140010" y="1"/>
            <a:ext cx="9940616" cy="1185351"/>
          </a:xfrm>
          <a:prstGeom prst="rect">
            <a:avLst/>
          </a:prstGeom>
          <a:gradFill flip="none" rotWithShape="1">
            <a:gsLst>
              <a:gs pos="5000">
                <a:srgbClr val="005B82"/>
              </a:gs>
              <a:gs pos="100000">
                <a:schemeClr val="tx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 defTabSz="1007943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600">
              <a:solidFill>
                <a:srgbClr val="005B82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717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595037" y="-37298"/>
            <a:ext cx="8568531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800" y="2099910"/>
            <a:ext cx="8568531" cy="45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751" y="0"/>
            <a:ext cx="138258" cy="2519892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 defTabSz="1007943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60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1" y="5039783"/>
            <a:ext cx="138259" cy="2519892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 defTabSz="1007943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60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127758" y="0"/>
            <a:ext cx="138258" cy="2519892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 defTabSz="1007943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60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-35741" y="2519892"/>
            <a:ext cx="138259" cy="2519892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 defTabSz="1007943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600">
              <a:solidFill>
                <a:srgbClr val="FFFF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126008" y="5039783"/>
            <a:ext cx="138259" cy="2519892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 defTabSz="1007943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60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095" name="Text Box 71"/>
          <p:cNvSpPr txBox="1">
            <a:spLocks noChangeArrowheads="1"/>
          </p:cNvSpPr>
          <p:nvPr/>
        </p:nvSpPr>
        <p:spPr bwMode="auto">
          <a:xfrm>
            <a:off x="595037" y="7139693"/>
            <a:ext cx="1723020" cy="16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100" dirty="0" smtClean="0">
                <a:solidFill>
                  <a:srgbClr val="005B82"/>
                </a:solidFill>
                <a:latin typeface="Arial"/>
              </a:rPr>
              <a:t>c.weidemann@fz-juelich.de</a:t>
            </a:r>
            <a:endParaRPr lang="de-DE" sz="1100" dirty="0">
              <a:solidFill>
                <a:srgbClr val="005B82"/>
              </a:solidFill>
              <a:latin typeface="Arial"/>
            </a:endParaRPr>
          </a:p>
        </p:txBody>
      </p:sp>
      <p:sp>
        <p:nvSpPr>
          <p:cNvPr id="13" name="Text Box 71"/>
          <p:cNvSpPr txBox="1">
            <a:spLocks noChangeArrowheads="1"/>
          </p:cNvSpPr>
          <p:nvPr/>
        </p:nvSpPr>
        <p:spPr bwMode="auto">
          <a:xfrm>
            <a:off x="4484626" y="7129115"/>
            <a:ext cx="1235273" cy="16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100" dirty="0" smtClean="0">
                <a:solidFill>
                  <a:srgbClr val="005B82"/>
                </a:solidFill>
                <a:latin typeface="Arial"/>
              </a:rPr>
              <a:t>INPC 2013, Firenze</a:t>
            </a:r>
            <a:endParaRPr lang="de-DE" sz="1100" dirty="0">
              <a:solidFill>
                <a:srgbClr val="005B82"/>
              </a:solidFill>
              <a:latin typeface="Arial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66" y="60198"/>
            <a:ext cx="1984595" cy="10649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4445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1959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5B8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5B8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5B8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5B82"/>
          </a:solidFill>
          <a:latin typeface="Arial" pitchFamily="34" charset="0"/>
        </a:defRPr>
      </a:lvl5pPr>
      <a:lvl6pPr marL="503972" algn="l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5B82"/>
          </a:solidFill>
          <a:latin typeface="Arial" pitchFamily="34" charset="0"/>
        </a:defRPr>
      </a:lvl6pPr>
      <a:lvl7pPr marL="1007943" algn="l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5B82"/>
          </a:solidFill>
          <a:latin typeface="Arial" pitchFamily="34" charset="0"/>
        </a:defRPr>
      </a:lvl7pPr>
      <a:lvl8pPr marL="1511915" algn="l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5B82"/>
          </a:solidFill>
          <a:latin typeface="Arial" pitchFamily="34" charset="0"/>
        </a:defRPr>
      </a:lvl8pPr>
      <a:lvl9pPr marL="2015886" algn="l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5B82"/>
          </a:solidFill>
          <a:latin typeface="Arial" pitchFamily="34" charset="0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400" i="1">
          <a:solidFill>
            <a:schemeClr val="tx1"/>
          </a:solidFill>
          <a:latin typeface="+mn-lt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–"/>
        <a:defRPr sz="2200">
          <a:solidFill>
            <a:schemeClr val="tx1"/>
          </a:solidFill>
          <a:latin typeface="+mn-lt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»"/>
        <a:defRPr sz="2200">
          <a:solidFill>
            <a:schemeClr val="tx1"/>
          </a:solidFill>
          <a:latin typeface="+mn-lt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gif"/><Relationship Id="rId5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50.jpg"/><Relationship Id="rId6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58.jpg"/><Relationship Id="rId5" Type="http://schemas.openxmlformats.org/officeDocument/2006/relationships/image" Target="../media/image59.jpg"/><Relationship Id="rId6" Type="http://schemas.openxmlformats.org/officeDocument/2006/relationships/image" Target="../media/image60.jpg"/><Relationship Id="rId7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4" Type="http://schemas.openxmlformats.org/officeDocument/2006/relationships/image" Target="../media/image63.png"/><Relationship Id="rId5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8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jpe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4" Type="http://schemas.openxmlformats.org/officeDocument/2006/relationships/image" Target="../media/image91.jpeg"/><Relationship Id="rId5" Type="http://schemas.openxmlformats.org/officeDocument/2006/relationships/image" Target="../media/image92.jpeg"/><Relationship Id="rId6" Type="http://schemas.openxmlformats.org/officeDocument/2006/relationships/image" Target="../media/image81.png"/><Relationship Id="rId7" Type="http://schemas.openxmlformats.org/officeDocument/2006/relationships/image" Target="../media/image67.png"/><Relationship Id="rId8" Type="http://schemas.openxmlformats.org/officeDocument/2006/relationships/image" Target="../media/image93.gif"/><Relationship Id="rId9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0.wmf"/><Relationship Id="rId8" Type="http://schemas.openxmlformats.org/officeDocument/2006/relationships/image" Target="../media/image2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4" y="6318269"/>
            <a:ext cx="2150919" cy="100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62973" y="1099042"/>
            <a:ext cx="10148844" cy="113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898" tIns="76664" rIns="89898" bIns="44948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/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ilicon </a:t>
            </a:r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etectors in </a:t>
            </a:r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article </a:t>
            </a:r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hysics.</a:t>
            </a:r>
          </a:p>
          <a:p>
            <a:pPr algn="ctr" eaLnBrk="1"/>
            <a:r>
              <a:rPr lang="en-US" sz="2400" i="1" dirty="0" smtClean="0">
                <a:solidFill>
                  <a:srgbClr val="606060"/>
                </a:solidFill>
                <a:latin typeface="Comic Sans MS" pitchFamily="66" charset="0"/>
              </a:rPr>
              <a:t>(An introduction to semiconductor detectors).</a:t>
            </a:r>
            <a:endParaRPr lang="en-US" sz="2400" i="1" dirty="0">
              <a:solidFill>
                <a:srgbClr val="606060"/>
              </a:solidFill>
              <a:latin typeface="Comic Sans MS" pitchFamily="66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11790" y="250825"/>
            <a:ext cx="260287" cy="43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98" tIns="46747" rIns="89898" bIns="46747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it-IT" sz="2200" dirty="0">
                <a:solidFill>
                  <a:srgbClr val="000080"/>
                </a:solidFill>
                <a:latin typeface="Century Schoolbook" pitchFamily="16" charset="0"/>
              </a:rPr>
              <a:t> 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07" y="6100554"/>
            <a:ext cx="23399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977921" y="3067604"/>
            <a:ext cx="8070112" cy="903768"/>
          </a:xfrm>
          <a:prstGeom prst="rect">
            <a:avLst/>
          </a:prstGeom>
          <a:noFill/>
          <a:ln>
            <a:noFill/>
          </a:ln>
          <a:extLst/>
        </p:spPr>
        <p:txBody>
          <a:bodyPr lIns="100684" tIns="50344" rIns="100684" bIns="50344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EE0"/>
              </a:buClr>
            </a:pPr>
            <a:r>
              <a:rPr lang="de-DE" sz="2400" dirty="0">
                <a:latin typeface="Comic Sans MS" pitchFamily="66" charset="0"/>
              </a:rPr>
              <a:t>Paolo </a:t>
            </a:r>
            <a:r>
              <a:rPr lang="de-DE" sz="2400" dirty="0" err="1">
                <a:latin typeface="Comic Sans MS" pitchFamily="66" charset="0"/>
              </a:rPr>
              <a:t>Lenisa</a:t>
            </a:r>
            <a:r>
              <a:rPr lang="de-DE" sz="2400" dirty="0">
                <a:latin typeface="Comic Sans MS" pitchFamily="66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Clr>
                <a:srgbClr val="009EE0"/>
              </a:buClr>
            </a:pPr>
            <a:r>
              <a:rPr lang="de-DE" sz="2400" dirty="0" err="1">
                <a:latin typeface="Comic Sans MS" pitchFamily="66" charset="0"/>
              </a:rPr>
              <a:t>Università</a:t>
            </a:r>
            <a:r>
              <a:rPr lang="de-DE" sz="2400" dirty="0">
                <a:latin typeface="Comic Sans MS" pitchFamily="66" charset="0"/>
              </a:rPr>
              <a:t> di Ferrara </a:t>
            </a:r>
            <a:r>
              <a:rPr lang="de-DE" sz="2400" dirty="0" err="1">
                <a:latin typeface="Comic Sans MS" pitchFamily="66" charset="0"/>
              </a:rPr>
              <a:t>and</a:t>
            </a:r>
            <a:r>
              <a:rPr lang="de-DE" sz="2400" dirty="0">
                <a:latin typeface="Comic Sans MS" pitchFamily="66" charset="0"/>
              </a:rPr>
              <a:t> INFN - </a:t>
            </a:r>
            <a:r>
              <a:rPr lang="de-DE" sz="2400" dirty="0" err="1">
                <a:latin typeface="Comic Sans MS" pitchFamily="66" charset="0"/>
              </a:rPr>
              <a:t>Italy</a:t>
            </a:r>
            <a:endParaRPr lang="de-DE" b="1" dirty="0">
              <a:latin typeface="Comic Sans MS" pitchFamily="66" charset="0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379633" y="5342556"/>
            <a:ext cx="7307770" cy="657036"/>
          </a:xfrm>
          <a:prstGeom prst="rect">
            <a:avLst/>
          </a:prstGeom>
          <a:noFill/>
          <a:ln>
            <a:noFill/>
          </a:ln>
          <a:extLst/>
        </p:spPr>
        <p:txBody>
          <a:bodyPr lIns="100684" tIns="50344" rIns="100684" bIns="50344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EE0"/>
              </a:buClr>
            </a:pPr>
            <a:r>
              <a:rPr lang="de-DE" sz="1600" i="1" dirty="0" err="1" smtClean="0">
                <a:latin typeface="Comic Sans MS" pitchFamily="66" charset="0"/>
              </a:rPr>
              <a:t>Tbilisi</a:t>
            </a:r>
            <a:r>
              <a:rPr lang="de-DE" sz="1600" i="1" dirty="0" smtClean="0">
                <a:latin typeface="Comic Sans MS" pitchFamily="66" charset="0"/>
              </a:rPr>
              <a:t>, </a:t>
            </a:r>
            <a:r>
              <a:rPr lang="de-DE" sz="1600" i="1" dirty="0" err="1" smtClean="0">
                <a:latin typeface="Comic Sans MS" pitchFamily="66" charset="0"/>
              </a:rPr>
              <a:t>July</a:t>
            </a:r>
            <a:r>
              <a:rPr lang="de-DE" sz="1600" i="1" smtClean="0">
                <a:latin typeface="Comic Sans MS" pitchFamily="66" charset="0"/>
              </a:rPr>
              <a:t> 11</a:t>
            </a:r>
            <a:r>
              <a:rPr lang="de-DE" sz="1600" i="1" baseline="30000" smtClean="0">
                <a:latin typeface="Comic Sans MS" pitchFamily="66" charset="0"/>
              </a:rPr>
              <a:t>th</a:t>
            </a:r>
            <a:r>
              <a:rPr lang="de-DE" sz="1600" i="1" smtClean="0">
                <a:latin typeface="Comic Sans MS" pitchFamily="66" charset="0"/>
              </a:rPr>
              <a:t> </a:t>
            </a:r>
            <a:r>
              <a:rPr lang="de-DE" sz="1600" i="1" dirty="0" smtClean="0">
                <a:latin typeface="Comic Sans MS" pitchFamily="66" charset="0"/>
              </a:rPr>
              <a:t>2014</a:t>
            </a:r>
            <a:endParaRPr lang="de-DE" sz="1600" i="1" baseline="30000" dirty="0">
              <a:latin typeface="Comic Sans MS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8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131259" y="2668637"/>
            <a:ext cx="9672849" cy="3445601"/>
            <a:chOff x="75" y="1525"/>
            <a:chExt cx="5527" cy="1969"/>
          </a:xfrm>
        </p:grpSpPr>
        <p:grpSp>
          <p:nvGrpSpPr>
            <p:cNvPr id="17418" name="Group 3"/>
            <p:cNvGrpSpPr>
              <a:grpSpLocks/>
            </p:cNvGrpSpPr>
            <p:nvPr/>
          </p:nvGrpSpPr>
          <p:grpSpPr bwMode="auto">
            <a:xfrm>
              <a:off x="75" y="1979"/>
              <a:ext cx="5527" cy="1515"/>
              <a:chOff x="75" y="1979"/>
              <a:chExt cx="5527" cy="1515"/>
            </a:xfrm>
          </p:grpSpPr>
          <p:sp>
            <p:nvSpPr>
              <p:cNvPr id="17422" name="Line 4"/>
              <p:cNvSpPr>
                <a:spLocks noChangeShapeType="1"/>
              </p:cNvSpPr>
              <p:nvPr/>
            </p:nvSpPr>
            <p:spPr bwMode="auto">
              <a:xfrm>
                <a:off x="1202" y="1979"/>
                <a:ext cx="31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Comic Sans MS" panose="030F0702030302020204" pitchFamily="66" charset="0"/>
                </a:endParaRPr>
              </a:p>
            </p:txBody>
          </p:sp>
          <p:sp>
            <p:nvSpPr>
              <p:cNvPr id="17423" name="Rectangle 5"/>
              <p:cNvSpPr>
                <a:spLocks noChangeArrowheads="1"/>
              </p:cNvSpPr>
              <p:nvPr/>
            </p:nvSpPr>
            <p:spPr bwMode="auto">
              <a:xfrm rot="10800000">
                <a:off x="1201" y="1997"/>
                <a:ext cx="4401" cy="1497"/>
              </a:xfrm>
              <a:prstGeom prst="rect">
                <a:avLst/>
              </a:prstGeom>
              <a:solidFill>
                <a:srgbClr val="29292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>
                  <a:latin typeface="Comic Sans MS" panose="030F0702030302020204" pitchFamily="66" charset="0"/>
                </a:endParaRPr>
              </a:p>
            </p:txBody>
          </p:sp>
          <p:sp>
            <p:nvSpPr>
              <p:cNvPr id="17424" name="Line 6"/>
              <p:cNvSpPr>
                <a:spLocks noChangeShapeType="1"/>
              </p:cNvSpPr>
              <p:nvPr/>
            </p:nvSpPr>
            <p:spPr bwMode="auto">
              <a:xfrm>
                <a:off x="1201" y="3494"/>
                <a:ext cx="4401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7425" name="Group 7"/>
              <p:cNvGrpSpPr>
                <a:grpSpLocks/>
              </p:cNvGrpSpPr>
              <p:nvPr/>
            </p:nvGrpSpPr>
            <p:grpSpPr bwMode="auto">
              <a:xfrm>
                <a:off x="75" y="2006"/>
                <a:ext cx="1043" cy="1469"/>
                <a:chOff x="1020" y="2584"/>
                <a:chExt cx="1043" cy="1469"/>
              </a:xfrm>
            </p:grpSpPr>
            <p:sp>
              <p:nvSpPr>
                <p:cNvPr id="17430" name="AutoShape 8"/>
                <p:cNvSpPr>
                  <a:spLocks/>
                </p:cNvSpPr>
                <p:nvPr/>
              </p:nvSpPr>
              <p:spPr bwMode="auto">
                <a:xfrm>
                  <a:off x="1791" y="2584"/>
                  <a:ext cx="272" cy="1469"/>
                </a:xfrm>
                <a:prstGeom prst="leftBrace">
                  <a:avLst>
                    <a:gd name="adj1" fmla="val 45006"/>
                    <a:gd name="adj2" fmla="val 50000"/>
                  </a:avLst>
                </a:prstGeom>
                <a:noFill/>
                <a:ln w="349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it-IT" altLang="it-IT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743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20" y="3170"/>
                  <a:ext cx="718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4925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de-DE" altLang="it-IT" sz="2600">
                      <a:latin typeface="Comic Sans MS" panose="030F0702030302020204" pitchFamily="66" charset="0"/>
                    </a:rPr>
                    <a:t>~ 150V</a:t>
                  </a:r>
                </a:p>
              </p:txBody>
            </p:sp>
          </p:grpSp>
          <p:sp>
            <p:nvSpPr>
              <p:cNvPr id="17426" name="Line 10"/>
              <p:cNvSpPr>
                <a:spLocks noChangeShapeType="1"/>
              </p:cNvSpPr>
              <p:nvPr/>
            </p:nvSpPr>
            <p:spPr bwMode="auto">
              <a:xfrm>
                <a:off x="2199" y="1979"/>
                <a:ext cx="31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Comic Sans MS" panose="030F0702030302020204" pitchFamily="66" charset="0"/>
                </a:endParaRPr>
              </a:p>
            </p:txBody>
          </p:sp>
          <p:sp>
            <p:nvSpPr>
              <p:cNvPr id="17427" name="Line 11"/>
              <p:cNvSpPr>
                <a:spLocks noChangeShapeType="1"/>
              </p:cNvSpPr>
              <p:nvPr/>
            </p:nvSpPr>
            <p:spPr bwMode="auto">
              <a:xfrm>
                <a:off x="3242" y="1979"/>
                <a:ext cx="31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Comic Sans MS" panose="030F0702030302020204" pitchFamily="66" charset="0"/>
                </a:endParaRPr>
              </a:p>
            </p:txBody>
          </p:sp>
          <p:sp>
            <p:nvSpPr>
              <p:cNvPr id="17428" name="Line 12"/>
              <p:cNvSpPr>
                <a:spLocks noChangeShapeType="1"/>
              </p:cNvSpPr>
              <p:nvPr/>
            </p:nvSpPr>
            <p:spPr bwMode="auto">
              <a:xfrm>
                <a:off x="4241" y="1979"/>
                <a:ext cx="31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Comic Sans MS" panose="030F0702030302020204" pitchFamily="66" charset="0"/>
                </a:endParaRPr>
              </a:p>
            </p:txBody>
          </p:sp>
          <p:sp>
            <p:nvSpPr>
              <p:cNvPr id="17429" name="Line 13"/>
              <p:cNvSpPr>
                <a:spLocks noChangeShapeType="1"/>
              </p:cNvSpPr>
              <p:nvPr/>
            </p:nvSpPr>
            <p:spPr bwMode="auto">
              <a:xfrm>
                <a:off x="5284" y="1979"/>
                <a:ext cx="31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7419" name="Text Box 14"/>
            <p:cNvSpPr txBox="1">
              <a:spLocks noChangeArrowheads="1"/>
            </p:cNvSpPr>
            <p:nvPr/>
          </p:nvSpPr>
          <p:spPr bwMode="auto">
            <a:xfrm>
              <a:off x="1383" y="1525"/>
              <a:ext cx="2018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it-IT" dirty="0" smtClean="0">
                  <a:latin typeface="Comic Sans MS" panose="030F0702030302020204" pitchFamily="66" charset="0"/>
                </a:rPr>
                <a:t>Strips </a:t>
              </a:r>
              <a:r>
                <a:rPr lang="de-DE" altLang="it-IT" dirty="0" err="1" smtClean="0">
                  <a:latin typeface="Comic Sans MS" panose="030F0702030302020204" pitchFamily="66" charset="0"/>
                </a:rPr>
                <a:t>or</a:t>
              </a:r>
              <a:r>
                <a:rPr lang="de-DE" altLang="it-IT" dirty="0" smtClean="0">
                  <a:latin typeface="Comic Sans MS" panose="030F0702030302020204" pitchFamily="66" charset="0"/>
                </a:rPr>
                <a:t> Pixel - </a:t>
              </a:r>
              <a:r>
                <a:rPr lang="de-DE" altLang="it-IT" dirty="0" err="1" smtClean="0">
                  <a:latin typeface="Comic Sans MS" panose="030F0702030302020204" pitchFamily="66" charset="0"/>
                </a:rPr>
                <a:t>electrodes</a:t>
              </a:r>
              <a:endParaRPr lang="de-DE" altLang="it-IT" dirty="0">
                <a:latin typeface="Comic Sans MS" panose="030F0702030302020204" pitchFamily="66" charset="0"/>
              </a:endParaRPr>
            </a:p>
          </p:txBody>
        </p:sp>
        <p:sp>
          <p:nvSpPr>
            <p:cNvPr id="17420" name="Line 15"/>
            <p:cNvSpPr>
              <a:spLocks noChangeShapeType="1"/>
            </p:cNvSpPr>
            <p:nvPr/>
          </p:nvSpPr>
          <p:spPr bwMode="auto">
            <a:xfrm flipH="1">
              <a:off x="1338" y="1751"/>
              <a:ext cx="272" cy="1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Comic Sans MS" panose="030F0702030302020204" pitchFamily="66" charset="0"/>
              </a:endParaRPr>
            </a:p>
          </p:txBody>
        </p:sp>
        <p:sp>
          <p:nvSpPr>
            <p:cNvPr id="17421" name="Line 16"/>
            <p:cNvSpPr>
              <a:spLocks noChangeShapeType="1"/>
            </p:cNvSpPr>
            <p:nvPr/>
          </p:nvSpPr>
          <p:spPr bwMode="auto">
            <a:xfrm>
              <a:off x="2971" y="1752"/>
              <a:ext cx="363" cy="18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Comic Sans MS" panose="030F0702030302020204" pitchFamily="66" charset="0"/>
              </a:endParaRPr>
            </a:p>
          </p:txBody>
        </p:sp>
      </p:grpSp>
      <p:sp>
        <p:nvSpPr>
          <p:cNvPr id="376849" name="Rectangle 17"/>
          <p:cNvSpPr>
            <a:spLocks noGrp="1" noChangeArrowheads="1"/>
          </p:cNvSpPr>
          <p:nvPr>
            <p:ph type="title"/>
          </p:nvPr>
        </p:nvSpPr>
        <p:spPr>
          <a:xfrm>
            <a:off x="516282" y="0"/>
            <a:ext cx="9072563" cy="694721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it-IT" sz="2800" dirty="0" smtClean="0"/>
              <a:t>Principle of operation of a Silicon-detector: sequence</a:t>
            </a:r>
            <a:endParaRPr lang="de-DE" altLang="it-IT" sz="2800" dirty="0"/>
          </a:p>
        </p:txBody>
      </p:sp>
      <p:sp>
        <p:nvSpPr>
          <p:cNvPr id="376850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342729" y="910373"/>
            <a:ext cx="6871219" cy="450076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it-IT" sz="2000" dirty="0" err="1">
                <a:solidFill>
                  <a:schemeClr val="tx1"/>
                </a:solidFill>
              </a:rPr>
              <a:t>Charged</a:t>
            </a:r>
            <a:r>
              <a:rPr lang="de-DE" altLang="it-IT" sz="2000" dirty="0">
                <a:solidFill>
                  <a:schemeClr val="tx1"/>
                </a:solidFill>
              </a:rPr>
              <a:t> </a:t>
            </a:r>
            <a:r>
              <a:rPr lang="de-DE" altLang="it-IT" sz="2000" dirty="0" err="1">
                <a:solidFill>
                  <a:schemeClr val="tx1"/>
                </a:solidFill>
              </a:rPr>
              <a:t>particle</a:t>
            </a:r>
            <a:r>
              <a:rPr lang="de-DE" altLang="it-IT" sz="2000" dirty="0">
                <a:solidFill>
                  <a:schemeClr val="tx1"/>
                </a:solidFill>
              </a:rPr>
              <a:t> </a:t>
            </a:r>
            <a:r>
              <a:rPr lang="de-DE" altLang="it-IT" sz="2000" dirty="0" err="1">
                <a:solidFill>
                  <a:schemeClr val="tx1"/>
                </a:solidFill>
              </a:rPr>
              <a:t>crosses</a:t>
            </a:r>
            <a:r>
              <a:rPr lang="de-DE" altLang="it-IT" sz="2000" dirty="0">
                <a:solidFill>
                  <a:schemeClr val="tx1"/>
                </a:solidFill>
              </a:rPr>
              <a:t> </a:t>
            </a:r>
            <a:r>
              <a:rPr lang="de-DE" altLang="it-IT" sz="2000" dirty="0" err="1">
                <a:solidFill>
                  <a:schemeClr val="tx1"/>
                </a:solidFill>
              </a:rPr>
              <a:t>detector</a:t>
            </a:r>
            <a:endParaRPr lang="de-DE" altLang="it-IT" sz="2000" dirty="0">
              <a:solidFill>
                <a:schemeClr val="tx1"/>
              </a:solidFill>
            </a:endParaRPr>
          </a:p>
        </p:txBody>
      </p:sp>
      <p:sp>
        <p:nvSpPr>
          <p:cNvPr id="17413" name="Line 32"/>
          <p:cNvSpPr>
            <a:spLocks noChangeShapeType="1"/>
          </p:cNvSpPr>
          <p:nvPr/>
        </p:nvSpPr>
        <p:spPr bwMode="auto">
          <a:xfrm flipV="1">
            <a:off x="4881053" y="2747382"/>
            <a:ext cx="2779172" cy="4366063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it-IT">
              <a:latin typeface="Comic Sans MS" panose="030F0702030302020204" pitchFamily="66" charset="0"/>
            </a:endParaRPr>
          </a:p>
        </p:txBody>
      </p:sp>
      <p:sp>
        <p:nvSpPr>
          <p:cNvPr id="17414" name="Oval 33"/>
          <p:cNvSpPr>
            <a:spLocks noChangeAspect="1" noChangeArrowheads="1"/>
          </p:cNvSpPr>
          <p:nvPr/>
        </p:nvSpPr>
        <p:spPr bwMode="auto">
          <a:xfrm>
            <a:off x="7213948" y="3104367"/>
            <a:ext cx="276517" cy="278239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altLang="it-IT"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7415" name="Text Box 41"/>
          <p:cNvSpPr txBox="1">
            <a:spLocks noChangeArrowheads="1"/>
          </p:cNvSpPr>
          <p:nvPr/>
        </p:nvSpPr>
        <p:spPr bwMode="auto">
          <a:xfrm>
            <a:off x="7619973" y="2668636"/>
            <a:ext cx="2460653" cy="38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>
                <a:latin typeface="Comic Sans MS" panose="030F0702030302020204" pitchFamily="66" charset="0"/>
              </a:rPr>
              <a:t>charged particle </a:t>
            </a:r>
          </a:p>
        </p:txBody>
      </p:sp>
      <p:sp>
        <p:nvSpPr>
          <p:cNvPr id="17417" name="Text Box 43"/>
          <p:cNvSpPr txBox="1">
            <a:spLocks noChangeArrowheads="1"/>
          </p:cNvSpPr>
          <p:nvPr/>
        </p:nvSpPr>
        <p:spPr bwMode="auto">
          <a:xfrm>
            <a:off x="911808" y="3065869"/>
            <a:ext cx="1191823" cy="331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Positive voltage</a:t>
            </a:r>
          </a:p>
          <a:p>
            <a:pPr eaLnBrk="1" hangingPunct="1">
              <a:spcBef>
                <a:spcPct val="50000"/>
              </a:spcBef>
            </a:pPr>
            <a:endParaRPr lang="en-GB" altLang="it-IT" dirty="0" smtClean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it-IT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it-IT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it-IT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it-IT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it-IT" dirty="0">
                <a:latin typeface="Comic Sans MS" panose="030F0702030302020204" pitchFamily="66" charset="0"/>
              </a:rPr>
              <a:t>Ground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P. Lenisa</a:t>
            </a:r>
            <a:endParaRPr lang="de-DE" alt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it-IT" smtClean="0"/>
              <a:t>Silicon detectors</a:t>
            </a:r>
            <a:endParaRPr lang="de-DE" alt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FA1B5-AE67-4E6D-A66D-BEDFF4D46706}" type="slidenum">
              <a:rPr lang="de-DE" altLang="it-IT" smtClean="0"/>
              <a:pPr>
                <a:defRPr/>
              </a:pPr>
              <a:t>10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857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"/>
          <p:cNvGrpSpPr>
            <a:grpSpLocks/>
          </p:cNvGrpSpPr>
          <p:nvPr/>
        </p:nvGrpSpPr>
        <p:grpSpPr bwMode="auto">
          <a:xfrm>
            <a:off x="131259" y="3463102"/>
            <a:ext cx="9672849" cy="2651135"/>
            <a:chOff x="75" y="1979"/>
            <a:chExt cx="5527" cy="1515"/>
          </a:xfrm>
        </p:grpSpPr>
        <p:sp>
          <p:nvSpPr>
            <p:cNvPr id="18453" name="Line 4"/>
            <p:cNvSpPr>
              <a:spLocks noChangeShapeType="1"/>
            </p:cNvSpPr>
            <p:nvPr/>
          </p:nvSpPr>
          <p:spPr bwMode="auto">
            <a:xfrm>
              <a:off x="1202" y="1979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Comic Sans MS" panose="030F0702030302020204" pitchFamily="66" charset="0"/>
              </a:endParaRPr>
            </a:p>
          </p:txBody>
        </p:sp>
        <p:sp>
          <p:nvSpPr>
            <p:cNvPr id="18454" name="Rectangle 5"/>
            <p:cNvSpPr>
              <a:spLocks noChangeArrowheads="1"/>
            </p:cNvSpPr>
            <p:nvPr/>
          </p:nvSpPr>
          <p:spPr bwMode="auto">
            <a:xfrm rot="10800000">
              <a:off x="1201" y="1997"/>
              <a:ext cx="4401" cy="1497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49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it-IT" altLang="it-IT">
                <a:latin typeface="Comic Sans MS" panose="030F0702030302020204" pitchFamily="66" charset="0"/>
              </a:endParaRPr>
            </a:p>
          </p:txBody>
        </p:sp>
        <p:sp>
          <p:nvSpPr>
            <p:cNvPr id="18455" name="Line 6"/>
            <p:cNvSpPr>
              <a:spLocks noChangeShapeType="1"/>
            </p:cNvSpPr>
            <p:nvPr/>
          </p:nvSpPr>
          <p:spPr bwMode="auto">
            <a:xfrm>
              <a:off x="1201" y="3494"/>
              <a:ext cx="4401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Comic Sans MS" panose="030F0702030302020204" pitchFamily="66" charset="0"/>
              </a:endParaRPr>
            </a:p>
          </p:txBody>
        </p:sp>
        <p:grpSp>
          <p:nvGrpSpPr>
            <p:cNvPr id="18456" name="Group 7"/>
            <p:cNvGrpSpPr>
              <a:grpSpLocks/>
            </p:cNvGrpSpPr>
            <p:nvPr/>
          </p:nvGrpSpPr>
          <p:grpSpPr bwMode="auto">
            <a:xfrm>
              <a:off x="75" y="2006"/>
              <a:ext cx="1043" cy="1469"/>
              <a:chOff x="1020" y="2584"/>
              <a:chExt cx="1043" cy="1469"/>
            </a:xfrm>
          </p:grpSpPr>
          <p:sp>
            <p:nvSpPr>
              <p:cNvPr id="18461" name="AutoShape 8"/>
              <p:cNvSpPr>
                <a:spLocks/>
              </p:cNvSpPr>
              <p:nvPr/>
            </p:nvSpPr>
            <p:spPr bwMode="auto">
              <a:xfrm>
                <a:off x="1791" y="2584"/>
                <a:ext cx="272" cy="1469"/>
              </a:xfrm>
              <a:prstGeom prst="leftBrace">
                <a:avLst>
                  <a:gd name="adj1" fmla="val 45006"/>
                  <a:gd name="adj2" fmla="val 50000"/>
                </a:avLst>
              </a:prstGeom>
              <a:noFill/>
              <a:ln w="349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>
                  <a:latin typeface="Comic Sans MS" panose="030F0702030302020204" pitchFamily="66" charset="0"/>
                </a:endParaRPr>
              </a:p>
            </p:txBody>
          </p:sp>
          <p:sp>
            <p:nvSpPr>
              <p:cNvPr id="18462" name="Text Box 9"/>
              <p:cNvSpPr txBox="1">
                <a:spLocks noChangeArrowheads="1"/>
              </p:cNvSpPr>
              <p:nvPr/>
            </p:nvSpPr>
            <p:spPr bwMode="auto">
              <a:xfrm>
                <a:off x="1020" y="3170"/>
                <a:ext cx="718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49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de-DE" altLang="it-IT" sz="2600">
                    <a:latin typeface="Comic Sans MS" panose="030F0702030302020204" pitchFamily="66" charset="0"/>
                  </a:rPr>
                  <a:t>~ 150V</a:t>
                </a:r>
              </a:p>
            </p:txBody>
          </p:sp>
        </p:grpSp>
        <p:sp>
          <p:nvSpPr>
            <p:cNvPr id="18457" name="Line 10"/>
            <p:cNvSpPr>
              <a:spLocks noChangeShapeType="1"/>
            </p:cNvSpPr>
            <p:nvPr/>
          </p:nvSpPr>
          <p:spPr bwMode="auto">
            <a:xfrm>
              <a:off x="2199" y="1979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Comic Sans MS" panose="030F0702030302020204" pitchFamily="66" charset="0"/>
              </a:endParaRPr>
            </a:p>
          </p:txBody>
        </p:sp>
        <p:sp>
          <p:nvSpPr>
            <p:cNvPr id="18458" name="Line 11"/>
            <p:cNvSpPr>
              <a:spLocks noChangeShapeType="1"/>
            </p:cNvSpPr>
            <p:nvPr/>
          </p:nvSpPr>
          <p:spPr bwMode="auto">
            <a:xfrm>
              <a:off x="3242" y="1979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Comic Sans MS" panose="030F0702030302020204" pitchFamily="66" charset="0"/>
              </a:endParaRPr>
            </a:p>
          </p:txBody>
        </p:sp>
        <p:sp>
          <p:nvSpPr>
            <p:cNvPr id="18459" name="Line 12"/>
            <p:cNvSpPr>
              <a:spLocks noChangeShapeType="1"/>
            </p:cNvSpPr>
            <p:nvPr/>
          </p:nvSpPr>
          <p:spPr bwMode="auto">
            <a:xfrm>
              <a:off x="4241" y="1979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Comic Sans MS" panose="030F0702030302020204" pitchFamily="66" charset="0"/>
              </a:endParaRPr>
            </a:p>
          </p:txBody>
        </p:sp>
        <p:sp>
          <p:nvSpPr>
            <p:cNvPr id="18460" name="Line 13"/>
            <p:cNvSpPr>
              <a:spLocks noChangeShapeType="1"/>
            </p:cNvSpPr>
            <p:nvPr/>
          </p:nvSpPr>
          <p:spPr bwMode="auto">
            <a:xfrm>
              <a:off x="5284" y="1979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Comic Sans MS" panose="030F0702030302020204" pitchFamily="66" charset="0"/>
              </a:endParaRPr>
            </a:p>
          </p:txBody>
        </p:sp>
      </p:grpSp>
      <p:sp>
        <p:nvSpPr>
          <p:cNvPr id="446482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398240" y="1371600"/>
            <a:ext cx="7261985" cy="505834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it-IT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Creates</a:t>
            </a:r>
            <a:r>
              <a:rPr lang="de-DE" altLang="it-IT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</a:t>
            </a:r>
            <a:r>
              <a:rPr lang="de-DE" alt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hole </a:t>
            </a:r>
            <a:r>
              <a:rPr lang="de-DE" alt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pairs</a:t>
            </a:r>
            <a:endParaRPr lang="de-DE" altLang="it-IT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8438" name="Group 19"/>
          <p:cNvGrpSpPr>
            <a:grpSpLocks/>
          </p:cNvGrpSpPr>
          <p:nvPr/>
        </p:nvGrpSpPr>
        <p:grpSpPr bwMode="auto">
          <a:xfrm>
            <a:off x="4881053" y="2747382"/>
            <a:ext cx="2779172" cy="4366063"/>
            <a:chOff x="2562" y="1570"/>
            <a:chExt cx="1588" cy="2495"/>
          </a:xfrm>
        </p:grpSpPr>
        <p:sp>
          <p:nvSpPr>
            <p:cNvPr id="18439" name="Oval 20"/>
            <p:cNvSpPr>
              <a:spLocks noChangeAspect="1" noChangeArrowheads="1"/>
            </p:cNvSpPr>
            <p:nvPr/>
          </p:nvSpPr>
          <p:spPr bwMode="auto">
            <a:xfrm>
              <a:off x="3764" y="2296"/>
              <a:ext cx="159" cy="15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1747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18440" name="Oval 21"/>
            <p:cNvSpPr>
              <a:spLocks noChangeAspect="1" noChangeArrowheads="1"/>
            </p:cNvSpPr>
            <p:nvPr/>
          </p:nvSpPr>
          <p:spPr bwMode="auto">
            <a:xfrm>
              <a:off x="2925" y="2954"/>
              <a:ext cx="158" cy="15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1747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18441" name="Oval 22"/>
            <p:cNvSpPr>
              <a:spLocks noChangeAspect="1" noChangeArrowheads="1"/>
            </p:cNvSpPr>
            <p:nvPr/>
          </p:nvSpPr>
          <p:spPr bwMode="auto">
            <a:xfrm>
              <a:off x="2789" y="3135"/>
              <a:ext cx="158" cy="159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18442" name="Oval 23"/>
            <p:cNvSpPr>
              <a:spLocks noChangeAspect="1" noChangeArrowheads="1"/>
            </p:cNvSpPr>
            <p:nvPr/>
          </p:nvSpPr>
          <p:spPr bwMode="auto">
            <a:xfrm>
              <a:off x="2971" y="2604"/>
              <a:ext cx="159" cy="159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18443" name="Oval 24"/>
            <p:cNvSpPr>
              <a:spLocks noChangeAspect="1" noChangeArrowheads="1"/>
            </p:cNvSpPr>
            <p:nvPr/>
          </p:nvSpPr>
          <p:spPr bwMode="auto">
            <a:xfrm>
              <a:off x="3470" y="2931"/>
              <a:ext cx="158" cy="158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18444" name="Oval 25"/>
            <p:cNvSpPr>
              <a:spLocks noChangeAspect="1" noChangeArrowheads="1"/>
            </p:cNvSpPr>
            <p:nvPr/>
          </p:nvSpPr>
          <p:spPr bwMode="auto">
            <a:xfrm>
              <a:off x="3221" y="2523"/>
              <a:ext cx="158" cy="159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18445" name="Oval 26"/>
            <p:cNvSpPr>
              <a:spLocks noChangeAspect="1" noChangeArrowheads="1"/>
            </p:cNvSpPr>
            <p:nvPr/>
          </p:nvSpPr>
          <p:spPr bwMode="auto">
            <a:xfrm>
              <a:off x="3675" y="2523"/>
              <a:ext cx="158" cy="15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1747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18446" name="Oval 27"/>
            <p:cNvSpPr>
              <a:spLocks noChangeAspect="1" noChangeArrowheads="1"/>
            </p:cNvSpPr>
            <p:nvPr/>
          </p:nvSpPr>
          <p:spPr bwMode="auto">
            <a:xfrm>
              <a:off x="3221" y="3136"/>
              <a:ext cx="158" cy="15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1747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18447" name="Oval 28"/>
            <p:cNvSpPr>
              <a:spLocks noChangeAspect="1" noChangeArrowheads="1"/>
            </p:cNvSpPr>
            <p:nvPr/>
          </p:nvSpPr>
          <p:spPr bwMode="auto">
            <a:xfrm>
              <a:off x="3040" y="2772"/>
              <a:ext cx="158" cy="15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1747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18448" name="Oval 29"/>
            <p:cNvSpPr>
              <a:spLocks noChangeAspect="1" noChangeArrowheads="1"/>
            </p:cNvSpPr>
            <p:nvPr/>
          </p:nvSpPr>
          <p:spPr bwMode="auto">
            <a:xfrm>
              <a:off x="3266" y="2296"/>
              <a:ext cx="158" cy="15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1747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18449" name="Oval 30"/>
            <p:cNvSpPr>
              <a:spLocks noChangeAspect="1" noChangeArrowheads="1"/>
            </p:cNvSpPr>
            <p:nvPr/>
          </p:nvSpPr>
          <p:spPr bwMode="auto">
            <a:xfrm>
              <a:off x="3447" y="2750"/>
              <a:ext cx="159" cy="159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18450" name="Oval 31"/>
            <p:cNvSpPr>
              <a:spLocks noChangeAspect="1" noChangeArrowheads="1"/>
            </p:cNvSpPr>
            <p:nvPr/>
          </p:nvSpPr>
          <p:spPr bwMode="auto">
            <a:xfrm>
              <a:off x="3424" y="2228"/>
              <a:ext cx="159" cy="159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18451" name="Line 32"/>
            <p:cNvSpPr>
              <a:spLocks noChangeShapeType="1"/>
            </p:cNvSpPr>
            <p:nvPr/>
          </p:nvSpPr>
          <p:spPr bwMode="auto">
            <a:xfrm flipV="1">
              <a:off x="2562" y="1570"/>
              <a:ext cx="1588" cy="249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Comic Sans MS" panose="030F0702030302020204" pitchFamily="66" charset="0"/>
              </a:endParaRPr>
            </a:p>
          </p:txBody>
        </p:sp>
        <p:sp>
          <p:nvSpPr>
            <p:cNvPr id="18452" name="Oval 33"/>
            <p:cNvSpPr>
              <a:spLocks noChangeAspect="1" noChangeArrowheads="1"/>
            </p:cNvSpPr>
            <p:nvPr/>
          </p:nvSpPr>
          <p:spPr bwMode="auto">
            <a:xfrm>
              <a:off x="3895" y="1774"/>
              <a:ext cx="158" cy="159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>
                  <a:latin typeface="Comic Sans MS" panose="030F0702030302020204" pitchFamily="66" charset="0"/>
                </a:rPr>
                <a:t>+</a:t>
              </a:r>
            </a:p>
          </p:txBody>
        </p:sp>
      </p:grpSp>
      <p:sp>
        <p:nvSpPr>
          <p:cNvPr id="32" name="Rectangle 18"/>
          <p:cNvSpPr txBox="1">
            <a:spLocks noChangeArrowheads="1"/>
          </p:cNvSpPr>
          <p:nvPr/>
        </p:nvSpPr>
        <p:spPr bwMode="auto">
          <a:xfrm>
            <a:off x="342729" y="910373"/>
            <a:ext cx="6871219" cy="4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194" rIns="0" bIns="0" numCol="1" anchor="t" anchorCtr="0" compatLnSpc="1">
            <a:prstTxWarp prst="textNoShape">
              <a:avLst/>
            </a:prstTxWarp>
          </a:bodyPr>
          <a:lstStyle>
            <a:lvl1pPr marL="342510" indent="-342510" algn="l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103" indent="-285425" algn="l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24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2pPr>
            <a:lvl3pPr marL="1141695" indent="-228341" algn="l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3pPr>
            <a:lvl4pPr marL="1598376" indent="-228341" algn="l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4pPr>
            <a:lvl5pPr marL="2055055" indent="-228341" algn="l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74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5pPr>
            <a:lvl6pPr marL="2511735" indent="-228341" algn="l" defTabSz="456678" rtl="0" fontAlgn="base" hangingPunct="0">
              <a:lnSpc>
                <a:spcPct val="93000"/>
              </a:lnSpc>
              <a:spcBef>
                <a:spcPct val="0"/>
              </a:spcBef>
              <a:spcAft>
                <a:spcPts val="274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68413" indent="-228341" algn="l" defTabSz="456678" rtl="0" fontAlgn="base" hangingPunct="0">
              <a:lnSpc>
                <a:spcPct val="93000"/>
              </a:lnSpc>
              <a:spcBef>
                <a:spcPct val="0"/>
              </a:spcBef>
              <a:spcAft>
                <a:spcPts val="274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5095" indent="-228341" algn="l" defTabSz="456678" rtl="0" fontAlgn="base" hangingPunct="0">
              <a:lnSpc>
                <a:spcPct val="93000"/>
              </a:lnSpc>
              <a:spcBef>
                <a:spcPct val="0"/>
              </a:spcBef>
              <a:spcAft>
                <a:spcPts val="274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1771" indent="-228341" algn="l" defTabSz="456678" rtl="0" fontAlgn="base" hangingPunct="0">
              <a:lnSpc>
                <a:spcPct val="93000"/>
              </a:lnSpc>
              <a:spcBef>
                <a:spcPct val="0"/>
              </a:spcBef>
              <a:spcAft>
                <a:spcPts val="274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it-IT" sz="2000" kern="0" dirty="0" err="1" smtClean="0">
                <a:solidFill>
                  <a:schemeClr val="tx1"/>
                </a:solidFill>
              </a:rPr>
              <a:t>Charged</a:t>
            </a:r>
            <a:r>
              <a:rPr lang="de-DE" altLang="it-IT" sz="2000" kern="0" dirty="0" smtClean="0">
                <a:solidFill>
                  <a:schemeClr val="tx1"/>
                </a:solidFill>
              </a:rPr>
              <a:t> </a:t>
            </a:r>
            <a:r>
              <a:rPr lang="de-DE" altLang="it-IT" sz="2000" kern="0" dirty="0" err="1" smtClean="0">
                <a:solidFill>
                  <a:schemeClr val="tx1"/>
                </a:solidFill>
              </a:rPr>
              <a:t>particle</a:t>
            </a:r>
            <a:r>
              <a:rPr lang="de-DE" altLang="it-IT" sz="2000" kern="0" dirty="0" smtClean="0">
                <a:solidFill>
                  <a:schemeClr val="tx1"/>
                </a:solidFill>
              </a:rPr>
              <a:t> </a:t>
            </a:r>
            <a:r>
              <a:rPr lang="de-DE" altLang="it-IT" sz="2000" kern="0" dirty="0" err="1" smtClean="0">
                <a:solidFill>
                  <a:schemeClr val="tx1"/>
                </a:solidFill>
              </a:rPr>
              <a:t>crosses</a:t>
            </a:r>
            <a:r>
              <a:rPr lang="de-DE" altLang="it-IT" sz="2000" kern="0" dirty="0" smtClean="0">
                <a:solidFill>
                  <a:schemeClr val="tx1"/>
                </a:solidFill>
              </a:rPr>
              <a:t> </a:t>
            </a:r>
            <a:r>
              <a:rPr lang="de-DE" altLang="it-IT" sz="2000" kern="0" dirty="0" err="1" smtClean="0">
                <a:solidFill>
                  <a:schemeClr val="tx1"/>
                </a:solidFill>
              </a:rPr>
              <a:t>detector</a:t>
            </a:r>
            <a:endParaRPr lang="de-DE" altLang="it-IT" sz="2000" kern="0" dirty="0">
              <a:solidFill>
                <a:schemeClr val="tx1"/>
              </a:solidFill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2420401" y="2668637"/>
            <a:ext cx="3531719" cy="37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it-IT" dirty="0" smtClean="0">
                <a:latin typeface="Comic Sans MS" panose="030F0702030302020204" pitchFamily="66" charset="0"/>
              </a:rPr>
              <a:t>Strips </a:t>
            </a:r>
            <a:r>
              <a:rPr lang="de-DE" altLang="it-IT" dirty="0" err="1" smtClean="0">
                <a:latin typeface="Comic Sans MS" panose="030F0702030302020204" pitchFamily="66" charset="0"/>
              </a:rPr>
              <a:t>or</a:t>
            </a:r>
            <a:r>
              <a:rPr lang="de-DE" altLang="it-IT" dirty="0" smtClean="0">
                <a:latin typeface="Comic Sans MS" panose="030F0702030302020204" pitchFamily="66" charset="0"/>
              </a:rPr>
              <a:t> Pixel - </a:t>
            </a:r>
            <a:r>
              <a:rPr lang="de-DE" altLang="it-IT" dirty="0" err="1" smtClean="0">
                <a:latin typeface="Comic Sans MS" panose="030F0702030302020204" pitchFamily="66" charset="0"/>
              </a:rPr>
              <a:t>electrodes</a:t>
            </a:r>
            <a:endParaRPr lang="de-DE" altLang="it-IT" dirty="0">
              <a:latin typeface="Comic Sans MS" panose="030F0702030302020204" pitchFamily="66" charset="0"/>
            </a:endParaRPr>
          </a:p>
        </p:txBody>
      </p:sp>
      <p:sp>
        <p:nvSpPr>
          <p:cNvPr id="35" name="Rectangle 17"/>
          <p:cNvSpPr>
            <a:spLocks noGrp="1" noChangeArrowheads="1"/>
          </p:cNvSpPr>
          <p:nvPr>
            <p:ph type="title"/>
          </p:nvPr>
        </p:nvSpPr>
        <p:spPr>
          <a:xfrm>
            <a:off x="516282" y="0"/>
            <a:ext cx="9072563" cy="694721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it-IT" sz="2800" dirty="0" smtClean="0"/>
              <a:t>Principle of operation of a Silicon-detector: sequence</a:t>
            </a:r>
            <a:endParaRPr lang="de-DE" altLang="it-IT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P. Lenisa</a:t>
            </a:r>
            <a:endParaRPr lang="de-DE" alt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it-IT" smtClean="0"/>
              <a:t>Silicon detectors</a:t>
            </a:r>
            <a:endParaRPr lang="de-DE" alt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FA1B5-AE67-4E6D-A66D-BEDFF4D46706}" type="slidenum">
              <a:rPr lang="de-DE" altLang="it-IT" smtClean="0"/>
              <a:pPr>
                <a:defRPr/>
              </a:pPr>
              <a:t>11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19554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4"/>
          <p:cNvSpPr>
            <a:spLocks noChangeShapeType="1"/>
          </p:cNvSpPr>
          <p:nvPr/>
        </p:nvSpPr>
        <p:spPr bwMode="auto">
          <a:xfrm>
            <a:off x="2103631" y="3463102"/>
            <a:ext cx="55653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it-IT" sz="1600">
              <a:latin typeface="Comic Sans MS" panose="030F0702030302020204" pitchFamily="66" charset="0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 rot="10800000">
            <a:off x="2101881" y="3494601"/>
            <a:ext cx="7702227" cy="2619637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t-IT" altLang="it-IT" sz="1800">
              <a:latin typeface="Comic Sans MS" panose="030F0702030302020204" pitchFamily="66" charset="0"/>
            </a:endParaRPr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2101881" y="6114237"/>
            <a:ext cx="7702227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it-IT" sz="1600">
              <a:latin typeface="Comic Sans MS" panose="030F0702030302020204" pitchFamily="66" charset="0"/>
            </a:endParaRPr>
          </a:p>
        </p:txBody>
      </p:sp>
      <p:grpSp>
        <p:nvGrpSpPr>
          <p:cNvPr id="19461" name="Group 7"/>
          <p:cNvGrpSpPr>
            <a:grpSpLocks/>
          </p:cNvGrpSpPr>
          <p:nvPr/>
        </p:nvGrpSpPr>
        <p:grpSpPr bwMode="auto">
          <a:xfrm>
            <a:off x="173261" y="3510349"/>
            <a:ext cx="1783360" cy="2570640"/>
            <a:chOff x="1044" y="2584"/>
            <a:chExt cx="1019" cy="1469"/>
          </a:xfrm>
        </p:grpSpPr>
        <p:sp>
          <p:nvSpPr>
            <p:cNvPr id="19490" name="AutoShape 8"/>
            <p:cNvSpPr>
              <a:spLocks/>
            </p:cNvSpPr>
            <p:nvPr/>
          </p:nvSpPr>
          <p:spPr bwMode="auto">
            <a:xfrm>
              <a:off x="1791" y="2584"/>
              <a:ext cx="272" cy="1469"/>
            </a:xfrm>
            <a:prstGeom prst="leftBrace">
              <a:avLst>
                <a:gd name="adj1" fmla="val 45006"/>
                <a:gd name="adj2" fmla="val 50000"/>
              </a:avLst>
            </a:prstGeom>
            <a:noFill/>
            <a:ln w="349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it-IT" altLang="it-IT" sz="1800">
                <a:latin typeface="Comic Sans MS" panose="030F0702030302020204" pitchFamily="66" charset="0"/>
              </a:endParaRPr>
            </a:p>
          </p:txBody>
        </p:sp>
        <p:sp>
          <p:nvSpPr>
            <p:cNvPr id="19491" name="Text Box 9"/>
            <p:cNvSpPr txBox="1">
              <a:spLocks noChangeArrowheads="1"/>
            </p:cNvSpPr>
            <p:nvPr/>
          </p:nvSpPr>
          <p:spPr bwMode="auto">
            <a:xfrm>
              <a:off x="1044" y="3170"/>
              <a:ext cx="671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 sz="2400">
                  <a:latin typeface="Comic Sans MS" panose="030F0702030302020204" pitchFamily="66" charset="0"/>
                </a:rPr>
                <a:t>~ 150V</a:t>
              </a:r>
            </a:p>
          </p:txBody>
        </p:sp>
      </p:grpSp>
      <p:sp>
        <p:nvSpPr>
          <p:cNvPr id="19462" name="Line 10"/>
          <p:cNvSpPr>
            <a:spLocks noChangeShapeType="1"/>
          </p:cNvSpPr>
          <p:nvPr/>
        </p:nvSpPr>
        <p:spPr bwMode="auto">
          <a:xfrm>
            <a:off x="3848489" y="3463102"/>
            <a:ext cx="55653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it-IT" sz="1600">
              <a:latin typeface="Comic Sans MS" panose="030F0702030302020204" pitchFamily="66" charset="0"/>
            </a:endParaRPr>
          </a:p>
        </p:txBody>
      </p:sp>
      <p:sp>
        <p:nvSpPr>
          <p:cNvPr id="19463" name="Line 11"/>
          <p:cNvSpPr>
            <a:spLocks noChangeShapeType="1"/>
          </p:cNvSpPr>
          <p:nvPr/>
        </p:nvSpPr>
        <p:spPr bwMode="auto">
          <a:xfrm>
            <a:off x="5673852" y="3463102"/>
            <a:ext cx="55653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it-IT" sz="1600">
              <a:latin typeface="Comic Sans MS" panose="030F0702030302020204" pitchFamily="66" charset="0"/>
            </a:endParaRPr>
          </a:p>
        </p:txBody>
      </p:sp>
      <p:sp>
        <p:nvSpPr>
          <p:cNvPr id="19464" name="Line 12"/>
          <p:cNvSpPr>
            <a:spLocks noChangeShapeType="1"/>
          </p:cNvSpPr>
          <p:nvPr/>
        </p:nvSpPr>
        <p:spPr bwMode="auto">
          <a:xfrm>
            <a:off x="7422211" y="3463102"/>
            <a:ext cx="55653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it-IT" sz="1600">
              <a:latin typeface="Comic Sans MS" panose="030F0702030302020204" pitchFamily="66" charset="0"/>
            </a:endParaRPr>
          </a:p>
        </p:txBody>
      </p:sp>
      <p:sp>
        <p:nvSpPr>
          <p:cNvPr id="19465" name="Line 13"/>
          <p:cNvSpPr>
            <a:spLocks noChangeShapeType="1"/>
          </p:cNvSpPr>
          <p:nvPr/>
        </p:nvSpPr>
        <p:spPr bwMode="auto">
          <a:xfrm>
            <a:off x="9247574" y="3463102"/>
            <a:ext cx="55653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it-IT" sz="1600">
              <a:latin typeface="Comic Sans MS" panose="030F0702030302020204" pitchFamily="66" charset="0"/>
            </a:endParaRPr>
          </a:p>
        </p:txBody>
      </p:sp>
      <p:sp>
        <p:nvSpPr>
          <p:cNvPr id="450578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398481" y="1791318"/>
            <a:ext cx="7875720" cy="450077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it-IT" sz="2000" dirty="0">
                <a:solidFill>
                  <a:schemeClr val="tx1"/>
                </a:solidFill>
              </a:rPr>
              <a:t>T</a:t>
            </a:r>
            <a:r>
              <a:rPr lang="de-DE" altLang="it-IT" sz="2000" dirty="0" smtClean="0">
                <a:solidFill>
                  <a:schemeClr val="tx1"/>
                </a:solidFill>
              </a:rPr>
              <a:t>hese </a:t>
            </a:r>
            <a:r>
              <a:rPr lang="de-DE" altLang="it-IT" sz="2000" dirty="0" err="1">
                <a:solidFill>
                  <a:schemeClr val="tx1"/>
                </a:solidFill>
              </a:rPr>
              <a:t>drift</a:t>
            </a:r>
            <a:r>
              <a:rPr lang="de-DE" altLang="it-IT" sz="2000" dirty="0">
                <a:solidFill>
                  <a:schemeClr val="tx1"/>
                </a:solidFill>
              </a:rPr>
              <a:t> </a:t>
            </a:r>
            <a:r>
              <a:rPr lang="de-DE" altLang="it-IT" sz="2000" dirty="0" err="1">
                <a:solidFill>
                  <a:schemeClr val="tx1"/>
                </a:solidFill>
              </a:rPr>
              <a:t>to</a:t>
            </a:r>
            <a:r>
              <a:rPr lang="de-DE" altLang="it-IT" sz="2000" dirty="0">
                <a:solidFill>
                  <a:schemeClr val="tx1"/>
                </a:solidFill>
              </a:rPr>
              <a:t> </a:t>
            </a:r>
            <a:r>
              <a:rPr lang="de-DE" altLang="it-IT" sz="2000" dirty="0" err="1">
                <a:solidFill>
                  <a:schemeClr val="tx1"/>
                </a:solidFill>
              </a:rPr>
              <a:t>nearest</a:t>
            </a:r>
            <a:r>
              <a:rPr lang="de-DE" altLang="it-IT" sz="2000" dirty="0">
                <a:solidFill>
                  <a:schemeClr val="tx1"/>
                </a:solidFill>
              </a:rPr>
              <a:t> </a:t>
            </a:r>
            <a:r>
              <a:rPr lang="de-DE" altLang="it-IT" sz="2000" dirty="0" err="1">
                <a:solidFill>
                  <a:schemeClr val="tx1"/>
                </a:solidFill>
              </a:rPr>
              <a:t>electrodes</a:t>
            </a:r>
            <a:r>
              <a:rPr lang="de-DE" altLang="it-IT" sz="2000" dirty="0">
                <a:solidFill>
                  <a:schemeClr val="tx1"/>
                </a:solidFill>
              </a:rPr>
              <a:t> </a:t>
            </a:r>
            <a:r>
              <a:rPr lang="de-DE" altLang="it-IT" sz="2000" dirty="0">
                <a:solidFill>
                  <a:schemeClr val="tx1"/>
                </a:solidFill>
                <a:sym typeface="Wingdings" pitchFamily="2" charset="2"/>
              </a:rPr>
              <a:t> </a:t>
            </a:r>
            <a:r>
              <a:rPr lang="de-DE" altLang="it-IT" sz="2000" dirty="0" err="1">
                <a:solidFill>
                  <a:schemeClr val="tx1"/>
                </a:solidFill>
                <a:sym typeface="Wingdings" pitchFamily="2" charset="2"/>
              </a:rPr>
              <a:t>position</a:t>
            </a:r>
            <a:r>
              <a:rPr lang="de-DE" altLang="it-IT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altLang="it-IT" sz="2000" dirty="0" err="1">
                <a:solidFill>
                  <a:schemeClr val="tx1"/>
                </a:solidFill>
                <a:sym typeface="Wingdings" pitchFamily="2" charset="2"/>
              </a:rPr>
              <a:t>determination</a:t>
            </a:r>
            <a:endParaRPr lang="de-DE" altLang="it-IT" sz="2000" dirty="0">
              <a:solidFill>
                <a:schemeClr val="tx1"/>
              </a:solidFill>
            </a:endParaRPr>
          </a:p>
        </p:txBody>
      </p:sp>
      <p:grpSp>
        <p:nvGrpSpPr>
          <p:cNvPr id="19469" name="Group 19"/>
          <p:cNvGrpSpPr>
            <a:grpSpLocks/>
          </p:cNvGrpSpPr>
          <p:nvPr/>
        </p:nvGrpSpPr>
        <p:grpSpPr bwMode="auto">
          <a:xfrm>
            <a:off x="4881053" y="2747382"/>
            <a:ext cx="2779172" cy="4366063"/>
            <a:chOff x="2562" y="1570"/>
            <a:chExt cx="1588" cy="2495"/>
          </a:xfrm>
        </p:grpSpPr>
        <p:sp>
          <p:nvSpPr>
            <p:cNvPr id="19476" name="Oval 20"/>
            <p:cNvSpPr>
              <a:spLocks noChangeAspect="1" noChangeArrowheads="1"/>
            </p:cNvSpPr>
            <p:nvPr/>
          </p:nvSpPr>
          <p:spPr bwMode="auto">
            <a:xfrm>
              <a:off x="3764" y="2296"/>
              <a:ext cx="159" cy="15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1747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 sz="180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19477" name="Oval 21"/>
            <p:cNvSpPr>
              <a:spLocks noChangeAspect="1" noChangeArrowheads="1"/>
            </p:cNvSpPr>
            <p:nvPr/>
          </p:nvSpPr>
          <p:spPr bwMode="auto">
            <a:xfrm>
              <a:off x="2925" y="2954"/>
              <a:ext cx="158" cy="15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1747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 sz="180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19478" name="Oval 22"/>
            <p:cNvSpPr>
              <a:spLocks noChangeAspect="1" noChangeArrowheads="1"/>
            </p:cNvSpPr>
            <p:nvPr/>
          </p:nvSpPr>
          <p:spPr bwMode="auto">
            <a:xfrm>
              <a:off x="2789" y="3135"/>
              <a:ext cx="158" cy="159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 sz="1800"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19479" name="Oval 23"/>
            <p:cNvSpPr>
              <a:spLocks noChangeAspect="1" noChangeArrowheads="1"/>
            </p:cNvSpPr>
            <p:nvPr/>
          </p:nvSpPr>
          <p:spPr bwMode="auto">
            <a:xfrm>
              <a:off x="2971" y="2604"/>
              <a:ext cx="159" cy="159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 sz="1800"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19480" name="Oval 24"/>
            <p:cNvSpPr>
              <a:spLocks noChangeAspect="1" noChangeArrowheads="1"/>
            </p:cNvSpPr>
            <p:nvPr/>
          </p:nvSpPr>
          <p:spPr bwMode="auto">
            <a:xfrm>
              <a:off x="3470" y="2931"/>
              <a:ext cx="158" cy="158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 sz="1800"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19481" name="Oval 25"/>
            <p:cNvSpPr>
              <a:spLocks noChangeAspect="1" noChangeArrowheads="1"/>
            </p:cNvSpPr>
            <p:nvPr/>
          </p:nvSpPr>
          <p:spPr bwMode="auto">
            <a:xfrm>
              <a:off x="3221" y="2523"/>
              <a:ext cx="158" cy="159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 sz="1800"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19482" name="Oval 26"/>
            <p:cNvSpPr>
              <a:spLocks noChangeAspect="1" noChangeArrowheads="1"/>
            </p:cNvSpPr>
            <p:nvPr/>
          </p:nvSpPr>
          <p:spPr bwMode="auto">
            <a:xfrm>
              <a:off x="3675" y="2523"/>
              <a:ext cx="158" cy="15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1747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 sz="180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19483" name="Oval 27"/>
            <p:cNvSpPr>
              <a:spLocks noChangeAspect="1" noChangeArrowheads="1"/>
            </p:cNvSpPr>
            <p:nvPr/>
          </p:nvSpPr>
          <p:spPr bwMode="auto">
            <a:xfrm>
              <a:off x="3221" y="3136"/>
              <a:ext cx="158" cy="15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1747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 sz="180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19484" name="Oval 28"/>
            <p:cNvSpPr>
              <a:spLocks noChangeAspect="1" noChangeArrowheads="1"/>
            </p:cNvSpPr>
            <p:nvPr/>
          </p:nvSpPr>
          <p:spPr bwMode="auto">
            <a:xfrm>
              <a:off x="3040" y="2772"/>
              <a:ext cx="158" cy="15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1747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 sz="180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19485" name="Oval 29"/>
            <p:cNvSpPr>
              <a:spLocks noChangeAspect="1" noChangeArrowheads="1"/>
            </p:cNvSpPr>
            <p:nvPr/>
          </p:nvSpPr>
          <p:spPr bwMode="auto">
            <a:xfrm>
              <a:off x="3266" y="2296"/>
              <a:ext cx="158" cy="15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1747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 sz="1800"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19486" name="Oval 30"/>
            <p:cNvSpPr>
              <a:spLocks noChangeAspect="1" noChangeArrowheads="1"/>
            </p:cNvSpPr>
            <p:nvPr/>
          </p:nvSpPr>
          <p:spPr bwMode="auto">
            <a:xfrm>
              <a:off x="3447" y="2750"/>
              <a:ext cx="159" cy="159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 sz="1800"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19487" name="Oval 31"/>
            <p:cNvSpPr>
              <a:spLocks noChangeAspect="1" noChangeArrowheads="1"/>
            </p:cNvSpPr>
            <p:nvPr/>
          </p:nvSpPr>
          <p:spPr bwMode="auto">
            <a:xfrm>
              <a:off x="3424" y="2228"/>
              <a:ext cx="159" cy="159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 sz="1800"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19488" name="Line 32"/>
            <p:cNvSpPr>
              <a:spLocks noChangeShapeType="1"/>
            </p:cNvSpPr>
            <p:nvPr/>
          </p:nvSpPr>
          <p:spPr bwMode="auto">
            <a:xfrm flipV="1">
              <a:off x="2562" y="1570"/>
              <a:ext cx="1588" cy="249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>
                <a:latin typeface="Comic Sans MS" panose="030F0702030302020204" pitchFamily="66" charset="0"/>
              </a:endParaRPr>
            </a:p>
          </p:txBody>
        </p:sp>
        <p:sp>
          <p:nvSpPr>
            <p:cNvPr id="19489" name="Oval 33"/>
            <p:cNvSpPr>
              <a:spLocks noChangeAspect="1" noChangeArrowheads="1"/>
            </p:cNvSpPr>
            <p:nvPr/>
          </p:nvSpPr>
          <p:spPr bwMode="auto">
            <a:xfrm>
              <a:off x="3895" y="1774"/>
              <a:ext cx="158" cy="159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it-IT" sz="1800">
                  <a:latin typeface="Comic Sans MS" panose="030F0702030302020204" pitchFamily="66" charset="0"/>
                </a:rPr>
                <a:t>+</a:t>
              </a:r>
            </a:p>
          </p:txBody>
        </p:sp>
      </p:grpSp>
      <p:grpSp>
        <p:nvGrpSpPr>
          <p:cNvPr id="450594" name="Group 34"/>
          <p:cNvGrpSpPr>
            <a:grpSpLocks/>
          </p:cNvGrpSpPr>
          <p:nvPr/>
        </p:nvGrpSpPr>
        <p:grpSpPr bwMode="auto">
          <a:xfrm>
            <a:off x="5651101" y="3463102"/>
            <a:ext cx="1930369" cy="1697427"/>
            <a:chOff x="3229" y="1979"/>
            <a:chExt cx="1103" cy="970"/>
          </a:xfrm>
        </p:grpSpPr>
        <p:sp>
          <p:nvSpPr>
            <p:cNvPr id="19471" name="Freeform 35"/>
            <p:cNvSpPr>
              <a:spLocks/>
            </p:cNvSpPr>
            <p:nvPr/>
          </p:nvSpPr>
          <p:spPr bwMode="auto">
            <a:xfrm>
              <a:off x="4071" y="1979"/>
              <a:ext cx="261" cy="317"/>
            </a:xfrm>
            <a:custGeom>
              <a:avLst/>
              <a:gdLst>
                <a:gd name="T0" fmla="*/ 0 w 136"/>
                <a:gd name="T1" fmla="*/ 317 h 317"/>
                <a:gd name="T2" fmla="*/ 88 w 136"/>
                <a:gd name="T3" fmla="*/ 90 h 317"/>
                <a:gd name="T4" fmla="*/ 261 w 136"/>
                <a:gd name="T5" fmla="*/ 0 h 3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317">
                  <a:moveTo>
                    <a:pt x="0" y="317"/>
                  </a:moveTo>
                  <a:cubicBezTo>
                    <a:pt x="11" y="230"/>
                    <a:pt x="23" y="143"/>
                    <a:pt x="46" y="90"/>
                  </a:cubicBezTo>
                  <a:cubicBezTo>
                    <a:pt x="69" y="37"/>
                    <a:pt x="102" y="18"/>
                    <a:pt x="136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>
                <a:latin typeface="Comic Sans MS" panose="030F0702030302020204" pitchFamily="66" charset="0"/>
              </a:endParaRPr>
            </a:p>
          </p:txBody>
        </p:sp>
        <p:sp>
          <p:nvSpPr>
            <p:cNvPr id="19472" name="Freeform 36"/>
            <p:cNvSpPr>
              <a:spLocks/>
            </p:cNvSpPr>
            <p:nvPr/>
          </p:nvSpPr>
          <p:spPr bwMode="auto">
            <a:xfrm>
              <a:off x="3975" y="1979"/>
              <a:ext cx="311" cy="544"/>
            </a:xfrm>
            <a:custGeom>
              <a:avLst/>
              <a:gdLst>
                <a:gd name="T0" fmla="*/ 0 w 136"/>
                <a:gd name="T1" fmla="*/ 544 h 317"/>
                <a:gd name="T2" fmla="*/ 105 w 136"/>
                <a:gd name="T3" fmla="*/ 154 h 317"/>
                <a:gd name="T4" fmla="*/ 311 w 136"/>
                <a:gd name="T5" fmla="*/ 0 h 3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317">
                  <a:moveTo>
                    <a:pt x="0" y="317"/>
                  </a:moveTo>
                  <a:cubicBezTo>
                    <a:pt x="11" y="230"/>
                    <a:pt x="23" y="143"/>
                    <a:pt x="46" y="90"/>
                  </a:cubicBezTo>
                  <a:cubicBezTo>
                    <a:pt x="69" y="37"/>
                    <a:pt x="102" y="18"/>
                    <a:pt x="136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>
                <a:latin typeface="Comic Sans MS" panose="030F0702030302020204" pitchFamily="66" charset="0"/>
              </a:endParaRPr>
            </a:p>
          </p:txBody>
        </p:sp>
        <p:sp>
          <p:nvSpPr>
            <p:cNvPr id="19473" name="Freeform 37"/>
            <p:cNvSpPr>
              <a:spLocks/>
            </p:cNvSpPr>
            <p:nvPr/>
          </p:nvSpPr>
          <p:spPr bwMode="auto">
            <a:xfrm flipH="1">
              <a:off x="3470" y="1979"/>
              <a:ext cx="102" cy="317"/>
            </a:xfrm>
            <a:custGeom>
              <a:avLst/>
              <a:gdLst>
                <a:gd name="T0" fmla="*/ 0 w 136"/>
                <a:gd name="T1" fmla="*/ 317 h 317"/>
                <a:gd name="T2" fmla="*/ 35 w 136"/>
                <a:gd name="T3" fmla="*/ 90 h 317"/>
                <a:gd name="T4" fmla="*/ 102 w 136"/>
                <a:gd name="T5" fmla="*/ 0 h 3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317">
                  <a:moveTo>
                    <a:pt x="0" y="317"/>
                  </a:moveTo>
                  <a:cubicBezTo>
                    <a:pt x="11" y="230"/>
                    <a:pt x="23" y="143"/>
                    <a:pt x="46" y="90"/>
                  </a:cubicBezTo>
                  <a:cubicBezTo>
                    <a:pt x="69" y="37"/>
                    <a:pt x="102" y="18"/>
                    <a:pt x="136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>
                <a:latin typeface="Comic Sans MS" panose="030F0702030302020204" pitchFamily="66" charset="0"/>
              </a:endParaRPr>
            </a:p>
          </p:txBody>
        </p:sp>
        <p:sp>
          <p:nvSpPr>
            <p:cNvPr id="19474" name="Freeform 38"/>
            <p:cNvSpPr>
              <a:spLocks/>
            </p:cNvSpPr>
            <p:nvPr/>
          </p:nvSpPr>
          <p:spPr bwMode="auto">
            <a:xfrm>
              <a:off x="3343" y="1979"/>
              <a:ext cx="44" cy="795"/>
            </a:xfrm>
            <a:custGeom>
              <a:avLst/>
              <a:gdLst>
                <a:gd name="T0" fmla="*/ 0 w 136"/>
                <a:gd name="T1" fmla="*/ 795 h 317"/>
                <a:gd name="T2" fmla="*/ 15 w 136"/>
                <a:gd name="T3" fmla="*/ 226 h 317"/>
                <a:gd name="T4" fmla="*/ 44 w 136"/>
                <a:gd name="T5" fmla="*/ 0 h 3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317">
                  <a:moveTo>
                    <a:pt x="0" y="317"/>
                  </a:moveTo>
                  <a:cubicBezTo>
                    <a:pt x="11" y="230"/>
                    <a:pt x="23" y="143"/>
                    <a:pt x="46" y="90"/>
                  </a:cubicBezTo>
                  <a:cubicBezTo>
                    <a:pt x="69" y="37"/>
                    <a:pt x="102" y="18"/>
                    <a:pt x="136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>
                <a:latin typeface="Comic Sans MS" panose="030F0702030302020204" pitchFamily="66" charset="0"/>
              </a:endParaRPr>
            </a:p>
          </p:txBody>
        </p:sp>
        <p:sp>
          <p:nvSpPr>
            <p:cNvPr id="19475" name="Freeform 39"/>
            <p:cNvSpPr>
              <a:spLocks/>
            </p:cNvSpPr>
            <p:nvPr/>
          </p:nvSpPr>
          <p:spPr bwMode="auto">
            <a:xfrm>
              <a:off x="3229" y="1979"/>
              <a:ext cx="150" cy="970"/>
            </a:xfrm>
            <a:custGeom>
              <a:avLst/>
              <a:gdLst>
                <a:gd name="T0" fmla="*/ 0 w 136"/>
                <a:gd name="T1" fmla="*/ 970 h 317"/>
                <a:gd name="T2" fmla="*/ 51 w 136"/>
                <a:gd name="T3" fmla="*/ 275 h 317"/>
                <a:gd name="T4" fmla="*/ 150 w 136"/>
                <a:gd name="T5" fmla="*/ 0 h 3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317">
                  <a:moveTo>
                    <a:pt x="0" y="317"/>
                  </a:moveTo>
                  <a:cubicBezTo>
                    <a:pt x="11" y="230"/>
                    <a:pt x="23" y="143"/>
                    <a:pt x="46" y="90"/>
                  </a:cubicBezTo>
                  <a:cubicBezTo>
                    <a:pt x="69" y="37"/>
                    <a:pt x="102" y="18"/>
                    <a:pt x="136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36" name="Rectangle 18"/>
          <p:cNvSpPr txBox="1">
            <a:spLocks noChangeArrowheads="1"/>
          </p:cNvSpPr>
          <p:nvPr/>
        </p:nvSpPr>
        <p:spPr bwMode="auto">
          <a:xfrm>
            <a:off x="342729" y="910373"/>
            <a:ext cx="6871219" cy="4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194" rIns="0" bIns="0" numCol="1" anchor="t" anchorCtr="0" compatLnSpc="1">
            <a:prstTxWarp prst="textNoShape">
              <a:avLst/>
            </a:prstTxWarp>
          </a:bodyPr>
          <a:lstStyle>
            <a:lvl1pPr marL="342510" indent="-342510" algn="l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103" indent="-285425" algn="l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24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2pPr>
            <a:lvl3pPr marL="1141695" indent="-228341" algn="l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3pPr>
            <a:lvl4pPr marL="1598376" indent="-228341" algn="l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4pPr>
            <a:lvl5pPr marL="2055055" indent="-228341" algn="l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74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5pPr>
            <a:lvl6pPr marL="2511735" indent="-228341" algn="l" defTabSz="456678" rtl="0" fontAlgn="base" hangingPunct="0">
              <a:lnSpc>
                <a:spcPct val="93000"/>
              </a:lnSpc>
              <a:spcBef>
                <a:spcPct val="0"/>
              </a:spcBef>
              <a:spcAft>
                <a:spcPts val="274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68413" indent="-228341" algn="l" defTabSz="456678" rtl="0" fontAlgn="base" hangingPunct="0">
              <a:lnSpc>
                <a:spcPct val="93000"/>
              </a:lnSpc>
              <a:spcBef>
                <a:spcPct val="0"/>
              </a:spcBef>
              <a:spcAft>
                <a:spcPts val="274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5095" indent="-228341" algn="l" defTabSz="456678" rtl="0" fontAlgn="base" hangingPunct="0">
              <a:lnSpc>
                <a:spcPct val="93000"/>
              </a:lnSpc>
              <a:spcBef>
                <a:spcPct val="0"/>
              </a:spcBef>
              <a:spcAft>
                <a:spcPts val="274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1771" indent="-228341" algn="l" defTabSz="456678" rtl="0" fontAlgn="base" hangingPunct="0">
              <a:lnSpc>
                <a:spcPct val="93000"/>
              </a:lnSpc>
              <a:spcBef>
                <a:spcPct val="0"/>
              </a:spcBef>
              <a:spcAft>
                <a:spcPts val="274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it-IT" sz="2000" kern="0" dirty="0" err="1" smtClean="0">
                <a:solidFill>
                  <a:schemeClr val="tx1"/>
                </a:solidFill>
              </a:rPr>
              <a:t>Charged</a:t>
            </a:r>
            <a:r>
              <a:rPr lang="de-DE" altLang="it-IT" sz="2000" kern="0" dirty="0" smtClean="0">
                <a:solidFill>
                  <a:schemeClr val="tx1"/>
                </a:solidFill>
              </a:rPr>
              <a:t> </a:t>
            </a:r>
            <a:r>
              <a:rPr lang="de-DE" altLang="it-IT" sz="2000" kern="0" dirty="0" err="1" smtClean="0">
                <a:solidFill>
                  <a:schemeClr val="tx1"/>
                </a:solidFill>
              </a:rPr>
              <a:t>particle</a:t>
            </a:r>
            <a:r>
              <a:rPr lang="de-DE" altLang="it-IT" sz="2000" kern="0" dirty="0" smtClean="0">
                <a:solidFill>
                  <a:schemeClr val="tx1"/>
                </a:solidFill>
              </a:rPr>
              <a:t> </a:t>
            </a:r>
            <a:r>
              <a:rPr lang="de-DE" altLang="it-IT" sz="2000" kern="0" dirty="0" err="1" smtClean="0">
                <a:solidFill>
                  <a:schemeClr val="tx1"/>
                </a:solidFill>
              </a:rPr>
              <a:t>crosses</a:t>
            </a:r>
            <a:r>
              <a:rPr lang="de-DE" altLang="it-IT" sz="2000" kern="0" dirty="0" smtClean="0">
                <a:solidFill>
                  <a:schemeClr val="tx1"/>
                </a:solidFill>
              </a:rPr>
              <a:t> </a:t>
            </a:r>
            <a:r>
              <a:rPr lang="de-DE" altLang="it-IT" sz="2000" kern="0" dirty="0" err="1" smtClean="0">
                <a:solidFill>
                  <a:schemeClr val="tx1"/>
                </a:solidFill>
              </a:rPr>
              <a:t>detector</a:t>
            </a:r>
            <a:endParaRPr lang="de-DE" altLang="it-IT" sz="2000" kern="0" dirty="0">
              <a:solidFill>
                <a:schemeClr val="tx1"/>
              </a:solidFill>
            </a:endParaRPr>
          </a:p>
        </p:txBody>
      </p:sp>
      <p:sp>
        <p:nvSpPr>
          <p:cNvPr id="37" name="Rectangle 18"/>
          <p:cNvSpPr txBox="1">
            <a:spLocks noChangeArrowheads="1"/>
          </p:cNvSpPr>
          <p:nvPr/>
        </p:nvSpPr>
        <p:spPr bwMode="auto">
          <a:xfrm>
            <a:off x="398240" y="1371600"/>
            <a:ext cx="7261985" cy="50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194" rIns="0" bIns="0" numCol="1" anchor="t" anchorCtr="0" compatLnSpc="1">
            <a:prstTxWarp prst="textNoShape">
              <a:avLst/>
            </a:prstTxWarp>
          </a:bodyPr>
          <a:lstStyle>
            <a:lvl1pPr marL="342510" indent="-342510" algn="l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103" indent="-285425" algn="l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24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2pPr>
            <a:lvl3pPr marL="1141695" indent="-228341" algn="l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3pPr>
            <a:lvl4pPr marL="1598376" indent="-228341" algn="l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4pPr>
            <a:lvl5pPr marL="2055055" indent="-228341" algn="l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74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5pPr>
            <a:lvl6pPr marL="2511735" indent="-228341" algn="l" defTabSz="456678" rtl="0" fontAlgn="base" hangingPunct="0">
              <a:lnSpc>
                <a:spcPct val="93000"/>
              </a:lnSpc>
              <a:spcBef>
                <a:spcPct val="0"/>
              </a:spcBef>
              <a:spcAft>
                <a:spcPts val="274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68413" indent="-228341" algn="l" defTabSz="456678" rtl="0" fontAlgn="base" hangingPunct="0">
              <a:lnSpc>
                <a:spcPct val="93000"/>
              </a:lnSpc>
              <a:spcBef>
                <a:spcPct val="0"/>
              </a:spcBef>
              <a:spcAft>
                <a:spcPts val="274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5095" indent="-228341" algn="l" defTabSz="456678" rtl="0" fontAlgn="base" hangingPunct="0">
              <a:lnSpc>
                <a:spcPct val="93000"/>
              </a:lnSpc>
              <a:spcBef>
                <a:spcPct val="0"/>
              </a:spcBef>
              <a:spcAft>
                <a:spcPts val="274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1771" indent="-228341" algn="l" defTabSz="456678" rtl="0" fontAlgn="base" hangingPunct="0">
              <a:lnSpc>
                <a:spcPct val="93000"/>
              </a:lnSpc>
              <a:spcBef>
                <a:spcPct val="0"/>
              </a:spcBef>
              <a:spcAft>
                <a:spcPts val="274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it-IT" sz="2000" kern="0" dirty="0" err="1" smtClean="0">
                <a:solidFill>
                  <a:schemeClr val="tx1"/>
                </a:solidFill>
              </a:rPr>
              <a:t>Creates</a:t>
            </a:r>
            <a:r>
              <a:rPr lang="de-DE" altLang="it-IT" sz="2000" kern="0" dirty="0" smtClean="0">
                <a:solidFill>
                  <a:schemeClr val="tx1"/>
                </a:solidFill>
              </a:rPr>
              <a:t> </a:t>
            </a:r>
            <a:r>
              <a:rPr lang="de-DE" altLang="it-IT" sz="2000" kern="0" dirty="0" err="1" smtClean="0">
                <a:solidFill>
                  <a:schemeClr val="tx1"/>
                </a:solidFill>
              </a:rPr>
              <a:t>electron</a:t>
            </a:r>
            <a:r>
              <a:rPr lang="de-DE" altLang="it-IT" sz="2000" kern="0" dirty="0" smtClean="0">
                <a:solidFill>
                  <a:schemeClr val="tx1"/>
                </a:solidFill>
              </a:rPr>
              <a:t> hole </a:t>
            </a:r>
            <a:r>
              <a:rPr lang="de-DE" altLang="it-IT" sz="2000" kern="0" dirty="0" err="1" smtClean="0">
                <a:solidFill>
                  <a:schemeClr val="tx1"/>
                </a:solidFill>
              </a:rPr>
              <a:t>pairs</a:t>
            </a:r>
            <a:endParaRPr lang="de-DE" altLang="it-IT" sz="2000" kern="0" dirty="0">
              <a:solidFill>
                <a:schemeClr val="tx1"/>
              </a:solidFill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2420401" y="2668637"/>
            <a:ext cx="3531719" cy="37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it-IT" dirty="0" smtClean="0">
                <a:latin typeface="Comic Sans MS" panose="030F0702030302020204" pitchFamily="66" charset="0"/>
              </a:rPr>
              <a:t>Strips </a:t>
            </a:r>
            <a:r>
              <a:rPr lang="de-DE" altLang="it-IT" dirty="0" err="1" smtClean="0">
                <a:latin typeface="Comic Sans MS" panose="030F0702030302020204" pitchFamily="66" charset="0"/>
              </a:rPr>
              <a:t>or</a:t>
            </a:r>
            <a:r>
              <a:rPr lang="de-DE" altLang="it-IT" dirty="0" smtClean="0">
                <a:latin typeface="Comic Sans MS" panose="030F0702030302020204" pitchFamily="66" charset="0"/>
              </a:rPr>
              <a:t> Pixel - </a:t>
            </a:r>
            <a:r>
              <a:rPr lang="de-DE" altLang="it-IT" dirty="0" err="1" smtClean="0">
                <a:latin typeface="Comic Sans MS" panose="030F0702030302020204" pitchFamily="66" charset="0"/>
              </a:rPr>
              <a:t>electrodes</a:t>
            </a:r>
            <a:endParaRPr lang="de-DE" altLang="it-IT" dirty="0">
              <a:latin typeface="Comic Sans MS" panose="030F0702030302020204" pitchFamily="66" charset="0"/>
            </a:endParaRPr>
          </a:p>
        </p:txBody>
      </p:sp>
      <p:sp>
        <p:nvSpPr>
          <p:cNvPr id="39" name="Rectangle 17"/>
          <p:cNvSpPr>
            <a:spLocks noGrp="1" noChangeArrowheads="1"/>
          </p:cNvSpPr>
          <p:nvPr>
            <p:ph type="title"/>
          </p:nvPr>
        </p:nvSpPr>
        <p:spPr>
          <a:xfrm>
            <a:off x="516282" y="0"/>
            <a:ext cx="9072563" cy="694721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it-IT" sz="2800" dirty="0" smtClean="0"/>
              <a:t>Principle of operation of a Silicon-detector: sequence</a:t>
            </a:r>
            <a:endParaRPr lang="de-DE" altLang="it-IT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P. Lenisa</a:t>
            </a:r>
            <a:endParaRPr lang="de-DE" alt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it-IT" smtClean="0"/>
              <a:t>Silicon detectors</a:t>
            </a:r>
            <a:endParaRPr lang="de-DE" alt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FA1B5-AE67-4E6D-A66D-BEDFF4D46706}" type="slidenum">
              <a:rPr lang="de-DE" altLang="it-IT" smtClean="0"/>
              <a:pPr>
                <a:defRPr/>
              </a:pPr>
              <a:t>12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9588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-78210"/>
            <a:ext cx="8832491" cy="716014"/>
          </a:xfrm>
        </p:spPr>
        <p:txBody>
          <a:bodyPr/>
          <a:lstStyle/>
          <a:p>
            <a:r>
              <a:rPr lang="it-IT" sz="2800" dirty="0" smtClean="0"/>
              <a:t>Solid state vs gas detectors</a:t>
            </a:r>
            <a:endParaRPr lang="it-IT" sz="2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98" y="1572788"/>
            <a:ext cx="7095677" cy="177392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73405" y="636521"/>
            <a:ext cx="4477508" cy="8652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Comic Sans MS" panose="030F0702030302020204" pitchFamily="66" charset="0"/>
              </a:rPr>
              <a:t>Ionization</a:t>
            </a:r>
            <a:r>
              <a:rPr lang="it-IT" dirty="0" smtClean="0">
                <a:latin typeface="Comic Sans MS" panose="030F0702030302020204" pitchFamily="66" charset="0"/>
              </a:rPr>
              <a:t> medium: gas, </a:t>
            </a:r>
            <a:r>
              <a:rPr lang="it-IT" dirty="0" err="1" smtClean="0">
                <a:latin typeface="Comic Sans MS" panose="030F0702030302020204" pitchFamily="66" charset="0"/>
              </a:rPr>
              <a:t>liquid</a:t>
            </a:r>
            <a:r>
              <a:rPr lang="it-IT" dirty="0" smtClean="0">
                <a:latin typeface="Comic Sans MS" panose="030F0702030302020204" pitchFamily="66" charset="0"/>
              </a:rPr>
              <a:t> or </a:t>
            </a:r>
            <a:r>
              <a:rPr lang="it-IT" dirty="0" err="1" smtClean="0">
                <a:latin typeface="Comic Sans MS" panose="030F0702030302020204" pitchFamily="66" charset="0"/>
              </a:rPr>
              <a:t>solid</a:t>
            </a:r>
            <a:r>
              <a:rPr lang="it-IT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Comic Sans MS" panose="030F0702030302020204" pitchFamily="66" charset="0"/>
              </a:rPr>
              <a:t>Gas: electron-</a:t>
            </a:r>
            <a:r>
              <a:rPr lang="it-IT" dirty="0" err="1" smtClean="0">
                <a:latin typeface="Comic Sans MS" panose="030F0702030302020204" pitchFamily="66" charset="0"/>
              </a:rPr>
              <a:t>ion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pairs</a:t>
            </a:r>
            <a:endParaRPr lang="it-IT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omic Sans MS" panose="030F0702030302020204" pitchFamily="66" charset="0"/>
              </a:rPr>
              <a:t>Semiconductors</a:t>
            </a:r>
            <a:r>
              <a:rPr lang="it-IT" dirty="0" smtClean="0">
                <a:latin typeface="Comic Sans MS" panose="030F0702030302020204" pitchFamily="66" charset="0"/>
              </a:rPr>
              <a:t>: electron-</a:t>
            </a:r>
            <a:r>
              <a:rPr lang="it-IT" dirty="0" err="1" smtClean="0">
                <a:latin typeface="Comic Sans MS" panose="030F0702030302020204" pitchFamily="66" charset="0"/>
              </a:rPr>
              <a:t>holes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pairs</a:t>
            </a:r>
            <a:endParaRPr lang="it-IT" dirty="0">
              <a:latin typeface="Comic Sans MS" panose="030F0702030302020204" pitchFamily="66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597688" y="3506648"/>
            <a:ext cx="8431475" cy="2153410"/>
            <a:chOff x="597689" y="4280376"/>
            <a:chExt cx="8431475" cy="2153410"/>
          </a:xfrm>
        </p:grpSpPr>
        <p:sp>
          <p:nvSpPr>
            <p:cNvPr id="9" name="CasellaDiTesto 8"/>
            <p:cNvSpPr txBox="1"/>
            <p:nvPr/>
          </p:nvSpPr>
          <p:spPr>
            <a:xfrm>
              <a:off x="597689" y="4280376"/>
              <a:ext cx="8431475" cy="21534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Comic Sans MS" panose="030F0702030302020204" pitchFamily="66" charset="0"/>
                </a:rPr>
                <a:t>Solid State Detector:</a:t>
              </a:r>
            </a:p>
            <a:p>
              <a:r>
                <a:rPr lang="it-IT" b="1" dirty="0" smtClean="0">
                  <a:solidFill>
                    <a:srgbClr val="00B050"/>
                  </a:solidFill>
                  <a:latin typeface="Comic Sans MS" panose="030F0702030302020204" pitchFamily="66" charset="0"/>
                </a:rPr>
                <a:t>ADVANTAGES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>
                  <a:latin typeface="Comic Sans MS" panose="030F0702030302020204" pitchFamily="66" charset="0"/>
                </a:rPr>
                <a:t>Energy for e-h </a:t>
              </a:r>
              <a:r>
                <a:rPr lang="it-IT" dirty="0" err="1" smtClean="0">
                  <a:latin typeface="Comic Sans MS" panose="030F0702030302020204" pitchFamily="66" charset="0"/>
                </a:rPr>
                <a:t>pair</a:t>
              </a:r>
              <a:r>
                <a:rPr lang="it-IT" dirty="0" smtClean="0">
                  <a:latin typeface="Comic Sans MS" panose="030F0702030302020204" pitchFamily="66" charset="0"/>
                </a:rPr>
                <a:t> &lt; 1/10 gas </a:t>
              </a:r>
              <a:r>
                <a:rPr lang="it-IT" dirty="0" err="1" smtClean="0">
                  <a:latin typeface="Comic Sans MS" panose="030F0702030302020204" pitchFamily="66" charset="0"/>
                </a:rPr>
                <a:t>ionization</a:t>
              </a:r>
              <a:endParaRPr lang="it-IT" dirty="0" smtClean="0">
                <a:latin typeface="Comic Sans MS" panose="030F0702030302020204" pitchFamily="66" charset="0"/>
              </a:endParaRPr>
            </a:p>
            <a:p>
              <a:pPr marL="1027853" lvl="1" indent="-285750">
                <a:buFont typeface="Arial" panose="020B0604020202020204" pitchFamily="34" charset="0"/>
                <a:buChar char="•"/>
              </a:pPr>
              <a:r>
                <a:rPr lang="it-IT" dirty="0" err="1" smtClean="0">
                  <a:latin typeface="Comic Sans MS" panose="030F0702030302020204" pitchFamily="66" charset="0"/>
                </a:rPr>
                <a:t>Increase</a:t>
              </a:r>
              <a:r>
                <a:rPr lang="it-IT" dirty="0" smtClean="0">
                  <a:latin typeface="Comic Sans MS" panose="030F0702030302020204" pitchFamily="66" charset="0"/>
                </a:rPr>
                <a:t> </a:t>
              </a:r>
              <a:r>
                <a:rPr lang="it-IT" dirty="0" err="1" smtClean="0">
                  <a:latin typeface="Comic Sans MS" panose="030F0702030302020204" pitchFamily="66" charset="0"/>
                </a:rPr>
                <a:t>charge</a:t>
              </a:r>
              <a:r>
                <a:rPr lang="it-IT" dirty="0" smtClean="0">
                  <a:latin typeface="Comic Sans MS" panose="030F0702030302020204" pitchFamily="66" charset="0"/>
                </a:rPr>
                <a:t> </a:t>
              </a:r>
              <a:r>
                <a:rPr lang="it-IT" dirty="0" smtClean="0">
                  <a:latin typeface="Comic Sans MS" panose="030F0702030302020204" pitchFamily="66" charset="0"/>
                  <a:sym typeface="Symbol"/>
                </a:rPr>
                <a:t> </a:t>
              </a:r>
              <a:r>
                <a:rPr lang="it-IT" dirty="0" err="1" smtClean="0">
                  <a:latin typeface="Comic Sans MS" panose="030F0702030302020204" pitchFamily="66" charset="0"/>
                  <a:sym typeface="Symbol"/>
                </a:rPr>
                <a:t>good</a:t>
              </a:r>
              <a:r>
                <a:rPr lang="it-IT" dirty="0" smtClean="0">
                  <a:latin typeface="Comic Sans MS" panose="030F0702030302020204" pitchFamily="66" charset="0"/>
                  <a:sym typeface="Symbol"/>
                </a:rPr>
                <a:t> E </a:t>
              </a:r>
              <a:r>
                <a:rPr lang="it-IT" dirty="0" err="1" smtClean="0">
                  <a:latin typeface="Comic Sans MS" panose="030F0702030302020204" pitchFamily="66" charset="0"/>
                  <a:sym typeface="Symbol"/>
                </a:rPr>
                <a:t>resolution</a:t>
              </a:r>
              <a:endParaRPr lang="it-IT" dirty="0" smtClean="0">
                <a:latin typeface="Comic Sans MS" panose="030F0702030302020204" pitchFamily="66" charset="0"/>
                <a:sym typeface="Symbo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>
                  <a:latin typeface="Comic Sans MS" panose="030F0702030302020204" pitchFamily="66" charset="0"/>
                  <a:sym typeface="Symbol"/>
                </a:rPr>
                <a:t>Greater </a:t>
              </a:r>
              <a:r>
                <a:rPr lang="it-IT" dirty="0" err="1" smtClean="0">
                  <a:latin typeface="Comic Sans MS" panose="030F0702030302020204" pitchFamily="66" charset="0"/>
                  <a:sym typeface="Symbol"/>
                </a:rPr>
                <a:t>density</a:t>
              </a:r>
              <a:endParaRPr lang="it-IT" dirty="0" smtClean="0">
                <a:latin typeface="Comic Sans MS" panose="030F0702030302020204" pitchFamily="66" charset="0"/>
                <a:sym typeface="Symbol"/>
              </a:endParaRPr>
            </a:p>
            <a:p>
              <a:pPr marL="1027853" lvl="1" indent="-285750">
                <a:buFont typeface="Arial" panose="020B0604020202020204" pitchFamily="34" charset="0"/>
                <a:buChar char="•"/>
              </a:pPr>
              <a:r>
                <a:rPr lang="it-IT" dirty="0" err="1" smtClean="0">
                  <a:latin typeface="Comic Sans MS" panose="030F0702030302020204" pitchFamily="66" charset="0"/>
                  <a:sym typeface="Symbol"/>
                </a:rPr>
                <a:t>Reduced</a:t>
              </a:r>
              <a:r>
                <a:rPr lang="it-IT" dirty="0" smtClean="0">
                  <a:latin typeface="Comic Sans MS" panose="030F0702030302020204" pitchFamily="66" charset="0"/>
                  <a:sym typeface="Symbol"/>
                </a:rPr>
                <a:t> </a:t>
              </a:r>
              <a:r>
                <a:rPr lang="it-IT" dirty="0" err="1" smtClean="0">
                  <a:latin typeface="Comic Sans MS" panose="030F0702030302020204" pitchFamily="66" charset="0"/>
                  <a:sym typeface="Symbol"/>
                </a:rPr>
                <a:t>range</a:t>
              </a:r>
              <a:r>
                <a:rPr lang="it-IT" dirty="0" smtClean="0">
                  <a:latin typeface="Comic Sans MS" panose="030F0702030302020204" pitchFamily="66" charset="0"/>
                  <a:sym typeface="Symbol"/>
                </a:rPr>
                <a:t> of </a:t>
              </a:r>
              <a:r>
                <a:rPr lang="it-IT" dirty="0" err="1" smtClean="0">
                  <a:latin typeface="Comic Sans MS" panose="030F0702030302020204" pitchFamily="66" charset="0"/>
                  <a:sym typeface="Symbol"/>
                </a:rPr>
                <a:t>secondary</a:t>
              </a:r>
              <a:r>
                <a:rPr lang="it-IT" dirty="0" smtClean="0">
                  <a:latin typeface="Comic Sans MS" panose="030F0702030302020204" pitchFamily="66" charset="0"/>
                  <a:sym typeface="Symbol"/>
                </a:rPr>
                <a:t> electron  </a:t>
              </a:r>
              <a:r>
                <a:rPr lang="it-IT" dirty="0" err="1" smtClean="0">
                  <a:latin typeface="Comic Sans MS" panose="030F0702030302020204" pitchFamily="66" charset="0"/>
                  <a:sym typeface="Symbol"/>
                </a:rPr>
                <a:t>excellent</a:t>
              </a:r>
              <a:r>
                <a:rPr lang="it-IT" dirty="0" smtClean="0">
                  <a:latin typeface="Comic Sans MS" panose="030F0702030302020204" pitchFamily="66" charset="0"/>
                  <a:sym typeface="Symbol"/>
                </a:rPr>
                <a:t> </a:t>
              </a:r>
              <a:r>
                <a:rPr lang="it-IT" dirty="0" err="1" smtClean="0">
                  <a:latin typeface="Comic Sans MS" panose="030F0702030302020204" pitchFamily="66" charset="0"/>
                  <a:sym typeface="Symbol"/>
                </a:rPr>
                <a:t>spatial</a:t>
              </a:r>
              <a:r>
                <a:rPr lang="it-IT" dirty="0" smtClean="0">
                  <a:latin typeface="Comic Sans MS" panose="030F0702030302020204" pitchFamily="66" charset="0"/>
                  <a:sym typeface="Symbol"/>
                </a:rPr>
                <a:t> </a:t>
              </a:r>
              <a:r>
                <a:rPr lang="it-IT" dirty="0" err="1" smtClean="0">
                  <a:latin typeface="Comic Sans MS" panose="030F0702030302020204" pitchFamily="66" charset="0"/>
                  <a:sym typeface="Symbol"/>
                </a:rPr>
                <a:t>resoluton</a:t>
              </a:r>
              <a:endParaRPr lang="it-IT" dirty="0">
                <a:latin typeface="Comic Sans MS" panose="030F0702030302020204" pitchFamily="66" charset="0"/>
                <a:sym typeface="Symbo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>
                  <a:latin typeface="Comic Sans MS" panose="030F0702030302020204" pitchFamily="66" charset="0"/>
                  <a:sym typeface="Symbol"/>
                </a:rPr>
                <a:t> </a:t>
              </a:r>
              <a:r>
                <a:rPr lang="it-IT" dirty="0" smtClean="0">
                  <a:latin typeface="Comic Sans MS" panose="030F0702030302020204" pitchFamily="66" charset="0"/>
                </a:rPr>
                <a:t> To </a:t>
              </a:r>
              <a:r>
                <a:rPr lang="it-IT" dirty="0" err="1" smtClean="0">
                  <a:latin typeface="Comic Sans MS" panose="030F0702030302020204" pitchFamily="66" charset="0"/>
                </a:rPr>
                <a:t>minimize</a:t>
              </a:r>
              <a:r>
                <a:rPr lang="it-IT" dirty="0" smtClean="0">
                  <a:latin typeface="Comic Sans MS" panose="030F0702030302020204" pitchFamily="66" charset="0"/>
                </a:rPr>
                <a:t> multiple </a:t>
              </a:r>
              <a:r>
                <a:rPr lang="it-IT" dirty="0" err="1" smtClean="0">
                  <a:latin typeface="Comic Sans MS" panose="030F0702030302020204" pitchFamily="66" charset="0"/>
                </a:rPr>
                <a:t>scattering</a:t>
              </a:r>
              <a:r>
                <a:rPr lang="it-IT" dirty="0" smtClean="0">
                  <a:latin typeface="Comic Sans MS" panose="030F0702030302020204" pitchFamily="66" charset="0"/>
                </a:rPr>
                <a:t> </a:t>
              </a:r>
              <a:r>
                <a:rPr lang="it-IT" dirty="0" smtClean="0">
                  <a:latin typeface="Comic Sans MS" panose="030F0702030302020204" pitchFamily="66" charset="0"/>
                  <a:sym typeface="Symbol"/>
                </a:rPr>
                <a:t> short </a:t>
              </a:r>
              <a:r>
                <a:rPr lang="it-IT" dirty="0" err="1" smtClean="0">
                  <a:latin typeface="Comic Sans MS" panose="030F0702030302020204" pitchFamily="66" charset="0"/>
                  <a:sym typeface="Symbol"/>
                </a:rPr>
                <a:t>thickness</a:t>
              </a:r>
              <a:endParaRPr lang="it-IT" dirty="0" smtClean="0">
                <a:latin typeface="Comic Sans MS" panose="030F0702030302020204" pitchFamily="66" charset="0"/>
                <a:sym typeface="Symbol"/>
              </a:endParaRPr>
            </a:p>
            <a:p>
              <a:pPr marL="1027853" lvl="1" indent="-285750">
                <a:buFont typeface="Arial" panose="020B0604020202020204" pitchFamily="34" charset="0"/>
                <a:buChar char="•"/>
              </a:pPr>
              <a:r>
                <a:rPr lang="it-IT" dirty="0" smtClean="0">
                  <a:latin typeface="Comic Sans MS" panose="030F0702030302020204" pitchFamily="66" charset="0"/>
                  <a:sym typeface="Symbol"/>
                </a:rPr>
                <a:t>300 mm  32000 e-ha </a:t>
              </a:r>
              <a:r>
                <a:rPr lang="it-IT" dirty="0" err="1" smtClean="0">
                  <a:latin typeface="Comic Sans MS" panose="030F0702030302020204" pitchFamily="66" charset="0"/>
                  <a:sym typeface="Symbol"/>
                </a:rPr>
                <a:t>pairs</a:t>
              </a:r>
              <a:r>
                <a:rPr lang="it-IT" dirty="0" smtClean="0">
                  <a:latin typeface="Comic Sans MS" panose="030F0702030302020204" pitchFamily="66" charset="0"/>
                  <a:sym typeface="Symbol"/>
                </a:rPr>
                <a:t> </a:t>
              </a:r>
              <a:r>
                <a:rPr lang="it-IT" dirty="0" err="1" smtClean="0">
                  <a:latin typeface="Comic Sans MS" panose="030F0702030302020204" pitchFamily="66" charset="0"/>
                  <a:sym typeface="Symbol"/>
                </a:rPr>
                <a:t>yealds</a:t>
              </a:r>
              <a:r>
                <a:rPr lang="it-IT" dirty="0" smtClean="0">
                  <a:latin typeface="Comic Sans MS" panose="030F0702030302020204" pitchFamily="66" charset="0"/>
                  <a:sym typeface="Symbol"/>
                </a:rPr>
                <a:t> </a:t>
              </a:r>
              <a:r>
                <a:rPr lang="it-IT" dirty="0" err="1" smtClean="0">
                  <a:latin typeface="Comic Sans MS" panose="030F0702030302020204" pitchFamily="66" charset="0"/>
                  <a:sym typeface="Symbol"/>
                </a:rPr>
                <a:t>good</a:t>
              </a:r>
              <a:r>
                <a:rPr lang="it-IT" dirty="0" smtClean="0">
                  <a:latin typeface="Comic Sans MS" panose="030F0702030302020204" pitchFamily="66" charset="0"/>
                  <a:sym typeface="Symbol"/>
                </a:rPr>
                <a:t> S/N</a:t>
              </a:r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248" y="4758685"/>
              <a:ext cx="2086495" cy="914400"/>
            </a:xfrm>
            <a:prstGeom prst="rect">
              <a:avLst/>
            </a:prstGeom>
          </p:spPr>
        </p:pic>
      </p:grpSp>
      <p:sp>
        <p:nvSpPr>
          <p:cNvPr id="11" name="Rectangle 3"/>
          <p:cNvSpPr>
            <a:spLocks noGrp="1" noChangeArrowheads="1"/>
          </p:cNvSpPr>
          <p:nvPr/>
        </p:nvSpPr>
        <p:spPr bwMode="auto">
          <a:xfrm>
            <a:off x="607682" y="5739859"/>
            <a:ext cx="8675304" cy="16035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4476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it-IT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DISADVANTAGES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it-IT" sz="1800" dirty="0" smtClean="0">
                <a:latin typeface="Comic Sans MS" panose="030F0702030302020204" pitchFamily="66" charset="0"/>
              </a:rPr>
              <a:t>Cost </a:t>
            </a:r>
            <a:r>
              <a:rPr lang="en-GB" altLang="it-IT" sz="1800" dirty="0">
                <a:latin typeface="Comic Sans MS" panose="030F0702030302020204" pitchFamily="66" charset="0"/>
                <a:sym typeface="Symbol" pitchFamily="18" charset="2"/>
              </a:rPr>
              <a:t> </a:t>
            </a:r>
            <a:r>
              <a:rPr lang="en-GB" altLang="it-IT" sz="1800" dirty="0">
                <a:latin typeface="Comic Sans MS" panose="030F0702030302020204" pitchFamily="66" charset="0"/>
              </a:rPr>
              <a:t>Area </a:t>
            </a:r>
            <a:r>
              <a:rPr lang="en-GB" altLang="it-IT" sz="1800" dirty="0" smtClean="0">
                <a:latin typeface="Comic Sans MS" panose="030F0702030302020204" pitchFamily="66" charset="0"/>
              </a:rPr>
              <a:t>covered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it-IT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Most </a:t>
            </a:r>
            <a:r>
              <a:rPr lang="en-GB" altLang="it-IT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cost in readout channels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it-IT" sz="1800" dirty="0">
                <a:latin typeface="Comic Sans MS" panose="030F0702030302020204" pitchFamily="66" charset="0"/>
              </a:rPr>
              <a:t>Material </a:t>
            </a:r>
            <a:r>
              <a:rPr lang="en-GB" altLang="it-IT" sz="1800" dirty="0" smtClean="0">
                <a:latin typeface="Comic Sans MS" panose="030F0702030302020204" pitchFamily="66" charset="0"/>
              </a:rPr>
              <a:t>budget </a:t>
            </a:r>
            <a:r>
              <a:rPr lang="en-GB" altLang="it-IT" sz="1800" dirty="0" smtClean="0">
                <a:latin typeface="Comic Sans MS" panose="030F0702030302020204" pitchFamily="66" charset="0"/>
                <a:sym typeface="Symbol"/>
              </a:rPr>
              <a:t> </a:t>
            </a:r>
            <a:r>
              <a:rPr lang="en-GB" altLang="it-IT" sz="1800" dirty="0" smtClean="0">
                <a:latin typeface="Comic Sans MS" panose="030F0702030302020204" pitchFamily="66" charset="0"/>
              </a:rPr>
              <a:t>Radiation </a:t>
            </a:r>
            <a:r>
              <a:rPr lang="en-GB" altLang="it-IT" sz="1800" dirty="0">
                <a:latin typeface="Comic Sans MS" panose="030F0702030302020204" pitchFamily="66" charset="0"/>
              </a:rPr>
              <a:t>length can be </a:t>
            </a:r>
            <a:r>
              <a:rPr lang="en-GB" altLang="it-IT" sz="1800" dirty="0" smtClean="0">
                <a:latin typeface="Comic Sans MS" panose="030F0702030302020204" pitchFamily="66" charset="0"/>
              </a:rPr>
              <a:t>significant</a:t>
            </a:r>
          </a:p>
          <a:p>
            <a:pPr marL="350837" indent="-342900">
              <a:lnSpc>
                <a:spcPct val="100000"/>
              </a:lnSpc>
              <a:spcBef>
                <a:spcPts val="0"/>
              </a:spcBef>
            </a:pPr>
            <a:r>
              <a:rPr lang="en-GB" altLang="it-IT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Radiation damage </a:t>
            </a:r>
            <a:r>
              <a:rPr lang="en-GB" altLang="it-IT" sz="1800" dirty="0" smtClean="0">
                <a:latin typeface="Comic Sans MS" panose="030F0702030302020204" pitchFamily="66" charset="0"/>
                <a:sym typeface="Symbol"/>
              </a:rPr>
              <a:t> </a:t>
            </a:r>
            <a:r>
              <a:rPr lang="en-GB" altLang="it-IT" sz="1800" dirty="0" smtClean="0">
                <a:latin typeface="Comic Sans MS" panose="030F0702030302020204" pitchFamily="66" charset="0"/>
              </a:rPr>
              <a:t>Replace </a:t>
            </a:r>
            <a:r>
              <a:rPr lang="en-GB" altLang="it-IT" sz="1800" dirty="0">
                <a:latin typeface="Comic Sans MS" panose="030F0702030302020204" pitchFamily="66" charset="0"/>
              </a:rPr>
              <a:t>often or design very </a:t>
            </a:r>
            <a:r>
              <a:rPr lang="en-GB" altLang="it-IT" sz="1800" dirty="0" smtClean="0">
                <a:latin typeface="Comic Sans MS" panose="030F0702030302020204" pitchFamily="66" charset="0"/>
              </a:rPr>
              <a:t>well</a:t>
            </a:r>
            <a:endParaRPr lang="en-GB" altLang="it-IT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51971" y="-94129"/>
            <a:ext cx="8568531" cy="762967"/>
          </a:xfrm>
          <a:noFill/>
        </p:spPr>
        <p:txBody>
          <a:bodyPr/>
          <a:lstStyle/>
          <a:p>
            <a:pPr eaLnBrk="1" hangingPunct="1"/>
            <a:r>
              <a:rPr lang="en-GB" altLang="it-IT" sz="2800" dirty="0" smtClean="0"/>
              <a:t>“Silicon-eyes” (detectors): many applications</a:t>
            </a:r>
            <a:endParaRPr lang="en-GB" altLang="it-IT" sz="2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6422" y="5249086"/>
            <a:ext cx="9613720" cy="14867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00794" tIns="50397" rIns="100794" bIns="5039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it-IT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synchrotrons</a:t>
            </a:r>
            <a:r>
              <a:rPr lang="en-GB" altLang="it-IT" sz="1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:</a:t>
            </a:r>
            <a:r>
              <a:rPr lang="en-GB" altLang="it-IT" sz="1800" dirty="0" smtClean="0">
                <a:latin typeface="Comic Sans MS" panose="030F0702030302020204" pitchFamily="66" charset="0"/>
              </a:rPr>
              <a:t> detection of </a:t>
            </a:r>
            <a:r>
              <a:rPr lang="en-GB" altLang="it-IT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X-ray</a:t>
            </a:r>
            <a:r>
              <a:rPr lang="en-GB" altLang="it-IT" sz="1800" dirty="0">
                <a:latin typeface="Comic Sans MS" panose="030F0702030302020204" pitchFamily="66" charset="0"/>
              </a:rPr>
              <a:t> and </a:t>
            </a:r>
            <a:r>
              <a:rPr lang="en-GB" altLang="it-IT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synchrotron </a:t>
            </a:r>
            <a:r>
              <a:rPr lang="en-GB" altLang="it-IT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radiation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it-IT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nuclear physics </a:t>
            </a:r>
            <a:r>
              <a:rPr lang="en-GB" altLang="it-IT" sz="1800" dirty="0" smtClean="0">
                <a:latin typeface="Comic Sans MS" panose="030F0702030302020204" pitchFamily="66" charset="0"/>
              </a:rPr>
              <a:t>measurement of</a:t>
            </a:r>
            <a:r>
              <a:rPr lang="en-GB" altLang="it-IT" sz="1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GB" altLang="it-IT" sz="1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GB" altLang="it-IT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-rays energy</a:t>
            </a:r>
            <a:endParaRPr lang="en-GB" altLang="it-IT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it-IT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heavy </a:t>
            </a:r>
            <a:r>
              <a:rPr lang="en-GB" altLang="it-IT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ion </a:t>
            </a:r>
            <a:r>
              <a:rPr lang="en-GB" altLang="it-IT" sz="1800" dirty="0">
                <a:latin typeface="Comic Sans MS" panose="030F0702030302020204" pitchFamily="66" charset="0"/>
              </a:rPr>
              <a:t>and </a:t>
            </a:r>
            <a:r>
              <a:rPr lang="en-GB" altLang="it-IT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particle </a:t>
            </a:r>
            <a:r>
              <a:rPr lang="en-GB" altLang="it-IT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</a:t>
            </a:r>
            <a:r>
              <a:rPr lang="en-GB" altLang="it-IT" sz="1800" dirty="0" smtClean="0">
                <a:latin typeface="Comic Sans MS" panose="030F0702030302020204" pitchFamily="66" charset="0"/>
              </a:rPr>
              <a:t>: detection of </a:t>
            </a:r>
            <a:r>
              <a:rPr lang="en-GB" altLang="it-IT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charged particles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it-IT" sz="1800" dirty="0" smtClean="0">
                <a:latin typeface="Comic Sans MS" panose="030F0702030302020204" pitchFamily="66" charset="0"/>
              </a:rPr>
              <a:t>in </a:t>
            </a:r>
            <a:r>
              <a:rPr lang="en-GB" altLang="it-IT" sz="1800" dirty="0">
                <a:latin typeface="Comic Sans MS" panose="030F0702030302020204" pitchFamily="66" charset="0"/>
              </a:rPr>
              <a:t>medical </a:t>
            </a:r>
            <a:r>
              <a:rPr lang="en-GB" altLang="it-IT" sz="1800" dirty="0" smtClean="0">
                <a:latin typeface="Comic Sans MS" panose="030F0702030302020204" pitchFamily="66" charset="0"/>
              </a:rPr>
              <a:t>imaging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it-IT" sz="1800" dirty="0" smtClean="0">
                <a:latin typeface="Comic Sans MS" panose="030F0702030302020204" pitchFamily="66" charset="0"/>
              </a:rPr>
              <a:t>in </a:t>
            </a:r>
            <a:r>
              <a:rPr lang="en-GB" altLang="it-IT" sz="1800" dirty="0">
                <a:latin typeface="Comic Sans MS" panose="030F0702030302020204" pitchFamily="66" charset="0"/>
              </a:rPr>
              <a:t>homeland security </a:t>
            </a:r>
            <a:r>
              <a:rPr lang="en-GB" altLang="it-IT" sz="1800" dirty="0" smtClean="0">
                <a:latin typeface="Comic Sans MS" panose="030F0702030302020204" pitchFamily="66" charset="0"/>
              </a:rPr>
              <a:t>applications</a:t>
            </a:r>
            <a:endParaRPr lang="en-GB" altLang="it-IT" sz="1800" dirty="0">
              <a:latin typeface="Comic Sans MS" panose="030F0702030302020204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945931" y="6937881"/>
            <a:ext cx="808771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1">
              <a:spcBef>
                <a:spcPct val="50000"/>
              </a:spcBef>
            </a:pPr>
            <a:r>
              <a:rPr lang="en-GB" alt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What makes silicon detectors so popular and powerful?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14390" y="624470"/>
            <a:ext cx="9849458" cy="2091836"/>
            <a:chOff x="114390" y="705152"/>
            <a:chExt cx="9849458" cy="2091836"/>
          </a:xfrm>
        </p:grpSpPr>
        <p:sp>
          <p:nvSpPr>
            <p:cNvPr id="2" name="Rettangolo 1"/>
            <p:cNvSpPr/>
            <p:nvPr/>
          </p:nvSpPr>
          <p:spPr bwMode="auto">
            <a:xfrm>
              <a:off x="141284" y="705152"/>
              <a:ext cx="9822564" cy="2091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2609645" y="1400425"/>
              <a:ext cx="5016185" cy="388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0794" tIns="50397" rIns="100794" bIns="50397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it-IT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in </a:t>
              </a:r>
              <a:r>
                <a:rPr lang="en-GB" altLang="it-IT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digital </a:t>
              </a:r>
              <a:r>
                <a:rPr lang="en-GB" altLang="it-IT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Cameras </a:t>
              </a:r>
              <a:r>
                <a:rPr lang="en-GB" altLang="it-IT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to detect </a:t>
              </a:r>
              <a:r>
                <a:rPr lang="en-GB" altLang="it-IT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visible </a:t>
              </a:r>
              <a:r>
                <a:rPr lang="en-GB" altLang="it-IT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light</a:t>
              </a:r>
              <a:endParaRPr lang="en-GB" altLang="it-IT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6149" name="Picture 5" descr="SI13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90" y="745493"/>
              <a:ext cx="2489152" cy="198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148" y="748261"/>
              <a:ext cx="2360258" cy="1958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po 4"/>
          <p:cNvGrpSpPr/>
          <p:nvPr/>
        </p:nvGrpSpPr>
        <p:grpSpPr>
          <a:xfrm>
            <a:off x="229527" y="2858175"/>
            <a:ext cx="9734321" cy="2213281"/>
            <a:chOff x="229527" y="3046433"/>
            <a:chExt cx="9734321" cy="2213281"/>
          </a:xfrm>
        </p:grpSpPr>
        <p:sp>
          <p:nvSpPr>
            <p:cNvPr id="4" name="Rettangolo 3"/>
            <p:cNvSpPr/>
            <p:nvPr/>
          </p:nvSpPr>
          <p:spPr bwMode="auto">
            <a:xfrm>
              <a:off x="229527" y="3046433"/>
              <a:ext cx="9734321" cy="221328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911587" y="3962380"/>
              <a:ext cx="3932966" cy="388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0794" tIns="50397" rIns="100794" bIns="50397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it-IT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in</a:t>
              </a:r>
              <a:r>
                <a:rPr lang="en-GB" altLang="it-IT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altLang="it-IT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satellites </a:t>
              </a:r>
              <a:r>
                <a:rPr lang="en-GB" altLang="it-IT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to detect </a:t>
              </a:r>
              <a:r>
                <a:rPr lang="en-GB" altLang="it-IT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X-rays</a:t>
              </a:r>
              <a:r>
                <a:rPr lang="en-GB" altLang="it-IT" dirty="0">
                  <a:solidFill>
                    <a:srgbClr val="3333CC"/>
                  </a:solidFill>
                  <a:latin typeface="Comic Sans MS" panose="030F0702030302020204" pitchFamily="66" charset="0"/>
                </a:rPr>
                <a:t> </a:t>
              </a:r>
            </a:p>
          </p:txBody>
        </p:sp>
        <p:pic>
          <p:nvPicPr>
            <p:cNvPr id="8" name="Picture 7" descr="pn_cc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37" y="3106920"/>
              <a:ext cx="2321911" cy="21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rcw86_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148" y="3073327"/>
              <a:ext cx="2391806" cy="2151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Slide Number Placeholder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6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2" y="1049449"/>
            <a:ext cx="7598556" cy="53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90975" y="0"/>
            <a:ext cx="8832491" cy="716014"/>
          </a:xfrm>
        </p:spPr>
        <p:txBody>
          <a:bodyPr/>
          <a:lstStyle/>
          <a:p>
            <a:r>
              <a:rPr lang="it-IT" sz="2800" dirty="0" err="1" smtClean="0"/>
              <a:t>What’s</a:t>
            </a:r>
            <a:r>
              <a:rPr lang="it-IT" sz="2800" dirty="0" smtClean="0"/>
              <a:t> </a:t>
            </a:r>
            <a:r>
              <a:rPr lang="it-IT" sz="2800" dirty="0" err="1" smtClean="0"/>
              <a:t>silicon</a:t>
            </a:r>
            <a:r>
              <a:rPr lang="it-IT" sz="2800" dirty="0" smtClean="0"/>
              <a:t>?</a:t>
            </a:r>
            <a:endParaRPr lang="it-IT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8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95" y="1042057"/>
            <a:ext cx="2585258" cy="258525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97" y="1042057"/>
            <a:ext cx="2493818" cy="2585258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80545" y="3794580"/>
            <a:ext cx="8608782" cy="3213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  <a:cs typeface="+mn-cs"/>
              </a:defRPr>
            </a:lvl9pPr>
          </a:lstStyle>
          <a:p>
            <a:pPr eaLnBrk="1" hangingPunct="1"/>
            <a:r>
              <a:rPr lang="en-US" altLang="it-IT" sz="1600" dirty="0">
                <a:latin typeface="Comic Sans MS" panose="030F0702030302020204" pitchFamily="66" charset="0"/>
              </a:rPr>
              <a:t>After Oxygen, Silicon is the 2</a:t>
            </a:r>
            <a:r>
              <a:rPr lang="en-US" altLang="it-IT" sz="1600" baseline="30000" dirty="0">
                <a:latin typeface="Comic Sans MS" panose="030F0702030302020204" pitchFamily="66" charset="0"/>
              </a:rPr>
              <a:t>nd</a:t>
            </a:r>
            <a:r>
              <a:rPr lang="en-US" altLang="it-IT" sz="1600" dirty="0">
                <a:latin typeface="Comic Sans MS" panose="030F0702030302020204" pitchFamily="66" charset="0"/>
              </a:rPr>
              <a:t> most abundant </a:t>
            </a:r>
            <a:r>
              <a:rPr lang="en-US" altLang="it-IT" sz="1600" dirty="0" smtClean="0">
                <a:latin typeface="Comic Sans MS" panose="030F0702030302020204" pitchFamily="66" charset="0"/>
              </a:rPr>
              <a:t>element in </a:t>
            </a:r>
            <a:r>
              <a:rPr lang="en-US" altLang="it-IT" sz="1600" dirty="0">
                <a:latin typeface="Comic Sans MS" panose="030F0702030302020204" pitchFamily="66" charset="0"/>
              </a:rPr>
              <a:t>Earth’s crust (&gt;25% in mass)</a:t>
            </a:r>
          </a:p>
        </p:txBody>
      </p:sp>
      <p:cxnSp>
        <p:nvCxnSpPr>
          <p:cNvPr id="12" name="Connettore 1 11"/>
          <p:cNvCxnSpPr/>
          <p:nvPr/>
        </p:nvCxnSpPr>
        <p:spPr bwMode="auto">
          <a:xfrm flipV="1">
            <a:off x="2074127" y="1042057"/>
            <a:ext cx="1993768" cy="92055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ttore 1 12"/>
          <p:cNvCxnSpPr/>
          <p:nvPr/>
        </p:nvCxnSpPr>
        <p:spPr bwMode="auto">
          <a:xfrm>
            <a:off x="2043605" y="2278931"/>
            <a:ext cx="2024290" cy="134838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uppo 2"/>
          <p:cNvGrpSpPr/>
          <p:nvPr/>
        </p:nvGrpSpPr>
        <p:grpSpPr>
          <a:xfrm>
            <a:off x="602871" y="4340371"/>
            <a:ext cx="8786456" cy="1889760"/>
            <a:chOff x="602871" y="4340371"/>
            <a:chExt cx="8786456" cy="1889760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71" y="4340371"/>
              <a:ext cx="1920240" cy="1889760"/>
            </a:xfrm>
            <a:prstGeom prst="rect">
              <a:avLst/>
            </a:prstGeom>
          </p:spPr>
        </p:pic>
        <p:sp>
          <p:nvSpPr>
            <p:cNvPr id="15" name="Rettangolo 14"/>
            <p:cNvSpPr/>
            <p:nvPr/>
          </p:nvSpPr>
          <p:spPr>
            <a:xfrm>
              <a:off x="2656923" y="4806867"/>
              <a:ext cx="6732404" cy="10082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en-US" altLang="it-IT" sz="1600" dirty="0">
                  <a:latin typeface="Comic Sans MS" panose="030F0702030302020204" pitchFamily="66" charset="0"/>
                </a:rPr>
                <a:t>The crystalline structure is diamond cubic (FCC), with lattice spacing of 5.43 A</a:t>
              </a:r>
            </a:p>
            <a:p>
              <a:pPr algn="just" eaLnBrk="1" hangingPunct="1"/>
              <a:r>
                <a:rPr lang="en-GB" altLang="it-IT" sz="1600" dirty="0" err="1">
                  <a:latin typeface="Comic Sans MS" panose="030F0702030302020204" pitchFamily="66" charset="0"/>
                </a:rPr>
                <a:t>Polysilicon</a:t>
              </a:r>
              <a:r>
                <a:rPr lang="en-GB" altLang="it-IT" sz="1600" dirty="0">
                  <a:latin typeface="Comic Sans MS" panose="030F0702030302020204" pitchFamily="66" charset="0"/>
                </a:rPr>
                <a:t> consists of small Si crystals randomly oriented; in </a:t>
              </a:r>
              <a:r>
                <a:rPr lang="el-GR" altLang="it-IT" sz="1600" dirty="0">
                  <a:latin typeface="Comic Sans MS" panose="030F0702030302020204" pitchFamily="66" charset="0"/>
                  <a:cs typeface="Arial" charset="0"/>
                </a:rPr>
                <a:t>α</a:t>
              </a:r>
              <a:r>
                <a:rPr lang="en-GB" altLang="it-IT" sz="1600" dirty="0">
                  <a:latin typeface="Comic Sans MS" panose="030F0702030302020204" pitchFamily="66" charset="0"/>
                  <a:cs typeface="Arial" charset="0"/>
                </a:rPr>
                <a:t>-Si there is no long  range order. </a:t>
              </a:r>
              <a:endParaRPr lang="el-GR" altLang="it-IT" sz="1600" dirty="0">
                <a:latin typeface="Comic Sans MS" panose="030F0702030302020204" pitchFamily="66" charset="0"/>
                <a:cs typeface="Arial" charset="0"/>
              </a:endParaRPr>
            </a:p>
          </p:txBody>
        </p:sp>
      </p:grp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0" y="1502336"/>
            <a:ext cx="2118360" cy="16840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590975" y="0"/>
            <a:ext cx="8832491" cy="716014"/>
          </a:xfrm>
        </p:spPr>
        <p:txBody>
          <a:bodyPr/>
          <a:lstStyle/>
          <a:p>
            <a:r>
              <a:rPr lang="it-IT" sz="2800" dirty="0" err="1" smtClean="0"/>
              <a:t>What’s</a:t>
            </a:r>
            <a:r>
              <a:rPr lang="it-IT" sz="2800" dirty="0" smtClean="0"/>
              <a:t> </a:t>
            </a:r>
            <a:r>
              <a:rPr lang="it-IT" sz="2800" dirty="0" err="1" smtClean="0"/>
              <a:t>silicon</a:t>
            </a:r>
            <a:r>
              <a:rPr lang="it-IT" sz="2800" dirty="0" smtClean="0"/>
              <a:t>?</a:t>
            </a:r>
            <a:endParaRPr lang="it-IT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0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959926" cy="689317"/>
          </a:xfrm>
        </p:spPr>
        <p:txBody>
          <a:bodyPr/>
          <a:lstStyle/>
          <a:p>
            <a:pPr eaLnBrk="1" hangingPunct="1"/>
            <a:r>
              <a:rPr lang="en-GB" altLang="it-IT" sz="2800" dirty="0"/>
              <a:t>Semiconductor </a:t>
            </a:r>
            <a:r>
              <a:rPr lang="en-GB" altLang="it-IT" sz="2800" dirty="0" smtClean="0"/>
              <a:t>basics: band structure</a:t>
            </a:r>
            <a:endParaRPr lang="en-GB" altLang="it-IT" sz="2800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42410" y="814162"/>
            <a:ext cx="9467126" cy="1151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00794" tIns="50397" rIns="100794" bIns="5039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it-IT" sz="1800" dirty="0">
                <a:latin typeface="Comic Sans MS" panose="030F0702030302020204" pitchFamily="66" charset="0"/>
              </a:rPr>
              <a:t>I</a:t>
            </a:r>
            <a:r>
              <a:rPr lang="en-GB" altLang="it-IT" sz="1800" dirty="0" smtClean="0">
                <a:latin typeface="Comic Sans MS" panose="030F0702030302020204" pitchFamily="66" charset="0"/>
              </a:rPr>
              <a:t>solated </a:t>
            </a:r>
            <a:r>
              <a:rPr lang="en-GB" altLang="it-IT" sz="1800" dirty="0">
                <a:latin typeface="Comic Sans MS" panose="030F0702030302020204" pitchFamily="66" charset="0"/>
              </a:rPr>
              <a:t>atoms </a:t>
            </a:r>
            <a:r>
              <a:rPr lang="en-GB" altLang="it-IT" sz="1800" dirty="0" smtClean="0">
                <a:latin typeface="Comic Sans MS" panose="030F0702030302020204" pitchFamily="66" charset="0"/>
              </a:rPr>
              <a:t>brought </a:t>
            </a:r>
            <a:r>
              <a:rPr lang="en-GB" altLang="it-IT" sz="1800" dirty="0">
                <a:latin typeface="Comic Sans MS" panose="030F0702030302020204" pitchFamily="66" charset="0"/>
              </a:rPr>
              <a:t>together </a:t>
            </a:r>
            <a:r>
              <a:rPr lang="en-GB" altLang="it-IT" sz="1800" dirty="0" smtClean="0">
                <a:latin typeface="Comic Sans MS" panose="030F0702030302020204" pitchFamily="66" charset="0"/>
              </a:rPr>
              <a:t>and </a:t>
            </a:r>
            <a:r>
              <a:rPr lang="en-GB" altLang="it-IT" sz="1800" dirty="0">
                <a:latin typeface="Comic Sans MS" panose="030F0702030302020204" pitchFamily="66" charset="0"/>
              </a:rPr>
              <a:t>form </a:t>
            </a:r>
            <a:r>
              <a:rPr lang="en-GB" altLang="it-IT" sz="1800" dirty="0" smtClean="0">
                <a:latin typeface="Comic Sans MS" panose="030F0702030302020204" pitchFamily="66" charset="0"/>
              </a:rPr>
              <a:t>lattice </a:t>
            </a:r>
            <a:r>
              <a:rPr lang="en-GB" altLang="it-IT" sz="1800" dirty="0" smtClean="0">
                <a:latin typeface="Comic Sans MS" panose="030F0702030302020204" pitchFamily="66" charset="0"/>
                <a:sym typeface="Symbol"/>
              </a:rPr>
              <a:t> </a:t>
            </a:r>
            <a:r>
              <a:rPr lang="en-GB" altLang="it-IT" sz="1800" dirty="0" smtClean="0">
                <a:latin typeface="Comic Sans MS" panose="030F0702030302020204" pitchFamily="66" charset="0"/>
              </a:rPr>
              <a:t>wave </a:t>
            </a:r>
            <a:r>
              <a:rPr lang="en-GB" altLang="it-IT" sz="1800" dirty="0">
                <a:latin typeface="Comic Sans MS" panose="030F0702030302020204" pitchFamily="66" charset="0"/>
              </a:rPr>
              <a:t>functions overlap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it-IT" sz="1800" dirty="0">
                <a:latin typeface="Comic Sans MS" panose="030F0702030302020204" pitchFamily="66" charset="0"/>
              </a:rPr>
              <a:t>D</a:t>
            </a:r>
            <a:r>
              <a:rPr lang="en-GB" altLang="it-IT" sz="1800" dirty="0" smtClean="0">
                <a:latin typeface="Comic Sans MS" panose="030F0702030302020204" pitchFamily="66" charset="0"/>
              </a:rPr>
              <a:t>iscrete </a:t>
            </a:r>
            <a:r>
              <a:rPr lang="en-GB" altLang="it-IT" sz="1800" dirty="0">
                <a:latin typeface="Comic Sans MS" panose="030F0702030302020204" pitchFamily="66" charset="0"/>
              </a:rPr>
              <a:t>atomic energy states shift and form energy bands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it-IT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Properties of semiconductors depend on band gap</a:t>
            </a:r>
            <a:r>
              <a:rPr lang="en-GB" altLang="it-IT" sz="1800" dirty="0">
                <a:solidFill>
                  <a:srgbClr val="FF0000"/>
                </a:solidFill>
                <a:latin typeface="Comic Sans MS" panose="030F0702030302020204" pitchFamily="66" charset="0"/>
                <a:sym typeface="Wingdings" pitchFamily="2" charset="2"/>
              </a:rPr>
              <a:t>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0" y="2432213"/>
            <a:ext cx="5107309" cy="2796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95" y="2610077"/>
            <a:ext cx="4414058" cy="24688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36278" y="4278728"/>
            <a:ext cx="9716977" cy="23857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I</a:t>
            </a:r>
            <a:r>
              <a:rPr lang="en-US" sz="2000" dirty="0" smtClean="0">
                <a:latin typeface="Comic Sans MS" panose="030F0702030302020204" pitchFamily="66" charset="0"/>
              </a:rPr>
              <a:t>mportant </a:t>
            </a:r>
            <a:r>
              <a:rPr lang="en-US" sz="2000" dirty="0">
                <a:latin typeface="Comic Sans MS" panose="030F0702030302020204" pitchFamily="66" charset="0"/>
              </a:rPr>
              <a:t>parameter of a detector </a:t>
            </a:r>
            <a:r>
              <a:rPr lang="en-US" sz="2000" dirty="0" smtClean="0">
                <a:latin typeface="Comic Sans MS" panose="030F0702030302020204" pitchFamily="66" charset="0"/>
              </a:rPr>
              <a:t>: signal </a:t>
            </a:r>
            <a:r>
              <a:rPr lang="en-US" sz="2000" dirty="0">
                <a:latin typeface="Comic Sans MS" panose="030F0702030302020204" pitchFamily="66" charset="0"/>
              </a:rPr>
              <a:t>to noise </a:t>
            </a:r>
            <a:r>
              <a:rPr lang="en-US" sz="2000" dirty="0" smtClean="0">
                <a:latin typeface="Comic Sans MS" panose="030F0702030302020204" pitchFamily="66" charset="0"/>
              </a:rPr>
              <a:t>ratio (SNR</a:t>
            </a:r>
            <a:r>
              <a:rPr lang="en-US" sz="2000" dirty="0">
                <a:latin typeface="Comic Sans MS" panose="030F0702030302020204" pitchFamily="66" charset="0"/>
              </a:rPr>
              <a:t>). 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Two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latin typeface="Comic Sans MS" panose="030F0702030302020204" pitchFamily="66" charset="0"/>
              </a:rPr>
              <a:t>contradictory</a:t>
            </a:r>
            <a:r>
              <a:rPr lang="it-IT" sz="2000" dirty="0" smtClean="0">
                <a:latin typeface="Comic Sans MS" panose="030F0702030302020204" pitchFamily="66" charset="0"/>
              </a:rPr>
              <a:t> </a:t>
            </a:r>
            <a:r>
              <a:rPr lang="it-IT" sz="2000" dirty="0" err="1">
                <a:latin typeface="Comic Sans MS" panose="030F0702030302020204" pitchFamily="66" charset="0"/>
              </a:rPr>
              <a:t>requirements</a:t>
            </a:r>
            <a:r>
              <a:rPr lang="it-IT" sz="2000" dirty="0" smtClean="0">
                <a:latin typeface="Comic Sans MS" panose="030F0702030302020204" pitchFamily="66" charset="0"/>
              </a:rPr>
              <a:t>:!</a:t>
            </a:r>
          </a:p>
          <a:p>
            <a:pPr marL="1027853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Large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signal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 </a:t>
            </a:r>
            <a:r>
              <a:rPr lang="en-US" sz="2000" dirty="0" smtClean="0">
                <a:latin typeface="Comic Sans MS" panose="030F0702030302020204" pitchFamily="66" charset="0"/>
              </a:rPr>
              <a:t>low </a:t>
            </a:r>
            <a:r>
              <a:rPr lang="en-US" sz="2000" dirty="0" err="1">
                <a:latin typeface="Comic Sans MS" panose="030F0702030302020204" pitchFamily="66" charset="0"/>
              </a:rPr>
              <a:t>ionisation</a:t>
            </a:r>
            <a:r>
              <a:rPr lang="en-US" sz="2000" dirty="0">
                <a:latin typeface="Comic Sans MS" panose="030F0702030302020204" pitchFamily="66" charset="0"/>
              </a:rPr>
              <a:t> energy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 </a:t>
            </a:r>
            <a:r>
              <a:rPr lang="en-US" sz="2000" dirty="0" smtClean="0">
                <a:latin typeface="Comic Sans MS" panose="030F0702030302020204" pitchFamily="66" charset="0"/>
              </a:rPr>
              <a:t>small </a:t>
            </a:r>
            <a:r>
              <a:rPr lang="en-US" sz="2000" dirty="0">
                <a:latin typeface="Comic Sans MS" panose="030F0702030302020204" pitchFamily="66" charset="0"/>
              </a:rPr>
              <a:t>band gap!</a:t>
            </a:r>
          </a:p>
          <a:p>
            <a:pPr marL="1027853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 noise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 </a:t>
            </a:r>
            <a:r>
              <a:rPr lang="en-US" sz="2000" dirty="0" smtClean="0">
                <a:latin typeface="Comic Sans MS" panose="030F0702030302020204" pitchFamily="66" charset="0"/>
              </a:rPr>
              <a:t>very </a:t>
            </a:r>
            <a:r>
              <a:rPr lang="en-US" sz="2000" dirty="0">
                <a:latin typeface="Comic Sans MS" panose="030F0702030302020204" pitchFamily="66" charset="0"/>
              </a:rPr>
              <a:t>few intrinsic charge </a:t>
            </a:r>
            <a:r>
              <a:rPr lang="en-US" sz="2000" dirty="0" smtClean="0">
                <a:latin typeface="Comic Sans MS" panose="030F0702030302020204" pitchFamily="66" charset="0"/>
              </a:rPr>
              <a:t>carriers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</a:t>
            </a:r>
            <a:r>
              <a:rPr lang="en-US" sz="2000" dirty="0" smtClean="0">
                <a:latin typeface="Comic Sans MS" panose="030F0702030302020204" pitchFamily="66" charset="0"/>
              </a:rPr>
              <a:t> large </a:t>
            </a:r>
            <a:r>
              <a:rPr lang="en-US" sz="2000" dirty="0">
                <a:latin typeface="Comic Sans MS" panose="030F0702030302020204" pitchFamily="66" charset="0"/>
              </a:rPr>
              <a:t>band gap</a:t>
            </a:r>
            <a:r>
              <a:rPr lang="en-US" sz="2000" dirty="0" smtClean="0">
                <a:latin typeface="Comic Sans MS" panose="030F0702030302020204" pitchFamily="66" charset="0"/>
              </a:rPr>
              <a:t>!</a:t>
            </a:r>
            <a:endParaRPr lang="it-IT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O</a:t>
            </a:r>
            <a:r>
              <a:rPr lang="en-US" sz="2000" dirty="0" smtClean="0">
                <a:latin typeface="Comic Sans MS" panose="030F0702030302020204" pitchFamily="66" charset="0"/>
              </a:rPr>
              <a:t>ptimal material: </a:t>
            </a:r>
            <a:r>
              <a:rPr lang="en-US" sz="2000" i="1" dirty="0" err="1">
                <a:latin typeface="Comic Sans MS" panose="030F0702030302020204" pitchFamily="66" charset="0"/>
              </a:rPr>
              <a:t>Eg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≈ 6 eV. !</a:t>
            </a:r>
          </a:p>
          <a:p>
            <a:pPr marL="1027853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Conduction </a:t>
            </a:r>
            <a:r>
              <a:rPr lang="en-US" sz="2000" dirty="0">
                <a:latin typeface="Comic Sans MS" panose="030F0702030302020204" pitchFamily="66" charset="0"/>
              </a:rPr>
              <a:t>band is almost empty at room </a:t>
            </a:r>
            <a:r>
              <a:rPr lang="en-US" sz="2000" dirty="0" smtClean="0">
                <a:latin typeface="Comic Sans MS" panose="030F0702030302020204" pitchFamily="66" charset="0"/>
              </a:rPr>
              <a:t>temperature</a:t>
            </a:r>
          </a:p>
          <a:p>
            <a:pPr marL="1027853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Band </a:t>
            </a:r>
            <a:r>
              <a:rPr lang="en-US" sz="2000" dirty="0">
                <a:latin typeface="Comic Sans MS" panose="030F0702030302020204" pitchFamily="66" charset="0"/>
              </a:rPr>
              <a:t>gap </a:t>
            </a:r>
            <a:r>
              <a:rPr lang="en-US" sz="2000" dirty="0" smtClean="0">
                <a:latin typeface="Comic Sans MS" panose="030F0702030302020204" pitchFamily="66" charset="0"/>
              </a:rPr>
              <a:t>small </a:t>
            </a:r>
            <a:r>
              <a:rPr lang="en-US" sz="2000" dirty="0">
                <a:latin typeface="Comic Sans MS" panose="030F0702030302020204" pitchFamily="66" charset="0"/>
              </a:rPr>
              <a:t>enough to create a large number of e</a:t>
            </a:r>
            <a:r>
              <a:rPr lang="en-US" sz="2000" baseline="30000" dirty="0">
                <a:latin typeface="Comic Sans MS" panose="030F0702030302020204" pitchFamily="66" charset="0"/>
              </a:rPr>
              <a:t>-</a:t>
            </a:r>
            <a:r>
              <a:rPr lang="en-US" sz="2000" dirty="0">
                <a:latin typeface="Comic Sans MS" panose="030F0702030302020204" pitchFamily="66" charset="0"/>
              </a:rPr>
              <a:t>h</a:t>
            </a:r>
            <a:r>
              <a:rPr lang="en-US" sz="2000" baseline="30000" dirty="0">
                <a:latin typeface="Comic Sans MS" panose="030F0702030302020204" pitchFamily="66" charset="0"/>
              </a:rPr>
              <a:t>+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pairs</a:t>
            </a:r>
            <a:r>
              <a:rPr lang="it-IT" sz="2000" dirty="0" smtClean="0">
                <a:latin typeface="Comic Sans MS" panose="030F0702030302020204" pitchFamily="66" charset="0"/>
              </a:rPr>
              <a:t>.</a:t>
            </a:r>
            <a:endParaRPr lang="it-IT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Such a material exist, it is </a:t>
            </a:r>
            <a:r>
              <a:rPr lang="en-US" sz="2000" dirty="0" smtClean="0">
                <a:latin typeface="Comic Sans MS" panose="030F0702030302020204" pitchFamily="66" charset="0"/>
              </a:rPr>
              <a:t>Diamond.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 </a:t>
            </a:r>
            <a:r>
              <a:rPr lang="en-US" sz="2000" dirty="0" smtClean="0">
                <a:latin typeface="Comic Sans MS" panose="030F0702030302020204" pitchFamily="66" charset="0"/>
              </a:rPr>
              <a:t>too </a:t>
            </a:r>
            <a:r>
              <a:rPr lang="en-US" sz="2000" dirty="0">
                <a:latin typeface="Comic Sans MS" panose="030F0702030302020204" pitchFamily="66" charset="0"/>
              </a:rPr>
              <a:t>expensive for </a:t>
            </a:r>
            <a:r>
              <a:rPr lang="en-US" sz="2000" dirty="0" smtClean="0">
                <a:latin typeface="Comic Sans MS" panose="030F0702030302020204" pitchFamily="66" charset="0"/>
              </a:rPr>
              <a:t>large detectors!.</a:t>
            </a:r>
            <a:endParaRPr lang="it-IT" sz="2000" dirty="0">
              <a:latin typeface="Comic Sans MS" panose="030F0702030302020204" pitchFamily="66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49502" y="912634"/>
            <a:ext cx="8969306" cy="1332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100794" tIns="50397" rIns="100794" bIns="5039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it-IT" dirty="0" smtClean="0">
                <a:latin typeface="Comic Sans MS" panose="030F0702030302020204" pitchFamily="66" charset="0"/>
                <a:sym typeface="Wingdings" pitchFamily="2" charset="2"/>
              </a:rPr>
              <a:t> Intrinsic </a:t>
            </a:r>
            <a:r>
              <a:rPr lang="en-GB" altLang="it-IT" dirty="0">
                <a:latin typeface="Comic Sans MS" panose="030F0702030302020204" pitchFamily="66" charset="0"/>
                <a:sym typeface="Wingdings" pitchFamily="2" charset="2"/>
              </a:rPr>
              <a:t>semiconductors </a:t>
            </a:r>
            <a:r>
              <a:rPr lang="en-GB" altLang="it-IT" dirty="0" smtClean="0">
                <a:latin typeface="Comic Sans MS" panose="030F0702030302020204" pitchFamily="66" charset="0"/>
                <a:sym typeface="Wingdings" pitchFamily="2" charset="2"/>
              </a:rPr>
              <a:t>have no </a:t>
            </a:r>
            <a:r>
              <a:rPr lang="en-GB" altLang="it-IT" dirty="0">
                <a:latin typeface="Comic Sans MS" panose="030F0702030302020204" pitchFamily="66" charset="0"/>
                <a:sym typeface="Wingdings" pitchFamily="2" charset="2"/>
              </a:rPr>
              <a:t>(few) impurities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it-IT" dirty="0">
                <a:latin typeface="Comic Sans MS" panose="030F0702030302020204" pitchFamily="66" charset="0"/>
                <a:sym typeface="Wingdings" pitchFamily="2" charset="2"/>
              </a:rPr>
              <a:t>At </a:t>
            </a:r>
            <a:r>
              <a:rPr lang="en-GB" altLang="it-IT" dirty="0" smtClean="0">
                <a:latin typeface="Comic Sans MS" panose="030F0702030302020204" pitchFamily="66" charset="0"/>
                <a:sym typeface="Wingdings" pitchFamily="2" charset="2"/>
              </a:rPr>
              <a:t>0 K </a:t>
            </a:r>
            <a:r>
              <a:rPr lang="en-GB" altLang="it-IT" dirty="0">
                <a:latin typeface="Comic Sans MS" panose="030F0702030302020204" pitchFamily="66" charset="0"/>
                <a:sym typeface="Wingdings" pitchFamily="2" charset="2"/>
              </a:rPr>
              <a:t>all electrons </a:t>
            </a:r>
            <a:r>
              <a:rPr lang="en-GB" altLang="it-IT" dirty="0" smtClean="0">
                <a:latin typeface="Comic Sans MS" panose="030F0702030302020204" pitchFamily="66" charset="0"/>
                <a:sym typeface="Wingdings" pitchFamily="2" charset="2"/>
              </a:rPr>
              <a:t>in valence band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it-IT" dirty="0" smtClean="0">
                <a:latin typeface="Comic Sans MS" panose="030F0702030302020204" pitchFamily="66" charset="0"/>
                <a:sym typeface="Wingdings" pitchFamily="2" charset="2"/>
              </a:rPr>
              <a:t>no </a:t>
            </a:r>
            <a:r>
              <a:rPr lang="en-GB" altLang="it-IT" dirty="0">
                <a:latin typeface="Comic Sans MS" panose="030F0702030302020204" pitchFamily="66" charset="0"/>
                <a:sym typeface="Wingdings" pitchFamily="2" charset="2"/>
              </a:rPr>
              <a:t>current </a:t>
            </a:r>
            <a:r>
              <a:rPr lang="en-GB" altLang="it-IT" dirty="0" smtClean="0">
                <a:latin typeface="Comic Sans MS" panose="030F0702030302020204" pitchFamily="66" charset="0"/>
                <a:sym typeface="Wingdings" pitchFamily="2" charset="2"/>
              </a:rPr>
              <a:t>flow </a:t>
            </a:r>
            <a:r>
              <a:rPr lang="en-GB" altLang="it-IT" dirty="0">
                <a:latin typeface="Comic Sans MS" panose="030F0702030302020204" pitchFamily="66" charset="0"/>
                <a:sym typeface="Wingdings" pitchFamily="2" charset="2"/>
              </a:rPr>
              <a:t>if </a:t>
            </a:r>
            <a:r>
              <a:rPr lang="en-GB" altLang="it-IT" dirty="0" smtClean="0">
                <a:latin typeface="Comic Sans MS" panose="030F0702030302020204" pitchFamily="66" charset="0"/>
                <a:sym typeface="Wingdings" pitchFamily="2" charset="2"/>
              </a:rPr>
              <a:t>electric </a:t>
            </a:r>
            <a:r>
              <a:rPr lang="en-GB" altLang="it-IT" dirty="0">
                <a:latin typeface="Comic Sans MS" panose="030F0702030302020204" pitchFamily="66" charset="0"/>
                <a:sym typeface="Wingdings" pitchFamily="2" charset="2"/>
              </a:rPr>
              <a:t>field </a:t>
            </a:r>
            <a:r>
              <a:rPr lang="en-GB" altLang="it-IT" dirty="0" smtClean="0">
                <a:latin typeface="Comic Sans MS" panose="030F0702030302020204" pitchFamily="66" charset="0"/>
                <a:sym typeface="Wingdings" pitchFamily="2" charset="2"/>
              </a:rPr>
              <a:t>applied</a:t>
            </a:r>
            <a:endParaRPr lang="en-GB" altLang="it-IT" dirty="0">
              <a:latin typeface="Comic Sans MS" panose="030F0702030302020204" pitchFamily="66" charset="0"/>
              <a:sym typeface="Wingdings" pitchFamily="2" charset="2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it-IT" dirty="0">
                <a:latin typeface="Comic Sans MS" panose="030F0702030302020204" pitchFamily="66" charset="0"/>
                <a:sym typeface="Wingdings" pitchFamily="2" charset="2"/>
              </a:rPr>
              <a:t>At room temperature, electrons </a:t>
            </a:r>
            <a:r>
              <a:rPr lang="en-GB" altLang="it-IT" dirty="0" smtClean="0">
                <a:latin typeface="Comic Sans MS" panose="030F0702030302020204" pitchFamily="66" charset="0"/>
                <a:sym typeface="Wingdings" pitchFamily="2" charset="2"/>
              </a:rPr>
              <a:t>excited </a:t>
            </a:r>
            <a:r>
              <a:rPr lang="en-GB" altLang="it-IT" dirty="0">
                <a:latin typeface="Comic Sans MS" panose="030F0702030302020204" pitchFamily="66" charset="0"/>
                <a:sym typeface="Wingdings" pitchFamily="2" charset="2"/>
              </a:rPr>
              <a:t>to the conduction </a:t>
            </a:r>
            <a:r>
              <a:rPr lang="en-GB" altLang="it-IT" dirty="0" smtClean="0">
                <a:latin typeface="Comic Sans MS" panose="030F0702030302020204" pitchFamily="66" charset="0"/>
                <a:sym typeface="Wingdings" pitchFamily="2" charset="2"/>
              </a:rPr>
              <a:t>band</a:t>
            </a:r>
            <a:r>
              <a:rPr lang="en-GB" altLang="it-IT" dirty="0">
                <a:latin typeface="Comic Sans MS" panose="030F0702030302020204" pitchFamily="66" charset="0"/>
                <a:sym typeface="Wingdings" pitchFamily="2" charset="2"/>
              </a:rPr>
              <a:t>	</a:t>
            </a:r>
          </a:p>
        </p:txBody>
      </p:sp>
      <p:graphicFrame>
        <p:nvGraphicFramePr>
          <p:cNvPr id="5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281016"/>
              </p:ext>
            </p:extLst>
          </p:nvPr>
        </p:nvGraphicFramePr>
        <p:xfrm>
          <a:off x="1400117" y="2637165"/>
          <a:ext cx="6795816" cy="1253979"/>
        </p:xfrm>
        <a:graphic>
          <a:graphicData uri="http://schemas.openxmlformats.org/drawingml/2006/table">
            <a:tbl>
              <a:tblPr/>
              <a:tblGrid>
                <a:gridCol w="1851757"/>
                <a:gridCol w="1345215"/>
                <a:gridCol w="1295123"/>
                <a:gridCol w="1181396"/>
                <a:gridCol w="1122325"/>
              </a:tblGrid>
              <a:tr h="4812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00806" marR="10080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Si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Ge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GaAs</a:t>
                      </a:r>
                      <a:endParaRPr kumimoji="0" lang="en-GB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Diamond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E</a:t>
                      </a:r>
                      <a:r>
                        <a:rPr kumimoji="0" lang="en-GB" altLang="it-IT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g</a:t>
                      </a:r>
                      <a:r>
                        <a:rPr kumimoji="0" lang="en-GB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[eV]</a:t>
                      </a:r>
                    </a:p>
                  </a:txBody>
                  <a:tcPr marL="100806" marR="10080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1.12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0.67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1.35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5.5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0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</a:t>
                      </a:r>
                      <a:r>
                        <a:rPr kumimoji="0" lang="en-GB" altLang="it-IT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kumimoji="0" lang="en-GB" altLang="it-IT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GB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(300K) [cm</a:t>
                      </a:r>
                      <a:r>
                        <a:rPr kumimoji="0" lang="en-GB" alt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kumimoji="0" lang="en-GB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]</a:t>
                      </a:r>
                    </a:p>
                  </a:txBody>
                  <a:tcPr marL="100806" marR="10080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1.45 x 10</a:t>
                      </a:r>
                      <a:r>
                        <a:rPr kumimoji="0" lang="en-GB" altLang="it-I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2.4 x 10</a:t>
                      </a:r>
                      <a:r>
                        <a:rPr kumimoji="0" lang="en-GB" alt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1.8 x 10</a:t>
                      </a:r>
                      <a:r>
                        <a:rPr kumimoji="0" lang="en-GB" alt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&lt; 10</a:t>
                      </a:r>
                      <a:r>
                        <a:rPr kumimoji="0" lang="en-GB" alt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59068" y="0"/>
            <a:ext cx="10080625" cy="873212"/>
          </a:xfrm>
        </p:spPr>
        <p:txBody>
          <a:bodyPr/>
          <a:lstStyle/>
          <a:p>
            <a:pPr eaLnBrk="1" hangingPunct="1"/>
            <a:r>
              <a:rPr lang="en-GB" altLang="it-IT" sz="2800" dirty="0"/>
              <a:t>Semiconductor </a:t>
            </a:r>
            <a:r>
              <a:rPr lang="en-GB" altLang="it-IT" sz="2800" dirty="0" smtClean="0"/>
              <a:t>basics: intrinsic charge carriers</a:t>
            </a:r>
            <a:endParaRPr lang="en-GB" altLang="it-IT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6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 bwMode="auto">
          <a:xfrm>
            <a:off x="568711" y="624468"/>
            <a:ext cx="8837304" cy="30768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539017" y="1995226"/>
            <a:ext cx="7668280" cy="1706138"/>
            <a:chOff x="539017" y="1995226"/>
            <a:chExt cx="7668280" cy="1706138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914" y="2674063"/>
              <a:ext cx="4430684" cy="91440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14" y="1995226"/>
              <a:ext cx="4397433" cy="914400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539017" y="3408655"/>
              <a:ext cx="7668280" cy="2927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 Number of thermal created e</a:t>
              </a:r>
              <a:r>
                <a:rPr lang="en-US" sz="1400" baseline="300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+</a:t>
              </a:r>
              <a:r>
                <a:rPr lang="en-US" sz="14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 h</a:t>
              </a:r>
              <a:r>
                <a:rPr lang="en-US" sz="1400" baseline="300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- </a:t>
              </a:r>
              <a:r>
                <a:rPr lang="en-US" sz="14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pairs four orders of magnitude higher than signal!</a:t>
              </a:r>
              <a:endPara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68711" y="624469"/>
            <a:ext cx="7238858" cy="1533186"/>
          </a:xfrm>
          <a:solidFill>
            <a:schemeClr val="bg1"/>
          </a:solidFill>
        </p:spPr>
        <p:txBody>
          <a:bodyPr/>
          <a:lstStyle/>
          <a:p>
            <a:pPr lvl="0" algn="l" eaLnBrk="1"/>
            <a:r>
              <a:rPr lang="en-US" sz="1400" kern="1200" dirty="0">
                <a:solidFill>
                  <a:srgbClr val="000000"/>
                </a:solidFill>
              </a:rPr>
              <a:t>E.g. calculation for silicon:</a:t>
            </a:r>
            <a:br>
              <a:rPr lang="en-US" sz="1400" kern="1200" dirty="0">
                <a:solidFill>
                  <a:srgbClr val="000000"/>
                </a:solidFill>
              </a:rPr>
            </a:br>
            <a:r>
              <a:rPr lang="en-US" sz="1400" kern="1200" dirty="0">
                <a:solidFill>
                  <a:srgbClr val="000000"/>
                </a:solidFill>
              </a:rPr>
              <a:t> </a:t>
            </a:r>
            <a:br>
              <a:rPr lang="en-US" sz="1400" kern="1200" dirty="0">
                <a:solidFill>
                  <a:srgbClr val="000000"/>
                </a:solidFill>
              </a:rPr>
            </a:br>
            <a:r>
              <a:rPr lang="en-US" sz="1400" kern="1200" dirty="0">
                <a:solidFill>
                  <a:srgbClr val="000000"/>
                </a:solidFill>
              </a:rPr>
              <a:t>Mean ionization energy I</a:t>
            </a:r>
            <a:r>
              <a:rPr lang="en-US" sz="1400" kern="1200" baseline="-25000" dirty="0">
                <a:solidFill>
                  <a:srgbClr val="000000"/>
                </a:solidFill>
              </a:rPr>
              <a:t>0</a:t>
            </a:r>
            <a:r>
              <a:rPr lang="en-US" sz="1400" kern="1200" dirty="0">
                <a:solidFill>
                  <a:srgbClr val="000000"/>
                </a:solidFill>
              </a:rPr>
              <a:t> = 3.62 eV</a:t>
            </a:r>
            <a:br>
              <a:rPr lang="en-US" sz="1400" kern="1200" dirty="0">
                <a:solidFill>
                  <a:srgbClr val="000000"/>
                </a:solidFill>
              </a:rPr>
            </a:br>
            <a:r>
              <a:rPr lang="en-US" sz="1400" kern="1200" dirty="0">
                <a:solidFill>
                  <a:srgbClr val="000000"/>
                </a:solidFill>
              </a:rPr>
              <a:t>mean energy loss per flight path: </a:t>
            </a:r>
            <a:r>
              <a:rPr lang="en-US" sz="1400" kern="1200" dirty="0" err="1">
                <a:solidFill>
                  <a:srgbClr val="000000"/>
                </a:solidFill>
              </a:rPr>
              <a:t>dE</a:t>
            </a:r>
            <a:r>
              <a:rPr lang="en-US" sz="1400" kern="1200" dirty="0">
                <a:solidFill>
                  <a:srgbClr val="000000"/>
                </a:solidFill>
              </a:rPr>
              <a:t>/dx = 3.87 MeV/cm</a:t>
            </a:r>
            <a:br>
              <a:rPr lang="en-US" sz="1400" kern="1200" dirty="0">
                <a:solidFill>
                  <a:srgbClr val="000000"/>
                </a:solidFill>
              </a:rPr>
            </a:br>
            <a:r>
              <a:rPr lang="en-US" sz="1400" kern="1200" dirty="0">
                <a:solidFill>
                  <a:srgbClr val="000000"/>
                </a:solidFill>
              </a:rPr>
              <a:t>intrinsic charge carrier density at T = 300 K </a:t>
            </a:r>
            <a:r>
              <a:rPr lang="en-US" sz="1400" kern="1200" dirty="0" err="1">
                <a:solidFill>
                  <a:srgbClr val="000000"/>
                </a:solidFill>
              </a:rPr>
              <a:t>n</a:t>
            </a:r>
            <a:r>
              <a:rPr lang="en-US" sz="1400" kern="1200" baseline="-25000" dirty="0" err="1">
                <a:solidFill>
                  <a:srgbClr val="000000"/>
                </a:solidFill>
              </a:rPr>
              <a:t>i</a:t>
            </a:r>
            <a:r>
              <a:rPr lang="en-US" sz="1400" kern="1200" dirty="0">
                <a:solidFill>
                  <a:srgbClr val="000000"/>
                </a:solidFill>
              </a:rPr>
              <a:t> = 1.45 · 10</a:t>
            </a:r>
            <a:r>
              <a:rPr lang="en-US" sz="1400" kern="1200" baseline="30000" dirty="0">
                <a:solidFill>
                  <a:srgbClr val="000000"/>
                </a:solidFill>
              </a:rPr>
              <a:t>10</a:t>
            </a:r>
            <a:r>
              <a:rPr lang="en-US" sz="1400" kern="1200" dirty="0">
                <a:solidFill>
                  <a:srgbClr val="000000"/>
                </a:solidFill>
              </a:rPr>
              <a:t> cm</a:t>
            </a:r>
            <a:r>
              <a:rPr lang="en-US" sz="1400" kern="1200" baseline="30000" dirty="0">
                <a:solidFill>
                  <a:srgbClr val="000000"/>
                </a:solidFill>
              </a:rPr>
              <a:t>-3</a:t>
            </a:r>
            <a:r>
              <a:rPr lang="en-US" sz="1400" kern="1200" dirty="0">
                <a:solidFill>
                  <a:srgbClr val="000000"/>
                </a:solidFill>
              </a:rPr>
              <a:t/>
            </a:r>
            <a:br>
              <a:rPr lang="en-US" sz="1400" kern="1200" dirty="0">
                <a:solidFill>
                  <a:srgbClr val="000000"/>
                </a:solidFill>
              </a:rPr>
            </a:br>
            <a:r>
              <a:rPr lang="en-US" sz="1400" kern="1200" dirty="0">
                <a:solidFill>
                  <a:srgbClr val="000000"/>
                </a:solidFill>
              </a:rPr>
              <a:t/>
            </a:r>
            <a:br>
              <a:rPr lang="en-US" sz="1400" kern="1200" dirty="0">
                <a:solidFill>
                  <a:srgbClr val="000000"/>
                </a:solidFill>
              </a:rPr>
            </a:br>
            <a:r>
              <a:rPr lang="en-US" sz="1400" kern="1200" dirty="0">
                <a:solidFill>
                  <a:srgbClr val="000000"/>
                </a:solidFill>
              </a:rPr>
              <a:t>Assuming a detector with a thickness of d = 300 </a:t>
            </a:r>
            <a:r>
              <a:rPr lang="en-US" sz="1400" kern="1200" dirty="0" err="1">
                <a:solidFill>
                  <a:srgbClr val="000000"/>
                </a:solidFill>
              </a:rPr>
              <a:t>μm</a:t>
            </a:r>
            <a:r>
              <a:rPr lang="en-US" sz="1400" kern="1200" dirty="0">
                <a:solidFill>
                  <a:srgbClr val="000000"/>
                </a:solidFill>
              </a:rPr>
              <a:t> and an area of A = 1 </a:t>
            </a:r>
            <a:r>
              <a:rPr lang="en-US" sz="1400" kern="1200" dirty="0" smtClean="0">
                <a:solidFill>
                  <a:srgbClr val="000000"/>
                </a:solidFill>
              </a:rPr>
              <a:t>cm</a:t>
            </a:r>
            <a:r>
              <a:rPr lang="en-US" sz="1400" kern="1200" baseline="30000" dirty="0" smtClean="0">
                <a:solidFill>
                  <a:srgbClr val="000000"/>
                </a:solidFill>
              </a:rPr>
              <a:t>2</a:t>
            </a:r>
            <a:endParaRPr lang="en-US" sz="1400" kern="1200" dirty="0">
              <a:solidFill>
                <a:srgbClr val="000000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447764" y="3826412"/>
            <a:ext cx="9441960" cy="3277773"/>
            <a:chOff x="447764" y="3826412"/>
            <a:chExt cx="9441960" cy="3277773"/>
          </a:xfrm>
        </p:grpSpPr>
        <p:sp>
          <p:nvSpPr>
            <p:cNvPr id="3" name="Rettangolo 2"/>
            <p:cNvSpPr/>
            <p:nvPr/>
          </p:nvSpPr>
          <p:spPr bwMode="auto">
            <a:xfrm>
              <a:off x="483262" y="3826412"/>
              <a:ext cx="9026498" cy="327777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447764" y="3925229"/>
              <a:ext cx="9441960" cy="2958862"/>
              <a:chOff x="447764" y="3925229"/>
              <a:chExt cx="9441960" cy="2958862"/>
            </a:xfrm>
          </p:grpSpPr>
          <p:sp>
            <p:nvSpPr>
              <p:cNvPr id="10" name="Rettangolo 9"/>
              <p:cNvSpPr/>
              <p:nvPr/>
            </p:nvSpPr>
            <p:spPr>
              <a:xfrm>
                <a:off x="447764" y="6534123"/>
                <a:ext cx="9441960" cy="3499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Remove </a:t>
                </a:r>
                <a:r>
                  <a:rPr lang="en-US" dirty="0">
                    <a:latin typeface="Comic Sans MS" panose="030F0702030302020204" pitchFamily="66" charset="0"/>
                  </a:rPr>
                  <a:t>the charge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carrier</a:t>
                </a:r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:r>
                  <a:rPr lang="en-US" dirty="0" smtClean="0">
                    <a:latin typeface="Comic Sans MS" panose="030F0702030302020204" pitchFamily="66" charset="0"/>
                    <a:sym typeface="Symbol"/>
                  </a:rPr>
                  <a:t> 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Depletion </a:t>
                </a: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zone in reverse biased 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p-n junctions (DIODE)</a:t>
                </a:r>
                <a:r>
                  <a:rPr lang="en-US" dirty="0" smtClean="0">
                    <a:latin typeface="Comic Sans MS" panose="030F0702030302020204" pitchFamily="66" charset="0"/>
                  </a:rPr>
                  <a:t>!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Rectangle 2"/>
              <p:cNvSpPr txBox="1">
                <a:spLocks noChangeArrowheads="1"/>
              </p:cNvSpPr>
              <p:nvPr/>
            </p:nvSpPr>
            <p:spPr bwMode="auto">
              <a:xfrm>
                <a:off x="4365702" y="4866181"/>
                <a:ext cx="5040313" cy="4366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defTabSz="456678" rtl="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900" b="0">
                    <a:solidFill>
                      <a:srgbClr val="FF0000"/>
                    </a:solidFill>
                    <a:latin typeface="Comic Sans MS" panose="030F0702030302020204" pitchFamily="66" charset="0"/>
                    <a:ea typeface="+mj-ea"/>
                    <a:cs typeface="+mj-cs"/>
                  </a:defRPr>
                </a:lvl1pPr>
                <a:lvl2pPr algn="ctr" defTabSz="456678" rtl="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900" b="1">
                    <a:solidFill>
                      <a:srgbClr val="B80047"/>
                    </a:solidFill>
                    <a:latin typeface="Arial" charset="0"/>
                    <a:cs typeface="Arial Unicode MS" charset="0"/>
                  </a:defRPr>
                </a:lvl2pPr>
                <a:lvl3pPr algn="ctr" defTabSz="456678" rtl="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900" b="1">
                    <a:solidFill>
                      <a:srgbClr val="B80047"/>
                    </a:solidFill>
                    <a:latin typeface="Arial" charset="0"/>
                    <a:cs typeface="Arial Unicode MS" charset="0"/>
                  </a:defRPr>
                </a:lvl3pPr>
                <a:lvl4pPr algn="ctr" defTabSz="456678" rtl="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900" b="1">
                    <a:solidFill>
                      <a:srgbClr val="B80047"/>
                    </a:solidFill>
                    <a:latin typeface="Arial" charset="0"/>
                    <a:cs typeface="Arial Unicode MS" charset="0"/>
                  </a:defRPr>
                </a:lvl4pPr>
                <a:lvl5pPr algn="ctr" defTabSz="456678" rtl="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900" b="1">
                    <a:solidFill>
                      <a:srgbClr val="B80047"/>
                    </a:solidFill>
                    <a:latin typeface="Arial" charset="0"/>
                    <a:cs typeface="Arial Unicode MS" charset="0"/>
                  </a:defRPr>
                </a:lvl5pPr>
                <a:lvl6pPr marL="2511735" indent="-228341" algn="ctr" defTabSz="456678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900" b="1">
                    <a:solidFill>
                      <a:srgbClr val="B80047"/>
                    </a:solidFill>
                    <a:latin typeface="Arial" charset="0"/>
                    <a:cs typeface="Arial Unicode MS" charset="0"/>
                  </a:defRPr>
                </a:lvl6pPr>
                <a:lvl7pPr marL="2968413" indent="-228341" algn="ctr" defTabSz="456678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900" b="1">
                    <a:solidFill>
                      <a:srgbClr val="B80047"/>
                    </a:solidFill>
                    <a:latin typeface="Arial" charset="0"/>
                    <a:cs typeface="Arial Unicode MS" charset="0"/>
                  </a:defRPr>
                </a:lvl7pPr>
                <a:lvl8pPr marL="3425095" indent="-228341" algn="ctr" defTabSz="456678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900" b="1">
                    <a:solidFill>
                      <a:srgbClr val="B80047"/>
                    </a:solidFill>
                    <a:latin typeface="Arial" charset="0"/>
                    <a:cs typeface="Arial Unicode MS" charset="0"/>
                  </a:defRPr>
                </a:lvl8pPr>
                <a:lvl9pPr marL="3881771" indent="-228341" algn="ctr" defTabSz="456678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900" b="1">
                    <a:solidFill>
                      <a:srgbClr val="B80047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eaLnBrk="1" hangingPunct="1"/>
                <a:r>
                  <a:rPr lang="en-GB" altLang="it-IT" sz="1800" kern="0" dirty="0" smtClean="0"/>
                  <a:t>How to detect a drop of water in the ocean ? </a:t>
                </a:r>
                <a:endParaRPr lang="en-GB" altLang="it-IT" sz="1800" kern="0" dirty="0"/>
              </a:p>
            </p:txBody>
          </p:sp>
          <p:pic>
            <p:nvPicPr>
              <p:cNvPr id="13" name="Immagin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242" y="3925229"/>
                <a:ext cx="3477767" cy="2318511"/>
              </a:xfrm>
              <a:prstGeom prst="rect">
                <a:avLst/>
              </a:prstGeom>
            </p:spPr>
          </p:pic>
        </p:grpSp>
      </p:grpSp>
      <p:sp>
        <p:nvSpPr>
          <p:cNvPr id="14" name="Rettangolo 13"/>
          <p:cNvSpPr/>
          <p:nvPr/>
        </p:nvSpPr>
        <p:spPr>
          <a:xfrm>
            <a:off x="542720" y="2087315"/>
            <a:ext cx="3313728" cy="292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Symbol" pitchFamily="18" charset="2"/>
              <a:buChar char="®"/>
            </a:pPr>
            <a:r>
              <a:rPr lang="en-US" sz="1400" dirty="0">
                <a:solidFill>
                  <a:srgbClr val="000000"/>
                </a:solidFill>
                <a:latin typeface="Comic Sans MS" panose="030F0702030302020204" pitchFamily="66" charset="0"/>
                <a:sym typeface="Symbol"/>
              </a:rPr>
              <a:t>Intrinsic charge </a:t>
            </a: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/>
              </a:rPr>
              <a:t>carrier at 300 K:</a:t>
            </a:r>
            <a:endParaRPr lang="en-US" sz="1400" dirty="0">
              <a:solidFill>
                <a:srgbClr val="000000"/>
              </a:solidFill>
              <a:latin typeface="Comic Sans MS" panose="030F0702030302020204" pitchFamily="66" charset="0"/>
              <a:sym typeface="Symbol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0204" y="-55755"/>
            <a:ext cx="10080625" cy="68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900" b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algn="ctr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900" b="1">
                <a:solidFill>
                  <a:srgbClr val="B80047"/>
                </a:solidFill>
                <a:latin typeface="Arial" charset="0"/>
                <a:cs typeface="Arial Unicode MS" charset="0"/>
              </a:defRPr>
            </a:lvl2pPr>
            <a:lvl3pPr algn="ctr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900" b="1">
                <a:solidFill>
                  <a:srgbClr val="B80047"/>
                </a:solidFill>
                <a:latin typeface="Arial" charset="0"/>
                <a:cs typeface="Arial Unicode MS" charset="0"/>
              </a:defRPr>
            </a:lvl3pPr>
            <a:lvl4pPr algn="ctr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900" b="1">
                <a:solidFill>
                  <a:srgbClr val="B80047"/>
                </a:solidFill>
                <a:latin typeface="Arial" charset="0"/>
                <a:cs typeface="Arial Unicode MS" charset="0"/>
              </a:defRPr>
            </a:lvl4pPr>
            <a:lvl5pPr algn="ctr" defTabSz="45667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900" b="1">
                <a:solidFill>
                  <a:srgbClr val="B80047"/>
                </a:solidFill>
                <a:latin typeface="Arial" charset="0"/>
                <a:cs typeface="Arial Unicode MS" charset="0"/>
              </a:defRPr>
            </a:lvl5pPr>
            <a:lvl6pPr marL="2511735" indent="-228341" algn="ctr" defTabSz="45667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900" b="1">
                <a:solidFill>
                  <a:srgbClr val="B80047"/>
                </a:solidFill>
                <a:latin typeface="Arial" charset="0"/>
                <a:cs typeface="Arial Unicode MS" charset="0"/>
              </a:defRPr>
            </a:lvl6pPr>
            <a:lvl7pPr marL="2968413" indent="-228341" algn="ctr" defTabSz="45667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900" b="1">
                <a:solidFill>
                  <a:srgbClr val="B80047"/>
                </a:solidFill>
                <a:latin typeface="Arial" charset="0"/>
                <a:cs typeface="Arial Unicode MS" charset="0"/>
              </a:defRPr>
            </a:lvl7pPr>
            <a:lvl8pPr marL="3425095" indent="-228341" algn="ctr" defTabSz="45667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900" b="1">
                <a:solidFill>
                  <a:srgbClr val="B80047"/>
                </a:solidFill>
                <a:latin typeface="Arial" charset="0"/>
                <a:cs typeface="Arial Unicode MS" charset="0"/>
              </a:defRPr>
            </a:lvl8pPr>
            <a:lvl9pPr marL="3881771" indent="-228341" algn="ctr" defTabSz="45667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900" b="1">
                <a:solidFill>
                  <a:srgbClr val="B80047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GB" altLang="it-IT" sz="2800" kern="0" dirty="0" smtClean="0"/>
              <a:t>Example: Estimate of SNR in an intrinsic Si</a:t>
            </a:r>
            <a:r>
              <a:rPr lang="en-GB" altLang="it-IT" sz="2800" kern="0" dirty="0"/>
              <a:t>-</a:t>
            </a:r>
            <a:r>
              <a:rPr lang="en-GB" altLang="it-IT" sz="2800" kern="0" dirty="0" smtClean="0"/>
              <a:t>detector</a:t>
            </a:r>
            <a:endParaRPr lang="en-GB" altLang="it-IT" sz="2800" kern="0" dirty="0"/>
          </a:p>
        </p:txBody>
      </p:sp>
      <p:sp>
        <p:nvSpPr>
          <p:cNvPr id="11" name="Rettangolo 10"/>
          <p:cNvSpPr/>
          <p:nvPr/>
        </p:nvSpPr>
        <p:spPr>
          <a:xfrm>
            <a:off x="522842" y="2574069"/>
            <a:ext cx="3265638" cy="292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/>
              </a:rPr>
              <a:t> </a:t>
            </a: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Signal </a:t>
            </a:r>
            <a:r>
              <a:rPr 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of a </a:t>
            </a:r>
            <a:r>
              <a:rPr lang="en-US" sz="1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mip</a:t>
            </a:r>
            <a:r>
              <a:rPr 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 in such a detector:</a:t>
            </a:r>
            <a:endParaRPr lang="it-IT" sz="1400" dirty="0">
              <a:latin typeface="Comic Sans MS" panose="030F0702030302020204" pitchFamily="66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3971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Text Box 1029"/>
          <p:cNvSpPr txBox="1">
            <a:spLocks noChangeArrowheads="1"/>
          </p:cNvSpPr>
          <p:nvPr/>
        </p:nvSpPr>
        <p:spPr bwMode="auto">
          <a:xfrm>
            <a:off x="2691255" y="97263"/>
            <a:ext cx="5175755" cy="49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l">
              <a:buFontTx/>
              <a:buNone/>
            </a:pPr>
            <a:r>
              <a:rPr lang="en-US" altLang="it-IT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Particle detectors: history</a:t>
            </a:r>
            <a:endParaRPr lang="en-US" altLang="it-IT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027604" y="1193486"/>
            <a:ext cx="3510898" cy="3499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it-IT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oldest</a:t>
            </a:r>
            <a:r>
              <a:rPr 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particle</a:t>
            </a:r>
            <a:r>
              <a:rPr lang="it-IT" smtClean="0">
                <a:solidFill>
                  <a:srgbClr val="FF0000"/>
                </a:solidFill>
                <a:latin typeface="Comic Sans MS" panose="030F0702030302020204" pitchFamily="66" charset="0"/>
              </a:rPr>
              <a:t> detector …</a:t>
            </a:r>
            <a:endParaRPr lang="it-IT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346852" y="2121309"/>
            <a:ext cx="9417444" cy="5180577"/>
            <a:chOff x="346852" y="2121309"/>
            <a:chExt cx="9417444" cy="5180577"/>
          </a:xfrm>
        </p:grpSpPr>
        <p:sp>
          <p:nvSpPr>
            <p:cNvPr id="117767" name="Text Box 1031"/>
            <p:cNvSpPr txBox="1">
              <a:spLocks noChangeArrowheads="1"/>
            </p:cNvSpPr>
            <p:nvPr/>
          </p:nvSpPr>
          <p:spPr bwMode="auto">
            <a:xfrm>
              <a:off x="540251" y="5920738"/>
              <a:ext cx="9099395" cy="1381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 lIns="92075" tIns="46038" rIns="92075" bIns="46038">
              <a:spAutoFit/>
            </a:bodyPr>
            <a:lstStyle>
              <a:lvl1pPr marL="190500" indent="-190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it-IT" sz="1800" dirty="0">
                  <a:latin typeface="Comic Sans MS" panose="030F0702030302020204" pitchFamily="66" charset="0"/>
                </a:rPr>
                <a:t>High sensitivity to </a:t>
              </a:r>
              <a:r>
                <a:rPr lang="en-US" altLang="it-IT" sz="1800" u="sng" dirty="0">
                  <a:latin typeface="Comic Sans MS" panose="030F0702030302020204" pitchFamily="66" charset="0"/>
                </a:rPr>
                <a:t>photons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it-IT" sz="1800" dirty="0">
                  <a:latin typeface="Comic Sans MS" panose="030F0702030302020204" pitchFamily="66" charset="0"/>
                </a:rPr>
                <a:t>Good spatial resolution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it-IT" sz="1800" dirty="0">
                  <a:latin typeface="Comic Sans MS" panose="030F0702030302020204" pitchFamily="66" charset="0"/>
                </a:rPr>
                <a:t>Very large dynamic range (1:10</a:t>
              </a:r>
              <a:r>
                <a:rPr lang="en-US" altLang="it-IT" sz="1800" baseline="30000" dirty="0">
                  <a:latin typeface="Comic Sans MS" panose="030F0702030302020204" pitchFamily="66" charset="0"/>
                </a:rPr>
                <a:t>14</a:t>
              </a:r>
              <a:r>
                <a:rPr lang="en-US" altLang="it-IT" sz="1800" dirty="0" smtClean="0">
                  <a:latin typeface="Comic Sans MS" panose="030F0702030302020204" pitchFamily="66" charset="0"/>
                </a:rPr>
                <a:t>) + </a:t>
              </a:r>
              <a:r>
                <a:rPr lang="en-US" altLang="it-IT" sz="1800" dirty="0">
                  <a:latin typeface="Comic Sans MS" panose="030F0702030302020204" pitchFamily="66" charset="0"/>
                </a:rPr>
                <a:t>automatic threshold adaptation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it-IT" sz="1800" dirty="0">
                  <a:latin typeface="Comic Sans MS" panose="030F0702030302020204" pitchFamily="66" charset="0"/>
                </a:rPr>
                <a:t>Energy (wavelength) discrimination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it-IT" sz="1800" dirty="0">
                  <a:latin typeface="Comic Sans MS" panose="030F0702030302020204" pitchFamily="66" charset="0"/>
                </a:rPr>
                <a:t>Modest </a:t>
              </a:r>
              <a:r>
                <a:rPr lang="en-US" altLang="it-IT" sz="1800" dirty="0" smtClean="0">
                  <a:latin typeface="Comic Sans MS" panose="030F0702030302020204" pitchFamily="66" charset="0"/>
                </a:rPr>
                <a:t>speed: Data </a:t>
              </a:r>
              <a:r>
                <a:rPr lang="en-US" altLang="it-IT" sz="1800" dirty="0">
                  <a:latin typeface="Comic Sans MS" panose="030F0702030302020204" pitchFamily="66" charset="0"/>
                </a:rPr>
                <a:t>taking rate ~ </a:t>
              </a:r>
              <a:r>
                <a:rPr lang="en-US" altLang="it-IT" sz="1800" dirty="0" smtClean="0">
                  <a:latin typeface="Comic Sans MS" panose="030F0702030302020204" pitchFamily="66" charset="0"/>
                </a:rPr>
                <a:t>10 Hz </a:t>
              </a:r>
              <a:r>
                <a:rPr lang="en-US" altLang="it-IT" sz="1800" dirty="0">
                  <a:latin typeface="Comic Sans MS" panose="030F0702030302020204" pitchFamily="66" charset="0"/>
                </a:rPr>
                <a:t>(incl. processing)</a:t>
              </a:r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3363497" y="2121309"/>
              <a:ext cx="6400799" cy="4050912"/>
              <a:chOff x="1550019" y="2701207"/>
              <a:chExt cx="6400799" cy="4050912"/>
            </a:xfrm>
          </p:grpSpPr>
          <p:pic>
            <p:nvPicPr>
              <p:cNvPr id="117762" name="Picture 10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19"/>
              <a:stretch>
                <a:fillRect/>
              </a:stretch>
            </p:blipFill>
            <p:spPr bwMode="auto">
              <a:xfrm>
                <a:off x="1550019" y="2701207"/>
                <a:ext cx="6400799" cy="35320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7763" name="Text Box 1027"/>
              <p:cNvSpPr txBox="1">
                <a:spLocks noChangeArrowheads="1"/>
              </p:cNvSpPr>
              <p:nvPr/>
            </p:nvSpPr>
            <p:spPr bwMode="auto">
              <a:xfrm>
                <a:off x="5893341" y="6316294"/>
                <a:ext cx="1050288" cy="435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>
                  <a:buFontTx/>
                  <a:buNone/>
                </a:pPr>
                <a:r>
                  <a:rPr lang="en-US" altLang="it-IT" sz="24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retina</a:t>
                </a:r>
              </a:p>
            </p:txBody>
          </p:sp>
          <p:sp>
            <p:nvSpPr>
              <p:cNvPr id="117764" name="AutoShape 1028"/>
              <p:cNvSpPr>
                <a:spLocks/>
              </p:cNvSpPr>
              <p:nvPr/>
            </p:nvSpPr>
            <p:spPr bwMode="auto">
              <a:xfrm rot="5400000">
                <a:off x="6293622" y="4982482"/>
                <a:ext cx="83014" cy="2584610"/>
              </a:xfrm>
              <a:prstGeom prst="rightBrace">
                <a:avLst>
                  <a:gd name="adj1" fmla="val 110584"/>
                  <a:gd name="adj2" fmla="val 5003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55298" name="Picture 2" descr="http://www.applezein.net/wordpress/wp-content/uploads/2014/04/occhio_macro_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52" y="2800230"/>
              <a:ext cx="2932165" cy="2174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42" name="Picture 2" descr="C:\Users\lenisa\Desktop\silicon\lavoro\dmanis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8" y="67521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F5C02E-3DC9-4638-BFC0-63F0095C706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96456" y="903245"/>
            <a:ext cx="9852668" cy="1996068"/>
            <a:chOff x="96456" y="713678"/>
            <a:chExt cx="9572231" cy="1996068"/>
          </a:xfrm>
        </p:grpSpPr>
        <p:grpSp>
          <p:nvGrpSpPr>
            <p:cNvPr id="3" name="Gruppo 2"/>
            <p:cNvGrpSpPr/>
            <p:nvPr/>
          </p:nvGrpSpPr>
          <p:grpSpPr>
            <a:xfrm>
              <a:off x="96456" y="713678"/>
              <a:ext cx="9572231" cy="1996068"/>
              <a:chOff x="96456" y="713678"/>
              <a:chExt cx="9572231" cy="1996068"/>
            </a:xfrm>
          </p:grpSpPr>
          <p:sp>
            <p:nvSpPr>
              <p:cNvPr id="2" name="Rettangolo 1"/>
              <p:cNvSpPr/>
              <p:nvPr/>
            </p:nvSpPr>
            <p:spPr bwMode="auto">
              <a:xfrm>
                <a:off x="96456" y="713678"/>
                <a:ext cx="9572231" cy="199606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16" name="Rettangolo 15"/>
              <p:cNvSpPr/>
              <p:nvPr/>
            </p:nvSpPr>
            <p:spPr>
              <a:xfrm>
                <a:off x="2654767" y="824474"/>
                <a:ext cx="6756865" cy="12401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Silicon (group 4). </a:t>
                </a:r>
                <a:endParaRPr lang="en-US" sz="16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Each </a:t>
                </a:r>
                <a:r>
                  <a:rPr lang="en-US" sz="1600" dirty="0">
                    <a:latin typeface="Comic Sans MS" panose="030F0702030302020204" pitchFamily="66" charset="0"/>
                  </a:rPr>
                  <a:t>atom shares 4 valence electrons with its four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neighbors.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The </a:t>
                </a:r>
                <a:r>
                  <a:rPr lang="en-US" sz="1600" dirty="0">
                    <a:latin typeface="Comic Sans MS" panose="030F0702030302020204" pitchFamily="66" charset="0"/>
                  </a:rPr>
                  <a:t>valence band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has </a:t>
                </a:r>
                <a:r>
                  <a:rPr lang="en-US" sz="1600" dirty="0">
                    <a:latin typeface="Comic Sans MS" panose="030F0702030302020204" pitchFamily="66" charset="0"/>
                  </a:rPr>
                  <a:t>8 electrons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.•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At T=0K </a:t>
                </a:r>
                <a:r>
                  <a:rPr lang="en-US" sz="1600" dirty="0">
                    <a:latin typeface="Comic Sans MS" panose="030F0702030302020204" pitchFamily="66" charset="0"/>
                  </a:rPr>
                  <a:t>all electrons are in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VB </a:t>
                </a:r>
                <a:r>
                  <a:rPr lang="en-US" sz="1600" dirty="0">
                    <a:latin typeface="Comic Sans MS" panose="030F0702030302020204" pitchFamily="66" charset="0"/>
                  </a:rPr>
                  <a:t>and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CB </a:t>
                </a:r>
                <a:r>
                  <a:rPr lang="en-US" sz="1600" dirty="0">
                    <a:latin typeface="Comic Sans MS" panose="030F0702030302020204" pitchFamily="66" charset="0"/>
                  </a:rPr>
                  <a:t>is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empty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As </a:t>
                </a:r>
                <a:r>
                  <a:rPr lang="en-US" sz="1600" dirty="0">
                    <a:latin typeface="Comic Sans MS" panose="030F0702030302020204" pitchFamily="66" charset="0"/>
                  </a:rPr>
                  <a:t>T increases some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electrons jump </a:t>
                </a:r>
                <a:r>
                  <a:rPr lang="en-US" sz="1600" dirty="0">
                    <a:latin typeface="Comic Sans MS" panose="030F0702030302020204" pitchFamily="66" charset="0"/>
                  </a:rPr>
                  <a:t>the gap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from VB to CB.</a:t>
                </a:r>
                <a:endParaRPr lang="it-IT" sz="1600" dirty="0">
                  <a:latin typeface="Comic Sans MS" panose="030F0702030302020204" pitchFamily="66" charset="0"/>
                </a:endParaRPr>
              </a:p>
            </p:txBody>
          </p:sp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559" y="802172"/>
                <a:ext cx="2213877" cy="1769570"/>
              </a:xfrm>
              <a:prstGeom prst="rect">
                <a:avLst/>
              </a:prstGeom>
            </p:spPr>
          </p:pic>
        </p:grpSp>
        <p:sp>
          <p:nvSpPr>
            <p:cNvPr id="4" name="Rettangolo 3"/>
            <p:cNvSpPr/>
            <p:nvPr/>
          </p:nvSpPr>
          <p:spPr bwMode="auto">
            <a:xfrm>
              <a:off x="96456" y="713678"/>
              <a:ext cx="9572231" cy="199606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96456" y="3020680"/>
            <a:ext cx="9863819" cy="2074127"/>
            <a:chOff x="96456" y="2886868"/>
            <a:chExt cx="9863819" cy="2074127"/>
          </a:xfrm>
        </p:grpSpPr>
        <p:grpSp>
          <p:nvGrpSpPr>
            <p:cNvPr id="22" name="Gruppo 21"/>
            <p:cNvGrpSpPr/>
            <p:nvPr/>
          </p:nvGrpSpPr>
          <p:grpSpPr>
            <a:xfrm>
              <a:off x="104258" y="2886868"/>
              <a:ext cx="9692099" cy="2074127"/>
              <a:chOff x="132125" y="1081668"/>
              <a:chExt cx="9692099" cy="2074127"/>
            </a:xfrm>
          </p:grpSpPr>
          <p:sp>
            <p:nvSpPr>
              <p:cNvPr id="15" name="Rettangolo 14"/>
              <p:cNvSpPr/>
              <p:nvPr/>
            </p:nvSpPr>
            <p:spPr bwMode="auto">
              <a:xfrm>
                <a:off x="132125" y="1081668"/>
                <a:ext cx="9692099" cy="207412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grpSp>
            <p:nvGrpSpPr>
              <p:cNvPr id="13" name="Gruppo 12"/>
              <p:cNvGrpSpPr/>
              <p:nvPr/>
            </p:nvGrpSpPr>
            <p:grpSpPr>
              <a:xfrm>
                <a:off x="245332" y="1181573"/>
                <a:ext cx="9451222" cy="1882524"/>
                <a:chOff x="245332" y="1181573"/>
                <a:chExt cx="9451222" cy="1882524"/>
              </a:xfrm>
            </p:grpSpPr>
            <p:sp>
              <p:nvSpPr>
                <p:cNvPr id="6" name="Rettangolo 5"/>
                <p:cNvSpPr/>
                <p:nvPr/>
              </p:nvSpPr>
              <p:spPr>
                <a:xfrm>
                  <a:off x="2292154" y="1576832"/>
                  <a:ext cx="5497751" cy="124013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latin typeface="Comic Sans MS" panose="030F0702030302020204" pitchFamily="66" charset="0"/>
                    </a:rPr>
                    <a:t>In an n-type semiconductor, </a:t>
                  </a:r>
                  <a:r>
                    <a:rPr lang="en-US" sz="1600" dirty="0" smtClean="0">
                      <a:latin typeface="Comic Sans MS" panose="030F0702030302020204" pitchFamily="66" charset="0"/>
                    </a:rPr>
                    <a:t>e</a:t>
                  </a:r>
                  <a:r>
                    <a:rPr lang="en-US" sz="1600" baseline="30000" dirty="0" smtClean="0">
                      <a:latin typeface="Comic Sans MS" panose="030F0702030302020204" pitchFamily="66" charset="0"/>
                    </a:rPr>
                    <a:t>-</a:t>
                  </a:r>
                  <a:r>
                    <a:rPr lang="en-US" sz="1600" dirty="0" smtClean="0">
                      <a:latin typeface="Comic Sans MS" panose="030F0702030302020204" pitchFamily="66" charset="0"/>
                    </a:rPr>
                    <a:t> carriers </a:t>
                  </a:r>
                  <a:r>
                    <a:rPr lang="en-US" sz="1600" dirty="0">
                      <a:latin typeface="Comic Sans MS" panose="030F0702030302020204" pitchFamily="66" charset="0"/>
                    </a:rPr>
                    <a:t>obtained by adding an atom with 5 valence electrons: </a:t>
                  </a:r>
                  <a:r>
                    <a:rPr lang="en-US" sz="1600" dirty="0" smtClean="0">
                      <a:latin typeface="Comic Sans MS" panose="030F0702030302020204" pitchFamily="66" charset="0"/>
                    </a:rPr>
                    <a:t>(As, </a:t>
                  </a:r>
                  <a:r>
                    <a:rPr lang="en-US" sz="1600" dirty="0" err="1" smtClean="0">
                      <a:latin typeface="Comic Sans MS" panose="030F0702030302020204" pitchFamily="66" charset="0"/>
                    </a:rPr>
                    <a:t>Sb</a:t>
                  </a:r>
                  <a:r>
                    <a:rPr lang="en-US" sz="1600" dirty="0" smtClean="0">
                      <a:latin typeface="Comic Sans MS" panose="030F0702030302020204" pitchFamily="66" charset="0"/>
                    </a:rPr>
                    <a:t>, P)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 smtClean="0">
                      <a:latin typeface="Comic Sans MS" panose="030F0702030302020204" pitchFamily="66" charset="0"/>
                    </a:rPr>
                    <a:t>Electrons </a:t>
                  </a:r>
                  <a:r>
                    <a:rPr lang="en-US" sz="1600" dirty="0">
                      <a:latin typeface="Comic Sans MS" panose="030F0702030302020204" pitchFamily="66" charset="0"/>
                    </a:rPr>
                    <a:t>are the </a:t>
                  </a:r>
                  <a:r>
                    <a:rPr lang="en-US" sz="1600" dirty="0" smtClean="0">
                      <a:latin typeface="Comic Sans MS" panose="030F0702030302020204" pitchFamily="66" charset="0"/>
                    </a:rPr>
                    <a:t>majority carriers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 smtClean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Donors</a:t>
                  </a:r>
                  <a:r>
                    <a:rPr lang="en-US" sz="1600" dirty="0" smtClean="0">
                      <a:latin typeface="Comic Sans MS" panose="030F0702030302020204" pitchFamily="66" charset="0"/>
                    </a:rPr>
                    <a:t> </a:t>
                  </a:r>
                  <a:r>
                    <a:rPr lang="en-US" sz="1600" dirty="0">
                      <a:latin typeface="Comic Sans MS" panose="030F0702030302020204" pitchFamily="66" charset="0"/>
                    </a:rPr>
                    <a:t>introduce energy levels 0.01 </a:t>
                  </a:r>
                  <a:r>
                    <a:rPr lang="en-US" sz="1600" dirty="0" smtClean="0">
                      <a:latin typeface="Comic Sans MS" panose="030F0702030302020204" pitchFamily="66" charset="0"/>
                    </a:rPr>
                    <a:t>eV below </a:t>
                  </a:r>
                  <a:r>
                    <a:rPr lang="en-US" sz="1600" dirty="0">
                      <a:latin typeface="Comic Sans MS" panose="030F0702030302020204" pitchFamily="66" charset="0"/>
                    </a:rPr>
                    <a:t>the </a:t>
                  </a:r>
                  <a:r>
                    <a:rPr lang="en-US" sz="1600" dirty="0" smtClean="0">
                      <a:latin typeface="Comic Sans MS" panose="030F0702030302020204" pitchFamily="66" charset="0"/>
                    </a:rPr>
                    <a:t>CB</a:t>
                  </a:r>
                  <a:endParaRPr lang="en-US" sz="1600" dirty="0">
                    <a:latin typeface="Comic Sans MS" panose="030F0702030302020204" pitchFamily="66" charset="0"/>
                  </a:endParaRPr>
                </a:p>
                <a:p>
                  <a:r>
                    <a:rPr lang="en-US" sz="1600" dirty="0" smtClean="0">
                      <a:latin typeface="Comic Sans MS" panose="030F0702030302020204" pitchFamily="66" charset="0"/>
                    </a:rPr>
                    <a:t>	⇒ Fermi </a:t>
                  </a:r>
                  <a:r>
                    <a:rPr lang="en-US" sz="1600" dirty="0">
                      <a:latin typeface="Comic Sans MS" panose="030F0702030302020204" pitchFamily="66" charset="0"/>
                    </a:rPr>
                    <a:t>Level moves close to CB</a:t>
                  </a:r>
                  <a:r>
                    <a:rPr lang="en-US" sz="1600" dirty="0" smtClean="0">
                      <a:latin typeface="Comic Sans MS" panose="030F0702030302020204" pitchFamily="66" charset="0"/>
                    </a:rPr>
                    <a:t>. </a:t>
                  </a:r>
                  <a:endParaRPr lang="it-IT" sz="1600" dirty="0">
                    <a:latin typeface="Comic Sans MS" panose="030F0702030302020204" pitchFamily="66" charset="0"/>
                  </a:endParaRPr>
                </a:p>
              </p:txBody>
            </p:sp>
            <p:pic>
              <p:nvPicPr>
                <p:cNvPr id="7" name="Immagine 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5332" y="1181573"/>
                  <a:ext cx="1913010" cy="1882524"/>
                </a:xfrm>
                <a:prstGeom prst="rect">
                  <a:avLst/>
                </a:prstGeom>
              </p:spPr>
            </p:pic>
            <p:pic>
              <p:nvPicPr>
                <p:cNvPr id="9" name="Immagine 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10059" y="1255937"/>
                  <a:ext cx="2086495" cy="1670858"/>
                </a:xfrm>
                <a:prstGeom prst="rect">
                  <a:avLst/>
                </a:prstGeom>
              </p:spPr>
            </p:pic>
          </p:grpSp>
          <p:sp>
            <p:nvSpPr>
              <p:cNvPr id="20" name="CasellaDiTesto 19"/>
              <p:cNvSpPr txBox="1"/>
              <p:nvPr/>
            </p:nvSpPr>
            <p:spPr>
              <a:xfrm>
                <a:off x="2470574" y="1211591"/>
                <a:ext cx="1955985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 -</a:t>
                </a:r>
                <a:r>
                  <a:rPr lang="it-IT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Type</a:t>
                </a:r>
                <a:r>
                  <a:rPr lang="it-IT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it-IT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material</a:t>
                </a:r>
                <a:endParaRPr lang="it-IT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8" name="Rettangolo 7"/>
            <p:cNvSpPr/>
            <p:nvPr/>
          </p:nvSpPr>
          <p:spPr bwMode="auto">
            <a:xfrm>
              <a:off x="96456" y="2886868"/>
              <a:ext cx="9863819" cy="207412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96456" y="5203153"/>
            <a:ext cx="9863819" cy="2050348"/>
            <a:chOff x="96456" y="5069341"/>
            <a:chExt cx="9863819" cy="2050348"/>
          </a:xfrm>
        </p:grpSpPr>
        <p:grpSp>
          <p:nvGrpSpPr>
            <p:cNvPr id="23" name="Gruppo 22"/>
            <p:cNvGrpSpPr/>
            <p:nvPr/>
          </p:nvGrpSpPr>
          <p:grpSpPr>
            <a:xfrm>
              <a:off x="96456" y="5069341"/>
              <a:ext cx="9863819" cy="2050348"/>
              <a:chOff x="129909" y="3976543"/>
              <a:chExt cx="9863819" cy="2050348"/>
            </a:xfrm>
          </p:grpSpPr>
          <p:sp>
            <p:nvSpPr>
              <p:cNvPr id="17" name="Rettangolo 16"/>
              <p:cNvSpPr/>
              <p:nvPr/>
            </p:nvSpPr>
            <p:spPr bwMode="auto">
              <a:xfrm>
                <a:off x="129909" y="3976543"/>
                <a:ext cx="9863819" cy="204511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grpSp>
            <p:nvGrpSpPr>
              <p:cNvPr id="14" name="Gruppo 13"/>
              <p:cNvGrpSpPr/>
              <p:nvPr/>
            </p:nvGrpSpPr>
            <p:grpSpPr>
              <a:xfrm>
                <a:off x="183353" y="4080871"/>
                <a:ext cx="9799224" cy="1946020"/>
                <a:chOff x="183353" y="3579076"/>
                <a:chExt cx="9799224" cy="1946020"/>
              </a:xfrm>
            </p:grpSpPr>
            <p:sp>
              <p:nvSpPr>
                <p:cNvPr id="10" name="Rettangolo 9"/>
                <p:cNvSpPr/>
                <p:nvPr/>
              </p:nvSpPr>
              <p:spPr>
                <a:xfrm>
                  <a:off x="2381363" y="3824716"/>
                  <a:ext cx="5290276" cy="14691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latin typeface="Comic Sans MS" panose="030F0702030302020204" pitchFamily="66" charset="0"/>
                    </a:rPr>
                    <a:t>In a p-type semiconductor, holes carriers are obtained by adding impurities of acceptor ions </a:t>
                  </a:r>
                  <a:r>
                    <a:rPr lang="en-US" sz="1600" dirty="0" smtClean="0">
                      <a:latin typeface="Comic Sans MS" panose="030F0702030302020204" pitchFamily="66" charset="0"/>
                    </a:rPr>
                    <a:t>(B)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 smtClean="0">
                      <a:latin typeface="Comic Sans MS" panose="030F0702030302020204" pitchFamily="66" charset="0"/>
                    </a:rPr>
                    <a:t>Holes </a:t>
                  </a:r>
                  <a:r>
                    <a:rPr lang="en-US" sz="1600" dirty="0">
                      <a:latin typeface="Comic Sans MS" panose="030F0702030302020204" pitchFamily="66" charset="0"/>
                    </a:rPr>
                    <a:t>are the majority </a:t>
                  </a:r>
                  <a:r>
                    <a:rPr lang="en-US" sz="1600" dirty="0" smtClean="0">
                      <a:latin typeface="Comic Sans MS" panose="030F0702030302020204" pitchFamily="66" charset="0"/>
                    </a:rPr>
                    <a:t>carriers.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 smtClean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Acceptors</a:t>
                  </a:r>
                  <a:r>
                    <a:rPr lang="en-US" sz="1600" dirty="0" smtClean="0">
                      <a:latin typeface="Comic Sans MS" panose="030F0702030302020204" pitchFamily="66" charset="0"/>
                    </a:rPr>
                    <a:t> </a:t>
                  </a:r>
                  <a:r>
                    <a:rPr lang="en-US" sz="1600" dirty="0">
                      <a:latin typeface="Comic Sans MS" panose="030F0702030302020204" pitchFamily="66" charset="0"/>
                    </a:rPr>
                    <a:t>introduce energy levels close to </a:t>
                  </a:r>
                  <a:r>
                    <a:rPr lang="en-US" sz="1600" dirty="0" smtClean="0">
                      <a:latin typeface="Comic Sans MS" panose="030F0702030302020204" pitchFamily="66" charset="0"/>
                    </a:rPr>
                    <a:t>VB  that ‘absorb</a:t>
                  </a:r>
                  <a:r>
                    <a:rPr lang="en-US" sz="1600" dirty="0">
                      <a:latin typeface="Comic Sans MS" panose="030F0702030302020204" pitchFamily="66" charset="0"/>
                    </a:rPr>
                    <a:t>’ electrons from VB, creating </a:t>
                  </a:r>
                  <a:r>
                    <a:rPr lang="en-US" sz="1600" dirty="0" smtClean="0">
                      <a:latin typeface="Comic Sans MS" panose="030F0702030302020204" pitchFamily="66" charset="0"/>
                    </a:rPr>
                    <a:t>holes</a:t>
                  </a:r>
                </a:p>
                <a:p>
                  <a:r>
                    <a:rPr lang="en-US" sz="1600" dirty="0">
                      <a:latin typeface="Comic Sans MS" panose="030F0702030302020204" pitchFamily="66" charset="0"/>
                    </a:rPr>
                    <a:t>	</a:t>
                  </a:r>
                  <a:r>
                    <a:rPr lang="en-US" sz="1600" dirty="0" smtClean="0">
                      <a:latin typeface="Comic Sans MS" panose="030F0702030302020204" pitchFamily="66" charset="0"/>
                    </a:rPr>
                    <a:t>=</a:t>
                  </a:r>
                  <a:r>
                    <a:rPr lang="en-US" sz="1600" dirty="0">
                      <a:latin typeface="Comic Sans MS" panose="030F0702030302020204" pitchFamily="66" charset="0"/>
                    </a:rPr>
                    <a:t>&gt; Fermi Level moves close to VB.</a:t>
                  </a:r>
                  <a:endParaRPr lang="it-IT" sz="1600" dirty="0">
                    <a:latin typeface="Comic Sans MS" panose="030F0702030302020204" pitchFamily="66" charset="0"/>
                  </a:endParaRPr>
                </a:p>
              </p:txBody>
            </p:sp>
            <p:pic>
              <p:nvPicPr>
                <p:cNvPr id="11" name="Immagine 1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71639" y="3729547"/>
                  <a:ext cx="2310938" cy="1795549"/>
                </a:xfrm>
                <a:prstGeom prst="rect">
                  <a:avLst/>
                </a:prstGeom>
              </p:spPr>
            </p:pic>
            <p:pic>
              <p:nvPicPr>
                <p:cNvPr id="12" name="Immagine 1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353" y="3579076"/>
                  <a:ext cx="1974989" cy="1879623"/>
                </a:xfrm>
                <a:prstGeom prst="rect">
                  <a:avLst/>
                </a:prstGeom>
              </p:spPr>
            </p:pic>
          </p:grpSp>
          <p:sp>
            <p:nvSpPr>
              <p:cNvPr id="21" name="CasellaDiTesto 20"/>
              <p:cNvSpPr txBox="1"/>
              <p:nvPr/>
            </p:nvSpPr>
            <p:spPr>
              <a:xfrm>
                <a:off x="2500821" y="3976543"/>
                <a:ext cx="1959191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</a:t>
                </a:r>
                <a:r>
                  <a:rPr lang="it-IT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-</a:t>
                </a:r>
                <a:r>
                  <a:rPr lang="it-IT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Type</a:t>
                </a:r>
                <a:r>
                  <a:rPr lang="it-IT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it-IT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material</a:t>
                </a:r>
                <a:endParaRPr lang="it-IT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4" name="Rettangolo 23"/>
            <p:cNvSpPr/>
            <p:nvPr/>
          </p:nvSpPr>
          <p:spPr bwMode="auto">
            <a:xfrm>
              <a:off x="96456" y="5069341"/>
              <a:ext cx="9863819" cy="205034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26" name="Titolo 1"/>
          <p:cNvSpPr>
            <a:spLocks noGrp="1"/>
          </p:cNvSpPr>
          <p:nvPr>
            <p:ph type="title"/>
          </p:nvPr>
        </p:nvSpPr>
        <p:spPr>
          <a:xfrm>
            <a:off x="503238" y="-10602"/>
            <a:ext cx="8832491" cy="716014"/>
          </a:xfrm>
        </p:spPr>
        <p:txBody>
          <a:bodyPr/>
          <a:lstStyle/>
          <a:p>
            <a:r>
              <a:rPr lang="it-IT" sz="2800" dirty="0" err="1" smtClean="0"/>
              <a:t>What</a:t>
            </a:r>
            <a:r>
              <a:rPr lang="it-IT" sz="2800" dirty="0" smtClean="0"/>
              <a:t> are Si-</a:t>
            </a:r>
            <a:r>
              <a:rPr lang="it-IT" sz="2800" dirty="0" err="1" smtClean="0"/>
              <a:t>diodes</a:t>
            </a:r>
            <a:r>
              <a:rPr lang="it-IT" sz="2800" dirty="0" smtClean="0"/>
              <a:t> made of?</a:t>
            </a:r>
            <a:endParaRPr lang="it-IT" sz="2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-88659"/>
            <a:ext cx="8832491" cy="716014"/>
          </a:xfrm>
        </p:spPr>
        <p:txBody>
          <a:bodyPr/>
          <a:lstStyle/>
          <a:p>
            <a:r>
              <a:rPr lang="it-IT" sz="2800" smtClean="0"/>
              <a:t>p-n </a:t>
            </a:r>
            <a:r>
              <a:rPr lang="it-IT" sz="2800" dirty="0" err="1" smtClean="0"/>
              <a:t>junction</a:t>
            </a:r>
            <a:endParaRPr lang="it-IT" sz="28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28080" y="749274"/>
            <a:ext cx="9900499" cy="2195583"/>
            <a:chOff x="28080" y="871935"/>
            <a:chExt cx="9900499" cy="2195583"/>
          </a:xfrm>
        </p:grpSpPr>
        <p:sp>
          <p:nvSpPr>
            <p:cNvPr id="17" name="Rettangolo 16"/>
            <p:cNvSpPr/>
            <p:nvPr/>
          </p:nvSpPr>
          <p:spPr bwMode="auto">
            <a:xfrm>
              <a:off x="28080" y="892144"/>
              <a:ext cx="9900499" cy="215309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14" name="Gruppo 13"/>
            <p:cNvGrpSpPr/>
            <p:nvPr/>
          </p:nvGrpSpPr>
          <p:grpSpPr>
            <a:xfrm>
              <a:off x="28080" y="871935"/>
              <a:ext cx="9900499" cy="2195583"/>
              <a:chOff x="28080" y="871935"/>
              <a:chExt cx="9900499" cy="2195583"/>
            </a:xfrm>
          </p:grpSpPr>
          <p:sp>
            <p:nvSpPr>
              <p:cNvPr id="6" name="Rettangolo 5"/>
              <p:cNvSpPr/>
              <p:nvPr/>
            </p:nvSpPr>
            <p:spPr>
              <a:xfrm>
                <a:off x="2380625" y="892144"/>
                <a:ext cx="5394351" cy="21530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-n junction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Difference </a:t>
                </a:r>
                <a:r>
                  <a:rPr lang="en-US" sz="1600" dirty="0">
                    <a:latin typeface="Comic Sans MS" panose="030F0702030302020204" pitchFamily="66" charset="0"/>
                  </a:rPr>
                  <a:t>in the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Fermi levels </a:t>
                </a:r>
                <a:r>
                  <a:rPr lang="en-US" sz="1600" dirty="0">
                    <a:latin typeface="Comic Sans MS" panose="030F0702030302020204" pitchFamily="66" charset="0"/>
                  </a:rPr>
                  <a:t>cause diffusion of excessive carries to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the other </a:t>
                </a:r>
                <a:r>
                  <a:rPr lang="en-US" sz="1600" dirty="0">
                    <a:latin typeface="Comic Sans MS" panose="030F0702030302020204" pitchFamily="66" charset="0"/>
                  </a:rPr>
                  <a:t>material until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thermal equilibrium </a:t>
                </a:r>
                <a:r>
                  <a:rPr lang="en-US" sz="1600" dirty="0">
                    <a:latin typeface="Comic Sans MS" panose="030F0702030302020204" pitchFamily="66" charset="0"/>
                  </a:rPr>
                  <a:t>is reached. 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At </a:t>
                </a:r>
                <a:r>
                  <a:rPr lang="en-US" sz="1600" dirty="0">
                    <a:latin typeface="Comic Sans MS" panose="030F0702030302020204" pitchFamily="66" charset="0"/>
                  </a:rPr>
                  <a:t>this point the Fermi level is equal. The remaining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ions create </a:t>
                </a:r>
                <a:r>
                  <a:rPr lang="en-US" sz="1600" dirty="0">
                    <a:latin typeface="Comic Sans MS" panose="030F0702030302020204" pitchFamily="66" charset="0"/>
                  </a:rPr>
                  <a:t>a 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space charge region </a:t>
                </a:r>
                <a:r>
                  <a:rPr lang="en-US" sz="1600" dirty="0">
                    <a:latin typeface="Comic Sans MS" panose="030F0702030302020204" pitchFamily="66" charset="0"/>
                  </a:rPr>
                  <a:t>and an electric field stopping further diffusion.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omic Sans MS" panose="030F0702030302020204" pitchFamily="66" charset="0"/>
                  </a:rPr>
                  <a:t>The stable space charge region is free of charge carries and is called the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depletion region.</a:t>
                </a:r>
                <a:endPara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7" name="Immagin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80" y="892144"/>
                <a:ext cx="2281727" cy="2175374"/>
              </a:xfrm>
              <a:prstGeom prst="rect">
                <a:avLst/>
              </a:prstGeom>
            </p:spPr>
          </p:pic>
          <p:pic>
            <p:nvPicPr>
              <p:cNvPr id="8" name="Immagin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7230" y="871935"/>
                <a:ext cx="2041349" cy="2195583"/>
              </a:xfrm>
              <a:prstGeom prst="rect">
                <a:avLst/>
              </a:prstGeom>
            </p:spPr>
          </p:pic>
        </p:grpSp>
        <p:sp>
          <p:nvSpPr>
            <p:cNvPr id="18" name="Rettangolo 17"/>
            <p:cNvSpPr/>
            <p:nvPr/>
          </p:nvSpPr>
          <p:spPr bwMode="auto">
            <a:xfrm>
              <a:off x="28080" y="871935"/>
              <a:ext cx="9900499" cy="2195583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83835" y="3134662"/>
            <a:ext cx="9844744" cy="2028355"/>
            <a:chOff x="83835" y="3212719"/>
            <a:chExt cx="9844744" cy="2028355"/>
          </a:xfrm>
        </p:grpSpPr>
        <p:sp>
          <p:nvSpPr>
            <p:cNvPr id="20" name="Rettangolo 19"/>
            <p:cNvSpPr/>
            <p:nvPr/>
          </p:nvSpPr>
          <p:spPr bwMode="auto">
            <a:xfrm>
              <a:off x="83835" y="3223870"/>
              <a:ext cx="9844744" cy="20172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15" name="Gruppo 14"/>
            <p:cNvGrpSpPr/>
            <p:nvPr/>
          </p:nvGrpSpPr>
          <p:grpSpPr>
            <a:xfrm>
              <a:off x="83835" y="3212719"/>
              <a:ext cx="9844744" cy="2017204"/>
              <a:chOff x="83835" y="3212719"/>
              <a:chExt cx="9844744" cy="2017204"/>
            </a:xfrm>
          </p:grpSpPr>
          <p:sp>
            <p:nvSpPr>
              <p:cNvPr id="9" name="Rettangolo 8"/>
              <p:cNvSpPr/>
              <p:nvPr/>
            </p:nvSpPr>
            <p:spPr>
              <a:xfrm>
                <a:off x="83835" y="3369498"/>
                <a:ext cx="7691141" cy="16951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Forward biasing.</a:t>
                </a:r>
              </a:p>
              <a:p>
                <a:pPr algn="just"/>
                <a:r>
                  <a:rPr lang="en-US" sz="1600" dirty="0" smtClean="0">
                    <a:latin typeface="Comic Sans MS" panose="030F0702030302020204" pitchFamily="66" charset="0"/>
                  </a:rPr>
                  <a:t>Applying </a:t>
                </a:r>
                <a:r>
                  <a:rPr lang="en-US" sz="1600" dirty="0">
                    <a:latin typeface="Comic Sans MS" panose="030F0702030302020204" pitchFamily="66" charset="0"/>
                  </a:rPr>
                  <a:t>an external voltage V with the 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anode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p 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and the cathode to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, </a:t>
                </a:r>
                <a:r>
                  <a:rPr lang="en-US" sz="1600" dirty="0">
                    <a:latin typeface="Comic Sans MS" panose="030F0702030302020204" pitchFamily="66" charset="0"/>
                  </a:rPr>
                  <a:t>e</a:t>
                </a:r>
                <a:r>
                  <a:rPr lang="en-US" sz="1600" baseline="30000" dirty="0">
                    <a:latin typeface="Comic Sans MS" panose="030F0702030302020204" pitchFamily="66" charset="0"/>
                  </a:rPr>
                  <a:t>-</a:t>
                </a:r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h</a:t>
                </a:r>
                <a:r>
                  <a:rPr lang="en-US" sz="1600" baseline="30000" dirty="0" smtClean="0">
                    <a:latin typeface="Comic Sans MS" panose="030F0702030302020204" pitchFamily="66" charset="0"/>
                  </a:rPr>
                  <a:t>+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1600" dirty="0">
                    <a:latin typeface="Comic Sans MS" panose="030F0702030302020204" pitchFamily="66" charset="0"/>
                  </a:rPr>
                  <a:t>are refilled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to the </a:t>
                </a:r>
                <a:r>
                  <a:rPr lang="en-US" sz="1600" dirty="0">
                    <a:latin typeface="Comic Sans MS" panose="030F0702030302020204" pitchFamily="66" charset="0"/>
                  </a:rPr>
                  <a:t>depletion zone. The depletion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zone becomes narrower.</a:t>
                </a:r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just"/>
                <a:r>
                  <a:rPr lang="en-US" sz="1600" dirty="0">
                    <a:latin typeface="Comic Sans MS" panose="030F0702030302020204" pitchFamily="66" charset="0"/>
                  </a:rPr>
                  <a:t>Consequences:</a:t>
                </a:r>
              </a:p>
              <a:p>
                <a:pPr algn="just"/>
                <a:r>
                  <a:rPr lang="en-US" sz="1600" dirty="0">
                    <a:latin typeface="Comic Sans MS" panose="030F0702030302020204" pitchFamily="66" charset="0"/>
                  </a:rPr>
                  <a:t>• The potential barrier becomes smaller by eV</a:t>
                </a:r>
              </a:p>
              <a:p>
                <a:pPr algn="just"/>
                <a:r>
                  <a:rPr lang="en-US" sz="1600" dirty="0">
                    <a:latin typeface="Comic Sans MS" panose="030F0702030302020204" pitchFamily="66" charset="0"/>
                  </a:rPr>
                  <a:t>• Diffusion across the junction becomes easier</a:t>
                </a:r>
              </a:p>
              <a:p>
                <a:pPr algn="just"/>
                <a:r>
                  <a:rPr lang="en-US" sz="1600" dirty="0">
                    <a:latin typeface="Comic Sans MS" panose="030F0702030302020204" pitchFamily="66" charset="0"/>
                  </a:rPr>
                  <a:t>• The current across the junction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increases significantly</a:t>
                </a:r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  <a:endParaRPr lang="it-IT" sz="1600" dirty="0">
                  <a:latin typeface="Comic Sans MS" panose="030F0702030302020204" pitchFamily="66" charset="0"/>
                </a:endParaRPr>
              </a:p>
            </p:txBody>
          </p:sp>
          <p:pic>
            <p:nvPicPr>
              <p:cNvPr id="10" name="Immagin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1737" y="3212719"/>
                <a:ext cx="1766842" cy="2017204"/>
              </a:xfrm>
              <a:prstGeom prst="rect">
                <a:avLst/>
              </a:prstGeom>
            </p:spPr>
          </p:pic>
        </p:grpSp>
        <p:sp>
          <p:nvSpPr>
            <p:cNvPr id="21" name="Rettangolo 20"/>
            <p:cNvSpPr/>
            <p:nvPr/>
          </p:nvSpPr>
          <p:spPr bwMode="auto">
            <a:xfrm>
              <a:off x="83835" y="3223870"/>
              <a:ext cx="9844744" cy="201720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83834" y="5293598"/>
            <a:ext cx="9844745" cy="2002178"/>
            <a:chOff x="83834" y="5360504"/>
            <a:chExt cx="9844745" cy="2002178"/>
          </a:xfrm>
        </p:grpSpPr>
        <p:sp>
          <p:nvSpPr>
            <p:cNvPr id="23" name="Rettangolo 22"/>
            <p:cNvSpPr/>
            <p:nvPr/>
          </p:nvSpPr>
          <p:spPr bwMode="auto">
            <a:xfrm>
              <a:off x="83835" y="5438566"/>
              <a:ext cx="9844744" cy="18654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16" name="Gruppo 15"/>
            <p:cNvGrpSpPr/>
            <p:nvPr/>
          </p:nvGrpSpPr>
          <p:grpSpPr>
            <a:xfrm>
              <a:off x="83834" y="5360504"/>
              <a:ext cx="9844745" cy="2002178"/>
              <a:chOff x="83834" y="5460863"/>
              <a:chExt cx="9844745" cy="2002178"/>
            </a:xfrm>
          </p:grpSpPr>
          <p:sp>
            <p:nvSpPr>
              <p:cNvPr id="11" name="Rettangolo 10"/>
              <p:cNvSpPr/>
              <p:nvPr/>
            </p:nvSpPr>
            <p:spPr>
              <a:xfrm>
                <a:off x="83834" y="5538925"/>
                <a:ext cx="7691141" cy="19241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Reverse biasing.</a:t>
                </a:r>
              </a:p>
              <a:p>
                <a:pPr algn="just"/>
                <a:r>
                  <a:rPr lang="en-US" sz="1600" dirty="0" smtClean="0">
                    <a:latin typeface="Comic Sans MS" panose="030F0702030302020204" pitchFamily="66" charset="0"/>
                  </a:rPr>
                  <a:t>Applying </a:t>
                </a:r>
                <a:r>
                  <a:rPr lang="en-US" sz="1600" dirty="0">
                    <a:latin typeface="Comic Sans MS" panose="030F0702030302020204" pitchFamily="66" charset="0"/>
                  </a:rPr>
                  <a:t>an external voltage V with the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cathode to 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 and the anode to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, </a:t>
                </a:r>
                <a:r>
                  <a:rPr lang="en-US" sz="1600" dirty="0">
                    <a:latin typeface="Comic Sans MS" panose="030F0702030302020204" pitchFamily="66" charset="0"/>
                  </a:rPr>
                  <a:t>e</a:t>
                </a:r>
                <a:r>
                  <a:rPr lang="en-US" sz="1600" baseline="30000" dirty="0">
                    <a:latin typeface="Comic Sans MS" panose="030F0702030302020204" pitchFamily="66" charset="0"/>
                  </a:rPr>
                  <a:t>-</a:t>
                </a:r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h</a:t>
                </a:r>
                <a:r>
                  <a:rPr lang="en-US" sz="1600" baseline="30000" dirty="0" smtClean="0">
                    <a:latin typeface="Comic Sans MS" panose="030F0702030302020204" pitchFamily="66" charset="0"/>
                  </a:rPr>
                  <a:t>+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1600" dirty="0">
                    <a:latin typeface="Comic Sans MS" panose="030F0702030302020204" pitchFamily="66" charset="0"/>
                  </a:rPr>
                  <a:t>are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pulled out </a:t>
                </a:r>
                <a:r>
                  <a:rPr lang="en-US" sz="1600" dirty="0">
                    <a:latin typeface="Comic Sans MS" panose="030F0702030302020204" pitchFamily="66" charset="0"/>
                  </a:rPr>
                  <a:t>of the depletion zone. The 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depletion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zone becomes larger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.</a:t>
                </a:r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just"/>
                <a:r>
                  <a:rPr lang="en-US" sz="1600" dirty="0">
                    <a:latin typeface="Comic Sans MS" panose="030F0702030302020204" pitchFamily="66" charset="0"/>
                  </a:rPr>
                  <a:t>Consequences:</a:t>
                </a:r>
              </a:p>
              <a:p>
                <a:pPr algn="just"/>
                <a:r>
                  <a:rPr lang="en-US" sz="1600" dirty="0">
                    <a:latin typeface="Comic Sans MS" panose="030F0702030302020204" pitchFamily="66" charset="0"/>
                  </a:rPr>
                  <a:t>• The potential barrier becomes higher by eV</a:t>
                </a:r>
              </a:p>
              <a:p>
                <a:pPr algn="just"/>
                <a:r>
                  <a:rPr lang="en-US" sz="1600" dirty="0">
                    <a:latin typeface="Comic Sans MS" panose="030F0702030302020204" pitchFamily="66" charset="0"/>
                  </a:rPr>
                  <a:t>• Diffusion across the junction is suppressed.</a:t>
                </a:r>
              </a:p>
              <a:p>
                <a:pPr algn="just"/>
                <a:r>
                  <a:rPr lang="en-US" sz="1600" dirty="0">
                    <a:latin typeface="Comic Sans MS" panose="030F0702030302020204" pitchFamily="66" charset="0"/>
                  </a:rPr>
                  <a:t>• The current across the junction is very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small (“</a:t>
                </a:r>
                <a:r>
                  <a:rPr lang="en-US" sz="1600" dirty="0">
                    <a:latin typeface="Comic Sans MS" panose="030F0702030302020204" pitchFamily="66" charset="0"/>
                  </a:rPr>
                  <a:t>leakage current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”)</a:t>
                </a:r>
              </a:p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(This is how we operate a semiconductor detector.)</a:t>
                </a:r>
                <a:endPara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13" name="Immagine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9035" y="5460863"/>
                <a:ext cx="1589544" cy="1943547"/>
              </a:xfrm>
              <a:prstGeom prst="rect">
                <a:avLst/>
              </a:prstGeom>
            </p:spPr>
          </p:pic>
        </p:grpSp>
        <p:sp>
          <p:nvSpPr>
            <p:cNvPr id="24" name="Rettangolo 23"/>
            <p:cNvSpPr/>
            <p:nvPr/>
          </p:nvSpPr>
          <p:spPr bwMode="auto">
            <a:xfrm>
              <a:off x="83835" y="5438566"/>
              <a:ext cx="9844744" cy="192411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532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69" y="1076872"/>
            <a:ext cx="6914678" cy="57432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8474" y="141214"/>
            <a:ext cx="10080625" cy="873212"/>
          </a:xfrm>
        </p:spPr>
        <p:txBody>
          <a:bodyPr/>
          <a:lstStyle/>
          <a:p>
            <a:pPr eaLnBrk="1" hangingPunct="1"/>
            <a:r>
              <a:rPr lang="en-GB" altLang="it-IT" sz="2800" dirty="0"/>
              <a:t>How to detect a drop of water in the ocean ? </a:t>
            </a:r>
            <a:br>
              <a:rPr lang="en-GB" altLang="it-IT" sz="2800" dirty="0"/>
            </a:br>
            <a:r>
              <a:rPr lang="en-GB" altLang="it-IT" sz="2800" dirty="0" smtClean="0">
                <a:sym typeface="Symbol"/>
              </a:rPr>
              <a:t> </a:t>
            </a:r>
            <a:r>
              <a:rPr lang="en-GB" altLang="it-IT" sz="2800" dirty="0" smtClean="0">
                <a:sym typeface="Wingdings" pitchFamily="2" charset="2"/>
              </a:rPr>
              <a:t>remove </a:t>
            </a:r>
            <a:r>
              <a:rPr lang="en-GB" altLang="it-IT" sz="2800" dirty="0">
                <a:sym typeface="Wingdings" pitchFamily="2" charset="2"/>
              </a:rPr>
              <a:t>ocean by b</a:t>
            </a:r>
            <a:r>
              <a:rPr lang="en-GB" altLang="it-IT" sz="2800" dirty="0"/>
              <a:t>locking the DC current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823" y="6843566"/>
            <a:ext cx="6298472" cy="375157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Aft>
                <a:spcPts val="0"/>
              </a:spcAft>
            </a:pPr>
            <a:r>
              <a:rPr lang="en-GB" altLang="it-IT" sz="1800" dirty="0"/>
              <a:t>D</a:t>
            </a:r>
            <a:r>
              <a:rPr lang="en-GB" altLang="it-IT" sz="1800" dirty="0" smtClean="0"/>
              <a:t>iodes </a:t>
            </a:r>
            <a:r>
              <a:rPr lang="en-GB" altLang="it-IT" sz="1800" dirty="0" smtClean="0">
                <a:solidFill>
                  <a:srgbClr val="FF0000"/>
                </a:solidFill>
              </a:rPr>
              <a:t>reversely biased</a:t>
            </a:r>
            <a:r>
              <a:rPr lang="en-GB" altLang="it-IT" sz="1800" dirty="0" smtClean="0"/>
              <a:t>: very </a:t>
            </a:r>
            <a:r>
              <a:rPr lang="en-GB" altLang="it-IT" sz="1800" dirty="0"/>
              <a:t>small leakage </a:t>
            </a:r>
            <a:r>
              <a:rPr lang="en-GB" altLang="it-IT" sz="1800" dirty="0" smtClean="0"/>
              <a:t>current flow</a:t>
            </a:r>
            <a:endParaRPr lang="en-GB" altLang="it-IT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6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-36006"/>
            <a:ext cx="8832491" cy="716014"/>
          </a:xfrm>
        </p:spPr>
        <p:txBody>
          <a:bodyPr/>
          <a:lstStyle/>
          <a:p>
            <a:r>
              <a:rPr lang="it-IT" sz="2800" dirty="0" smtClean="0"/>
              <a:t>Detector </a:t>
            </a:r>
            <a:r>
              <a:rPr lang="it-IT" sz="2800" dirty="0" err="1" smtClean="0"/>
              <a:t>characteristics</a:t>
            </a:r>
            <a:endParaRPr lang="it-IT" sz="2800" dirty="0"/>
          </a:p>
        </p:txBody>
      </p:sp>
      <p:grpSp>
        <p:nvGrpSpPr>
          <p:cNvPr id="16" name="Gruppo 15"/>
          <p:cNvGrpSpPr/>
          <p:nvPr/>
        </p:nvGrpSpPr>
        <p:grpSpPr>
          <a:xfrm>
            <a:off x="304666" y="2904541"/>
            <a:ext cx="9423998" cy="2142126"/>
            <a:chOff x="532665" y="-496152"/>
            <a:chExt cx="9423998" cy="2142126"/>
          </a:xfrm>
        </p:grpSpPr>
        <p:sp>
          <p:nvSpPr>
            <p:cNvPr id="15" name="Rettangolo 14"/>
            <p:cNvSpPr/>
            <p:nvPr/>
          </p:nvSpPr>
          <p:spPr bwMode="auto">
            <a:xfrm>
              <a:off x="532665" y="-496152"/>
              <a:ext cx="9423998" cy="21421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14" name="Gruppo 13"/>
            <p:cNvGrpSpPr/>
            <p:nvPr/>
          </p:nvGrpSpPr>
          <p:grpSpPr>
            <a:xfrm>
              <a:off x="614197" y="-489675"/>
              <a:ext cx="9227052" cy="2128058"/>
              <a:chOff x="614197" y="-489675"/>
              <a:chExt cx="9227052" cy="21280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ttangolo 5"/>
                  <p:cNvSpPr/>
                  <p:nvPr/>
                </p:nvSpPr>
                <p:spPr>
                  <a:xfrm>
                    <a:off x="614197" y="-372977"/>
                    <a:ext cx="6499273" cy="189577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a:t>Leakage current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dirty="0" smtClean="0">
                        <a:latin typeface="Comic Sans MS" panose="030F0702030302020204" pitchFamily="66" charset="0"/>
                      </a:rPr>
                      <a:t>Detector operated </a:t>
                    </a:r>
                    <a:r>
                      <a:rPr lang="en-US" dirty="0">
                        <a:latin typeface="Comic Sans MS" panose="030F0702030302020204" pitchFamily="66" charset="0"/>
                      </a:rPr>
                      <a:t>with reverse </a:t>
                    </a:r>
                    <a:r>
                      <a:rPr lang="en-US" dirty="0" smtClean="0">
                        <a:latin typeface="Comic Sans MS" panose="030F0702030302020204" pitchFamily="66" charset="0"/>
                      </a:rPr>
                      <a:t>bias,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dirty="0" smtClean="0">
                        <a:latin typeface="Comic Sans MS" panose="030F0702030302020204" pitchFamily="66" charset="0"/>
                      </a:rPr>
                      <a:t>Saturation current </a:t>
                    </a:r>
                    <a14:m>
                      <m:oMath xmlns:m="http://schemas.openxmlformats.org/officeDocument/2006/math" xmlns="">
                        <m:r>
                          <a:rPr lang="en-US" i="1" smtClean="0">
                            <a:latin typeface="Cambria Math"/>
                            <a:sym typeface="Symbol"/>
                          </a:rPr>
                          <m:t></m:t>
                        </m:r>
                      </m:oMath>
                    </a14:m>
                    <a:r>
                      <a:rPr lang="en-US" dirty="0" smtClean="0">
                        <a:latin typeface="Comic Sans MS" panose="030F0702030302020204" pitchFamily="66" charset="0"/>
                      </a:rPr>
                      <a:t> leakage current</a:t>
                    </a:r>
                  </a:p>
                  <a:p>
                    <a:pPr marL="1027853" lvl="1" indent="-285750">
                      <a:buFont typeface="Arial" panose="020B0604020202020204" pitchFamily="34" charset="0"/>
                      <a:buChar char="•"/>
                    </a:pPr>
                    <a:r>
                      <a:rPr lang="en-US" dirty="0">
                        <a:latin typeface="Comic Sans MS" panose="030F0702030302020204" pitchFamily="66" charset="0"/>
                      </a:rPr>
                      <a:t>Drift of the e</a:t>
                    </a:r>
                    <a:r>
                      <a:rPr lang="en-US" baseline="30000" dirty="0">
                        <a:latin typeface="Comic Sans MS" panose="030F0702030302020204" pitchFamily="66" charset="0"/>
                      </a:rPr>
                      <a:t>-</a:t>
                    </a:r>
                    <a:r>
                      <a:rPr lang="en-US" dirty="0">
                        <a:latin typeface="Comic Sans MS" panose="030F0702030302020204" pitchFamily="66" charset="0"/>
                      </a:rPr>
                      <a:t> and h</a:t>
                    </a:r>
                    <a:r>
                      <a:rPr lang="en-US" baseline="30000" dirty="0">
                        <a:latin typeface="Comic Sans MS" panose="030F0702030302020204" pitchFamily="66" charset="0"/>
                      </a:rPr>
                      <a:t>+</a:t>
                    </a:r>
                    <a:r>
                      <a:rPr lang="en-US" dirty="0">
                        <a:latin typeface="Comic Sans MS" panose="030F0702030302020204" pitchFamily="66" charset="0"/>
                      </a:rPr>
                      <a:t> to the </a:t>
                    </a:r>
                    <a:r>
                      <a:rPr lang="en-US" dirty="0" smtClean="0">
                        <a:latin typeface="Comic Sans MS" panose="030F0702030302020204" pitchFamily="66" charset="0"/>
                      </a:rPr>
                      <a:t>electrodes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dirty="0">
                        <a:latin typeface="Comic Sans MS" panose="030F0702030302020204" pitchFamily="66" charset="0"/>
                      </a:rPr>
                      <a:t>D</a:t>
                    </a:r>
                    <a:r>
                      <a:rPr lang="en-US" dirty="0" smtClean="0">
                        <a:latin typeface="Comic Sans MS" panose="030F0702030302020204" pitchFamily="66" charset="0"/>
                      </a:rPr>
                      <a:t>ominated </a:t>
                    </a:r>
                    <a:r>
                      <a:rPr lang="en-US" dirty="0">
                        <a:latin typeface="Comic Sans MS" panose="030F0702030302020204" pitchFamily="66" charset="0"/>
                      </a:rPr>
                      <a:t>by </a:t>
                    </a:r>
                    <a:r>
                      <a:rPr lang="en-US" dirty="0" smtClean="0">
                        <a:latin typeface="Comic Sans MS" panose="030F0702030302020204" pitchFamily="66" charset="0"/>
                      </a:rPr>
                      <a:t>thermally generated </a:t>
                    </a:r>
                    <a:r>
                      <a:rPr lang="en-US" dirty="0">
                        <a:latin typeface="Comic Sans MS" panose="030F0702030302020204" pitchFamily="66" charset="0"/>
                      </a:rPr>
                      <a:t>e</a:t>
                    </a:r>
                    <a:r>
                      <a:rPr lang="en-US" baseline="30000" dirty="0">
                        <a:latin typeface="Comic Sans MS" panose="030F0702030302020204" pitchFamily="66" charset="0"/>
                      </a:rPr>
                      <a:t>-</a:t>
                    </a:r>
                    <a:r>
                      <a:rPr lang="en-US" dirty="0">
                        <a:latin typeface="Comic Sans MS" panose="030F0702030302020204" pitchFamily="66" charset="0"/>
                      </a:rPr>
                      <a:t>h</a:t>
                    </a:r>
                    <a:r>
                      <a:rPr lang="en-US" baseline="30000" dirty="0">
                        <a:latin typeface="Comic Sans MS" panose="030F0702030302020204" pitchFamily="66" charset="0"/>
                      </a:rPr>
                      <a:t>+</a:t>
                    </a:r>
                    <a:r>
                      <a:rPr lang="en-US" dirty="0">
                        <a:latin typeface="Comic Sans MS" panose="030F0702030302020204" pitchFamily="66" charset="0"/>
                      </a:rPr>
                      <a:t> </a:t>
                    </a:r>
                    <a:r>
                      <a:rPr lang="en-US" dirty="0" smtClean="0">
                        <a:latin typeface="Comic Sans MS" panose="030F0702030302020204" pitchFamily="66" charset="0"/>
                      </a:rPr>
                      <a:t>pairs. 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dirty="0" smtClean="0">
                        <a:latin typeface="Comic Sans MS" panose="030F0702030302020204" pitchFamily="66" charset="0"/>
                      </a:rPr>
                      <a:t>Due </a:t>
                    </a:r>
                    <a:r>
                      <a:rPr lang="en-US" dirty="0">
                        <a:latin typeface="Comic Sans MS" panose="030F0702030302020204" pitchFamily="66" charset="0"/>
                      </a:rPr>
                      <a:t>to the applied electric field they </a:t>
                    </a:r>
                    <a:r>
                      <a:rPr lang="en-US" dirty="0" smtClean="0">
                        <a:latin typeface="Comic Sans MS" panose="030F0702030302020204" pitchFamily="66" charset="0"/>
                      </a:rPr>
                      <a:t>cannot recombine and are </a:t>
                    </a:r>
                    <a:r>
                      <a:rPr lang="en-US" dirty="0">
                        <a:latin typeface="Comic Sans MS" panose="030F0702030302020204" pitchFamily="66" charset="0"/>
                      </a:rPr>
                      <a:t>separated. </a:t>
                    </a:r>
                    <a:endParaRPr lang="en-US" dirty="0" smtClean="0"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6" name="Rettangolo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197" y="-372977"/>
                    <a:ext cx="6499273" cy="1895775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750" t="-2572" b="-4502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7" name="Immagin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4551" y="-489675"/>
                <a:ext cx="2676698" cy="2128058"/>
              </a:xfrm>
              <a:prstGeom prst="rect">
                <a:avLst/>
              </a:prstGeom>
            </p:spPr>
          </p:pic>
        </p:grpSp>
      </p:grpSp>
      <p:grpSp>
        <p:nvGrpSpPr>
          <p:cNvPr id="19" name="Gruppo 18"/>
          <p:cNvGrpSpPr/>
          <p:nvPr/>
        </p:nvGrpSpPr>
        <p:grpSpPr>
          <a:xfrm>
            <a:off x="246537" y="620652"/>
            <a:ext cx="9452781" cy="2144684"/>
            <a:chOff x="182878" y="3033194"/>
            <a:chExt cx="9452781" cy="2144684"/>
          </a:xfrm>
        </p:grpSpPr>
        <p:sp>
          <p:nvSpPr>
            <p:cNvPr id="18" name="Rettangolo 17"/>
            <p:cNvSpPr/>
            <p:nvPr/>
          </p:nvSpPr>
          <p:spPr bwMode="auto">
            <a:xfrm>
              <a:off x="182878" y="3033194"/>
              <a:ext cx="9452134" cy="21446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227268" y="3033194"/>
              <a:ext cx="9408391" cy="2144684"/>
              <a:chOff x="227268" y="3033194"/>
              <a:chExt cx="9408391" cy="2144684"/>
            </a:xfrm>
          </p:grpSpPr>
          <p:sp>
            <p:nvSpPr>
              <p:cNvPr id="8" name="Rettangolo 7"/>
              <p:cNvSpPr/>
              <p:nvPr/>
            </p:nvSpPr>
            <p:spPr>
              <a:xfrm>
                <a:off x="227268" y="3108097"/>
                <a:ext cx="6499273" cy="1895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Depletion voltage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omic Sans MS" panose="030F0702030302020204" pitchFamily="66" charset="0"/>
                  </a:rPr>
                  <a:t>M</a:t>
                </a:r>
                <a:r>
                  <a:rPr lang="en-US" dirty="0" smtClean="0">
                    <a:latin typeface="Comic Sans MS" panose="030F0702030302020204" pitchFamily="66" charset="0"/>
                  </a:rPr>
                  <a:t>inimum </a:t>
                </a:r>
                <a:r>
                  <a:rPr lang="en-US" dirty="0">
                    <a:latin typeface="Comic Sans MS" panose="030F0702030302020204" pitchFamily="66" charset="0"/>
                  </a:rPr>
                  <a:t>voltage at which the bulk of the sensor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is fully </a:t>
                </a:r>
                <a:r>
                  <a:rPr lang="en-US" dirty="0">
                    <a:latin typeface="Comic Sans MS" panose="030F0702030302020204" pitchFamily="66" charset="0"/>
                  </a:rPr>
                  <a:t>depleted.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omic Sans MS" panose="030F0702030302020204" pitchFamily="66" charset="0"/>
                  </a:rPr>
                  <a:t>Operating </a:t>
                </a:r>
                <a:r>
                  <a:rPr lang="en-US" dirty="0">
                    <a:latin typeface="Comic Sans MS" panose="030F0702030302020204" pitchFamily="66" charset="0"/>
                  </a:rPr>
                  <a:t>voltage is usually chosen to be slightly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higher </a:t>
                </a:r>
                <a:r>
                  <a:rPr lang="it-IT" dirty="0" smtClean="0">
                    <a:latin typeface="Comic Sans MS" panose="030F0702030302020204" pitchFamily="66" charset="0"/>
                  </a:rPr>
                  <a:t>(</a:t>
                </a:r>
                <a:r>
                  <a:rPr lang="it-IT" dirty="0" err="1" smtClean="0">
                    <a:latin typeface="Comic Sans MS" panose="030F0702030302020204" pitchFamily="66" charset="0"/>
                  </a:rPr>
                  <a:t>overdepletion</a:t>
                </a:r>
                <a:r>
                  <a:rPr lang="it-IT" dirty="0" smtClean="0">
                    <a:latin typeface="Comic Sans MS" panose="030F0702030302020204" pitchFamily="66" charset="0"/>
                  </a:rPr>
                  <a:t>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omic Sans MS" panose="030F0702030302020204" pitchFamily="66" charset="0"/>
                  </a:rPr>
                  <a:t>High </a:t>
                </a:r>
                <a:r>
                  <a:rPr lang="en-US" dirty="0">
                    <a:latin typeface="Comic Sans MS" panose="030F0702030302020204" pitchFamily="66" charset="0"/>
                  </a:rPr>
                  <a:t>resistivity material (i.e. low doping) requires low depletion voltage</a:t>
                </a:r>
                <a:endParaRPr lang="it-IT" dirty="0">
                  <a:latin typeface="Comic Sans MS" panose="030F0702030302020204" pitchFamily="66" charset="0"/>
                </a:endParaRPr>
              </a:p>
            </p:txBody>
          </p:sp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0524" y="3033194"/>
                <a:ext cx="2635135" cy="2144684"/>
              </a:xfrm>
              <a:prstGeom prst="rect">
                <a:avLst/>
              </a:prstGeom>
            </p:spPr>
          </p:pic>
        </p:grpSp>
      </p:grpSp>
      <p:grpSp>
        <p:nvGrpSpPr>
          <p:cNvPr id="22" name="Gruppo 21"/>
          <p:cNvGrpSpPr/>
          <p:nvPr/>
        </p:nvGrpSpPr>
        <p:grpSpPr>
          <a:xfrm>
            <a:off x="168810" y="5328236"/>
            <a:ext cx="9608236" cy="2053244"/>
            <a:chOff x="168810" y="5328236"/>
            <a:chExt cx="9608236" cy="2053244"/>
          </a:xfrm>
        </p:grpSpPr>
        <p:sp>
          <p:nvSpPr>
            <p:cNvPr id="21" name="Rettangolo 20"/>
            <p:cNvSpPr/>
            <p:nvPr/>
          </p:nvSpPr>
          <p:spPr bwMode="auto">
            <a:xfrm>
              <a:off x="168810" y="5328236"/>
              <a:ext cx="9608236" cy="20532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168810" y="5328236"/>
              <a:ext cx="9491787" cy="2053244"/>
              <a:chOff x="168810" y="5328236"/>
              <a:chExt cx="9491787" cy="2053244"/>
            </a:xfrm>
          </p:grpSpPr>
          <p:sp>
            <p:nvSpPr>
              <p:cNvPr id="10" name="Rettangolo 9"/>
              <p:cNvSpPr/>
              <p:nvPr/>
            </p:nvSpPr>
            <p:spPr>
              <a:xfrm>
                <a:off x="168810" y="5366379"/>
                <a:ext cx="6527409" cy="11228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Capacitance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>
                    <a:latin typeface="Comic Sans MS" panose="030F0702030302020204" pitchFamily="66" charset="0"/>
                  </a:rPr>
                  <a:t>Capacitance</a:t>
                </a:r>
                <a:r>
                  <a:rPr lang="it-IT" dirty="0">
                    <a:latin typeface="Comic Sans MS" panose="030F0702030302020204" pitchFamily="66" charset="0"/>
                  </a:rPr>
                  <a:t> </a:t>
                </a:r>
                <a:r>
                  <a:rPr lang="it-IT" dirty="0" err="1" smtClean="0">
                    <a:latin typeface="Comic Sans MS" panose="030F0702030302020204" pitchFamily="66" charset="0"/>
                  </a:rPr>
                  <a:t>similar</a:t>
                </a:r>
                <a:r>
                  <a:rPr lang="it-IT" dirty="0" smtClean="0">
                    <a:latin typeface="Comic Sans MS" panose="030F0702030302020204" pitchFamily="66" charset="0"/>
                  </a:rPr>
                  <a:t> </a:t>
                </a:r>
                <a:r>
                  <a:rPr lang="it-IT" dirty="0">
                    <a:latin typeface="Comic Sans MS" panose="030F0702030302020204" pitchFamily="66" charset="0"/>
                  </a:rPr>
                  <a:t>to </a:t>
                </a:r>
                <a:r>
                  <a:rPr lang="it-IT" dirty="0" err="1">
                    <a:latin typeface="Comic Sans MS" panose="030F0702030302020204" pitchFamily="66" charset="0"/>
                  </a:rPr>
                  <a:t>parallel-plate</a:t>
                </a:r>
                <a:r>
                  <a:rPr lang="it-IT" dirty="0">
                    <a:latin typeface="Comic Sans MS" panose="030F0702030302020204" pitchFamily="66" charset="0"/>
                  </a:rPr>
                  <a:t> </a:t>
                </a:r>
                <a:r>
                  <a:rPr lang="it-IT" dirty="0" err="1">
                    <a:latin typeface="Comic Sans MS" panose="030F0702030302020204" pitchFamily="66" charset="0"/>
                  </a:rPr>
                  <a:t>capacitor</a:t>
                </a:r>
                <a:endParaRPr lang="it-IT" dirty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omic Sans MS" panose="030F0702030302020204" pitchFamily="66" charset="0"/>
                  </a:rPr>
                  <a:t>Fully </a:t>
                </a:r>
                <a:r>
                  <a:rPr lang="en-US" dirty="0">
                    <a:latin typeface="Comic Sans MS" panose="030F0702030302020204" pitchFamily="66" charset="0"/>
                  </a:rPr>
                  <a:t>depleted detector capacitance defined by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geometric </a:t>
                </a:r>
                <a:r>
                  <a:rPr lang="it-IT" dirty="0" err="1" smtClean="0">
                    <a:latin typeface="Comic Sans MS" panose="030F0702030302020204" pitchFamily="66" charset="0"/>
                  </a:rPr>
                  <a:t>capacitance</a:t>
                </a:r>
                <a:r>
                  <a:rPr lang="it-IT" dirty="0" smtClean="0">
                    <a:latin typeface="Comic Sans MS" panose="030F0702030302020204" pitchFamily="66" charset="0"/>
                  </a:rPr>
                  <a:t>:</a:t>
                </a:r>
                <a:endParaRPr lang="it-IT" dirty="0">
                  <a:latin typeface="Comic Sans MS" panose="030F0702030302020204" pitchFamily="66" charset="0"/>
                </a:endParaRPr>
              </a:p>
            </p:txBody>
          </p:sp>
          <p:pic>
            <p:nvPicPr>
              <p:cNvPr id="11" name="Immagin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0524" y="5328236"/>
                <a:ext cx="2660073" cy="2053244"/>
              </a:xfrm>
              <a:prstGeom prst="rect">
                <a:avLst/>
              </a:prstGeom>
            </p:spPr>
          </p:pic>
          <p:pic>
            <p:nvPicPr>
              <p:cNvPr id="12" name="Immagine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9143" y="6420136"/>
                <a:ext cx="1446415" cy="914400"/>
              </a:xfrm>
              <a:prstGeom prst="rect">
                <a:avLst/>
              </a:prstGeom>
            </p:spPr>
          </p:pic>
          <p:pic>
            <p:nvPicPr>
              <p:cNvPr id="13" name="Immagin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0475" y="6385333"/>
                <a:ext cx="2086495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584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756047" y="53494"/>
            <a:ext cx="8568531" cy="635222"/>
          </a:xfrm>
        </p:spPr>
        <p:txBody>
          <a:bodyPr/>
          <a:lstStyle/>
          <a:p>
            <a:pPr eaLnBrk="1" hangingPunct="1"/>
            <a:r>
              <a:rPr lang="en-GB" altLang="it-IT" sz="2800" dirty="0" smtClean="0"/>
              <a:t>Operation: radiation damage</a:t>
            </a:r>
            <a:endParaRPr lang="en-GB" alt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298253" y="6153135"/>
            <a:ext cx="4372222" cy="11228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hangingPunct="1">
              <a:spcAft>
                <a:spcPts val="0"/>
              </a:spcAft>
              <a:buFontTx/>
              <a:buAutoNum type="arabicPeriod" startAt="2"/>
            </a:pPr>
            <a:r>
              <a:rPr lang="en-GB" altLang="it-IT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type inversion” from n to p-bulk</a:t>
            </a:r>
          </a:p>
          <a:p>
            <a:pPr lvl="0" hangingPunct="1">
              <a:spcAft>
                <a:spcPts val="0"/>
              </a:spcAft>
              <a:buClr>
                <a:srgbClr val="3333CC"/>
              </a:buClr>
            </a:pPr>
            <a:r>
              <a:rPr lang="en-GB" altLang="it-IT" b="1" kern="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</a:t>
            </a:r>
            <a:r>
              <a:rPr lang="en-GB" altLang="it-IT" b="1" kern="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en-GB" altLang="it-IT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increased depletion voltage</a:t>
            </a:r>
          </a:p>
          <a:p>
            <a:pPr lvl="0" hangingPunct="1">
              <a:spcAft>
                <a:spcPts val="0"/>
              </a:spcAft>
              <a:buClr>
                <a:srgbClr val="3333CC"/>
              </a:buClr>
            </a:pPr>
            <a:r>
              <a:rPr lang="en-GB" altLang="it-IT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oxygenated silicon helps (for protons); </a:t>
            </a:r>
          </a:p>
          <a:p>
            <a:pPr lvl="0" hangingPunct="1">
              <a:spcAft>
                <a:spcPts val="0"/>
              </a:spcAft>
              <a:buClr>
                <a:srgbClr val="3333CC"/>
              </a:buClr>
            </a:pPr>
            <a:r>
              <a:rPr lang="en-GB" altLang="it-IT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n+-in-n-bulk or n+-in-p-bulk helps</a:t>
            </a:r>
          </a:p>
        </p:txBody>
      </p:sp>
      <p:sp>
        <p:nvSpPr>
          <p:cNvPr id="5" name="Rettangolo 4"/>
          <p:cNvSpPr/>
          <p:nvPr/>
        </p:nvSpPr>
        <p:spPr>
          <a:xfrm>
            <a:off x="4933559" y="6165333"/>
            <a:ext cx="5038725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lvl="0" hangingPunct="1">
              <a:lnSpc>
                <a:spcPct val="100000"/>
              </a:lnSpc>
              <a:spcAft>
                <a:spcPts val="0"/>
              </a:spcAft>
              <a:buClr>
                <a:srgbClr val="3333CC"/>
              </a:buClr>
              <a:buFontTx/>
              <a:buAutoNum type="arabicPeriod" startAt="3"/>
            </a:pPr>
            <a:r>
              <a:rPr lang="en-GB" altLang="it-IT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Charge trapping</a:t>
            </a:r>
          </a:p>
          <a:p>
            <a:pPr lvl="0" hangingPunct="1">
              <a:lnSpc>
                <a:spcPct val="100000"/>
              </a:lnSpc>
              <a:spcAft>
                <a:spcPts val="0"/>
              </a:spcAft>
              <a:buClr>
                <a:srgbClr val="3333CC"/>
              </a:buClr>
            </a:pPr>
            <a:r>
              <a:rPr lang="en-GB" altLang="it-IT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the most dangerous effect at high </a:t>
            </a:r>
            <a:r>
              <a:rPr lang="en-GB" altLang="it-IT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fluences</a:t>
            </a:r>
            <a:endParaRPr lang="en-GB" altLang="it-IT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 hangingPunct="1">
              <a:lnSpc>
                <a:spcPct val="100000"/>
              </a:lnSpc>
              <a:spcAft>
                <a:spcPts val="0"/>
              </a:spcAft>
              <a:buClr>
                <a:srgbClr val="3333CC"/>
              </a:buClr>
            </a:pPr>
            <a:r>
              <a:rPr lang="en-GB" altLang="it-IT" kern="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/>
              </a:rPr>
              <a:t></a:t>
            </a:r>
            <a:r>
              <a:rPr lang="en-GB" altLang="it-IT" kern="0" dirty="0" smtClean="0">
                <a:solidFill>
                  <a:srgbClr val="000000"/>
                </a:solidFill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en-GB" altLang="it-IT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collect electrons rather than holes</a:t>
            </a:r>
          </a:p>
          <a:p>
            <a:pPr lvl="0" hangingPunct="1">
              <a:lnSpc>
                <a:spcPct val="100000"/>
              </a:lnSpc>
              <a:spcAft>
                <a:spcPts val="0"/>
              </a:spcAft>
              <a:buClr>
                <a:srgbClr val="3333CC"/>
              </a:buClr>
            </a:pPr>
            <a:r>
              <a:rPr lang="en-GB" altLang="it-IT" kern="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/>
              </a:rPr>
              <a:t></a:t>
            </a:r>
            <a:r>
              <a:rPr lang="en-GB" altLang="it-IT" kern="0" dirty="0" smtClean="0">
                <a:solidFill>
                  <a:srgbClr val="000000"/>
                </a:solidFill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en-GB" altLang="it-IT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reduce drift distances</a:t>
            </a:r>
            <a:endParaRPr lang="en-GB" altLang="it-IT" kern="0" dirty="0">
              <a:solidFill>
                <a:srgbClr val="000000"/>
              </a:solidFill>
              <a:latin typeface="Comic Sans MS" panose="030F0702030302020204" pitchFamily="66" charset="0"/>
              <a:sym typeface="Wingdings" pitchFamily="2" charset="2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98252" y="735865"/>
            <a:ext cx="8989255" cy="8652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Particles (radiation) </a:t>
            </a:r>
            <a:r>
              <a:rPr lang="en-US" dirty="0" smtClean="0">
                <a:latin typeface="Comic Sans MS" panose="030F0702030302020204" pitchFamily="66" charset="0"/>
              </a:rPr>
              <a:t>interact with: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a</a:t>
            </a:r>
            <a:r>
              <a:rPr lang="en-US" dirty="0">
                <a:latin typeface="Comic Sans MS" panose="030F0702030302020204" pitchFamily="66" charset="0"/>
              </a:rPr>
              <a:t>) </a:t>
            </a:r>
            <a:r>
              <a:rPr lang="en-US" dirty="0" smtClean="0">
                <a:latin typeface="Comic Sans MS" panose="030F0702030302020204" pitchFamily="66" charset="0"/>
              </a:rPr>
              <a:t>electrons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 </a:t>
            </a:r>
            <a:r>
              <a:rPr lang="en-US" dirty="0">
                <a:latin typeface="Comic Sans MS" panose="030F0702030302020204" pitchFamily="66" charset="0"/>
              </a:rPr>
              <a:t>used for particle </a:t>
            </a:r>
            <a:r>
              <a:rPr lang="en-US" dirty="0" smtClean="0">
                <a:latin typeface="Comic Sans MS" panose="030F0702030302020204" pitchFamily="66" charset="0"/>
              </a:rPr>
              <a:t>detection (</a:t>
            </a:r>
            <a:r>
              <a:rPr lang="en-US" dirty="0">
                <a:latin typeface="Comic Sans MS" panose="030F0702030302020204" pitchFamily="66" charset="0"/>
              </a:rPr>
              <a:t>temporarily effects </a:t>
            </a:r>
            <a:r>
              <a:rPr lang="en-US" dirty="0" smtClean="0">
                <a:latin typeface="Comic Sans MS" panose="030F0702030302020204" pitchFamily="66" charset="0"/>
              </a:rPr>
              <a:t>only)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b</a:t>
            </a:r>
            <a:r>
              <a:rPr lang="en-US" dirty="0">
                <a:latin typeface="Comic Sans MS" panose="030F0702030302020204" pitchFamily="66" charset="0"/>
              </a:rPr>
              <a:t>) </a:t>
            </a:r>
            <a:r>
              <a:rPr lang="en-US" dirty="0" smtClean="0">
                <a:latin typeface="Comic Sans MS" panose="030F0702030302020204" pitchFamily="66" charset="0"/>
              </a:rPr>
              <a:t>atoms of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the detector</a:t>
            </a:r>
            <a:r>
              <a:rPr lang="en-US" dirty="0">
                <a:latin typeface="Comic Sans MS" panose="030F0702030302020204" pitchFamily="66" charset="0"/>
                <a:sym typeface="Symbol"/>
              </a:rPr>
              <a:t> </a:t>
            </a:r>
            <a:r>
              <a:rPr lang="en-US" dirty="0" smtClean="0">
                <a:latin typeface="Comic Sans MS" panose="030F0702030302020204" pitchFamily="66" charset="0"/>
              </a:rPr>
              <a:t>  permanent changes (defects</a:t>
            </a:r>
            <a:r>
              <a:rPr lang="en-US" dirty="0">
                <a:latin typeface="Comic Sans MS" panose="030F0702030302020204" pitchFamily="66" charset="0"/>
              </a:rPr>
              <a:t>) in the detector bulk.</a:t>
            </a:r>
            <a:endParaRPr lang="it-IT" dirty="0">
              <a:latin typeface="Comic Sans MS" panose="030F0702030302020204" pitchFamily="66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308115" y="1752266"/>
            <a:ext cx="9060967" cy="1230284"/>
            <a:chOff x="392523" y="1752266"/>
            <a:chExt cx="9060967" cy="1230284"/>
          </a:xfrm>
        </p:grpSpPr>
        <p:sp>
          <p:nvSpPr>
            <p:cNvPr id="13" name="Rettangolo 12"/>
            <p:cNvSpPr/>
            <p:nvPr/>
          </p:nvSpPr>
          <p:spPr bwMode="auto">
            <a:xfrm>
              <a:off x="392523" y="1752266"/>
              <a:ext cx="9060967" cy="12302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509268" y="1934788"/>
              <a:ext cx="5807126" cy="865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mic Sans MS" panose="030F0702030302020204" pitchFamily="66" charset="0"/>
                </a:rPr>
                <a:t>A displaced silicon atom produces </a:t>
              </a:r>
              <a:r>
                <a:rPr lang="en-US" dirty="0" smtClean="0">
                  <a:latin typeface="Comic Sans MS" panose="030F0702030302020204" pitchFamily="66" charset="0"/>
                </a:rPr>
                <a:t>an empty </a:t>
              </a:r>
              <a:r>
                <a:rPr lang="en-US" dirty="0">
                  <a:latin typeface="Comic Sans MS" panose="030F0702030302020204" pitchFamily="66" charset="0"/>
                </a:rPr>
                <a:t>space in the lattice (Vacancy, </a:t>
              </a:r>
              <a:r>
                <a:rPr lang="en-US" dirty="0" smtClean="0">
                  <a:latin typeface="Comic Sans MS" panose="030F0702030302020204" pitchFamily="66" charset="0"/>
                </a:rPr>
                <a:t>V) and </a:t>
              </a:r>
              <a:r>
                <a:rPr lang="en-US" dirty="0">
                  <a:latin typeface="Comic Sans MS" panose="030F0702030302020204" pitchFamily="66" charset="0"/>
                </a:rPr>
                <a:t>in another place an atom in an </a:t>
              </a:r>
              <a:r>
                <a:rPr lang="en-US" dirty="0" smtClean="0">
                  <a:latin typeface="Comic Sans MS" panose="030F0702030302020204" pitchFamily="66" charset="0"/>
                </a:rPr>
                <a:t>inter </a:t>
              </a:r>
              <a:r>
                <a:rPr lang="it-IT" dirty="0" smtClean="0">
                  <a:latin typeface="Comic Sans MS" panose="030F0702030302020204" pitchFamily="66" charset="0"/>
                </a:rPr>
                <a:t>lattice </a:t>
              </a:r>
              <a:r>
                <a:rPr lang="it-IT" dirty="0" err="1">
                  <a:latin typeface="Comic Sans MS" panose="030F0702030302020204" pitchFamily="66" charset="0"/>
                </a:rPr>
                <a:t>space</a:t>
              </a:r>
              <a:r>
                <a:rPr lang="it-IT" dirty="0">
                  <a:latin typeface="Comic Sans MS" panose="030F0702030302020204" pitchFamily="66" charset="0"/>
                </a:rPr>
                <a:t> (</a:t>
              </a:r>
              <a:r>
                <a:rPr lang="it-IT" dirty="0" err="1">
                  <a:latin typeface="Comic Sans MS" panose="030F0702030302020204" pitchFamily="66" charset="0"/>
                </a:rPr>
                <a:t>Interstitial</a:t>
              </a:r>
              <a:r>
                <a:rPr lang="it-IT" dirty="0">
                  <a:latin typeface="Comic Sans MS" panose="030F0702030302020204" pitchFamily="66" charset="0"/>
                </a:rPr>
                <a:t>, I).</a:t>
              </a:r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2740" y="1752266"/>
              <a:ext cx="1870364" cy="1230284"/>
            </a:xfrm>
            <a:prstGeom prst="rect">
              <a:avLst/>
            </a:prstGeom>
          </p:spPr>
        </p:pic>
      </p:grpSp>
      <p:grpSp>
        <p:nvGrpSpPr>
          <p:cNvPr id="12" name="Gruppo 11"/>
          <p:cNvGrpSpPr/>
          <p:nvPr/>
        </p:nvGrpSpPr>
        <p:grpSpPr>
          <a:xfrm>
            <a:off x="378455" y="3151202"/>
            <a:ext cx="9252002" cy="2504121"/>
            <a:chOff x="420659" y="3151202"/>
            <a:chExt cx="9252002" cy="2504121"/>
          </a:xfrm>
        </p:grpSpPr>
        <p:sp>
          <p:nvSpPr>
            <p:cNvPr id="11" name="Rettangolo 10"/>
            <p:cNvSpPr/>
            <p:nvPr/>
          </p:nvSpPr>
          <p:spPr bwMode="auto">
            <a:xfrm>
              <a:off x="420659" y="3151202"/>
              <a:ext cx="9252002" cy="250412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054" y="3151202"/>
              <a:ext cx="3426607" cy="2504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ttangolo 1"/>
            <p:cNvSpPr/>
            <p:nvPr/>
          </p:nvSpPr>
          <p:spPr>
            <a:xfrm>
              <a:off x="420659" y="3376187"/>
              <a:ext cx="566645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hangingPunct="1">
                <a:lnSpc>
                  <a:spcPct val="100000"/>
                </a:lnSpc>
                <a:spcAft>
                  <a:spcPts val="0"/>
                </a:spcAft>
                <a:buFontTx/>
                <a:buAutoNum type="arabicPeriod"/>
              </a:pPr>
              <a:r>
                <a:rPr lang="en-GB" altLang="it-IT" b="1" kern="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Radiation induced leakage </a:t>
              </a:r>
              <a:r>
                <a:rPr lang="en-GB" altLang="it-IT" b="1" kern="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current</a:t>
              </a:r>
            </a:p>
            <a:p>
              <a:pPr lvl="0" hangingPunct="1">
                <a:lnSpc>
                  <a:spcPct val="100000"/>
                </a:lnSpc>
                <a:spcAft>
                  <a:spcPts val="0"/>
                </a:spcAft>
              </a:pPr>
              <a:r>
                <a:rPr lang="en-GB" altLang="it-IT" kern="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independent </a:t>
              </a:r>
              <a:r>
                <a:rPr lang="en-GB" altLang="it-IT" kern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of impurities; every 7</a:t>
              </a:r>
              <a:r>
                <a:rPr lang="en-GB" altLang="it-IT" kern="0" dirty="0">
                  <a:solidFill>
                    <a:srgbClr val="000000"/>
                  </a:solidFill>
                  <a:latin typeface="Comic Sans MS" panose="030F0702030302020204" pitchFamily="66" charset="0"/>
                  <a:sym typeface="Symbol" pitchFamily="18" charset="2"/>
                </a:rPr>
                <a:t>C </a:t>
              </a:r>
            </a:p>
            <a:p>
              <a:pPr lvl="0" hangingPunct="1">
                <a:lnSpc>
                  <a:spcPct val="100000"/>
                </a:lnSpc>
                <a:spcAft>
                  <a:spcPts val="0"/>
                </a:spcAft>
              </a:pPr>
              <a:r>
                <a:rPr lang="en-GB" altLang="it-IT" kern="0" dirty="0">
                  <a:solidFill>
                    <a:srgbClr val="000000"/>
                  </a:solidFill>
                  <a:latin typeface="Comic Sans MS" panose="030F0702030302020204" pitchFamily="66" charset="0"/>
                  <a:sym typeface="Symbol" pitchFamily="18" charset="2"/>
                </a:rPr>
                <a:t>of temperature reduction halves current </a:t>
              </a:r>
            </a:p>
            <a:p>
              <a:pPr lvl="0" hangingPunct="1">
                <a:lnSpc>
                  <a:spcPct val="100000"/>
                </a:lnSpc>
                <a:spcAft>
                  <a:spcPts val="0"/>
                </a:spcAft>
              </a:pPr>
              <a:r>
                <a:rPr lang="en-GB" altLang="it-IT" kern="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 </a:t>
              </a:r>
              <a:r>
                <a:rPr lang="en-GB" altLang="it-IT" kern="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cool </a:t>
              </a:r>
              <a:r>
                <a:rPr lang="en-GB" altLang="it-IT" kern="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sensors to </a:t>
              </a:r>
              <a:r>
                <a:rPr lang="en-GB" altLang="it-IT" kern="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itchFamily="18" charset="2"/>
                </a:rPr>
                <a:t> -25C </a:t>
              </a:r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265" y="3156547"/>
              <a:ext cx="1105593" cy="914400"/>
            </a:xfrm>
            <a:prstGeom prst="rect">
              <a:avLst/>
            </a:prstGeom>
          </p:spPr>
        </p:pic>
      </p:grpSp>
      <p:sp>
        <p:nvSpPr>
          <p:cNvPr id="15" name="Slide Number Placeholder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4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756047" y="48998"/>
            <a:ext cx="8864300" cy="660450"/>
          </a:xfrm>
        </p:spPr>
        <p:txBody>
          <a:bodyPr/>
          <a:lstStyle/>
          <a:p>
            <a:pPr eaLnBrk="1" hangingPunct="1"/>
            <a:r>
              <a:rPr lang="en-GB" altLang="it-IT" sz="2800" dirty="0"/>
              <a:t>E</a:t>
            </a:r>
            <a:r>
              <a:rPr lang="en-GB" altLang="it-IT" sz="2800" dirty="0" smtClean="0"/>
              <a:t>xample: strip detector</a:t>
            </a:r>
            <a:endParaRPr lang="en-US" altLang="it-IT" sz="2800" dirty="0"/>
          </a:p>
        </p:txBody>
      </p:sp>
      <p:grpSp>
        <p:nvGrpSpPr>
          <p:cNvPr id="4" name="Gruppo 3"/>
          <p:cNvGrpSpPr/>
          <p:nvPr/>
        </p:nvGrpSpPr>
        <p:grpSpPr>
          <a:xfrm>
            <a:off x="338284" y="1263646"/>
            <a:ext cx="9489382" cy="3492850"/>
            <a:chOff x="316770" y="1097137"/>
            <a:chExt cx="9489382" cy="3492850"/>
          </a:xfrm>
        </p:grpSpPr>
        <p:sp>
          <p:nvSpPr>
            <p:cNvPr id="3" name="Rettangolo 2"/>
            <p:cNvSpPr/>
            <p:nvPr/>
          </p:nvSpPr>
          <p:spPr bwMode="auto">
            <a:xfrm>
              <a:off x="316770" y="1097137"/>
              <a:ext cx="9489382" cy="349285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435778" y="1160201"/>
              <a:ext cx="9184569" cy="3414103"/>
              <a:chOff x="435778" y="1160201"/>
              <a:chExt cx="9184569" cy="3414103"/>
            </a:xfrm>
          </p:grpSpPr>
          <p:pic>
            <p:nvPicPr>
              <p:cNvPr id="8909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0131" y="1541684"/>
                <a:ext cx="3790735" cy="2820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093" name="Rectangle 5"/>
              <p:cNvSpPr>
                <a:spLocks noChangeArrowheads="1"/>
              </p:cNvSpPr>
              <p:nvPr/>
            </p:nvSpPr>
            <p:spPr bwMode="auto">
              <a:xfrm>
                <a:off x="5962621" y="1454188"/>
                <a:ext cx="519349" cy="345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00794" tIns="50397" rIns="100794" bIns="50397">
                <a:spAutoFit/>
              </a:bodyPr>
              <a:lstStyle/>
              <a:p>
                <a:r>
                  <a:rPr lang="en-GB" altLang="it-IT" sz="1700"/>
                  <a:t>P</a:t>
                </a:r>
                <a:r>
                  <a:rPr lang="en-GB" altLang="it-IT" sz="1700" baseline="30000"/>
                  <a:t>++</a:t>
                </a:r>
                <a:endParaRPr lang="en-GB" altLang="it-IT" sz="1700" baseline="30000">
                  <a:cs typeface="Arial" charset="0"/>
                </a:endParaRPr>
              </a:p>
            </p:txBody>
          </p:sp>
          <p:sp>
            <p:nvSpPr>
              <p:cNvPr id="89094" name="Rectangle 6"/>
              <p:cNvSpPr>
                <a:spLocks noChangeArrowheads="1"/>
              </p:cNvSpPr>
              <p:nvPr/>
            </p:nvSpPr>
            <p:spPr bwMode="auto">
              <a:xfrm>
                <a:off x="5924118" y="2593389"/>
                <a:ext cx="1736108" cy="353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794" tIns="50397" rIns="100794" bIns="50397">
                <a:spAutoFit/>
              </a:bodyPr>
              <a:lstStyle/>
              <a:p>
                <a:r>
                  <a:rPr lang="en-GB" altLang="it-IT" sz="1700"/>
                  <a:t>N</a:t>
                </a:r>
                <a:r>
                  <a:rPr lang="en-GB" altLang="it-IT" sz="1700" baseline="30000"/>
                  <a:t>+ </a:t>
                </a:r>
                <a:r>
                  <a:rPr lang="en-GB" altLang="it-IT" sz="1700"/>
                  <a:t>(high res)</a:t>
                </a:r>
              </a:p>
            </p:txBody>
          </p:sp>
          <p:sp>
            <p:nvSpPr>
              <p:cNvPr id="89095" name="Rectangle 7"/>
              <p:cNvSpPr>
                <a:spLocks noChangeArrowheads="1"/>
              </p:cNvSpPr>
              <p:nvPr/>
            </p:nvSpPr>
            <p:spPr bwMode="auto">
              <a:xfrm>
                <a:off x="2815925" y="4140322"/>
                <a:ext cx="1748358" cy="3534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794" tIns="50397" rIns="100794" bIns="50397">
                <a:spAutoFit/>
              </a:bodyPr>
              <a:lstStyle/>
              <a:p>
                <a:r>
                  <a:rPr lang="en-GB" altLang="it-IT" sz="1700"/>
                  <a:t>V</a:t>
                </a:r>
                <a:r>
                  <a:rPr lang="en-GB" altLang="it-IT" sz="1700" baseline="-25000"/>
                  <a:t>bias</a:t>
                </a:r>
                <a:r>
                  <a:rPr lang="en-GB" altLang="it-IT" sz="1700"/>
                  <a:t> </a:t>
                </a:r>
                <a:r>
                  <a:rPr lang="en-GB" altLang="it-IT" sz="1700">
                    <a:cs typeface="Arial" charset="0"/>
                  </a:rPr>
                  <a:t>~10’sV</a:t>
                </a:r>
                <a:endParaRPr lang="en-GB" altLang="it-IT" sz="1700" baseline="-25000">
                  <a:cs typeface="Arial" charset="0"/>
                </a:endParaRPr>
              </a:p>
            </p:txBody>
          </p:sp>
          <p:sp>
            <p:nvSpPr>
              <p:cNvPr id="89096" name="Rectangle 8"/>
              <p:cNvSpPr>
                <a:spLocks noChangeArrowheads="1"/>
              </p:cNvSpPr>
              <p:nvPr/>
            </p:nvSpPr>
            <p:spPr bwMode="auto">
              <a:xfrm>
                <a:off x="2387148" y="3254861"/>
                <a:ext cx="349430" cy="345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00794" tIns="50397" rIns="100794" bIns="50397">
                <a:spAutoFit/>
              </a:bodyPr>
              <a:lstStyle/>
              <a:p>
                <a:r>
                  <a:rPr lang="en-GB" altLang="it-IT" sz="1700" dirty="0" smtClean="0"/>
                  <a:t>E</a:t>
                </a:r>
                <a:endParaRPr lang="en-GB" altLang="it-IT" sz="1700" baseline="30000" dirty="0">
                  <a:cs typeface="Arial" charset="0"/>
                </a:endParaRPr>
              </a:p>
            </p:txBody>
          </p:sp>
          <p:sp>
            <p:nvSpPr>
              <p:cNvPr id="89097" name="Line 9"/>
              <p:cNvSpPr>
                <a:spLocks noChangeShapeType="1"/>
              </p:cNvSpPr>
              <p:nvPr/>
            </p:nvSpPr>
            <p:spPr bwMode="auto">
              <a:xfrm flipV="1">
                <a:off x="2744170" y="3181364"/>
                <a:ext cx="0" cy="663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794" tIns="50397" rIns="100794" bIns="50397"/>
              <a:lstStyle/>
              <a:p>
                <a:endParaRPr lang="it-IT"/>
              </a:p>
            </p:txBody>
          </p:sp>
          <p:sp>
            <p:nvSpPr>
              <p:cNvPr id="89098" name="Line 10"/>
              <p:cNvSpPr>
                <a:spLocks noChangeShapeType="1"/>
              </p:cNvSpPr>
              <p:nvPr/>
            </p:nvSpPr>
            <p:spPr bwMode="auto">
              <a:xfrm flipV="1">
                <a:off x="3101192" y="3181364"/>
                <a:ext cx="0" cy="663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794" tIns="50397" rIns="100794" bIns="50397"/>
              <a:lstStyle/>
              <a:p>
                <a:endParaRPr lang="it-IT"/>
              </a:p>
            </p:txBody>
          </p:sp>
          <p:sp>
            <p:nvSpPr>
              <p:cNvPr id="89099" name="Line 11"/>
              <p:cNvSpPr>
                <a:spLocks noChangeShapeType="1"/>
              </p:cNvSpPr>
              <p:nvPr/>
            </p:nvSpPr>
            <p:spPr bwMode="auto">
              <a:xfrm flipV="1">
                <a:off x="5460339" y="3181364"/>
                <a:ext cx="0" cy="663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794" tIns="50397" rIns="100794" bIns="50397"/>
              <a:lstStyle/>
              <a:p>
                <a:endParaRPr lang="it-IT"/>
              </a:p>
            </p:txBody>
          </p:sp>
          <p:sp>
            <p:nvSpPr>
              <p:cNvPr id="89100" name="Line 12"/>
              <p:cNvSpPr>
                <a:spLocks noChangeShapeType="1"/>
              </p:cNvSpPr>
              <p:nvPr/>
            </p:nvSpPr>
            <p:spPr bwMode="auto">
              <a:xfrm flipV="1">
                <a:off x="5031563" y="3181364"/>
                <a:ext cx="0" cy="663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794" tIns="50397" rIns="100794" bIns="50397"/>
              <a:lstStyle/>
              <a:p>
                <a:endParaRPr lang="it-IT"/>
              </a:p>
            </p:txBody>
          </p:sp>
          <p:sp>
            <p:nvSpPr>
              <p:cNvPr id="89101" name="Line 13"/>
              <p:cNvSpPr>
                <a:spLocks noChangeShapeType="1"/>
              </p:cNvSpPr>
              <p:nvPr/>
            </p:nvSpPr>
            <p:spPr bwMode="auto">
              <a:xfrm flipH="1">
                <a:off x="5533843" y="1595932"/>
                <a:ext cx="428777" cy="3692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794" tIns="50397" rIns="100794" bIns="50397"/>
              <a:lstStyle/>
              <a:p>
                <a:endParaRPr lang="it-IT"/>
              </a:p>
            </p:txBody>
          </p:sp>
          <p:sp>
            <p:nvSpPr>
              <p:cNvPr id="89102" name="Line 14"/>
              <p:cNvSpPr>
                <a:spLocks noChangeShapeType="1"/>
              </p:cNvSpPr>
              <p:nvPr/>
            </p:nvSpPr>
            <p:spPr bwMode="auto">
              <a:xfrm flipH="1">
                <a:off x="5390335" y="2740382"/>
                <a:ext cx="572286" cy="1469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794" tIns="50397" rIns="100794" bIns="50397"/>
              <a:lstStyle/>
              <a:p>
                <a:endParaRPr lang="it-IT"/>
              </a:p>
            </p:txBody>
          </p:sp>
          <p:pic>
            <p:nvPicPr>
              <p:cNvPr id="89105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778" y="1795423"/>
                <a:ext cx="1288080" cy="2460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106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1470" y="1478688"/>
                <a:ext cx="2038877" cy="3095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9107" name="Rectangle 19"/>
              <p:cNvSpPr>
                <a:spLocks noChangeArrowheads="1"/>
              </p:cNvSpPr>
              <p:nvPr/>
            </p:nvSpPr>
            <p:spPr bwMode="auto">
              <a:xfrm>
                <a:off x="6389647" y="1160201"/>
                <a:ext cx="1905868" cy="588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794" tIns="50397" rIns="100794" bIns="50397">
                <a:spAutoFit/>
              </a:bodyPr>
              <a:lstStyle/>
              <a:p>
                <a:r>
                  <a:rPr lang="en-GB" altLang="it-IT" sz="1700"/>
                  <a:t>768 Strip Sensors</a:t>
                </a:r>
                <a:endParaRPr lang="en-GB" altLang="it-IT" sz="1700">
                  <a:cs typeface="Arial" charset="0"/>
                </a:endParaRPr>
              </a:p>
            </p:txBody>
          </p:sp>
          <p:sp>
            <p:nvSpPr>
              <p:cNvPr id="89109" name="Rectangle 21"/>
              <p:cNvSpPr>
                <a:spLocks noChangeArrowheads="1"/>
              </p:cNvSpPr>
              <p:nvPr/>
            </p:nvSpPr>
            <p:spPr bwMode="auto">
              <a:xfrm>
                <a:off x="6072877" y="3620595"/>
                <a:ext cx="1557597" cy="353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794" tIns="50397" rIns="100794" bIns="50397">
                <a:spAutoFit/>
              </a:bodyPr>
              <a:lstStyle/>
              <a:p>
                <a:r>
                  <a:rPr lang="en-GB" altLang="it-IT" sz="1700"/>
                  <a:t>RO electronic</a:t>
                </a:r>
                <a:endParaRPr lang="en-GB" altLang="it-IT" sz="1700">
                  <a:cs typeface="Arial" charset="0"/>
                </a:endParaRPr>
              </a:p>
            </p:txBody>
          </p:sp>
          <p:sp>
            <p:nvSpPr>
              <p:cNvPr id="89110" name="Rectangle 22"/>
              <p:cNvSpPr>
                <a:spLocks noChangeArrowheads="1"/>
              </p:cNvSpPr>
              <p:nvPr/>
            </p:nvSpPr>
            <p:spPr bwMode="auto">
              <a:xfrm>
                <a:off x="6072877" y="4096575"/>
                <a:ext cx="1557597" cy="353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794" tIns="50397" rIns="100794" bIns="50397">
                <a:spAutoFit/>
              </a:bodyPr>
              <a:lstStyle/>
              <a:p>
                <a:r>
                  <a:rPr lang="en-GB" altLang="it-IT" sz="1700"/>
                  <a:t>Power supply</a:t>
                </a:r>
                <a:endParaRPr lang="en-GB" altLang="it-IT" sz="1700">
                  <a:cs typeface="Arial" charset="0"/>
                </a:endParaRPr>
              </a:p>
            </p:txBody>
          </p:sp>
          <p:sp>
            <p:nvSpPr>
              <p:cNvPr id="89112" name="Line 24"/>
              <p:cNvSpPr>
                <a:spLocks noChangeShapeType="1"/>
              </p:cNvSpPr>
              <p:nvPr/>
            </p:nvSpPr>
            <p:spPr bwMode="auto">
              <a:xfrm flipV="1">
                <a:off x="7262950" y="3939082"/>
                <a:ext cx="1190074" cy="1749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794" tIns="50397" rIns="100794" bIns="50397"/>
              <a:lstStyle/>
              <a:p>
                <a:endParaRPr lang="it-IT"/>
              </a:p>
            </p:txBody>
          </p:sp>
          <p:sp>
            <p:nvSpPr>
              <p:cNvPr id="89113" name="Line 25"/>
              <p:cNvSpPr>
                <a:spLocks noChangeShapeType="1"/>
              </p:cNvSpPr>
              <p:nvPr/>
            </p:nvSpPr>
            <p:spPr bwMode="auto">
              <a:xfrm>
                <a:off x="7422211" y="1476937"/>
                <a:ext cx="1190074" cy="1032456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794" tIns="50397" rIns="100794" bIns="50397"/>
              <a:lstStyle/>
              <a:p>
                <a:endParaRPr lang="it-IT"/>
              </a:p>
            </p:txBody>
          </p:sp>
          <p:sp>
            <p:nvSpPr>
              <p:cNvPr id="89114" name="Rectangle 26"/>
              <p:cNvSpPr>
                <a:spLocks noChangeArrowheads="1"/>
              </p:cNvSpPr>
              <p:nvPr/>
            </p:nvSpPr>
            <p:spPr bwMode="auto">
              <a:xfrm>
                <a:off x="4405024" y="1319444"/>
                <a:ext cx="952059" cy="397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00794" tIns="50397" rIns="100794" bIns="50397" anchor="ctr"/>
              <a:lstStyle/>
              <a:p>
                <a:pPr algn="ctr"/>
                <a:r>
                  <a:rPr lang="en-GB" altLang="it-IT" sz="1300"/>
                  <a:t>80</a:t>
                </a:r>
                <a:r>
                  <a:rPr lang="el-GR" altLang="it-IT" sz="1300"/>
                  <a:t>μ</a:t>
                </a:r>
                <a:r>
                  <a:rPr lang="en-GB" altLang="it-IT" sz="1300"/>
                  <a:t>m</a:t>
                </a:r>
                <a:endParaRPr lang="el-GR" altLang="it-IT" sz="1300"/>
              </a:p>
            </p:txBody>
          </p:sp>
          <p:sp>
            <p:nvSpPr>
              <p:cNvPr id="89115" name="Line 27"/>
              <p:cNvSpPr>
                <a:spLocks noChangeShapeType="1"/>
              </p:cNvSpPr>
              <p:nvPr/>
            </p:nvSpPr>
            <p:spPr bwMode="auto">
              <a:xfrm flipV="1">
                <a:off x="4723543" y="1637930"/>
                <a:ext cx="0" cy="3167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794" tIns="50397" rIns="100794" bIns="50397"/>
              <a:lstStyle/>
              <a:p>
                <a:endParaRPr lang="it-IT"/>
              </a:p>
            </p:txBody>
          </p:sp>
          <p:sp>
            <p:nvSpPr>
              <p:cNvPr id="89116" name="Line 28"/>
              <p:cNvSpPr>
                <a:spLocks noChangeShapeType="1"/>
              </p:cNvSpPr>
              <p:nvPr/>
            </p:nvSpPr>
            <p:spPr bwMode="auto">
              <a:xfrm flipV="1">
                <a:off x="5199573" y="1609931"/>
                <a:ext cx="0" cy="3167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794" tIns="50397" rIns="100794" bIns="50397"/>
              <a:lstStyle/>
              <a:p>
                <a:endParaRPr lang="it-IT"/>
              </a:p>
            </p:txBody>
          </p:sp>
          <p:sp>
            <p:nvSpPr>
              <p:cNvPr id="89117" name="Rectangle 29"/>
              <p:cNvSpPr>
                <a:spLocks noChangeArrowheads="1"/>
              </p:cNvSpPr>
              <p:nvPr/>
            </p:nvSpPr>
            <p:spPr bwMode="auto">
              <a:xfrm rot="16200000">
                <a:off x="1467516" y="2707989"/>
                <a:ext cx="951959" cy="397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00794" tIns="50397" rIns="100794" bIns="50397" anchor="ctr"/>
              <a:lstStyle/>
              <a:p>
                <a:pPr algn="ctr"/>
                <a:r>
                  <a:rPr lang="en-GB" altLang="it-IT" sz="1300"/>
                  <a:t>300</a:t>
                </a:r>
                <a:r>
                  <a:rPr lang="el-GR" altLang="it-IT" sz="1300"/>
                  <a:t>μ</a:t>
                </a:r>
                <a:r>
                  <a:rPr lang="en-GB" altLang="it-IT" sz="1300"/>
                  <a:t>m</a:t>
                </a:r>
                <a:endParaRPr lang="el-GR" altLang="it-IT" sz="1300"/>
              </a:p>
            </p:txBody>
          </p:sp>
          <p:sp>
            <p:nvSpPr>
              <p:cNvPr id="89119" name="Line 31"/>
              <p:cNvSpPr>
                <a:spLocks noChangeShapeType="1"/>
              </p:cNvSpPr>
              <p:nvPr/>
            </p:nvSpPr>
            <p:spPr bwMode="auto">
              <a:xfrm flipV="1">
                <a:off x="7422211" y="4334565"/>
                <a:ext cx="1190074" cy="1749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794" tIns="50397" rIns="100794" bIns="50397"/>
              <a:lstStyle/>
              <a:p>
                <a:endParaRPr lang="it-IT"/>
              </a:p>
            </p:txBody>
          </p:sp>
          <p:sp>
            <p:nvSpPr>
              <p:cNvPr id="89120" name="Rectangle 32"/>
              <p:cNvSpPr>
                <a:spLocks noChangeArrowheads="1"/>
              </p:cNvSpPr>
              <p:nvPr/>
            </p:nvSpPr>
            <p:spPr bwMode="auto">
              <a:xfrm>
                <a:off x="6102629" y="3347607"/>
                <a:ext cx="1557597" cy="353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794" tIns="50397" rIns="100794" bIns="50397">
                <a:spAutoFit/>
              </a:bodyPr>
              <a:lstStyle/>
              <a:p>
                <a:r>
                  <a:rPr lang="en-GB" altLang="it-IT" sz="1700"/>
                  <a:t>Wires</a:t>
                </a:r>
                <a:endParaRPr lang="en-GB" altLang="it-IT" sz="1700">
                  <a:cs typeface="Arial" charset="0"/>
                </a:endParaRPr>
              </a:p>
            </p:txBody>
          </p:sp>
          <p:sp>
            <p:nvSpPr>
              <p:cNvPr id="89121" name="Line 33"/>
              <p:cNvSpPr>
                <a:spLocks noChangeShapeType="1"/>
              </p:cNvSpPr>
              <p:nvPr/>
            </p:nvSpPr>
            <p:spPr bwMode="auto">
              <a:xfrm flipV="1">
                <a:off x="6786921" y="3463102"/>
                <a:ext cx="1666103" cy="78746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794" tIns="50397" rIns="100794" bIns="50397"/>
              <a:lstStyle/>
              <a:p>
                <a:endParaRPr lang="it-IT"/>
              </a:p>
            </p:txBody>
          </p:sp>
        </p:grpSp>
      </p:grpSp>
      <p:sp>
        <p:nvSpPr>
          <p:cNvPr id="89122" name="Text Box 34"/>
          <p:cNvSpPr txBox="1">
            <a:spLocks noChangeArrowheads="1"/>
          </p:cNvSpPr>
          <p:nvPr/>
        </p:nvSpPr>
        <p:spPr bwMode="auto">
          <a:xfrm>
            <a:off x="38503" y="7174691"/>
            <a:ext cx="556535" cy="31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 sz="1500"/>
              <a:t>22</a:t>
            </a:r>
          </a:p>
        </p:txBody>
      </p:sp>
      <p:sp>
        <p:nvSpPr>
          <p:cNvPr id="5" name="Rettangolo 4"/>
          <p:cNvSpPr/>
          <p:nvPr/>
        </p:nvSpPr>
        <p:spPr>
          <a:xfrm>
            <a:off x="263592" y="5222869"/>
            <a:ext cx="9659629" cy="11228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Charged particles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create e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+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pairs in the depletion zone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sym typeface="Symbol"/>
              </a:rPr>
              <a:t>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30.000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pairs in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300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m). 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Charges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drift to the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electrodes.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D</a:t>
            </a:r>
            <a:r>
              <a:rPr lang="en-US" dirty="0" smtClean="0">
                <a:latin typeface="Comic Sans MS" panose="030F0702030302020204" pitchFamily="66" charset="0"/>
              </a:rPr>
              <a:t>rift </a:t>
            </a:r>
            <a:r>
              <a:rPr lang="en-US" dirty="0">
                <a:latin typeface="Comic Sans MS" panose="030F0702030302020204" pitchFamily="66" charset="0"/>
              </a:rPr>
              <a:t>(current) creates </a:t>
            </a:r>
            <a:r>
              <a:rPr lang="en-US" dirty="0" smtClean="0">
                <a:latin typeface="Comic Sans MS" panose="030F0702030302020204" pitchFamily="66" charset="0"/>
              </a:rPr>
              <a:t>signal amplified </a:t>
            </a:r>
            <a:r>
              <a:rPr lang="en-US" dirty="0">
                <a:latin typeface="Comic Sans MS" panose="030F0702030302020204" pitchFamily="66" charset="0"/>
              </a:rPr>
              <a:t>by an amplifier </a:t>
            </a:r>
            <a:r>
              <a:rPr lang="en-US" dirty="0" smtClean="0">
                <a:latin typeface="Comic Sans MS" panose="030F0702030302020204" pitchFamily="66" charset="0"/>
              </a:rPr>
              <a:t>connected to </a:t>
            </a:r>
            <a:r>
              <a:rPr lang="en-US" dirty="0">
                <a:latin typeface="Comic Sans MS" panose="030F0702030302020204" pitchFamily="66" charset="0"/>
              </a:rPr>
              <a:t>each strip</a:t>
            </a:r>
            <a:r>
              <a:rPr lang="en-US" dirty="0" smtClean="0">
                <a:latin typeface="Comic Sans MS" panose="030F0702030302020204" pitchFamily="66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From the </a:t>
            </a:r>
            <a:r>
              <a:rPr lang="en-US" dirty="0">
                <a:latin typeface="Comic Sans MS" panose="030F0702030302020204" pitchFamily="66" charset="0"/>
              </a:rPr>
              <a:t>signals on the individual strips the position of </a:t>
            </a:r>
            <a:r>
              <a:rPr lang="en-US" dirty="0" smtClean="0">
                <a:latin typeface="Comic Sans MS" panose="030F0702030302020204" pitchFamily="66" charset="0"/>
              </a:rPr>
              <a:t>particle </a:t>
            </a:r>
            <a:r>
              <a:rPr lang="en-US" dirty="0">
                <a:latin typeface="Comic Sans MS" panose="030F0702030302020204" pitchFamily="66" charset="0"/>
              </a:rPr>
              <a:t>is deduced.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7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92482" y="1055085"/>
            <a:ext cx="9616579" cy="2803607"/>
            <a:chOff x="220618" y="745589"/>
            <a:chExt cx="9616579" cy="2803607"/>
          </a:xfrm>
        </p:grpSpPr>
        <p:sp>
          <p:nvSpPr>
            <p:cNvPr id="2" name="Rettangolo 1"/>
            <p:cNvSpPr/>
            <p:nvPr/>
          </p:nvSpPr>
          <p:spPr bwMode="auto">
            <a:xfrm>
              <a:off x="220618" y="745589"/>
              <a:ext cx="9553902" cy="280360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19811" name="Rectangle 3"/>
            <p:cNvSpPr>
              <a:spLocks noChangeArrowheads="1"/>
            </p:cNvSpPr>
            <p:nvPr/>
          </p:nvSpPr>
          <p:spPr bwMode="auto">
            <a:xfrm>
              <a:off x="409296" y="1666055"/>
              <a:ext cx="5504688" cy="617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00794" tIns="50397" rIns="100794" bIns="50397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altLang="it-IT" dirty="0">
                  <a:latin typeface="Comic Sans MS" panose="030F0702030302020204" pitchFamily="66" charset="0"/>
                  <a:cs typeface="Arial" charset="0"/>
                </a:rPr>
                <a:t>High events rate require fast signal </a:t>
              </a:r>
              <a:r>
                <a:rPr lang="en-GB" altLang="it-IT" dirty="0" smtClean="0">
                  <a:latin typeface="Comic Sans MS" panose="030F0702030302020204" pitchFamily="66" charset="0"/>
                  <a:cs typeface="Arial" charset="0"/>
                </a:rPr>
                <a:t>collection:</a:t>
              </a:r>
            </a:p>
            <a:p>
              <a:pPr marL="1027853" lvl="1" indent="-285750">
                <a:buFont typeface="Arial" panose="020B0604020202020204" pitchFamily="34" charset="0"/>
                <a:buChar char="•"/>
              </a:pPr>
              <a:r>
                <a:rPr lang="en-GB" altLang="it-IT" dirty="0">
                  <a:latin typeface="Comic Sans MS" panose="030F0702030302020204" pitchFamily="66" charset="0"/>
                  <a:cs typeface="Arial" charset="0"/>
                </a:rPr>
                <a:t>	</a:t>
              </a:r>
              <a:r>
                <a:rPr lang="en-GB" altLang="it-IT" dirty="0" smtClean="0">
                  <a:latin typeface="Comic Sans MS" panose="030F0702030302020204" pitchFamily="66" charset="0"/>
                  <a:cs typeface="Arial" charset="0"/>
                </a:rPr>
                <a:t>Drift velocity of e</a:t>
              </a:r>
              <a:r>
                <a:rPr lang="en-GB" altLang="it-IT" baseline="30000" dirty="0" smtClean="0">
                  <a:latin typeface="Comic Sans MS" panose="030F0702030302020204" pitchFamily="66" charset="0"/>
                  <a:cs typeface="Arial" charset="0"/>
                </a:rPr>
                <a:t>-</a:t>
              </a:r>
              <a:r>
                <a:rPr lang="en-GB" altLang="it-IT" dirty="0" smtClean="0">
                  <a:latin typeface="Comic Sans MS" panose="030F0702030302020204" pitchFamily="66" charset="0"/>
                  <a:cs typeface="Arial" charset="0"/>
                </a:rPr>
                <a:t> and h</a:t>
              </a:r>
              <a:r>
                <a:rPr lang="en-GB" altLang="it-IT" baseline="30000" dirty="0" smtClean="0">
                  <a:latin typeface="Comic Sans MS" panose="030F0702030302020204" pitchFamily="66" charset="0"/>
                  <a:cs typeface="Arial" charset="0"/>
                </a:rPr>
                <a:t>+</a:t>
              </a:r>
              <a:endParaRPr lang="en-GB" altLang="it-IT" baseline="30000" dirty="0">
                <a:latin typeface="Comic Sans MS" panose="030F0702030302020204" pitchFamily="66" charset="0"/>
                <a:cs typeface="Arial" charset="0"/>
              </a:endParaRPr>
            </a:p>
          </p:txBody>
        </p:sp>
        <p:pic>
          <p:nvPicPr>
            <p:cNvPr id="1198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375" y="801860"/>
              <a:ext cx="3483822" cy="2691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220618" y="4504961"/>
            <a:ext cx="9553902" cy="1905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00794" tIns="50397" rIns="100794" bIns="50397">
            <a:spAutoFit/>
          </a:bodyPr>
          <a:lstStyle/>
          <a:p>
            <a:r>
              <a:rPr lang="en-GB" altLang="it-IT" dirty="0" smtClean="0">
                <a:latin typeface="Comic Sans MS" panose="030F0702030302020204" pitchFamily="66" charset="0"/>
                <a:cs typeface="Arial" charset="0"/>
              </a:rPr>
              <a:t>For a detector </a:t>
            </a:r>
            <a:r>
              <a:rPr lang="en-GB" altLang="it-IT" dirty="0">
                <a:latin typeface="Comic Sans MS" panose="030F0702030302020204" pitchFamily="66" charset="0"/>
                <a:cs typeface="Arial" charset="0"/>
              </a:rPr>
              <a:t>thickness of </a:t>
            </a:r>
            <a:r>
              <a:rPr lang="en-GB" altLang="it-IT" dirty="0" smtClean="0">
                <a:latin typeface="Comic Sans MS" panose="030F0702030302020204" pitchFamily="66" charset="0"/>
                <a:cs typeface="Arial" charset="0"/>
              </a:rPr>
              <a:t>300 </a:t>
            </a:r>
            <a:r>
              <a:rPr lang="en-GB" altLang="it-IT" dirty="0" smtClean="0">
                <a:latin typeface="Symbol" panose="05050102010706020507" pitchFamily="18" charset="2"/>
                <a:cs typeface="Arial" charset="0"/>
              </a:rPr>
              <a:t>m</a:t>
            </a:r>
            <a:r>
              <a:rPr lang="en-GB" altLang="it-IT" dirty="0" smtClean="0">
                <a:latin typeface="Comic Sans MS" panose="030F0702030302020204" pitchFamily="66" charset="0"/>
                <a:cs typeface="Arial" charset="0"/>
              </a:rPr>
              <a:t>m </a:t>
            </a:r>
            <a:r>
              <a:rPr lang="en-GB" altLang="it-IT" dirty="0">
                <a:latin typeface="Comic Sans MS" panose="030F0702030302020204" pitchFamily="66" charset="0"/>
                <a:cs typeface="Arial" charset="0"/>
              </a:rPr>
              <a:t>and </a:t>
            </a:r>
            <a:r>
              <a:rPr lang="en-GB" altLang="it-IT" dirty="0" smtClean="0">
                <a:latin typeface="Comic Sans MS" panose="030F0702030302020204" pitchFamily="66" charset="0"/>
                <a:cs typeface="Arial" charset="0"/>
              </a:rPr>
              <a:t>over-depleted </a:t>
            </a:r>
            <a:r>
              <a:rPr lang="en-GB" altLang="it-IT" dirty="0" err="1">
                <a:latin typeface="Comic Sans MS" panose="030F0702030302020204" pitchFamily="66" charset="0"/>
                <a:cs typeface="Arial" charset="0"/>
              </a:rPr>
              <a:t>V</a:t>
            </a:r>
            <a:r>
              <a:rPr lang="en-GB" altLang="it-IT" baseline="-25000" dirty="0" err="1">
                <a:latin typeface="Comic Sans MS" panose="030F0702030302020204" pitchFamily="66" charset="0"/>
                <a:cs typeface="Arial" charset="0"/>
              </a:rPr>
              <a:t>b</a:t>
            </a:r>
            <a:r>
              <a:rPr lang="en-GB" altLang="it-IT" baseline="-25000" dirty="0"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en-GB" altLang="it-IT" dirty="0">
                <a:latin typeface="Comic Sans MS" panose="030F0702030302020204" pitchFamily="66" charset="0"/>
                <a:cs typeface="Arial" charset="0"/>
              </a:rPr>
              <a:t>= </a:t>
            </a:r>
            <a:r>
              <a:rPr lang="en-GB" altLang="it-IT" dirty="0" smtClean="0">
                <a:latin typeface="Comic Sans MS" panose="030F0702030302020204" pitchFamily="66" charset="0"/>
                <a:cs typeface="Arial" charset="0"/>
              </a:rPr>
              <a:t>50 V </a:t>
            </a:r>
            <a:r>
              <a:rPr lang="en-GB" altLang="it-IT" dirty="0">
                <a:latin typeface="Comic Sans MS" panose="030F0702030302020204" pitchFamily="66" charset="0"/>
                <a:cs typeface="Arial" charset="0"/>
              </a:rPr>
              <a:t>and </a:t>
            </a:r>
            <a:r>
              <a:rPr lang="en-GB" altLang="it-IT" dirty="0" smtClean="0">
                <a:latin typeface="Comic Sans MS" panose="030F0702030302020204" pitchFamily="66" charset="0"/>
                <a:cs typeface="Arial" charset="0"/>
              </a:rPr>
              <a:t>10 k</a:t>
            </a:r>
            <a:r>
              <a:rPr lang="en-GB" altLang="it-IT" dirty="0" smtClean="0">
                <a:latin typeface="Symbol" panose="05050102010706020507" pitchFamily="18" charset="2"/>
                <a:cs typeface="Arial" charset="0"/>
              </a:rPr>
              <a:t>W</a:t>
            </a:r>
            <a:r>
              <a:rPr lang="en-GB" altLang="it-IT" dirty="0" smtClean="0">
                <a:latin typeface="Comic Sans MS" panose="030F0702030302020204" pitchFamily="66" charset="0"/>
                <a:cs typeface="Arial" charset="0"/>
              </a:rPr>
              <a:t> resistivity:</a:t>
            </a:r>
            <a:endParaRPr lang="en-GB" altLang="it-IT" dirty="0">
              <a:latin typeface="Comic Sans MS" panose="030F0702030302020204" pitchFamily="66" charset="0"/>
              <a:cs typeface="Arial" charset="0"/>
            </a:endParaRPr>
          </a:p>
          <a:p>
            <a:r>
              <a:rPr lang="en-GB" altLang="it-IT" dirty="0" err="1" smtClean="0">
                <a:latin typeface="Symbol" panose="05050102010706020507" pitchFamily="18" charset="2"/>
                <a:cs typeface="Arial" charset="0"/>
              </a:rPr>
              <a:t>t</a:t>
            </a:r>
            <a:r>
              <a:rPr lang="en-GB" altLang="it-IT" baseline="-25000" dirty="0" err="1" smtClean="0">
                <a:latin typeface="Comic Sans MS" panose="030F0702030302020204" pitchFamily="66" charset="0"/>
                <a:cs typeface="Arial" charset="0"/>
              </a:rPr>
              <a:t>coll</a:t>
            </a:r>
            <a:r>
              <a:rPr lang="en-GB" altLang="it-IT" baseline="-25000" dirty="0" smtClean="0"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en-GB" altLang="it-IT" dirty="0" smtClean="0">
                <a:latin typeface="Comic Sans MS" panose="030F0702030302020204" pitchFamily="66" charset="0"/>
                <a:cs typeface="Arial" charset="0"/>
              </a:rPr>
              <a:t>(e</a:t>
            </a:r>
            <a:r>
              <a:rPr lang="en-GB" altLang="it-IT" baseline="30000" dirty="0" smtClean="0">
                <a:latin typeface="Comic Sans MS" panose="030F0702030302020204" pitchFamily="66" charset="0"/>
                <a:cs typeface="Arial" charset="0"/>
              </a:rPr>
              <a:t>-</a:t>
            </a:r>
            <a:r>
              <a:rPr lang="en-GB" altLang="it-IT" dirty="0" smtClean="0">
                <a:latin typeface="Comic Sans MS" panose="030F0702030302020204" pitchFamily="66" charset="0"/>
                <a:cs typeface="Arial" charset="0"/>
              </a:rPr>
              <a:t>)</a:t>
            </a:r>
            <a:r>
              <a:rPr lang="en-GB" altLang="it-IT" baseline="-25000" dirty="0" smtClean="0">
                <a:latin typeface="Comic Sans MS" panose="030F0702030302020204" pitchFamily="66" charset="0"/>
                <a:cs typeface="Arial" charset="0"/>
              </a:rPr>
              <a:t>	</a:t>
            </a:r>
            <a:r>
              <a:rPr lang="en-GB" altLang="it-IT" dirty="0" smtClean="0">
                <a:latin typeface="Comic Sans MS" panose="030F0702030302020204" pitchFamily="66" charset="0"/>
                <a:cs typeface="Arial" charset="0"/>
              </a:rPr>
              <a:t>≈ </a:t>
            </a:r>
            <a:r>
              <a:rPr lang="en-GB" altLang="it-IT" dirty="0">
                <a:latin typeface="Comic Sans MS" panose="030F0702030302020204" pitchFamily="66" charset="0"/>
                <a:cs typeface="Arial" charset="0"/>
              </a:rPr>
              <a:t>12ns </a:t>
            </a:r>
          </a:p>
          <a:p>
            <a:r>
              <a:rPr lang="en-GB" altLang="it-IT" dirty="0" err="1" smtClean="0">
                <a:latin typeface="Symbol" panose="05050102010706020507" pitchFamily="18" charset="2"/>
              </a:rPr>
              <a:t>t</a:t>
            </a:r>
            <a:r>
              <a:rPr lang="en-GB" altLang="it-IT" baseline="-25000" dirty="0" err="1" smtClean="0">
                <a:latin typeface="Comic Sans MS" panose="030F0702030302020204" pitchFamily="66" charset="0"/>
              </a:rPr>
              <a:t>coll</a:t>
            </a:r>
            <a:r>
              <a:rPr lang="en-GB" altLang="it-IT" dirty="0" smtClean="0">
                <a:latin typeface="Comic Sans MS" panose="030F0702030302020204" pitchFamily="66" charset="0"/>
              </a:rPr>
              <a:t>(h</a:t>
            </a:r>
            <a:r>
              <a:rPr lang="en-GB" altLang="it-IT" baseline="30000" dirty="0" smtClean="0">
                <a:latin typeface="Comic Sans MS" panose="030F0702030302020204" pitchFamily="66" charset="0"/>
              </a:rPr>
              <a:t>+</a:t>
            </a:r>
            <a:r>
              <a:rPr lang="en-GB" altLang="it-IT" dirty="0" smtClean="0">
                <a:latin typeface="Comic Sans MS" panose="030F0702030302020204" pitchFamily="66" charset="0"/>
              </a:rPr>
              <a:t>)	≈ </a:t>
            </a:r>
            <a:r>
              <a:rPr lang="en-GB" altLang="it-IT" dirty="0">
                <a:latin typeface="Comic Sans MS" panose="030F0702030302020204" pitchFamily="66" charset="0"/>
              </a:rPr>
              <a:t>35ns</a:t>
            </a:r>
          </a:p>
          <a:p>
            <a:endParaRPr lang="en-GB" altLang="it-IT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it-IT" dirty="0">
                <a:latin typeface="Comic Sans MS" panose="030F0702030302020204" pitchFamily="66" charset="0"/>
              </a:rPr>
              <a:t>F</a:t>
            </a:r>
            <a:r>
              <a:rPr lang="en-GB" altLang="it-IT" dirty="0" smtClean="0">
                <a:latin typeface="Comic Sans MS" panose="030F0702030302020204" pitchFamily="66" charset="0"/>
              </a:rPr>
              <a:t>ast </a:t>
            </a:r>
            <a:r>
              <a:rPr lang="en-GB" altLang="it-IT" dirty="0">
                <a:latin typeface="Comic Sans MS" panose="030F0702030302020204" pitchFamily="66" charset="0"/>
              </a:rPr>
              <a:t>collection time helps </a:t>
            </a:r>
            <a:r>
              <a:rPr lang="en-GB" altLang="it-IT" dirty="0" smtClean="0">
                <a:latin typeface="Comic Sans MS" panose="030F0702030302020204" pitchFamily="66" charset="0"/>
              </a:rPr>
              <a:t>radiation hardness:</a:t>
            </a:r>
            <a:endParaRPr lang="en-GB" altLang="it-IT" dirty="0">
              <a:latin typeface="Comic Sans MS" panose="030F0702030302020204" pitchFamily="66" charset="0"/>
            </a:endParaRPr>
          </a:p>
          <a:p>
            <a:pPr marL="1027853" lvl="1" indent="-285750">
              <a:buFont typeface="Arial" panose="020B0604020202020204" pitchFamily="34" charset="0"/>
              <a:buChar char="•"/>
            </a:pPr>
            <a:r>
              <a:rPr lang="en-GB" alt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Radiation damage </a:t>
            </a:r>
            <a:r>
              <a:rPr lang="en-GB" altLang="it-IT" dirty="0">
                <a:latin typeface="Comic Sans MS" panose="030F0702030302020204" pitchFamily="66" charset="0"/>
              </a:rPr>
              <a:t>to the Si bulk </a:t>
            </a:r>
            <a:r>
              <a:rPr lang="en-GB" altLang="it-IT" dirty="0" smtClean="0">
                <a:latin typeface="Comic Sans MS" panose="030F0702030302020204" pitchFamily="66" charset="0"/>
              </a:rPr>
              <a:t>increases recombination </a:t>
            </a:r>
            <a:r>
              <a:rPr lang="en-GB" altLang="it-IT" dirty="0">
                <a:latin typeface="Comic Sans MS" panose="030F0702030302020204" pitchFamily="66" charset="0"/>
              </a:rPr>
              <a:t>rate. </a:t>
            </a:r>
          </a:p>
          <a:p>
            <a:pPr marL="1027853" lvl="1" indent="-285750">
              <a:buFont typeface="Arial" panose="020B0604020202020204" pitchFamily="34" charset="0"/>
              <a:buChar char="•"/>
            </a:pPr>
            <a:r>
              <a:rPr lang="en-GB" altLang="it-IT" dirty="0" smtClean="0">
                <a:latin typeface="Comic Sans MS" panose="030F0702030302020204" pitchFamily="66" charset="0"/>
              </a:rPr>
              <a:t>Signal has </a:t>
            </a:r>
            <a:r>
              <a:rPr lang="en-GB" altLang="it-IT" dirty="0">
                <a:latin typeface="Comic Sans MS" panose="030F0702030302020204" pitchFamily="66" charset="0"/>
              </a:rPr>
              <a:t>to be collected quickly, </a:t>
            </a:r>
            <a:r>
              <a:rPr lang="en-GB" altLang="it-IT" dirty="0" smtClean="0">
                <a:latin typeface="Comic Sans MS" panose="030F0702030302020204" pitchFamily="66" charset="0"/>
              </a:rPr>
              <a:t>before recombination.</a:t>
            </a:r>
            <a:endParaRPr lang="en-GB" altLang="it-IT" dirty="0">
              <a:latin typeface="Comic Sans MS" panose="030F0702030302020204" pitchFamily="66" charset="0"/>
            </a:endParaRP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38503" y="7174691"/>
            <a:ext cx="635290" cy="31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500"/>
              <a:t>24</a:t>
            </a:r>
            <a:endParaRPr lang="en-US" altLang="it-IT" sz="1500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756047" y="48998"/>
            <a:ext cx="8864300" cy="660450"/>
          </a:xfrm>
        </p:spPr>
        <p:txBody>
          <a:bodyPr/>
          <a:lstStyle/>
          <a:p>
            <a:pPr eaLnBrk="1" hangingPunct="1"/>
            <a:r>
              <a:rPr lang="en-GB" altLang="it-IT" sz="2800" dirty="0"/>
              <a:t>E</a:t>
            </a:r>
            <a:r>
              <a:rPr lang="en-GB" altLang="it-IT" sz="2800" dirty="0" smtClean="0"/>
              <a:t>xample: strip detector</a:t>
            </a:r>
            <a:endParaRPr lang="en-US" altLang="it-IT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\\VBOXSVR\weidemann\Dokumente\Thesis\THESIS\Bilder\ANKE_chamb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22" y="1878942"/>
            <a:ext cx="6389647" cy="414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V="1">
            <a:off x="1944373" y="4391832"/>
            <a:ext cx="1032564" cy="1032456"/>
          </a:xfrm>
          <a:prstGeom prst="straightConnector1">
            <a:avLst/>
          </a:prstGeom>
          <a:ln w="158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5436" y="820756"/>
            <a:ext cx="9050595" cy="797030"/>
          </a:xfrm>
          <a:solidFill>
            <a:schemeClr val="bg1"/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Measurement of asymmetry in </a:t>
            </a:r>
            <a:r>
              <a:rPr lang="en-US" sz="1800" dirty="0" err="1"/>
              <a:t>pd</a:t>
            </a:r>
            <a:r>
              <a:rPr lang="en-US" sz="1800" dirty="0"/>
              <a:t>-elastic scattering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2 Silicon Tracking </a:t>
            </a:r>
            <a:r>
              <a:rPr lang="en-US" sz="1800" dirty="0" smtClean="0"/>
              <a:t>Telescopes </a:t>
            </a:r>
            <a:r>
              <a:rPr lang="en-US" sz="1800" dirty="0"/>
              <a:t>left and right of the COSY beam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Deuterium Cluster </a:t>
            </a:r>
            <a:r>
              <a:rPr lang="en-US" sz="1800" dirty="0" smtClean="0"/>
              <a:t>Target (</a:t>
            </a:r>
            <a:r>
              <a:rPr lang="en-US" sz="1800" dirty="0" err="1" smtClean="0"/>
              <a:t>d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=10</a:t>
            </a:r>
            <a:r>
              <a:rPr lang="en-US" sz="1800" baseline="30000" dirty="0" smtClean="0"/>
              <a:t>14</a:t>
            </a:r>
            <a:r>
              <a:rPr lang="en-US" sz="1800" dirty="0" smtClean="0"/>
              <a:t> atoms/cm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</a:t>
            </a:r>
            <a:endParaRPr lang="en-US" sz="2000" dirty="0"/>
          </a:p>
        </p:txBody>
      </p:sp>
      <p:sp>
        <p:nvSpPr>
          <p:cNvPr id="9" name="Titel 1"/>
          <p:cNvSpPr txBox="1">
            <a:spLocks noGrp="1"/>
          </p:cNvSpPr>
          <p:nvPr>
            <p:ph type="title"/>
          </p:nvPr>
        </p:nvSpPr>
        <p:spPr bwMode="auto">
          <a:xfrm>
            <a:off x="595037" y="-37298"/>
            <a:ext cx="8717775" cy="74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 </a:t>
            </a:r>
            <a:r>
              <a:rPr lang="de-DE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application</a:t>
            </a:r>
            <a:r>
              <a:rPr lang="de-DE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Beam </a:t>
            </a:r>
            <a:r>
              <a:rPr lang="de-DE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Polarization</a:t>
            </a:r>
            <a:r>
              <a:rPr lang="de-DE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Measurement at PAX</a:t>
            </a:r>
            <a:endParaRPr lang="de-DE" b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feld 6"/>
          <p:cNvSpPr txBox="1">
            <a:spLocks noChangeArrowheads="1"/>
          </p:cNvSpPr>
          <p:nvPr/>
        </p:nvSpPr>
        <p:spPr bwMode="auto">
          <a:xfrm>
            <a:off x="1032564" y="5677514"/>
            <a:ext cx="1316018" cy="31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1500">
                <a:latin typeface="Arial" pitchFamily="34" charset="0"/>
              </a:rPr>
              <a:t>cluster target</a:t>
            </a:r>
          </a:p>
        </p:txBody>
      </p:sp>
      <p:sp>
        <p:nvSpPr>
          <p:cNvPr id="51204" name="Textfeld 7"/>
          <p:cNvSpPr txBox="1">
            <a:spLocks noChangeArrowheads="1"/>
          </p:cNvSpPr>
          <p:nvPr/>
        </p:nvSpPr>
        <p:spPr bwMode="auto">
          <a:xfrm>
            <a:off x="6025626" y="3239867"/>
            <a:ext cx="3294124" cy="61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b="1" dirty="0" err="1">
                <a:latin typeface="Comic Sans MS" panose="030F0702030302020204" pitchFamily="66" charset="0"/>
              </a:rPr>
              <a:t>Detectors</a:t>
            </a:r>
            <a:r>
              <a:rPr lang="de-DE" b="1" dirty="0">
                <a:latin typeface="Comic Sans MS" panose="030F0702030302020204" pitchFamily="66" charset="0"/>
              </a:rPr>
              <a:t> </a:t>
            </a:r>
            <a:r>
              <a:rPr lang="de-DE" b="1" dirty="0" err="1">
                <a:latin typeface="Comic Sans MS" panose="030F0702030302020204" pitchFamily="66" charset="0"/>
              </a:rPr>
              <a:t>measure</a:t>
            </a:r>
            <a:r>
              <a:rPr lang="de-DE" b="1" dirty="0">
                <a:latin typeface="Comic Sans MS" panose="030F0702030302020204" pitchFamily="66" charset="0"/>
              </a:rPr>
              <a:t> E, </a:t>
            </a:r>
            <a:r>
              <a:rPr lang="el-GR" b="1" dirty="0">
                <a:latin typeface="Comic Sans MS" panose="030F0702030302020204" pitchFamily="66" charset="0"/>
              </a:rPr>
              <a:t>Θ</a:t>
            </a:r>
            <a:r>
              <a:rPr lang="de-DE" b="1" dirty="0">
                <a:latin typeface="Comic Sans MS" panose="030F0702030302020204" pitchFamily="66" charset="0"/>
              </a:rPr>
              <a:t>, </a:t>
            </a:r>
            <a:r>
              <a:rPr lang="el-GR" b="1" dirty="0">
                <a:latin typeface="Comic Sans MS" panose="030F0702030302020204" pitchFamily="66" charset="0"/>
              </a:rPr>
              <a:t>φ</a:t>
            </a:r>
            <a:endParaRPr lang="de-DE" b="1" dirty="0">
              <a:latin typeface="Comic Sans MS" panose="030F0702030302020204" pitchFamily="66" charset="0"/>
            </a:endParaRPr>
          </a:p>
          <a:p>
            <a:pPr eaLnBrk="1" hangingPunct="1"/>
            <a:endParaRPr lang="de-DE" dirty="0">
              <a:latin typeface="Comic Sans MS" panose="030F0702030302020204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072877" y="3693099"/>
            <a:ext cx="4022529" cy="1132307"/>
          </a:xfrm>
          <a:prstGeom prst="rect">
            <a:avLst/>
          </a:prstGeom>
          <a:noFill/>
        </p:spPr>
        <p:txBody>
          <a:bodyPr wrap="none" lIns="100783" tIns="50392" rIns="100783" bIns="50392">
            <a:spAutoFit/>
          </a:bodyPr>
          <a:lstStyle/>
          <a:p>
            <a:pPr marL="314949" indent="-314949">
              <a:buFont typeface="Arial" pitchFamily="34" charset="0"/>
              <a:buChar char="•"/>
              <a:defRPr/>
            </a:pPr>
            <a:r>
              <a:rPr lang="de-DE" dirty="0" err="1">
                <a:latin typeface="Comic Sans MS" panose="030F0702030302020204" pitchFamily="66" charset="0"/>
              </a:rPr>
              <a:t>Particle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identification</a:t>
            </a:r>
            <a:endParaRPr lang="de-DE" dirty="0">
              <a:latin typeface="Comic Sans MS" panose="030F0702030302020204" pitchFamily="66" charset="0"/>
            </a:endParaRPr>
          </a:p>
          <a:p>
            <a:pPr marL="314949" indent="-314949">
              <a:buFont typeface="Arial" pitchFamily="34" charset="0"/>
              <a:buChar char="•"/>
              <a:defRPr/>
            </a:pPr>
            <a:r>
              <a:rPr lang="de-DE" dirty="0" err="1">
                <a:latin typeface="Comic Sans MS" panose="030F0702030302020204" pitchFamily="66" charset="0"/>
              </a:rPr>
              <a:t>Selection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of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elastic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scattering</a:t>
            </a:r>
            <a:r>
              <a:rPr lang="de-DE" dirty="0">
                <a:latin typeface="Comic Sans MS" panose="030F0702030302020204" pitchFamily="66" charset="0"/>
              </a:rPr>
              <a:t> </a:t>
            </a:r>
          </a:p>
          <a:p>
            <a:pPr>
              <a:defRPr/>
            </a:pPr>
            <a:r>
              <a:rPr lang="de-DE" dirty="0">
                <a:latin typeface="Comic Sans MS" panose="030F0702030302020204" pitchFamily="66" charset="0"/>
              </a:rPr>
              <a:t>     </a:t>
            </a:r>
            <a:r>
              <a:rPr lang="de-DE" dirty="0" err="1">
                <a:latin typeface="Comic Sans MS" panose="030F0702030302020204" pitchFamily="66" charset="0"/>
              </a:rPr>
              <a:t>events</a:t>
            </a:r>
            <a:endParaRPr lang="de-DE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de-DE" dirty="0">
              <a:latin typeface="Comic Sans MS" panose="030F0702030302020204" pitchFamily="66" charset="0"/>
            </a:endParaRPr>
          </a:p>
        </p:txBody>
      </p:sp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0" y="2132164"/>
            <a:ext cx="5064814" cy="357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V="1">
            <a:off x="1944373" y="4645056"/>
            <a:ext cx="1032564" cy="1032456"/>
          </a:xfrm>
          <a:prstGeom prst="straightConnector1">
            <a:avLst/>
          </a:prstGeom>
          <a:ln w="158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9" name="Textfeld 2"/>
          <p:cNvSpPr txBox="1">
            <a:spLocks noChangeArrowheads="1"/>
          </p:cNvSpPr>
          <p:nvPr/>
        </p:nvSpPr>
        <p:spPr bwMode="auto">
          <a:xfrm>
            <a:off x="2579662" y="2242412"/>
            <a:ext cx="1349334" cy="3164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1500" b="1"/>
              <a:t>Top view</a:t>
            </a:r>
          </a:p>
        </p:txBody>
      </p:sp>
      <p:sp>
        <p:nvSpPr>
          <p:cNvPr id="15" name="Titel 1"/>
          <p:cNvSpPr txBox="1">
            <a:spLocks noGrp="1"/>
          </p:cNvSpPr>
          <p:nvPr>
            <p:ph type="title"/>
          </p:nvPr>
        </p:nvSpPr>
        <p:spPr bwMode="auto">
          <a:xfrm>
            <a:off x="595037" y="-37298"/>
            <a:ext cx="8717775" cy="74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 </a:t>
            </a:r>
            <a:r>
              <a:rPr lang="de-DE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application</a:t>
            </a:r>
            <a:r>
              <a:rPr lang="de-DE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Beam </a:t>
            </a:r>
            <a:r>
              <a:rPr lang="de-DE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Polarization</a:t>
            </a:r>
            <a:r>
              <a:rPr lang="de-DE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Measurement at PAX</a:t>
            </a:r>
            <a:endParaRPr lang="de-DE" b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515436" y="820756"/>
            <a:ext cx="9050595" cy="797030"/>
          </a:xfrm>
          <a:solidFill>
            <a:schemeClr val="bg1"/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Measurement of asymmetry in </a:t>
            </a:r>
            <a:r>
              <a:rPr lang="en-US" sz="1800" dirty="0" err="1"/>
              <a:t>pd</a:t>
            </a:r>
            <a:r>
              <a:rPr lang="en-US" sz="1800" dirty="0"/>
              <a:t>-elastic scattering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2 Silicon Tracking </a:t>
            </a:r>
            <a:r>
              <a:rPr lang="en-US" sz="1800" dirty="0" smtClean="0"/>
              <a:t>Telescopes </a:t>
            </a:r>
            <a:r>
              <a:rPr lang="en-US" sz="1800" dirty="0"/>
              <a:t>left and right of the COSY beam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Deuterium Cluster </a:t>
            </a:r>
            <a:r>
              <a:rPr lang="en-US" sz="1800" dirty="0" smtClean="0"/>
              <a:t>Target (</a:t>
            </a:r>
            <a:r>
              <a:rPr lang="en-US" sz="1800" dirty="0" err="1" smtClean="0"/>
              <a:t>d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=10</a:t>
            </a:r>
            <a:r>
              <a:rPr lang="en-US" sz="1800" baseline="30000" dirty="0" smtClean="0"/>
              <a:t>14</a:t>
            </a:r>
            <a:r>
              <a:rPr lang="en-US" sz="1800" dirty="0" smtClean="0"/>
              <a:t> atoms/cm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5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849" y="3553585"/>
            <a:ext cx="3671727" cy="317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Textfeld 25"/>
          <p:cNvSpPr txBox="1">
            <a:spLocks noChangeArrowheads="1"/>
          </p:cNvSpPr>
          <p:nvPr/>
        </p:nvSpPr>
        <p:spPr bwMode="auto">
          <a:xfrm>
            <a:off x="8269263" y="6521456"/>
            <a:ext cx="978310" cy="2305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900" b="1"/>
              <a:t>         Θ [deg]</a:t>
            </a:r>
          </a:p>
        </p:txBody>
      </p:sp>
      <p:pic>
        <p:nvPicPr>
          <p:cNvPr id="52228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68" y="695956"/>
            <a:ext cx="4702541" cy="277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6" y="695956"/>
            <a:ext cx="4762045" cy="277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13" y="3553585"/>
            <a:ext cx="3896016" cy="317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1" name="Textfeld 6"/>
          <p:cNvSpPr txBox="1">
            <a:spLocks noChangeArrowheads="1"/>
          </p:cNvSpPr>
          <p:nvPr/>
        </p:nvSpPr>
        <p:spPr bwMode="auto">
          <a:xfrm>
            <a:off x="2023126" y="1602419"/>
            <a:ext cx="1175724" cy="35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b="1"/>
              <a:t>deuterons</a:t>
            </a:r>
          </a:p>
        </p:txBody>
      </p:sp>
      <p:sp>
        <p:nvSpPr>
          <p:cNvPr id="52232" name="Textfeld 10"/>
          <p:cNvSpPr txBox="1">
            <a:spLocks noChangeArrowheads="1"/>
          </p:cNvSpPr>
          <p:nvPr/>
        </p:nvSpPr>
        <p:spPr bwMode="auto">
          <a:xfrm>
            <a:off x="6030875" y="1604167"/>
            <a:ext cx="1175724" cy="35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b="1"/>
              <a:t>deuterons</a:t>
            </a:r>
          </a:p>
        </p:txBody>
      </p:sp>
      <p:sp>
        <p:nvSpPr>
          <p:cNvPr id="52233" name="Textfeld 11"/>
          <p:cNvSpPr txBox="1">
            <a:spLocks noChangeArrowheads="1"/>
          </p:cNvSpPr>
          <p:nvPr/>
        </p:nvSpPr>
        <p:spPr bwMode="auto">
          <a:xfrm>
            <a:off x="7789734" y="2521129"/>
            <a:ext cx="945469" cy="35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b="1"/>
              <a:t>protons</a:t>
            </a:r>
          </a:p>
        </p:txBody>
      </p:sp>
      <p:sp>
        <p:nvSpPr>
          <p:cNvPr id="52234" name="Textfeld 12"/>
          <p:cNvSpPr txBox="1">
            <a:spLocks noChangeArrowheads="1"/>
          </p:cNvSpPr>
          <p:nvPr/>
        </p:nvSpPr>
        <p:spPr bwMode="auto">
          <a:xfrm>
            <a:off x="1067567" y="2386385"/>
            <a:ext cx="945469" cy="35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b="1"/>
              <a:t>protons</a:t>
            </a:r>
          </a:p>
        </p:txBody>
      </p:sp>
      <p:sp>
        <p:nvSpPr>
          <p:cNvPr id="52235" name="Textfeld 13"/>
          <p:cNvSpPr txBox="1">
            <a:spLocks noChangeArrowheads="1"/>
          </p:cNvSpPr>
          <p:nvPr/>
        </p:nvSpPr>
        <p:spPr bwMode="auto">
          <a:xfrm>
            <a:off x="5119069" y="709219"/>
            <a:ext cx="2040960" cy="2878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1300" b="1"/>
              <a:t>dE (STT1_2) vs dE (STT1_3)</a:t>
            </a:r>
          </a:p>
        </p:txBody>
      </p:sp>
      <p:sp>
        <p:nvSpPr>
          <p:cNvPr id="52236" name="Textfeld 14"/>
          <p:cNvSpPr txBox="1">
            <a:spLocks noChangeArrowheads="1"/>
          </p:cNvSpPr>
          <p:nvPr/>
        </p:nvSpPr>
        <p:spPr bwMode="auto">
          <a:xfrm rot="-5400000">
            <a:off x="50842" y="1334008"/>
            <a:ext cx="1088392" cy="2305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900" b="1"/>
              <a:t>dE (STT1_1) [MeV]</a:t>
            </a:r>
          </a:p>
        </p:txBody>
      </p:sp>
      <p:sp>
        <p:nvSpPr>
          <p:cNvPr id="52237" name="Textfeld 15"/>
          <p:cNvSpPr txBox="1">
            <a:spLocks noChangeArrowheads="1"/>
          </p:cNvSpPr>
          <p:nvPr/>
        </p:nvSpPr>
        <p:spPr bwMode="auto">
          <a:xfrm>
            <a:off x="3769734" y="3301595"/>
            <a:ext cx="1088392" cy="2305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900" b="1"/>
              <a:t>dE (STT1_2) [MeV]</a:t>
            </a:r>
          </a:p>
        </p:txBody>
      </p:sp>
      <p:sp>
        <p:nvSpPr>
          <p:cNvPr id="52238" name="Textfeld 16"/>
          <p:cNvSpPr txBox="1">
            <a:spLocks noChangeArrowheads="1"/>
          </p:cNvSpPr>
          <p:nvPr/>
        </p:nvSpPr>
        <p:spPr bwMode="auto">
          <a:xfrm>
            <a:off x="8386520" y="3301595"/>
            <a:ext cx="1088392" cy="2305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900" b="1"/>
              <a:t>dE (STT1_3) [MeV]</a:t>
            </a:r>
          </a:p>
        </p:txBody>
      </p:sp>
      <p:sp>
        <p:nvSpPr>
          <p:cNvPr id="52239" name="Textfeld 17"/>
          <p:cNvSpPr txBox="1">
            <a:spLocks noChangeArrowheads="1"/>
          </p:cNvSpPr>
          <p:nvPr/>
        </p:nvSpPr>
        <p:spPr bwMode="auto">
          <a:xfrm rot="-5400000">
            <a:off x="4804137" y="1334008"/>
            <a:ext cx="1088392" cy="2305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900" b="1"/>
              <a:t>dE (STT1_2) [MeV]</a:t>
            </a:r>
          </a:p>
        </p:txBody>
      </p:sp>
      <p:sp>
        <p:nvSpPr>
          <p:cNvPr id="52240" name="Textfeld 18"/>
          <p:cNvSpPr txBox="1">
            <a:spLocks noChangeArrowheads="1"/>
          </p:cNvSpPr>
          <p:nvPr/>
        </p:nvSpPr>
        <p:spPr bwMode="auto">
          <a:xfrm>
            <a:off x="5575849" y="694920"/>
            <a:ext cx="2465372" cy="3021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1400" dirty="0" err="1">
                <a:latin typeface="Comic Sans MS" panose="030F0702030302020204" pitchFamily="66" charset="0"/>
              </a:rPr>
              <a:t>Energy</a:t>
            </a:r>
            <a:r>
              <a:rPr lang="de-DE" sz="1400" dirty="0"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latin typeface="Comic Sans MS" panose="030F0702030302020204" pitchFamily="66" charset="0"/>
              </a:rPr>
              <a:t>loss</a:t>
            </a:r>
            <a:r>
              <a:rPr lang="de-DE" sz="1400" dirty="0">
                <a:latin typeface="Comic Sans MS" panose="030F0702030302020204" pitchFamily="66" charset="0"/>
              </a:rPr>
              <a:t> in 2. </a:t>
            </a:r>
            <a:r>
              <a:rPr lang="de-DE" sz="1400" dirty="0" err="1">
                <a:latin typeface="Comic Sans MS" panose="030F0702030302020204" pitchFamily="66" charset="0"/>
              </a:rPr>
              <a:t>vs</a:t>
            </a:r>
            <a:r>
              <a:rPr lang="de-DE" sz="1400" dirty="0">
                <a:latin typeface="Comic Sans MS" panose="030F0702030302020204" pitchFamily="66" charset="0"/>
              </a:rPr>
              <a:t> 3. </a:t>
            </a:r>
            <a:r>
              <a:rPr lang="de-DE" sz="1400" dirty="0" err="1">
                <a:latin typeface="Comic Sans MS" panose="030F0702030302020204" pitchFamily="66" charset="0"/>
              </a:rPr>
              <a:t>layer</a:t>
            </a:r>
            <a:endParaRPr lang="de-DE" sz="1400" dirty="0">
              <a:latin typeface="Comic Sans MS" panose="030F0702030302020204" pitchFamily="66" charset="0"/>
            </a:endParaRPr>
          </a:p>
        </p:txBody>
      </p:sp>
      <p:sp>
        <p:nvSpPr>
          <p:cNvPr id="52241" name="Textfeld 19"/>
          <p:cNvSpPr txBox="1">
            <a:spLocks noChangeArrowheads="1"/>
          </p:cNvSpPr>
          <p:nvPr/>
        </p:nvSpPr>
        <p:spPr bwMode="auto">
          <a:xfrm>
            <a:off x="717546" y="3474839"/>
            <a:ext cx="3643579" cy="3021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1400" dirty="0">
                <a:latin typeface="Comic Sans MS" panose="030F0702030302020204" pitchFamily="66" charset="0"/>
              </a:rPr>
              <a:t>Deuteron </a:t>
            </a:r>
            <a:r>
              <a:rPr lang="de-DE" sz="1400" dirty="0" err="1">
                <a:latin typeface="Comic Sans MS" panose="030F0702030302020204" pitchFamily="66" charset="0"/>
              </a:rPr>
              <a:t>momentum</a:t>
            </a:r>
            <a:r>
              <a:rPr lang="de-DE" sz="1400" dirty="0">
                <a:latin typeface="Comic Sans MS" panose="030F0702030302020204" pitchFamily="66" charset="0"/>
              </a:rPr>
              <a:t> vs. </a:t>
            </a:r>
            <a:r>
              <a:rPr lang="de-DE" sz="1400" dirty="0" err="1">
                <a:latin typeface="Comic Sans MS" panose="030F0702030302020204" pitchFamily="66" charset="0"/>
              </a:rPr>
              <a:t>scattering</a:t>
            </a:r>
            <a:r>
              <a:rPr lang="de-DE" sz="1400" dirty="0">
                <a:latin typeface="Comic Sans MS" panose="030F0702030302020204" pitchFamily="66" charset="0"/>
              </a:rPr>
              <a:t> angle </a:t>
            </a:r>
          </a:p>
        </p:txBody>
      </p:sp>
      <p:sp>
        <p:nvSpPr>
          <p:cNvPr id="52242" name="Textfeld 20"/>
          <p:cNvSpPr txBox="1">
            <a:spLocks noChangeArrowheads="1"/>
          </p:cNvSpPr>
          <p:nvPr/>
        </p:nvSpPr>
        <p:spPr bwMode="auto">
          <a:xfrm>
            <a:off x="5516344" y="3487088"/>
            <a:ext cx="3359848" cy="3021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1400" dirty="0">
                <a:latin typeface="Comic Sans MS" panose="030F0702030302020204" pitchFamily="66" charset="0"/>
              </a:rPr>
              <a:t>Proton </a:t>
            </a:r>
            <a:r>
              <a:rPr lang="de-DE" sz="1400" dirty="0" err="1">
                <a:latin typeface="Comic Sans MS" panose="030F0702030302020204" pitchFamily="66" charset="0"/>
              </a:rPr>
              <a:t>momentum</a:t>
            </a:r>
            <a:r>
              <a:rPr lang="de-DE" sz="1400" dirty="0">
                <a:latin typeface="Comic Sans MS" panose="030F0702030302020204" pitchFamily="66" charset="0"/>
              </a:rPr>
              <a:t> vs. </a:t>
            </a:r>
            <a:r>
              <a:rPr lang="de-DE" sz="1400" dirty="0" err="1">
                <a:latin typeface="Comic Sans MS" panose="030F0702030302020204" pitchFamily="66" charset="0"/>
              </a:rPr>
              <a:t>scattering</a:t>
            </a:r>
            <a:r>
              <a:rPr lang="de-DE" sz="1400" dirty="0">
                <a:latin typeface="Comic Sans MS" panose="030F0702030302020204" pitchFamily="66" charset="0"/>
              </a:rPr>
              <a:t> angle</a:t>
            </a:r>
          </a:p>
        </p:txBody>
      </p:sp>
      <p:sp>
        <p:nvSpPr>
          <p:cNvPr id="52243" name="Textfeld 21"/>
          <p:cNvSpPr txBox="1">
            <a:spLocks noChangeArrowheads="1"/>
          </p:cNvSpPr>
          <p:nvPr/>
        </p:nvSpPr>
        <p:spPr bwMode="auto">
          <a:xfrm rot="-5400000">
            <a:off x="5477614" y="4046391"/>
            <a:ext cx="661993" cy="2305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900" b="1"/>
              <a:t>P [GeV/c]</a:t>
            </a:r>
          </a:p>
        </p:txBody>
      </p:sp>
      <p:sp>
        <p:nvSpPr>
          <p:cNvPr id="52244" name="Textfeld 22"/>
          <p:cNvSpPr txBox="1">
            <a:spLocks noChangeArrowheads="1"/>
          </p:cNvSpPr>
          <p:nvPr/>
        </p:nvSpPr>
        <p:spPr bwMode="auto">
          <a:xfrm rot="-5400000">
            <a:off x="790824" y="4030641"/>
            <a:ext cx="661993" cy="2305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900" b="1"/>
              <a:t>P [GeV/c]</a:t>
            </a:r>
          </a:p>
        </p:txBody>
      </p:sp>
      <p:sp>
        <p:nvSpPr>
          <p:cNvPr id="52245" name="Textfeld 23"/>
          <p:cNvSpPr txBox="1">
            <a:spLocks noChangeArrowheads="1"/>
          </p:cNvSpPr>
          <p:nvPr/>
        </p:nvSpPr>
        <p:spPr bwMode="auto">
          <a:xfrm>
            <a:off x="3612226" y="6551205"/>
            <a:ext cx="1328333" cy="2305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900" b="1"/>
              <a:t>        Θ [deg]</a:t>
            </a:r>
          </a:p>
        </p:txBody>
      </p:sp>
      <p:sp>
        <p:nvSpPr>
          <p:cNvPr id="6" name="Rechteck 5"/>
          <p:cNvSpPr/>
          <p:nvPr/>
        </p:nvSpPr>
        <p:spPr>
          <a:xfrm>
            <a:off x="8386521" y="3487088"/>
            <a:ext cx="1198825" cy="292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Rechteck 26"/>
          <p:cNvSpPr/>
          <p:nvPr/>
        </p:nvSpPr>
        <p:spPr>
          <a:xfrm rot="16200000">
            <a:off x="4432271" y="5414606"/>
            <a:ext cx="2287151" cy="458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2249" name="Textfeld 28"/>
          <p:cNvSpPr txBox="1">
            <a:spLocks noChangeArrowheads="1"/>
          </p:cNvSpPr>
          <p:nvPr/>
        </p:nvSpPr>
        <p:spPr bwMode="auto">
          <a:xfrm>
            <a:off x="356667" y="696203"/>
            <a:ext cx="2749420" cy="3021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1400" dirty="0" err="1">
                <a:latin typeface="Comic Sans MS" panose="030F0702030302020204" pitchFamily="66" charset="0"/>
              </a:rPr>
              <a:t>Energy</a:t>
            </a:r>
            <a:r>
              <a:rPr lang="de-DE" sz="1400" dirty="0"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latin typeface="Comic Sans MS" panose="030F0702030302020204" pitchFamily="66" charset="0"/>
              </a:rPr>
              <a:t>loss</a:t>
            </a:r>
            <a:r>
              <a:rPr lang="de-DE" sz="1400" dirty="0">
                <a:latin typeface="Comic Sans MS" panose="030F0702030302020204" pitchFamily="66" charset="0"/>
              </a:rPr>
              <a:t> in 1. </a:t>
            </a:r>
            <a:r>
              <a:rPr lang="de-DE" sz="1400" dirty="0" err="1">
                <a:latin typeface="Comic Sans MS" panose="030F0702030302020204" pitchFamily="66" charset="0"/>
              </a:rPr>
              <a:t>vs</a:t>
            </a:r>
            <a:r>
              <a:rPr lang="de-DE" sz="1400" dirty="0">
                <a:latin typeface="Comic Sans MS" panose="030F0702030302020204" pitchFamily="66" charset="0"/>
              </a:rPr>
              <a:t> 2. </a:t>
            </a:r>
            <a:r>
              <a:rPr lang="de-DE" sz="1400" dirty="0" err="1">
                <a:latin typeface="Comic Sans MS" panose="030F0702030302020204" pitchFamily="66" charset="0"/>
              </a:rPr>
              <a:t>layer</a:t>
            </a:r>
            <a:endParaRPr lang="de-DE" sz="1400" dirty="0">
              <a:latin typeface="Comic Sans MS" panose="030F0702030302020204" pitchFamily="66" charset="0"/>
            </a:endParaRPr>
          </a:p>
        </p:txBody>
      </p:sp>
      <p:sp>
        <p:nvSpPr>
          <p:cNvPr id="30" name="Titel 1"/>
          <p:cNvSpPr txBox="1">
            <a:spLocks noGrp="1"/>
          </p:cNvSpPr>
          <p:nvPr>
            <p:ph type="title"/>
          </p:nvPr>
        </p:nvSpPr>
        <p:spPr bwMode="auto">
          <a:xfrm>
            <a:off x="595037" y="-37298"/>
            <a:ext cx="8717775" cy="74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 </a:t>
            </a:r>
            <a:r>
              <a:rPr lang="de-DE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application</a:t>
            </a:r>
            <a:r>
              <a:rPr lang="de-DE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Beam </a:t>
            </a:r>
            <a:r>
              <a:rPr lang="de-DE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Polarization</a:t>
            </a:r>
            <a:r>
              <a:rPr lang="de-DE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Measurement at PAX</a:t>
            </a:r>
            <a:endParaRPr lang="de-DE" b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4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130731" y="719225"/>
            <a:ext cx="9731464" cy="1946608"/>
            <a:chOff x="130731" y="924183"/>
            <a:chExt cx="9731464" cy="1946608"/>
          </a:xfrm>
        </p:grpSpPr>
        <p:sp>
          <p:nvSpPr>
            <p:cNvPr id="6" name="Rettangolo 5"/>
            <p:cNvSpPr/>
            <p:nvPr/>
          </p:nvSpPr>
          <p:spPr bwMode="auto">
            <a:xfrm>
              <a:off x="159676" y="924183"/>
              <a:ext cx="9702519" cy="19194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3" name="Gruppo 2"/>
            <p:cNvGrpSpPr/>
            <p:nvPr/>
          </p:nvGrpSpPr>
          <p:grpSpPr>
            <a:xfrm>
              <a:off x="130731" y="924183"/>
              <a:ext cx="8720265" cy="1946608"/>
              <a:chOff x="130731" y="924183"/>
              <a:chExt cx="8720265" cy="1946608"/>
            </a:xfrm>
          </p:grpSpPr>
          <p:sp>
            <p:nvSpPr>
              <p:cNvPr id="118790" name="Text Box 6"/>
              <p:cNvSpPr txBox="1">
                <a:spLocks noChangeArrowheads="1"/>
              </p:cNvSpPr>
              <p:nvPr/>
            </p:nvSpPr>
            <p:spPr bwMode="auto">
              <a:xfrm>
                <a:off x="3573312" y="924183"/>
                <a:ext cx="5277684" cy="6076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algn="l" eaLnBrk="1" hangingPunct="1">
                  <a:buFontTx/>
                  <a:buNone/>
                </a:pPr>
                <a:r>
                  <a:rPr lang="en-US" altLang="it-IT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1895 – </a:t>
                </a:r>
                <a:r>
                  <a:rPr lang="en-US" altLang="it-IT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Röntgen</a:t>
                </a:r>
                <a:r>
                  <a:rPr lang="en-US" altLang="it-IT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: Use </a:t>
                </a:r>
                <a:r>
                  <a:rPr lang="en-US" altLang="it-IT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of photographic paper as detector </a:t>
                </a:r>
              </a:p>
            </p:txBody>
          </p:sp>
          <p:sp>
            <p:nvSpPr>
              <p:cNvPr id="118793" name="Text Box 9"/>
              <p:cNvSpPr txBox="1">
                <a:spLocks noChangeArrowheads="1"/>
              </p:cNvSpPr>
              <p:nvPr/>
            </p:nvSpPr>
            <p:spPr bwMode="auto">
              <a:xfrm>
                <a:off x="3589078" y="1204875"/>
                <a:ext cx="4696724" cy="16387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square" lIns="92075" tIns="46038" rIns="92075" bIns="46038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altLang="it-IT" dirty="0">
                    <a:latin typeface="Comic Sans MS" panose="030F0702030302020204" pitchFamily="66" charset="0"/>
                  </a:rPr>
                  <a:t>Photographic paper/film</a:t>
                </a:r>
              </a:p>
              <a:p>
                <a:pPr algn="l">
                  <a:buFontTx/>
                  <a:buNone/>
                </a:pPr>
                <a:r>
                  <a:rPr lang="en-US" altLang="it-IT" dirty="0" err="1" smtClean="0">
                    <a:latin typeface="Comic Sans MS" panose="030F0702030302020204" pitchFamily="66" charset="0"/>
                  </a:rPr>
                  <a:t>AgBr</a:t>
                </a:r>
                <a:r>
                  <a:rPr lang="en-US" altLang="it-IT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altLang="it-IT" dirty="0">
                    <a:latin typeface="Comic Sans MS" panose="030F0702030302020204" pitchFamily="66" charset="0"/>
                  </a:rPr>
                  <a:t>+ ‘energy’ </a:t>
                </a:r>
                <a:r>
                  <a:rPr lang="en-US" altLang="it-IT" dirty="0" smtClean="0">
                    <a:latin typeface="Comic Sans MS" panose="030F0702030302020204" pitchFamily="66" charset="0"/>
                    <a:sym typeface="ZapfDingbats" pitchFamily="82" charset="2"/>
                  </a:rPr>
                  <a:t> </a:t>
                </a:r>
                <a:r>
                  <a:rPr lang="en-US" altLang="it-IT" dirty="0">
                    <a:latin typeface="Comic Sans MS" panose="030F0702030302020204" pitchFamily="66" charset="0"/>
                    <a:sym typeface="ZapfDingbats" pitchFamily="82" charset="2"/>
                  </a:rPr>
                  <a:t>metallic Ag (blackening)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it-IT" dirty="0" smtClean="0">
                    <a:latin typeface="Comic Sans MS" panose="030F0702030302020204" pitchFamily="66" charset="0"/>
                    <a:sym typeface="ZapfDingbats" pitchFamily="82" charset="2"/>
                  </a:rPr>
                  <a:t>Very </a:t>
                </a:r>
                <a:r>
                  <a:rPr lang="en-US" altLang="it-IT" dirty="0">
                    <a:latin typeface="Comic Sans MS" panose="030F0702030302020204" pitchFamily="66" charset="0"/>
                    <a:sym typeface="ZapfDingbats" pitchFamily="82" charset="2"/>
                  </a:rPr>
                  <a:t>good spatial </a:t>
                </a:r>
                <a:r>
                  <a:rPr lang="en-US" altLang="it-IT" dirty="0" smtClean="0">
                    <a:latin typeface="Comic Sans MS" panose="030F0702030302020204" pitchFamily="66" charset="0"/>
                    <a:sym typeface="ZapfDingbats" pitchFamily="82" charset="2"/>
                  </a:rPr>
                  <a:t>resolution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it-IT" dirty="0" smtClean="0">
                    <a:latin typeface="Comic Sans MS" panose="030F0702030302020204" pitchFamily="66" charset="0"/>
                    <a:sym typeface="ZapfDingbats" pitchFamily="82" charset="2"/>
                  </a:rPr>
                  <a:t>Good </a:t>
                </a:r>
                <a:r>
                  <a:rPr lang="en-US" altLang="it-IT" dirty="0">
                    <a:latin typeface="Comic Sans MS" panose="030F0702030302020204" pitchFamily="66" charset="0"/>
                    <a:sym typeface="ZapfDingbats" pitchFamily="82" charset="2"/>
                  </a:rPr>
                  <a:t>dynamic </a:t>
                </a:r>
                <a:r>
                  <a:rPr lang="en-US" altLang="it-IT" dirty="0" smtClean="0">
                    <a:latin typeface="Comic Sans MS" panose="030F0702030302020204" pitchFamily="66" charset="0"/>
                    <a:sym typeface="ZapfDingbats" pitchFamily="82" charset="2"/>
                  </a:rPr>
                  <a:t>range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it-IT" dirty="0" smtClean="0">
                    <a:latin typeface="Comic Sans MS" panose="030F0702030302020204" pitchFamily="66" charset="0"/>
                  </a:rPr>
                  <a:t>No </a:t>
                </a:r>
                <a:r>
                  <a:rPr lang="en-US" altLang="it-IT" dirty="0">
                    <a:latin typeface="Comic Sans MS" panose="030F0702030302020204" pitchFamily="66" charset="0"/>
                  </a:rPr>
                  <a:t>online </a:t>
                </a:r>
                <a:r>
                  <a:rPr lang="en-US" altLang="it-IT" dirty="0" smtClean="0">
                    <a:latin typeface="Comic Sans MS" panose="030F0702030302020204" pitchFamily="66" charset="0"/>
                  </a:rPr>
                  <a:t>recording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it-IT" dirty="0" smtClean="0">
                    <a:latin typeface="Comic Sans MS" panose="030F0702030302020204" pitchFamily="66" charset="0"/>
                  </a:rPr>
                  <a:t>No </a:t>
                </a:r>
                <a:r>
                  <a:rPr lang="en-US" altLang="it-IT" dirty="0">
                    <a:latin typeface="Comic Sans MS" panose="030F0702030302020204" pitchFamily="66" charset="0"/>
                  </a:rPr>
                  <a:t>time </a:t>
                </a:r>
                <a:r>
                  <a:rPr lang="en-US" altLang="it-IT" dirty="0" smtClean="0">
                    <a:latin typeface="Comic Sans MS" panose="030F0702030302020204" pitchFamily="66" charset="0"/>
                  </a:rPr>
                  <a:t>resolution</a:t>
                </a:r>
                <a:endParaRPr lang="en-US" altLang="it-IT" dirty="0">
                  <a:latin typeface="Comic Sans MS" panose="030F0702030302020204" pitchFamily="66" charset="0"/>
                </a:endParaRPr>
              </a:p>
            </p:txBody>
          </p:sp>
          <p:pic>
            <p:nvPicPr>
              <p:cNvPr id="2" name="Immagin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731" y="965665"/>
                <a:ext cx="3164262" cy="1905126"/>
              </a:xfrm>
              <a:prstGeom prst="rect">
                <a:avLst/>
              </a:prstGeom>
            </p:spPr>
          </p:pic>
        </p:grpSp>
      </p:grpSp>
      <p:grpSp>
        <p:nvGrpSpPr>
          <p:cNvPr id="28" name="Gruppo 27"/>
          <p:cNvGrpSpPr/>
          <p:nvPr/>
        </p:nvGrpSpPr>
        <p:grpSpPr>
          <a:xfrm>
            <a:off x="1280" y="2836483"/>
            <a:ext cx="10079345" cy="2074518"/>
            <a:chOff x="1280" y="2962611"/>
            <a:chExt cx="10079345" cy="2074518"/>
          </a:xfrm>
        </p:grpSpPr>
        <p:sp>
          <p:nvSpPr>
            <p:cNvPr id="27" name="Rettangolo 26"/>
            <p:cNvSpPr/>
            <p:nvPr/>
          </p:nvSpPr>
          <p:spPr bwMode="auto">
            <a:xfrm>
              <a:off x="1280" y="2962611"/>
              <a:ext cx="10079345" cy="20745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1280" y="2962611"/>
              <a:ext cx="9860915" cy="2074518"/>
              <a:chOff x="1280" y="2962611"/>
              <a:chExt cx="9860915" cy="2074518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9127" y="3090037"/>
                <a:ext cx="1663068" cy="1894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313690" y="3823451"/>
                <a:ext cx="1518364" cy="321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>
                  <a:buFontTx/>
                  <a:buNone/>
                </a:pPr>
                <a:r>
                  <a:rPr lang="en-US" altLang="it-IT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E. Rutherford</a:t>
                </a:r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7099409" y="3813608"/>
                <a:ext cx="1083951" cy="321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>
                  <a:buFontTx/>
                  <a:buNone/>
                </a:pPr>
                <a:r>
                  <a:rPr lang="en-US" altLang="it-IT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H. Geiger</a:t>
                </a: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2903801" y="3106460"/>
                <a:ext cx="5321970" cy="3506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altLang="it-IT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1909 - Geiger counter  </a:t>
                </a:r>
                <a:r>
                  <a:rPr lang="en-US" altLang="it-IT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/>
                  </a:rPr>
                  <a:t> </a:t>
                </a:r>
                <a:r>
                  <a:rPr lang="en-US" altLang="it-IT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/>
                  </a:rPr>
                  <a:t>f</a:t>
                </a:r>
                <a:r>
                  <a:rPr lang="en-US" altLang="it-IT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irst </a:t>
                </a:r>
                <a:r>
                  <a:rPr lang="en-US" altLang="it-IT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electrical signal </a:t>
                </a:r>
              </a:p>
            </p:txBody>
          </p:sp>
          <p:grpSp>
            <p:nvGrpSpPr>
              <p:cNvPr id="14" name="Gruppo 13"/>
              <p:cNvGrpSpPr/>
              <p:nvPr/>
            </p:nvGrpSpPr>
            <p:grpSpPr>
              <a:xfrm>
                <a:off x="2823315" y="3604946"/>
                <a:ext cx="5218152" cy="1219371"/>
                <a:chOff x="1313690" y="4338404"/>
                <a:chExt cx="8162565" cy="1728070"/>
              </a:xfrm>
            </p:grpSpPr>
            <p:pic>
              <p:nvPicPr>
                <p:cNvPr id="15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13690" y="4338404"/>
                  <a:ext cx="7280451" cy="17280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" name="Line 12"/>
                <p:cNvSpPr>
                  <a:spLocks noChangeShapeType="1"/>
                </p:cNvSpPr>
                <p:nvPr/>
              </p:nvSpPr>
              <p:spPr bwMode="auto">
                <a:xfrm>
                  <a:off x="2912181" y="4516091"/>
                  <a:ext cx="1792111" cy="133791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7" name="Line 13"/>
                <p:cNvSpPr>
                  <a:spLocks noChangeShapeType="1"/>
                </p:cNvSpPr>
                <p:nvPr/>
              </p:nvSpPr>
              <p:spPr bwMode="auto">
                <a:xfrm>
                  <a:off x="8400521" y="5214131"/>
                  <a:ext cx="336021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8" name="Freeform 14"/>
                <p:cNvSpPr>
                  <a:spLocks/>
                </p:cNvSpPr>
                <p:nvPr/>
              </p:nvSpPr>
              <p:spPr bwMode="auto">
                <a:xfrm>
                  <a:off x="8468192" y="5146684"/>
                  <a:ext cx="1008063" cy="350610"/>
                </a:xfrm>
                <a:custGeom>
                  <a:avLst/>
                  <a:gdLst>
                    <a:gd name="T0" fmla="*/ 0 w 432"/>
                    <a:gd name="T1" fmla="*/ 14 h 178"/>
                    <a:gd name="T2" fmla="*/ 96 w 432"/>
                    <a:gd name="T3" fmla="*/ 26 h 178"/>
                    <a:gd name="T4" fmla="*/ 192 w 432"/>
                    <a:gd name="T5" fmla="*/ 170 h 178"/>
                    <a:gd name="T6" fmla="*/ 240 w 432"/>
                    <a:gd name="T7" fmla="*/ 74 h 178"/>
                    <a:gd name="T8" fmla="*/ 384 w 432"/>
                    <a:gd name="T9" fmla="*/ 26 h 178"/>
                    <a:gd name="T10" fmla="*/ 432 w 432"/>
                    <a:gd name="T11" fmla="*/ 26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2" h="178">
                      <a:moveTo>
                        <a:pt x="0" y="14"/>
                      </a:moveTo>
                      <a:cubicBezTo>
                        <a:pt x="17" y="16"/>
                        <a:pt x="64" y="0"/>
                        <a:pt x="96" y="26"/>
                      </a:cubicBezTo>
                      <a:cubicBezTo>
                        <a:pt x="128" y="52"/>
                        <a:pt x="168" y="162"/>
                        <a:pt x="192" y="170"/>
                      </a:cubicBezTo>
                      <a:cubicBezTo>
                        <a:pt x="216" y="178"/>
                        <a:pt x="208" y="98"/>
                        <a:pt x="240" y="74"/>
                      </a:cubicBezTo>
                      <a:cubicBezTo>
                        <a:pt x="272" y="50"/>
                        <a:pt x="352" y="34"/>
                        <a:pt x="384" y="26"/>
                      </a:cubicBezTo>
                      <a:cubicBezTo>
                        <a:pt x="416" y="18"/>
                        <a:pt x="424" y="22"/>
                        <a:pt x="432" y="2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8568531" y="5479057"/>
                  <a:ext cx="737381" cy="350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>
                    <a:buFontTx/>
                    <a:buNone/>
                  </a:pPr>
                  <a:r>
                    <a:rPr lang="en-US" altLang="it-IT" dirty="0">
                      <a:latin typeface="Comic Sans MS" panose="030F0702030302020204" pitchFamily="66" charset="0"/>
                    </a:rPr>
                    <a:t>pulse</a:t>
                  </a:r>
                </a:p>
              </p:txBody>
            </p:sp>
          </p:grpSp>
          <p:pic>
            <p:nvPicPr>
              <p:cNvPr id="20" name="Immagine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0" y="2962611"/>
                <a:ext cx="2944719" cy="2074518"/>
              </a:xfrm>
              <a:prstGeom prst="rect">
                <a:avLst/>
              </a:prstGeom>
            </p:spPr>
          </p:pic>
        </p:grpSp>
      </p:grpSp>
      <p:grpSp>
        <p:nvGrpSpPr>
          <p:cNvPr id="30" name="Gruppo 29"/>
          <p:cNvGrpSpPr/>
          <p:nvPr/>
        </p:nvGrpSpPr>
        <p:grpSpPr>
          <a:xfrm>
            <a:off x="17046" y="5126765"/>
            <a:ext cx="9865697" cy="2242869"/>
            <a:chOff x="1280" y="5268659"/>
            <a:chExt cx="9865697" cy="2242869"/>
          </a:xfrm>
        </p:grpSpPr>
        <p:sp>
          <p:nvSpPr>
            <p:cNvPr id="29" name="Rettangolo 28"/>
            <p:cNvSpPr/>
            <p:nvPr/>
          </p:nvSpPr>
          <p:spPr bwMode="auto">
            <a:xfrm>
              <a:off x="1280" y="5268659"/>
              <a:ext cx="9865697" cy="22364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159676" y="5268659"/>
              <a:ext cx="9707301" cy="2242869"/>
              <a:chOff x="159676" y="5268659"/>
              <a:chExt cx="9707301" cy="2242869"/>
            </a:xfrm>
          </p:grpSpPr>
          <p:sp>
            <p:nvSpPr>
              <p:cNvPr id="21" name="Text Box 3"/>
              <p:cNvSpPr txBox="1">
                <a:spLocks noChangeArrowheads="1"/>
              </p:cNvSpPr>
              <p:nvPr/>
            </p:nvSpPr>
            <p:spPr bwMode="auto">
              <a:xfrm>
                <a:off x="2097259" y="5296797"/>
                <a:ext cx="6562128" cy="3499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hangingPunct="1"/>
                <a:r>
                  <a:rPr lang="en-US" altLang="it-IT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1912:- Wilson</a:t>
                </a:r>
                <a:r>
                  <a:rPr lang="en-US" altLang="it-IT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: Cloud </a:t>
                </a:r>
                <a:r>
                  <a:rPr lang="en-US" altLang="it-IT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chamber </a:t>
                </a:r>
                <a:r>
                  <a:rPr lang="en-US" altLang="it-IT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/>
                  </a:rPr>
                  <a:t> first tracking</a:t>
                </a:r>
                <a:endParaRPr lang="en-US" altLang="it-IT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22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676" y="5275109"/>
                <a:ext cx="1858753" cy="2229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s://encrypted-tbn0.gstatic.com/images?q=tbn:ANd9GcQo2Ljw-igI85UNUsWufnUPEeBFuqVKm4iMxhhMRYQ8DmVivzR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1400" y="5268659"/>
                <a:ext cx="2275577" cy="22428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2072872" y="5946189"/>
                <a:ext cx="5404679" cy="13805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marL="285750" indent="-285750" algn="just" eaLnBrk="1" hangingPunct="1">
                  <a:buFont typeface="Arial" panose="020B0604020202020204" pitchFamily="34" charset="0"/>
                  <a:buChar char="•"/>
                </a:pPr>
                <a:r>
                  <a:rPr lang="en-US" altLang="it-IT" dirty="0">
                    <a:latin typeface="Comic Sans MS" panose="030F0702030302020204" pitchFamily="66" charset="0"/>
                  </a:rPr>
                  <a:t>W</a:t>
                </a:r>
                <a:r>
                  <a:rPr lang="en-US" altLang="it-IT" dirty="0" smtClean="0">
                    <a:latin typeface="Comic Sans MS" panose="030F0702030302020204" pitchFamily="66" charset="0"/>
                  </a:rPr>
                  <a:t>ater evaporates to </a:t>
                </a:r>
                <a:r>
                  <a:rPr lang="en-US" altLang="it-IT" dirty="0">
                    <a:latin typeface="Comic Sans MS" panose="030F0702030302020204" pitchFamily="66" charset="0"/>
                  </a:rPr>
                  <a:t>the point of </a:t>
                </a:r>
                <a:r>
                  <a:rPr lang="en-US" altLang="it-IT" dirty="0" smtClean="0">
                    <a:latin typeface="Comic Sans MS" panose="030F0702030302020204" pitchFamily="66" charset="0"/>
                  </a:rPr>
                  <a:t>saturation</a:t>
                </a:r>
              </a:p>
              <a:p>
                <a:pPr marL="285750" indent="-285750" algn="just" eaLnBrk="1" hangingPunct="1">
                  <a:buFont typeface="Arial" panose="020B0604020202020204" pitchFamily="34" charset="0"/>
                  <a:buChar char="•"/>
                </a:pPr>
                <a:r>
                  <a:rPr lang="en-US" altLang="it-IT" dirty="0">
                    <a:latin typeface="Comic Sans MS" panose="030F0702030302020204" pitchFamily="66" charset="0"/>
                  </a:rPr>
                  <a:t>L</a:t>
                </a:r>
                <a:r>
                  <a:rPr lang="en-US" altLang="it-IT" dirty="0" smtClean="0">
                    <a:latin typeface="Comic Sans MS" panose="030F0702030302020204" pitchFamily="66" charset="0"/>
                  </a:rPr>
                  <a:t>ower </a:t>
                </a:r>
                <a:r>
                  <a:rPr lang="en-US" altLang="it-IT" dirty="0">
                    <a:latin typeface="Comic Sans MS" panose="030F0702030302020204" pitchFamily="66" charset="0"/>
                  </a:rPr>
                  <a:t>the </a:t>
                </a:r>
                <a:r>
                  <a:rPr lang="en-US" altLang="it-IT" dirty="0" smtClean="0">
                    <a:latin typeface="Comic Sans MS" panose="030F0702030302020204" pitchFamily="66" charset="0"/>
                  </a:rPr>
                  <a:t>pressure</a:t>
                </a:r>
              </a:p>
              <a:p>
                <a:pPr marL="285750" indent="-285750" algn="just" eaLnBrk="1" hangingPunct="1">
                  <a:buFont typeface="Arial" panose="020B0604020202020204" pitchFamily="34" charset="0"/>
                  <a:buChar char="•"/>
                </a:pPr>
                <a:r>
                  <a:rPr lang="en-US" altLang="it-IT" dirty="0">
                    <a:latin typeface="Comic Sans MS" panose="030F0702030302020204" pitchFamily="66" charset="0"/>
                  </a:rPr>
                  <a:t>S</a:t>
                </a:r>
                <a:r>
                  <a:rPr lang="en-US" altLang="it-IT" dirty="0" smtClean="0">
                    <a:latin typeface="Comic Sans MS" panose="030F0702030302020204" pitchFamily="66" charset="0"/>
                  </a:rPr>
                  <a:t>uper-saturated volume of air  </a:t>
                </a:r>
              </a:p>
              <a:p>
                <a:pPr marL="285750" indent="-285750" algn="just" eaLnBrk="1" hangingPunct="1">
                  <a:buFont typeface="Arial" panose="020B0604020202020204" pitchFamily="34" charset="0"/>
                  <a:buChar char="•"/>
                </a:pPr>
                <a:r>
                  <a:rPr lang="en-US" altLang="it-IT" dirty="0" smtClean="0">
                    <a:latin typeface="Comic Sans MS" panose="030F0702030302020204" pitchFamily="66" charset="0"/>
                  </a:rPr>
                  <a:t>Passage of charged </a:t>
                </a:r>
                <a:r>
                  <a:rPr lang="en-US" altLang="it-IT" dirty="0">
                    <a:latin typeface="Comic Sans MS" panose="030F0702030302020204" pitchFamily="66" charset="0"/>
                  </a:rPr>
                  <a:t>particle </a:t>
                </a:r>
                <a:r>
                  <a:rPr lang="en-US" altLang="it-IT" dirty="0" smtClean="0">
                    <a:latin typeface="Comic Sans MS" panose="030F0702030302020204" pitchFamily="66" charset="0"/>
                  </a:rPr>
                  <a:t>condense </a:t>
                </a:r>
                <a:r>
                  <a:rPr lang="en-US" altLang="it-IT" dirty="0" err="1" smtClean="0">
                    <a:latin typeface="Comic Sans MS" panose="030F0702030302020204" pitchFamily="66" charset="0"/>
                  </a:rPr>
                  <a:t>tvapor</a:t>
                </a:r>
                <a:endParaRPr lang="en-US" altLang="it-IT" dirty="0" smtClean="0">
                  <a:latin typeface="Comic Sans MS" panose="030F0702030302020204" pitchFamily="66" charset="0"/>
                </a:endParaRPr>
              </a:p>
              <a:p>
                <a:pPr marL="285750" indent="-285750" algn="just" eaLnBrk="1" hangingPunct="1">
                  <a:buFont typeface="Arial" panose="020B0604020202020204" pitchFamily="34" charset="0"/>
                  <a:buChar char="•"/>
                </a:pPr>
                <a:r>
                  <a:rPr lang="en-US" altLang="it-IT" dirty="0" smtClean="0">
                    <a:latin typeface="Comic Sans MS" panose="030F0702030302020204" pitchFamily="66" charset="0"/>
                  </a:rPr>
                  <a:t>Droplets indicate particle track </a:t>
                </a:r>
                <a:endParaRPr lang="en-US" altLang="it-IT"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31" name="Text Box 1029"/>
          <p:cNvSpPr txBox="1">
            <a:spLocks noChangeArrowheads="1"/>
          </p:cNvSpPr>
          <p:nvPr/>
        </p:nvSpPr>
        <p:spPr bwMode="auto">
          <a:xfrm>
            <a:off x="2691255" y="97263"/>
            <a:ext cx="5175755" cy="49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l">
              <a:buFontTx/>
              <a:buNone/>
            </a:pPr>
            <a:r>
              <a:rPr lang="en-US" altLang="it-IT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Particle detectors: history</a:t>
            </a:r>
            <a:endParaRPr lang="en-US" altLang="it-IT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3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792801" y="713246"/>
            <a:ext cx="8520011" cy="2355886"/>
          </a:xfrm>
          <a:solidFill>
            <a:schemeClr val="bg1"/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/>
              <a:t>Events in </a:t>
            </a:r>
            <a:r>
              <a:rPr lang="de-DE" sz="1800" dirty="0" err="1" smtClean="0"/>
              <a:t>left</a:t>
            </a:r>
            <a:r>
              <a:rPr lang="de-DE" sz="1800" dirty="0" smtClean="0"/>
              <a:t> L</a:t>
            </a:r>
            <a:r>
              <a:rPr lang="de-DE" sz="1800" baseline="-25000" dirty="0" smtClean="0">
                <a:latin typeface="Cambria Math"/>
                <a:ea typeface="Cambria Math"/>
              </a:rPr>
              <a:t>↑↓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right</a:t>
            </a:r>
            <a:r>
              <a:rPr lang="de-DE" sz="1800" dirty="0" smtClean="0"/>
              <a:t> R</a:t>
            </a:r>
            <a:r>
              <a:rPr lang="de-DE" sz="1800" baseline="-25000" dirty="0" smtClean="0">
                <a:latin typeface="Cambria Math"/>
                <a:ea typeface="Cambria Math"/>
              </a:rPr>
              <a:t>↑↓</a:t>
            </a:r>
            <a:r>
              <a:rPr lang="de-DE" sz="1800" dirty="0" smtClean="0"/>
              <a:t> </a:t>
            </a:r>
            <a:r>
              <a:rPr lang="de-DE" sz="1800" dirty="0" err="1" smtClean="0"/>
              <a:t>detector</a:t>
            </a:r>
            <a:r>
              <a:rPr lang="de-DE" sz="1800" dirty="0" smtClean="0"/>
              <a:t>:</a:t>
            </a:r>
            <a:endParaRPr lang="en-US" sz="20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3692457" y="1307945"/>
            <a:ext cx="3090692" cy="87321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3690707" y="1307945"/>
            <a:ext cx="3092441" cy="87321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958" y="3420463"/>
            <a:ext cx="4864215" cy="288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7" y="3422253"/>
            <a:ext cx="4811310" cy="290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79415" y="3069132"/>
            <a:ext cx="799852" cy="359403"/>
          </a:xfrm>
          <a:prstGeom prst="rect">
            <a:avLst/>
          </a:prstGeom>
          <a:solidFill>
            <a:schemeClr val="bg1"/>
          </a:solidFill>
          <a:ln>
            <a:solidFill>
              <a:srgbClr val="005B8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0783" tIns="50392" rIns="100783" bIns="50392" rtlCol="0">
            <a:spAutoFit/>
          </a:bodyPr>
          <a:lstStyle/>
          <a:p>
            <a:r>
              <a:rPr lang="de-DE" b="1" dirty="0"/>
              <a:t>t = 0s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147772" y="3086816"/>
            <a:ext cx="1312812" cy="359403"/>
          </a:xfrm>
          <a:prstGeom prst="rect">
            <a:avLst/>
          </a:prstGeom>
          <a:solidFill>
            <a:schemeClr val="bg1"/>
          </a:solidFill>
          <a:ln>
            <a:solidFill>
              <a:srgbClr val="005B8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0783" tIns="50392" rIns="100783" bIns="50392" rtlCol="0">
            <a:spAutoFit/>
          </a:bodyPr>
          <a:lstStyle/>
          <a:p>
            <a:r>
              <a:rPr lang="de-DE" b="1" dirty="0"/>
              <a:t>t = 12000s</a:t>
            </a:r>
          </a:p>
        </p:txBody>
      </p:sp>
      <p:sp>
        <p:nvSpPr>
          <p:cNvPr id="16" name="Titel 1"/>
          <p:cNvSpPr txBox="1">
            <a:spLocks noGrp="1"/>
          </p:cNvSpPr>
          <p:nvPr>
            <p:ph type="title"/>
          </p:nvPr>
        </p:nvSpPr>
        <p:spPr bwMode="auto">
          <a:xfrm>
            <a:off x="595037" y="-37298"/>
            <a:ext cx="8717775" cy="74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 </a:t>
            </a:r>
            <a:r>
              <a:rPr lang="de-DE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application</a:t>
            </a:r>
            <a:r>
              <a:rPr lang="de-DE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Beam </a:t>
            </a:r>
            <a:r>
              <a:rPr lang="de-DE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Polarization</a:t>
            </a:r>
            <a:r>
              <a:rPr lang="de-DE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Measurement at PAX</a:t>
            </a:r>
            <a:endParaRPr lang="de-DE" b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1239650"/>
            <a:ext cx="601186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82" y="2285259"/>
            <a:ext cx="29813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842" y="0"/>
            <a:ext cx="8832491" cy="716014"/>
          </a:xfrm>
        </p:spPr>
        <p:txBody>
          <a:bodyPr/>
          <a:lstStyle/>
          <a:p>
            <a:pPr algn="ctr"/>
            <a:r>
              <a:rPr lang="de-DE" sz="2800" dirty="0" err="1" smtClean="0"/>
              <a:t>Results</a:t>
            </a:r>
            <a:r>
              <a:rPr lang="de-DE" sz="28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868" y="781276"/>
            <a:ext cx="4409791" cy="308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87655" y="1300710"/>
            <a:ext cx="5338355" cy="16696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600" dirty="0" err="1" smtClean="0">
                <a:latin typeface="Comic Sans MS" panose="030F0702030302020204" pitchFamily="66" charset="0"/>
              </a:rPr>
              <a:t>Aim</a:t>
            </a:r>
            <a:r>
              <a:rPr lang="de-DE" sz="1600" dirty="0">
                <a:latin typeface="Comic Sans MS" panose="030F0702030302020204" pitchFamily="66" charset="0"/>
              </a:rPr>
              <a:t> </a:t>
            </a:r>
            <a:r>
              <a:rPr lang="de-DE" sz="1600" dirty="0" err="1" smtClean="0">
                <a:latin typeface="Comic Sans MS" panose="030F0702030302020204" pitchFamily="66" charset="0"/>
              </a:rPr>
              <a:t>of</a:t>
            </a:r>
            <a:r>
              <a:rPr lang="de-DE" sz="1600" dirty="0" smtClean="0">
                <a:latin typeface="Comic Sans MS" panose="030F0702030302020204" pitchFamily="66" charset="0"/>
              </a:rPr>
              <a:t> </a:t>
            </a:r>
            <a:r>
              <a:rPr lang="de-DE" sz="1600" dirty="0" err="1" smtClean="0">
                <a:latin typeface="Comic Sans MS" panose="030F0702030302020204" pitchFamily="66" charset="0"/>
              </a:rPr>
              <a:t>the</a:t>
            </a:r>
            <a:r>
              <a:rPr lang="de-DE" sz="1600" dirty="0" smtClean="0">
                <a:latin typeface="Comic Sans MS" panose="030F0702030302020204" pitchFamily="66" charset="0"/>
              </a:rPr>
              <a:t> </a:t>
            </a:r>
            <a:r>
              <a:rPr lang="de-DE" sz="1600" dirty="0" err="1" smtClean="0">
                <a:latin typeface="Comic Sans MS" panose="030F0702030302020204" pitchFamily="66" charset="0"/>
              </a:rPr>
              <a:t>experiment</a:t>
            </a:r>
            <a:r>
              <a:rPr lang="de-DE" sz="1600" dirty="0" smtClean="0">
                <a:latin typeface="Comic Sans MS" panose="030F0702030302020204" pitchFamily="66" charset="0"/>
              </a:rPr>
              <a:t>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600" dirty="0" err="1" smtClean="0">
                <a:latin typeface="Comic Sans MS" panose="030F0702030302020204" pitchFamily="66" charset="0"/>
              </a:rPr>
              <a:t>polarization</a:t>
            </a:r>
            <a:r>
              <a:rPr lang="de-DE" sz="1600" dirty="0" smtClean="0">
                <a:latin typeface="Comic Sans MS" panose="030F0702030302020204" pitchFamily="66" charset="0"/>
              </a:rPr>
              <a:t> </a:t>
            </a:r>
            <a:r>
              <a:rPr lang="de-DE" sz="1600" dirty="0" err="1" smtClean="0">
                <a:latin typeface="Comic Sans MS" panose="030F0702030302020204" pitchFamily="66" charset="0"/>
              </a:rPr>
              <a:t>of</a:t>
            </a:r>
            <a:r>
              <a:rPr lang="de-DE" sz="1600" dirty="0" smtClean="0">
                <a:latin typeface="Comic Sans MS" panose="030F0702030302020204" pitchFamily="66" charset="0"/>
              </a:rPr>
              <a:t> a </a:t>
            </a:r>
            <a:r>
              <a:rPr lang="de-DE" sz="1600" dirty="0" err="1" smtClean="0">
                <a:latin typeface="Comic Sans MS" panose="030F0702030302020204" pitchFamily="66" charset="0"/>
              </a:rPr>
              <a:t>stored</a:t>
            </a:r>
            <a:r>
              <a:rPr lang="de-DE" sz="1600" dirty="0" smtClean="0">
                <a:latin typeface="Comic Sans MS" panose="030F0702030302020204" pitchFamily="66" charset="0"/>
              </a:rPr>
              <a:t> p-beam </a:t>
            </a:r>
            <a:r>
              <a:rPr lang="de-DE" sz="1600" dirty="0" err="1" smtClean="0">
                <a:latin typeface="Comic Sans MS" panose="030F0702030302020204" pitchFamily="66" charset="0"/>
              </a:rPr>
              <a:t>by</a:t>
            </a:r>
            <a:r>
              <a:rPr lang="de-DE" sz="1600" dirty="0" smtClean="0">
                <a:latin typeface="Comic Sans MS" panose="030F0702030302020204" pitchFamily="66" charset="0"/>
              </a:rPr>
              <a:t> </a:t>
            </a:r>
            <a:r>
              <a:rPr lang="de-DE" sz="1600" dirty="0" err="1" smtClean="0">
                <a:latin typeface="Comic Sans MS" panose="030F0702030302020204" pitchFamily="66" charset="0"/>
              </a:rPr>
              <a:t>interaction</a:t>
            </a:r>
            <a:r>
              <a:rPr lang="de-DE" sz="1600" dirty="0" smtClean="0">
                <a:latin typeface="Comic Sans MS" panose="030F0702030302020204" pitchFamily="66" charset="0"/>
              </a:rPr>
              <a:t> </a:t>
            </a:r>
            <a:r>
              <a:rPr lang="de-DE" sz="1600" dirty="0" err="1" smtClean="0">
                <a:latin typeface="Comic Sans MS" panose="030F0702030302020204" pitchFamily="66" charset="0"/>
              </a:rPr>
              <a:t>with</a:t>
            </a:r>
            <a:r>
              <a:rPr lang="de-DE" sz="1600" dirty="0" smtClean="0">
                <a:latin typeface="Comic Sans MS" panose="030F0702030302020204" pitchFamily="66" charset="0"/>
              </a:rPr>
              <a:t> a </a:t>
            </a:r>
            <a:r>
              <a:rPr lang="de-DE" sz="1600" dirty="0" err="1" smtClean="0">
                <a:latin typeface="Comic Sans MS" panose="030F0702030302020204" pitchFamily="66" charset="0"/>
              </a:rPr>
              <a:t>polarized</a:t>
            </a:r>
            <a:r>
              <a:rPr lang="de-DE" sz="1600" dirty="0" smtClean="0">
                <a:latin typeface="Comic Sans MS" panose="030F0702030302020204" pitchFamily="66" charset="0"/>
              </a:rPr>
              <a:t> H </a:t>
            </a:r>
            <a:r>
              <a:rPr lang="de-DE" sz="1600" dirty="0" err="1" smtClean="0">
                <a:latin typeface="Comic Sans MS" panose="030F0702030302020204" pitchFamily="66" charset="0"/>
              </a:rPr>
              <a:t>target</a:t>
            </a:r>
            <a:r>
              <a:rPr lang="de-DE" sz="1600" dirty="0" smtClean="0">
                <a:latin typeface="Comic Sans MS" panose="030F0702030302020204" pitchFamily="66" charset="0"/>
              </a:rPr>
              <a:t> (PAX </a:t>
            </a:r>
            <a:r>
              <a:rPr lang="de-DE" sz="1600" dirty="0" err="1" smtClean="0">
                <a:latin typeface="Comic Sans MS" panose="030F0702030302020204" pitchFamily="66" charset="0"/>
              </a:rPr>
              <a:t>session</a:t>
            </a:r>
            <a:r>
              <a:rPr lang="de-DE" sz="1600" dirty="0" smtClean="0">
                <a:latin typeface="Comic Sans MS" panose="030F0702030302020204" pitchFamily="66" charset="0"/>
              </a:rPr>
              <a:t> – Thu. 10.07)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600" dirty="0">
              <a:latin typeface="Comic Sans MS" panose="030F0702030302020204" pitchFamily="66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600" dirty="0" smtClean="0">
                <a:latin typeface="Comic Sans MS" panose="030F0702030302020204" pitchFamily="66" charset="0"/>
              </a:rPr>
              <a:t>P </a:t>
            </a:r>
            <a:r>
              <a:rPr lang="de-DE" sz="1600" dirty="0" err="1">
                <a:latin typeface="Comic Sans MS" panose="030F0702030302020204" pitchFamily="66" charset="0"/>
              </a:rPr>
              <a:t>measured</a:t>
            </a:r>
            <a:r>
              <a:rPr lang="de-DE" sz="1600" dirty="0">
                <a:latin typeface="Comic Sans MS" panose="030F0702030302020204" pitchFamily="66" charset="0"/>
              </a:rPr>
              <a:t> </a:t>
            </a:r>
            <a:r>
              <a:rPr lang="de-DE" sz="1600" dirty="0" smtClean="0">
                <a:latin typeface="Comic Sans MS" panose="030F0702030302020204" pitchFamily="66" charset="0"/>
              </a:rPr>
              <a:t>after 0 s</a:t>
            </a:r>
            <a:r>
              <a:rPr lang="de-DE" sz="1600" dirty="0">
                <a:latin typeface="Comic Sans MS" panose="030F0702030302020204" pitchFamily="66" charset="0"/>
              </a:rPr>
              <a:t>, </a:t>
            </a:r>
            <a:r>
              <a:rPr lang="de-DE" sz="1600" dirty="0" smtClean="0">
                <a:latin typeface="Comic Sans MS" panose="030F0702030302020204" pitchFamily="66" charset="0"/>
              </a:rPr>
              <a:t>1.2x10</a:t>
            </a:r>
            <a:r>
              <a:rPr lang="de-DE" sz="1600" baseline="30000" dirty="0" smtClean="0">
                <a:latin typeface="Comic Sans MS" panose="030F0702030302020204" pitchFamily="66" charset="0"/>
              </a:rPr>
              <a:t>4 </a:t>
            </a:r>
            <a:r>
              <a:rPr lang="de-DE" sz="1600" dirty="0" smtClean="0">
                <a:latin typeface="Comic Sans MS" panose="030F0702030302020204" pitchFamily="66" charset="0"/>
              </a:rPr>
              <a:t>s </a:t>
            </a:r>
            <a:r>
              <a:rPr lang="de-DE" sz="1600" dirty="0" err="1">
                <a:latin typeface="Comic Sans MS" panose="030F0702030302020204" pitchFamily="66" charset="0"/>
              </a:rPr>
              <a:t>and</a:t>
            </a:r>
            <a:r>
              <a:rPr lang="de-DE" sz="1600" dirty="0">
                <a:latin typeface="Comic Sans MS" panose="030F0702030302020204" pitchFamily="66" charset="0"/>
              </a:rPr>
              <a:t> </a:t>
            </a:r>
            <a:r>
              <a:rPr lang="de-DE" sz="1600" dirty="0" smtClean="0">
                <a:latin typeface="Comic Sans MS" panose="030F0702030302020204" pitchFamily="66" charset="0"/>
              </a:rPr>
              <a:t>1.6x10</a:t>
            </a:r>
            <a:r>
              <a:rPr lang="de-DE" sz="1600" baseline="30000" dirty="0" smtClean="0">
                <a:latin typeface="Comic Sans MS" panose="030F0702030302020204" pitchFamily="66" charset="0"/>
              </a:rPr>
              <a:t>4 </a:t>
            </a:r>
            <a:r>
              <a:rPr lang="de-DE" sz="1600" dirty="0" smtClean="0">
                <a:latin typeface="Comic Sans MS" panose="030F0702030302020204" pitchFamily="66" charset="0"/>
              </a:rPr>
              <a:t>s:</a:t>
            </a:r>
            <a:endParaRPr lang="de-DE" sz="1600" dirty="0">
              <a:latin typeface="Comic Sans MS" panose="030F0702030302020204" pitchFamily="66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600" dirty="0" smtClean="0">
              <a:latin typeface="Comic Sans MS" panose="030F0702030302020204" pitchFamily="66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600" dirty="0" err="1" smtClean="0">
                <a:latin typeface="Comic Sans MS" panose="030F0702030302020204" pitchFamily="66" charset="0"/>
              </a:rPr>
              <a:t>Polarization</a:t>
            </a:r>
            <a:r>
              <a:rPr lang="de-DE" sz="1600" dirty="0" smtClean="0"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latin typeface="Comic Sans MS" panose="030F0702030302020204" pitchFamily="66" charset="0"/>
              </a:rPr>
              <a:t>build</a:t>
            </a:r>
            <a:r>
              <a:rPr lang="de-DE" sz="1600" dirty="0"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latin typeface="Comic Sans MS" panose="030F0702030302020204" pitchFamily="66" charset="0"/>
              </a:rPr>
              <a:t>with</a:t>
            </a:r>
            <a:r>
              <a:rPr lang="de-DE" sz="1600" dirty="0">
                <a:latin typeface="Comic Sans MS" panose="030F0702030302020204" pitchFamily="66" charset="0"/>
              </a:rPr>
              <a:t> </a:t>
            </a:r>
            <a:r>
              <a:rPr lang="de-DE" sz="1600" dirty="0" smtClean="0">
                <a:latin typeface="Comic Sans MS" panose="030F0702030302020204" pitchFamily="66" charset="0"/>
              </a:rPr>
              <a:t>time:  </a:t>
            </a:r>
            <a:r>
              <a:rPr lang="en-US" sz="1800" dirty="0" err="1" smtClean="0">
                <a:latin typeface="Comic Sans MS" panose="030F0702030302020204" pitchFamily="66" charset="0"/>
              </a:rPr>
              <a:t>dP</a:t>
            </a:r>
            <a:r>
              <a:rPr lang="en-US" sz="1800" dirty="0">
                <a:latin typeface="Comic Sans MS" panose="030F0702030302020204" pitchFamily="66" charset="0"/>
              </a:rPr>
              <a:t>/</a:t>
            </a:r>
            <a:r>
              <a:rPr lang="en-US" sz="1800" dirty="0" err="1" smtClean="0">
                <a:latin typeface="Comic Sans MS" panose="030F0702030302020204" pitchFamily="66" charset="0"/>
              </a:rPr>
              <a:t>dt</a:t>
            </a:r>
            <a:r>
              <a:rPr lang="en-US" sz="1800" dirty="0" smtClean="0">
                <a:latin typeface="Comic Sans MS" panose="030F0702030302020204" pitchFamily="66" charset="0"/>
              </a:rPr>
              <a:t>=(4.8±0.8)×10</a:t>
            </a:r>
            <a:r>
              <a:rPr lang="en-US" sz="1800" baseline="30000" dirty="0" smtClean="0">
                <a:latin typeface="Comic Sans MS" panose="030F0702030302020204" pitchFamily="66" charset="0"/>
              </a:rPr>
              <a:t>-7</a:t>
            </a:r>
            <a:r>
              <a:rPr lang="en-US" sz="1800" dirty="0" smtClean="0">
                <a:latin typeface="Comic Sans MS" panose="030F0702030302020204" pitchFamily="66" charset="0"/>
              </a:rPr>
              <a:t> s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60" y="4008574"/>
            <a:ext cx="4000062" cy="27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10" descr="scketch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06" y="1139483"/>
            <a:ext cx="8269357" cy="47548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756048" y="48998"/>
            <a:ext cx="8545608" cy="738793"/>
          </a:xfrm>
        </p:spPr>
        <p:txBody>
          <a:bodyPr/>
          <a:lstStyle/>
          <a:p>
            <a:pPr eaLnBrk="1" hangingPunct="1"/>
            <a:r>
              <a:rPr lang="en-GB" altLang="it-IT" sz="2800" dirty="0" smtClean="0"/>
              <a:t>T</a:t>
            </a:r>
            <a:r>
              <a:rPr lang="en-GB" altLang="it-IT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 </a:t>
            </a:r>
            <a:r>
              <a:rPr lang="en-GB" altLang="it-IT" sz="2800" dirty="0" smtClean="0"/>
              <a:t>future</a:t>
            </a:r>
            <a:r>
              <a:rPr lang="en-GB" altLang="it-IT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PAX silicon-eye</a:t>
            </a:r>
            <a:endParaRPr lang="en-US" altLang="it-IT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1038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6" name="Gruppo 5"/>
          <p:cNvGrpSpPr/>
          <p:nvPr/>
        </p:nvGrpSpPr>
        <p:grpSpPr>
          <a:xfrm>
            <a:off x="0" y="671973"/>
            <a:ext cx="10500651" cy="6122178"/>
            <a:chOff x="0" y="671973"/>
            <a:chExt cx="10500651" cy="6122178"/>
          </a:xfrm>
        </p:grpSpPr>
        <p:pic>
          <p:nvPicPr>
            <p:cNvPr id="7" name="Picture 27" descr="fig1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1973"/>
              <a:ext cx="10080625" cy="6122178"/>
            </a:xfrm>
            <a:prstGeom prst="rect">
              <a:avLst/>
            </a:prstGeom>
          </p:spPr>
        </p:pic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9204940"/>
                </p:ext>
              </p:extLst>
            </p:nvPr>
          </p:nvGraphicFramePr>
          <p:xfrm>
            <a:off x="4977309" y="3660843"/>
            <a:ext cx="126008" cy="237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09" name="Equation" r:id="rId4" imgW="114120" imgH="215640" progId="Equation.3">
                    <p:embed/>
                  </p:oleObj>
                </mc:Choice>
                <mc:Fallback>
                  <p:oleObj name="Equation" r:id="rId4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7309" y="3660843"/>
                          <a:ext cx="126008" cy="2379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CasellaDiTesto 28"/>
            <p:cNvSpPr txBox="1"/>
            <p:nvPr/>
          </p:nvSpPr>
          <p:spPr>
            <a:xfrm>
              <a:off x="6132380" y="1007957"/>
              <a:ext cx="2184135" cy="305340"/>
            </a:xfrm>
            <a:prstGeom prst="rect">
              <a:avLst/>
            </a:prstGeom>
            <a:noFill/>
          </p:spPr>
          <p:txBody>
            <a:bodyPr wrap="square" lIns="100783" tIns="50392" rIns="100783" bIns="50392" rtlCol="0">
              <a:spAutoFit/>
            </a:bodyPr>
            <a:lstStyle/>
            <a:p>
              <a:pPr defTabSz="100783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it-IT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Book Antiqua"/>
                </a:rPr>
                <a:t>DISTRIBUTOR BOARDS ?</a:t>
              </a:r>
            </a:p>
          </p:txBody>
        </p:sp>
        <p:cxnSp>
          <p:nvCxnSpPr>
            <p:cNvPr id="10" name="Straight Connector 16"/>
            <p:cNvCxnSpPr/>
            <p:nvPr/>
          </p:nvCxnSpPr>
          <p:spPr>
            <a:xfrm rot="5400000">
              <a:off x="6174449" y="1469885"/>
              <a:ext cx="1259946" cy="1008063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28"/>
            <p:cNvSpPr txBox="1"/>
            <p:nvPr/>
          </p:nvSpPr>
          <p:spPr>
            <a:xfrm>
              <a:off x="504031" y="6047742"/>
              <a:ext cx="2940182" cy="305340"/>
            </a:xfrm>
            <a:prstGeom prst="rect">
              <a:avLst/>
            </a:prstGeom>
            <a:noFill/>
          </p:spPr>
          <p:txBody>
            <a:bodyPr wrap="square" lIns="100783" tIns="50392" rIns="100783" bIns="50392" rtlCol="0">
              <a:spAutoFit/>
            </a:bodyPr>
            <a:lstStyle/>
            <a:p>
              <a:pPr defTabSz="100783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it-IT" sz="1300" dirty="0">
                  <a:solidFill>
                    <a:srgbClr val="6585CF">
                      <a:lumMod val="75000"/>
                    </a:srgbClr>
                  </a:solidFill>
                  <a:latin typeface="Book Antiqua"/>
                </a:rPr>
                <a:t>SENSORS LAYER </a:t>
              </a:r>
              <a:r>
                <a:rPr lang="it-IT" sz="1300" dirty="0" err="1">
                  <a:solidFill>
                    <a:srgbClr val="6585CF">
                      <a:lumMod val="75000"/>
                    </a:srgbClr>
                  </a:solidFill>
                  <a:latin typeface="Book Antiqua"/>
                </a:rPr>
                <a:t>1</a:t>
              </a:r>
              <a:r>
                <a:rPr lang="it-IT" sz="1300" dirty="0">
                  <a:solidFill>
                    <a:srgbClr val="6585CF">
                      <a:lumMod val="75000"/>
                    </a:srgbClr>
                  </a:solidFill>
                  <a:latin typeface="Book Antiqua"/>
                </a:rPr>
                <a:t> : HERMES</a:t>
              </a:r>
            </a:p>
          </p:txBody>
        </p:sp>
        <p:cxnSp>
          <p:nvCxnSpPr>
            <p:cNvPr id="12" name="Straight Connector 22"/>
            <p:cNvCxnSpPr/>
            <p:nvPr/>
          </p:nvCxnSpPr>
          <p:spPr>
            <a:xfrm flipV="1">
              <a:off x="3024187" y="5291773"/>
              <a:ext cx="1932120" cy="92396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28"/>
            <p:cNvSpPr txBox="1"/>
            <p:nvPr/>
          </p:nvSpPr>
          <p:spPr>
            <a:xfrm>
              <a:off x="504031" y="5291773"/>
              <a:ext cx="2352146" cy="305340"/>
            </a:xfrm>
            <a:prstGeom prst="rect">
              <a:avLst/>
            </a:prstGeom>
            <a:noFill/>
          </p:spPr>
          <p:txBody>
            <a:bodyPr wrap="square" lIns="100783" tIns="50392" rIns="100783" bIns="50392" rtlCol="0">
              <a:spAutoFit/>
            </a:bodyPr>
            <a:lstStyle/>
            <a:p>
              <a:pPr defTabSz="100783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it-IT" sz="1300" dirty="0">
                  <a:solidFill>
                    <a:srgbClr val="FF0000"/>
                  </a:solidFill>
                  <a:latin typeface="Book Antiqua"/>
                </a:rPr>
                <a:t>SENSORS LAYER </a:t>
              </a:r>
              <a:r>
                <a:rPr lang="it-IT" sz="1300" dirty="0" err="1">
                  <a:solidFill>
                    <a:srgbClr val="FF0000"/>
                  </a:solidFill>
                  <a:latin typeface="Book Antiqua"/>
                </a:rPr>
                <a:t>3</a:t>
              </a:r>
              <a:r>
                <a:rPr lang="it-IT" sz="1300" dirty="0">
                  <a:solidFill>
                    <a:srgbClr val="FF0000"/>
                  </a:solidFill>
                  <a:latin typeface="Book Antiqua"/>
                </a:rPr>
                <a:t> : PAX</a:t>
              </a:r>
            </a:p>
          </p:txBody>
        </p:sp>
        <p:sp>
          <p:nvSpPr>
            <p:cNvPr id="14" name="CasellaDiTesto 28"/>
            <p:cNvSpPr txBox="1"/>
            <p:nvPr/>
          </p:nvSpPr>
          <p:spPr>
            <a:xfrm>
              <a:off x="504031" y="5711755"/>
              <a:ext cx="2520156" cy="305340"/>
            </a:xfrm>
            <a:prstGeom prst="rect">
              <a:avLst/>
            </a:prstGeom>
            <a:noFill/>
          </p:spPr>
          <p:txBody>
            <a:bodyPr wrap="square" lIns="100783" tIns="50392" rIns="100783" bIns="50392" rtlCol="0">
              <a:spAutoFit/>
            </a:bodyPr>
            <a:lstStyle/>
            <a:p>
              <a:pPr defTabSz="100783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it-IT" sz="1300" dirty="0">
                  <a:solidFill>
                    <a:srgbClr val="CEB966">
                      <a:lumMod val="75000"/>
                    </a:srgbClr>
                  </a:solidFill>
                  <a:latin typeface="Book Antiqua"/>
                </a:rPr>
                <a:t>SENSORS LAYER </a:t>
              </a:r>
              <a:r>
                <a:rPr lang="it-IT" sz="1300" dirty="0" err="1">
                  <a:solidFill>
                    <a:srgbClr val="CEB966">
                      <a:lumMod val="75000"/>
                    </a:srgbClr>
                  </a:solidFill>
                  <a:latin typeface="Book Antiqua"/>
                </a:rPr>
                <a:t>2</a:t>
              </a:r>
              <a:r>
                <a:rPr lang="it-IT" sz="1300" dirty="0">
                  <a:solidFill>
                    <a:srgbClr val="CEB966">
                      <a:lumMod val="75000"/>
                    </a:srgbClr>
                  </a:solidFill>
                  <a:latin typeface="Book Antiqua"/>
                </a:rPr>
                <a:t> : PAX</a:t>
              </a:r>
            </a:p>
          </p:txBody>
        </p:sp>
        <p:cxnSp>
          <p:nvCxnSpPr>
            <p:cNvPr id="15" name="Straight Connector 25"/>
            <p:cNvCxnSpPr/>
            <p:nvPr/>
          </p:nvCxnSpPr>
          <p:spPr>
            <a:xfrm flipV="1">
              <a:off x="2604163" y="4283816"/>
              <a:ext cx="1764109" cy="1175949"/>
            </a:xfrm>
            <a:prstGeom prst="line">
              <a:avLst/>
            </a:prstGeom>
            <a:ln>
              <a:solidFill>
                <a:srgbClr val="FF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6"/>
            <p:cNvCxnSpPr/>
            <p:nvPr/>
          </p:nvCxnSpPr>
          <p:spPr>
            <a:xfrm flipV="1">
              <a:off x="2604162" y="4787794"/>
              <a:ext cx="2100130" cy="109195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28"/>
            <p:cNvSpPr txBox="1"/>
            <p:nvPr/>
          </p:nvSpPr>
          <p:spPr>
            <a:xfrm>
              <a:off x="8148505" y="3443854"/>
              <a:ext cx="2352146" cy="305340"/>
            </a:xfrm>
            <a:prstGeom prst="rect">
              <a:avLst/>
            </a:prstGeom>
            <a:noFill/>
          </p:spPr>
          <p:txBody>
            <a:bodyPr wrap="square" lIns="100783" tIns="50392" rIns="100783" bIns="50392" rtlCol="0">
              <a:spAutoFit/>
            </a:bodyPr>
            <a:lstStyle/>
            <a:p>
              <a:pPr defTabSz="100783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it-IT" sz="1300" dirty="0">
                  <a:solidFill>
                    <a:srgbClr val="FF0000"/>
                  </a:solidFill>
                  <a:latin typeface="Book Antiqua"/>
                </a:rPr>
                <a:t>READ-OUT LAYER </a:t>
              </a:r>
              <a:r>
                <a:rPr lang="it-IT" sz="1300" dirty="0" err="1">
                  <a:solidFill>
                    <a:srgbClr val="FF0000"/>
                  </a:solidFill>
                  <a:latin typeface="Book Antiqua"/>
                </a:rPr>
                <a:t>3</a:t>
              </a:r>
              <a:endParaRPr lang="it-IT" sz="1300" dirty="0">
                <a:solidFill>
                  <a:srgbClr val="FF0000"/>
                </a:solidFill>
                <a:latin typeface="Book Antiqua"/>
              </a:endParaRPr>
            </a:p>
          </p:txBody>
        </p:sp>
        <p:cxnSp>
          <p:nvCxnSpPr>
            <p:cNvPr id="18" name="Straight Connector 38"/>
            <p:cNvCxnSpPr/>
            <p:nvPr/>
          </p:nvCxnSpPr>
          <p:spPr>
            <a:xfrm rot="10800000" flipV="1">
              <a:off x="7140442" y="3611845"/>
              <a:ext cx="1008063" cy="419982"/>
            </a:xfrm>
            <a:prstGeom prst="line">
              <a:avLst/>
            </a:prstGeom>
            <a:ln>
              <a:solidFill>
                <a:srgbClr val="FF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28"/>
            <p:cNvSpPr txBox="1"/>
            <p:nvPr/>
          </p:nvSpPr>
          <p:spPr>
            <a:xfrm>
              <a:off x="8148505" y="5375769"/>
              <a:ext cx="2352146" cy="305340"/>
            </a:xfrm>
            <a:prstGeom prst="rect">
              <a:avLst/>
            </a:prstGeom>
            <a:noFill/>
          </p:spPr>
          <p:txBody>
            <a:bodyPr wrap="square" lIns="100783" tIns="50392" rIns="100783" bIns="50392" rtlCol="0">
              <a:spAutoFit/>
            </a:bodyPr>
            <a:lstStyle/>
            <a:p>
              <a:pPr defTabSz="100783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it-IT" sz="1300" dirty="0">
                  <a:solidFill>
                    <a:srgbClr val="CEB966">
                      <a:lumMod val="75000"/>
                    </a:srgbClr>
                  </a:solidFill>
                  <a:latin typeface="Book Antiqua"/>
                </a:rPr>
                <a:t>READ-OUT LAYER </a:t>
              </a:r>
              <a:r>
                <a:rPr lang="it-IT" sz="1300" dirty="0" err="1">
                  <a:solidFill>
                    <a:srgbClr val="CEB966">
                      <a:lumMod val="75000"/>
                    </a:srgbClr>
                  </a:solidFill>
                  <a:latin typeface="Book Antiqua"/>
                </a:rPr>
                <a:t>2</a:t>
              </a:r>
              <a:endParaRPr lang="it-IT" sz="1300" dirty="0">
                <a:solidFill>
                  <a:srgbClr val="CEB966">
                    <a:lumMod val="75000"/>
                  </a:srgbClr>
                </a:solidFill>
                <a:latin typeface="Book Antiqua"/>
              </a:endParaRPr>
            </a:p>
          </p:txBody>
        </p:sp>
        <p:cxnSp>
          <p:nvCxnSpPr>
            <p:cNvPr id="20" name="Straight Connector 40"/>
            <p:cNvCxnSpPr/>
            <p:nvPr/>
          </p:nvCxnSpPr>
          <p:spPr>
            <a:xfrm rot="10800000">
              <a:off x="6636411" y="4283816"/>
              <a:ext cx="1512094" cy="1259946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8"/>
            <p:cNvSpPr txBox="1"/>
            <p:nvPr/>
          </p:nvSpPr>
          <p:spPr>
            <a:xfrm>
              <a:off x="2016125" y="923962"/>
              <a:ext cx="2352146" cy="305340"/>
            </a:xfrm>
            <a:prstGeom prst="rect">
              <a:avLst/>
            </a:prstGeom>
            <a:noFill/>
          </p:spPr>
          <p:txBody>
            <a:bodyPr wrap="square" lIns="100783" tIns="50392" rIns="100783" bIns="50392" rtlCol="0">
              <a:spAutoFit/>
            </a:bodyPr>
            <a:lstStyle/>
            <a:p>
              <a:pPr defTabSz="100783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it-IT" sz="1300" dirty="0">
                  <a:solidFill>
                    <a:srgbClr val="6BB1C9">
                      <a:lumMod val="75000"/>
                    </a:srgbClr>
                  </a:solidFill>
                  <a:latin typeface="Book Antiqua"/>
                </a:rPr>
                <a:t>READ-OUT LAYER </a:t>
              </a:r>
              <a:r>
                <a:rPr lang="it-IT" sz="1300" dirty="0" err="1">
                  <a:solidFill>
                    <a:srgbClr val="6BB1C9">
                      <a:lumMod val="75000"/>
                    </a:srgbClr>
                  </a:solidFill>
                  <a:latin typeface="Book Antiqua"/>
                </a:rPr>
                <a:t>1</a:t>
              </a:r>
              <a:endParaRPr lang="it-IT" sz="1300" dirty="0">
                <a:solidFill>
                  <a:srgbClr val="6BB1C9">
                    <a:lumMod val="75000"/>
                  </a:srgbClr>
                </a:solidFill>
                <a:latin typeface="Book Antiqua"/>
              </a:endParaRPr>
            </a:p>
          </p:txBody>
        </p:sp>
        <p:cxnSp>
          <p:nvCxnSpPr>
            <p:cNvPr id="22" name="Straight Connector 42"/>
            <p:cNvCxnSpPr/>
            <p:nvPr/>
          </p:nvCxnSpPr>
          <p:spPr>
            <a:xfrm rot="16200000" flipH="1">
              <a:off x="2520218" y="1763916"/>
              <a:ext cx="1175949" cy="16801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6"/>
            <p:cNvCxnSpPr/>
            <p:nvPr/>
          </p:nvCxnSpPr>
          <p:spPr>
            <a:xfrm rot="10800000" flipV="1">
              <a:off x="4788297" y="1343942"/>
              <a:ext cx="2520156" cy="755968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le 1"/>
          <p:cNvSpPr>
            <a:spLocks noGrp="1"/>
          </p:cNvSpPr>
          <p:nvPr>
            <p:ph type="title" idx="4294967295"/>
          </p:nvPr>
        </p:nvSpPr>
        <p:spPr>
          <a:xfrm>
            <a:off x="756048" y="48998"/>
            <a:ext cx="8545608" cy="738793"/>
          </a:xfrm>
        </p:spPr>
        <p:txBody>
          <a:bodyPr/>
          <a:lstStyle/>
          <a:p>
            <a:pPr eaLnBrk="1" hangingPunct="1"/>
            <a:r>
              <a:rPr lang="en-GB" altLang="it-IT" sz="2800" dirty="0" smtClean="0"/>
              <a:t>T</a:t>
            </a:r>
            <a:r>
              <a:rPr lang="en-GB" altLang="it-IT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 </a:t>
            </a:r>
            <a:r>
              <a:rPr lang="en-GB" altLang="it-IT" sz="2800" dirty="0" smtClean="0"/>
              <a:t>future</a:t>
            </a:r>
            <a:r>
              <a:rPr lang="en-GB" altLang="it-IT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PAX silicon-eye: a quadrant</a:t>
            </a:r>
            <a:endParaRPr lang="en-US" altLang="it-IT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44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12368"/>
            <a:ext cx="3553820" cy="26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>
          <a:xfrm>
            <a:off x="756048" y="48998"/>
            <a:ext cx="8545608" cy="738793"/>
          </a:xfrm>
        </p:spPr>
        <p:txBody>
          <a:bodyPr/>
          <a:lstStyle/>
          <a:p>
            <a:pPr eaLnBrk="1" hangingPunct="1"/>
            <a:r>
              <a:rPr lang="en-GB" altLang="it-IT" sz="2800" dirty="0" smtClean="0"/>
              <a:t>One of the </a:t>
            </a:r>
            <a:r>
              <a:rPr lang="en-GB" altLang="it-IT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largest eyes </a:t>
            </a:r>
            <a:r>
              <a:rPr lang="en-GB" altLang="it-IT" sz="2800" dirty="0" smtClean="0"/>
              <a:t>ever built</a:t>
            </a:r>
            <a:r>
              <a:rPr lang="en-GB" altLang="it-IT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br>
              <a:rPr lang="en-GB" altLang="it-IT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altLang="it-IT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ATLAS detector</a:t>
            </a:r>
            <a:endParaRPr lang="en-US" altLang="it-IT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4326" name="Picture 54" descr="Mod0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13" y="1223711"/>
            <a:ext cx="2619913" cy="1496186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27" name="Picture 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75" y="1223712"/>
            <a:ext cx="2447529" cy="14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328" name="Rectangle 56"/>
          <p:cNvSpPr>
            <a:spLocks noChangeArrowheads="1"/>
          </p:cNvSpPr>
          <p:nvPr/>
        </p:nvSpPr>
        <p:spPr bwMode="auto">
          <a:xfrm>
            <a:off x="185281" y="1146764"/>
            <a:ext cx="4198336" cy="176524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00783" tIns="50392" rIns="100783" bIns="5039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marL="0" indent="0" defTabSz="1007943" eaLnBrk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GB" altLang="it-IT" sz="1800" b="1" dirty="0">
                <a:solidFill>
                  <a:srgbClr val="FF0000"/>
                </a:solidFill>
                <a:latin typeface="Comic Sans MS" panose="030F0702030302020204" pitchFamily="66" charset="0"/>
                <a:sym typeface="Marlett" pitchFamily="2" charset="2"/>
              </a:rPr>
              <a:t>ATLAS SCT</a:t>
            </a:r>
            <a:endParaRPr lang="en-US" altLang="it-IT" sz="1800" b="1" dirty="0">
              <a:solidFill>
                <a:srgbClr val="FF0000"/>
              </a:solidFill>
              <a:latin typeface="Comic Sans MS" panose="030F0702030302020204" pitchFamily="66" charset="0"/>
              <a:sym typeface="Marlett" pitchFamily="2" charset="2"/>
            </a:endParaRPr>
          </a:p>
          <a:p>
            <a:pPr marL="0" indent="0" defTabSz="1007943" eaLnBrk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it-IT" sz="1800" dirty="0">
                <a:solidFill>
                  <a:srgbClr val="000000"/>
                </a:solidFill>
                <a:latin typeface="Comic Sans MS" panose="030F0702030302020204" pitchFamily="66" charset="0"/>
                <a:sym typeface="Marlett" pitchFamily="2" charset="2"/>
              </a:rPr>
              <a:t>4 barrel  layers</a:t>
            </a:r>
            <a:r>
              <a:rPr lang="en-US" altLang="it-IT" sz="1800" dirty="0" smtClean="0">
                <a:solidFill>
                  <a:srgbClr val="000000"/>
                </a:solidFill>
                <a:latin typeface="Comic Sans MS" panose="030F0702030302020204" pitchFamily="66" charset="0"/>
                <a:sym typeface="Marlett" pitchFamily="2" charset="2"/>
              </a:rPr>
              <a:t>, 2 </a:t>
            </a:r>
            <a:r>
              <a:rPr lang="en-US" altLang="it-IT" sz="1800" dirty="0">
                <a:solidFill>
                  <a:srgbClr val="000000"/>
                </a:solidFill>
                <a:latin typeface="Comic Sans MS" panose="030F0702030302020204" pitchFamily="66" charset="0"/>
                <a:sym typeface="Marlett" pitchFamily="2" charset="2"/>
              </a:rPr>
              <a:t>x 9 forward disks</a:t>
            </a:r>
          </a:p>
          <a:p>
            <a:pPr marL="0" indent="0" defTabSz="1007943" eaLnBrk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GB" altLang="it-IT" sz="1800" dirty="0" smtClean="0">
                <a:solidFill>
                  <a:srgbClr val="000000"/>
                </a:solidFill>
                <a:latin typeface="Comic Sans MS" panose="030F0702030302020204" pitchFamily="66" charset="0"/>
                <a:sym typeface="Marlett" pitchFamily="2" charset="2"/>
              </a:rPr>
              <a:t>4088 </a:t>
            </a:r>
            <a:r>
              <a:rPr lang="en-GB" altLang="it-IT" sz="1800" dirty="0">
                <a:solidFill>
                  <a:srgbClr val="000000"/>
                </a:solidFill>
                <a:latin typeface="Comic Sans MS" panose="030F0702030302020204" pitchFamily="66" charset="0"/>
                <a:sym typeface="Marlett" pitchFamily="2" charset="2"/>
              </a:rPr>
              <a:t>double sided modules</a:t>
            </a:r>
          </a:p>
          <a:p>
            <a:pPr marL="0" indent="0" defTabSz="1007943" eaLnBrk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GB" altLang="it-IT" sz="1800" dirty="0">
                <a:solidFill>
                  <a:srgbClr val="000000"/>
                </a:solidFill>
                <a:latin typeface="Comic Sans MS" panose="030F0702030302020204" pitchFamily="66" charset="0"/>
                <a:sym typeface="Marlett" pitchFamily="2" charset="2"/>
              </a:rPr>
              <a:t>Total Silicon surface 61.1m²</a:t>
            </a:r>
            <a:endParaRPr lang="de-DE" altLang="it-IT" sz="1800" dirty="0">
              <a:solidFill>
                <a:srgbClr val="000000"/>
              </a:solidFill>
              <a:latin typeface="Comic Sans MS" panose="030F0702030302020204" pitchFamily="66" charset="0"/>
              <a:sym typeface="Marlett" pitchFamily="2" charset="2"/>
            </a:endParaRPr>
          </a:p>
          <a:p>
            <a:pPr marL="0" indent="0" defTabSz="1007943" eaLnBrk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GB" altLang="it-IT" sz="1800" dirty="0">
                <a:solidFill>
                  <a:srgbClr val="000000"/>
                </a:solidFill>
                <a:latin typeface="Comic Sans MS" panose="030F0702030302020204" pitchFamily="66" charset="0"/>
                <a:sym typeface="Marlett" pitchFamily="2" charset="2"/>
              </a:rPr>
              <a:t>Total 6.3 M channels</a:t>
            </a:r>
          </a:p>
          <a:p>
            <a:pPr marL="0" indent="0" defTabSz="1007943" eaLnBrk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GB" altLang="it-IT" sz="1800" dirty="0">
                <a:solidFill>
                  <a:srgbClr val="000000"/>
                </a:solidFill>
                <a:latin typeface="Comic Sans MS" panose="030F0702030302020204" pitchFamily="66" charset="0"/>
                <a:sym typeface="Marlett" pitchFamily="2" charset="2"/>
              </a:rPr>
              <a:t>Power consumption </a:t>
            </a:r>
            <a:r>
              <a:rPr lang="en-GB" altLang="it-IT" sz="18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  <a:sym typeface="Marlett" pitchFamily="2" charset="2"/>
              </a:rPr>
              <a:t>~ 50kW</a:t>
            </a:r>
          </a:p>
        </p:txBody>
      </p:sp>
      <p:sp>
        <p:nvSpPr>
          <p:cNvPr id="54340" name="Rectangle 68"/>
          <p:cNvSpPr>
            <a:spLocks noChangeArrowheads="1"/>
          </p:cNvSpPr>
          <p:nvPr/>
        </p:nvSpPr>
        <p:spPr bwMode="auto">
          <a:xfrm>
            <a:off x="8374270" y="1240697"/>
            <a:ext cx="714044" cy="28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83" tIns="50392" rIns="100783" bIns="50392">
            <a:spAutoFit/>
          </a:bodyPr>
          <a:lstStyle/>
          <a:p>
            <a:pPr defTabSz="1007943" eaLnBrk="0">
              <a:lnSpc>
                <a:spcPct val="100000"/>
              </a:lnSpc>
              <a:buClrTx/>
              <a:buSzTx/>
            </a:pPr>
            <a:r>
              <a:rPr lang="en-GB" altLang="it-IT" sz="1200">
                <a:solidFill>
                  <a:srgbClr val="000000"/>
                </a:solidFill>
                <a:ea typeface="ヒラギノ角ゴ Pro W3" pitchFamily="84" charset="-128"/>
              </a:rPr>
              <a:t>module</a:t>
            </a:r>
            <a:endParaRPr lang="en-GB" altLang="it-IT" sz="1200">
              <a:solidFill>
                <a:srgbClr val="000000"/>
              </a:solidFill>
              <a:ea typeface="ヒラギノ角ゴ Pro W3" pitchFamily="84" charset="-128"/>
              <a:cs typeface="Arial" charset="0"/>
            </a:endParaRPr>
          </a:p>
        </p:txBody>
      </p:sp>
      <p:pic>
        <p:nvPicPr>
          <p:cNvPr id="54342" name="Picture 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74" y="3211413"/>
            <a:ext cx="5868999" cy="379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343" name="Line 71"/>
          <p:cNvSpPr>
            <a:spLocks noChangeShapeType="1"/>
          </p:cNvSpPr>
          <p:nvPr/>
        </p:nvSpPr>
        <p:spPr bwMode="auto">
          <a:xfrm flipH="1">
            <a:off x="3812344" y="5034013"/>
            <a:ext cx="31326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83" tIns="50392" rIns="100783" bIns="50392" anchor="ctr"/>
          <a:lstStyle/>
          <a:p>
            <a:pPr defTabSz="1007943" eaLnBrk="0">
              <a:lnSpc>
                <a:spcPct val="100000"/>
              </a:lnSpc>
              <a:buClrTx/>
              <a:buSzTx/>
            </a:pPr>
            <a:endParaRPr lang="it-IT" sz="260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4345" name="Line 73"/>
          <p:cNvSpPr>
            <a:spLocks noChangeShapeType="1"/>
          </p:cNvSpPr>
          <p:nvPr/>
        </p:nvSpPr>
        <p:spPr bwMode="auto">
          <a:xfrm flipV="1">
            <a:off x="8374269" y="2153653"/>
            <a:ext cx="192956" cy="21436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83" tIns="50392" rIns="100783" bIns="50392" anchor="ctr"/>
          <a:lstStyle/>
          <a:p>
            <a:pPr defTabSz="1007943" eaLnBrk="0">
              <a:lnSpc>
                <a:spcPct val="100000"/>
              </a:lnSpc>
              <a:buClrTx/>
              <a:buSzTx/>
            </a:pPr>
            <a:endParaRPr lang="it-IT" sz="260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7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43" grpId="0" animBg="1"/>
      <p:bldP spid="5434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2" descr="http://public.web.cern.ch/Public/features/120801_Higgs-candidate-ATL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25" y="1143103"/>
            <a:ext cx="6768908" cy="543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756048" y="48998"/>
            <a:ext cx="8545608" cy="738793"/>
          </a:xfrm>
        </p:spPr>
        <p:txBody>
          <a:bodyPr/>
          <a:lstStyle/>
          <a:p>
            <a:pPr eaLnBrk="1" hangingPunct="1"/>
            <a:r>
              <a:rPr lang="en-GB" altLang="it-IT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ATLAS detector: a sample picture</a:t>
            </a:r>
            <a:endParaRPr lang="en-US" altLang="it-IT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2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" y="2270022"/>
            <a:ext cx="2676720" cy="18176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11" y="513506"/>
            <a:ext cx="1994623" cy="1568512"/>
          </a:xfrm>
          <a:prstGeom prst="rect">
            <a:avLst/>
          </a:prstGeom>
        </p:spPr>
      </p:pic>
      <p:pic>
        <p:nvPicPr>
          <p:cNvPr id="10" name="Picture 2" descr="http://www.applezein.net/wordpress/wp-content/uploads/2014/04/occhio_macro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7" y="513506"/>
            <a:ext cx="2115296" cy="156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SEhUUEhQUFRUXFxQVFBUUFxcUFRUUGBUXFxUUFxQYHCggGBwlGxcVITEhJSkrLi4uFx8zODMsNygtLisBCgoKDg0OFxAPFywcHB0sLCwsLCwsLCwsLCwsLCwsLCwsLCwsLCwsNy8sLCwsLCwsLCwsLCwsLCwsLCwsLCwsN//AABEIAMEBBQMBIgACEQEDEQH/xAAcAAAABwEBAAAAAAAAAAAAAAAAAQMEBQYHAgj/xABJEAABAwIDBAUHCQYEBQUAAAABAAIDBBEFEiEGMUFREyJhcYEHIzKRobHBFEJSYnKCorLRJDNzkrPwU4Ph8RU0Q8LiFjVjhLT/xAAXAQEBAQEAAAAAAAAAAAAAAAAAAQID/8QAHREBAQEAAwEBAQEAAAAAAAAAAAERAiExElGhQf/aAAwDAQACEQMRAD8A2W6NBGgJGgjQEgjQQBCyMBdWQc2QsurI7IOQEdk2xCoLGnILvJyxt+k61/UBqe5Qc0NaWl0s8ULQCSWi9h3oLLZHlWbYZty2GR7XymeP5rjZpvz7lP0W2jZjaOF7z9Xre4ILTlQyppS1cj98RYPrOb7gnDnu/wBgT+iBTKgQmkr9es5wH3Wj9Uxnjhcdbv8A5z8VqcdTT+fEomek9vcDmPqCj5dpox6LJHeGUe1JOwqEb2vb23095XDcKid6Lz7PiAr8VPp23accYiPvD9F23adnFjvAgqMrKNjNOmZfla5/CSVD1VfGz0pGAcybex2qzZYssq3t2kh4h48B+qXZj0B+fbva79Fms+0tMP8AqB32AXe4KPqdqGHRkUruW9g96ithjxSE6CVl+RcAfUU6a4HcQe7VefztJO55Yxob1S7rWJFiBvAHMc0jLi1UNRKWn6miD0OiIWaeTnygOmeKascM50ilOmc/Qd28jx3LTEHKJdWRWQEgjRIAggggTRrhHdB0giugg6C6C5CRxKDPE9uYsuPSBItx3hAhX4q2PSxcbgaa6nuUJj204pgDIT1twZlcfHXTxVBqvKa2jmyecf0Tsrm5GHPo7fITe1y03GullC7V+UB+LFsENO0NBzZnek3mS7g1QaDie3ETA3ophM8+kyPO9zRbgGjrG9hb2pTBdvaUhuZ7xMTk6J7XNde9jdu4W5rP8F2ufh9NkeGR3LujcxjrSjnnaAT4uVLgx5kU7p2tc+RznPu7qtBJubDU8eJQb7jIfNKyWGUxPYeWZpFrG4Vf2jpK2ZhYZhI0m7gDkv2WPDxWYTbe1kptGQOxjS4hMp8brnHrySDvGX4KiyT4Y6M+ca5tt9xp3Bw0TtkVQ0NNpWtcCWWDg2wF+qOViD3KEwipc6Pzj3POYl2Y3tbQC3dr94q/wbTxu6UZSwTCQuLS17myPY2MFoJb1Wsa4Wvc5uxQQlPVzjdNIPH9VJwYzWN3VD/HX4qXixqJxfnaS0xNjaMoBzdGekffXrOe2NoPAW5FK1lTSuPUjZ1zING5AwXayN2a2YABpfYb82qCOj2kq76mGT7TcpPiASnTts5GsJlpwQ0Eno38B9tOqjDoA5wAcOtMWhpc8NibZsTn2DnBjnknNroNFF11Flc+Nwta7SC5r7XH0mgA+odoutTlZ5THE22k77dFA1oIuC92Y24aaj3JhUYrVyelMAOTRp+IkeoLjC6e9Ow8W5mO72myXbEltvoj5YHO9OSR33iB6hYJMYawa5RfmpYxIujUEb8mA4IzEn7mJrPPG30ntHeQgZ0tLeSR3IMYB29ZztfFi6nptOfgnFJPHGxxke1he9z8ryGuDbNY27TqLhgPcVE7RYrdrW07wSSczm8GjkTzJ3/VKgh69hY64uCDcEaEHmFvHk12q+XU1nnz8Vmy/WHzZPHj2grDKCfIbyRl/O5Ks+G7WBl2wRPa+2pYGiw79PaCg3pBeeazygYhG7qzyNH0XCNxHYSRr32SknlVxGJkZzxvLi702RnMAQNzLEFUegSESoPk78ony8iOdjI5SDkLCcri22ZtjuNiCNddeSv5QcoIIIEUESCA10FxdHdAo1Uzyn47JTRMEYuX5tCbDS28+KubFnXllHUg73+5qDFq2jdPK+WYPu43LYg3XxcdPUVPbJYS6d5ZkMFO2xeMwDpDyc/e4nwACKFPoZMoPcUCvlBxSnd0VJvAki6RzLeajuAbHdfKU/MOA0ZLRHJVPboeq6QXHabMVUrKq6h6zEDfegv1V5TejGWjoYom8DIWi33GD4qpY7tbV1QtK+Jo5Rxge3U+1VqWqK7w2hnqX5KeKSV/0Y2lxHabbh3oFIpyw3D3X7NE5/424aG57dD7LBS9HsHMf3vV7MzGW8Xm58Gpx/6PYLno3G3ESX/7bIK+3H3Dc8j7pH5XFOoNq5hukae8gfnATip2WYL2zs7XtD2/zN1b32UDiGDSRC7m3adz2nMw+I3eKC10u2cw1yA9rBf2sJT6DbZjdHR5eNtW8bnQjms2dEuhK4C1zbkSSPUg1PANqW2laYwQ9/SNAfbKSOsPR1unrsZdfqxDvJJ+IWXYdW5SNbe1Xakr4nNF5HdvoR+8uQSL8We8uF8uWw6lhdxFyCXB2gBbutv36WLaSZx3l5/zJB7A4BIPr4G7nNAuTYEu79dSU1kxiHgSe5p+KgVqXA72tP2mh3tddR8tQ4bnFv2er7lxNizDua4+ofFSeA4MKzNZ+QgXLXDUjiRwKCvjrOsT2uPZvJXVDWAvLiLAnQcgNAPAK0VezMbIZwHEyCMFhvbQPbn0+zr4KhR3abHeNEGhYfJG8WNlPbOYQ0yVTgPRaxg8RcrLqauc3cVq2wOINe+qBPpdG4X7ggqe1OGAG56oG82vbL2cbtv/ACqp10sJa3SR4ZmtbqbyCdd/JarttAwDNccDv8HfhLlmlbhOtw5rR47uCoV2axAiQOAIOXphrqSxzhJY8yzOfBegvJ/j7qqB7ZDmlgf0b3fTYRmil7y0i/aCvPtJE6MtOa+Vrmtu2ws4EGxOvzjuV62Ir3RTxvabZm0wdyLelfE4H7pHqCg28oIygqGqNFdBVBo0SMKKVYs98sg81AfrP9wWgsVC8sTf2eE//IfyoMriK7ragMjd3Js+XKCTwUQ7NJ1nk2O5vZzKBvLV3UeyN80gZG1z3uOVrWguc4ncABvUjVANG4epaf5PNmTSx/KJRaaRtgDoY4zrl7CdL+rmgitnPJhFHlfiLy92800LrAfVlnHtDP5loVG0NZ0cNoIhfLHC1rGC/MW6x7TclVjHMbnF20lM6U/4j+pGO7MRm7x7VVqk40buEjWfVZkFvwqK1J9HMP3c4+zJEwg/eaAQiocHfUCTpoYQ5ps0sfZ8jbXzNcLObbkSsjj2yxalPnrSt4iRgtbscyxV32T8plNUuayW9NMbAZzeNx5Nk0ynscBv3lBZ2YFTPb0bi+OUXs6TW/Y7QKoY/stJA5ws1hIJvp0cjQLm7To7387LS6iNlQ3JLo75ko3jlfmP77VASYgYHGkxAXid6EgvdvBr2O329o9il3OmpkvbEsTwIOJ6JpZINXQcHDeTET+U+Cr7Y7/3u7FsW2Wzj43tZlL3PI6Cdrg1r28AbmzXi+4b733aKkYrhrnElzcs4GZw3dK0b3AfTHEcffOPLer1TnwzudxWG0F+CcspXcz7E6gcnTNVthHilK6FH3KS6JH8nKBpTQ5TcFTuF426mkzRtbld6TSAbH6TeXcmEdP/AL8ErCwg6G3Pu5FA5xaR5PSN0BNxyF76d1lCYjSZm9K0a/PHsze4HwKuOAwNlvC+3WuWaWsbXIHK2pHcVHuwwxSuif8AO6uu7N809xvbuKgpgCuuwslnydrG/BVKup+jkc037L77cj2jUd4KsuxDvOO/h/ogmtpHXYfsu9xULHMWuuND1huB0LXNO/sJ15qZxnVtu/3WUGx4Ba46i7Se1KR1iNK9rA5wIuQQT3buzeN6lNnX26M8mE/yVDT8VMbfYlT1DC+F4LnPb1QzKcoB1ffW4LtPtHfZQOCnqs+xUD1Ojcrbo9DFGuGG4B7B7kEDZGFyEo0KoAC6DVWNp9vKShJY5xklH/TjsSDyc46Du1PYqk7yuvcepSgDmXuJ/IPcmjVwFTPKpSukpmBjXOcJNzRc2ynWwUDDt+ZtC5zDy0A9YRyYoTvN1FUmXZGqlblDAy5Fy9wGnHQXKloNhP8AEmA7GDd94/opp2I9qRfiPagSg2SpGEFwLyNRmJ3jsGimHyt7zzJufaoKTEe1Nn4j2oLDJWpnLWhQMmI9qaS16CbqpGvFiAVSce2eY67mCx5KSfiCRfWXUC+we3slE5tNWFzqf0WSG5dDy72dnDhyWv490VRSPEvWDW54ZGWcQbaEHi22/s8FgmK0gkF7Ky+S3a50LxQ1DrsP/Lud813+ETyPDkdOIsVNR4nLLTimLi4xuzxNJFnkf9O54nXL26cdI6vLKiNrm3Eg6zHNa0BpuSRYAHTtvxCeY7QdBUDL+7kuY/qv4sv7vBcSR5ZQ75sxyu00FRYkH/MAv9pruYS8ZbKs5WSz9U6pguS8DKb2kZ9F/Mdh3jvXcTFaMbwCRjTUiN2RoAmFiPNk2Elvqk+onkoiOnt2jh3KskI4bpyyFLxwpZkduagaPp9Ny6bEpBsSBiVDOIFpBabOBDgeRBuD61bcepG1MEdQ0WJFnga2IJBH3XAj1Ktlqs2xswd01O7c9vSM7xZr/YWG3Y5Bn22tGbRzW9IEP+22wf6+o775SexcnnD9gq3Y9h+elqGEdaPzg+71X/hJ/lCpOyBtJrvs4KC04gbhQJHVb934KarHaKJ+a3l1fggf1GFvEUj3CwaG3BIvcvaN3ihg3os/+wPwMPwVlxvB2vifNBUudH0TZQyT0nssHFxAtlFweB1CreEDRn2pv6QVt1JMb/SG8bDzY38oRLjDT5mL+Gz8oQRXDVUPKdtcaGAMiP7RNcMtvY3cX9/AeJ4K3Rrz9tXify3EZpb3ZGejjHCzdAfHf94q1EZSUhvmeczzqSdd/JPgwDebJCaXLoN/uTKepDPSOu/w4kngP73qKl2xg9qfU1UQLE93+qh8Mgmks5sdmnc55yAjmAdSO0gKXqKJ8fpAHtbuRZxt8FLXEGx0KbvxDtSNZHnbp6Q3do+j+ihOnuiJqSu7U3fWKODijsSgdPq0i6comwEpdtIUDfOSumNKfx0BTuCgQRzIyozGsOIGdtwRqCNCCOSuEVAlZ8LzMItwQK4NjBxCjGZ2WZnVLgbFsrR1Xg8Mw97gtCwLDYcQww5Whkrm5HkXBjqYzcOHLrAOHY5YPg1SaOsLToyTqu+180+vT7xWueS7F8lZJAT1ZxnaOAlYOtbvbc/dUVccArxVUzXSxtu5r4KsFpJEjPNyxm3otOp10sfFZFU4YaaealdcmF3UJ3vhdYxu7TYtv2k8lrXyQQ1k8Y3VTRURtsCBPFYSZQSLlwyk3I3KpeVKmAdS1otqTTTkbrHM5jvDznMajU70FVYxLALnci6RVCyTkcuDKighfKbRse88mNLvduQcOkTnCK7op4n30a9ub7Luo/8AC4nwSrMBk16aSGnscpE0ga69gdGC53Ea9qjcZoXQPfDLa4G8G4c1w0c08QQUFyxcCOq63oyCzu5wLXfFZhhNMYauSM72Oe31FXjGa/pYIJeJY3N3loJ9oKq9RrW5/wDEY1x+1lyu9rVA8qToo6GPMWt5ua31uspCo3JpQfvI/wCIz+oEF6fBkpXMsy4oS29/OEMzDd9EX9blT8J+Z9uX+ktA2kjyU01mjMIiwu+rxA8SVn+EfM+1L/SSDeMKPmIv4cf5AiQwr9xF/Dj/AChEtCOxqs6Gmnl4sikcO8NNvbZeeMGbaPMeJc4+v9FtvlEmy4ZVEfQA9b2j4rFqUWgb9lqBN8m9x7SUywGESyOnlF2MIytO5z/mt7gNe8o8WfaJ3bYes6+xSWEU37M0DeAH97n3J9llFiVZWOc5lzvI04AK34Lg8cpygnMe26ouEAvdpvJAC13ZCnaCAOAOvEmykrf1ePii7S7PyUrrkdQnRw3X+CqVZRdbMNzt/Yf9VtmL1TWtMdS3NC8lrubNeq9p7FmOJ0XyaoMbzmaCCHDc+N2rXjwse8KuduoSnoDyUhDhnYrHDh4TxlGEFchwxPY8OHJTQp12IkEUyhHJLNpApDo0MqBo2nSjY0qVw56gzryhYfldnbpx05qU2G2jZDLHPKAQGk3sCWuG+1924jxTzbSIPh7lRtmavo3A/wCHIHW7L3t7Cl8WXK9K7cS5YaesjOkE0UjjewdA8hko/lcD4JLbrDhPQVcLdS2MzRgZRrGRI1rQNdctrnmj/wCNQSUBa9wzGNzMtr6i4ZcctGlMG7YsETLNzHIGuueqSBlJsN+5JdasxmdNU542O33aL940d7QVP0Wzj3VEULycssYlEkbS9rWua4tuSBa5bbxVHwmTLGWXv0b3s132abe+6uEu2DmxUTYnyXh/fMBLWPyvGRtxv6osdLaqsJRlDTMlp4JKeQmoaLS9MS5rjdpsxoDdHDjwTOnZIySOGMOe3opDM1k3yZsnR1M8bZHyA6gdXtsjbieIVDSYoWwR3k8+8CMsbI4vIE8turra7BfRJUOxsXSiOpmkc7MGOEETzGx5GYNNQ8ZSexovqs3lFxI7RY1RyNfHNISXCCR3ye0tpWtex7GSO0tlDBc8yqhj2LfKZS8NyNDWsY29yGMFm3PE8fFaDX7O0IoKl9PGx5ZE9zZTd5zBmcFr3HThe1uXNZaxqceWlmJKlnzUwaeDnD8brewhINb52I9jx8filKFvmnfbPvCA9OPvf+UKoVqRoUzovTj/AIjf6gT6p3JjR+nH/EZ/UCo1Da3/AJaf7Lves7wj5n2pf6S0La8/ss/d/wBwWe4T83/OP4GhSDdsP0ii/hs/KES6ptGMHJrfcEFpFO8pDL4ZUj6jT6pGLG4v3Le5q3Pa2n6Shqm84ZCO9rS74LCqI3gHYB7DZFRWPHzY+18CrHhx8063AgeqNir2Os813Ee3T4qcwZ+aJ/8Alu/mjH6JFiV2bh85fkCfE6fErS9k5POAdhHsWebMnrO7h71eNn5MsrT2hZ/1q+J7abDvlFLIB6QDiO8arHqiqM0Lc3pwnIeeQnT1Ov8AzLeaQavb238CsU2hw75PiM0O5kly3ueLj1Fa1hL7OT9JCL729Q+Hon1W9SlQ1VPZGpySOYfnN/E3/Qu9Ss75lAoVySm0lUE1lrwgfvkTeSoCipq9MpawoJiSsCaS1qizOSky4oCxiqzRuCpGFDzz2jiL+o/6qzYi7qlV7Ah+1W5td+qDR9nqaV0Z1zX1bv00AsbnmFK4RhL3ssRaxcPD+yrL5P8AB4/kzZTvfmB+69wCsdHh8UWYtbbM57jx1zEcd24LE49y/mu157LP3P48/VNP0NVUxfRlv/MM3/cnGHvyyxu5PYfU4FPNs/8A3attzh//ADwpjHoQeRBW3Fr+2cUJmYJI3yuLHAkRiQRRXOZzLizJHXLQ8kAAE30AMZJtBapzxiNzGZMrIgZntzAB5LmkRNkdbJnLzYNNhvvR5No5JZRJO59QASchI6MktIabHqWBIOg4JB+Jym+XLECdMozOb5yR4s9wsP3rho0aaLn8Nancc2ue2KenhiEbXlzJS9xkc5zjkkcBo1jnXJNhvVZYxE2G7i8kucSTmcSTc79+6/YlXGy3JjJSkPmz2vf+Yj4JNj7zRjscfXp8Fx0mWNt99r+J1PtKSoX3qO4W9QQSVTuTXDReWL+LH/UCdVW5I4KPPQfxI/zBUaJtm79km+6PW9qoWEN9Dul9uUK7bcP/AGSTtLPztKpuAtu+Mdh9srQoNxboB3BBE4oLSGZjDgWnc4Fp7iLFed6SAxmWF29j3tPeD+q9EsKxTbui+T4nLwbMBK3vPpfizpRWMSizROA5EjvGvwSuyU925TxYR95jtPwlOZI1B4RIYZnN+g7OO1u5w8Wlp+6VIq54LLllAPG7fj8FdMPfYjvWfVL8jsw3bwfaCrZh1cHsDmnvHI8QpyjUaYytawtkPolvWO/+9yyzyy1TXSQVEN7i7Sd243HvVloscDmdG4HsS21mw7Z6I5XkvAzNJ9EHTgEZZfSV93tmGlzmPjo73lTsmJXUVjGzzqFzYHuDj0bX3At6V9LXO5NqdxICu6JSWtKbumJXAaug1BySUWVKIFAQag4IZlxI5BGYo7QqC2bF6vua4/BSeLy6FNthoM88juTQP5j/AOJQb/se/LQRdrpfzlS001g3ucfxFRGHjo6Snb9Vzv5nFw96dYjLYtHJjb95Fz70Vje0UmfEqx312D+WKNvwXDAmUFR0sk0t7iSaR4P1S8lvssn7EQYYug1GETioDJsmdRLchvPTw4+xJVlVZMBUZWmQ7zo39f75IHVVV3fYbm6nw/1R7OvzSZueZQ732YTxd7lLbLizh3FUTtUdFzgI8/Tj67PZqjq9yU2XZeqgHJ1/U0qUW/yhxFkL7OcWF8YaHAWBAubEDW/iq7spHeeEfwvbNf4KX2+synY1ugMt7fdddM9ho71UfZ0fsY5yQay5GuSjW0MmuVC8sOGl0MVS0daF2V32HbvUdPvK7h6RxClbPDJE/wBF7S09l9x7wbHwUGIRODgCofHYCx7JmjccrhzHD1glv3gpGKJ0EskEgs6NxbbmL+5SD6dsjS12rXCx7iopph0gfHkvewBYTvMZ9E941ae5K4biBp3kH0T6Q+IUJSF1PL0UhtYkxPO7XgeTXceRCsMtO2ZvJw014Hkf1V9Fjw2USkGM5rnhvB5EcFq2BkugDXgjSxv2LDNnrU8t35muOgJ9G3eP9lq2G7TMbGLPadNXFwI7hzWfPFqieUKcyVWY6aEW5ND3Bv4QFW6fcFJ7S1wmqHvG7cO2xPsUVEdFZMiU8BQzJHMhmRChcizLhdNCKNIzu0TnIozFJw0FBX8bqN6tvk4wsiDNbrSvuO4dVvtufFUmkpXVdQ2Nm4m7j9Fo9J398bLddkqFsdnWtHC0G3cLMb339ygsFS0GZkI3MDI/Bo1+PqVc27xjo4Z5AdTdkf2ndRnwPgpamnIbJO7ebsZ9t2riO4LMdsa81E7IG+hH1nngX8B4D2uVEZhsOVjR2KQYF1BTJ7HTIGrY0lU6BPKqoZHvOvIan1BQVbVOfuBA9p/RAzqDmJv6I3/omUkmc3OjBuHNcVcjuLSB7Em2S6Dt5zG6m9njZw7iodtlI4PJZ/gUE7Wv0PcVI7HD9rZ2NefZb4qEqpdFJbL1rIpy6RwaMjgL8SSNBzKgm/KHN1Ym9rz6gB8VIeTujcZnSW6rCRft6NrQPaVWcaq/ls0bIQ51ri9rbyLnsFhxWnYDTiFoY3dqT2uO8qwTpKCTugtIi8y6a5JIwUFA8qmBkZa2Iats2YDi3cHe4eA5qr4dVA25HcVs8sbXtcx4zNcC1wPEHeFi20eCuw+oLDcwvN4n8rn0T/e/vCyHOK4Y2oZldo4ei7keIPMHkoKDEJKV3RztJA0a4am3f84e5TVJXcHeB/VL1DWvblcA5p4EXCKOlxiFzQekjcDvaSLi3MFSkFdStjvEA+Y3FgPNxj6Tnbifqjxsqt/wSEG4ae4m49t7J42zRYfr70BynUn1dwSTAjJvp/dks2JUcLoNS8dOU9goCeCgYMiTlkClI6C3pad2pUjT0sFrekfrHX1JopmK4lHCOs4A8BxPcN6q8cFRiD8sEbsvFx0aBzc7cO7etXbs9SB2b5PGSdSS3Nc+Kl4KbQBrQxo3bmtHcP0U1cVzZXZRlIwMb15HWzvtq48hyaFbZGaCnjI060z+AI33PIe9MazFYqcG78pO9waXykco4W3cO82VZrsbqp29FSQup4j6Uk1ulf2lo3dg3IHG2u04jtBT9Z4GWNu/LffI7tJ1soDBsILG3dq92rjv1Op1Utg2zLYjmJL5D6T3byeNuSsdPh3YqiChojwCXOFucLEkDs09u9WaGiATtlOAgp8WzTRuaEo7ZwclcRGEeQIKDUbKg8FCVuxvIerRawYhyXJp28kwYlNsrK30de/9U2dhk8ZzdG7TkLj2LdfkbeQRtomfRCYMaoaCeoIEcTzuuSLAd5OiuGFbCbjO6/1W6Dxcr4yEDcF2GpgY4fhTIhaNgaOwe88VJQRWIQaUrG7VVDrKiSt0EEIWrmyXIXBaqOAU0xnCo6qIxSi4O48WnmE8LUFBiWOYJNQPyyAui+ZILnT+/Ee1IwVVxcH1Lb6mBkjSyRoc07w4XH+h7VScV8m8bnF1PIYz9F1yP5h8QT2qKp3TLkyKbOwVS30pI7c83/gpnC9lY4us8mR3qaP1/vRBA4fhriLkG53DkFNU+Cnjp7/UrA2MDQADuQLEEdFh7G8L9/6JfozuA9Sfw0hcn0VEAggHUpKRdht1aDSN5Ivko4IKwMPcNxcO4kLpuEk77nvJKs4hXYiCCuRYQBwT2LDrKXyBGmBlHSAJw2MBKorIOUd0eVHZByjR2R2QEjsjsjsqCC6AQsumhECyMBdWQAQFZdNKJGED4FBEESBgURQQVHJXBQQQAIkEFFNq3cmKCCgAXYQQSB/Tbk44IIIEBvSiJBUGgEEEAQKCCAIIIIDRoIIgI0EEACNBBB0EYQQQdoBBBAEEaCodtQQQ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data:image/jpeg;base64,/9j/4AAQSkZJRgABAQAAAQABAAD/2wCEAAkGBxQSEhUUEhQUFRUXFxQVFBUUFxcUFRUUGBUXFxUUFxQYHCggGBwlGxcVITEhJSkrLi4uFx8zODMsNygtLisBCgoKDg0OFxAPFywcHB0sLCwsLCwsLCwsLCwsLCwsLCwsLCwsLCwsNy8sLCwsLCwsLCwsLCwsLCwsLCwsLCwsN//AABEIAMEBBQMBIgACEQEDEQH/xAAcAAAABwEBAAAAAAAAAAAAAAAAAQMEBQYHAgj/xABJEAABAwIDBAUHCQYEBQUAAAABAAIDBBEFEiEGMUFREyJhcYEHIzKRobHBFEJSYnKCorLRJDNzkrPwU4Ph8RU0Q8LiFjVjhLT/xAAXAQEBAQEAAAAAAAAAAAAAAAAAAQID/8QAHREBAQEAAwEBAQEAAAAAAAAAAAERAiExElGhQf/aAAwDAQACEQMRAD8A2W6NBGgJGgjQEgjQQBCyMBdWQc2QsurI7IOQEdk2xCoLGnILvJyxt+k61/UBqe5Qc0NaWl0s8ULQCSWi9h3oLLZHlWbYZty2GR7XymeP5rjZpvz7lP0W2jZjaOF7z9Xre4ILTlQyppS1cj98RYPrOb7gnDnu/wBgT+iBTKgQmkr9es5wH3Wj9Uxnjhcdbv8A5z8VqcdTT+fEomek9vcDmPqCj5dpox6LJHeGUe1JOwqEb2vb23095XDcKid6Lz7PiAr8VPp23accYiPvD9F23adnFjvAgqMrKNjNOmZfla5/CSVD1VfGz0pGAcybex2qzZYssq3t2kh4h48B+qXZj0B+fbva79Fms+0tMP8AqB32AXe4KPqdqGHRkUruW9g96ithjxSE6CVl+RcAfUU6a4HcQe7VefztJO55Yxob1S7rWJFiBvAHMc0jLi1UNRKWn6miD0OiIWaeTnygOmeKascM50ilOmc/Qd28jx3LTEHKJdWRWQEgjRIAggggTRrhHdB0giugg6C6C5CRxKDPE9uYsuPSBItx3hAhX4q2PSxcbgaa6nuUJj204pgDIT1twZlcfHXTxVBqvKa2jmyecf0Tsrm5GHPo7fITe1y03GullC7V+UB+LFsENO0NBzZnek3mS7g1QaDie3ETA3ophM8+kyPO9zRbgGjrG9hb2pTBdvaUhuZ7xMTk6J7XNde9jdu4W5rP8F2ufh9NkeGR3LujcxjrSjnnaAT4uVLgx5kU7p2tc+RznPu7qtBJubDU8eJQb7jIfNKyWGUxPYeWZpFrG4Vf2jpK2ZhYZhI0m7gDkv2WPDxWYTbe1kptGQOxjS4hMp8brnHrySDvGX4KiyT4Y6M+ca5tt9xp3Bw0TtkVQ0NNpWtcCWWDg2wF+qOViD3KEwipc6Pzj3POYl2Y3tbQC3dr94q/wbTxu6UZSwTCQuLS17myPY2MFoJb1Wsa4Wvc5uxQQlPVzjdNIPH9VJwYzWN3VD/HX4qXixqJxfnaS0xNjaMoBzdGekffXrOe2NoPAW5FK1lTSuPUjZ1zING5AwXayN2a2YABpfYb82qCOj2kq76mGT7TcpPiASnTts5GsJlpwQ0Eno38B9tOqjDoA5wAcOtMWhpc8NibZsTn2DnBjnknNroNFF11Flc+Nwta7SC5r7XH0mgA+odoutTlZ5THE22k77dFA1oIuC92Y24aaj3JhUYrVyelMAOTRp+IkeoLjC6e9Ow8W5mO72myXbEltvoj5YHO9OSR33iB6hYJMYawa5RfmpYxIujUEb8mA4IzEn7mJrPPG30ntHeQgZ0tLeSR3IMYB29ZztfFi6nptOfgnFJPHGxxke1he9z8ryGuDbNY27TqLhgPcVE7RYrdrW07wSSczm8GjkTzJ3/VKgh69hY64uCDcEaEHmFvHk12q+XU1nnz8Vmy/WHzZPHj2grDKCfIbyRl/O5Ks+G7WBl2wRPa+2pYGiw79PaCg3pBeeazygYhG7qzyNH0XCNxHYSRr32SknlVxGJkZzxvLi702RnMAQNzLEFUegSESoPk78ony8iOdjI5SDkLCcri22ZtjuNiCNddeSv5QcoIIIEUESCA10FxdHdAo1Uzyn47JTRMEYuX5tCbDS28+KubFnXllHUg73+5qDFq2jdPK+WYPu43LYg3XxcdPUVPbJYS6d5ZkMFO2xeMwDpDyc/e4nwACKFPoZMoPcUCvlBxSnd0VJvAki6RzLeajuAbHdfKU/MOA0ZLRHJVPboeq6QXHabMVUrKq6h6zEDfegv1V5TejGWjoYom8DIWi33GD4qpY7tbV1QtK+Jo5Rxge3U+1VqWqK7w2hnqX5KeKSV/0Y2lxHabbh3oFIpyw3D3X7NE5/424aG57dD7LBS9HsHMf3vV7MzGW8Xm58Gpx/6PYLno3G3ESX/7bIK+3H3Dc8j7pH5XFOoNq5hukae8gfnATip2WYL2zs7XtD2/zN1b32UDiGDSRC7m3adz2nMw+I3eKC10u2cw1yA9rBf2sJT6DbZjdHR5eNtW8bnQjms2dEuhK4C1zbkSSPUg1PANqW2laYwQ9/SNAfbKSOsPR1unrsZdfqxDvJJ+IWXYdW5SNbe1Xakr4nNF5HdvoR+8uQSL8We8uF8uWw6lhdxFyCXB2gBbutv36WLaSZx3l5/zJB7A4BIPr4G7nNAuTYEu79dSU1kxiHgSe5p+KgVqXA72tP2mh3tddR8tQ4bnFv2er7lxNizDua4+ofFSeA4MKzNZ+QgXLXDUjiRwKCvjrOsT2uPZvJXVDWAvLiLAnQcgNAPAK0VezMbIZwHEyCMFhvbQPbn0+zr4KhR3abHeNEGhYfJG8WNlPbOYQ0yVTgPRaxg8RcrLqauc3cVq2wOINe+qBPpdG4X7ggqe1OGAG56oG82vbL2cbtv/ACqp10sJa3SR4ZmtbqbyCdd/JarttAwDNccDv8HfhLlmlbhOtw5rR47uCoV2axAiQOAIOXphrqSxzhJY8yzOfBegvJ/j7qqB7ZDmlgf0b3fTYRmil7y0i/aCvPtJE6MtOa+Vrmtu2ws4EGxOvzjuV62Ir3RTxvabZm0wdyLelfE4H7pHqCg28oIygqGqNFdBVBo0SMKKVYs98sg81AfrP9wWgsVC8sTf2eE//IfyoMriK7ragMjd3Js+XKCTwUQ7NJ1nk2O5vZzKBvLV3UeyN80gZG1z3uOVrWguc4ncABvUjVANG4epaf5PNmTSx/KJRaaRtgDoY4zrl7CdL+rmgitnPJhFHlfiLy92800LrAfVlnHtDP5loVG0NZ0cNoIhfLHC1rGC/MW6x7TclVjHMbnF20lM6U/4j+pGO7MRm7x7VVqk40buEjWfVZkFvwqK1J9HMP3c4+zJEwg/eaAQiocHfUCTpoYQ5ps0sfZ8jbXzNcLObbkSsjj2yxalPnrSt4iRgtbscyxV32T8plNUuayW9NMbAZzeNx5Nk0ynscBv3lBZ2YFTPb0bi+OUXs6TW/Y7QKoY/stJA5ws1hIJvp0cjQLm7To7387LS6iNlQ3JLo75ko3jlfmP77VASYgYHGkxAXid6EgvdvBr2O329o9il3OmpkvbEsTwIOJ6JpZINXQcHDeTET+U+Cr7Y7/3u7FsW2Wzj43tZlL3PI6Cdrg1r28AbmzXi+4b733aKkYrhrnElzcs4GZw3dK0b3AfTHEcffOPLer1TnwzudxWG0F+CcspXcz7E6gcnTNVthHilK6FH3KS6JH8nKBpTQ5TcFTuF426mkzRtbld6TSAbH6TeXcmEdP/AL8ErCwg6G3Pu5FA5xaR5PSN0BNxyF76d1lCYjSZm9K0a/PHsze4HwKuOAwNlvC+3WuWaWsbXIHK2pHcVHuwwxSuif8AO6uu7N809xvbuKgpgCuuwslnydrG/BVKup+jkc037L77cj2jUd4KsuxDvOO/h/ogmtpHXYfsu9xULHMWuuND1huB0LXNO/sJ15qZxnVtu/3WUGx4Ba46i7Se1KR1iNK9rA5wIuQQT3buzeN6lNnX26M8mE/yVDT8VMbfYlT1DC+F4LnPb1QzKcoB1ffW4LtPtHfZQOCnqs+xUD1Ojcrbo9DFGuGG4B7B7kEDZGFyEo0KoAC6DVWNp9vKShJY5xklH/TjsSDyc46Du1PYqk7yuvcepSgDmXuJ/IPcmjVwFTPKpSukpmBjXOcJNzRc2ynWwUDDt+ZtC5zDy0A9YRyYoTvN1FUmXZGqlblDAy5Fy9wGnHQXKloNhP8AEmA7GDd94/opp2I9qRfiPagSg2SpGEFwLyNRmJ3jsGimHyt7zzJufaoKTEe1Nn4j2oLDJWpnLWhQMmI9qaS16CbqpGvFiAVSce2eY67mCx5KSfiCRfWXUC+we3slE5tNWFzqf0WSG5dDy72dnDhyWv490VRSPEvWDW54ZGWcQbaEHi22/s8FgmK0gkF7Ky+S3a50LxQ1DrsP/Lud813+ETyPDkdOIsVNR4nLLTimLi4xuzxNJFnkf9O54nXL26cdI6vLKiNrm3Eg6zHNa0BpuSRYAHTtvxCeY7QdBUDL+7kuY/qv4sv7vBcSR5ZQ75sxyu00FRYkH/MAv9pruYS8ZbKs5WSz9U6pguS8DKb2kZ9F/Mdh3jvXcTFaMbwCRjTUiN2RoAmFiPNk2Elvqk+onkoiOnt2jh3KskI4bpyyFLxwpZkduagaPp9Ny6bEpBsSBiVDOIFpBabOBDgeRBuD61bcepG1MEdQ0WJFnga2IJBH3XAj1Ktlqs2xswd01O7c9vSM7xZr/YWG3Y5Bn22tGbRzW9IEP+22wf6+o775SexcnnD9gq3Y9h+elqGEdaPzg+71X/hJ/lCpOyBtJrvs4KC04gbhQJHVb934KarHaKJ+a3l1fggf1GFvEUj3CwaG3BIvcvaN3ihg3os/+wPwMPwVlxvB2vifNBUudH0TZQyT0nssHFxAtlFweB1CreEDRn2pv6QVt1JMb/SG8bDzY38oRLjDT5mL+Gz8oQRXDVUPKdtcaGAMiP7RNcMtvY3cX9/AeJ4K3Rrz9tXify3EZpb3ZGejjHCzdAfHf94q1EZSUhvmeczzqSdd/JPgwDebJCaXLoN/uTKepDPSOu/w4kngP73qKl2xg9qfU1UQLE93+qh8Mgmks5sdmnc55yAjmAdSO0gKXqKJ8fpAHtbuRZxt8FLXEGx0KbvxDtSNZHnbp6Q3do+j+ihOnuiJqSu7U3fWKODijsSgdPq0i6comwEpdtIUDfOSumNKfx0BTuCgQRzIyozGsOIGdtwRqCNCCOSuEVAlZ8LzMItwQK4NjBxCjGZ2WZnVLgbFsrR1Xg8Mw97gtCwLDYcQww5Whkrm5HkXBjqYzcOHLrAOHY5YPg1SaOsLToyTqu+180+vT7xWueS7F8lZJAT1ZxnaOAlYOtbvbc/dUVccArxVUzXSxtu5r4KsFpJEjPNyxm3otOp10sfFZFU4YaaealdcmF3UJ3vhdYxu7TYtv2k8lrXyQQ1k8Y3VTRURtsCBPFYSZQSLlwyk3I3KpeVKmAdS1otqTTTkbrHM5jvDznMajU70FVYxLALnci6RVCyTkcuDKighfKbRse88mNLvduQcOkTnCK7op4n30a9ub7Luo/8AC4nwSrMBk16aSGnscpE0ga69gdGC53Ea9qjcZoXQPfDLa4G8G4c1w0c08QQUFyxcCOq63oyCzu5wLXfFZhhNMYauSM72Oe31FXjGa/pYIJeJY3N3loJ9oKq9RrW5/wDEY1x+1lyu9rVA8qToo6GPMWt5ua31uspCo3JpQfvI/wCIz+oEF6fBkpXMsy4oS29/OEMzDd9EX9blT8J+Z9uX+ktA2kjyU01mjMIiwu+rxA8SVn+EfM+1L/SSDeMKPmIv4cf5AiQwr9xF/Dj/AChEtCOxqs6Gmnl4sikcO8NNvbZeeMGbaPMeJc4+v9FtvlEmy4ZVEfQA9b2j4rFqUWgb9lqBN8m9x7SUywGESyOnlF2MIytO5z/mt7gNe8o8WfaJ3bYes6+xSWEU37M0DeAH97n3J9llFiVZWOc5lzvI04AK34Lg8cpygnMe26ouEAvdpvJAC13ZCnaCAOAOvEmykrf1ePii7S7PyUrrkdQnRw3X+CqVZRdbMNzt/Yf9VtmL1TWtMdS3NC8lrubNeq9p7FmOJ0XyaoMbzmaCCHDc+N2rXjwse8KuduoSnoDyUhDhnYrHDh4TxlGEFchwxPY8OHJTQp12IkEUyhHJLNpApDo0MqBo2nSjY0qVw56gzryhYfldnbpx05qU2G2jZDLHPKAQGk3sCWuG+1924jxTzbSIPh7lRtmavo3A/wCHIHW7L3t7Cl8WXK9K7cS5YaesjOkE0UjjewdA8hko/lcD4JLbrDhPQVcLdS2MzRgZRrGRI1rQNdctrnmj/wCNQSUBa9wzGNzMtr6i4ZcctGlMG7YsETLNzHIGuueqSBlJsN+5JdasxmdNU542O33aL940d7QVP0Wzj3VEULycssYlEkbS9rWua4tuSBa5bbxVHwmTLGWXv0b3s132abe+6uEu2DmxUTYnyXh/fMBLWPyvGRtxv6osdLaqsJRlDTMlp4JKeQmoaLS9MS5rjdpsxoDdHDjwTOnZIySOGMOe3opDM1k3yZsnR1M8bZHyA6gdXtsjbieIVDSYoWwR3k8+8CMsbI4vIE8turra7BfRJUOxsXSiOpmkc7MGOEETzGx5GYNNQ8ZSexovqs3lFxI7RY1RyNfHNISXCCR3ye0tpWtex7GSO0tlDBc8yqhj2LfKZS8NyNDWsY29yGMFm3PE8fFaDX7O0IoKl9PGx5ZE9zZTd5zBmcFr3HThe1uXNZaxqceWlmJKlnzUwaeDnD8brewhINb52I9jx8filKFvmnfbPvCA9OPvf+UKoVqRoUzovTj/AIjf6gT6p3JjR+nH/EZ/UCo1Da3/AJaf7Lves7wj5n2pf6S0La8/ss/d/wBwWe4T83/OP4GhSDdsP0ii/hs/KES6ptGMHJrfcEFpFO8pDL4ZUj6jT6pGLG4v3Le5q3Pa2n6Shqm84ZCO9rS74LCqI3gHYB7DZFRWPHzY+18CrHhx8063AgeqNir2Os813Ee3T4qcwZ+aJ/8Alu/mjH6JFiV2bh85fkCfE6fErS9k5POAdhHsWebMnrO7h71eNn5MsrT2hZ/1q+J7abDvlFLIB6QDiO8arHqiqM0Lc3pwnIeeQnT1Ov8AzLeaQavb238CsU2hw75PiM0O5kly3ueLj1Fa1hL7OT9JCL729Q+Hon1W9SlQ1VPZGpySOYfnN/E3/Qu9Ss75lAoVySm0lUE1lrwgfvkTeSoCipq9MpawoJiSsCaS1qizOSky4oCxiqzRuCpGFDzz2jiL+o/6qzYi7qlV7Ah+1W5td+qDR9nqaV0Z1zX1bv00AsbnmFK4RhL3ssRaxcPD+yrL5P8AB4/kzZTvfmB+69wCsdHh8UWYtbbM57jx1zEcd24LE49y/mu157LP3P48/VNP0NVUxfRlv/MM3/cnGHvyyxu5PYfU4FPNs/8A3attzh//ADwpjHoQeRBW3Fr+2cUJmYJI3yuLHAkRiQRRXOZzLizJHXLQ8kAAE30AMZJtBapzxiNzGZMrIgZntzAB5LmkRNkdbJnLzYNNhvvR5No5JZRJO59QASchI6MktIabHqWBIOg4JB+Jym+XLECdMozOb5yR4s9wsP3rho0aaLn8Nancc2ue2KenhiEbXlzJS9xkc5zjkkcBo1jnXJNhvVZYxE2G7i8kucSTmcSTc79+6/YlXGy3JjJSkPmz2vf+Yj4JNj7zRjscfXp8Fx0mWNt99r+J1PtKSoX3qO4W9QQSVTuTXDReWL+LH/UCdVW5I4KPPQfxI/zBUaJtm79km+6PW9qoWEN9Dul9uUK7bcP/AGSTtLPztKpuAtu+Mdh9srQoNxboB3BBE4oLSGZjDgWnc4Fp7iLFed6SAxmWF29j3tPeD+q9EsKxTbui+T4nLwbMBK3vPpfizpRWMSizROA5EjvGvwSuyU925TxYR95jtPwlOZI1B4RIYZnN+g7OO1u5w8Wlp+6VIq54LLllAPG7fj8FdMPfYjvWfVL8jsw3bwfaCrZh1cHsDmnvHI8QpyjUaYytawtkPolvWO/+9yyzyy1TXSQVEN7i7Sd243HvVloscDmdG4HsS21mw7Z6I5XkvAzNJ9EHTgEZZfSV93tmGlzmPjo73lTsmJXUVjGzzqFzYHuDj0bX3At6V9LXO5NqdxICu6JSWtKbumJXAaug1BySUWVKIFAQag4IZlxI5BGYo7QqC2bF6vua4/BSeLy6FNthoM88juTQP5j/AOJQb/se/LQRdrpfzlS001g3ucfxFRGHjo6Snb9Vzv5nFw96dYjLYtHJjb95Fz70Vje0UmfEqx312D+WKNvwXDAmUFR0sk0t7iSaR4P1S8lvssn7EQYYug1GETioDJsmdRLchvPTw4+xJVlVZMBUZWmQ7zo39f75IHVVV3fYbm6nw/1R7OvzSZueZQ732YTxd7lLbLizh3FUTtUdFzgI8/Tj67PZqjq9yU2XZeqgHJ1/U0qUW/yhxFkL7OcWF8YaHAWBAubEDW/iq7spHeeEfwvbNf4KX2+synY1ugMt7fdddM9ho71UfZ0fsY5yQay5GuSjW0MmuVC8sOGl0MVS0daF2V32HbvUdPvK7h6RxClbPDJE/wBF7S09l9x7wbHwUGIRODgCofHYCx7JmjccrhzHD1glv3gpGKJ0EskEgs6NxbbmL+5SD6dsjS12rXCx7iopph0gfHkvewBYTvMZ9E941ae5K4biBp3kH0T6Q+IUJSF1PL0UhtYkxPO7XgeTXceRCsMtO2ZvJw014Hkf1V9Fjw2USkGM5rnhvB5EcFq2BkugDXgjSxv2LDNnrU8t35muOgJ9G3eP9lq2G7TMbGLPadNXFwI7hzWfPFqieUKcyVWY6aEW5ND3Bv4QFW6fcFJ7S1wmqHvG7cO2xPsUVEdFZMiU8BQzJHMhmRChcizLhdNCKNIzu0TnIozFJw0FBX8bqN6tvk4wsiDNbrSvuO4dVvtufFUmkpXVdQ2Nm4m7j9Fo9J398bLddkqFsdnWtHC0G3cLMb339ygsFS0GZkI3MDI/Bo1+PqVc27xjo4Z5AdTdkf2ndRnwPgpamnIbJO7ebsZ9t2riO4LMdsa81E7IG+hH1nngX8B4D2uVEZhsOVjR2KQYF1BTJ7HTIGrY0lU6BPKqoZHvOvIan1BQVbVOfuBA9p/RAzqDmJv6I3/omUkmc3OjBuHNcVcjuLSB7Em2S6Dt5zG6m9njZw7iodtlI4PJZ/gUE7Wv0PcVI7HD9rZ2NefZb4qEqpdFJbL1rIpy6RwaMjgL8SSNBzKgm/KHN1Ym9rz6gB8VIeTujcZnSW6rCRft6NrQPaVWcaq/ls0bIQ51ri9rbyLnsFhxWnYDTiFoY3dqT2uO8qwTpKCTugtIi8y6a5JIwUFA8qmBkZa2Iats2YDi3cHe4eA5qr4dVA25HcVs8sbXtcx4zNcC1wPEHeFi20eCuw+oLDcwvN4n8rn0T/e/vCyHOK4Y2oZldo4ei7keIPMHkoKDEJKV3RztJA0a4am3f84e5TVJXcHeB/VL1DWvblcA5p4EXCKOlxiFzQekjcDvaSLi3MFSkFdStjvEA+Y3FgPNxj6Tnbifqjxsqt/wSEG4ae4m49t7J42zRYfr70BynUn1dwSTAjJvp/dks2JUcLoNS8dOU9goCeCgYMiTlkClI6C3pad2pUjT0sFrekfrHX1JopmK4lHCOs4A8BxPcN6q8cFRiD8sEbsvFx0aBzc7cO7etXbs9SB2b5PGSdSS3Nc+Kl4KbQBrQxo3bmtHcP0U1cVzZXZRlIwMb15HWzvtq48hyaFbZGaCnjI060z+AI33PIe9MazFYqcG78pO9waXykco4W3cO82VZrsbqp29FSQup4j6Uk1ulf2lo3dg3IHG2u04jtBT9Z4GWNu/LffI7tJ1soDBsILG3dq92rjv1Op1Utg2zLYjmJL5D6T3byeNuSsdPh3YqiChojwCXOFucLEkDs09u9WaGiATtlOAgp8WzTRuaEo7ZwclcRGEeQIKDUbKg8FCVuxvIerRawYhyXJp28kwYlNsrK30de/9U2dhk8ZzdG7TkLj2LdfkbeQRtomfRCYMaoaCeoIEcTzuuSLAd5OiuGFbCbjO6/1W6Dxcr4yEDcF2GpgY4fhTIhaNgaOwe88VJQRWIQaUrG7VVDrKiSt0EEIWrmyXIXBaqOAU0xnCo6qIxSi4O48WnmE8LUFBiWOYJNQPyyAui+ZILnT+/Ee1IwVVxcH1Lb6mBkjSyRoc07w4XH+h7VScV8m8bnF1PIYz9F1yP5h8QT2qKp3TLkyKbOwVS30pI7c83/gpnC9lY4us8mR3qaP1/vRBA4fhriLkG53DkFNU+Cnjp7/UrA2MDQADuQLEEdFh7G8L9/6JfozuA9Sfw0hcn0VEAggHUpKRdht1aDSN5Ivko4IKwMPcNxcO4kLpuEk77nvJKs4hXYiCCuRYQBwT2LDrKXyBGmBlHSAJw2MBKorIOUd0eVHZByjR2R2QEjsjsjsqCC6AQsumhECyMBdWQAQFZdNKJGED4FBEESBgURQQVHJXBQQQAIkEFFNq3cmKCCgAXYQQSB/Tbk44IIIEBvSiJBUGgEEEAQKCCAIIIIDRoIIgI0EEACNBBB0EYQQQdoBBBAEEaCodtQQQQ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2470" name="Picture 6" descr="https://encrypted-tbn1.gstatic.com/images?q=tbn:ANd9GcTLmA1l4Z8OTNZH2Z8_enWQZXJZm1Z9qUYs9ymM_zhfzwlJTuV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82" y="2348363"/>
            <a:ext cx="1861976" cy="182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cketch1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1762" y="2293759"/>
            <a:ext cx="3098364" cy="178156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683876" y="-144463"/>
            <a:ext cx="8864300" cy="660450"/>
          </a:xfrm>
        </p:spPr>
        <p:txBody>
          <a:bodyPr/>
          <a:lstStyle/>
          <a:p>
            <a:pPr eaLnBrk="1" hangingPunct="1"/>
            <a:r>
              <a:rPr lang="en-GB" altLang="it-IT" sz="2800" dirty="0" smtClean="0"/>
              <a:t>Summary</a:t>
            </a:r>
            <a:endParaRPr lang="en-US" altLang="it-IT" sz="2800" dirty="0"/>
          </a:p>
        </p:txBody>
      </p:sp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82" y="370918"/>
            <a:ext cx="1557538" cy="17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21" y="4289281"/>
            <a:ext cx="4308939" cy="304211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4045" y="5475443"/>
            <a:ext cx="2971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62" y="4763"/>
            <a:ext cx="8832491" cy="716014"/>
          </a:xfrm>
        </p:spPr>
        <p:txBody>
          <a:bodyPr/>
          <a:lstStyle/>
          <a:p>
            <a:r>
              <a:rPr lang="en-US" altLang="it-IT" sz="2800" dirty="0" err="1" smtClean="0"/>
              <a:t>Nowdays</a:t>
            </a:r>
            <a:r>
              <a:rPr lang="en-US" altLang="it-IT" sz="2800" dirty="0" smtClean="0"/>
              <a:t> …</a:t>
            </a:r>
            <a:endParaRPr lang="en-US" altLang="it-IT" sz="2800" dirty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4904971" y="4608986"/>
            <a:ext cx="2487488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None/>
            </a:pPr>
            <a:endParaRPr lang="en-GB" altLang="it-IT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AutoShape 2" descr="data:image/jpeg;base64,/9j/4AAQSkZJRgABAQAAAQABAAD/2wCEAAkGBhQSERUUEhMWFRUWGBwXFhgWGB8bHxsgGxoeHBogGyEdHyYfHBolHhwZIS8gJCgqLCwsHCExNTEqNSYrLCkBCQoKDgwOGg8PGiskHyIpKiwqLCwxKjEvMDIyMCkqMS0pLi0vLDA1MS4sKiwsKyouNDUqKS4sMjItLCwsLDIqLP/AABEIAL0BCwMBIgACEQEDEQH/xAAbAAADAQEBAQEAAAAAAAAAAAADBAUGAgEAB//EAEUQAAICAQIEBAMGBAMFCAEFAAECAxESBCEABSIxE0FRYTJCcQYjUmKBkRRygqEzorEVFiRDkmNzg5OywcLR8AdTVXTh/8QAGgEAAwEBAQEAAAAAAAAAAAAAAgMEBQEABv/EADoRAAECAwYEAwUGBwEBAAAAAAECEQMhMQAEEkFRYSJxgZETobEyQsHR8AUUI1JignKSorLC4fEzJP/aAAwDAQACEQMRAD8AsSa1CQGIWgacLhQ891ugR7sPUDjNcx0LMr2h8NmoAeGwBOWLwsVMSFwd0OBJ7FTRY3O+YwvGqRO+MrBkaOiwKnJVpqVyGCkxhs6A2PEuHlxQq8MqFgxETMWibcmo38QLd26UC1FUNdR4zoaEwuAFtlBvMS6+bGylrCuMjqJjqGdOcg/JxO1y/m6SuI5mUPgrfeI0clMd9mY73kOh/Su5pKXlciSZxSlR1dEtNTdQkUEHt1GqdmUHsK4U18pdFnl0hCDJJIypXYqcipCmgSQ2S9Jve62Z0fMTPEWgkdsaABdUlZR3xdSMX7NuQrlCKOR4dFhriw8QkoDof9yk4AahkwVCQu5q8SFxQ1GYkWOdHkXnOtQHsDmX2jqEvNA0xZSjTRuUZV7BmQ2rm12YgEgdwQTwly3XtMMI5whlWJocmKtceyi7INlWXa7896HD3K3QynTSRqky7qjKsTFmAFjYI+S1viMvwoe8MaeF7SaNgKZovDUq679alTleJBsdRFGtmviaEooGIPJqT2ppyl1tpoUiK8NGbljnnwnUHIl5FmAtueU8+mlyj1SCORSq2tiy1+H5bb533HTdb3xQGuEkvhzXksmcdEilJJU9ypoo11YI3NWSMJo+ftEuMrCQIrCNmPUcerw2piaYbiyaNdtjxrtPqo9RHnGcgGBZb3TpBtfTpqmG3UAavfRBQAlWRMtATk+T5PQyc54N6ui8UQhwGBlMtqNQ9WlqxY2myzTacpIJC8KM1kqRZyOQOLML2uhe+QGzcA5hrGTwp4rddOQ9WTcTj7wCqDtETs3oyk7Cy3qmXTsXkjbwHNSlBRsErlMtU4NWJ0xf1yGw4SEwO2INFg0LggqQwxZWBOIPvVdSWAOyLqYiD4UWoLAnPR/9ZOWcC1sWIiOgREzxB5UORbN9XpLJ281+vK6gSpITH4YRyosMnxMzD5XUMr51TBmWwVAZLmnNngkaQqHKKoTBj2EyMc/WmB3Fjejs3ShzPlzRSIydarhKqqp3XcamNR5oVbLE9lQr8p4cjDqk2nVS0iISMScWRkpWNtkVItCAdmogelEVGNJWDJ5jQTcHqDPeyLifDUmAsuQnhNHpPsQDvyNg865iyvLJ1Yta4ZHdcSpog7diDW4JF7g1e0eokbVwMj9vEZ1Y2SFUoVNj4kdlYg9sqGyLcnUv46iayw6s4ycgrISZB2BxZGRl9VCjuu1n7MMjhiqqJBeXrmorO/PNRR96PpwgoKoRQqqCf5XPoxnnJqi2jfkkJTeE5pwqD+9RPqOoNpQ1MiavwbOGTGrNZI3iIPoE8MfqfXiTq4JvHhpmRC4sk1WREbWCboLHf6+/Fzns3h62MkVk6vf86mF7+nhqf14Q5mlWD+LMefeLI7nc0S3GjBD3tSFSxDzZTnysgPEuUKMMkkneYDdiDb3VBhFEgJyEEodszZZYnAr+rz/MfTirpNWy6V2OWKrGytd7YMxHuQFA/XhTnfMAU6QFC/xFG/IswAH1vt/9cexzkaCFcryMa7HyDyFv8qke/HocNQENZEhgDbhSj6CxRji4cyVPyLP9aWHBqnXHxm6RFBE+TFdnYSOSQbJCrVjcnYd+OdZrJI1eUsemINVkDLB2HnsLlkH/AIY4b1GnYTyRG+yoxFd2RY7N+Q37f/fHWp0a6y1IARlmmYbjoX7uMbeXiMW+nHrsseAmMS4JJ6mg6g2Te1FN6VDywgbMzn4/RshzDnLnR6FS9vLhKwG1ZTM7We1EYCr9PLhieKV3QLK+EcviIt1lipZVvyoDIg75Sb9jS/LwsThqbBUCRi/QWFP4tgRXrGO90WddOAEmCHxXuJFG/cDJl9iGYKP+0PGfHSqCPDQXMzs5J8nJ3Dl7aMKGF4UmTn0Dn+XPYSss/M5WlRUoLplIvuNkPxWeoY5SG/UDuOH9dzU6PTbscx0wp3yYg4Emt93dz64rdfDxJ0YCG5QTWRAG5ZjTNiN7LGt/K4/fgWr5c08yB97NkJ5lqDBL9gqg/hCHY3w5SUjDBE9d8yTs5c50adlRB4kQqPChGnYDsw0rzsT+JP8AChXkamVVUBjlIAQ8hLA7LaohPlZFg5XSGrkijEr14rqgQNsvQaGxrEWfhALFVa6JWlNfPH/F+GPDMcNZlRQRF3xsUC5JKgjYBb7LarLz9tVgzIajeTCUbKoZcAEBU2ygqFX8q31Gy4thwpqeJZ0f3Ruc2mnmXExxxV4izGQHTPYAZ1rSVl+WTzTnUymRyrlXdmGK2MiMbPvsCa2vYhTxYg1k0lli3hq/jiyAMhePYhVQUduxLMciaoHMGVJKk+7hXreEL1Mxa6JBP4qJAFE4gseCct8Vs55bhiAIjjChcQpu7YUKAIy33vHHEHgVw1EUYdmGQf8Ayyyo5IREpHiPL3TVzqBLoPZzOgHHzWS9hj/DmzkpUEyAYimJc549gCxHmvw8B1epkYgyalhDHExlbqCsZC4NWQXoMFVV2Ujvd8K8qnSVimmwEa1I8ZBogEKWmkYqSTdUDVMfU1zqdNFJ0hSyBiZJ5HsbdObXSULoBS2PYbnqpOFAYsAGIGg1O+gOokqtoXKlCRnLJ9ZbZuHfzsOLXR6l0j0yKEVSaxZiq93ZmGGP0j+I0tnYcXPszpVjOEsHhr8UMZcGQ9iDINyCTuLJxvat34BNNpdND4bKs7MBjEAxzqimdYbCzfl2GxDHhs5oqAQAzOQShVlwF9HiYjGgMSqWBR6idhxDEvJjEJTTIDzL6nNTk7uWs4pwJJIIBMyanRg4loCJ6sAbaJ83XNjiW7b7G/Mfpl1Hy+HvZYSWKMYN4ZK7HK7vz7e/E+bmoJDOpvYsoosvkADeAsBTkTRJoWRwhLrp8jjFGBfZnBP6k0bPfcefHhBxN40nnmOQADFqzpZCULWMMKQGXA/Uqxa9yXaQtO52gCyFoxOx2KIoXIAiiSrsG8iGUWpYfDvRuUmB0wWRmQpbRuxLq1tmtEKVIpOzDLGzdkn7wdQZHLJKQSy9Ec4fex3EZUAHsQoI33qwetb9lJnTON0/iUALZphmKH+Ip+H03oWLAA+GcR7sr8PFhaTZdMvR7aCxGRxLGKb4h5ORMaZtobe8v1MURcCYAG0mR8gMrJuqxHcnyFEkEg7TuY8rKyqfCWEmreE9mPYPi2LRuRtIKqxlV5cdx8l1aqkraUCrUxgBgBZJCENZH5CSpGwxIA4Jy/WEQ5REho2KlXZmFZWFcsAUIsgMaYbX5WyGtSQ8NQUA+f8AkOUwoESrJ7KCEhZXDcKLAtPWqesimZfR34i5kksQUqrxqx7rvGa3XGgUBIq48aPdbN8H5lHFNGJJTkljKQXcThQAzsoLpG47pIpA72uw44aaKYtLkIfknWRVDr5KSwGVHY27Mh33s2PdHrpdNKBKUeMpatICQwPfwpFtl2oleoWcvfiaJd1rRju4wqqUa/qRKe7SrsC/8IqZeUn/AMVaGhDsaVmbSNZHNpmdJLmgKZIGYExqcsSxBJAFlcgWRrNZmhw9yzXrGqRzWI2XdkvJa23ZaJZMj6EivQcaMrp5lMcLCJ7BQOKUmsegg4hiKWgwYhQPIEZyflzRyvHJH4boA5VjSNGtqXiegAVte6goBRsWVRdb4CswyGLUao5U3cOKTDWYpAUh4utXzyM5g+bvIvLU6As0JSQr4oIHjKMkkBAAY7dmUABv7EVcnnHLpYGyjGWVHBxVmMhbB7C0cdXnitrXEuLWjTuEmywJxZ6FDLcZKDQJWyGBHZWUlenjYcvQIjpu8TnJbBvICyV8rPcrt3sbkji5SVg4iXGus8+T01oQFB80QRBLpEjPDTKeHQtNpSqCxwxpPvkcEgZNmtX93IKKsPPFhbbblTIvdAeOuZNa6fWJ0lCYZhe6kmiDWxCuTv2KOW+jk/LcMZEPQ3wtXbqsBvcHcHa9xsTv9polfxg60swMcqXtnVKwPllYW/Ux+TULhFRDWY6Rw0WN3afzzZyxLlMaH4iEhJcpmjIlJDFLa1lkZB6COq+BrDipMOoF49qdNinsaJQezj04P9l4fD1UmLWuw+qv0qf0IRfq49OApFYeB2OUbGpCN80o5f1R09eviDy4LopUWVQajEqMpAayh+Fl+qvTA+iKeEKIgLCk7AvQp+YAbkATbUJVe7suGqqkmlcQDv1BcDUq0tx9t4TUDqfhdo7HuAyf3Q/vxzz1AYVc1uJAD7rHKP8AVo+Gvtq5XSliu6SRsaGwKtTH+U+Xs6+vCRjY6MigcH6SDe5QAj3ByWj58MGERLut/ebox9SbLusVZusSGcsVN2psBZTmsn/BTELuMRfbvKzH98l/bh7SwVp9KreTrYJHm2NCuwqQ9+ITaySXl70Fp3pq9mJWr/LG5v29+LuqmtEUVfjelfFZX/47+fFMZR+6rOhfoxA9beTO9JQKEq50R8zYHOdcymSrzkJo+9CL/Uhj/Lw4ww0epKlgHMWmi9Sgvb60XJ/7v34S5xIralylVVpY7nHFb9y7tR9a4q841SK8MI61i6j6s5239yqj6GdeJcakQITZAK7cSZdUgb2ctCFxyGkTPozv1SQdjpaZLy0mSOO7VVzka9t6LAfVvCjH8rn147lnE064noU0rHYBb3PoNrNf/wCcB1msbwUjU5S6kg3/ANmMgh9sy0sp9nPtwlLozLIIIie9Fq+Xs7H8tfvYHnwqFiIZVXM6jmeR3n1tcACnxFFuHrUkyyxF+j6Wo/Z7S+M76gnoVisOXmSKF+oRbY380lne+O/E8OFpsWVrqJe7GyFOW43prN0AXUXk5KtMyAYD7uCECjsSADua+aVjv/NXrTZ/Ua06xyWtYrACA2KB6UXYk7XZolje2zcVpSpKyEyUpnP5U1A5qDk6O9GbJiDxE41ewmg/MrfVuulS5QeESG0jqJT3JsO/csboyBRWwFEkfCCF4sRyjToACWlXqUZYrHa2q7DZyLNLsBZJrJmHrZmVgir17KFFYxrdn1Bbyya9yaB2LeaMvFNisfjSFS1tuFJII2/CPiLOVugT8tuIHstuKfzHQCvownYUoWU41tycuf0uavnrUuJEjTMmLT14jElQUo9IIJogKALwVmakxYkE7cGmmyySd4wMbaIOVxW7K4WZFU9NlgrMKUUDiWdS6RktMVnmkXNAhyAA7O5IqsqxGLAiwq05BU0gYkPSxpZ3bHd2FhsbCgj4qJZrIFEszcTrjIQ5ScU5qNCZUHkAc5MGe058SMzgJkwAyGiXy1UMnLl7ecz0UjjHp0WnXr3xUkUKYgta0TQAUUT3LcfJy7R6aOFs3k3DhHBBlYGkLJjm24IRPh2JN75Eg5cyi2kMdyC3ZTJISR0lmrqmN9KL0pe9t3mazWIklxuG7KZWksgUAwiWLMrtZZi2dHuvES1KjnhDgvM5mj79A4y1tVBhmEMBVMe6kdWc83JedSwNrH+8kMLuxFzgZlRVITtixzp3G7EtYUA9jXCOh5ok6TzNkoCs2xeNZTXXbXQB2Ubgm2O1cKx6wA+FBEETEuUwMhBG5ZyzjEUAau+1jeizJEuQ/iJDFahjGrAOsQFmzVRx1uAAMmYYruCGFKYAeKpn7kZMnIVbIZl52pRdsSsQFMy7DYak6hzVt3Zdbp4nLgque56jIVFsE8JQfjb1YgjIk72ONXo9KMF2I9nxy/XGQC/YAVx+TT/aKEscPFQNjtHOygV3A+57ed9z69+P17kuqlOniuFm6Bu8hDEVtdopuvOt+/BrTCwB5bu311fpmBiLCiEoJA1Y9Knytgvtlypo5AyaWN8t7xKtfclvC8JgO9PVEd6NngOkkmjxyifcB0CzSfELoKHjZsqDD4sCNsvhPFfmGuMc4dX1Y7hgrLIGINLjbsBJXne9AHqNEI+0Bljd43EyVTrNlAy32IZQEyrK7a9+5q+I1JJLlM+ZD/49zYksOEuBrv5EbS6vZ6D7QALdSESLaZxBmJW8lDNZDi6xZWsG1JuuA6jTKyhoR/Dvj0yrIEsNRCkFsZAAax6KFdqrgc3NZIjbpq1jo34ymeOtu7rvt5MMvK+HtLzCaRLWGOWNlxSRDJsRWQKZKwsBSGCdPmCCW4UmIAp/YVzlpX2TLc+U0LhRIYcjGNR7RFWIqd5T1nwgm0ksTOzx5dIsRxiRN+9A08YarKjNbBo/KeYOY6UoYRp1cFV+7WQgMtmmjzON2cdirbFSBQHHOm5wYZXCfdEtm2NNQoA9LKS0ewsqbUbMFoEnmkjniE2P3qnqFBhvQux1YsO/Sy9ujsQ6JAjADECzggp11IDdwR5WWi8QSQ5c0m4I0DzPQ4hsHmt/s5epINQyjoIDEqyAnup+eM7iiLsUerh2DmzmRIdQn8QVYWbGSFrxYC9iR0lOm/wtkQF4p4pHwDeE7Ar4czWrHscJBaPvsQw6vMA8dPHLGxAjyCimhBt1A7+ETeSflNr6VwuND8VWA+0JzkZUIVJjz5lRe10JCFpdbtrJ5yIIDhQP6ZZYQRNib7NJ4J8BjLAAwAO7ICcihB3pbsD9qbdkeTc0bT1DK2Uf/Lk3P0U1vexrsdtqII4s8n5pkMkYyxdiQCJYyLPUAc9rP4va+3HvNOQpPHnEyEkd+yvvRBA2UmhuCN62GxDoMdcN4MQHQgic9QAA9Zhn094JjQ0JLRCCkkYVCiSKEE0INQrvkXYNbl0EKWO7L8rD6jsTtTV6cK6oeG3X8D0j2NwOylh6blGr1BB2vjOLzmSJzC9+Ko+5Z+5Pkr+/cH8QJ79N0OVc08eN427sLVJRkQwH3kdiiRiclHkpJXJSQlBKYK2E0KDcxruaDUyo1oYl3UlPiKkxctluHoM2NGLvYWvH3jMxZWB8Kf8AMDYhmH0Y4k7WH9LqP4FByQS4SNvME4I1H9Rkh94m9eK+r0JLsGLvUZVl/HGAQSPMOFsEb7qDsCTwvBMx8LUE5GP/AIfUbd9g0Un0dMR/MAO7HidaShBQZhOf6TT4Nq6ZStpwIqTESsSKgJU4hnyJBB/LMVtYl1ni6bNlyR4/Bl9wAtSfUxkn6xrxD02px0zwgdbJA0Yr5ukEe26r/fityCHB5NNZobx+6SKSn6gWv9PE2OIoSDsUvyraObxUO/bpZeCQHhIUkuxR5KJHr2YW7DhpTeokJsOIEjqkGm2HDuxNTaTy6KtNGjXbyxld77rJfb1WUbeXY8XtXpwsmnIBJMhar7iNY/3vFv3+vC2mA8TTigB4sQr2U1/7f6+nDmsmAaJiaEekeT9WLj9+ocNiY4kPCPfwjyX8Upt1JEO8BX5cZP8AT8zab9n0MuqLutqlyEDtUS5AD6u8Vcca3TGbULFeJdj4jD5VBpz+4cfSNeK/IpRpNEJ3rJ0YgHb5lZSfUBiF/T24iRSYxtIT1zDEX3CGqB87wCk+f3j8e+0LwqIs4JCg6E+QYEv+UWb9mQuJSm2fWTU1ckDVyLd8w1oGc4BDSnwYEHfAADp9yMQD6Eep4s8v5f4UXUwV3AeZx2RaoAV8oBxUeZN+YIncmiUsdTILVai0yHuxY0CPzMd/YWexB49+0XMmkJ0enIZrvVTCyB1UFH0BqhuSa73b4cLAEoVlXYVY8pYtVMmgOGS+XjxIuCFtnowccqJ34v4p73rZXWBWEEe7Ndkk7Czt1nsAOwvtuVpFhCdqBUYjEZBAapVFdcjAAe/nSgLx5qeZJpU/h4aRY9j2LFj3yANGRjQxHsLxFsPl+gaUFmYpH5sKLMT3SMebN5vXYUNgeHpiKiByzGc9Dmo71YVkPZHEBhph8S5JDAa/t1VppMmZOFSLTySuVhAUjdmO+GXdmY3k+9k7k9gK6izBy0rHJGmDQFwZZnNL32Uk14mN5N3GRAA7Mb2n5WDHk/3OkG6oDZb07fFZI6vPuCelhK5joY9TIoAJWNcI48vDRAdgWq8Nzu15HyBF1JFvAU4hGQ9o/mPR6GiXZNTOvWXHDkMkTGiRuSznMk1ycWV0BV/FSFnMYbJ5IgBZUecjglm8sUVFAvcfEeNNzKR1qFykUVhpry8OzusbtvJOQe90L6QB1FnUaRiRHE8fgkBPDRKD479XiWFQEk4KSx7k2QQWfQyMFWaWMRLapGmTD1bohwNkkX2qwDttxMIK4jKiEAP26VKjkCwGYMxbojwYJwgOSHGaj0ZgJe1tWQbPTyNKRDp4WcAFLcsxoksxZ9sRRNjawTeNleOl+zs9+DCHLkffSYFBGvcIgNeW5JoCwNjd3tPq4k2U/wAOKDeFDXiWD3OwJuhRcgC+5PC51E06FIIv4dLs2qszCxTyljv5UERjdVvwxKoqi12BSPzmZ7t5JkKFVqokVEBLxWf8r/3T8hM1AAsFoIOXgqcGmFG2V3okdIVaCyVYdmJoUqgC8hB/2d44ljTMtZlkaRSruQPhZiGxrqJs7kgUCONLBybwXD+G0481WHe/xFmkLsLvY9N7cVIdVIAtQNGtkFZIl22PyqWIXyq17+W9MhXWEkmIHWrNRcvyq/pnbPjfaEVRwqk4kJDoQ3DyqezZPlH2QwkxCJJKFtSZaWwxVmoAMEQqwJaiTQXvY3ui5ZE0alNMJBXxsACx+Y14RI6r7kn134kiWXVO/XAkQYeGuTWTuAehxFkT5AtR9as6HTMmC9cj7fFG8eJ/ltya+vDDDiviev00h9eik3pCyUqJlkH71bzfLK2P519oWbUNbBsF695FKgk7+G7IrAX3+nUvm9BzFDiGVgatyEfEb7Wgnur+cWPUjal+ecy0gkMZ0/3yfBlkpBs2VKKjMD+FTXege/Df+9sEUViOBH+G7kC0TZQOYyYvUIRt58QrGIMUEjeXmKetrcah7DJOWFQn+0u40yHSyc2gSZiEjnilFupjQgEebIyysD5bA309jfE8azUREiQsFqmXUGOPxFG9K+eWXob7+/FTXcwqq0fiI2LArqEuhv8AD4WL7C73HY2OOp9f4pAGaqd7kO/VVjNV2Owo0W22sdxhEGSQx0UQfjI6EdrcWq9EfiMpJrwH1APZTUkbcw/aJVAV5JIwALdyrkA7jqsb73avkRYIsArQizcoIX0+ahl2ZSrjvTrIqyUewIZiCaIbvxAm07wuqvqJ41bZQYI542veunCzt2xDXuBw2+g08gvT6qEyeaFQq5VV4SC19Ok7em2/kAQzhx+Gr9SThf8AiYA9TnnZUVEOKyvCxJ1QcXdPERPIaUFqDcpzfGWJQrLvGrEtkOxOdl1709Ky9rr4eITNp6DK00SsSEYdaj1Qmmse1MPXjiNdTp0AkRZotuzZqPP5t1326th5HbinoftEKAzKbWFmBZa7bFjkvpYfH0viqNDjFAdAWM2V6A55sGsqHFQh+IkZOD6pcjRy7bzNh6eLT6gmTTuyzjqtTTGj/wAxT8Q77jt5E78eaPmC+K1fdzrfiIQ2Eg9WHdO2x3H7EcH1uihm3KYSd80a/oQQA1+hoex8+JXMs0K/xSmWNbwmjoSJ72KO1+oHe8yeI1wCRIqI39tOzHKVKZi10C8hXCQJikiFdRJWjSI0e1PVQpq1+IFyLVdtxdggqCCACwsWp70tvxB8FtPMryDEuAclPS/4XBGwayAdxRO9hy3Fjl5BRWEyyKX6G2Q2e4a6CyfmpSfMHzqS8tR0ZXQ9RzLBRmjVRLr8LEiw3mR5nvwlF4L4Fmumuo0Oo94ZWWYSbrKH7GhmUimHdOxfCQzk2RHLybYMc1IkVTtiQOqiN8W2Nb0DYsAcSZGSKcN8EGpXwpBVCM5bbdgUk3A8siBsoJa/jm0sgWRgUWikgN4i6Wz3Md7BvIkhtycyc50aOrFumKTplrfw2IpZB+SqB9q/DZ0REmCurZZpqevvJ3cVIFkIu8ihPsKMs2V67HOhnM2j/wAc0c0DMKMbGCTft19I+gcEX6b+fD3Ndpi19L4D65qwB/ZUH7enEWRGJIl+I/cze0i0gb9R4RB7VfoeH9frC2lR2HUCsb/VXH/vkPpXEyHhKVDaRBpRjxOPhyFt5KERvCjPxAhJO9J/VTYOomqaOvxMR/S0tf2HHPOIy5wHzeBAN72K5t/qP34FCfE1cY9BKT+pY/8Azri5rdIf4lFHdGkks+vTDGT5bFS30Q8b8MBPgJMnB6NMdJm2FFWYKouoHq/yAtN+1k4kkigAtUFsB5qh7f1SE/pv5cT44PEan6lBpt6yJJLAegJBFj4URj58DWTxJ5JEOzHw4t+yIKBvtsNyfInfvw+03gKvhrnK1+CpHp3kYeSAgUD3KqO6vaYV2ESLOle8wObV2Ew1q495Vc7omGgcbMP8lPo56EuC6bG55rzGUhhv+JK0DX+AjbFqHaZ7HayopR5ZSdUf4QJDATmDbFaJzO36yDyrZD5ki+DwXASqW87kmSRjuD57+TCzZvpuh1EkOcu+yruy3kcwaxFSOPyXtHFvvI2+9DuODvkVMIYQzdO5Pzzq5laW4XeHCQI14NdpqOw0AoMhOQmZPLNEiSAOM5D2jBJChvORhvve9Wz9hQNtuE5ekSiackb4pEbFdtsVsljXwLdVuWYZKnEYdETHp1E+qbzW3VG7Gj8UjDezY9yg6QXTcteQtJqHycbGyDj7MR0qPyKKPo/cY0WOpYdZISaASxHZ5nnN3lXEaVJVFX4iuEbzVh2FAD+Yt1AwgHM+YvM2+QA3WNT1UdgXYWI18tjW9DI2vA4eRs6jx2EWnHUIwcFY+/zH+Z7Y+i9uKeo10cQUWA56gACTv5hV3Zj+OyPzeQTkh8VspOn8OVM5P7eHH/mP+vFsBAgoBUSnRpHnKaRuJzmtjaaLeIkXggpGEZti/leRO5dvyGtpY1OLACaSRfhGAGnj9glUzAenX/KePn0IDZytbGlUTSMqj2CWrEgbV93/ACnjrWOIrZJsTRVyoBNHa2dsmvyApqvYXRCGmnjiGbqEzPxyIGYr2DyNK2QW/IKCa2Ugg8FiSvgQlxl/of8AH1NuGAYH4mJia6nmQ03qwLZYRawdTEuODtVnbTqoGxHcJGTQ7WGHn5g1y3OskOJO7Nu0jSEkVdLETioBFglAAQNr3jrH4rKgZpY3NkyhgGxFXbAjw77AKAt/MduAa2Hww9SIzKejqEKL5/crKVUAG98S3nd78cC1qVMAtrQftDkHnl2sAucJABVwPn7xy9pgN2FbWdXzqGKPKaVpXqliMgjr3YAgAfUMx/1Sj+17TABQUobeH94B/KHRBudqWydhuTxF5Z9lppiFj08Ts25dpWl+pJiND97PGi5dpYkEscIjZhQaSmMd0ysjGmMjsCB4SkmmItepm5GvCIbeKp1CbMkYeXoHmdbCiDAJKYIJB/KTPYs8tQABblPtFNICI2LUFAaREQfBbUxqiAciRsoA3q2Ow0MrPGrKjuCNm8WRcvcBqIB7jy9CRROM1P2jVpiqOxK2gbwUZBZLEzNeLKh3VFtVKg27b8a3Ra2LBblmc/iVKB37geFYX0veuF4okTIkZO588Q9BZqEIgv4YCdgG9E+pJtiud85V5ykcsb9VeHMqE9/ldCyncnouxQ2J2Cmo5qynFNHDIWGP3ZD3fYN4dEjbsf8AUGqv2p5Kk0v/AA+0xJ6ZizlgBYIDnLajugIGw9Tw1qtMVCNzCaBGaOhHuzFiTkTGCpJsKcqPmDtVLii6FiQytQT6JM/KzUxY44QzaKSx9B8d7Q+W84gjjIaFdO4YijJJQYbnYP4ke/mEI8jfD0er0ZkEuMauVJYaeeQFjdbDwzG7HvRxJ3sHhbW/ZYZfeaVKpcXB/hlazWxY+HZ/Dd+a7cJR8vWKVkj09HHIlzJPVbkgwsAQPRlYeTcEYUOKnCkqPJRftil2ssAYisFL/t9QHI1nbQ6TmGlkUmCaYKd5ImKNiPdZFP72V9K4M0XL5ZrspIAHzkBjO2wINAV2IIP0quMrHqUjNy+C5BGDQBoZbPmoVQLHupG/firyrn2pYFdPqNTKg+VoQ5UehFmx+q/TgIlzEM4gogCoUSB2Ifzs2GYx4RXIgh+p4h3SBbTJyR4+uDUOw79sxv8AyPl+oPCc+hcsRIjUeq4yx3/FiQP7ByPbhJebHIGYgG++J0zH9cCn7sOK3+8nhG4pJDfYGVJl97K5V/1jg0QrwgcCuI0GXVwT5HvYYkfEtoiHyKvZPRiB1+Fo2q5eQtQiTfuEeq3s3G9Hfzsm/wAPDvK+bzRxFSTIo81TxMf549pAPWqA8gB3taf7VxupaUIaJvIgKNqokAr+5vvwtJJCymSONshvaBZwf13I+pdf04VFix2KVwMW+IeQLKHIAGyR4EQsteA5SJ7qEjz9nY2U0PKU1AMumqCTscGWWGQedj4sfUMgq9we/HS66XTMolQqvkA1rt/+xIbr/unJHoV7cEfTiWyoRn9YZKb6nfIH6lq4EdbqY7DEyKfiSdNyKqg9U39aj68Z+ODFJAVWqVO/VnP7pkZNW2whF6QBiSFjIpr+15UkxAHSVquoMcyXa1fxFaG+xzU/DkNm+Vh33AIjRsYD4T2Id9m6vCB8ifnhPcN5Dv5ngug5jCWAQmCSv8N/hPqFs7j2Un2A78Up5E2SVfDN0rD4QT6Nt0n8BojyHzcGFLgkJILZGpHIiozIHEioTkVeGk4gieoMpbpNDkDNCqOHa2U5rAY3xYbkBN/mUbR7+bAExX5pIp+Xgk6FtHMrinUBz7mMqcv1QK368UecaJTF4GoXAUfClUWFobXXyjsR8vcDGwk7R6xy6RTinAMEh8mUqcGH1XL/AKUG23FxUlYRGhtw+1/Catk0zSQ5AWKGtXFCWCCqn8Q9k6zYAvMHc245WpE6H0Q379cd/Tuf24a5zq2Hr4kyAAenilj37WFaT/zBwDkOnYOgfuEkjf2KvTH/AC8d34upkkNnwjQA36goFD1oAfrXGqgFaUIzCSPNj5OOZGloo5QLzEin2QcXPNI7zOyTZNgI12Fn4VXtl517A/ExPZQoPZhx9p9Qwcxw/eamSg8i/IBsFT8AA8+6/wA3wLoHmkIi6m+EsNwvnSnb0u9iSCxoAFdLoIY9EnhQr4mobvW5HrkasKPQDfvQG/FF4iQ7unAmZP0fqjVyBSlC4p8VYc1CfQq0SNKqPUjzTcoi0i5SMrSADIteCfhsDdj3xQbnv5Fx2dRLKrdTQQtu7vQlmHlfkkfog2F73ZPAYFVPvXYSuD8bkLDHffEkkO38pYnbc+Sz6pZHt3EhHnI3gxg+ykiR/wBaB4yVQVxpDm/yBEzoohqMkMLUwylKjGWcaqPkNgKJA0JGsyXL+n1qIpTTQkhfibdb9Mjd/QHH2J4n6mPUscppvCQdkiUKq+nU2K3+o+nDWs1QRARMaX8EbLGPoVW/0yPEyfnkbOIwkkszfCVAJ/pDF2H0AH6cNg3VSYhUXnUtPuTTZw2QslcTxEPhFTXXN3Ff1MdznZ7TykHoBAbcmMeK7e5kYBP13+vHcmjdtzGsa+bTMWZvruAfoSR7cD5fHq2OHhSLdG3kUf3pmy27dwK24Y1nJdRE3ieLAoruVaQ+1FgbP1UD6cUYEoWEkJBycg+j+aeth+8gh0rnoHL7ZVymQNLMQaDJVCBnJ32OC1fyquIYe5VgPfhPmMEekXJ5It7JhjMaEkLQLtYs9913smsR25/hGnAV5JyBuxTYb+ozEYH9PEvS/ZDRvO8SlpZO+ADELe/XIhESr27WN/04C8LhN+LEdskkgeUgPTUPaYiOgkth5pxFurF90i0vmv2qTUvTRkoCKjyjA3XE7smTMLoElt9xWw4F/sUsRXLkXt3aVia2OyMD5b7bHjWw/Yr+HBYtCjGwBGU6R5HN0Z2oXdDzXpa+AalmRzHEuplIBAksxRi1K0rC2KC+1AWbGI6eJk3yAgBMFDjVnHc4R3d97EmB4rqc4mzUrzA/01lP9izRQsjsmniJ6o4Y2YsbAFsBkzdzjvQUnjyL7OHUOrPKBCLBOoUq7b392rMrbgDzoHuTwL+MxdXDrLqTSjGRzj5AKPEDM21WGA9F4UkZmd21bhnC9ImnBJpxaquXas9mYix68EiMtTlIKXn7KU7OA89ie2dm/dCGCoqehB+ss3Frq6WEuUj08DHchFeOQ7DbIyU2Q8+mgPPjT6DTp4a0uh7fh/8AokcfnWqljWTCERpE4IZoZQhG7Y7mQZCsCQwO5NdgONro9M4jUAyOAKDeId/3lB/sPoOORAtYAWtW0we8xPvzNmQbuiEThHl8yr4crB5lrJXeSJYFTIqpZpCAdyVAJRC3f4Gy22A7kJTvqghM5qKj4jxOuOI/LmK7jqDqa7k0Bwt9p+aPppWaKO4vheWlkZgRWJKkYqPwsCPX0PP8fqCAI5nDkWtIqEbLYc0VxAZRYCLW18QxDFDnClIP5gX7zH1S3od0hliBipQuBu0m1m/lbnlMWijjZln6XYhw6mcLY7ABiAx8iwa/euHtTi/TckkbFT4bQSSIVCfKKVQLG2K7VsorilFoNRJjG6kWf8RWkisYg2ACS3f5LUnY1fBxyhcw0kyw2WpWXDy7ujlS25KjIMCD5cZ0W8spwubZHymPKz0Q4JPEK54QeRdOLvW2Zn0MTIAr/wAODdqESMGhalsSCPS28+w71Q0fJ9OoGeo8cE2xDw+3kWe9/MgHh/WcvRGVUaSSwbyfwV7/AC4IdwBsFABHrfDUbqAAVjT3bT7/APUw2P1HFd3VeFf+AWkbUPYW5EjXdHCtSVbEMfV+87Tm5PGCRp2ej5CRVA/pjYf34F/umZBRgLG+6OhP+aNj+mXFqaISgDF2F7EBMf3S6P1rgc32Rixt2kF+Sk7fqAVv9eCiXuPBaFEWHNAWf+9J8rNhqukRPihJG6Qo+aUm0d/spOLUzaiBK2ycMo+oWUbfpXE/Ucs1GVmbTTYjHIoyMte8Y7/U8Of7vaAOV8SRyOytqkVifoWG3FLlX2ajV7SKSMEHq/iQ39gGr9CPLgbpeYzvgJ2CG88SrBfTdUh1x0g7lPxY2zbzagGmXxAPzxzD9Fkoj9+HdHzYoOqCVPUqsiH9iskf+YcaWT7Og7NK9e5J/wBdv7cDXkMKG8/32/8ASw4qjXwLDRoVMsM+7j0sEH7mU/gxiCfykseYY2z8nMFksDCUeayxg/5omO/1rjrT68oAql4lAIor48Vehx+8C+1UOLc2pgU/48Y/mdz/AKyHhaDm8Un4yboBVVyfcVkK/W+IVRrtlDUjl8jK16U3lQHFjH6ge4YOOdvNLOpU4Vie4Q+LEGHnsPEgPvVD0Fbqcy5O1K4QhbBBWmC7g309lsLuNuxoU68OajUQhgcS7jcdC3/SyqSP04Y0PN6JFOux8j6+eRyvfzB22rj0MqhELRT9QId6jhxVzoM8reihaxMT2Iyp7WEyyqcqWX02lxaWRR8jkA1WTYr/AHIJ/XiE+lpDErdIFTSdrZtyPUWbs0TZxANGtoYUwyClAR8IutvQD96/04h6zUYrkoKhPnVVZhfkq0Sh/ps+ZPG3cVRgkISATmVGgmwlUkvMf8yIsaCqKqIp2kyQKkNmchJhrlZTTo6KqKvhCqCximI87LWIwe5bdzt8IAABLHGwwaUKLsx6fJ2PplXc+75e1cLyyQufjaQ96nZwPe1Ix/04FJBJIKR2CjyhkVV/yxUf1J4shXGIkeIosrWT9MWehqNbUxL5DWphJOhcPzZ3GrhtGtVQGM2kGJA/xNS4v++bfoAOFv8AaZLUdQo/7oAfsT4jj9FHEvSfZtG+LG/+01O/64Rf+/Dp+zVfCum+h1DH+zDb9uAMFBfxEFRNStaZ9Co+Qt7xOLgihLCWFBLdWPrYriIbyPmfWSj/AH1D4/5Bw1peaQIbQRZfzhr/AEjLL/bhD/YUydtJG49Y5AO3uFB49SKT/wDjnP8APqHI/v08OQLxERhgJQ38ST3ANoLxdrspWK8RVq5S9SPS1wc9LXlL4Yr5Edj+zKijb09OFf4mJiSsmqkO26xftuIn/wBeAQcykxC+AsZU71qEs/oDl+w4Y8dCeqLVt6lDOx/TpUD+/ERg3yH/AOgEsgYY7Sexph3NLiCFTzYq74TPvZabVSE4GHVNe65+Jt70Nr99uENWkysM9KoTzd2Vj+xlUX7Fgf24pj7Q6ZclZNUD6eJJHX7yH/QfThLmXMIGKyrYwoN4hkIHp94M2vv6Xwzw72ZqVLm/YJUP7S9uiJDhyRBOlPObtzJFiQQTEZRx4qTQYeAq/wDVlIbrys8canU6npMjymEd/uwwWu2/hWleuPnwWDW6CYM0viBu9RPL1f8AU24/Y+3Hsa6ZD92qeGN/+MeWNu2+JqpF9iG/04UEKmyTzwqAfmU+lp4kRZbGn+YAlui272VFzvnHp45btTIJcl7WAxDtINgbB7+Q8uBw6aRSV8LRoaugLYd6DK/3ik+6ge+/Dk2u0UUhzjikjO5Mao4Un3Uh67f8vv58LrLBe0OndVW2siMkDYkKQ4Js79eXsOA4nand+5I8xYkxVBLZZBgR6qnyMtGsjrte8SAF45PaKui8TbKoF3uDje4399dy/mj+GtRCq2+5cef/APX4jS8q0rPi8MTMcqMUhjIxYqOlnxY9LX1KdvM8arSRLguA0pUChYUf/P8Av59+CUgJDgJntZsK+KUcCiuXNuk/lytnObc8iGpbJgjqR3Bba6XIpK2wWjVk7kYAcIa/7ZQpQGo8XuB4Wmx8OrAos8bZb7Edtt7HDvPSkrOskOaLVVA6te/zIVr06lF7bnuJ0fJ40SvAISzksznBbNZC86PYbD037cCIyITGIoHbhPqkntbv3dUc8KFVbpXlLJ2rvYEnOUckvqmFL/y0kMh/n8RD++ZHHA1gVbjhmmRh1M8QQ+1FFxYfUni4+lUb4FqW1j/xF+GlxjxyY77Xt7UDx3Dy52fxCTE7dIXF1IryCV0bi9qHntwgfaKwrDBnpNu3Ckm1S7pBSkKjqYSxAt54Cpvqlpem50ydK6aZZMTgDsWHqTmtKD5BSOKWj5nrGUBNOyr+N5GX+4cD9uDIWJZKnzv52CAkbWqoZJSPp69xx3By95AUqImM9RJkIW/JjI5IPfbY+3AD7QixOBx1xKA5j5ysRud1QfEKZbMP5SSD2nZeTmeoBo5H3Ulq/wCuUAcEfUSSqQ/jagGwVEaSDfyJtq+l8UNJpq2EsBPmYo1NfVmsftwTWtC5AfUO5HyKzEH6VRJ/lWuORLzegoBJDD9IHmAa5BxYYcO4lyYb5kjEojorD3D2z8iuqEeEYx+AvEoP9LMf/TwhFqcT1K6E3QSVY9vqkYH9xxWcwREgQxhvIuC71/LZP7xjj6KbVOpPTDHdW7iAX5gCLF2I9Mb474l4H/tESnmJ9CZeYtUg3VB/BgE/uYHkEuT0BtO1MiLWaAE9hLqXYn9FJ4A4kahHplJJpS0Yxb+VpDZ/a+NFoOQnK2ElHf7pFgy+rtclfmJXj4xRRucBkzd1gayR5hpTbOboEZEe3HfFiH2FKX1ZPUkt2PUW6b0h8JATsQSeiWKu4Fp+ngZWpzTD/lRJe/5ioAA/lJ/Tvx7rkkJUO2I+VR3b6IhaRj/4hP04bnR4wA6rEGNJFCLdz7ZZN9aAr14mTyKprcs+2MRLM+908l2/bfFsRXxtuvDoUM4wDU5VPn6tT3jacxsQKkHE2bgD+l2/mOhANldVqJEyWNUUggFmFkX5NRJv8hLN+Xi79l+VPvJIxY0bJ2A9gB0qT+p2PfsF9JywJi02Kk/Ci7BBVt2qunu/f0xBs2dTqT4bYgIo6EHp5dvLuAT7+w4MlERSYcKZJYqrzANSWqRwhpTmexo0RMNYMpP+WsgW0ej8RecpWLqOYp4iKprxIma97AQ2pHoOpjZ77fTjN840rrK0kZAc7dKg71VepVgQdjsbH4eGeZahYpkHcRpj9VWNib9egA/XjqeZ5IioNPGSjYmgcb2IFbEZfoPpw+El0BUMsWcGrvxMdZO2he0qIfhKBUAUlgQeqQdmYPs1k49RIpHiARAgbq2N+pwfE9wfgIP17npHiYZCQSBe+xYj6klHTt5t+/HOmKOtSWfixLd1PzWa+LcXt1AhqBJ4DFyArWLsjjYZUQ19qPZWryJxbuDxyHfIalExEMofT/QfpO1kS6KSkYIkj9NV+oLTm1qq6iA9LqxB+EMfE/yuA/6Lf1490nJlJLQDSyV3CXGw+qMWAP1I4jrpgjlZQ0O9FkUtHZ7Zp3RvfGj34PJOsZBkCvH8sqU6fobtD9GX6cXJiYkgwi+bHPqPRJO+lseNdChRmezj4d1EfG1OXTYg+JJqYe583TbuSVLhfrXBNMmodSYNYHUWdpF/U+VfqOFnV5IyYJDIKsKX8QevZvvB9S1fXiPNO2QfUaaJXHcgVlv5npZm/lZj7eXES4io7gF+WFTc0liOpexQ7uEDEoDqD5EV7lrXW5ZqJACJsqN4uQwPvgxA8+4/fhiTlmojF/w8LHucA6n+0oA/QjjN8m10uTqs4xq1U1Io9t6kXz8h9eNLBzefG/CjIHfwXa9vPFzV/Qn6cUQkxVyhRDm+XcggeSrS3pK7ul1wkM8qj1L+YAssvMNQpyaGZaO1Nlj9LDn/AN+JfN9bFIVzwc7kjUho9rGysVHVtVgjv9Dxph9qEfpNxtVUy0w/cDb+k8C1GskS2WF5k72GRSNuq7Cg/S+OAx0K/FcEyy9cD9nFlKiQkhxCSO4fk628wbYnXawUqac+CWJPhxp4qufPcWwXfsOk+3FHU8pbAPIs0DE27o0gQ3v1B8qu/fuPpwxhp5WYIzqzC1jBxs+YssyH+lT9eFlhESlVim08p6RTBVY/mMPUxryIP0rgXwlTRWH1nMDeT2qEQLw/gl98Xpic9XFp/MphEo++WajsFjLMDW90qVd98q+vCkXP4Gez4qOFIVmLAAn6tJQ/YepHfi+hlUYzLOvQbYzRuPKmEbhar0AB9Txy07vCXjlYoOxWB2GQFU9tjidvgW9ztQ38I94ShhFJfKSuvCl/KWtqMcJamMEDcSHq3m50tH1LvLuxZmYbtGCHxGx+FyJFA80JUeZHH6DyrlDGFCnjMuOxLyi/0M5rjK69pIWzm/ho2asQ7gEeuKhTGfdsQRtRHfjR6OM4L/ijbtgX/ZjF1D33+p78TqUuIMTI5iZPOSbPTEI4MRYUGXqryl1t5zzUCFmXwo2DEsS2KgV3AVVEkhO+4se53pJebwlWYaQoMSotVx33tgoNi62Nk73XH32in0iMzeE0zEqGZGkLL1ebkFVWvzXvtQ45k1oZqVYyaLAqBM8ak2OlIkAG5NsxAPn3PE6UYeNagnOgf0PlK0hX4hwQ4a4mRxKKUjnOmUwDpZKb7TmWogYbekIBVWPtuxNE/KFrhyGMrtI2mRlXYMyTVudmoIQNu1knyG3HE08jKbLMErImaOJRl5P4SlQCPlLEnfbj2DTPv4ZiVe5wiCRBRds0siksdu6qBt348ClCvwmaUzPyEpcutmqKlw3iAJIcMnL95DzGp2t22ndorlkxXuHjT+GiHsXfF2Hsp38vfxOaxZKBD/EEbK7B5ASAKCZ3S17f2348LaVxn48TktiZAHchiLYKz5MxN7lCoF79xxQPMaAePIWApLqFz79gFMrvddCkfW74FSSXxxGBlwy+JM9mfQ2WiKC3hwSd1SHU4WLaseYeyc0GqnNMHRLvFnxFenhR9Q/6wPccdLyxVUh5Sx2Bg01It+eTLQr2csfr34aj0k8poK9E0c/u0PrS7uwHmX2HnXD/APs1F6MnkfsFh+7XbciySwHr1f0jvxMpQTKGW5EUzp6khulrjGwFojasASxymosnoCTkbTP9l0pDMmnS1cqlZWO1YqCx7VsW/N3HHOn1MMJAiSnN1mpkkO/lGvwi7ou48+HptALBsKA2QSPtuK/qN/NsNhufOe/NYYyFWpG6VoElR+HxZN79kF36G+KEXQLIYAkzczHanq+hraI34pSoOoJ/KmRPNXtbFyAKOHm5JE0ymSV6Qbs0rAgfoKj/AFon83A5NaEAEIK57B2XKWS/OKO7r8z7bg4kWeEE5hLqnuMgrGaMsqYxxe8cZO7eha2+ljjptXHHZj8Qq2zTmzNqT5pF2ITyJWgPUdzYtQDByVjTLlkH2D10lJDu0WKcJSEQ64W68XvKOYCv5QOKwY+Wu5ZnNC6k3yLHbplk2yPrElKPMqK4ZaIR5MGpyBbkbhfXyIXtQABOwAUdR9eVunxAqsB0RJWMKftTN3JYiu9Ai8iaFMhlIMVXqtu7kb5v7Ld772V79+EnF7LBzloNzOrU6kkBxrBYCfEPsAy/UdANBr0TXiUNq572ekA0T5NX9IxY+rEDYbcGmYMTEPipFBu93JJ/WlJv8o4T5fOWZpqIzJSEei9yT71bE+rj04Z5JBlPCT88rSN9AAqD6Yvf9R4bdEcMWKDJCVMd2c+fesrO+0Dg8OEupIUoeg7ONQXBdntM5nNnqdVQsZ6hFHssaIP9D+/HOinZZM98ZFUse9EHEn3Oaf29+B6aUeOhb52mY+/iKHv99uH0jCjfss0kLeyyPkp/pcqf34suqFJuuECYhpI1dL03OFhubBHWlEZCVUKikv8Aq16kWHrgINQrEdLVdCxRsWB51Z+qsQfjrihJcbY3igG22ShSdjR3aI2PMYmr3pmV5hpjLCoAt1OIF+e9D6MAyX+JU4PyKQzQiOyZYwXhO1uo+Jd9s1s9J2IJU0Nxl3+Gnhi+4qcvdO3Ls3KzbutQQp2xp4VPMGrFQnI61BJNC1qOrIVVWQAD5GFkUfwNsxT1Q9QI6lfvxPl+zvVnH0FuzxjJH27Mo3P9IP8AKOGdFrQilJBlC25XyXysZdk7iyOkgq9VaN6rQvAviad84TsykEkb9ip3BF7qf0NmuMxMRV1iYcWEmh91XMUB+O4cuxeKiQfYmY5Fie7hpissjruVx5qGiEYPzo2cJa9yCouM/lYWPUVfHWrmfTdGzZCh4hNNt8pU4OPMAq/14vZpKDIw2NKQKkViPzPiQe3Q4zHy+6apE3ShKEkhkmXKAmuzK4EkLHbtvZWu98aCb7CjDDGBCk5uZfHY59LSrgxELBRMHIiuzzfzGRIpZKObTTHcNp5DWHWirY80ZQqX7EH2I4eXTayDfKOUGyonRlY/yyJR/c1wWTk0YoSQvE57he5HuGBWYf05e7HfgcHKnRSdPJKqg7iAl1sdy0Dkdt/gbIfhHD4qzDSEyUnIsD515M5OR0GGYcTiDp1BfyLtzeTZMzij+0qMfD1UeF9slzW/ZlO4+vA9dpdSXzhiVIjsrafKRG9LZXJQ+2ND14Zm5uQrl0SXY5FADv5ZxTL4qe9Z/XjO/wCyfFyMJ8QAknEKp2FjHHAA+xAIPlwP3iIllpUQBWZUOqSQ3XEbF4ECJw4QHyIAHNwD6C2g0p1Dh1bSrm2xd9IX7fmChT9Wv68LS805lFII5kWdWNfdIA62CNgRXYmtiPfh3S6LXRRmWGMSZnfKBfEFCxbJQYe4y8x3scKv9sJ2ISU+GRuIyCoN9qzon6MMT6jvwpMWKpZVgQoZqSZjmKdJc7SquUKIlkESlhrtL3gN5i3Gm007jHSOJALGMSrDINt84xSs1GiymNr2yFjj1dHrkOa4FvDpVlcI8YVrJGHWRYAKEk+XXueLEPL2nZSYWU18axq3cCjQzwbyFEUe2Qs8Lazkuoji6JpGJazkCzUSCLtQfiA3DKO23nx1McRCTCKG2r1qO8sntMbqYahDWS5lxCXwlyAIzFjaPSHWEeNAhkoghdPKRRHcNNEqhrJ75fX1saf7OaSNQpCgjyZIAd9+wjA/sOMvIpmYRzaaSWRSbUs63d7+GCpaib2Zjfb042emaXBcgsZCgFTDutDsfvW3/XgEx4+LAtQMpOwLcp86Z1NqBdfCOIFgcgSRzBHb4NaFzLFZpGMImmBq5QxoEE0oYKv7sB6X245m0rSW0yqijKvHcEk0V+7QhY4633IvtuAQ3Ej7Ua+HSzDFYGIK4xv4XQRRZiFjJsnvZB3NAbHiFMI9QwmmfTtGtgKocM5AJCpUanG9yRYF2bvdi4aXxxGEtXPSo+POy0GIS0JzMs4LdEghuvDytqJX0aBTKyrGo2ZNSGwIsgKqEHIjGwox3H1JU5oZYwNNG8UZFgydm/Mwpt/K2sHb1viVoHClBGiW3bCFVpVHfclwmV3eRattjw5/tjGTwQrS6gturGsSBtljsFUYsRZttgCbIWu/wgcEIPnlvOU+p7WI/ZSy0S8FzkHLASlhMuYBa1LSxKve2cAW0YJIzIoAqekm+y4bb3W/DPL54Ul8KKFs2UklUXtdUWZgfQkVQHxbiuJcPjzuVcrCoXFhkeoMRYUWej4RZ3a0XawwLrdWEXw9kii7HceIKI6VAo2xpR6AvQpKn8SLEXgQl1Sc17uG3oLAtCMLLWwL8KSw7g9GSSTq9rU2uVy3WCBa2rem1q1gUKILUN9lAriXzL7VRQqQoHUfhA2Y/Qbue3fbt24zem1XjSKsbFEFqgA8Slv5IkUAEkXm4AG4Gwri9oYYVJEADyHZtRKcsQO/UCcvomKjtle3GtAgDA6yS3U/KXYZB7RREw4CwCl1VYSAG5GufvGinBayEkeon3nYxIxGKfM39K9THftsBfmOO5IIogqMtllYLHEVLbHfKumtroYxjHqL8HbmSgXp3K5bTap9+3yxfiJ9F28h+Igi0wLE+GWYmyr0WY33lPa+33QpV+bfp4fFWMOGYFWzO6iaDrPSb2qgwVqOOIABoAw5ADPuZe7Sw5ZiwQEdP/LjFlfQGzu4/Odj8oojjqRjG5VWznKrnIwvwwfhVQDVknFUFX32Fng2ok+8dI5BnRM05shRYBVBtZvbfuSBtsAp4IQ0NsgX3NkA7ZP5l2BAF+TEAW7YwhYC8KC6iHOg7/GZLEiiTpJBWjHEDIBYDM/9mTtUvOzGk0YJFnIfGxu8j3Fna+wI8jsexjCr8x17TOsCbGQjL8qDcX9dz/fbccWdTCYo/DtbkNKDta9yW/LsXY7DEAefGdgIQyyiyW2BPcjtZ/MxB28qI9OOFYEBS6k9+fNWWzatai5J+8XoE0RTR/kli+pBZ8INrGniVyQPhA8FNvK+o/Ukg/qOCafVL4hdPhQO6/QuzD9li4l66fw4lj7FmxNfl2cj/wARj/5XBdOSsJJ7tGxP/lE/+qVuGRIfg3KKl6IY8117AhrAl71fUraSlnDyQDPmrCSd552kAkY/lWTfz6QFHGh1MQZp4xt4ilh9SgYf3jfiAsDENkPiEoH0tF/1yHF5jhLHJeyMoajexfH+wmb/APDxpw4vhKgJTkg+Sv8AtoL4jxoUeLnjl14h6AdbcEX4LXSzKCa8rOL1+ZHCuPr78cZPDOGNLbFgVHwSoOsV+FwSwHmpI7djLpPuJY1PVppWdPdG3/8AZm/oHrwaGLxkxOxesCewcWYif1DRN+Up68DHhIWmJd1nhmU8jOXfmcrIgXxSFJjJn7q/UE80ipszq6lH8RCQhv71Qf8ADcgdYvZo2GOV7MpVtiGIlzT+AWlZgAMQYSSoQdsonH/LO43Ao0rBgCo90mrMEiSIOh+lkY0BZNqx7Ahg49AQ3lsXtbjEYwoKB2Ihetgw+KJl+SShjj2cCvjVWb51cJTG6xBPP4HPkSJgzyteow4KkRkl4funNqlCv4apfLOrqwazE5QMA8hoiiTIDuVZN1Zh3peo7kLjRNvlkiPGckVCoGaY5qB6lLtUsneM4973teMs+jAyGCqhoGP/ABI6u0dCdxHsbTsKyXEg43IE8Y9TlJ0GQLfEB6o4/wASIj8XbbsDvEIDJAiECclF36kabyFQ44TfGTIrQ7ZiR8mmNxMHIKs3rtGRD0SBYe2LnxoD6Y7XEw9wPoT3izzSBlBXJ+yspzDULqzYcAeTdQG5B2HFqDXtFJ98GhJBJIXoavmYbAqdhkhr2XYcG1WgBBZoAATZEYMiPd0cR1J69NE0fbiiDHiXKrKSXozHmHmTqC2chaMGFGkqRkQ7vVuE17gk0lS2b1mvilap0ANY2Q+JrelwsE9z4brtXY+c3W8vjZVeKeV0JKo6LG8lUbV1vOTEUCCQRt012qc3mihxymDQsPhkZmVr7AO4Zv6Bnid+nzUbl8QDyeE0isokYKXvp36WQkEre0nVXbp3HDoK4MZlQgpCvy5PThp5EhqyFvLEaHUhQ1OmjzAI3A5uZIL9u3UlJEtlAVpPC8JiD5PjYxP0P0PfihNzHTzujST5QjqKTRs4Vq3CMJQosC677HYdh9o9Dp5gP4eR4jTMMXdMdsiDj4hWPaz042bX5gZ3MYnXLxJIZ12KhtdGQRVkESopa+4Kha8vLhZWhEQIIKTrJJ6OG3k3WxBOMFQDNrMdw8+flZw8iRWH8JqsmrdRe3vjvIq15i9h3Hfg3LectAHD+KpXciaMku5vdCqDEEqnUxe9u2/E3R8uEoEsHgsMQ6xvLB8QW2pQPEDLvkKF7HI9+H4eYSQFVbTpExOdtLjE5NXiYsUKEdwpu9yGrarxMRZZC1dArv8AME7WTEUSKOnSv9LD6zlY+s+0aTRtj4jwKK6QFwIO1FrYdON+IuBN7jjUcs0cfhJSuwruXcX77JX7benGQ1WgE75hIkIIA8KOZm3W3RmAbfuRIGsnpPc1o9NpZI1CtESR5iAEHzBFw329d/W+KiQoBKCQ1QTTsJ2RdzBGIkVnRpd/PO2U1PIUkmeeWGN0BPUJcfENkKoHiyBQDuXagAPhJIB7flIlluQRqzCo1jk7hPkUDpRAAdssrNnc3xW55zuN9R4bfeOi3j4ZfDEmiMgBZJAFA5ErueB6jmLxfdpH97gzGGwoX0DFdth1tiRtQ7uAJfDhKXMurIV9AGGpPyNj+8x4TslhmXZu5IPRtyA4t2eRiJg6jxHY7mU9AHYBgq1Y7KtAKADWRoHMsESiKXEu4JZEyBckdRYL2UixRstl55DhE84lUksyrJQjVI1vBmQkGRm+Gj8MYs0Ce/dXkfLclaXUvJ8ezTmjKVViWAfYIo7MwNWSoUg8Etd3goJZ283oBh8ncaEVtGIUe8LBjKYGky8s3Vlrh6gtZs8zeRq08SoCts7AXRBoEDbzJpmxAJ7k1xntdq4FlJ1UvjGtlR/FNeVEBIkHmR1D246+1fN4svCjLGNlUDDqMg2bcMb63ANkElUjO+TEpcn0GNvIsUbLuTN1MLGzEGo0I2xBUte4BHeu7Kix0EpSw0oORbftoK2dEhQ7uASS+uZfN1OZyeTnlKxtfrpJMYYITst4E3iPl8Q7KTW5jAAGwNmwL2jZzGIpj4kmIKwRArGLrHxCuwAFHEWaqtjuhyzUTNIDApaR2+JgST+YswyZ/TLEC7VNgwd1Gk8F2hU0F6tTMWssSpZwu5sKAQbvtVG9/RYxhkQwrd9thQCgGZnMM9ju8BB4ilqsHm+ZJLnma0Ad2szDC7OApDvsuYoLEPPwwPQH4hdA7d7Z+UokeKEoo/5hXrYE1kAOw8lJJ3YBdySsrlnMDLBdGJNiSRZcFjRsUWs2Ag3Y0ASLYVNNpvHkBfsBYUVZI2v0ZySAPlA2HQttJeD+tgDPMvtI4jUE0E2ErVoDqJUj2R0A3oA4okTZnLqFpcWkwUyYn8kbGwoG1vXesgD6lhGNi9u8siUAvO1lR4ku2/foQH8TFrPmdqNGuC6gh3FKCErGuzNuF+qjfG+9u573xN5jPu0ai44WBlZTvJKR8I9SDdD1IPlxTBu4CCVnOe7SAB8tXcmwRbyq9rENIajbPNzuZGbe6KOAc6gzu7yNiz/qEiBojYfMRQrusTfj4FDFlKoArAGdx6V0wp+9H3x9+PHtB4a1nY8Ug2MvNKHyoBj5fCTvY4LDLhp3k7vMRjf4RQX9OpT/AOJ7cJgoSqOoPwgdAWkw0GW4tfFKoV0T4YmtQAGeGjk7ic6OKEm0TVEy6jEbhVCL/V0/uRk/1J4u87UKJEF9OmY/uXA/sF/txJ5GwbVWN+p2H8salY/3KkcUNQ4MurvcAGMH2R4Iv9S368cvC/8A5sJqogtzIl0GGxpD35JT7MNJAOssLn+qy38dnJjQXEyKDfcHVRkH27kV7cUdar4aiP5lDgf9CyCvP4o2H6cSOXIG8FsdzGO/a/HJG/1Uftxo5AV1wY/BLgfbZ2U/uso4phKw3i7oPvQ1htyo/wC7Zl7H/wAkcoHsxAZ/paX1rbjkWpB1CknaWM4/mwFgH9Fl/dfXjnT6emmhBa4mDoPVbpx7mhHIPVgPTiXywmN3q2GmOYA2LBaEijzV8Fm/Y+nFr7S+JHNFPGe1J9by2Pp1Io/rPrxSVKUE4apo+z+qWHdqWyowTDvTuyYqf6gQR6kbA2Dr9J4pkSrMgLrX46tsfd0XNT+OE/i490UyTRGJ1tgOtbHXgBi6+kiimBPcbNdEgvMIvEUPH8dB42UfRgaHoR8P5WA7g8SdXHvHqIxjYLdO9YkBxtvcTny7oQR32ijwkxkiKkz93kxk/RtRhKnlLQuxwj7vFBzfXENt3ChuWqxtWSYlfFTqQWJRXwMfiJHcI+zWOxN2CDx68RSPIAvEnUVJqSA+TRsBar57Wp32sleOUkYfeoAcgPESgcgD1YgVdbmvI7qQGYcOzQAIjRsCjWYnRqrYnG/pY3rbZhajjPiKEdTEcbzBzYHlxM/EGJ0kXpR/8uFi8M+yoZbHYU/6GTn1iyIFLlTsVYgBGJ7ZDsr+WQpW3r04+0XPpYLRQFILApKpxG6glFWioIN2DW+4PfiRDz4RqytD4mnbctgCFJq+k7UbGS2rKd/hI4paaWNkwy8SAKGhzJfwiy9QYUJcMWq1JxB327xxChAKFoeG/Ntx1qktsaWqjJMQDDWfXb4gzozNInHN9JOSj4xStkMcOl2IBYsox+oAkOQ8mOw50v2OiK3p5UpgJQIHI9wwQXjYuiGAsA7+c7XfYxTipLbJS9PiMRdjwmWmzQ35EkeQN8RNdyFnjZHyDx/eRyVvvub81ayCbABNnZiSRXd0k/hxcOhkRyLt50o2ksJSkp/DcjNMwptUtlrhM6mcjo1+z+rWNixhYISY2ZiD3u6IHhsfUMRe5s0wXHNy2XiwJNJVdSpmAaxBZkbIb7Gxdg5GzjG+zf8A+oGq08p0+tlcqwAV3NlT8pLfPGdrysVXoeKMn2sR84dXEA8Zts8iSt0zI8YDZC7/AMPYXfY1VhjrSUXqGFpNFB8Q9H1+nsoRkJi1KVDQBiNQDLYgTFdBZIanlwyT+IEWRsK2nDGNwOlhIkcZUA7EBe3n6Nj7N2SF1OldlUkwx6eMOLN9NxqQSBYJsAnzBvheWSeWNpIZDIqdPiR4O+PessQ7Cq2cAjzGwJpaD7VSPF1XKqUCSgkIFb+IiyriPIMbsenARoMW6pBBxJymCOXsAvSRL8xO1qUiOcSGOo9598/oGyEv2WniYLA3ikABi8qxUN9sWjGO4NAsQQPhPlq9LzBgigy6ckACy4Y7bbkaiifUjz8h24yur5s2RIWFFI6ZV00hPYWpZJTuooEHpPntxs+Wa9jCn3qt0jfwAL/z8HBvKl+03UH1APbKwxICgzpNs9zjCGRQI28ec1DFHiu/m7ABLUE117Mcj2SyhpNZmy6dEolqiwjTEsDTOxA3IrJihobi7pkN9ptG0Ilk1GoxkkawFxySIll8NSSCZGFoWs1i4N2SV9HAY1MsjoDMn8PDEQpPhH4ivh9QHkvWO1s1dzBj3hBY8Ooo9MpMMydy7EWjCbuhQxB1ZAvzk/PL5myvMYxLMulRXMcarnO7+HGQo6mUBL8K7Nr8Z6je1MaaLGOIBVEUW+UmVZEk4wqDRYKd2Ia5Sa2Ath+bqIA0SIxYmgkbbkkgsxKszDJm6UsbuMjvc/WciOoCAzOWPU7BW81HTHkQAgs5E7UFPkRxdDuQCgmIcTZBq5lSuWQ1DWQu8hKT7r6uX5DIPR5SdjYOk5jBFs5Y4fKCBI57UMfgv+lsbs+RLFoJJZFLRLGLHhxVkwB+d9iEUD2F1sPPgvK9MkKIsBzZQWZwhYqGIoxoB1SMQoVmI7A/CL4fg5pghCuXU5GSQBWxY7sFK7MwBQMbYmwLrvZHvbAoYEiQAPCOep2E5sZWXBgFSxES7k1NeYBo+pno2bII04ZYycxYaTpFltwEDWRieoub6u5sErMZEeRVdPFjUL1dRQDfGgLMhYgEDbIBWNLeQtPOHdfFBDliHXGwCV+c/NIihAIx2YqWNkjh/Rct8KPOQFr+7UFrLHqzoL0peOGXYBAq+fEKXScS1Taavl2kkTAyDNaxZT7KElyWYZnJIzYZmQJ1Be32ii8WRJpUIVGwgiNBbkIEfpmaI3JA3VaxU3c1UwXKJN5Kp2Hyg2FRfVnOW5+W22AAIpV8CNSSrub8JWA2Y2TXYJGi7kgCgGs7U0pgYoAzrbMxKrRFsfNhsRZxATbFAo78chwfvCgsBhRIYSnv3AoTIjOyV3hj4RLsTimeI/LIl6OXIGG3vM9aYo+khpNgAvbN/hUeuwJJ/Cldn4DqFGmiRFPVGfi/FKd2bfvgbb+gD5hwvp9I4YHIs6FqerF95pRtvVBF9av5uPtSM2zkB8OG1VdjlTfeEN5szgRg+eLevFsZSZB2H0BzqTq7g2ru0DqVEvlIVpSmFqMXFLGh0DEIouiO19RLUqg++JUX/wBoD68UZQBBIwYFlfBK7dJxv2Bnk/ZV9OBThot2NugBO/8AzJOlVH5UX+2HpxP57qxCkMdUW+/ceiqGKKf5gE/UcRiGUw0JFVqT2BfzE/3EZ2rixTHiKWDwoSe5FRycAbAWa+z+nUTEr8K5Kp9gyxqf1YOeBfZqpYtZI3Yxzyfrmsg/zL/bikvLDBpmX58Io7P4nYMT/wBUn9uJ/JNLhopAO8kKtXp4slf+l1/fgPtVSCSBTFDHzPVITYPsglcCIsHiZbd0t5qNvtDph4mmj3Fgx/v/ABDKf3r6Y8UtfJSQvv0vExvfZo129uoD27ceEqmq0YXdvGKAdtgsi/6v/fjrXQE6OvMR3R9VLONh2NYCuHRE+F9oXUvk3dSi/Y/TWRDjePcrwSJEjrUH+0d7D1tx64WARLCL/Pi5Rv6jHK4PvfFnS6M6jl5Utcirkh2+KM1Z/qU/2PGV+0+pKNp5h3jlcE+0jNQP0K3+vGu5avhySBKpX8ZPPKOUKxWvZg4HvXD70mIhGOGWIAIpRM266CbPkLZCkwzCQhbYsZ30S/mnab2zHJtczRtgCGi3rzHZkPr26fqOOtVEVchKZZanhrycDqTbsGUlDX5SO3AOaqNPrY3BCpMSpN0OrqVvpbXv5EDi5PoQYJI1vNB4kdbEGiQF+hGIr2PcbNhJQolD14kfuYkHkR1BO9qL1evDSi8NXhX0li856NytJ0OoAfAZBJbaEnurDYL6bGl9N1rZTZk1jQOoaKopWIkB6SrhgM496xJruRi+1qatPSyrL4akitRZiY9klBOaV2s2AfJl8uritpw0yPFKmXylTZcHdWYEndlvEjuV3plIUZN9BhEKAllry/7Qvu9sKMFAw1U94dWcf6zDsxcD1XK1LySQ5mSrlS6ScA7ZXYilBragtmgDlXEHWaYrcjFo4swuUa4GF2y6nC7BlOQOJAIc2oIZeHxp5o40CsXEbVmrYsEqomDr8o3U7ira6tSU4ftKyOGnUTaeWlkljGEiMKUCdVABdDQuhlQIOQ2hAUFeJCIUlXflpMTH8rEAM5IVDThX7umzfXV3D2Jyzms6wyQhk1KpbUAxyHdSACJNmByrZaGO/d5dbDMtSiaNl6qgbCWz3og072KKlSSyEg70BDlEMjLqNDIDGQPEhZypUb5iiCCTixrvYvcZcJyRzQu9dTBeguCVkjVqDI3zMbTdDtSg+ZBpMJQKDJ+ihmXD98iwmJGwqGNWJBnUPQmlWlo8lTMlTtR5loRNpwINRHItjeWONxuOm7sxE+gVQdzXYcI6Hl74E6jT6aSeAHEZNGcAoBsB4wVGw81IkHbq4XTnOnjdGkzDG8nbE0GPWkgxGadjZPfEgiivFEKq4gzIqhgIZowy36I9qAvS22DjbEqtbFZREgGrgnKp3BSz+rhmFLdXxpKIgwkTBIcDUEGmhpIu5qUoIhpny0/LHsj5J5W29GBDJkCCO5oixwxrh4bePHppAWUs8bQliGYkGyWDRlT2Kd/i37BPnGi1JhDJIZVBGLnCZWFU3xXdAIdhZ3NEsTxL5Dz7VxMYyUCyKQrGNV8NicUesVNBqsURRutuKrqsh0YwUnIlR/uJHTzcWmjwCloxSyhmKEevxGlrcxIkQNBOzgMFcRhSoJxtixPiruAZDiaxOQ893yx6iUSiQuBTFks9/URgH9L+rfEc39n+YT6lDNL4kTxs0YTti67SMuVncHGvIqRZGwoDmurXZXiIHbpx/sFoH6f27cPTcC+JITOk8tiRTavOZsSb8hfDiLiRr/uo6G0Xm+lzIEaOZVthiA87LW+TDaFTQoBr8gBxM1fKYy1NKzykFGbxD1iusoFXJ8rPWcVAoG9+NAsoVGOClUasDZDHbd97cbjpO3e7u+M7rNUYtTLGoUF2RncCmOZVSAfIdZ/YcailJZMWiWLDVpknTWU5ylbPhQ4pxwkGYbETV5SecuctTRiSMMl08MaKosFLUgY5W0tspcr1kqekAqbawSlFAjxtqH8XUtMSsSsL2Vh8q9TKSCtAITTbAGw79ngc9awwpJF0q9AyCtKIycviJxHbt+w4f5RykSRTzGSTJTIF6j0UCBh8qkbUcdq9aIjEUxUKCCyU4diSZtXNw5mWBnNrMA8JYLOSTPlmZdg7OzuLLTQMF8HxggalmZQLeQ0GRMBbkZBS1tRNA9Rv6dkLxQ9SeED0KAMBdgEgEZubN7hQyd2oMxoeQqrCRWK46bOlJs0cviZiQCoxoepIrYB6PlIZZndj0wK6hBjRdaO+52Jci+1jzssvw04Z0TPcmjaAT6O0w72pKkspPtGmiXfi3V9OLSZdUqpikZeV2KRBGpuosTTmwAvWxbqILKT3B40EWDCrwjQM+RCYxqtZFaHnTlSbssxPpw1zDk6qSq0qrSqFWqUKRV33Kqilu9L5eXeq5IHbFmtWlLutbPQbBW33RWXLHt29LIRQVMgljUtQOMugcymZUnZUNQShUVI2DzLAsSdy5A0mS72zemxQSatgUElJAHJPQu6m+4QVmaG5A7kHNSJm1EwkIYx6dMlUdLMT0Kzn5SzsXrsqqe4AB0fOOUiXUQxMdszGaHyx47DfbJzkT6AL2HHGg5KsUaID1SIssjgUWYhgm10FXdq82N/WwKhiE6AxIcZsKdykFzk9a2UiDECgFGZkWoPiwJYZljKcoPNta0ZCKadsEAW6jCjpA86XeQ35qAeHeXKqYqE6UVVplByawLNkEbYDb5pASNjwLlvI1OqErEk+HI9bj4DKAO/YhUBHnR9dtDHoCshUMK8JT8I7lkJP7hv3H4RwnCsqGIuWJPwH+9bacYwoSSiGlhJIO2Z1yocjaXzXVIZmUVkkTt1HEZNYtiRsEiMhur2WhtxD+0N6jXykDpMohX+WEAt/cJ/1cavR8rXOV2Cu2CvZX5pSuRNk2BiMR5cTR9nV8fdiVSTJF328YEvZuybC0fyjjiQ958T8qSBykR3IfZzZUNZhQwkzMgeefQSbazH2hnxgcts7Ss1emEcjxj9BGg/Thf7PBGkaMN0eFih73g8YU/T7u+HuecuDGKz/AM9g23xAlQB+iu4v3PH32U5OPCEjG2ox2BXSA4Fb7d9z50OJr1DV4ZYtxy/a6RX61sV1aHdyako9SlR9LR9VqMtRpFAHiAzS3/LnQ/Vlv24uQyXYqwy5Vfke/wCnRj778I6vk3/G6Vw1YRu4FeYkkkF79r2r04troFWJhv0Kcfbrev0Aav04O/oK4sLBkgEHkST8LFBWEQDizLEfxCukiLZ/7YxLJo2A+MAOaG4MeIex/KwYnys/px9lebt42md8gv8ADUW8mxZrH1C2foffhvVcuBk1oyOOMeI/C0ueTC7F/eGtuwA8uE+S8t8NnVXOEc0TRqRYXPNHHfsQeNiGBEQYL8KieysTdiR0e2ElKkw1FQdSQJ7sAe6fOzn2ujRM5GJKjIKAiuBlsTuR0hu9GwbU7KbX5VzEv4cqNkV3dD77UPVSVJvzyA8iOLTcuAMkbFmAmsG98WF4nv2Krvt8C+eRZP7N8uUNLGd6kd1at1HQcbv3UE/9mu3GXdYi4cKGohylgdxTzztZEQFJiQlGpM+r/Xets5rNMkEspQl9M33lBP8ACIqhfkxVultiT4R3LcVZdcSyatayW4pGQlQxDCmbyo2tXuLVrpWALPykNISxOLxyh1Fi0BWlu/lZwymjiV8waBOW8lVYOk7NExdSCVYqjgWCfhsZVfn34bFSI6DDrhMicxoejPqa2BL3ciJEckgA9h8vLkQaUxy04CxuxNOhBjdq+8V7Xpy7OGWgSpbvQQfSJHEZVqJ1LmXbZslMbZgnsCAMWYAFSCwJs+cq0DKkSpKwJCspPUAzFPiUnFk69wRd5EFSx4vYnwXkBAzhWcruQGVB8PVYGPT52At31ZYcOEuAFpExX1cEHItIiYNGe2steFSZyp0yPaoofXFasMkkk8P3cc4DB4ifuXZ9nlVuoRlgQWoAgEFTsS7o+bapFzLxKMzHKho6dilFSRR/h3PUN1A23CAXxrdX9nY1UugUYx+MqY9KkWWwKlXQttujDtvYNcKD7LxCzGWj8ZkNqaYeGxoEjpYEZjdez12AHDEH7wSlQmKGXNjuCDOmk52kjfgh00JYjsD5Ec2HK2a5lFp/FGmm0vgByPCljYsnV2tSaUWQpxsX5jyBy3RQgGDx/DlUFd1EiYmioYMfI38W1MR3C40tJyhvEj08spf/AIh4gwUKMcEYApuhUEsdgCL6WXez8y+xUUojncnMMySAWA9KwNdRZQSA1Et5+pPFMECGnwVyBm9RNhQzr9CRt5RUtSVYiZasQwJkdxVJl1cW9h5A6C8kW8gydRhlDjY1bAdRawxZfvD22HE7/djUJL4IlZFJAVg8qqbFigOqM0DuHZCdgB5R+T8/1CYVMxQTLAyNuGDXTEHbIfre3pfG4+z/ADVjEXdUYkLdoF7iyThiCTYF15e9cSXi53lPCSCXlv11bV/gGQY3hkrR7LB9nLDhMiHNA1aSezMetkQBJH2C4gu5IbH8x2LkA2DibN1wb/ahXY47eqWf7Ajjv+KbEEM1GxgzFx0jI/FZo7bX+/l7pXQoCA49g9DbbsFA4Su+mBD/AB0CpDECorQFzvbyLgiPEJhAyA9ktI0kogABqB+dv//Z"/>
          <p:cNvSpPr>
            <a:spLocks noChangeAspect="1" noChangeArrowheads="1"/>
          </p:cNvSpPr>
          <p:nvPr/>
        </p:nvSpPr>
        <p:spPr bwMode="auto">
          <a:xfrm>
            <a:off x="155575" y="-1790700"/>
            <a:ext cx="5286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data:image/jpeg;base64,/9j/4AAQSkZJRgABAQAAAQABAAD/2wCEAAkGBhQSERUUEhMWFRUWGBwXFhgWGB8bHxsgGxoeHBogGyEdHyYfHBolHhwZIS8gJCgqLCwsHCExNTEqNSYrLCkBCQoKDgwOGg8PGiskHyIpKiwqLCwxKjEvMDIyMCkqMS0pLi0vLDA1MS4sKiwsKyouNDUqKS4sMjItLCwsLDIqLP/AABEIAL0BCwMBIgACEQEDEQH/xAAbAAADAQEBAQEAAAAAAAAAAAADBAUGAgEAB//EAEUQAAICAQIEBAMGBAMFCAEFAAECAxESBCEABSIxE0FRYTJCcQYjUmKBkRRygqEzorEVFiRDkmNzg5OywcLR8AdTVXTh/8QAGgEAAwEBAQEAAAAAAAAAAAAAAgMEBQEABv/EADoRAAECAwYEAwUGBwEBAAAAAAECEQMhMQAEEkFRYSJxgZETobEyQsHR8AUUI1JignKSorLC4fEzJP/aAAwDAQACEQMRAD8AsSa1CQGIWgacLhQ891ugR7sPUDjNcx0LMr2h8NmoAeGwBOWLwsVMSFwd0OBJ7FTRY3O+YwvGqRO+MrBkaOiwKnJVpqVyGCkxhs6A2PEuHlxQq8MqFgxETMWibcmo38QLd26UC1FUNdR4zoaEwuAFtlBvMS6+bGylrCuMjqJjqGdOcg/JxO1y/m6SuI5mUPgrfeI0clMd9mY73kOh/Su5pKXlciSZxSlR1dEtNTdQkUEHt1GqdmUHsK4U18pdFnl0hCDJJIypXYqcipCmgSQ2S9Jve62Z0fMTPEWgkdsaABdUlZR3xdSMX7NuQrlCKOR4dFhriw8QkoDof9yk4AahkwVCQu5q8SFxQ1GYkWOdHkXnOtQHsDmX2jqEvNA0xZSjTRuUZV7BmQ2rm12YgEgdwQTwly3XtMMI5whlWJocmKtceyi7INlWXa7896HD3K3QynTSRqky7qjKsTFmAFjYI+S1viMvwoe8MaeF7SaNgKZovDUq679alTleJBsdRFGtmviaEooGIPJqT2ppyl1tpoUiK8NGbljnnwnUHIl5FmAtueU8+mlyj1SCORSq2tiy1+H5bb533HTdb3xQGuEkvhzXksmcdEilJJU9ypoo11YI3NWSMJo+ftEuMrCQIrCNmPUcerw2piaYbiyaNdtjxrtPqo9RHnGcgGBZb3TpBtfTpqmG3UAavfRBQAlWRMtATk+T5PQyc54N6ui8UQhwGBlMtqNQ9WlqxY2myzTacpIJC8KM1kqRZyOQOLML2uhe+QGzcA5hrGTwp4rddOQ9WTcTj7wCqDtETs3oyk7Cy3qmXTsXkjbwHNSlBRsErlMtU4NWJ0xf1yGw4SEwO2INFg0LggqQwxZWBOIPvVdSWAOyLqYiD4UWoLAnPR/9ZOWcC1sWIiOgREzxB5UORbN9XpLJ281+vK6gSpITH4YRyosMnxMzD5XUMr51TBmWwVAZLmnNngkaQqHKKoTBj2EyMc/WmB3Fjejs3ShzPlzRSIydarhKqqp3XcamNR5oVbLE9lQr8p4cjDqk2nVS0iISMScWRkpWNtkVItCAdmogelEVGNJWDJ5jQTcHqDPeyLifDUmAsuQnhNHpPsQDvyNg865iyvLJ1Yta4ZHdcSpog7diDW4JF7g1e0eokbVwMj9vEZ1Y2SFUoVNj4kdlYg9sqGyLcnUv46iayw6s4ycgrISZB2BxZGRl9VCjuu1n7MMjhiqqJBeXrmorO/PNRR96PpwgoKoRQqqCf5XPoxnnJqi2jfkkJTeE5pwqD+9RPqOoNpQ1MiavwbOGTGrNZI3iIPoE8MfqfXiTq4JvHhpmRC4sk1WREbWCboLHf6+/Fzns3h62MkVk6vf86mF7+nhqf14Q5mlWD+LMefeLI7nc0S3GjBD3tSFSxDzZTnysgPEuUKMMkkneYDdiDb3VBhFEgJyEEodszZZYnAr+rz/MfTirpNWy6V2OWKrGytd7YMxHuQFA/XhTnfMAU6QFC/xFG/IswAH1vt/9cexzkaCFcryMa7HyDyFv8qke/HocNQENZEhgDbhSj6CxRji4cyVPyLP9aWHBqnXHxm6RFBE+TFdnYSOSQbJCrVjcnYd+OdZrJI1eUsemINVkDLB2HnsLlkH/AIY4b1GnYTyRG+yoxFd2RY7N+Q37f/fHWp0a6y1IARlmmYbjoX7uMbeXiMW+nHrsseAmMS4JJ6mg6g2Te1FN6VDywgbMzn4/RshzDnLnR6FS9vLhKwG1ZTM7We1EYCr9PLhieKV3QLK+EcviIt1lipZVvyoDIg75Sb9jS/LwsThqbBUCRi/QWFP4tgRXrGO90WddOAEmCHxXuJFG/cDJl9iGYKP+0PGfHSqCPDQXMzs5J8nJ3Dl7aMKGF4UmTn0Dn+XPYSss/M5WlRUoLplIvuNkPxWeoY5SG/UDuOH9dzU6PTbscx0wp3yYg4Emt93dz64rdfDxJ0YCG5QTWRAG5ZjTNiN7LGt/K4/fgWr5c08yB97NkJ5lqDBL9gqg/hCHY3w5SUjDBE9d8yTs5c50adlRB4kQqPChGnYDsw0rzsT+JP8AChXkamVVUBjlIAQ8hLA7LaohPlZFg5XSGrkijEr14rqgQNsvQaGxrEWfhALFVa6JWlNfPH/F+GPDMcNZlRQRF3xsUC5JKgjYBb7LarLz9tVgzIajeTCUbKoZcAEBU2ygqFX8q31Gy4thwpqeJZ0f3Ruc2mnmXExxxV4izGQHTPYAZ1rSVl+WTzTnUymRyrlXdmGK2MiMbPvsCa2vYhTxYg1k0lli3hq/jiyAMhePYhVQUduxLMciaoHMGVJKk+7hXreEL1Mxa6JBP4qJAFE4gseCct8Vs55bhiAIjjChcQpu7YUKAIy33vHHEHgVw1EUYdmGQf8Ayyyo5IREpHiPL3TVzqBLoPZzOgHHzWS9hj/DmzkpUEyAYimJc549gCxHmvw8B1epkYgyalhDHExlbqCsZC4NWQXoMFVV2Ujvd8K8qnSVimmwEa1I8ZBogEKWmkYqSTdUDVMfU1zqdNFJ0hSyBiZJ5HsbdObXSULoBS2PYbnqpOFAYsAGIGg1O+gOokqtoXKlCRnLJ9ZbZuHfzsOLXR6l0j0yKEVSaxZiq93ZmGGP0j+I0tnYcXPszpVjOEsHhr8UMZcGQ9iDINyCTuLJxvat34BNNpdND4bKs7MBjEAxzqimdYbCzfl2GxDHhs5oqAQAzOQShVlwF9HiYjGgMSqWBR6idhxDEvJjEJTTIDzL6nNTk7uWs4pwJJIIBMyanRg4loCJ6sAbaJ83XNjiW7b7G/Mfpl1Hy+HvZYSWKMYN4ZK7HK7vz7e/E+bmoJDOpvYsoosvkADeAsBTkTRJoWRwhLrp8jjFGBfZnBP6k0bPfcefHhBxN40nnmOQADFqzpZCULWMMKQGXA/Uqxa9yXaQtO52gCyFoxOx2KIoXIAiiSrsG8iGUWpYfDvRuUmB0wWRmQpbRuxLq1tmtEKVIpOzDLGzdkn7wdQZHLJKQSy9Ec4fex3EZUAHsQoI33qwetb9lJnTON0/iUALZphmKH+Ip+H03oWLAA+GcR7sr8PFhaTZdMvR7aCxGRxLGKb4h5ORMaZtobe8v1MURcCYAG0mR8gMrJuqxHcnyFEkEg7TuY8rKyqfCWEmreE9mPYPi2LRuRtIKqxlV5cdx8l1aqkraUCrUxgBgBZJCENZH5CSpGwxIA4Jy/WEQ5REho2KlXZmFZWFcsAUIsgMaYbX5WyGtSQ8NQUA+f8AkOUwoESrJ7KCEhZXDcKLAtPWqesimZfR34i5kksQUqrxqx7rvGa3XGgUBIq48aPdbN8H5lHFNGJJTkljKQXcThQAzsoLpG47pIpA72uw44aaKYtLkIfknWRVDr5KSwGVHY27Mh33s2PdHrpdNKBKUeMpatICQwPfwpFtl2oleoWcvfiaJd1rRju4wqqUa/qRKe7SrsC/8IqZeUn/AMVaGhDsaVmbSNZHNpmdJLmgKZIGYExqcsSxBJAFlcgWRrNZmhw9yzXrGqRzWI2XdkvJa23ZaJZMj6EivQcaMrp5lMcLCJ7BQOKUmsegg4hiKWgwYhQPIEZyflzRyvHJH4boA5VjSNGtqXiegAVte6goBRsWVRdb4CswyGLUao5U3cOKTDWYpAUh4utXzyM5g+bvIvLU6As0JSQr4oIHjKMkkBAAY7dmUABv7EVcnnHLpYGyjGWVHBxVmMhbB7C0cdXnitrXEuLWjTuEmywJxZ6FDLcZKDQJWyGBHZWUlenjYcvQIjpu8TnJbBvICyV8rPcrt3sbkji5SVg4iXGus8+T01oQFB80QRBLpEjPDTKeHQtNpSqCxwxpPvkcEgZNmtX93IKKsPPFhbbblTIvdAeOuZNa6fWJ0lCYZhe6kmiDWxCuTv2KOW+jk/LcMZEPQ3wtXbqsBvcHcHa9xsTv9polfxg60swMcqXtnVKwPllYW/Ux+TULhFRDWY6Rw0WN3afzzZyxLlMaH4iEhJcpmjIlJDFLa1lkZB6COq+BrDipMOoF49qdNinsaJQezj04P9l4fD1UmLWuw+qv0qf0IRfq49OApFYeB2OUbGpCN80o5f1R09eviDy4LopUWVQajEqMpAayh+Fl+qvTA+iKeEKIgLCk7AvQp+YAbkATbUJVe7suGqqkmlcQDv1BcDUq0tx9t4TUDqfhdo7HuAyf3Q/vxzz1AYVc1uJAD7rHKP8AVo+Gvtq5XSliu6SRsaGwKtTH+U+Xs6+vCRjY6MigcH6SDe5QAj3ByWj58MGERLut/ebox9SbLusVZusSGcsVN2psBZTmsn/BTELuMRfbvKzH98l/bh7SwVp9KreTrYJHm2NCuwqQ9+ITaySXl70Fp3pq9mJWr/LG5v29+LuqmtEUVfjelfFZX/47+fFMZR+6rOhfoxA9beTO9JQKEq50R8zYHOdcymSrzkJo+9CL/Uhj/Lw4ww0epKlgHMWmi9Sgvb60XJ/7v34S5xIralylVVpY7nHFb9y7tR9a4q841SK8MI61i6j6s5239yqj6GdeJcakQITZAK7cSZdUgb2ctCFxyGkTPozv1SQdjpaZLy0mSOO7VVzka9t6LAfVvCjH8rn147lnE064noU0rHYBb3PoNrNf/wCcB1msbwUjU5S6kg3/ANmMgh9sy0sp9nPtwlLozLIIIie9Fq+Xs7H8tfvYHnwqFiIZVXM6jmeR3n1tcACnxFFuHrUkyyxF+j6Wo/Z7S+M76gnoVisOXmSKF+oRbY380lne+O/E8OFpsWVrqJe7GyFOW43prN0AXUXk5KtMyAYD7uCECjsSADua+aVjv/NXrTZ/Ua06xyWtYrACA2KB6UXYk7XZolje2zcVpSpKyEyUpnP5U1A5qDk6O9GbJiDxE41ewmg/MrfVuulS5QeESG0jqJT3JsO/csboyBRWwFEkfCCF4sRyjToACWlXqUZYrHa2q7DZyLNLsBZJrJmHrZmVgir17KFFYxrdn1Bbyya9yaB2LeaMvFNisfjSFS1tuFJII2/CPiLOVugT8tuIHstuKfzHQCvownYUoWU41tycuf0uavnrUuJEjTMmLT14jElQUo9IIJogKALwVmakxYkE7cGmmyySd4wMbaIOVxW7K4WZFU9NlgrMKUUDiWdS6RktMVnmkXNAhyAA7O5IqsqxGLAiwq05BU0gYkPSxpZ3bHd2FhsbCgj4qJZrIFEszcTrjIQ5ScU5qNCZUHkAc5MGe058SMzgJkwAyGiXy1UMnLl7ecz0UjjHp0WnXr3xUkUKYgta0TQAUUT3LcfJy7R6aOFs3k3DhHBBlYGkLJjm24IRPh2JN75Eg5cyi2kMdyC3ZTJISR0lmrqmN9KL0pe9t3mazWIklxuG7KZWksgUAwiWLMrtZZi2dHuvES1KjnhDgvM5mj79A4y1tVBhmEMBVMe6kdWc83JedSwNrH+8kMLuxFzgZlRVITtixzp3G7EtYUA9jXCOh5ok6TzNkoCs2xeNZTXXbXQB2Ubgm2O1cKx6wA+FBEETEuUwMhBG5ZyzjEUAau+1jeizJEuQ/iJDFahjGrAOsQFmzVRx1uAAMmYYruCGFKYAeKpn7kZMnIVbIZl52pRdsSsQFMy7DYak6hzVt3Zdbp4nLgque56jIVFsE8JQfjb1YgjIk72ONXo9KMF2I9nxy/XGQC/YAVx+TT/aKEscPFQNjtHOygV3A+57ed9z69+P17kuqlOniuFm6Bu8hDEVtdopuvOt+/BrTCwB5bu311fpmBiLCiEoJA1Y9Knytgvtlypo5AyaWN8t7xKtfclvC8JgO9PVEd6NngOkkmjxyifcB0CzSfELoKHjZsqDD4sCNsvhPFfmGuMc4dX1Y7hgrLIGINLjbsBJXne9AHqNEI+0Bljd43EyVTrNlAy32IZQEyrK7a9+5q+I1JJLlM+ZD/49zYksOEuBrv5EbS6vZ6D7QALdSESLaZxBmJW8lDNZDi6xZWsG1JuuA6jTKyhoR/Dvj0yrIEsNRCkFsZAAax6KFdqrgc3NZIjbpq1jo34ymeOtu7rvt5MMvK+HtLzCaRLWGOWNlxSRDJsRWQKZKwsBSGCdPmCCW4UmIAp/YVzlpX2TLc+U0LhRIYcjGNR7RFWIqd5T1nwgm0ksTOzx5dIsRxiRN+9A08YarKjNbBo/KeYOY6UoYRp1cFV+7WQgMtmmjzON2cdirbFSBQHHOm5wYZXCfdEtm2NNQoA9LKS0ewsqbUbMFoEnmkjniE2P3qnqFBhvQux1YsO/Sy9ujsQ6JAjADECzggp11IDdwR5WWi8QSQ5c0m4I0DzPQ4hsHmt/s5epINQyjoIDEqyAnup+eM7iiLsUerh2DmzmRIdQn8QVYWbGSFrxYC9iR0lOm/wtkQF4p4pHwDeE7Ar4czWrHscJBaPvsQw6vMA8dPHLGxAjyCimhBt1A7+ETeSflNr6VwuND8VWA+0JzkZUIVJjz5lRe10JCFpdbtrJ5yIIDhQP6ZZYQRNib7NJ4J8BjLAAwAO7ICcihB3pbsD9qbdkeTc0bT1DK2Uf/Lk3P0U1vexrsdtqII4s8n5pkMkYyxdiQCJYyLPUAc9rP4va+3HvNOQpPHnEyEkd+yvvRBA2UmhuCN62GxDoMdcN4MQHQgic9QAA9Zhn094JjQ0JLRCCkkYVCiSKEE0INQrvkXYNbl0EKWO7L8rD6jsTtTV6cK6oeG3X8D0j2NwOylh6blGr1BB2vjOLzmSJzC9+Ko+5Z+5Pkr+/cH8QJ79N0OVc08eN427sLVJRkQwH3kdiiRiclHkpJXJSQlBKYK2E0KDcxruaDUyo1oYl3UlPiKkxctluHoM2NGLvYWvH3jMxZWB8Kf8AMDYhmH0Y4k7WH9LqP4FByQS4SNvME4I1H9Rkh94m9eK+r0JLsGLvUZVl/HGAQSPMOFsEb7qDsCTwvBMx8LUE5GP/AIfUbd9g0Un0dMR/MAO7HidaShBQZhOf6TT4Nq6ZStpwIqTESsSKgJU4hnyJBB/LMVtYl1ni6bNlyR4/Bl9wAtSfUxkn6xrxD02px0zwgdbJA0Yr5ukEe26r/fityCHB5NNZobx+6SKSn6gWv9PE2OIoSDsUvyraObxUO/bpZeCQHhIUkuxR5KJHr2YW7DhpTeokJsOIEjqkGm2HDuxNTaTy6KtNGjXbyxld77rJfb1WUbeXY8XtXpwsmnIBJMhar7iNY/3vFv3+vC2mA8TTigB4sQr2U1/7f6+nDmsmAaJiaEekeT9WLj9+ocNiY4kPCPfwjyX8Upt1JEO8BX5cZP8AT8zab9n0MuqLutqlyEDtUS5AD6u8Vcca3TGbULFeJdj4jD5VBpz+4cfSNeK/IpRpNEJ3rJ0YgHb5lZSfUBiF/T24iRSYxtIT1zDEX3CGqB87wCk+f3j8e+0LwqIs4JCg6E+QYEv+UWb9mQuJSm2fWTU1ckDVyLd8w1oGc4BDSnwYEHfAADp9yMQD6Eep4s8v5f4UXUwV3AeZx2RaoAV8oBxUeZN+YIncmiUsdTILVai0yHuxY0CPzMd/YWexB49+0XMmkJ0enIZrvVTCyB1UFH0BqhuSa73b4cLAEoVlXYVY8pYtVMmgOGS+XjxIuCFtnowccqJ34v4p73rZXWBWEEe7Ndkk7Czt1nsAOwvtuVpFhCdqBUYjEZBAapVFdcjAAe/nSgLx5qeZJpU/h4aRY9j2LFj3yANGRjQxHsLxFsPl+gaUFmYpH5sKLMT3SMebN5vXYUNgeHpiKiByzGc9Dmo71YVkPZHEBhph8S5JDAa/t1VppMmZOFSLTySuVhAUjdmO+GXdmY3k+9k7k9gK6izBy0rHJGmDQFwZZnNL32Uk14mN5N3GRAA7Mb2n5WDHk/3OkG6oDZb07fFZI6vPuCelhK5joY9TIoAJWNcI48vDRAdgWq8Nzu15HyBF1JFvAU4hGQ9o/mPR6GiXZNTOvWXHDkMkTGiRuSznMk1ycWV0BV/FSFnMYbJ5IgBZUecjglm8sUVFAvcfEeNNzKR1qFykUVhpry8OzusbtvJOQe90L6QB1FnUaRiRHE8fgkBPDRKD479XiWFQEk4KSx7k2QQWfQyMFWaWMRLapGmTD1bohwNkkX2qwDttxMIK4jKiEAP26VKjkCwGYMxbojwYJwgOSHGaj0ZgJe1tWQbPTyNKRDp4WcAFLcsxoksxZ9sRRNjawTeNleOl+zs9+DCHLkffSYFBGvcIgNeW5JoCwNjd3tPq4k2U/wAOKDeFDXiWD3OwJuhRcgC+5PC51E06FIIv4dLs2qszCxTyljv5UERjdVvwxKoqi12BSPzmZ7t5JkKFVqokVEBLxWf8r/3T8hM1AAsFoIOXgqcGmFG2V3okdIVaCyVYdmJoUqgC8hB/2d44ljTMtZlkaRSruQPhZiGxrqJs7kgUCONLBybwXD+G0481WHe/xFmkLsLvY9N7cVIdVIAtQNGtkFZIl22PyqWIXyq17+W9MhXWEkmIHWrNRcvyq/pnbPjfaEVRwqk4kJDoQ3DyqezZPlH2QwkxCJJKFtSZaWwxVmoAMEQqwJaiTQXvY3ui5ZE0alNMJBXxsACx+Y14RI6r7kn134kiWXVO/XAkQYeGuTWTuAehxFkT5AtR9as6HTMmC9cj7fFG8eJ/ltya+vDDDiviev00h9eik3pCyUqJlkH71bzfLK2P519oWbUNbBsF695FKgk7+G7IrAX3+nUvm9BzFDiGVgatyEfEb7Wgnur+cWPUjal+ecy0gkMZ0/3yfBlkpBs2VKKjMD+FTXege/Df+9sEUViOBH+G7kC0TZQOYyYvUIRt58QrGIMUEjeXmKetrcah7DJOWFQn+0u40yHSyc2gSZiEjnilFupjQgEebIyysD5bA309jfE8azUREiQsFqmXUGOPxFG9K+eWXob7+/FTXcwqq0fiI2LArqEuhv8AD4WL7C73HY2OOp9f4pAGaqd7kO/VVjNV2Owo0W22sdxhEGSQx0UQfjI6EdrcWq9EfiMpJrwH1APZTUkbcw/aJVAV5JIwALdyrkA7jqsb73avkRYIsArQizcoIX0+ahl2ZSrjvTrIqyUewIZiCaIbvxAm07wuqvqJ41bZQYI542veunCzt2xDXuBw2+g08gvT6qEyeaFQq5VV4SC19Ok7em2/kAQzhx+Gr9SThf8AiYA9TnnZUVEOKyvCxJ1QcXdPERPIaUFqDcpzfGWJQrLvGrEtkOxOdl1709Ky9rr4eITNp6DK00SsSEYdaj1Qmmse1MPXjiNdTp0AkRZotuzZqPP5t1326th5HbinoftEKAzKbWFmBZa7bFjkvpYfH0viqNDjFAdAWM2V6A55sGsqHFQh+IkZOD6pcjRy7bzNh6eLT6gmTTuyzjqtTTGj/wAxT8Q77jt5E78eaPmC+K1fdzrfiIQ2Eg9WHdO2x3H7EcH1uihm3KYSd80a/oQQA1+hoex8+JXMs0K/xSmWNbwmjoSJ72KO1+oHe8yeI1wCRIqI39tOzHKVKZi10C8hXCQJikiFdRJWjSI0e1PVQpq1+IFyLVdtxdggqCCACwsWp70tvxB8FtPMryDEuAclPS/4XBGwayAdxRO9hy3Fjl5BRWEyyKX6G2Q2e4a6CyfmpSfMHzqS8tR0ZXQ9RzLBRmjVRLr8LEiw3mR5nvwlF4L4Fmumuo0Oo94ZWWYSbrKH7GhmUimHdOxfCQzk2RHLybYMc1IkVTtiQOqiN8W2Nb0DYsAcSZGSKcN8EGpXwpBVCM5bbdgUk3A8siBsoJa/jm0sgWRgUWikgN4i6Wz3Md7BvIkhtycyc50aOrFumKTplrfw2IpZB+SqB9q/DZ0REmCurZZpqevvJ3cVIFkIu8ihPsKMs2V67HOhnM2j/wAc0c0DMKMbGCTft19I+gcEX6b+fD3Ndpi19L4D65qwB/ZUH7enEWRGJIl+I/cze0i0gb9R4RB7VfoeH9frC2lR2HUCsb/VXH/vkPpXEyHhKVDaRBpRjxOPhyFt5KERvCjPxAhJO9J/VTYOomqaOvxMR/S0tf2HHPOIy5wHzeBAN72K5t/qP34FCfE1cY9BKT+pY/8Azri5rdIf4lFHdGkks+vTDGT5bFS30Q8b8MBPgJMnB6NMdJm2FFWYKouoHq/yAtN+1k4kkigAtUFsB5qh7f1SE/pv5cT44PEan6lBpt6yJJLAegJBFj4URj58DWTxJ5JEOzHw4t+yIKBvtsNyfInfvw+03gKvhrnK1+CpHp3kYeSAgUD3KqO6vaYV2ESLOle8wObV2Ew1q495Vc7omGgcbMP8lPo56EuC6bG55rzGUhhv+JK0DX+AjbFqHaZ7HayopR5ZSdUf4QJDATmDbFaJzO36yDyrZD5ki+DwXASqW87kmSRjuD57+TCzZvpuh1EkOcu+yruy3kcwaxFSOPyXtHFvvI2+9DuODvkVMIYQzdO5Pzzq5laW4XeHCQI14NdpqOw0AoMhOQmZPLNEiSAOM5D2jBJChvORhvve9Wz9hQNtuE5ekSiackb4pEbFdtsVsljXwLdVuWYZKnEYdETHp1E+qbzW3VG7Gj8UjDezY9yg6QXTcteQtJqHycbGyDj7MR0qPyKKPo/cY0WOpYdZISaASxHZ5nnN3lXEaVJVFX4iuEbzVh2FAD+Yt1AwgHM+YvM2+QA3WNT1UdgXYWI18tjW9DI2vA4eRs6jx2EWnHUIwcFY+/zH+Z7Y+i9uKeo10cQUWA56gACTv5hV3Zj+OyPzeQTkh8VspOn8OVM5P7eHH/mP+vFsBAgoBUSnRpHnKaRuJzmtjaaLeIkXggpGEZti/leRO5dvyGtpY1OLACaSRfhGAGnj9glUzAenX/KePn0IDZytbGlUTSMqj2CWrEgbV93/ACnjrWOIrZJsTRVyoBNHa2dsmvyApqvYXRCGmnjiGbqEzPxyIGYr2DyNK2QW/IKCa2Ugg8FiSvgQlxl/of8AH1NuGAYH4mJia6nmQ03qwLZYRawdTEuODtVnbTqoGxHcJGTQ7WGHn5g1y3OskOJO7Nu0jSEkVdLETioBFglAAQNr3jrH4rKgZpY3NkyhgGxFXbAjw77AKAt/MduAa2Hww9SIzKejqEKL5/crKVUAG98S3nd78cC1qVMAtrQftDkHnl2sAucJABVwPn7xy9pgN2FbWdXzqGKPKaVpXqliMgjr3YAgAfUMx/1Sj+17TABQUobeH94B/KHRBudqWydhuTxF5Z9lppiFj08Ts25dpWl+pJiND97PGi5dpYkEscIjZhQaSmMd0ysjGmMjsCB4SkmmItepm5GvCIbeKp1CbMkYeXoHmdbCiDAJKYIJB/KTPYs8tQABblPtFNICI2LUFAaREQfBbUxqiAciRsoA3q2Ow0MrPGrKjuCNm8WRcvcBqIB7jy9CRROM1P2jVpiqOxK2gbwUZBZLEzNeLKh3VFtVKg27b8a3Ra2LBblmc/iVKB37geFYX0veuF4okTIkZO588Q9BZqEIgv4YCdgG9E+pJtiud85V5ykcsb9VeHMqE9/ldCyncnouxQ2J2Cmo5qynFNHDIWGP3ZD3fYN4dEjbsf8AUGqv2p5Kk0v/AA+0xJ6ZizlgBYIDnLajugIGw9Tw1qtMVCNzCaBGaOhHuzFiTkTGCpJsKcqPmDtVLii6FiQytQT6JM/KzUxY44QzaKSx9B8d7Q+W84gjjIaFdO4YijJJQYbnYP4ke/mEI8jfD0er0ZkEuMauVJYaeeQFjdbDwzG7HvRxJ3sHhbW/ZYZfeaVKpcXB/hlazWxY+HZ/Dd+a7cJR8vWKVkj09HHIlzJPVbkgwsAQPRlYeTcEYUOKnCkqPJRftil2ssAYisFL/t9QHI1nbQ6TmGlkUmCaYKd5ImKNiPdZFP72V9K4M0XL5ZrspIAHzkBjO2wINAV2IIP0quMrHqUjNy+C5BGDQBoZbPmoVQLHupG/firyrn2pYFdPqNTKg+VoQ5UehFmx+q/TgIlzEM4gogCoUSB2Ifzs2GYx4RXIgh+p4h3SBbTJyR4+uDUOw79sxv8AyPl+oPCc+hcsRIjUeq4yx3/FiQP7ByPbhJebHIGYgG++J0zH9cCn7sOK3+8nhG4pJDfYGVJl97K5V/1jg0QrwgcCuI0GXVwT5HvYYkfEtoiHyKvZPRiB1+Fo2q5eQtQiTfuEeq3s3G9Hfzsm/wAPDvK+bzRxFSTIo81TxMf549pAPWqA8gB3taf7VxupaUIaJvIgKNqokAr+5vvwtJJCymSONshvaBZwf13I+pdf04VFix2KVwMW+IeQLKHIAGyR4EQsteA5SJ7qEjz9nY2U0PKU1AMumqCTscGWWGQedj4sfUMgq9we/HS66XTMolQqvkA1rt/+xIbr/unJHoV7cEfTiWyoRn9YZKb6nfIH6lq4EdbqY7DEyKfiSdNyKqg9U39aj68Z+ODFJAVWqVO/VnP7pkZNW2whF6QBiSFjIpr+15UkxAHSVquoMcyXa1fxFaG+xzU/DkNm+Vh33AIjRsYD4T2Id9m6vCB8ifnhPcN5Dv5ngug5jCWAQmCSv8N/hPqFs7j2Un2A78Up5E2SVfDN0rD4QT6Nt0n8BojyHzcGFLgkJILZGpHIiozIHEioTkVeGk4gieoMpbpNDkDNCqOHa2U5rAY3xYbkBN/mUbR7+bAExX5pIp+Xgk6FtHMrinUBz7mMqcv1QK368UecaJTF4GoXAUfClUWFobXXyjsR8vcDGwk7R6xy6RTinAMEh8mUqcGH1XL/AKUG23FxUlYRGhtw+1/Catk0zSQ5AWKGtXFCWCCqn8Q9k6zYAvMHc245WpE6H0Q379cd/Tuf24a5zq2Hr4kyAAenilj37WFaT/zBwDkOnYOgfuEkjf2KvTH/AC8d34upkkNnwjQA36goFD1oAfrXGqgFaUIzCSPNj5OOZGloo5QLzEin2QcXPNI7zOyTZNgI12Fn4VXtl517A/ExPZQoPZhx9p9Qwcxw/eamSg8i/IBsFT8AA8+6/wA3wLoHmkIi6m+EsNwvnSnb0u9iSCxoAFdLoIY9EnhQr4mobvW5HrkasKPQDfvQG/FF4iQ7unAmZP0fqjVyBSlC4p8VYc1CfQq0SNKqPUjzTcoi0i5SMrSADIteCfhsDdj3xQbnv5Fx2dRLKrdTQQtu7vQlmHlfkkfog2F73ZPAYFVPvXYSuD8bkLDHffEkkO38pYnbc+Sz6pZHt3EhHnI3gxg+ykiR/wBaB4yVQVxpDm/yBEzoohqMkMLUwylKjGWcaqPkNgKJA0JGsyXL+n1qIpTTQkhfibdb9Mjd/QHH2J4n6mPUscppvCQdkiUKq+nU2K3+o+nDWs1QRARMaX8EbLGPoVW/0yPEyfnkbOIwkkszfCVAJ/pDF2H0AH6cNg3VSYhUXnUtPuTTZw2QslcTxEPhFTXXN3Ff1MdznZ7TykHoBAbcmMeK7e5kYBP13+vHcmjdtzGsa+bTMWZvruAfoSR7cD5fHq2OHhSLdG3kUf3pmy27dwK24Y1nJdRE3ieLAoruVaQ+1FgbP1UD6cUYEoWEkJBycg+j+aeth+8gh0rnoHL7ZVymQNLMQaDJVCBnJ32OC1fyquIYe5VgPfhPmMEekXJ5It7JhjMaEkLQLtYs9913smsR25/hGnAV5JyBuxTYb+ozEYH9PEvS/ZDRvO8SlpZO+ADELe/XIhESr27WN/04C8LhN+LEdskkgeUgPTUPaYiOgkth5pxFurF90i0vmv2qTUvTRkoCKjyjA3XE7smTMLoElt9xWw4F/sUsRXLkXt3aVia2OyMD5b7bHjWw/Yr+HBYtCjGwBGU6R5HN0Z2oXdDzXpa+AalmRzHEuplIBAksxRi1K0rC2KC+1AWbGI6eJk3yAgBMFDjVnHc4R3d97EmB4rqc4mzUrzA/01lP9izRQsjsmniJ6o4Y2YsbAFsBkzdzjvQUnjyL7OHUOrPKBCLBOoUq7b392rMrbgDzoHuTwL+MxdXDrLqTSjGRzj5AKPEDM21WGA9F4UkZmd21bhnC9ImnBJpxaquXas9mYix68EiMtTlIKXn7KU7OA89ie2dm/dCGCoqehB+ss3Frq6WEuUj08DHchFeOQ7DbIyU2Q8+mgPPjT6DTp4a0uh7fh/8AokcfnWqljWTCERpE4IZoZQhG7Y7mQZCsCQwO5NdgONro9M4jUAyOAKDeId/3lB/sPoOORAtYAWtW0we8xPvzNmQbuiEThHl8yr4crB5lrJXeSJYFTIqpZpCAdyVAJRC3f4Gy22A7kJTvqghM5qKj4jxOuOI/LmK7jqDqa7k0Bwt9p+aPppWaKO4vheWlkZgRWJKkYqPwsCPX0PP8fqCAI5nDkWtIqEbLYc0VxAZRYCLW18QxDFDnClIP5gX7zH1S3od0hliBipQuBu0m1m/lbnlMWijjZln6XYhw6mcLY7ABiAx8iwa/euHtTi/TckkbFT4bQSSIVCfKKVQLG2K7VsorilFoNRJjG6kWf8RWkisYg2ACS3f5LUnY1fBxyhcw0kyw2WpWXDy7ujlS25KjIMCD5cZ0W8spwubZHymPKz0Q4JPEK54QeRdOLvW2Zn0MTIAr/wAODdqESMGhalsSCPS28+w71Q0fJ9OoGeo8cE2xDw+3kWe9/MgHh/WcvRGVUaSSwbyfwV7/AC4IdwBsFABHrfDUbqAAVjT3bT7/APUw2P1HFd3VeFf+AWkbUPYW5EjXdHCtSVbEMfV+87Tm5PGCRp2ej5CRVA/pjYf34F/umZBRgLG+6OhP+aNj+mXFqaISgDF2F7EBMf3S6P1rgc32Rixt2kF+Sk7fqAVv9eCiXuPBaFEWHNAWf+9J8rNhqukRPihJG6Qo+aUm0d/spOLUzaiBK2ycMo+oWUbfpXE/Ucs1GVmbTTYjHIoyMte8Y7/U8Of7vaAOV8SRyOytqkVifoWG3FLlX2ajV7SKSMEHq/iQ39gGr9CPLgbpeYzvgJ2CG88SrBfTdUh1x0g7lPxY2zbzagGmXxAPzxzD9Fkoj9+HdHzYoOqCVPUqsiH9iskf+YcaWT7Og7NK9e5J/wBdv7cDXkMKG8/32/8ASw4qjXwLDRoVMsM+7j0sEH7mU/gxiCfykseYY2z8nMFksDCUeayxg/5omO/1rjrT68oAql4lAIor48Vehx+8C+1UOLc2pgU/48Y/mdz/AKyHhaDm8Un4yboBVVyfcVkK/W+IVRrtlDUjl8jK16U3lQHFjH6ge4YOOdvNLOpU4Vie4Q+LEGHnsPEgPvVD0Fbqcy5O1K4QhbBBWmC7g309lsLuNuxoU68OajUQhgcS7jcdC3/SyqSP04Y0PN6JFOux8j6+eRyvfzB22rj0MqhELRT9QId6jhxVzoM8reihaxMT2Iyp7WEyyqcqWX02lxaWRR8jkA1WTYr/AHIJ/XiE+lpDErdIFTSdrZtyPUWbs0TZxANGtoYUwyClAR8IutvQD96/04h6zUYrkoKhPnVVZhfkq0Sh/ps+ZPG3cVRgkISATmVGgmwlUkvMf8yIsaCqKqIp2kyQKkNmchJhrlZTTo6KqKvhCqCximI87LWIwe5bdzt8IAABLHGwwaUKLsx6fJ2PplXc+75e1cLyyQufjaQ96nZwPe1Ix/04FJBJIKR2CjyhkVV/yxUf1J4shXGIkeIosrWT9MWehqNbUxL5DWphJOhcPzZ3GrhtGtVQGM2kGJA/xNS4v++bfoAOFv8AaZLUdQo/7oAfsT4jj9FHEvSfZtG+LG/+01O/64Rf+/Dp+zVfCum+h1DH+zDb9uAMFBfxEFRNStaZ9Co+Qt7xOLgihLCWFBLdWPrYriIbyPmfWSj/AH1D4/5Bw1peaQIbQRZfzhr/AEjLL/bhD/YUydtJG49Y5AO3uFB49SKT/wDjnP8APqHI/v08OQLxERhgJQ38ST3ANoLxdrspWK8RVq5S9SPS1wc9LXlL4Yr5Edj+zKijb09OFf4mJiSsmqkO26xftuIn/wBeAQcykxC+AsZU71qEs/oDl+w4Y8dCeqLVt6lDOx/TpUD+/ERg3yH/AOgEsgYY7Sexph3NLiCFTzYq74TPvZabVSE4GHVNe65+Jt70Nr99uENWkysM9KoTzd2Vj+xlUX7Fgf24pj7Q6ZclZNUD6eJJHX7yH/QfThLmXMIGKyrYwoN4hkIHp94M2vv6Xwzw72ZqVLm/YJUP7S9uiJDhyRBOlPObtzJFiQQTEZRx4qTQYeAq/wDVlIbrys8canU6npMjymEd/uwwWu2/hWleuPnwWDW6CYM0viBu9RPL1f8AU24/Y+3Hsa6ZD92qeGN/+MeWNu2+JqpF9iG/04UEKmyTzwqAfmU+lp4kRZbGn+YAlui272VFzvnHp45btTIJcl7WAxDtINgbB7+Q8uBw6aRSV8LRoaugLYd6DK/3ik+6ge+/Dk2u0UUhzjikjO5Mao4Un3Uh67f8vv58LrLBe0OndVW2siMkDYkKQ4Js79eXsOA4nand+5I8xYkxVBLZZBgR6qnyMtGsjrte8SAF45PaKui8TbKoF3uDje4399dy/mj+GtRCq2+5cef/APX4jS8q0rPi8MTMcqMUhjIxYqOlnxY9LX1KdvM8arSRLguA0pUChYUf/P8Av59+CUgJDgJntZsK+KUcCiuXNuk/lytnObc8iGpbJgjqR3Bba6XIpK2wWjVk7kYAcIa/7ZQpQGo8XuB4Wmx8OrAos8bZb7Edtt7HDvPSkrOskOaLVVA6te/zIVr06lF7bnuJ0fJ40SvAISzksznBbNZC86PYbD037cCIyITGIoHbhPqkntbv3dUc8KFVbpXlLJ2rvYEnOUckvqmFL/y0kMh/n8RD++ZHHA1gVbjhmmRh1M8QQ+1FFxYfUni4+lUb4FqW1j/xF+GlxjxyY77Xt7UDx3Dy52fxCTE7dIXF1IryCV0bi9qHntwgfaKwrDBnpNu3Ckm1S7pBSkKjqYSxAt54Cpvqlpem50ydK6aZZMTgDsWHqTmtKD5BSOKWj5nrGUBNOyr+N5GX+4cD9uDIWJZKnzv52CAkbWqoZJSPp69xx3By95AUqImM9RJkIW/JjI5IPfbY+3AD7QixOBx1xKA5j5ysRud1QfEKZbMP5SSD2nZeTmeoBo5H3Ulq/wCuUAcEfUSSqQ/jagGwVEaSDfyJtq+l8UNJpq2EsBPmYo1NfVmsftwTWtC5AfUO5HyKzEH6VRJ/lWuORLzegoBJDD9IHmAa5BxYYcO4lyYb5kjEojorD3D2z8iuqEeEYx+AvEoP9LMf/TwhFqcT1K6E3QSVY9vqkYH9xxWcwREgQxhvIuC71/LZP7xjj6KbVOpPTDHdW7iAX5gCLF2I9Mb474l4H/tESnmJ9CZeYtUg3VB/BgE/uYHkEuT0BtO1MiLWaAE9hLqXYn9FJ4A4kahHplJJpS0Yxb+VpDZ/a+NFoOQnK2ElHf7pFgy+rtclfmJXj4xRRucBkzd1gayR5hpTbOboEZEe3HfFiH2FKX1ZPUkt2PUW6b0h8JATsQSeiWKu4Fp+ngZWpzTD/lRJe/5ioAA/lJ/Tvx7rkkJUO2I+VR3b6IhaRj/4hP04bnR4wA6rEGNJFCLdz7ZZN9aAr14mTyKprcs+2MRLM+908l2/bfFsRXxtuvDoUM4wDU5VPn6tT3jacxsQKkHE2bgD+l2/mOhANldVqJEyWNUUggFmFkX5NRJv8hLN+Xi79l+VPvJIxY0bJ2A9gB0qT+p2PfsF9JywJi02Kk/Ci7BBVt2qunu/f0xBs2dTqT4bYgIo6EHp5dvLuAT7+w4MlERSYcKZJYqrzANSWqRwhpTmexo0RMNYMpP+WsgW0ej8RecpWLqOYp4iKprxIma97AQ2pHoOpjZ77fTjN840rrK0kZAc7dKg71VepVgQdjsbH4eGeZahYpkHcRpj9VWNib9egA/XjqeZ5IioNPGSjYmgcb2IFbEZfoPpw+El0BUMsWcGrvxMdZO2he0qIfhKBUAUlgQeqQdmYPs1k49RIpHiARAgbq2N+pwfE9wfgIP17npHiYZCQSBe+xYj6klHTt5t+/HOmKOtSWfixLd1PzWa+LcXt1AhqBJ4DFyArWLsjjYZUQ19qPZWryJxbuDxyHfIalExEMofT/QfpO1kS6KSkYIkj9NV+oLTm1qq6iA9LqxB+EMfE/yuA/6Lf1490nJlJLQDSyV3CXGw+qMWAP1I4jrpgjlZQ0O9FkUtHZ7Zp3RvfGj34PJOsZBkCvH8sqU6fobtD9GX6cXJiYkgwi+bHPqPRJO+lseNdChRmezj4d1EfG1OXTYg+JJqYe583TbuSVLhfrXBNMmodSYNYHUWdpF/U+VfqOFnV5IyYJDIKsKX8QevZvvB9S1fXiPNO2QfUaaJXHcgVlv5npZm/lZj7eXES4io7gF+WFTc0liOpexQ7uEDEoDqD5EV7lrXW5ZqJACJsqN4uQwPvgxA8+4/fhiTlmojF/w8LHucA6n+0oA/QjjN8m10uTqs4xq1U1Io9t6kXz8h9eNLBzefG/CjIHfwXa9vPFzV/Qn6cUQkxVyhRDm+XcggeSrS3pK7ul1wkM8qj1L+YAssvMNQpyaGZaO1Nlj9LDn/AN+JfN9bFIVzwc7kjUho9rGysVHVtVgjv9Dxph9qEfpNxtVUy0w/cDb+k8C1GskS2WF5k72GRSNuq7Cg/S+OAx0K/FcEyy9cD9nFlKiQkhxCSO4fk628wbYnXawUqac+CWJPhxp4qufPcWwXfsOk+3FHU8pbAPIs0DE27o0gQ3v1B8qu/fuPpwxhp5WYIzqzC1jBxs+YssyH+lT9eFlhESlVim08p6RTBVY/mMPUxryIP0rgXwlTRWH1nMDeT2qEQLw/gl98Xpic9XFp/MphEo++WajsFjLMDW90qVd98q+vCkXP4Gez4qOFIVmLAAn6tJQ/YepHfi+hlUYzLOvQbYzRuPKmEbhar0AB9Txy07vCXjlYoOxWB2GQFU9tjidvgW9ztQ38I94ShhFJfKSuvCl/KWtqMcJamMEDcSHq3m50tH1LvLuxZmYbtGCHxGx+FyJFA80JUeZHH6DyrlDGFCnjMuOxLyi/0M5rjK69pIWzm/ho2asQ7gEeuKhTGfdsQRtRHfjR6OM4L/ijbtgX/ZjF1D33+p78TqUuIMTI5iZPOSbPTEI4MRYUGXqryl1t5zzUCFmXwo2DEsS2KgV3AVVEkhO+4se53pJebwlWYaQoMSotVx33tgoNi62Nk73XH32in0iMzeE0zEqGZGkLL1ebkFVWvzXvtQ45k1oZqVYyaLAqBM8ak2OlIkAG5NsxAPn3PE6UYeNagnOgf0PlK0hX4hwQ4a4mRxKKUjnOmUwDpZKb7TmWogYbekIBVWPtuxNE/KFrhyGMrtI2mRlXYMyTVudmoIQNu1knyG3HE08jKbLMErImaOJRl5P4SlQCPlLEnfbj2DTPv4ZiVe5wiCRBRds0siksdu6qBt348ClCvwmaUzPyEpcutmqKlw3iAJIcMnL95DzGp2t22ndorlkxXuHjT+GiHsXfF2Hsp38vfxOaxZKBD/EEbK7B5ASAKCZ3S17f2348LaVxn48TktiZAHchiLYKz5MxN7lCoF79xxQPMaAePIWApLqFz79gFMrvddCkfW74FSSXxxGBlwy+JM9mfQ2WiKC3hwSd1SHU4WLaseYeyc0GqnNMHRLvFnxFenhR9Q/6wPccdLyxVUh5Sx2Bg01It+eTLQr2csfr34aj0k8poK9E0c/u0PrS7uwHmX2HnXD/APs1F6MnkfsFh+7XbciySwHr1f0jvxMpQTKGW5EUzp6khulrjGwFojasASxymosnoCTkbTP9l0pDMmnS1cqlZWO1YqCx7VsW/N3HHOn1MMJAiSnN1mpkkO/lGvwi7ou48+HptALBsKA2QSPtuK/qN/NsNhufOe/NYYyFWpG6VoElR+HxZN79kF36G+KEXQLIYAkzczHanq+hraI34pSoOoJ/KmRPNXtbFyAKOHm5JE0ymSV6Qbs0rAgfoKj/AFon83A5NaEAEIK57B2XKWS/OKO7r8z7bg4kWeEE5hLqnuMgrGaMsqYxxe8cZO7eha2+ljjptXHHZj8Qq2zTmzNqT5pF2ITyJWgPUdzYtQDByVjTLlkH2D10lJDu0WKcJSEQ64W68XvKOYCv5QOKwY+Wu5ZnNC6k3yLHbplk2yPrElKPMqK4ZaIR5MGpyBbkbhfXyIXtQABOwAUdR9eVunxAqsB0RJWMKftTN3JYiu9Ai8iaFMhlIMVXqtu7kb5v7Ld772V79+EnF7LBzloNzOrU6kkBxrBYCfEPsAy/UdANBr0TXiUNq572ekA0T5NX9IxY+rEDYbcGmYMTEPipFBu93JJ/WlJv8o4T5fOWZpqIzJSEei9yT71bE+rj04Z5JBlPCT88rSN9AAqD6Yvf9R4bdEcMWKDJCVMd2c+fesrO+0Dg8OEupIUoeg7ONQXBdntM5nNnqdVQsZ6hFHssaIP9D+/HOinZZM98ZFUse9EHEn3Oaf29+B6aUeOhb52mY+/iKHv99uH0jCjfss0kLeyyPkp/pcqf34suqFJuuECYhpI1dL03OFhubBHWlEZCVUKikv8Aq16kWHrgINQrEdLVdCxRsWB51Z+qsQfjrihJcbY3igG22ShSdjR3aI2PMYmr3pmV5hpjLCoAt1OIF+e9D6MAyX+JU4PyKQzQiOyZYwXhO1uo+Jd9s1s9J2IJU0Nxl3+Gnhi+4qcvdO3Ls3KzbutQQp2xp4VPMGrFQnI61BJNC1qOrIVVWQAD5GFkUfwNsxT1Q9QI6lfvxPl+zvVnH0FuzxjJH27Mo3P9IP8AKOGdFrQilJBlC25XyXysZdk7iyOkgq9VaN6rQvAviad84TsykEkb9ip3BF7qf0NmuMxMRV1iYcWEmh91XMUB+O4cuxeKiQfYmY5Fie7hpissjruVx5qGiEYPzo2cJa9yCouM/lYWPUVfHWrmfTdGzZCh4hNNt8pU4OPMAq/14vZpKDIw2NKQKkViPzPiQe3Q4zHy+6apE3ShKEkhkmXKAmuzK4EkLHbtvZWu98aCb7CjDDGBCk5uZfHY59LSrgxELBRMHIiuzzfzGRIpZKObTTHcNp5DWHWirY80ZQqX7EH2I4eXTayDfKOUGyonRlY/yyJR/c1wWTk0YoSQvE57he5HuGBWYf05e7HfgcHKnRSdPJKqg7iAl1sdy0Dkdt/gbIfhHD4qzDSEyUnIsD515M5OR0GGYcTiDp1BfyLtzeTZMzij+0qMfD1UeF9slzW/ZlO4+vA9dpdSXzhiVIjsrafKRG9LZXJQ+2ND14Zm5uQrl0SXY5FADv5ZxTL4qe9Z/XjO/wCyfFyMJ8QAknEKp2FjHHAA+xAIPlwP3iIllpUQBWZUOqSQ3XEbF4ECJw4QHyIAHNwD6C2g0p1Dh1bSrm2xd9IX7fmChT9Wv68LS805lFII5kWdWNfdIA62CNgRXYmtiPfh3S6LXRRmWGMSZnfKBfEFCxbJQYe4y8x3scKv9sJ2ISU+GRuIyCoN9qzon6MMT6jvwpMWKpZVgQoZqSZjmKdJc7SquUKIlkESlhrtL3gN5i3Gm007jHSOJALGMSrDINt84xSs1GiymNr2yFjj1dHrkOa4FvDpVlcI8YVrJGHWRYAKEk+XXueLEPL2nZSYWU18axq3cCjQzwbyFEUe2Qs8Lazkuoji6JpGJazkCzUSCLtQfiA3DKO23nx1McRCTCKG2r1qO8sntMbqYahDWS5lxCXwlyAIzFjaPSHWEeNAhkoghdPKRRHcNNEqhrJ75fX1saf7OaSNQpCgjyZIAd9+wjA/sOMvIpmYRzaaSWRSbUs63d7+GCpaib2Zjfb042emaXBcgsZCgFTDutDsfvW3/XgEx4+LAtQMpOwLcp86Z1NqBdfCOIFgcgSRzBHb4NaFzLFZpGMImmBq5QxoEE0oYKv7sB6X245m0rSW0yqijKvHcEk0V+7QhY4633IvtuAQ3Ej7Ua+HSzDFYGIK4xv4XQRRZiFjJsnvZB3NAbHiFMI9QwmmfTtGtgKocM5AJCpUanG9yRYF2bvdi4aXxxGEtXPSo+POy0GIS0JzMs4LdEghuvDytqJX0aBTKyrGo2ZNSGwIsgKqEHIjGwox3H1JU5oZYwNNG8UZFgydm/Mwpt/K2sHb1viVoHClBGiW3bCFVpVHfclwmV3eRattjw5/tjGTwQrS6gturGsSBtljsFUYsRZttgCbIWu/wgcEIPnlvOU+p7WI/ZSy0S8FzkHLASlhMuYBa1LSxKve2cAW0YJIzIoAqekm+y4bb3W/DPL54Ul8KKFs2UklUXtdUWZgfQkVQHxbiuJcPjzuVcrCoXFhkeoMRYUWej4RZ3a0XawwLrdWEXw9kii7HceIKI6VAo2xpR6AvQpKn8SLEXgQl1Sc17uG3oLAtCMLLWwL8KSw7g9GSSTq9rU2uVy3WCBa2rem1q1gUKILUN9lAriXzL7VRQqQoHUfhA2Y/Qbue3fbt24zem1XjSKsbFEFqgA8Slv5IkUAEkXm4AG4Gwri9oYYVJEADyHZtRKcsQO/UCcvomKjtle3GtAgDA6yS3U/KXYZB7RREw4CwCl1VYSAG5GufvGinBayEkeon3nYxIxGKfM39K9THftsBfmOO5IIogqMtllYLHEVLbHfKumtroYxjHqL8HbmSgXp3K5bTap9+3yxfiJ9F28h+Igi0wLE+GWYmyr0WY33lPa+33QpV+bfp4fFWMOGYFWzO6iaDrPSb2qgwVqOOIABoAw5ADPuZe7Sw5ZiwQEdP/LjFlfQGzu4/Odj8oojjqRjG5VWznKrnIwvwwfhVQDVknFUFX32Fng2ok+8dI5BnRM05shRYBVBtZvbfuSBtsAp4IQ0NsgX3NkA7ZP5l2BAF+TEAW7YwhYC8KC6iHOg7/GZLEiiTpJBWjHEDIBYDM/9mTtUvOzGk0YJFnIfGxu8j3Fna+wI8jsexjCr8x17TOsCbGQjL8qDcX9dz/fbccWdTCYo/DtbkNKDta9yW/LsXY7DEAefGdgIQyyiyW2BPcjtZ/MxB28qI9OOFYEBS6k9+fNWWzatai5J+8XoE0RTR/kli+pBZ8INrGniVyQPhA8FNvK+o/Ukg/qOCafVL4hdPhQO6/QuzD9li4l66fw4lj7FmxNfl2cj/wARj/5XBdOSsJJ7tGxP/lE/+qVuGRIfg3KKl6IY8117AhrAl71fUraSlnDyQDPmrCSd552kAkY/lWTfz6QFHGh1MQZp4xt4ilh9SgYf3jfiAsDENkPiEoH0tF/1yHF5jhLHJeyMoajexfH+wmb/APDxpw4vhKgJTkg+Sv8AtoL4jxoUeLnjl14h6AdbcEX4LXSzKCa8rOL1+ZHCuPr78cZPDOGNLbFgVHwSoOsV+FwSwHmpI7djLpPuJY1PVppWdPdG3/8AZm/oHrwaGLxkxOxesCewcWYif1DRN+Up68DHhIWmJd1nhmU8jOXfmcrIgXxSFJjJn7q/UE80ipszq6lH8RCQhv71Qf8ADcgdYvZo2GOV7MpVtiGIlzT+AWlZgAMQYSSoQdsonH/LO43Ao0rBgCo90mrMEiSIOh+lkY0BZNqx7Ahg49AQ3lsXtbjEYwoKB2Ihetgw+KJl+SShjj2cCvjVWb51cJTG6xBPP4HPkSJgzyteow4KkRkl4funNqlCv4apfLOrqwazE5QMA8hoiiTIDuVZN1Zh3peo7kLjRNvlkiPGckVCoGaY5qB6lLtUsneM4973teMs+jAyGCqhoGP/ABI6u0dCdxHsbTsKyXEg43IE8Y9TlJ0GQLfEB6o4/wASIj8XbbsDvEIDJAiECclF36kabyFQ44TfGTIrQ7ZiR8mmNxMHIKs3rtGRD0SBYe2LnxoD6Y7XEw9wPoT3izzSBlBXJ+yspzDULqzYcAeTdQG5B2HFqDXtFJ98GhJBJIXoavmYbAqdhkhr2XYcG1WgBBZoAATZEYMiPd0cR1J69NE0fbiiDHiXKrKSXozHmHmTqC2chaMGFGkqRkQ7vVuE17gk0lS2b1mvilap0ANY2Q+JrelwsE9z4brtXY+c3W8vjZVeKeV0JKo6LG8lUbV1vOTEUCCQRt012qc3mihxymDQsPhkZmVr7AO4Zv6Bnid+nzUbl8QDyeE0isokYKXvp36WQkEre0nVXbp3HDoK4MZlQgpCvy5PThp5EhqyFvLEaHUhQ1OmjzAI3A5uZIL9u3UlJEtlAVpPC8JiD5PjYxP0P0PfihNzHTzujST5QjqKTRs4Vq3CMJQosC677HYdh9o9Dp5gP4eR4jTMMXdMdsiDj4hWPaz042bX5gZ3MYnXLxJIZ12KhtdGQRVkESopa+4Kha8vLhZWhEQIIKTrJJ6OG3k3WxBOMFQDNrMdw8+flZw8iRWH8JqsmrdRe3vjvIq15i9h3Hfg3LectAHD+KpXciaMku5vdCqDEEqnUxe9u2/E3R8uEoEsHgsMQ6xvLB8QW2pQPEDLvkKF7HI9+H4eYSQFVbTpExOdtLjE5NXiYsUKEdwpu9yGrarxMRZZC1dArv8AME7WTEUSKOnSv9LD6zlY+s+0aTRtj4jwKK6QFwIO1FrYdON+IuBN7jjUcs0cfhJSuwruXcX77JX7benGQ1WgE75hIkIIA8KOZm3W3RmAbfuRIGsnpPc1o9NpZI1CtESR5iAEHzBFw329d/W+KiQoBKCQ1QTTsJ2RdzBGIkVnRpd/PO2U1PIUkmeeWGN0BPUJcfENkKoHiyBQDuXagAPhJIB7flIlluQRqzCo1jk7hPkUDpRAAdssrNnc3xW55zuN9R4bfeOi3j4ZfDEmiMgBZJAFA5ErueB6jmLxfdpH97gzGGwoX0DFdth1tiRtQ7uAJfDhKXMurIV9AGGpPyNj+8x4TslhmXZu5IPRtyA4t2eRiJg6jxHY7mU9AHYBgq1Y7KtAKADWRoHMsESiKXEu4JZEyBckdRYL2UixRstl55DhE84lUksyrJQjVI1vBmQkGRm+Gj8MYs0Ce/dXkfLclaXUvJ8ezTmjKVViWAfYIo7MwNWSoUg8Etd3goJZ283oBh8ncaEVtGIUe8LBjKYGky8s3Vlrh6gtZs8zeRq08SoCts7AXRBoEDbzJpmxAJ7k1xntdq4FlJ1UvjGtlR/FNeVEBIkHmR1D246+1fN4svCjLGNlUDDqMg2bcMb63ANkElUjO+TEpcn0GNvIsUbLuTN1MLGzEGo0I2xBUte4BHeu7Kix0EpSw0oORbftoK2dEhQ7uASS+uZfN1OZyeTnlKxtfrpJMYYITst4E3iPl8Q7KTW5jAAGwNmwL2jZzGIpj4kmIKwRArGLrHxCuwAFHEWaqtjuhyzUTNIDApaR2+JgST+YswyZ/TLEC7VNgwd1Gk8F2hU0F6tTMWssSpZwu5sKAQbvtVG9/RYxhkQwrd9thQCgGZnMM9ju8BB4ilqsHm+ZJLnma0Ad2szDC7OApDvsuYoLEPPwwPQH4hdA7d7Z+UokeKEoo/5hXrYE1kAOw8lJJ3YBdySsrlnMDLBdGJNiSRZcFjRsUWs2Ag3Y0ASLYVNNpvHkBfsBYUVZI2v0ZySAPlA2HQttJeD+tgDPMvtI4jUE0E2ErVoDqJUj2R0A3oA4okTZnLqFpcWkwUyYn8kbGwoG1vXesgD6lhGNi9u8siUAvO1lR4ku2/foQH8TFrPmdqNGuC6gh3FKCErGuzNuF+qjfG+9u573xN5jPu0ai44WBlZTvJKR8I9SDdD1IPlxTBu4CCVnOe7SAB8tXcmwRbyq9rENIajbPNzuZGbe6KOAc6gzu7yNiz/qEiBojYfMRQrusTfj4FDFlKoArAGdx6V0wp+9H3x9+PHtB4a1nY8Ug2MvNKHyoBj5fCTvY4LDLhp3k7vMRjf4RQX9OpT/AOJ7cJgoSqOoPwgdAWkw0GW4tfFKoV0T4YmtQAGeGjk7ic6OKEm0TVEy6jEbhVCL/V0/uRk/1J4u87UKJEF9OmY/uXA/sF/txJ5GwbVWN+p2H8salY/3KkcUNQ4MurvcAGMH2R4Iv9S368cvC/8A5sJqogtzIl0GGxpD35JT7MNJAOssLn+qy38dnJjQXEyKDfcHVRkH27kV7cUdar4aiP5lDgf9CyCvP4o2H6cSOXIG8FsdzGO/a/HJG/1Uftxo5AV1wY/BLgfbZ2U/uso4phKw3i7oPvQ1htyo/wC7Zl7H/wAkcoHsxAZ/paX1rbjkWpB1CknaWM4/mwFgH9Fl/dfXjnT6emmhBa4mDoPVbpx7mhHIPVgPTiXywmN3q2GmOYA2LBaEijzV8Fm/Y+nFr7S+JHNFPGe1J9by2Pp1Io/rPrxSVKUE4apo+z+qWHdqWyowTDvTuyYqf6gQR6kbA2Dr9J4pkSrMgLrX46tsfd0XNT+OE/i490UyTRGJ1tgOtbHXgBi6+kiimBPcbNdEgvMIvEUPH8dB42UfRgaHoR8P5WA7g8SdXHvHqIxjYLdO9YkBxtvcTny7oQR32ijwkxkiKkz93kxk/RtRhKnlLQuxwj7vFBzfXENt3ChuWqxtWSYlfFTqQWJRXwMfiJHcI+zWOxN2CDx68RSPIAvEnUVJqSA+TRsBar57Wp32sleOUkYfeoAcgPESgcgD1YgVdbmvI7qQGYcOzQAIjRsCjWYnRqrYnG/pY3rbZhajjPiKEdTEcbzBzYHlxM/EGJ0kXpR/8uFi8M+yoZbHYU/6GTn1iyIFLlTsVYgBGJ7ZDsr+WQpW3r04+0XPpYLRQFILApKpxG6glFWioIN2DW+4PfiRDz4RqytD4mnbctgCFJq+k7UbGS2rKd/hI4paaWNkwy8SAKGhzJfwiy9QYUJcMWq1JxB327xxChAKFoeG/Ntx1qktsaWqjJMQDDWfXb4gzozNInHN9JOSj4xStkMcOl2IBYsox+oAkOQ8mOw50v2OiK3p5UpgJQIHI9wwQXjYuiGAsA7+c7XfYxTipLbJS9PiMRdjwmWmzQ35EkeQN8RNdyFnjZHyDx/eRyVvvub81ayCbABNnZiSRXd0k/hxcOhkRyLt50o2ksJSkp/DcjNMwptUtlrhM6mcjo1+z+rWNixhYISY2ZiD3u6IHhsfUMRe5s0wXHNy2XiwJNJVdSpmAaxBZkbIb7Gxdg5GzjG+zf8A+oGq08p0+tlcqwAV3NlT8pLfPGdrysVXoeKMn2sR84dXEA8Zts8iSt0zI8YDZC7/AMPYXfY1VhjrSUXqGFpNFB8Q9H1+nsoRkJi1KVDQBiNQDLYgTFdBZIanlwyT+IEWRsK2nDGNwOlhIkcZUA7EBe3n6Nj7N2SF1OldlUkwx6eMOLN9NxqQSBYJsAnzBvheWSeWNpIZDIqdPiR4O+PessQ7Cq2cAjzGwJpaD7VSPF1XKqUCSgkIFb+IiyriPIMbsenARoMW6pBBxJymCOXsAvSRL8xO1qUiOcSGOo9598/oGyEv2WniYLA3ikABi8qxUN9sWjGO4NAsQQPhPlq9LzBgigy6ckACy4Y7bbkaiifUjz8h24yur5s2RIWFFI6ZV00hPYWpZJTuooEHpPntxs+Wa9jCn3qt0jfwAL/z8HBvKl+03UH1APbKwxICgzpNs9zjCGRQI28ec1DFHiu/m7ABLUE117Mcj2SyhpNZmy6dEolqiwjTEsDTOxA3IrJihobi7pkN9ptG0Ilk1GoxkkawFxySIll8NSSCZGFoWs1i4N2SV9HAY1MsjoDMn8PDEQpPhH4ivh9QHkvWO1s1dzBj3hBY8Ooo9MpMMydy7EWjCbuhQxB1ZAvzk/PL5myvMYxLMulRXMcarnO7+HGQo6mUBL8K7Nr8Z6je1MaaLGOIBVEUW+UmVZEk4wqDRYKd2Ia5Sa2Ath+bqIA0SIxYmgkbbkkgsxKszDJm6UsbuMjvc/WciOoCAzOWPU7BW81HTHkQAgs5E7UFPkRxdDuQCgmIcTZBq5lSuWQ1DWQu8hKT7r6uX5DIPR5SdjYOk5jBFs5Y4fKCBI57UMfgv+lsbs+RLFoJJZFLRLGLHhxVkwB+d9iEUD2F1sPPgvK9MkKIsBzZQWZwhYqGIoxoB1SMQoVmI7A/CL4fg5pghCuXU5GSQBWxY7sFK7MwBQMbYmwLrvZHvbAoYEiQAPCOep2E5sZWXBgFSxES7k1NeYBo+pno2bII04ZYycxYaTpFltwEDWRieoub6u5sErMZEeRVdPFjUL1dRQDfGgLMhYgEDbIBWNLeQtPOHdfFBDliHXGwCV+c/NIihAIx2YqWNkjh/Rct8KPOQFr+7UFrLHqzoL0peOGXYBAq+fEKXScS1Taavl2kkTAyDNaxZT7KElyWYZnJIzYZmQJ1Be32ii8WRJpUIVGwgiNBbkIEfpmaI3JA3VaxU3c1UwXKJN5Kp2Hyg2FRfVnOW5+W22AAIpV8CNSSrub8JWA2Y2TXYJGi7kgCgGs7U0pgYoAzrbMxKrRFsfNhsRZxATbFAo78chwfvCgsBhRIYSnv3AoTIjOyV3hj4RLsTimeI/LIl6OXIGG3vM9aYo+khpNgAvbN/hUeuwJJ/Cldn4DqFGmiRFPVGfi/FKd2bfvgbb+gD5hwvp9I4YHIs6FqerF95pRtvVBF9av5uPtSM2zkB8OG1VdjlTfeEN5szgRg+eLevFsZSZB2H0BzqTq7g2ru0DqVEvlIVpSmFqMXFLGh0DEIouiO19RLUqg++JUX/wBoD68UZQBBIwYFlfBK7dJxv2Bnk/ZV9OBThot2NugBO/8AzJOlVH5UX+2HpxP57qxCkMdUW+/ceiqGKKf5gE/UcRiGUw0JFVqT2BfzE/3EZ2rixTHiKWDwoSe5FRycAbAWa+z+nUTEr8K5Kp9gyxqf1YOeBfZqpYtZI3Yxzyfrmsg/zL/bikvLDBpmX58Io7P4nYMT/wBUn9uJ/JNLhopAO8kKtXp4slf+l1/fgPtVSCSBTFDHzPVITYPsglcCIsHiZbd0t5qNvtDph4mmj3Fgx/v/ABDKf3r6Y8UtfJSQvv0vExvfZo129uoD27ceEqmq0YXdvGKAdtgsi/6v/fjrXQE6OvMR3R9VLONh2NYCuHRE+F9oXUvk3dSi/Y/TWRDjePcrwSJEjrUH+0d7D1tx64WARLCL/Pi5Rv6jHK4PvfFnS6M6jl5Utcirkh2+KM1Z/qU/2PGV+0+pKNp5h3jlcE+0jNQP0K3+vGu5avhySBKpX8ZPPKOUKxWvZg4HvXD70mIhGOGWIAIpRM266CbPkLZCkwzCQhbYsZ30S/mnab2zHJtczRtgCGi3rzHZkPr26fqOOtVEVchKZZanhrycDqTbsGUlDX5SO3AOaqNPrY3BCpMSpN0OrqVvpbXv5EDi5PoQYJI1vNB4kdbEGiQF+hGIr2PcbNhJQolD14kfuYkHkR1BO9qL1evDSi8NXhX0li856NytJ0OoAfAZBJbaEnurDYL6bGl9N1rZTZk1jQOoaKopWIkB6SrhgM496xJruRi+1qatPSyrL4akitRZiY9klBOaV2s2AfJl8uritpw0yPFKmXylTZcHdWYEndlvEjuV3plIUZN9BhEKAllry/7Qvu9sKMFAw1U94dWcf6zDsxcD1XK1LySQ5mSrlS6ScA7ZXYilBragtmgDlXEHWaYrcjFo4swuUa4GF2y6nC7BlOQOJAIc2oIZeHxp5o40CsXEbVmrYsEqomDr8o3U7ira6tSU4ftKyOGnUTaeWlkljGEiMKUCdVABdDQuhlQIOQ2hAUFeJCIUlXflpMTH8rEAM5IVDThX7umzfXV3D2Jyzms6wyQhk1KpbUAxyHdSACJNmByrZaGO/d5dbDMtSiaNl6qgbCWz3og072KKlSSyEg70BDlEMjLqNDIDGQPEhZypUb5iiCCTixrvYvcZcJyRzQu9dTBeguCVkjVqDI3zMbTdDtSg+ZBpMJQKDJ+ihmXD98iwmJGwqGNWJBnUPQmlWlo8lTMlTtR5loRNpwINRHItjeWONxuOm7sxE+gVQdzXYcI6Hl74E6jT6aSeAHEZNGcAoBsB4wVGw81IkHbq4XTnOnjdGkzDG8nbE0GPWkgxGadjZPfEgiivFEKq4gzIqhgIZowy36I9qAvS22DjbEqtbFZREgGrgnKp3BSz+rhmFLdXxpKIgwkTBIcDUEGmhpIu5qUoIhpny0/LHsj5J5W29GBDJkCCO5oixwxrh4bePHppAWUs8bQliGYkGyWDRlT2Kd/i37BPnGi1JhDJIZVBGLnCZWFU3xXdAIdhZ3NEsTxL5Dz7VxMYyUCyKQrGNV8NicUesVNBqsURRutuKrqsh0YwUnIlR/uJHTzcWmjwCloxSyhmKEevxGlrcxIkQNBOzgMFcRhSoJxtixPiruAZDiaxOQ893yx6iUSiQuBTFks9/URgH9L+rfEc39n+YT6lDNL4kTxs0YTti67SMuVncHGvIqRZGwoDmurXZXiIHbpx/sFoH6f27cPTcC+JITOk8tiRTavOZsSb8hfDiLiRr/uo6G0Xm+lzIEaOZVthiA87LW+TDaFTQoBr8gBxM1fKYy1NKzykFGbxD1iusoFXJ8rPWcVAoG9+NAsoVGOClUasDZDHbd97cbjpO3e7u+M7rNUYtTLGoUF2RncCmOZVSAfIdZ/YcailJZMWiWLDVpknTWU5ylbPhQ4pxwkGYbETV5SecuctTRiSMMl08MaKosFLUgY5W0tspcr1kqekAqbawSlFAjxtqH8XUtMSsSsL2Vh8q9TKSCtAITTbAGw79ngc9awwpJF0q9AyCtKIycviJxHbt+w4f5RykSRTzGSTJTIF6j0UCBh8qkbUcdq9aIjEUxUKCCyU4diSZtXNw5mWBnNrMA8JYLOSTPlmZdg7OzuLLTQMF8HxggalmZQLeQ0GRMBbkZBS1tRNA9Rv6dkLxQ9SeED0KAMBdgEgEZubN7hQyd2oMxoeQqrCRWK46bOlJs0cviZiQCoxoepIrYB6PlIZZndj0wK6hBjRdaO+52Jci+1jzssvw04Z0TPcmjaAT6O0w72pKkspPtGmiXfi3V9OLSZdUqpikZeV2KRBGpuosTTmwAvWxbqILKT3B40EWDCrwjQM+RCYxqtZFaHnTlSbssxPpw1zDk6qSq0qrSqFWqUKRV33Kqilu9L5eXeq5IHbFmtWlLutbPQbBW33RWXLHt29LIRQVMgljUtQOMugcymZUnZUNQShUVI2DzLAsSdy5A0mS72zemxQSatgUElJAHJPQu6m+4QVmaG5A7kHNSJm1EwkIYx6dMlUdLMT0Kzn5SzsXrsqqe4AB0fOOUiXUQxMdszGaHyx47DfbJzkT6AL2HHGg5KsUaID1SIssjgUWYhgm10FXdq82N/WwKhiE6AxIcZsKdykFzk9a2UiDECgFGZkWoPiwJYZljKcoPNta0ZCKadsEAW6jCjpA86XeQ35qAeHeXKqYqE6UVVplByawLNkEbYDb5pASNjwLlvI1OqErEk+HI9bj4DKAO/YhUBHnR9dtDHoCshUMK8JT8I7lkJP7hv3H4RwnCsqGIuWJPwH+9bacYwoSSiGlhJIO2Z1yocjaXzXVIZmUVkkTt1HEZNYtiRsEiMhur2WhtxD+0N6jXykDpMohX+WEAt/cJ/1cavR8rXOV2Cu2CvZX5pSuRNk2BiMR5cTR9nV8fdiVSTJF328YEvZuybC0fyjjiQ958T8qSBykR3IfZzZUNZhQwkzMgeefQSbazH2hnxgcts7Ss1emEcjxj9BGg/Thf7PBGkaMN0eFih73g8YU/T7u+HuecuDGKz/AM9g23xAlQB+iu4v3PH32U5OPCEjG2ox2BXSA4Fb7d9z50OJr1DV4ZYtxy/a6RX61sV1aHdyako9SlR9LR9VqMtRpFAHiAzS3/LnQ/Vlv24uQyXYqwy5Vfke/wCnRj778I6vk3/G6Vw1YRu4FeYkkkF79r2r04troFWJhv0Kcfbrev0Aav04O/oK4sLBkgEHkST8LFBWEQDizLEfxCukiLZ/7YxLJo2A+MAOaG4MeIex/KwYnys/px9lebt42md8gv8ADUW8mxZrH1C2foffhvVcuBk1oyOOMeI/C0ueTC7F/eGtuwA8uE+S8t8NnVXOEc0TRqRYXPNHHfsQeNiGBEQYL8KieysTdiR0e2ElKkw1FQdSQJ7sAe6fOzn2ujRM5GJKjIKAiuBlsTuR0hu9GwbU7KbX5VzEv4cqNkV3dD77UPVSVJvzyA8iOLTcuAMkbFmAmsG98WF4nv2Krvt8C+eRZP7N8uUNLGd6kd1at1HQcbv3UE/9mu3GXdYi4cKGohylgdxTzztZEQFJiQlGpM+r/Xets5rNMkEspQl9M33lBP8ACIqhfkxVultiT4R3LcVZdcSyatayW4pGQlQxDCmbyo2tXuLVrpWALPykNISxOLxyh1Fi0BWlu/lZwymjiV8waBOW8lVYOk7NExdSCVYqjgWCfhsZVfn34bFSI6DDrhMicxoejPqa2BL3ciJEckgA9h8vLkQaUxy04CxuxNOhBjdq+8V7Xpy7OGWgSpbvQQfSJHEZVqJ1LmXbZslMbZgnsCAMWYAFSCwJs+cq0DKkSpKwJCspPUAzFPiUnFk69wRd5EFSx4vYnwXkBAzhWcruQGVB8PVYGPT52At31ZYcOEuAFpExX1cEHItIiYNGe2steFSZyp0yPaoofXFasMkkk8P3cc4DB4ifuXZ9nlVuoRlgQWoAgEFTsS7o+bapFzLxKMzHKho6dilFSRR/h3PUN1A23CAXxrdX9nY1UugUYx+MqY9KkWWwKlXQttujDtvYNcKD7LxCzGWj8ZkNqaYeGxoEjpYEZjdez12AHDEH7wSlQmKGXNjuCDOmk52kjfgh00JYjsD5Ec2HK2a5lFp/FGmm0vgByPCljYsnV2tSaUWQpxsX5jyBy3RQgGDx/DlUFd1EiYmioYMfI38W1MR3C40tJyhvEj08spf/AIh4gwUKMcEYApuhUEsdgCL6WXez8y+xUUojncnMMySAWA9KwNdRZQSA1Et5+pPFMECGnwVyBm9RNhQzr9CRt5RUtSVYiZasQwJkdxVJl1cW9h5A6C8kW8gydRhlDjY1bAdRawxZfvD22HE7/djUJL4IlZFJAVg8qqbFigOqM0DuHZCdgB5R+T8/1CYVMxQTLAyNuGDXTEHbIfre3pfG4+z/ADVjEXdUYkLdoF7iyThiCTYF15e9cSXi53lPCSCXlv11bV/gGQY3hkrR7LB9nLDhMiHNA1aSezMetkQBJH2C4gu5IbH8x2LkA2DibN1wb/ahXY47eqWf7Ajjv+KbEEM1GxgzFx0jI/FZo7bX+/l7pXQoCA49g9DbbsFA4Su+mBD/AB0CpDECorQFzvbyLgiPEJhAyA9ktI0kogABqB+dv//Z"/>
          <p:cNvSpPr>
            <a:spLocks noChangeAspect="1" noChangeArrowheads="1"/>
          </p:cNvSpPr>
          <p:nvPr/>
        </p:nvSpPr>
        <p:spPr bwMode="auto">
          <a:xfrm>
            <a:off x="307975" y="-1638300"/>
            <a:ext cx="5286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6" descr="data:image/jpeg;base64,/9j/4AAQSkZJRgABAQAAAQABAAD/2wCEAAkGBhQSERUUEhMWFRUWGBwXFhgWGB8bHxsgGxoeHBogGyEdHyYfHBolHhwZIS8gJCgqLCwsHCExNTEqNSYrLCkBCQoKDgwOGg8PGiskHyIpKiwqLCwxKjEvMDIyMCkqMS0pLi0vLDA1MS4sKiwsKyouNDUqKS4sMjItLCwsLDIqLP/AABEIAL0BCwMBIgACEQEDEQH/xAAbAAADAQEBAQEAAAAAAAAAAAADBAUGAgEAB//EAEUQAAICAQIEBAMGBAMFCAEFAAECAxESBCEABSIxE0FRYTJCcQYjUmKBkRRygqEzorEVFiRDkmNzg5OywcLR8AdTVXTh/8QAGgEAAwEBAQEAAAAAAAAAAAAAAgMEBQEABv/EADoRAAECAwYEAwUGBwEBAAAAAAECEQMhMQAEEkFRYSJxgZETobEyQsHR8AUUI1JignKSorLC4fEzJP/aAAwDAQACEQMRAD8AsSa1CQGIWgacLhQ891ugR7sPUDjNcx0LMr2h8NmoAeGwBOWLwsVMSFwd0OBJ7FTRY3O+YwvGqRO+MrBkaOiwKnJVpqVyGCkxhs6A2PEuHlxQq8MqFgxETMWibcmo38QLd26UC1FUNdR4zoaEwuAFtlBvMS6+bGylrCuMjqJjqGdOcg/JxO1y/m6SuI5mUPgrfeI0clMd9mY73kOh/Su5pKXlciSZxSlR1dEtNTdQkUEHt1GqdmUHsK4U18pdFnl0hCDJJIypXYqcipCmgSQ2S9Jve62Z0fMTPEWgkdsaABdUlZR3xdSMX7NuQrlCKOR4dFhriw8QkoDof9yk4AahkwVCQu5q8SFxQ1GYkWOdHkXnOtQHsDmX2jqEvNA0xZSjTRuUZV7BmQ2rm12YgEgdwQTwly3XtMMI5whlWJocmKtceyi7INlWXa7896HD3K3QynTSRqky7qjKsTFmAFjYI+S1viMvwoe8MaeF7SaNgKZovDUq679alTleJBsdRFGtmviaEooGIPJqT2ppyl1tpoUiK8NGbljnnwnUHIl5FmAtueU8+mlyj1SCORSq2tiy1+H5bb533HTdb3xQGuEkvhzXksmcdEilJJU9ypoo11YI3NWSMJo+ftEuMrCQIrCNmPUcerw2piaYbiyaNdtjxrtPqo9RHnGcgGBZb3TpBtfTpqmG3UAavfRBQAlWRMtATk+T5PQyc54N6ui8UQhwGBlMtqNQ9WlqxY2myzTacpIJC8KM1kqRZyOQOLML2uhe+QGzcA5hrGTwp4rddOQ9WTcTj7wCqDtETs3oyk7Cy3qmXTsXkjbwHNSlBRsErlMtU4NWJ0xf1yGw4SEwO2INFg0LggqQwxZWBOIPvVdSWAOyLqYiD4UWoLAnPR/9ZOWcC1sWIiOgREzxB5UORbN9XpLJ281+vK6gSpITH4YRyosMnxMzD5XUMr51TBmWwVAZLmnNngkaQqHKKoTBj2EyMc/WmB3Fjejs3ShzPlzRSIydarhKqqp3XcamNR5oVbLE9lQr8p4cjDqk2nVS0iISMScWRkpWNtkVItCAdmogelEVGNJWDJ5jQTcHqDPeyLifDUmAsuQnhNHpPsQDvyNg865iyvLJ1Yta4ZHdcSpog7diDW4JF7g1e0eokbVwMj9vEZ1Y2SFUoVNj4kdlYg9sqGyLcnUv46iayw6s4ycgrISZB2BxZGRl9VCjuu1n7MMjhiqqJBeXrmorO/PNRR96PpwgoKoRQqqCf5XPoxnnJqi2jfkkJTeE5pwqD+9RPqOoNpQ1MiavwbOGTGrNZI3iIPoE8MfqfXiTq4JvHhpmRC4sk1WREbWCboLHf6+/Fzns3h62MkVk6vf86mF7+nhqf14Q5mlWD+LMefeLI7nc0S3GjBD3tSFSxDzZTnysgPEuUKMMkkneYDdiDb3VBhFEgJyEEodszZZYnAr+rz/MfTirpNWy6V2OWKrGytd7YMxHuQFA/XhTnfMAU6QFC/xFG/IswAH1vt/9cexzkaCFcryMa7HyDyFv8qke/HocNQENZEhgDbhSj6CxRji4cyVPyLP9aWHBqnXHxm6RFBE+TFdnYSOSQbJCrVjcnYd+OdZrJI1eUsemINVkDLB2HnsLlkH/AIY4b1GnYTyRG+yoxFd2RY7N+Q37f/fHWp0a6y1IARlmmYbjoX7uMbeXiMW+nHrsseAmMS4JJ6mg6g2Te1FN6VDywgbMzn4/RshzDnLnR6FS9vLhKwG1ZTM7We1EYCr9PLhieKV3QLK+EcviIt1lipZVvyoDIg75Sb9jS/LwsThqbBUCRi/QWFP4tgRXrGO90WddOAEmCHxXuJFG/cDJl9iGYKP+0PGfHSqCPDQXMzs5J8nJ3Dl7aMKGF4UmTn0Dn+XPYSss/M5WlRUoLplIvuNkPxWeoY5SG/UDuOH9dzU6PTbscx0wp3yYg4Emt93dz64rdfDxJ0YCG5QTWRAG5ZjTNiN7LGt/K4/fgWr5c08yB97NkJ5lqDBL9gqg/hCHY3w5SUjDBE9d8yTs5c50adlRB4kQqPChGnYDsw0rzsT+JP8AChXkamVVUBjlIAQ8hLA7LaohPlZFg5XSGrkijEr14rqgQNsvQaGxrEWfhALFVa6JWlNfPH/F+GPDMcNZlRQRF3xsUC5JKgjYBb7LarLz9tVgzIajeTCUbKoZcAEBU2ygqFX8q31Gy4thwpqeJZ0f3Ruc2mnmXExxxV4izGQHTPYAZ1rSVl+WTzTnUymRyrlXdmGK2MiMbPvsCa2vYhTxYg1k0lli3hq/jiyAMhePYhVQUduxLMciaoHMGVJKk+7hXreEL1Mxa6JBP4qJAFE4gseCct8Vs55bhiAIjjChcQpu7YUKAIy33vHHEHgVw1EUYdmGQf8Ayyyo5IREpHiPL3TVzqBLoPZzOgHHzWS9hj/DmzkpUEyAYimJc549gCxHmvw8B1epkYgyalhDHExlbqCsZC4NWQXoMFVV2Ujvd8K8qnSVimmwEa1I8ZBogEKWmkYqSTdUDVMfU1zqdNFJ0hSyBiZJ5HsbdObXSULoBS2PYbnqpOFAYsAGIGg1O+gOokqtoXKlCRnLJ9ZbZuHfzsOLXR6l0j0yKEVSaxZiq93ZmGGP0j+I0tnYcXPszpVjOEsHhr8UMZcGQ9iDINyCTuLJxvat34BNNpdND4bKs7MBjEAxzqimdYbCzfl2GxDHhs5oqAQAzOQShVlwF9HiYjGgMSqWBR6idhxDEvJjEJTTIDzL6nNTk7uWs4pwJJIIBMyanRg4loCJ6sAbaJ83XNjiW7b7G/Mfpl1Hy+HvZYSWKMYN4ZK7HK7vz7e/E+bmoJDOpvYsoosvkADeAsBTkTRJoWRwhLrp8jjFGBfZnBP6k0bPfcefHhBxN40nnmOQADFqzpZCULWMMKQGXA/Uqxa9yXaQtO52gCyFoxOx2KIoXIAiiSrsG8iGUWpYfDvRuUmB0wWRmQpbRuxLq1tmtEKVIpOzDLGzdkn7wdQZHLJKQSy9Ec4fex3EZUAHsQoI33qwetb9lJnTON0/iUALZphmKH+Ip+H03oWLAA+GcR7sr8PFhaTZdMvR7aCxGRxLGKb4h5ORMaZtobe8v1MURcCYAG0mR8gMrJuqxHcnyFEkEg7TuY8rKyqfCWEmreE9mPYPi2LRuRtIKqxlV5cdx8l1aqkraUCrUxgBgBZJCENZH5CSpGwxIA4Jy/WEQ5REho2KlXZmFZWFcsAUIsgMaYbX5WyGtSQ8NQUA+f8AkOUwoESrJ7KCEhZXDcKLAtPWqesimZfR34i5kksQUqrxqx7rvGa3XGgUBIq48aPdbN8H5lHFNGJJTkljKQXcThQAzsoLpG47pIpA72uw44aaKYtLkIfknWRVDr5KSwGVHY27Mh33s2PdHrpdNKBKUeMpatICQwPfwpFtl2oleoWcvfiaJd1rRju4wqqUa/qRKe7SrsC/8IqZeUn/AMVaGhDsaVmbSNZHNpmdJLmgKZIGYExqcsSxBJAFlcgWRrNZmhw9yzXrGqRzWI2XdkvJa23ZaJZMj6EivQcaMrp5lMcLCJ7BQOKUmsegg4hiKWgwYhQPIEZyflzRyvHJH4boA5VjSNGtqXiegAVte6goBRsWVRdb4CswyGLUao5U3cOKTDWYpAUh4utXzyM5g+bvIvLU6As0JSQr4oIHjKMkkBAAY7dmUABv7EVcnnHLpYGyjGWVHBxVmMhbB7C0cdXnitrXEuLWjTuEmywJxZ6FDLcZKDQJWyGBHZWUlenjYcvQIjpu8TnJbBvICyV8rPcrt3sbkji5SVg4iXGus8+T01oQFB80QRBLpEjPDTKeHQtNpSqCxwxpPvkcEgZNmtX93IKKsPPFhbbblTIvdAeOuZNa6fWJ0lCYZhe6kmiDWxCuTv2KOW+jk/LcMZEPQ3wtXbqsBvcHcHa9xsTv9polfxg60swMcqXtnVKwPllYW/Ux+TULhFRDWY6Rw0WN3afzzZyxLlMaH4iEhJcpmjIlJDFLa1lkZB6COq+BrDipMOoF49qdNinsaJQezj04P9l4fD1UmLWuw+qv0qf0IRfq49OApFYeB2OUbGpCN80o5f1R09eviDy4LopUWVQajEqMpAayh+Fl+qvTA+iKeEKIgLCk7AvQp+YAbkATbUJVe7suGqqkmlcQDv1BcDUq0tx9t4TUDqfhdo7HuAyf3Q/vxzz1AYVc1uJAD7rHKP8AVo+Gvtq5XSliu6SRsaGwKtTH+U+Xs6+vCRjY6MigcH6SDe5QAj3ByWj58MGERLut/ebox9SbLusVZusSGcsVN2psBZTmsn/BTELuMRfbvKzH98l/bh7SwVp9KreTrYJHm2NCuwqQ9+ITaySXl70Fp3pq9mJWr/LG5v29+LuqmtEUVfjelfFZX/47+fFMZR+6rOhfoxA9beTO9JQKEq50R8zYHOdcymSrzkJo+9CL/Uhj/Lw4ww0epKlgHMWmi9Sgvb60XJ/7v34S5xIralylVVpY7nHFb9y7tR9a4q841SK8MI61i6j6s5239yqj6GdeJcakQITZAK7cSZdUgb2ctCFxyGkTPozv1SQdjpaZLy0mSOO7VVzka9t6LAfVvCjH8rn147lnE064noU0rHYBb3PoNrNf/wCcB1msbwUjU5S6kg3/ANmMgh9sy0sp9nPtwlLozLIIIie9Fq+Xs7H8tfvYHnwqFiIZVXM6jmeR3n1tcACnxFFuHrUkyyxF+j6Wo/Z7S+M76gnoVisOXmSKF+oRbY380lne+O/E8OFpsWVrqJe7GyFOW43prN0AXUXk5KtMyAYD7uCECjsSADua+aVjv/NXrTZ/Ua06xyWtYrACA2KB6UXYk7XZolje2zcVpSpKyEyUpnP5U1A5qDk6O9GbJiDxE41ewmg/MrfVuulS5QeESG0jqJT3JsO/csboyBRWwFEkfCCF4sRyjToACWlXqUZYrHa2q7DZyLNLsBZJrJmHrZmVgir17KFFYxrdn1Bbyya9yaB2LeaMvFNisfjSFS1tuFJII2/CPiLOVugT8tuIHstuKfzHQCvownYUoWU41tycuf0uavnrUuJEjTMmLT14jElQUo9IIJogKALwVmakxYkE7cGmmyySd4wMbaIOVxW7K4WZFU9NlgrMKUUDiWdS6RktMVnmkXNAhyAA7O5IqsqxGLAiwq05BU0gYkPSxpZ3bHd2FhsbCgj4qJZrIFEszcTrjIQ5ScU5qNCZUHkAc5MGe058SMzgJkwAyGiXy1UMnLl7ecz0UjjHp0WnXr3xUkUKYgta0TQAUUT3LcfJy7R6aOFs3k3DhHBBlYGkLJjm24IRPh2JN75Eg5cyi2kMdyC3ZTJISR0lmrqmN9KL0pe9t3mazWIklxuG7KZWksgUAwiWLMrtZZi2dHuvES1KjnhDgvM5mj79A4y1tVBhmEMBVMe6kdWc83JedSwNrH+8kMLuxFzgZlRVITtixzp3G7EtYUA9jXCOh5ok6TzNkoCs2xeNZTXXbXQB2Ubgm2O1cKx6wA+FBEETEuUwMhBG5ZyzjEUAau+1jeizJEuQ/iJDFahjGrAOsQFmzVRx1uAAMmYYruCGFKYAeKpn7kZMnIVbIZl52pRdsSsQFMy7DYak6hzVt3Zdbp4nLgque56jIVFsE8JQfjb1YgjIk72ONXo9KMF2I9nxy/XGQC/YAVx+TT/aKEscPFQNjtHOygV3A+57ed9z69+P17kuqlOniuFm6Bu8hDEVtdopuvOt+/BrTCwB5bu311fpmBiLCiEoJA1Y9Knytgvtlypo5AyaWN8t7xKtfclvC8JgO9PVEd6NngOkkmjxyifcB0CzSfELoKHjZsqDD4sCNsvhPFfmGuMc4dX1Y7hgrLIGINLjbsBJXne9AHqNEI+0Bljd43EyVTrNlAy32IZQEyrK7a9+5q+I1JJLlM+ZD/49zYksOEuBrv5EbS6vZ6D7QALdSESLaZxBmJW8lDNZDi6xZWsG1JuuA6jTKyhoR/Dvj0yrIEsNRCkFsZAAax6KFdqrgc3NZIjbpq1jo34ymeOtu7rvt5MMvK+HtLzCaRLWGOWNlxSRDJsRWQKZKwsBSGCdPmCCW4UmIAp/YVzlpX2TLc+U0LhRIYcjGNR7RFWIqd5T1nwgm0ksTOzx5dIsRxiRN+9A08YarKjNbBo/KeYOY6UoYRp1cFV+7WQgMtmmjzON2cdirbFSBQHHOm5wYZXCfdEtm2NNQoA9LKS0ewsqbUbMFoEnmkjniE2P3qnqFBhvQux1YsO/Sy9ujsQ6JAjADECzggp11IDdwR5WWi8QSQ5c0m4I0DzPQ4hsHmt/s5epINQyjoIDEqyAnup+eM7iiLsUerh2DmzmRIdQn8QVYWbGSFrxYC9iR0lOm/wtkQF4p4pHwDeE7Ar4czWrHscJBaPvsQw6vMA8dPHLGxAjyCimhBt1A7+ETeSflNr6VwuND8VWA+0JzkZUIVJjz5lRe10JCFpdbtrJ5yIIDhQP6ZZYQRNib7NJ4J8BjLAAwAO7ICcihB3pbsD9qbdkeTc0bT1DK2Uf/Lk3P0U1vexrsdtqII4s8n5pkMkYyxdiQCJYyLPUAc9rP4va+3HvNOQpPHnEyEkd+yvvRBA2UmhuCN62GxDoMdcN4MQHQgic9QAA9Zhn094JjQ0JLRCCkkYVCiSKEE0INQrvkXYNbl0EKWO7L8rD6jsTtTV6cK6oeG3X8D0j2NwOylh6blGr1BB2vjOLzmSJzC9+Ko+5Z+5Pkr+/cH8QJ79N0OVc08eN427sLVJRkQwH3kdiiRiclHkpJXJSQlBKYK2E0KDcxruaDUyo1oYl3UlPiKkxctluHoM2NGLvYWvH3jMxZWB8Kf8AMDYhmH0Y4k7WH9LqP4FByQS4SNvME4I1H9Rkh94m9eK+r0JLsGLvUZVl/HGAQSPMOFsEb7qDsCTwvBMx8LUE5GP/AIfUbd9g0Un0dMR/MAO7HidaShBQZhOf6TT4Nq6ZStpwIqTESsSKgJU4hnyJBB/LMVtYl1ni6bNlyR4/Bl9wAtSfUxkn6xrxD02px0zwgdbJA0Yr5ukEe26r/fityCHB5NNZobx+6SKSn6gWv9PE2OIoSDsUvyraObxUO/bpZeCQHhIUkuxR5KJHr2YW7DhpTeokJsOIEjqkGm2HDuxNTaTy6KtNGjXbyxld77rJfb1WUbeXY8XtXpwsmnIBJMhar7iNY/3vFv3+vC2mA8TTigB4sQr2U1/7f6+nDmsmAaJiaEekeT9WLj9+ocNiY4kPCPfwjyX8Upt1JEO8BX5cZP8AT8zab9n0MuqLutqlyEDtUS5AD6u8Vcca3TGbULFeJdj4jD5VBpz+4cfSNeK/IpRpNEJ3rJ0YgHb5lZSfUBiF/T24iRSYxtIT1zDEX3CGqB87wCk+f3j8e+0LwqIs4JCg6E+QYEv+UWb9mQuJSm2fWTU1ckDVyLd8w1oGc4BDSnwYEHfAADp9yMQD6Eep4s8v5f4UXUwV3AeZx2RaoAV8oBxUeZN+YIncmiUsdTILVai0yHuxY0CPzMd/YWexB49+0XMmkJ0enIZrvVTCyB1UFH0BqhuSa73b4cLAEoVlXYVY8pYtVMmgOGS+XjxIuCFtnowccqJ34v4p73rZXWBWEEe7Ndkk7Czt1nsAOwvtuVpFhCdqBUYjEZBAapVFdcjAAe/nSgLx5qeZJpU/h4aRY9j2LFj3yANGRjQxHsLxFsPl+gaUFmYpH5sKLMT3SMebN5vXYUNgeHpiKiByzGc9Dmo71YVkPZHEBhph8S5JDAa/t1VppMmZOFSLTySuVhAUjdmO+GXdmY3k+9k7k9gK6izBy0rHJGmDQFwZZnNL32Uk14mN5N3GRAA7Mb2n5WDHk/3OkG6oDZb07fFZI6vPuCelhK5joY9TIoAJWNcI48vDRAdgWq8Nzu15HyBF1JFvAU4hGQ9o/mPR6GiXZNTOvWXHDkMkTGiRuSznMk1ycWV0BV/FSFnMYbJ5IgBZUecjglm8sUVFAvcfEeNNzKR1qFykUVhpry8OzusbtvJOQe90L6QB1FnUaRiRHE8fgkBPDRKD479XiWFQEk4KSx7k2QQWfQyMFWaWMRLapGmTD1bohwNkkX2qwDttxMIK4jKiEAP26VKjkCwGYMxbojwYJwgOSHGaj0ZgJe1tWQbPTyNKRDp4WcAFLcsxoksxZ9sRRNjawTeNleOl+zs9+DCHLkffSYFBGvcIgNeW5JoCwNjd3tPq4k2U/wAOKDeFDXiWD3OwJuhRcgC+5PC51E06FIIv4dLs2qszCxTyljv5UERjdVvwxKoqi12BSPzmZ7t5JkKFVqokVEBLxWf8r/3T8hM1AAsFoIOXgqcGmFG2V3okdIVaCyVYdmJoUqgC8hB/2d44ljTMtZlkaRSruQPhZiGxrqJs7kgUCONLBybwXD+G0481WHe/xFmkLsLvY9N7cVIdVIAtQNGtkFZIl22PyqWIXyq17+W9MhXWEkmIHWrNRcvyq/pnbPjfaEVRwqk4kJDoQ3DyqezZPlH2QwkxCJJKFtSZaWwxVmoAMEQqwJaiTQXvY3ui5ZE0alNMJBXxsACx+Y14RI6r7kn134kiWXVO/XAkQYeGuTWTuAehxFkT5AtR9as6HTMmC9cj7fFG8eJ/ltya+vDDDiviev00h9eik3pCyUqJlkH71bzfLK2P519oWbUNbBsF695FKgk7+G7IrAX3+nUvm9BzFDiGVgatyEfEb7Wgnur+cWPUjal+ecy0gkMZ0/3yfBlkpBs2VKKjMD+FTXege/Df+9sEUViOBH+G7kC0TZQOYyYvUIRt58QrGIMUEjeXmKetrcah7DJOWFQn+0u40yHSyc2gSZiEjnilFupjQgEebIyysD5bA309jfE8azUREiQsFqmXUGOPxFG9K+eWXob7+/FTXcwqq0fiI2LArqEuhv8AD4WL7C73HY2OOp9f4pAGaqd7kO/VVjNV2Owo0W22sdxhEGSQx0UQfjI6EdrcWq9EfiMpJrwH1APZTUkbcw/aJVAV5JIwALdyrkA7jqsb73avkRYIsArQizcoIX0+ahl2ZSrjvTrIqyUewIZiCaIbvxAm07wuqvqJ41bZQYI542veunCzt2xDXuBw2+g08gvT6qEyeaFQq5VV4SC19Ok7em2/kAQzhx+Gr9SThf8AiYA9TnnZUVEOKyvCxJ1QcXdPERPIaUFqDcpzfGWJQrLvGrEtkOxOdl1709Ky9rr4eITNp6DK00SsSEYdaj1Qmmse1MPXjiNdTp0AkRZotuzZqPP5t1326th5HbinoftEKAzKbWFmBZa7bFjkvpYfH0viqNDjFAdAWM2V6A55sGsqHFQh+IkZOD6pcjRy7bzNh6eLT6gmTTuyzjqtTTGj/wAxT8Q77jt5E78eaPmC+K1fdzrfiIQ2Eg9WHdO2x3H7EcH1uihm3KYSd80a/oQQA1+hoex8+JXMs0K/xSmWNbwmjoSJ72KO1+oHe8yeI1wCRIqI39tOzHKVKZi10C8hXCQJikiFdRJWjSI0e1PVQpq1+IFyLVdtxdggqCCACwsWp70tvxB8FtPMryDEuAclPS/4XBGwayAdxRO9hy3Fjl5BRWEyyKX6G2Q2e4a6CyfmpSfMHzqS8tR0ZXQ9RzLBRmjVRLr8LEiw3mR5nvwlF4L4Fmumuo0Oo94ZWWYSbrKH7GhmUimHdOxfCQzk2RHLybYMc1IkVTtiQOqiN8W2Nb0DYsAcSZGSKcN8EGpXwpBVCM5bbdgUk3A8siBsoJa/jm0sgWRgUWikgN4i6Wz3Md7BvIkhtycyc50aOrFumKTplrfw2IpZB+SqB9q/DZ0REmCurZZpqevvJ3cVIFkIu8ihPsKMs2V67HOhnM2j/wAc0c0DMKMbGCTft19I+gcEX6b+fD3Ndpi19L4D65qwB/ZUH7enEWRGJIl+I/cze0i0gb9R4RB7VfoeH9frC2lR2HUCsb/VXH/vkPpXEyHhKVDaRBpRjxOPhyFt5KERvCjPxAhJO9J/VTYOomqaOvxMR/S0tf2HHPOIy5wHzeBAN72K5t/qP34FCfE1cY9BKT+pY/8Azri5rdIf4lFHdGkks+vTDGT5bFS30Q8b8MBPgJMnB6NMdJm2FFWYKouoHq/yAtN+1k4kkigAtUFsB5qh7f1SE/pv5cT44PEan6lBpt6yJJLAegJBFj4URj58DWTxJ5JEOzHw4t+yIKBvtsNyfInfvw+03gKvhrnK1+CpHp3kYeSAgUD3KqO6vaYV2ESLOle8wObV2Ew1q495Vc7omGgcbMP8lPo56EuC6bG55rzGUhhv+JK0DX+AjbFqHaZ7HayopR5ZSdUf4QJDATmDbFaJzO36yDyrZD5ki+DwXASqW87kmSRjuD57+TCzZvpuh1EkOcu+yruy3kcwaxFSOPyXtHFvvI2+9DuODvkVMIYQzdO5Pzzq5laW4XeHCQI14NdpqOw0AoMhOQmZPLNEiSAOM5D2jBJChvORhvve9Wz9hQNtuE5ekSiackb4pEbFdtsVsljXwLdVuWYZKnEYdETHp1E+qbzW3VG7Gj8UjDezY9yg6QXTcteQtJqHycbGyDj7MR0qPyKKPo/cY0WOpYdZISaASxHZ5nnN3lXEaVJVFX4iuEbzVh2FAD+Yt1AwgHM+YvM2+QA3WNT1UdgXYWI18tjW9DI2vA4eRs6jx2EWnHUIwcFY+/zH+Z7Y+i9uKeo10cQUWA56gACTv5hV3Zj+OyPzeQTkh8VspOn8OVM5P7eHH/mP+vFsBAgoBUSnRpHnKaRuJzmtjaaLeIkXggpGEZti/leRO5dvyGtpY1OLACaSRfhGAGnj9glUzAenX/KePn0IDZytbGlUTSMqj2CWrEgbV93/ACnjrWOIrZJsTRVyoBNHa2dsmvyApqvYXRCGmnjiGbqEzPxyIGYr2DyNK2QW/IKCa2Ugg8FiSvgQlxl/of8AH1NuGAYH4mJia6nmQ03qwLZYRawdTEuODtVnbTqoGxHcJGTQ7WGHn5g1y3OskOJO7Nu0jSEkVdLETioBFglAAQNr3jrH4rKgZpY3NkyhgGxFXbAjw77AKAt/MduAa2Hww9SIzKejqEKL5/crKVUAG98S3nd78cC1qVMAtrQftDkHnl2sAucJABVwPn7xy9pgN2FbWdXzqGKPKaVpXqliMgjr3YAgAfUMx/1Sj+17TABQUobeH94B/KHRBudqWydhuTxF5Z9lppiFj08Ts25dpWl+pJiND97PGi5dpYkEscIjZhQaSmMd0ysjGmMjsCB4SkmmItepm5GvCIbeKp1CbMkYeXoHmdbCiDAJKYIJB/KTPYs8tQABblPtFNICI2LUFAaREQfBbUxqiAciRsoA3q2Ow0MrPGrKjuCNm8WRcvcBqIB7jy9CRROM1P2jVpiqOxK2gbwUZBZLEzNeLKh3VFtVKg27b8a3Ra2LBblmc/iVKB37geFYX0veuF4okTIkZO588Q9BZqEIgv4YCdgG9E+pJtiud85V5ykcsb9VeHMqE9/ldCyncnouxQ2J2Cmo5qynFNHDIWGP3ZD3fYN4dEjbsf8AUGqv2p5Kk0v/AA+0xJ6ZizlgBYIDnLajugIGw9Tw1qtMVCNzCaBGaOhHuzFiTkTGCpJsKcqPmDtVLii6FiQytQT6JM/KzUxY44QzaKSx9B8d7Q+W84gjjIaFdO4YijJJQYbnYP4ke/mEI8jfD0er0ZkEuMauVJYaeeQFjdbDwzG7HvRxJ3sHhbW/ZYZfeaVKpcXB/hlazWxY+HZ/Dd+a7cJR8vWKVkj09HHIlzJPVbkgwsAQPRlYeTcEYUOKnCkqPJRftil2ssAYisFL/t9QHI1nbQ6TmGlkUmCaYKd5ImKNiPdZFP72V9K4M0XL5ZrspIAHzkBjO2wINAV2IIP0quMrHqUjNy+C5BGDQBoZbPmoVQLHupG/firyrn2pYFdPqNTKg+VoQ5UehFmx+q/TgIlzEM4gogCoUSB2Ifzs2GYx4RXIgh+p4h3SBbTJyR4+uDUOw79sxv8AyPl+oPCc+hcsRIjUeq4yx3/FiQP7ByPbhJebHIGYgG++J0zH9cCn7sOK3+8nhG4pJDfYGVJl97K5V/1jg0QrwgcCuI0GXVwT5HvYYkfEtoiHyKvZPRiB1+Fo2q5eQtQiTfuEeq3s3G9Hfzsm/wAPDvK+bzRxFSTIo81TxMf549pAPWqA8gB3taf7VxupaUIaJvIgKNqokAr+5vvwtJJCymSONshvaBZwf13I+pdf04VFix2KVwMW+IeQLKHIAGyR4EQsteA5SJ7qEjz9nY2U0PKU1AMumqCTscGWWGQedj4sfUMgq9we/HS66XTMolQqvkA1rt/+xIbr/unJHoV7cEfTiWyoRn9YZKb6nfIH6lq4EdbqY7DEyKfiSdNyKqg9U39aj68Z+ODFJAVWqVO/VnP7pkZNW2whF6QBiSFjIpr+15UkxAHSVquoMcyXa1fxFaG+xzU/DkNm+Vh33AIjRsYD4T2Id9m6vCB8ifnhPcN5Dv5ngug5jCWAQmCSv8N/hPqFs7j2Un2A78Up5E2SVfDN0rD4QT6Nt0n8BojyHzcGFLgkJILZGpHIiozIHEioTkVeGk4gieoMpbpNDkDNCqOHa2U5rAY3xYbkBN/mUbR7+bAExX5pIp+Xgk6FtHMrinUBz7mMqcv1QK368UecaJTF4GoXAUfClUWFobXXyjsR8vcDGwk7R6xy6RTinAMEh8mUqcGH1XL/AKUG23FxUlYRGhtw+1/Catk0zSQ5AWKGtXFCWCCqn8Q9k6zYAvMHc245WpE6H0Q379cd/Tuf24a5zq2Hr4kyAAenilj37WFaT/zBwDkOnYOgfuEkjf2KvTH/AC8d34upkkNnwjQA36goFD1oAfrXGqgFaUIzCSPNj5OOZGloo5QLzEin2QcXPNI7zOyTZNgI12Fn4VXtl517A/ExPZQoPZhx9p9Qwcxw/eamSg8i/IBsFT8AA8+6/wA3wLoHmkIi6m+EsNwvnSnb0u9iSCxoAFdLoIY9EnhQr4mobvW5HrkasKPQDfvQG/FF4iQ7unAmZP0fqjVyBSlC4p8VYc1CfQq0SNKqPUjzTcoi0i5SMrSADIteCfhsDdj3xQbnv5Fx2dRLKrdTQQtu7vQlmHlfkkfog2F73ZPAYFVPvXYSuD8bkLDHffEkkO38pYnbc+Sz6pZHt3EhHnI3gxg+ykiR/wBaB4yVQVxpDm/yBEzoohqMkMLUwylKjGWcaqPkNgKJA0JGsyXL+n1qIpTTQkhfibdb9Mjd/QHH2J4n6mPUscppvCQdkiUKq+nU2K3+o+nDWs1QRARMaX8EbLGPoVW/0yPEyfnkbOIwkkszfCVAJ/pDF2H0AH6cNg3VSYhUXnUtPuTTZw2QslcTxEPhFTXXN3Ff1MdznZ7TykHoBAbcmMeK7e5kYBP13+vHcmjdtzGsa+bTMWZvruAfoSR7cD5fHq2OHhSLdG3kUf3pmy27dwK24Y1nJdRE3ieLAoruVaQ+1FgbP1UD6cUYEoWEkJBycg+j+aeth+8gh0rnoHL7ZVymQNLMQaDJVCBnJ32OC1fyquIYe5VgPfhPmMEekXJ5It7JhjMaEkLQLtYs9913smsR25/hGnAV5JyBuxTYb+ozEYH9PEvS/ZDRvO8SlpZO+ADELe/XIhESr27WN/04C8LhN+LEdskkgeUgPTUPaYiOgkth5pxFurF90i0vmv2qTUvTRkoCKjyjA3XE7smTMLoElt9xWw4F/sUsRXLkXt3aVia2OyMD5b7bHjWw/Yr+HBYtCjGwBGU6R5HN0Z2oXdDzXpa+AalmRzHEuplIBAksxRi1K0rC2KC+1AWbGI6eJk3yAgBMFDjVnHc4R3d97EmB4rqc4mzUrzA/01lP9izRQsjsmniJ6o4Y2YsbAFsBkzdzjvQUnjyL7OHUOrPKBCLBOoUq7b392rMrbgDzoHuTwL+MxdXDrLqTSjGRzj5AKPEDM21WGA9F4UkZmd21bhnC9ImnBJpxaquXas9mYix68EiMtTlIKXn7KU7OA89ie2dm/dCGCoqehB+ss3Frq6WEuUj08DHchFeOQ7DbIyU2Q8+mgPPjT6DTp4a0uh7fh/8AokcfnWqljWTCERpE4IZoZQhG7Y7mQZCsCQwO5NdgONro9M4jUAyOAKDeId/3lB/sPoOORAtYAWtW0we8xPvzNmQbuiEThHl8yr4crB5lrJXeSJYFTIqpZpCAdyVAJRC3f4Gy22A7kJTvqghM5qKj4jxOuOI/LmK7jqDqa7k0Bwt9p+aPppWaKO4vheWlkZgRWJKkYqPwsCPX0PP8fqCAI5nDkWtIqEbLYc0VxAZRYCLW18QxDFDnClIP5gX7zH1S3od0hliBipQuBu0m1m/lbnlMWijjZln6XYhw6mcLY7ABiAx8iwa/euHtTi/TckkbFT4bQSSIVCfKKVQLG2K7VsorilFoNRJjG6kWf8RWkisYg2ACS3f5LUnY1fBxyhcw0kyw2WpWXDy7ujlS25KjIMCD5cZ0W8spwubZHymPKz0Q4JPEK54QeRdOLvW2Zn0MTIAr/wAODdqESMGhalsSCPS28+w71Q0fJ9OoGeo8cE2xDw+3kWe9/MgHh/WcvRGVUaSSwbyfwV7/AC4IdwBsFABHrfDUbqAAVjT3bT7/APUw2P1HFd3VeFf+AWkbUPYW5EjXdHCtSVbEMfV+87Tm5PGCRp2ej5CRVA/pjYf34F/umZBRgLG+6OhP+aNj+mXFqaISgDF2F7EBMf3S6P1rgc32Rixt2kF+Sk7fqAVv9eCiXuPBaFEWHNAWf+9J8rNhqukRPihJG6Qo+aUm0d/spOLUzaiBK2ycMo+oWUbfpXE/Ucs1GVmbTTYjHIoyMte8Y7/U8Of7vaAOV8SRyOytqkVifoWG3FLlX2ajV7SKSMEHq/iQ39gGr9CPLgbpeYzvgJ2CG88SrBfTdUh1x0g7lPxY2zbzagGmXxAPzxzD9Fkoj9+HdHzYoOqCVPUqsiH9iskf+YcaWT7Og7NK9e5J/wBdv7cDXkMKG8/32/8ASw4qjXwLDRoVMsM+7j0sEH7mU/gxiCfykseYY2z8nMFksDCUeayxg/5omO/1rjrT68oAql4lAIor48Vehx+8C+1UOLc2pgU/48Y/mdz/AKyHhaDm8Un4yboBVVyfcVkK/W+IVRrtlDUjl8jK16U3lQHFjH6ge4YOOdvNLOpU4Vie4Q+LEGHnsPEgPvVD0Fbqcy5O1K4QhbBBWmC7g309lsLuNuxoU68OajUQhgcS7jcdC3/SyqSP04Y0PN6JFOux8j6+eRyvfzB22rj0MqhELRT9QId6jhxVzoM8reihaxMT2Iyp7WEyyqcqWX02lxaWRR8jkA1WTYr/AHIJ/XiE+lpDErdIFTSdrZtyPUWbs0TZxANGtoYUwyClAR8IutvQD96/04h6zUYrkoKhPnVVZhfkq0Sh/ps+ZPG3cVRgkISATmVGgmwlUkvMf8yIsaCqKqIp2kyQKkNmchJhrlZTTo6KqKvhCqCximI87LWIwe5bdzt8IAABLHGwwaUKLsx6fJ2PplXc+75e1cLyyQufjaQ96nZwPe1Ix/04FJBJIKR2CjyhkVV/yxUf1J4shXGIkeIosrWT9MWehqNbUxL5DWphJOhcPzZ3GrhtGtVQGM2kGJA/xNS4v++bfoAOFv8AaZLUdQo/7oAfsT4jj9FHEvSfZtG+LG/+01O/64Rf+/Dp+zVfCum+h1DH+zDb9uAMFBfxEFRNStaZ9Co+Qt7xOLgihLCWFBLdWPrYriIbyPmfWSj/AH1D4/5Bw1peaQIbQRZfzhr/AEjLL/bhD/YUydtJG49Y5AO3uFB49SKT/wDjnP8APqHI/v08OQLxERhgJQ38ST3ANoLxdrspWK8RVq5S9SPS1wc9LXlL4Yr5Edj+zKijb09OFf4mJiSsmqkO26xftuIn/wBeAQcykxC+AsZU71qEs/oDl+w4Y8dCeqLVt6lDOx/TpUD+/ERg3yH/AOgEsgYY7Sexph3NLiCFTzYq74TPvZabVSE4GHVNe65+Jt70Nr99uENWkysM9KoTzd2Vj+xlUX7Fgf24pj7Q6ZclZNUD6eJJHX7yH/QfThLmXMIGKyrYwoN4hkIHp94M2vv6Xwzw72ZqVLm/YJUP7S9uiJDhyRBOlPObtzJFiQQTEZRx4qTQYeAq/wDVlIbrys8canU6npMjymEd/uwwWu2/hWleuPnwWDW6CYM0viBu9RPL1f8AU24/Y+3Hsa6ZD92qeGN/+MeWNu2+JqpF9iG/04UEKmyTzwqAfmU+lp4kRZbGn+YAlui272VFzvnHp45btTIJcl7WAxDtINgbB7+Q8uBw6aRSV8LRoaugLYd6DK/3ik+6ge+/Dk2u0UUhzjikjO5Mao4Un3Uh67f8vv58LrLBe0OndVW2siMkDYkKQ4Js79eXsOA4nand+5I8xYkxVBLZZBgR6qnyMtGsjrte8SAF45PaKui8TbKoF3uDje4399dy/mj+GtRCq2+5cef/APX4jS8q0rPi8MTMcqMUhjIxYqOlnxY9LX1KdvM8arSRLguA0pUChYUf/P8Av59+CUgJDgJntZsK+KUcCiuXNuk/lytnObc8iGpbJgjqR3Bba6XIpK2wWjVk7kYAcIa/7ZQpQGo8XuB4Wmx8OrAos8bZb7Edtt7HDvPSkrOskOaLVVA6te/zIVr06lF7bnuJ0fJ40SvAISzksznBbNZC86PYbD037cCIyITGIoHbhPqkntbv3dUc8KFVbpXlLJ2rvYEnOUckvqmFL/y0kMh/n8RD++ZHHA1gVbjhmmRh1M8QQ+1FFxYfUni4+lUb4FqW1j/xF+GlxjxyY77Xt7UDx3Dy52fxCTE7dIXF1IryCV0bi9qHntwgfaKwrDBnpNu3Ckm1S7pBSkKjqYSxAt54Cpvqlpem50ydK6aZZMTgDsWHqTmtKD5BSOKWj5nrGUBNOyr+N5GX+4cD9uDIWJZKnzv52CAkbWqoZJSPp69xx3By95AUqImM9RJkIW/JjI5IPfbY+3AD7QixOBx1xKA5j5ysRud1QfEKZbMP5SSD2nZeTmeoBo5H3Ulq/wCuUAcEfUSSqQ/jagGwVEaSDfyJtq+l8UNJpq2EsBPmYo1NfVmsftwTWtC5AfUO5HyKzEH6VRJ/lWuORLzegoBJDD9IHmAa5BxYYcO4lyYb5kjEojorD3D2z8iuqEeEYx+AvEoP9LMf/TwhFqcT1K6E3QSVY9vqkYH9xxWcwREgQxhvIuC71/LZP7xjj6KbVOpPTDHdW7iAX5gCLF2I9Mb474l4H/tESnmJ9CZeYtUg3VB/BgE/uYHkEuT0BtO1MiLWaAE9hLqXYn9FJ4A4kahHplJJpS0Yxb+VpDZ/a+NFoOQnK2ElHf7pFgy+rtclfmJXj4xRRucBkzd1gayR5hpTbOboEZEe3HfFiH2FKX1ZPUkt2PUW6b0h8JATsQSeiWKu4Fp+ngZWpzTD/lRJe/5ioAA/lJ/Tvx7rkkJUO2I+VR3b6IhaRj/4hP04bnR4wA6rEGNJFCLdz7ZZN9aAr14mTyKprcs+2MRLM+908l2/bfFsRXxtuvDoUM4wDU5VPn6tT3jacxsQKkHE2bgD+l2/mOhANldVqJEyWNUUggFmFkX5NRJv8hLN+Xi79l+VPvJIxY0bJ2A9gB0qT+p2PfsF9JywJi02Kk/Ci7BBVt2qunu/f0xBs2dTqT4bYgIo6EHp5dvLuAT7+w4MlERSYcKZJYqrzANSWqRwhpTmexo0RMNYMpP+WsgW0ej8RecpWLqOYp4iKprxIma97AQ2pHoOpjZ77fTjN840rrK0kZAc7dKg71VepVgQdjsbH4eGeZahYpkHcRpj9VWNib9egA/XjqeZ5IioNPGSjYmgcb2IFbEZfoPpw+El0BUMsWcGrvxMdZO2he0qIfhKBUAUlgQeqQdmYPs1k49RIpHiARAgbq2N+pwfE9wfgIP17npHiYZCQSBe+xYj6klHTt5t+/HOmKOtSWfixLd1PzWa+LcXt1AhqBJ4DFyArWLsjjYZUQ19qPZWryJxbuDxyHfIalExEMofT/QfpO1kS6KSkYIkj9NV+oLTm1qq6iA9LqxB+EMfE/yuA/6Lf1490nJlJLQDSyV3CXGw+qMWAP1I4jrpgjlZQ0O9FkUtHZ7Zp3RvfGj34PJOsZBkCvH8sqU6fobtD9GX6cXJiYkgwi+bHPqPRJO+lseNdChRmezj4d1EfG1OXTYg+JJqYe583TbuSVLhfrXBNMmodSYNYHUWdpF/U+VfqOFnV5IyYJDIKsKX8QevZvvB9S1fXiPNO2QfUaaJXHcgVlv5npZm/lZj7eXES4io7gF+WFTc0liOpexQ7uEDEoDqD5EV7lrXW5ZqJACJsqN4uQwPvgxA8+4/fhiTlmojF/w8LHucA6n+0oA/QjjN8m10uTqs4xq1U1Io9t6kXz8h9eNLBzefG/CjIHfwXa9vPFzV/Qn6cUQkxVyhRDm+XcggeSrS3pK7ul1wkM8qj1L+YAssvMNQpyaGZaO1Nlj9LDn/AN+JfN9bFIVzwc7kjUho9rGysVHVtVgjv9Dxph9qEfpNxtVUy0w/cDb+k8C1GskS2WF5k72GRSNuq7Cg/S+OAx0K/FcEyy9cD9nFlKiQkhxCSO4fk628wbYnXawUqac+CWJPhxp4qufPcWwXfsOk+3FHU8pbAPIs0DE27o0gQ3v1B8qu/fuPpwxhp5WYIzqzC1jBxs+YssyH+lT9eFlhESlVim08p6RTBVY/mMPUxryIP0rgXwlTRWH1nMDeT2qEQLw/gl98Xpic9XFp/MphEo++WajsFjLMDW90qVd98q+vCkXP4Gez4qOFIVmLAAn6tJQ/YepHfi+hlUYzLOvQbYzRuPKmEbhar0AB9Txy07vCXjlYoOxWB2GQFU9tjidvgW9ztQ38I94ShhFJfKSuvCl/KWtqMcJamMEDcSHq3m50tH1LvLuxZmYbtGCHxGx+FyJFA80JUeZHH6DyrlDGFCnjMuOxLyi/0M5rjK69pIWzm/ho2asQ7gEeuKhTGfdsQRtRHfjR6OM4L/ijbtgX/ZjF1D33+p78TqUuIMTI5iZPOSbPTEI4MRYUGXqryl1t5zzUCFmXwo2DEsS2KgV3AVVEkhO+4se53pJebwlWYaQoMSotVx33tgoNi62Nk73XH32in0iMzeE0zEqGZGkLL1ebkFVWvzXvtQ45k1oZqVYyaLAqBM8ak2OlIkAG5NsxAPn3PE6UYeNagnOgf0PlK0hX4hwQ4a4mRxKKUjnOmUwDpZKb7TmWogYbekIBVWPtuxNE/KFrhyGMrtI2mRlXYMyTVudmoIQNu1knyG3HE08jKbLMErImaOJRl5P4SlQCPlLEnfbj2DTPv4ZiVe5wiCRBRds0siksdu6qBt348ClCvwmaUzPyEpcutmqKlw3iAJIcMnL95DzGp2t22ndorlkxXuHjT+GiHsXfF2Hsp38vfxOaxZKBD/EEbK7B5ASAKCZ3S17f2348LaVxn48TktiZAHchiLYKz5MxN7lCoF79xxQPMaAePIWApLqFz79gFMrvddCkfW74FSSXxxGBlwy+JM9mfQ2WiKC3hwSd1SHU4WLaseYeyc0GqnNMHRLvFnxFenhR9Q/6wPccdLyxVUh5Sx2Bg01It+eTLQr2csfr34aj0k8poK9E0c/u0PrS7uwHmX2HnXD/APs1F6MnkfsFh+7XbciySwHr1f0jvxMpQTKGW5EUzp6khulrjGwFojasASxymosnoCTkbTP9l0pDMmnS1cqlZWO1YqCx7VsW/N3HHOn1MMJAiSnN1mpkkO/lGvwi7ou48+HptALBsKA2QSPtuK/qN/NsNhufOe/NYYyFWpG6VoElR+HxZN79kF36G+KEXQLIYAkzczHanq+hraI34pSoOoJ/KmRPNXtbFyAKOHm5JE0ymSV6Qbs0rAgfoKj/AFon83A5NaEAEIK57B2XKWS/OKO7r8z7bg4kWeEE5hLqnuMgrGaMsqYxxe8cZO7eha2+ljjptXHHZj8Qq2zTmzNqT5pF2ITyJWgPUdzYtQDByVjTLlkH2D10lJDu0WKcJSEQ64W68XvKOYCv5QOKwY+Wu5ZnNC6k3yLHbplk2yPrElKPMqK4ZaIR5MGpyBbkbhfXyIXtQABOwAUdR9eVunxAqsB0RJWMKftTN3JYiu9Ai8iaFMhlIMVXqtu7kb5v7Ld772V79+EnF7LBzloNzOrU6kkBxrBYCfEPsAy/UdANBr0TXiUNq572ekA0T5NX9IxY+rEDYbcGmYMTEPipFBu93JJ/WlJv8o4T5fOWZpqIzJSEei9yT71bE+rj04Z5JBlPCT88rSN9AAqD6Yvf9R4bdEcMWKDJCVMd2c+fesrO+0Dg8OEupIUoeg7ONQXBdntM5nNnqdVQsZ6hFHssaIP9D+/HOinZZM98ZFUse9EHEn3Oaf29+B6aUeOhb52mY+/iKHv99uH0jCjfss0kLeyyPkp/pcqf34suqFJuuECYhpI1dL03OFhubBHWlEZCVUKikv8Aq16kWHrgINQrEdLVdCxRsWB51Z+qsQfjrihJcbY3igG22ShSdjR3aI2PMYmr3pmV5hpjLCoAt1OIF+e9D6MAyX+JU4PyKQzQiOyZYwXhO1uo+Jd9s1s9J2IJU0Nxl3+Gnhi+4qcvdO3Ls3KzbutQQp2xp4VPMGrFQnI61BJNC1qOrIVVWQAD5GFkUfwNsxT1Q9QI6lfvxPl+zvVnH0FuzxjJH27Mo3P9IP8AKOGdFrQilJBlC25XyXysZdk7iyOkgq9VaN6rQvAviad84TsykEkb9ip3BF7qf0NmuMxMRV1iYcWEmh91XMUB+O4cuxeKiQfYmY5Fie7hpissjruVx5qGiEYPzo2cJa9yCouM/lYWPUVfHWrmfTdGzZCh4hNNt8pU4OPMAq/14vZpKDIw2NKQKkViPzPiQe3Q4zHy+6apE3ShKEkhkmXKAmuzK4EkLHbtvZWu98aCb7CjDDGBCk5uZfHY59LSrgxELBRMHIiuzzfzGRIpZKObTTHcNp5DWHWirY80ZQqX7EH2I4eXTayDfKOUGyonRlY/yyJR/c1wWTk0YoSQvE57he5HuGBWYf05e7HfgcHKnRSdPJKqg7iAl1sdy0Dkdt/gbIfhHD4qzDSEyUnIsD515M5OR0GGYcTiDp1BfyLtzeTZMzij+0qMfD1UeF9slzW/ZlO4+vA9dpdSXzhiVIjsrafKRG9LZXJQ+2ND14Zm5uQrl0SXY5FADv5ZxTL4qe9Z/XjO/wCyfFyMJ8QAknEKp2FjHHAA+xAIPlwP3iIllpUQBWZUOqSQ3XEbF4ECJw4QHyIAHNwD6C2g0p1Dh1bSrm2xd9IX7fmChT9Wv68LS805lFII5kWdWNfdIA62CNgRXYmtiPfh3S6LXRRmWGMSZnfKBfEFCxbJQYe4y8x3scKv9sJ2ISU+GRuIyCoN9qzon6MMT6jvwpMWKpZVgQoZqSZjmKdJc7SquUKIlkESlhrtL3gN5i3Gm007jHSOJALGMSrDINt84xSs1GiymNr2yFjj1dHrkOa4FvDpVlcI8YVrJGHWRYAKEk+XXueLEPL2nZSYWU18axq3cCjQzwbyFEUe2Qs8Lazkuoji6JpGJazkCzUSCLtQfiA3DKO23nx1McRCTCKG2r1qO8sntMbqYahDWS5lxCXwlyAIzFjaPSHWEeNAhkoghdPKRRHcNNEqhrJ75fX1saf7OaSNQpCgjyZIAd9+wjA/sOMvIpmYRzaaSWRSbUs63d7+GCpaib2Zjfb042emaXBcgsZCgFTDutDsfvW3/XgEx4+LAtQMpOwLcp86Z1NqBdfCOIFgcgSRzBHb4NaFzLFZpGMImmBq5QxoEE0oYKv7sB6X245m0rSW0yqijKvHcEk0V+7QhY4633IvtuAQ3Ej7Ua+HSzDFYGIK4xv4XQRRZiFjJsnvZB3NAbHiFMI9QwmmfTtGtgKocM5AJCpUanG9yRYF2bvdi4aXxxGEtXPSo+POy0GIS0JzMs4LdEghuvDytqJX0aBTKyrGo2ZNSGwIsgKqEHIjGwox3H1JU5oZYwNNG8UZFgydm/Mwpt/K2sHb1viVoHClBGiW3bCFVpVHfclwmV3eRattjw5/tjGTwQrS6gturGsSBtljsFUYsRZttgCbIWu/wgcEIPnlvOU+p7WI/ZSy0S8FzkHLASlhMuYBa1LSxKve2cAW0YJIzIoAqekm+y4bb3W/DPL54Ul8KKFs2UklUXtdUWZgfQkVQHxbiuJcPjzuVcrCoXFhkeoMRYUWej4RZ3a0XawwLrdWEXw9kii7HceIKI6VAo2xpR6AvQpKn8SLEXgQl1Sc17uG3oLAtCMLLWwL8KSw7g9GSSTq9rU2uVy3WCBa2rem1q1gUKILUN9lAriXzL7VRQqQoHUfhA2Y/Qbue3fbt24zem1XjSKsbFEFqgA8Slv5IkUAEkXm4AG4Gwri9oYYVJEADyHZtRKcsQO/UCcvomKjtle3GtAgDA6yS3U/KXYZB7RREw4CwCl1VYSAG5GufvGinBayEkeon3nYxIxGKfM39K9THftsBfmOO5IIogqMtllYLHEVLbHfKumtroYxjHqL8HbmSgXp3K5bTap9+3yxfiJ9F28h+Igi0wLE+GWYmyr0WY33lPa+33QpV+bfp4fFWMOGYFWzO6iaDrPSb2qgwVqOOIABoAw5ADPuZe7Sw5ZiwQEdP/LjFlfQGzu4/Odj8oojjqRjG5VWznKrnIwvwwfhVQDVknFUFX32Fng2ok+8dI5BnRM05shRYBVBtZvbfuSBtsAp4IQ0NsgX3NkA7ZP5l2BAF+TEAW7YwhYC8KC6iHOg7/GZLEiiTpJBWjHEDIBYDM/9mTtUvOzGk0YJFnIfGxu8j3Fna+wI8jsexjCr8x17TOsCbGQjL8qDcX9dz/fbccWdTCYo/DtbkNKDta9yW/LsXY7DEAefGdgIQyyiyW2BPcjtZ/MxB28qI9OOFYEBS6k9+fNWWzatai5J+8XoE0RTR/kli+pBZ8INrGniVyQPhA8FNvK+o/Ukg/qOCafVL4hdPhQO6/QuzD9li4l66fw4lj7FmxNfl2cj/wARj/5XBdOSsJJ7tGxP/lE/+qVuGRIfg3KKl6IY8117AhrAl71fUraSlnDyQDPmrCSd552kAkY/lWTfz6QFHGh1MQZp4xt4ilh9SgYf3jfiAsDENkPiEoH0tF/1yHF5jhLHJeyMoajexfH+wmb/APDxpw4vhKgJTkg+Sv8AtoL4jxoUeLnjl14h6AdbcEX4LXSzKCa8rOL1+ZHCuPr78cZPDOGNLbFgVHwSoOsV+FwSwHmpI7djLpPuJY1PVppWdPdG3/8AZm/oHrwaGLxkxOxesCewcWYif1DRN+Up68DHhIWmJd1nhmU8jOXfmcrIgXxSFJjJn7q/UE80ipszq6lH8RCQhv71Qf8ADcgdYvZo2GOV7MpVtiGIlzT+AWlZgAMQYSSoQdsonH/LO43Ao0rBgCo90mrMEiSIOh+lkY0BZNqx7Ahg49AQ3lsXtbjEYwoKB2Ihetgw+KJl+SShjj2cCvjVWb51cJTG6xBPP4HPkSJgzyteow4KkRkl4funNqlCv4apfLOrqwazE5QMA8hoiiTIDuVZN1Zh3peo7kLjRNvlkiPGckVCoGaY5qB6lLtUsneM4973teMs+jAyGCqhoGP/ABI6u0dCdxHsbTsKyXEg43IE8Y9TlJ0GQLfEB6o4/wASIj8XbbsDvEIDJAiECclF36kabyFQ44TfGTIrQ7ZiR8mmNxMHIKs3rtGRD0SBYe2LnxoD6Y7XEw9wPoT3izzSBlBXJ+yspzDULqzYcAeTdQG5B2HFqDXtFJ98GhJBJIXoavmYbAqdhkhr2XYcG1WgBBZoAATZEYMiPd0cR1J69NE0fbiiDHiXKrKSXozHmHmTqC2chaMGFGkqRkQ7vVuE17gk0lS2b1mvilap0ANY2Q+JrelwsE9z4brtXY+c3W8vjZVeKeV0JKo6LG8lUbV1vOTEUCCQRt012qc3mihxymDQsPhkZmVr7AO4Zv6Bnid+nzUbl8QDyeE0isokYKXvp36WQkEre0nVXbp3HDoK4MZlQgpCvy5PThp5EhqyFvLEaHUhQ1OmjzAI3A5uZIL9u3UlJEtlAVpPC8JiD5PjYxP0P0PfihNzHTzujST5QjqKTRs4Vq3CMJQosC677HYdh9o9Dp5gP4eR4jTMMXdMdsiDj4hWPaz042bX5gZ3MYnXLxJIZ12KhtdGQRVkESopa+4Kha8vLhZWhEQIIKTrJJ6OG3k3WxBOMFQDNrMdw8+flZw8iRWH8JqsmrdRe3vjvIq15i9h3Hfg3LectAHD+KpXciaMku5vdCqDEEqnUxe9u2/E3R8uEoEsHgsMQ6xvLB8QW2pQPEDLvkKF7HI9+H4eYSQFVbTpExOdtLjE5NXiYsUKEdwpu9yGrarxMRZZC1dArv8AME7WTEUSKOnSv9LD6zlY+s+0aTRtj4jwKK6QFwIO1FrYdON+IuBN7jjUcs0cfhJSuwruXcX77JX7benGQ1WgE75hIkIIA8KOZm3W3RmAbfuRIGsnpPc1o9NpZI1CtESR5iAEHzBFw329d/W+KiQoBKCQ1QTTsJ2RdzBGIkVnRpd/PO2U1PIUkmeeWGN0BPUJcfENkKoHiyBQDuXagAPhJIB7flIlluQRqzCo1jk7hPkUDpRAAdssrNnc3xW55zuN9R4bfeOi3j4ZfDEmiMgBZJAFA5ErueB6jmLxfdpH97gzGGwoX0DFdth1tiRtQ7uAJfDhKXMurIV9AGGpPyNj+8x4TslhmXZu5IPRtyA4t2eRiJg6jxHY7mU9AHYBgq1Y7KtAKADWRoHMsESiKXEu4JZEyBckdRYL2UixRstl55DhE84lUksyrJQjVI1vBmQkGRm+Gj8MYs0Ce/dXkfLclaXUvJ8ezTmjKVViWAfYIo7MwNWSoUg8Etd3goJZ283oBh8ncaEVtGIUe8LBjKYGky8s3Vlrh6gtZs8zeRq08SoCts7AXRBoEDbzJpmxAJ7k1xntdq4FlJ1UvjGtlR/FNeVEBIkHmR1D246+1fN4svCjLGNlUDDqMg2bcMb63ANkElUjO+TEpcn0GNvIsUbLuTN1MLGzEGo0I2xBUte4BHeu7Kix0EpSw0oORbftoK2dEhQ7uASS+uZfN1OZyeTnlKxtfrpJMYYITst4E3iPl8Q7KTW5jAAGwNmwL2jZzGIpj4kmIKwRArGLrHxCuwAFHEWaqtjuhyzUTNIDApaR2+JgST+YswyZ/TLEC7VNgwd1Gk8F2hU0F6tTMWssSpZwu5sKAQbvtVG9/RYxhkQwrd9thQCgGZnMM9ju8BB4ilqsHm+ZJLnma0Ad2szDC7OApDvsuYoLEPPwwPQH4hdA7d7Z+UokeKEoo/5hXrYE1kAOw8lJJ3YBdySsrlnMDLBdGJNiSRZcFjRsUWs2Ag3Y0ASLYVNNpvHkBfsBYUVZI2v0ZySAPlA2HQttJeD+tgDPMvtI4jUE0E2ErVoDqJUj2R0A3oA4okTZnLqFpcWkwUyYn8kbGwoG1vXesgD6lhGNi9u8siUAvO1lR4ku2/foQH8TFrPmdqNGuC6gh3FKCErGuzNuF+qjfG+9u573xN5jPu0ai44WBlZTvJKR8I9SDdD1IPlxTBu4CCVnOe7SAB8tXcmwRbyq9rENIajbPNzuZGbe6KOAc6gzu7yNiz/qEiBojYfMRQrusTfj4FDFlKoArAGdx6V0wp+9H3x9+PHtB4a1nY8Ug2MvNKHyoBj5fCTvY4LDLhp3k7vMRjf4RQX9OpT/AOJ7cJgoSqOoPwgdAWkw0GW4tfFKoV0T4YmtQAGeGjk7ic6OKEm0TVEy6jEbhVCL/V0/uRk/1J4u87UKJEF9OmY/uXA/sF/txJ5GwbVWN+p2H8salY/3KkcUNQ4MurvcAGMH2R4Iv9S368cvC/8A5sJqogtzIl0GGxpD35JT7MNJAOssLn+qy38dnJjQXEyKDfcHVRkH27kV7cUdar4aiP5lDgf9CyCvP4o2H6cSOXIG8FsdzGO/a/HJG/1Uftxo5AV1wY/BLgfbZ2U/uso4phKw3i7oPvQ1htyo/wC7Zl7H/wAkcoHsxAZ/paX1rbjkWpB1CknaWM4/mwFgH9Fl/dfXjnT6emmhBa4mDoPVbpx7mhHIPVgPTiXywmN3q2GmOYA2LBaEijzV8Fm/Y+nFr7S+JHNFPGe1J9by2Pp1Io/rPrxSVKUE4apo+z+qWHdqWyowTDvTuyYqf6gQR6kbA2Dr9J4pkSrMgLrX46tsfd0XNT+OE/i490UyTRGJ1tgOtbHXgBi6+kiimBPcbNdEgvMIvEUPH8dB42UfRgaHoR8P5WA7g8SdXHvHqIxjYLdO9YkBxtvcTny7oQR32ijwkxkiKkz93kxk/RtRhKnlLQuxwj7vFBzfXENt3ChuWqxtWSYlfFTqQWJRXwMfiJHcI+zWOxN2CDx68RSPIAvEnUVJqSA+TRsBar57Wp32sleOUkYfeoAcgPESgcgD1YgVdbmvI7qQGYcOzQAIjRsCjWYnRqrYnG/pY3rbZhajjPiKEdTEcbzBzYHlxM/EGJ0kXpR/8uFi8M+yoZbHYU/6GTn1iyIFLlTsVYgBGJ7ZDsr+WQpW3r04+0XPpYLRQFILApKpxG6glFWioIN2DW+4PfiRDz4RqytD4mnbctgCFJq+k7UbGS2rKd/hI4paaWNkwy8SAKGhzJfwiy9QYUJcMWq1JxB327xxChAKFoeG/Ntx1qktsaWqjJMQDDWfXb4gzozNInHN9JOSj4xStkMcOl2IBYsox+oAkOQ8mOw50v2OiK3p5UpgJQIHI9wwQXjYuiGAsA7+c7XfYxTipLbJS9PiMRdjwmWmzQ35EkeQN8RNdyFnjZHyDx/eRyVvvub81ayCbABNnZiSRXd0k/hxcOhkRyLt50o2ksJSkp/DcjNMwptUtlrhM6mcjo1+z+rWNixhYISY2ZiD3u6IHhsfUMRe5s0wXHNy2XiwJNJVdSpmAaxBZkbIb7Gxdg5GzjG+zf8A+oGq08p0+tlcqwAV3NlT8pLfPGdrysVXoeKMn2sR84dXEA8Zts8iSt0zI8YDZC7/AMPYXfY1VhjrSUXqGFpNFB8Q9H1+nsoRkJi1KVDQBiNQDLYgTFdBZIanlwyT+IEWRsK2nDGNwOlhIkcZUA7EBe3n6Nj7N2SF1OldlUkwx6eMOLN9NxqQSBYJsAnzBvheWSeWNpIZDIqdPiR4O+PessQ7Cq2cAjzGwJpaD7VSPF1XKqUCSgkIFb+IiyriPIMbsenARoMW6pBBxJymCOXsAvSRL8xO1qUiOcSGOo9598/oGyEv2WniYLA3ikABi8qxUN9sWjGO4NAsQQPhPlq9LzBgigy6ckACy4Y7bbkaiifUjz8h24yur5s2RIWFFI6ZV00hPYWpZJTuooEHpPntxs+Wa9jCn3qt0jfwAL/z8HBvKl+03UH1APbKwxICgzpNs9zjCGRQI28ec1DFHiu/m7ABLUE117Mcj2SyhpNZmy6dEolqiwjTEsDTOxA3IrJihobi7pkN9ptG0Ilk1GoxkkawFxySIll8NSSCZGFoWs1i4N2SV9HAY1MsjoDMn8PDEQpPhH4ivh9QHkvWO1s1dzBj3hBY8Ooo9MpMMydy7EWjCbuhQxB1ZAvzk/PL5myvMYxLMulRXMcarnO7+HGQo6mUBL8K7Nr8Z6je1MaaLGOIBVEUW+UmVZEk4wqDRYKd2Ia5Sa2Ath+bqIA0SIxYmgkbbkkgsxKszDJm6UsbuMjvc/WciOoCAzOWPU7BW81HTHkQAgs5E7UFPkRxdDuQCgmIcTZBq5lSuWQ1DWQu8hKT7r6uX5DIPR5SdjYOk5jBFs5Y4fKCBI57UMfgv+lsbs+RLFoJJZFLRLGLHhxVkwB+d9iEUD2F1sPPgvK9MkKIsBzZQWZwhYqGIoxoB1SMQoVmI7A/CL4fg5pghCuXU5GSQBWxY7sFK7MwBQMbYmwLrvZHvbAoYEiQAPCOep2E5sZWXBgFSxES7k1NeYBo+pno2bII04ZYycxYaTpFltwEDWRieoub6u5sErMZEeRVdPFjUL1dRQDfGgLMhYgEDbIBWNLeQtPOHdfFBDliHXGwCV+c/NIihAIx2YqWNkjh/Rct8KPOQFr+7UFrLHqzoL0peOGXYBAq+fEKXScS1Taavl2kkTAyDNaxZT7KElyWYZnJIzYZmQJ1Be32ii8WRJpUIVGwgiNBbkIEfpmaI3JA3VaxU3c1UwXKJN5Kp2Hyg2FRfVnOW5+W22AAIpV8CNSSrub8JWA2Y2TXYJGi7kgCgGs7U0pgYoAzrbMxKrRFsfNhsRZxATbFAo78chwfvCgsBhRIYSnv3AoTIjOyV3hj4RLsTimeI/LIl6OXIGG3vM9aYo+khpNgAvbN/hUeuwJJ/Cldn4DqFGmiRFPVGfi/FKd2bfvgbb+gD5hwvp9I4YHIs6FqerF95pRtvVBF9av5uPtSM2zkB8OG1VdjlTfeEN5szgRg+eLevFsZSZB2H0BzqTq7g2ru0DqVEvlIVpSmFqMXFLGh0DEIouiO19RLUqg++JUX/wBoD68UZQBBIwYFlfBK7dJxv2Bnk/ZV9OBThot2NugBO/8AzJOlVH5UX+2HpxP57qxCkMdUW+/ceiqGKKf5gE/UcRiGUw0JFVqT2BfzE/3EZ2rixTHiKWDwoSe5FRycAbAWa+z+nUTEr8K5Kp9gyxqf1YOeBfZqpYtZI3Yxzyfrmsg/zL/bikvLDBpmX58Io7P4nYMT/wBUn9uJ/JNLhopAO8kKtXp4slf+l1/fgPtVSCSBTFDHzPVITYPsglcCIsHiZbd0t5qNvtDph4mmj3Fgx/v/ABDKf3r6Y8UtfJSQvv0vExvfZo129uoD27ceEqmq0YXdvGKAdtgsi/6v/fjrXQE6OvMR3R9VLONh2NYCuHRE+F9oXUvk3dSi/Y/TWRDjePcrwSJEjrUH+0d7D1tx64WARLCL/Pi5Rv6jHK4PvfFnS6M6jl5Utcirkh2+KM1Z/qU/2PGV+0+pKNp5h3jlcE+0jNQP0K3+vGu5avhySBKpX8ZPPKOUKxWvZg4HvXD70mIhGOGWIAIpRM266CbPkLZCkwzCQhbYsZ30S/mnab2zHJtczRtgCGi3rzHZkPr26fqOOtVEVchKZZanhrycDqTbsGUlDX5SO3AOaqNPrY3BCpMSpN0OrqVvpbXv5EDi5PoQYJI1vNB4kdbEGiQF+hGIr2PcbNhJQolD14kfuYkHkR1BO9qL1evDSi8NXhX0li856NytJ0OoAfAZBJbaEnurDYL6bGl9N1rZTZk1jQOoaKopWIkB6SrhgM496xJruRi+1qatPSyrL4akitRZiY9klBOaV2s2AfJl8uritpw0yPFKmXylTZcHdWYEndlvEjuV3plIUZN9BhEKAllry/7Qvu9sKMFAw1U94dWcf6zDsxcD1XK1LySQ5mSrlS6ScA7ZXYilBragtmgDlXEHWaYrcjFo4swuUa4GF2y6nC7BlOQOJAIc2oIZeHxp5o40CsXEbVmrYsEqomDr8o3U7ira6tSU4ftKyOGnUTaeWlkljGEiMKUCdVABdDQuhlQIOQ2hAUFeJCIUlXflpMTH8rEAM5IVDThX7umzfXV3D2Jyzms6wyQhk1KpbUAxyHdSACJNmByrZaGO/d5dbDMtSiaNl6qgbCWz3og072KKlSSyEg70BDlEMjLqNDIDGQPEhZypUb5iiCCTixrvYvcZcJyRzQu9dTBeguCVkjVqDI3zMbTdDtSg+ZBpMJQKDJ+ihmXD98iwmJGwqGNWJBnUPQmlWlo8lTMlTtR5loRNpwINRHItjeWONxuOm7sxE+gVQdzXYcI6Hl74E6jT6aSeAHEZNGcAoBsB4wVGw81IkHbq4XTnOnjdGkzDG8nbE0GPWkgxGadjZPfEgiivFEKq4gzIqhgIZowy36I9qAvS22DjbEqtbFZREgGrgnKp3BSz+rhmFLdXxpKIgwkTBIcDUEGmhpIu5qUoIhpny0/LHsj5J5W29GBDJkCCO5oixwxrh4bePHppAWUs8bQliGYkGyWDRlT2Kd/i37BPnGi1JhDJIZVBGLnCZWFU3xXdAIdhZ3NEsTxL5Dz7VxMYyUCyKQrGNV8NicUesVNBqsURRutuKrqsh0YwUnIlR/uJHTzcWmjwCloxSyhmKEevxGlrcxIkQNBOzgMFcRhSoJxtixPiruAZDiaxOQ893yx6iUSiQuBTFks9/URgH9L+rfEc39n+YT6lDNL4kTxs0YTti67SMuVncHGvIqRZGwoDmurXZXiIHbpx/sFoH6f27cPTcC+JITOk8tiRTavOZsSb8hfDiLiRr/uo6G0Xm+lzIEaOZVthiA87LW+TDaFTQoBr8gBxM1fKYy1NKzykFGbxD1iusoFXJ8rPWcVAoG9+NAsoVGOClUasDZDHbd97cbjpO3e7u+M7rNUYtTLGoUF2RncCmOZVSAfIdZ/YcailJZMWiWLDVpknTWU5ylbPhQ4pxwkGYbETV5SecuctTRiSMMl08MaKosFLUgY5W0tspcr1kqekAqbawSlFAjxtqH8XUtMSsSsL2Vh8q9TKSCtAITTbAGw79ngc9awwpJF0q9AyCtKIycviJxHbt+w4f5RykSRTzGSTJTIF6j0UCBh8qkbUcdq9aIjEUxUKCCyU4diSZtXNw5mWBnNrMA8JYLOSTPlmZdg7OzuLLTQMF8HxggalmZQLeQ0GRMBbkZBS1tRNA9Rv6dkLxQ9SeED0KAMBdgEgEZubN7hQyd2oMxoeQqrCRWK46bOlJs0cviZiQCoxoepIrYB6PlIZZndj0wK6hBjRdaO+52Jci+1jzssvw04Z0TPcmjaAT6O0w72pKkspPtGmiXfi3V9OLSZdUqpikZeV2KRBGpuosTTmwAvWxbqILKT3B40EWDCrwjQM+RCYxqtZFaHnTlSbssxPpw1zDk6qSq0qrSqFWqUKRV33Kqilu9L5eXeq5IHbFmtWlLutbPQbBW33RWXLHt29LIRQVMgljUtQOMugcymZUnZUNQShUVI2DzLAsSdy5A0mS72zemxQSatgUElJAHJPQu6m+4QVmaG5A7kHNSJm1EwkIYx6dMlUdLMT0Kzn5SzsXrsqqe4AB0fOOUiXUQxMdszGaHyx47DfbJzkT6AL2HHGg5KsUaID1SIssjgUWYhgm10FXdq82N/WwKhiE6AxIcZsKdykFzk9a2UiDECgFGZkWoPiwJYZljKcoPNta0ZCKadsEAW6jCjpA86XeQ35qAeHeXKqYqE6UVVplByawLNkEbYDb5pASNjwLlvI1OqErEk+HI9bj4DKAO/YhUBHnR9dtDHoCshUMK8JT8I7lkJP7hv3H4RwnCsqGIuWJPwH+9bacYwoSSiGlhJIO2Z1yocjaXzXVIZmUVkkTt1HEZNYtiRsEiMhur2WhtxD+0N6jXykDpMohX+WEAt/cJ/1cavR8rXOV2Cu2CvZX5pSuRNk2BiMR5cTR9nV8fdiVSTJF328YEvZuybC0fyjjiQ958T8qSBykR3IfZzZUNZhQwkzMgeefQSbazH2hnxgcts7Ss1emEcjxj9BGg/Thf7PBGkaMN0eFih73g8YU/T7u+HuecuDGKz/AM9g23xAlQB+iu4v3PH32U5OPCEjG2ox2BXSA4Fb7d9z50OJr1DV4ZYtxy/a6RX61sV1aHdyako9SlR9LR9VqMtRpFAHiAzS3/LnQ/Vlv24uQyXYqwy5Vfke/wCnRj778I6vk3/G6Vw1YRu4FeYkkkF79r2r04troFWJhv0Kcfbrev0Aav04O/oK4sLBkgEHkST8LFBWEQDizLEfxCukiLZ/7YxLJo2A+MAOaG4MeIex/KwYnys/px9lebt42md8gv8ADUW8mxZrH1C2foffhvVcuBk1oyOOMeI/C0ueTC7F/eGtuwA8uE+S8t8NnVXOEc0TRqRYXPNHHfsQeNiGBEQYL8KieysTdiR0e2ElKkw1FQdSQJ7sAe6fOzn2ujRM5GJKjIKAiuBlsTuR0hu9GwbU7KbX5VzEv4cqNkV3dD77UPVSVJvzyA8iOLTcuAMkbFmAmsG98WF4nv2Krvt8C+eRZP7N8uUNLGd6kd1at1HQcbv3UE/9mu3GXdYi4cKGohylgdxTzztZEQFJiQlGpM+r/Xets5rNMkEspQl9M33lBP8ACIqhfkxVultiT4R3LcVZdcSyatayW4pGQlQxDCmbyo2tXuLVrpWALPykNISxOLxyh1Fi0BWlu/lZwymjiV8waBOW8lVYOk7NExdSCVYqjgWCfhsZVfn34bFSI6DDrhMicxoejPqa2BL3ciJEckgA9h8vLkQaUxy04CxuxNOhBjdq+8V7Xpy7OGWgSpbvQQfSJHEZVqJ1LmXbZslMbZgnsCAMWYAFSCwJs+cq0DKkSpKwJCspPUAzFPiUnFk69wRd5EFSx4vYnwXkBAzhWcruQGVB8PVYGPT52At31ZYcOEuAFpExX1cEHItIiYNGe2steFSZyp0yPaoofXFasMkkk8P3cc4DB4ifuXZ9nlVuoRlgQWoAgEFTsS7o+bapFzLxKMzHKho6dilFSRR/h3PUN1A23CAXxrdX9nY1UugUYx+MqY9KkWWwKlXQttujDtvYNcKD7LxCzGWj8ZkNqaYeGxoEjpYEZjdez12AHDEH7wSlQmKGXNjuCDOmk52kjfgh00JYjsD5Ec2HK2a5lFp/FGmm0vgByPCljYsnV2tSaUWQpxsX5jyBy3RQgGDx/DlUFd1EiYmioYMfI38W1MR3C40tJyhvEj08spf/AIh4gwUKMcEYApuhUEsdgCL6WXez8y+xUUojncnMMySAWA9KwNdRZQSA1Et5+pPFMECGnwVyBm9RNhQzr9CRt5RUtSVYiZasQwJkdxVJl1cW9h5A6C8kW8gydRhlDjY1bAdRawxZfvD22HE7/djUJL4IlZFJAVg8qqbFigOqM0DuHZCdgB5R+T8/1CYVMxQTLAyNuGDXTEHbIfre3pfG4+z/ADVjEXdUYkLdoF7iyThiCTYF15e9cSXi53lPCSCXlv11bV/gGQY3hkrR7LB9nLDhMiHNA1aSezMetkQBJH2C4gu5IbH8x2LkA2DibN1wb/ahXY47eqWf7Ajjv+KbEEM1GxgzFx0jI/FZo7bX+/l7pXQoCA49g9DbbsFA4Su+mBD/AB0CpDECorQFzvbyLgiPEJhAyA9ktI0kogABqB+dv//Z"/>
          <p:cNvSpPr>
            <a:spLocks noChangeAspect="1" noChangeArrowheads="1"/>
          </p:cNvSpPr>
          <p:nvPr/>
        </p:nvSpPr>
        <p:spPr bwMode="auto">
          <a:xfrm>
            <a:off x="460375" y="-1485900"/>
            <a:ext cx="5286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4280" name="Picture 8" descr="http://www.symmetrymagazine.org/symmetry/sites/default/files/breaking/wp-content/uploads/2010/11/alicelea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66" y="3390588"/>
            <a:ext cx="4583172" cy="324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4350346" y="2683301"/>
            <a:ext cx="914400" cy="5715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4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5079508" y="2511851"/>
            <a:ext cx="2099265" cy="532630"/>
            <a:chOff x="1201" y="0"/>
            <a:chExt cx="1006" cy="416"/>
          </a:xfrm>
        </p:grpSpPr>
        <p:sp>
          <p:nvSpPr>
            <p:cNvPr id="21" name="Line 4"/>
            <p:cNvSpPr>
              <a:spLocks noChangeShapeType="1"/>
            </p:cNvSpPr>
            <p:nvPr/>
          </p:nvSpPr>
          <p:spPr bwMode="auto">
            <a:xfrm rot="10593109">
              <a:off x="1201" y="308"/>
              <a:ext cx="1006" cy="9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graphicFrame>
          <p:nvGraphicFramePr>
            <p:cNvPr id="22" name="Object 5"/>
            <p:cNvGraphicFramePr>
              <a:graphicFrameLocks noChangeAspect="1"/>
            </p:cNvGraphicFramePr>
            <p:nvPr/>
          </p:nvGraphicFramePr>
          <p:xfrm>
            <a:off x="1440" y="0"/>
            <a:ext cx="624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14" name="Equation" r:id="rId4" imgW="342751" imgH="228501" progId="Equation.3">
                    <p:embed/>
                  </p:oleObj>
                </mc:Choice>
                <mc:Fallback>
                  <p:oleObj name="Equation" r:id="rId4" imgW="342751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0"/>
                          <a:ext cx="624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2521546" y="2511851"/>
            <a:ext cx="2032000" cy="457200"/>
            <a:chOff x="0" y="0"/>
            <a:chExt cx="960" cy="384"/>
          </a:xfrm>
        </p:grpSpPr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0" y="384"/>
              <a:ext cx="960" cy="0"/>
            </a:xfrm>
            <a:prstGeom prst="line">
              <a:avLst/>
            </a:prstGeom>
            <a:noFill/>
            <a:ln w="762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graphicFrame>
          <p:nvGraphicFramePr>
            <p:cNvPr id="25" name="Object 9"/>
            <p:cNvGraphicFramePr>
              <a:graphicFrameLocks noChangeAspect="1"/>
            </p:cNvGraphicFramePr>
            <p:nvPr/>
          </p:nvGraphicFramePr>
          <p:xfrm>
            <a:off x="96" y="0"/>
            <a:ext cx="57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15" name="Equation" r:id="rId6" imgW="342751" imgH="228501" progId="Equation.3">
                    <p:embed/>
                  </p:oleObj>
                </mc:Choice>
                <mc:Fallback>
                  <p:oleObj name="Equation" r:id="rId6" imgW="342751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0"/>
                          <a:ext cx="57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uppo 5"/>
          <p:cNvGrpSpPr/>
          <p:nvPr/>
        </p:nvGrpSpPr>
        <p:grpSpPr>
          <a:xfrm>
            <a:off x="2493020" y="731646"/>
            <a:ext cx="4629052" cy="1666459"/>
            <a:chOff x="2493020" y="590966"/>
            <a:chExt cx="4629052" cy="1666459"/>
          </a:xfrm>
        </p:grpSpPr>
        <p:pic>
          <p:nvPicPr>
            <p:cNvPr id="54282" name="Picture 10" descr="https://encrypted-tbn3.gstatic.com/images?q=tbn:ANd9GcTj4WyD9a1tIpzuiad-gPct075OW6uf6DFOoEVMkIPI4S0mdihw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020" y="590966"/>
              <a:ext cx="4629052" cy="166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8"/>
            <p:cNvSpPr txBox="1">
              <a:spLocks noChangeAspect="1" noChangeArrowheads="1"/>
            </p:cNvSpPr>
            <p:nvPr/>
          </p:nvSpPr>
          <p:spPr bwMode="auto">
            <a:xfrm>
              <a:off x="3094750" y="1836410"/>
              <a:ext cx="3747482" cy="3880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 lIns="100794" tIns="50397" rIns="100794" bIns="50397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GB" altLang="it-IT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Arial" charset="0"/>
                </a:rPr>
                <a:t>LHC: 1 </a:t>
              </a:r>
              <a:r>
                <a:rPr lang="en-GB" altLang="it-IT" dirty="0">
                  <a:solidFill>
                    <a:srgbClr val="FF0000"/>
                  </a:solidFill>
                  <a:latin typeface="Comic Sans MS" panose="030F0702030302020204" pitchFamily="66" charset="0"/>
                  <a:cs typeface="Arial" charset="0"/>
                </a:rPr>
                <a:t>billion collisions/sec</a:t>
              </a:r>
              <a:endParaRPr lang="en-US" altLang="it-IT" dirty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endParaRPr>
            </a:p>
          </p:txBody>
        </p:sp>
      </p:grpSp>
      <p:sp>
        <p:nvSpPr>
          <p:cNvPr id="27" name="Text Box 8"/>
          <p:cNvSpPr txBox="1">
            <a:spLocks noChangeAspect="1" noChangeArrowheads="1"/>
          </p:cNvSpPr>
          <p:nvPr/>
        </p:nvSpPr>
        <p:spPr bwMode="auto">
          <a:xfrm>
            <a:off x="1915438" y="6876121"/>
            <a:ext cx="5830098" cy="559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100794" tIns="50397" rIns="100794" bIns="5039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it-IT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How do we see the collisions?</a:t>
            </a:r>
            <a:endParaRPr lang="en-US" altLang="it-IT" sz="3200" dirty="0">
              <a:solidFill>
                <a:srgbClr val="FF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7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98904"/>
            <a:ext cx="8832491" cy="716014"/>
          </a:xfrm>
        </p:spPr>
        <p:txBody>
          <a:bodyPr/>
          <a:lstStyle/>
          <a:p>
            <a:r>
              <a:rPr lang="en-US" altLang="it-IT" sz="2800" dirty="0" smtClean="0"/>
              <a:t>A look at the details…</a:t>
            </a:r>
            <a:endParaRPr lang="en-US" altLang="it-IT" sz="2800" dirty="0"/>
          </a:p>
        </p:txBody>
      </p:sp>
      <p:grpSp>
        <p:nvGrpSpPr>
          <p:cNvPr id="5" name="Gruppo 4"/>
          <p:cNvGrpSpPr/>
          <p:nvPr/>
        </p:nvGrpSpPr>
        <p:grpSpPr>
          <a:xfrm>
            <a:off x="247205" y="2017921"/>
            <a:ext cx="9616966" cy="3155215"/>
            <a:chOff x="247205" y="786165"/>
            <a:chExt cx="9616966" cy="3155215"/>
          </a:xfrm>
        </p:grpSpPr>
        <p:grpSp>
          <p:nvGrpSpPr>
            <p:cNvPr id="23" name="Gruppo 22"/>
            <p:cNvGrpSpPr/>
            <p:nvPr/>
          </p:nvGrpSpPr>
          <p:grpSpPr>
            <a:xfrm>
              <a:off x="247205" y="786166"/>
              <a:ext cx="9616966" cy="3155214"/>
              <a:chOff x="326035" y="596974"/>
              <a:chExt cx="9616966" cy="3155214"/>
            </a:xfrm>
          </p:grpSpPr>
          <p:sp>
            <p:nvSpPr>
              <p:cNvPr id="22" name="Rettangolo 21"/>
              <p:cNvSpPr/>
              <p:nvPr/>
            </p:nvSpPr>
            <p:spPr bwMode="auto">
              <a:xfrm>
                <a:off x="326035" y="596974"/>
                <a:ext cx="9616966" cy="3155214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grpSp>
            <p:nvGrpSpPr>
              <p:cNvPr id="21" name="Gruppo 20"/>
              <p:cNvGrpSpPr/>
              <p:nvPr/>
            </p:nvGrpSpPr>
            <p:grpSpPr>
              <a:xfrm>
                <a:off x="349683" y="849229"/>
                <a:ext cx="9561786" cy="2839899"/>
                <a:chOff x="302385" y="849229"/>
                <a:chExt cx="9561786" cy="2839899"/>
              </a:xfrm>
            </p:grpSpPr>
            <p:sp>
              <p:nvSpPr>
                <p:cNvPr id="7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302385" y="2808023"/>
                  <a:ext cx="9561786" cy="8811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vert="horz" wrap="square" lIns="0" tIns="28194" rIns="0" bIns="0" numCol="1" anchor="t" anchorCtr="0" compatLnSpc="1">
                  <a:prstTxWarp prst="textNoShape">
                    <a:avLst/>
                  </a:prstTxWarp>
                </a:bodyPr>
                <a:lstStyle>
                  <a:lvl1pPr marL="342510" indent="-342510" algn="l" defTabSz="456678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1413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320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+mn-ea"/>
                      <a:cs typeface="+mn-cs"/>
                    </a:defRPr>
                  </a:lvl1pPr>
                  <a:lvl2pPr marL="742103" indent="-285425" algn="l" defTabSz="456678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1124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800">
                      <a:solidFill>
                        <a:srgbClr val="000000"/>
                      </a:solidFill>
                      <a:latin typeface="Comic Sans MS" panose="030F0702030302020204" pitchFamily="66" charset="0"/>
                      <a:cs typeface="+mn-cs"/>
                    </a:defRPr>
                  </a:lvl2pPr>
                  <a:lvl3pPr marL="1141695" indent="-228341" algn="l" defTabSz="456678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838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>
                      <a:solidFill>
                        <a:srgbClr val="000000"/>
                      </a:solidFill>
                      <a:latin typeface="Comic Sans MS" panose="030F0702030302020204" pitchFamily="66" charset="0"/>
                      <a:cs typeface="+mn-cs"/>
                    </a:defRPr>
                  </a:lvl3pPr>
                  <a:lvl4pPr marL="1598376" indent="-228341" algn="l" defTabSz="456678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563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000">
                      <a:solidFill>
                        <a:srgbClr val="000000"/>
                      </a:solidFill>
                      <a:latin typeface="Comic Sans MS" panose="030F0702030302020204" pitchFamily="66" charset="0"/>
                      <a:cs typeface="+mn-cs"/>
                    </a:defRPr>
                  </a:lvl4pPr>
                  <a:lvl5pPr marL="2055055" indent="-228341" algn="l" defTabSz="456678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74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000">
                      <a:solidFill>
                        <a:srgbClr val="000000"/>
                      </a:solidFill>
                      <a:latin typeface="Comic Sans MS" panose="030F0702030302020204" pitchFamily="66" charset="0"/>
                      <a:cs typeface="+mn-cs"/>
                    </a:defRPr>
                  </a:lvl5pPr>
                  <a:lvl6pPr marL="2511735" indent="-228341" algn="l" defTabSz="456678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74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000">
                      <a:solidFill>
                        <a:srgbClr val="000000"/>
                      </a:solidFill>
                      <a:latin typeface="+mn-lt"/>
                      <a:cs typeface="+mn-cs"/>
                    </a:defRPr>
                  </a:lvl6pPr>
                  <a:lvl7pPr marL="2968413" indent="-228341" algn="l" defTabSz="456678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74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000">
                      <a:solidFill>
                        <a:srgbClr val="000000"/>
                      </a:solidFill>
                      <a:latin typeface="+mn-lt"/>
                      <a:cs typeface="+mn-cs"/>
                    </a:defRPr>
                  </a:lvl7pPr>
                  <a:lvl8pPr marL="3425095" indent="-228341" algn="l" defTabSz="456678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74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000">
                      <a:solidFill>
                        <a:srgbClr val="000000"/>
                      </a:solidFill>
                      <a:latin typeface="+mn-lt"/>
                      <a:cs typeface="+mn-cs"/>
                    </a:defRPr>
                  </a:lvl8pPr>
                  <a:lvl9pPr marL="3881771" indent="-228341" algn="l" defTabSz="456678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74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000">
                      <a:solidFill>
                        <a:srgbClr val="000000"/>
                      </a:solidFill>
                      <a:latin typeface="+mn-lt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spcAft>
                      <a:spcPts val="0"/>
                    </a:spcAft>
                    <a:buFont typeface="Arial" panose="020B0604020202020204" pitchFamily="34" charset="0"/>
                    <a:buChar char="•"/>
                  </a:pPr>
                  <a:r>
                    <a:rPr lang="en-US" altLang="it-IT" sz="1800" kern="0" dirty="0"/>
                    <a:t>Look for B vertex and measure decay length </a:t>
                  </a:r>
                  <a:r>
                    <a:rPr lang="en-US" altLang="it-IT" sz="1800" kern="0" dirty="0" smtClean="0"/>
                    <a:t>– dist. </a:t>
                  </a:r>
                  <a:r>
                    <a:rPr lang="en-US" altLang="it-IT" sz="1800" kern="0" dirty="0"/>
                    <a:t>between primary and secondary </a:t>
                  </a:r>
                  <a:r>
                    <a:rPr lang="en-US" altLang="it-IT" sz="1800" kern="0" dirty="0" smtClean="0"/>
                    <a:t>vert.</a:t>
                  </a:r>
                  <a:endParaRPr lang="en-US" altLang="it-IT" sz="1800" kern="0" dirty="0"/>
                </a:p>
                <a:p>
                  <a:pPr marL="0" indent="0">
                    <a:lnSpc>
                      <a:spcPct val="100000"/>
                    </a:lnSpc>
                    <a:spcAft>
                      <a:spcPts val="0"/>
                    </a:spcAft>
                    <a:buFont typeface="Arial" panose="020B0604020202020204" pitchFamily="34" charset="0"/>
                    <a:buChar char="•"/>
                  </a:pPr>
                  <a:r>
                    <a:rPr lang="en-US" altLang="it-IT" sz="1800" kern="0" dirty="0" smtClean="0"/>
                    <a:t>B </a:t>
                  </a:r>
                  <a:r>
                    <a:rPr lang="en-US" altLang="it-IT" sz="1800" kern="0" dirty="0"/>
                    <a:t>mesons </a:t>
                  </a:r>
                  <a:r>
                    <a:rPr lang="en-US" altLang="it-IT" sz="1800" kern="0" dirty="0" smtClean="0"/>
                    <a:t>decay </a:t>
                  </a:r>
                  <a:r>
                    <a:rPr lang="en-US" altLang="it-IT" sz="1800" kern="0" dirty="0"/>
                    <a:t>within 1-2 mm of interaction point (</a:t>
                  </a:r>
                  <a:r>
                    <a:rPr lang="en-US" altLang="it-IT" sz="1800" kern="0" dirty="0" err="1"/>
                    <a:t>ct</a:t>
                  </a:r>
                  <a:r>
                    <a:rPr lang="en-US" altLang="it-IT" sz="1800" kern="0" dirty="0"/>
                    <a:t> ~ 0.5 </a:t>
                  </a:r>
                  <a:r>
                    <a:rPr lang="en-US" altLang="it-IT" sz="1800" kern="0" dirty="0" smtClean="0"/>
                    <a:t>mm + relativistic </a:t>
                  </a:r>
                  <a:r>
                    <a:rPr lang="en-US" altLang="it-IT" sz="1800" kern="0" dirty="0"/>
                    <a:t>time </a:t>
                  </a:r>
                  <a:r>
                    <a:rPr lang="en-US" altLang="it-IT" sz="1800" kern="0" dirty="0" err="1" smtClean="0"/>
                    <a:t>dilat</a:t>
                  </a:r>
                  <a:r>
                    <a:rPr lang="en-US" altLang="it-IT" sz="1800" kern="0" dirty="0"/>
                    <a:t>.</a:t>
                  </a:r>
                  <a:r>
                    <a:rPr lang="en-US" altLang="it-IT" sz="1800" kern="0" dirty="0" smtClean="0"/>
                    <a:t>) </a:t>
                  </a:r>
                  <a:endParaRPr lang="en-US" altLang="it-IT" sz="1800" kern="0" dirty="0"/>
                </a:p>
                <a:p>
                  <a:pPr marL="0" indent="0">
                    <a:lnSpc>
                      <a:spcPct val="100000"/>
                    </a:lnSpc>
                    <a:spcAft>
                      <a:spcPts val="0"/>
                    </a:spcAft>
                    <a:buFont typeface="Arial" panose="020B0604020202020204" pitchFamily="34" charset="0"/>
                    <a:buChar char="•"/>
                  </a:pPr>
                  <a:r>
                    <a:rPr lang="en-US" altLang="it-IT" sz="1800" kern="0" dirty="0"/>
                    <a:t>Need vertex detectors with excellent position resolution ~ 10 </a:t>
                  </a:r>
                  <a:r>
                    <a:rPr lang="en-US" altLang="it-IT" sz="1800" kern="0" dirty="0">
                      <a:latin typeface="Symbol" panose="05050102010706020507" pitchFamily="18" charset="2"/>
                    </a:rPr>
                    <a:t>m</a:t>
                  </a:r>
                  <a:r>
                    <a:rPr lang="en-US" altLang="it-IT" sz="1800" kern="0" dirty="0"/>
                    <a:t>m</a:t>
                  </a:r>
                </a:p>
              </p:txBody>
            </p:sp>
            <p:grpSp>
              <p:nvGrpSpPr>
                <p:cNvPr id="20" name="Gruppo 19"/>
                <p:cNvGrpSpPr/>
                <p:nvPr/>
              </p:nvGrpSpPr>
              <p:grpSpPr>
                <a:xfrm>
                  <a:off x="331077" y="849229"/>
                  <a:ext cx="9112469" cy="1790175"/>
                  <a:chOff x="331077" y="849229"/>
                  <a:chExt cx="9112469" cy="1790175"/>
                </a:xfrm>
              </p:grpSpPr>
              <p:sp>
                <p:nvSpPr>
                  <p:cNvPr id="3" name="Rettangolo 2"/>
                  <p:cNvSpPr/>
                  <p:nvPr/>
                </p:nvSpPr>
                <p:spPr bwMode="auto">
                  <a:xfrm>
                    <a:off x="331077" y="913708"/>
                    <a:ext cx="9112469" cy="172569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it-IT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</a:endParaRPr>
                  </a:p>
                </p:txBody>
              </p:sp>
              <p:grpSp>
                <p:nvGrpSpPr>
                  <p:cNvPr id="2" name="Gruppo 1"/>
                  <p:cNvGrpSpPr/>
                  <p:nvPr/>
                </p:nvGrpSpPr>
                <p:grpSpPr>
                  <a:xfrm>
                    <a:off x="486530" y="849229"/>
                    <a:ext cx="8754043" cy="1790174"/>
                    <a:chOff x="486530" y="849229"/>
                    <a:chExt cx="8754043" cy="1790174"/>
                  </a:xfrm>
                </p:grpSpPr>
                <p:sp>
                  <p:nvSpPr>
                    <p:cNvPr id="8" name="Line 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36151" y="1521200"/>
                      <a:ext cx="2268141" cy="58797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00794" tIns="50397" rIns="100794" bIns="50397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9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88297" y="1269211"/>
                      <a:ext cx="756047" cy="25198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00794" tIns="50397" rIns="100794" bIns="50397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" name="Line 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88297" y="849229"/>
                      <a:ext cx="336021" cy="67197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00794" tIns="50397" rIns="100794" bIns="50397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88297" y="1521201"/>
                      <a:ext cx="840052" cy="25198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00794" tIns="50397" rIns="100794" bIns="50397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2146" y="2025179"/>
                      <a:ext cx="168010" cy="16799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100794" tIns="50397" rIns="100794" bIns="50397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3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4292" y="1437204"/>
                      <a:ext cx="168010" cy="16799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100794" tIns="50397" rIns="100794" bIns="50397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4" name="Line 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2146" y="1269211"/>
                      <a:ext cx="2268141" cy="58797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triangle" w="med" len="med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00794" tIns="50397" rIns="100794" bIns="50397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5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92198" y="1185216"/>
                      <a:ext cx="346224" cy="4095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100794" tIns="50397" rIns="100794" bIns="50397">
                      <a:spAutoFit/>
                    </a:bodyPr>
                    <a:lstStyle/>
                    <a:p>
                      <a:pPr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it-IT" sz="2000"/>
                        <a:t>L</a:t>
                      </a:r>
                    </a:p>
                  </p:txBody>
                </p:sp>
                <p:sp>
                  <p:nvSpPr>
                    <p:cNvPr id="16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6530" y="1981431"/>
                      <a:ext cx="1854650" cy="4095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100794" tIns="50397" rIns="100794" bIns="50397">
                      <a:spAutoFit/>
                    </a:bodyPr>
                    <a:lstStyle/>
                    <a:p>
                      <a:pPr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it-IT" sz="2000" dirty="0"/>
                        <a:t>Primary vertex</a:t>
                      </a:r>
                    </a:p>
                  </p:txBody>
                </p:sp>
                <p:sp>
                  <p:nvSpPr>
                    <p:cNvPr id="17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02785" y="1729442"/>
                      <a:ext cx="2197692" cy="4095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100794" tIns="50397" rIns="100794" bIns="50397">
                      <a:spAutoFit/>
                    </a:bodyPr>
                    <a:lstStyle/>
                    <a:p>
                      <a:pPr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it-IT" sz="2000" dirty="0"/>
                        <a:t>Secondary vertex</a:t>
                      </a:r>
                    </a:p>
                  </p:txBody>
                </p:sp>
                <p:sp>
                  <p:nvSpPr>
                    <p:cNvPr id="18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14879" y="2201922"/>
                      <a:ext cx="1557597" cy="4374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100794" tIns="50397" rIns="100794" bIns="50397">
                      <a:spAutoFit/>
                    </a:bodyPr>
                    <a:lstStyle/>
                    <a:p>
                      <a:pPr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it-IT" sz="2200"/>
                        <a:t>L = p/m c </a:t>
                      </a:r>
                      <a:r>
                        <a:rPr lang="en-GB" altLang="it-IT" sz="2200">
                          <a:latin typeface="Symbol" pitchFamily="18" charset="2"/>
                        </a:rPr>
                        <a:t>t</a:t>
                      </a:r>
                    </a:p>
                  </p:txBody>
                </p:sp>
                <p:sp>
                  <p:nvSpPr>
                    <p:cNvPr id="19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02916" y="1053971"/>
                      <a:ext cx="2537657" cy="4095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00794" tIns="50397" rIns="100794" bIns="50397">
                      <a:spAutoFit/>
                    </a:bodyPr>
                    <a:lstStyle/>
                    <a:p>
                      <a:pPr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it-IT" sz="2000"/>
                        <a:t>E.g. B </a:t>
                      </a:r>
                      <a:r>
                        <a:rPr lang="en-GB" altLang="it-IT" sz="2000">
                          <a:sym typeface="Symbol" pitchFamily="18" charset="2"/>
                        </a:rPr>
                        <a:t></a:t>
                      </a:r>
                      <a:r>
                        <a:rPr lang="en-GB" altLang="it-IT" sz="2000"/>
                        <a:t> J/</a:t>
                      </a:r>
                      <a:r>
                        <a:rPr lang="en-GB" altLang="it-IT" sz="2000">
                          <a:latin typeface="Symbol" pitchFamily="18" charset="2"/>
                        </a:rPr>
                        <a:t>Y </a:t>
                      </a:r>
                      <a:r>
                        <a:rPr lang="en-GB" altLang="it-IT" sz="2000"/>
                        <a:t>K</a:t>
                      </a:r>
                      <a:r>
                        <a:rPr lang="en-GB" altLang="it-IT" sz="2000" baseline="-25000"/>
                        <a:t>s</a:t>
                      </a:r>
                      <a:r>
                        <a:rPr lang="en-GB" altLang="it-IT" sz="2000" baseline="30000"/>
                        <a:t>0</a:t>
                      </a:r>
                    </a:p>
                  </p:txBody>
                </p:sp>
              </p:grpSp>
            </p:grpSp>
          </p:grpSp>
        </p:grpSp>
        <p:sp>
          <p:nvSpPr>
            <p:cNvPr id="4" name="Rettangolo 3"/>
            <p:cNvSpPr/>
            <p:nvPr/>
          </p:nvSpPr>
          <p:spPr>
            <a:xfrm>
              <a:off x="282524" y="786165"/>
              <a:ext cx="4814138" cy="3499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Example: measurement of B meson lifetime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264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2041" y="83996"/>
            <a:ext cx="9492589" cy="839964"/>
          </a:xfrm>
        </p:spPr>
        <p:txBody>
          <a:bodyPr/>
          <a:lstStyle/>
          <a:p>
            <a:r>
              <a:rPr lang="en-US" altLang="it-IT" sz="2800" dirty="0"/>
              <a:t>How do we see the collisions?</a:t>
            </a:r>
            <a:br>
              <a:rPr lang="en-US" altLang="it-IT" sz="2800" dirty="0"/>
            </a:br>
            <a:r>
              <a:rPr lang="en-US" altLang="it-IT" sz="2800" dirty="0"/>
              <a:t>The Eyes of </a:t>
            </a:r>
            <a:r>
              <a:rPr lang="en-US" altLang="it-IT" sz="2800" dirty="0" smtClean="0"/>
              <a:t>an </a:t>
            </a:r>
            <a:r>
              <a:rPr lang="en-US" altLang="it-IT" sz="2800" dirty="0"/>
              <a:t>Insect:</a:t>
            </a:r>
          </a:p>
        </p:txBody>
      </p:sp>
      <p:pic>
        <p:nvPicPr>
          <p:cNvPr id="1037315" name="Picture 3" descr="f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0" y="949091"/>
            <a:ext cx="2875740" cy="38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316" name="Picture 4" descr="drosi-xe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1" y="2489982"/>
            <a:ext cx="5824023" cy="229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317" name="Text Box 5"/>
          <p:cNvSpPr txBox="1">
            <a:spLocks noChangeArrowheads="1"/>
          </p:cNvSpPr>
          <p:nvPr/>
        </p:nvSpPr>
        <p:spPr bwMode="auto">
          <a:xfrm>
            <a:off x="3263701" y="1012931"/>
            <a:ext cx="6414868" cy="378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00783" tIns="50392" rIns="100783" bIns="50392">
            <a:spAutoFit/>
          </a:bodyPr>
          <a:lstStyle/>
          <a:p>
            <a:pPr defTabSz="1007943" eaLnBrk="0">
              <a:lnSpc>
                <a:spcPct val="100000"/>
              </a:lnSpc>
              <a:buClrTx/>
              <a:buSzTx/>
            </a:pPr>
            <a:r>
              <a:rPr lang="en-US" altLang="it-IT" dirty="0">
                <a:latin typeface="Comic Sans MS" panose="030F0702030302020204" pitchFamily="66" charset="0"/>
              </a:rPr>
              <a:t>1 billion </a:t>
            </a:r>
            <a:r>
              <a:rPr lang="en-US" altLang="it-IT" dirty="0" smtClean="0">
                <a:latin typeface="Comic Sans MS" panose="030F0702030302020204" pitchFamily="66" charset="0"/>
              </a:rPr>
              <a:t>collisions/s </a:t>
            </a:r>
            <a:r>
              <a:rPr lang="en-US" altLang="it-IT" dirty="0" smtClean="0">
                <a:latin typeface="Comic Sans MS" panose="030F0702030302020204" pitchFamily="66" charset="0"/>
                <a:sym typeface="Symbol"/>
              </a:rPr>
              <a:t> </a:t>
            </a:r>
            <a:r>
              <a:rPr lang="en-US" altLang="it-IT" dirty="0" smtClean="0">
                <a:latin typeface="Comic Sans MS" panose="030F0702030302020204" pitchFamily="66" charset="0"/>
              </a:rPr>
              <a:t>1,000 </a:t>
            </a:r>
            <a:r>
              <a:rPr lang="en-US" altLang="it-IT" dirty="0">
                <a:latin typeface="Comic Sans MS" panose="030F0702030302020204" pitchFamily="66" charset="0"/>
              </a:rPr>
              <a:t>particles every 25 </a:t>
            </a:r>
            <a:r>
              <a:rPr lang="en-US" altLang="it-IT" dirty="0" smtClean="0">
                <a:latin typeface="Comic Sans MS" panose="030F0702030302020204" pitchFamily="66" charset="0"/>
              </a:rPr>
              <a:t>ns</a:t>
            </a:r>
            <a:endParaRPr lang="en-US" altLang="it-IT" dirty="0">
              <a:latin typeface="Comic Sans MS" panose="030F0702030302020204" pitchFamily="66" charset="0"/>
            </a:endParaRPr>
          </a:p>
        </p:txBody>
      </p:sp>
      <p:sp>
        <p:nvSpPr>
          <p:cNvPr id="1037318" name="Text Box 6"/>
          <p:cNvSpPr txBox="1">
            <a:spLocks noChangeArrowheads="1"/>
          </p:cNvSpPr>
          <p:nvPr/>
        </p:nvSpPr>
        <p:spPr bwMode="auto">
          <a:xfrm>
            <a:off x="3291841" y="1429536"/>
            <a:ext cx="6431704" cy="932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00783" tIns="50392" rIns="100783" bIns="50392">
            <a:spAutoFit/>
          </a:bodyPr>
          <a:lstStyle/>
          <a:p>
            <a:pPr algn="just" defTabSz="1007943" eaLnBrk="0">
              <a:lnSpc>
                <a:spcPct val="100000"/>
              </a:lnSpc>
              <a:buClrTx/>
              <a:buSzTx/>
            </a:pPr>
            <a:r>
              <a:rPr lang="en-US" altLang="it-IT" dirty="0">
                <a:latin typeface="Comic Sans MS" panose="030F0702030302020204" pitchFamily="66" charset="0"/>
              </a:rPr>
              <a:t>We need highly granular detectors that take pictures quickly, and manipulate the resulting data onboard and store it before shipping to a farm of computers 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1476427" y="4872131"/>
            <a:ext cx="6964190" cy="2537308"/>
            <a:chOff x="1476427" y="4872131"/>
            <a:chExt cx="6964190" cy="2537308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427" y="4872131"/>
              <a:ext cx="3416573" cy="2537308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409" y="4928403"/>
              <a:ext cx="3463208" cy="2396684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6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410" name="Object 2"/>
          <p:cNvGraphicFramePr>
            <a:graphicFrameLocks noChangeAspect="1"/>
          </p:cNvGraphicFramePr>
          <p:nvPr/>
        </p:nvGraphicFramePr>
        <p:xfrm>
          <a:off x="840052" y="1205699"/>
          <a:ext cx="8400521" cy="5346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8" name="Bitmap Image" r:id="rId4" imgW="4667902" imgH="2971429" progId="Paint.Picture">
                  <p:embed/>
                </p:oleObj>
              </mc:Choice>
              <mc:Fallback>
                <p:oleObj name="Bitmap Image" r:id="rId4" imgW="4667902" imgH="29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052" y="1205699"/>
                        <a:ext cx="8400521" cy="5346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20026" y="18192"/>
            <a:ext cx="9492589" cy="839964"/>
          </a:xfrm>
        </p:spPr>
        <p:txBody>
          <a:bodyPr/>
          <a:lstStyle/>
          <a:p>
            <a:r>
              <a:rPr lang="en-US" altLang="it-IT" sz="2800" dirty="0"/>
              <a:t>The Eyes of a Piece of Silicon:</a:t>
            </a:r>
          </a:p>
        </p:txBody>
      </p:sp>
      <p:sp>
        <p:nvSpPr>
          <p:cNvPr id="1041412" name="Rectangle 4"/>
          <p:cNvSpPr>
            <a:spLocks noChangeArrowheads="1"/>
          </p:cNvSpPr>
          <p:nvPr/>
        </p:nvSpPr>
        <p:spPr bwMode="auto">
          <a:xfrm>
            <a:off x="1428089" y="3527849"/>
            <a:ext cx="1680104" cy="50397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83" tIns="50392" rIns="100783" bIns="50392" anchor="ctr"/>
          <a:lstStyle/>
          <a:p>
            <a:pPr defTabSz="1007943" eaLnBrk="0">
              <a:lnSpc>
                <a:spcPct val="100000"/>
              </a:lnSpc>
              <a:buClrTx/>
              <a:buSzTx/>
            </a:pPr>
            <a:endParaRPr lang="it-IT" sz="2600">
              <a:solidFill>
                <a:srgbClr val="B163FF"/>
              </a:solidFill>
              <a:latin typeface="Times New Roman" pitchFamily="18" charset="0"/>
            </a:endParaRPr>
          </a:p>
        </p:txBody>
      </p:sp>
      <p:sp>
        <p:nvSpPr>
          <p:cNvPr id="1041413" name="Rectangle 5"/>
          <p:cNvSpPr>
            <a:spLocks noChangeArrowheads="1"/>
          </p:cNvSpPr>
          <p:nvPr/>
        </p:nvSpPr>
        <p:spPr bwMode="auto">
          <a:xfrm>
            <a:off x="6636412" y="3191863"/>
            <a:ext cx="1680104" cy="50397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83" tIns="50392" rIns="100783" bIns="50392" anchor="ctr"/>
          <a:lstStyle/>
          <a:p>
            <a:pPr defTabSz="1007943" eaLnBrk="0">
              <a:lnSpc>
                <a:spcPct val="100000"/>
              </a:lnSpc>
              <a:buClrTx/>
              <a:buSzTx/>
            </a:pPr>
            <a:endParaRPr lang="it-IT" sz="2600">
              <a:solidFill>
                <a:srgbClr val="B163FF"/>
              </a:solidFill>
              <a:latin typeface="Times New Roman" pitchFamily="18" charset="0"/>
            </a:endParaRPr>
          </a:p>
        </p:txBody>
      </p:sp>
      <p:sp>
        <p:nvSpPr>
          <p:cNvPr id="1041414" name="Rectangle 6"/>
          <p:cNvSpPr>
            <a:spLocks noChangeArrowheads="1"/>
          </p:cNvSpPr>
          <p:nvPr/>
        </p:nvSpPr>
        <p:spPr bwMode="auto">
          <a:xfrm>
            <a:off x="4200261" y="5795751"/>
            <a:ext cx="1680104" cy="50397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83" tIns="50392" rIns="100783" bIns="50392" anchor="ctr"/>
          <a:lstStyle/>
          <a:p>
            <a:pPr defTabSz="1007943" eaLnBrk="0">
              <a:lnSpc>
                <a:spcPct val="100000"/>
              </a:lnSpc>
              <a:buClrTx/>
              <a:buSzTx/>
            </a:pPr>
            <a:endParaRPr lang="it-IT" sz="2600">
              <a:solidFill>
                <a:srgbClr val="B163FF"/>
              </a:solidFill>
              <a:latin typeface="Times New Roman" pitchFamily="18" charset="0"/>
            </a:endParaRPr>
          </a:p>
        </p:txBody>
      </p:sp>
      <p:sp>
        <p:nvSpPr>
          <p:cNvPr id="1041415" name="Text Box 7"/>
          <p:cNvSpPr txBox="1">
            <a:spLocks noChangeArrowheads="1"/>
          </p:cNvSpPr>
          <p:nvPr/>
        </p:nvSpPr>
        <p:spPr bwMode="auto">
          <a:xfrm>
            <a:off x="6314459" y="4647939"/>
            <a:ext cx="3612224" cy="120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83" tIns="50392" rIns="100783" bIns="50392">
            <a:spAutoFit/>
          </a:bodyPr>
          <a:lstStyle/>
          <a:p>
            <a:pPr algn="just" defTabSz="1007943" eaLnBrk="0">
              <a:lnSpc>
                <a:spcPct val="100000"/>
              </a:lnSpc>
              <a:buClrTx/>
              <a:buSzTx/>
            </a:pPr>
            <a:r>
              <a:rPr lang="en-US" altLang="it-IT" dirty="0">
                <a:latin typeface="Comic Sans MS" pitchFamily="66" charset="0"/>
              </a:rPr>
              <a:t>The length of each side of the square is about </a:t>
            </a:r>
            <a:r>
              <a:rPr lang="en-US" altLang="it-IT" dirty="0" smtClean="0">
                <a:latin typeface="Comic Sans MS" pitchFamily="66" charset="0"/>
              </a:rPr>
              <a:t>the </a:t>
            </a:r>
            <a:r>
              <a:rPr lang="en-US" altLang="it-IT" dirty="0">
                <a:latin typeface="Comic Sans MS" pitchFamily="66" charset="0"/>
              </a:rPr>
              <a:t>thickness of a piece of paper. Each eye is called a pixel </a:t>
            </a:r>
          </a:p>
        </p:txBody>
      </p:sp>
      <p:pic>
        <p:nvPicPr>
          <p:cNvPr id="10414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28" y="1259948"/>
            <a:ext cx="3864240" cy="312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4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2" y="3695843"/>
            <a:ext cx="6048375" cy="347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418" name="Line 10"/>
          <p:cNvSpPr>
            <a:spLocks noChangeShapeType="1"/>
          </p:cNvSpPr>
          <p:nvPr/>
        </p:nvSpPr>
        <p:spPr bwMode="auto">
          <a:xfrm flipH="1" flipV="1">
            <a:off x="3948246" y="3191864"/>
            <a:ext cx="2688167" cy="14279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83" tIns="50392" rIns="100783" bIns="50392"/>
          <a:lstStyle/>
          <a:p>
            <a:pPr defTabSz="1007943" eaLnBrk="0">
              <a:lnSpc>
                <a:spcPct val="100000"/>
              </a:lnSpc>
              <a:buClrTx/>
              <a:buSzTx/>
            </a:pPr>
            <a:endParaRPr lang="it-IT" sz="2600">
              <a:solidFill>
                <a:srgbClr val="B163FF"/>
              </a:solidFill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5647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7838"/>
            <a:ext cx="8832491" cy="716014"/>
          </a:xfrm>
        </p:spPr>
        <p:txBody>
          <a:bodyPr/>
          <a:lstStyle/>
          <a:p>
            <a:r>
              <a:rPr lang="en-US" altLang="it-IT" sz="2800" dirty="0" smtClean="0"/>
              <a:t>Particle detection</a:t>
            </a:r>
            <a:r>
              <a:rPr lang="en-US" altLang="it-IT" sz="2800" smtClean="0"/>
              <a:t>: requests</a:t>
            </a:r>
            <a:endParaRPr lang="en-US" alt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30586" y="1112433"/>
            <a:ext cx="5801588" cy="181403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High-</a:t>
            </a:r>
            <a:r>
              <a:rPr lang="it-IT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</a:t>
            </a:r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detectors </a:t>
            </a:r>
            <a:r>
              <a:rPr lang="it-IT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aim</a:t>
            </a:r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at</a:t>
            </a:r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>
                <a:latin typeface="Comic Sans MS" panose="030F0702030302020204" pitchFamily="66" charset="0"/>
              </a:rPr>
              <a:t>Coverage</a:t>
            </a:r>
            <a:r>
              <a:rPr lang="it-IT" sz="2400" dirty="0" smtClean="0">
                <a:latin typeface="Comic Sans MS" panose="030F0702030302020204" pitchFamily="66" charset="0"/>
              </a:rPr>
              <a:t> of full </a:t>
            </a:r>
            <a:r>
              <a:rPr lang="it-IT" sz="2400" dirty="0" err="1" smtClean="0">
                <a:latin typeface="Comic Sans MS" panose="030F0702030302020204" pitchFamily="66" charset="0"/>
              </a:rPr>
              <a:t>solid</a:t>
            </a:r>
            <a:r>
              <a:rPr lang="it-IT" sz="2400" dirty="0" smtClean="0">
                <a:latin typeface="Comic Sans MS" panose="030F0702030302020204" pitchFamily="66" charset="0"/>
              </a:rPr>
              <a:t>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>
                <a:latin typeface="Comic Sans MS" panose="030F0702030302020204" pitchFamily="66" charset="0"/>
              </a:rPr>
              <a:t>Measure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momentum</a:t>
            </a:r>
            <a:r>
              <a:rPr lang="it-IT" sz="2400" dirty="0" smtClean="0">
                <a:latin typeface="Comic Sans MS" panose="030F0702030302020204" pitchFamily="66" charset="0"/>
              </a:rPr>
              <a:t> and </a:t>
            </a:r>
            <a:r>
              <a:rPr lang="it-IT" sz="2400" dirty="0" err="1" smtClean="0">
                <a:latin typeface="Comic Sans MS" panose="030F0702030302020204" pitchFamily="66" charset="0"/>
              </a:rPr>
              <a:t>energy</a:t>
            </a:r>
            <a:r>
              <a:rPr lang="it-IT" sz="2400" dirty="0" smtClean="0">
                <a:latin typeface="Comic Sans MS" panose="030F0702030302020204" pitchFamily="66" charset="0"/>
              </a:rPr>
              <a:t> (p, 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>
                <a:latin typeface="Comic Sans MS" panose="030F0702030302020204" pitchFamily="66" charset="0"/>
              </a:rPr>
              <a:t>Identify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particles</a:t>
            </a:r>
            <a:r>
              <a:rPr lang="it-IT" sz="2400" dirty="0" smtClean="0">
                <a:latin typeface="Comic Sans MS" panose="030F0702030302020204" pitchFamily="66" charset="0"/>
              </a:rPr>
              <a:t> (mass, </a:t>
            </a:r>
            <a:r>
              <a:rPr lang="it-IT" sz="2400" dirty="0" err="1" smtClean="0">
                <a:latin typeface="Comic Sans MS" panose="030F0702030302020204" pitchFamily="66" charset="0"/>
              </a:rPr>
              <a:t>charge</a:t>
            </a:r>
            <a:r>
              <a:rPr lang="it-IT" sz="2400" dirty="0" smtClean="0">
                <a:latin typeface="Comic Sans MS" panose="030F0702030302020204" pitchFamily="66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Comic Sans MS" panose="030F0702030302020204" pitchFamily="66" charset="0"/>
              </a:rPr>
              <a:t>Fast </a:t>
            </a:r>
            <a:r>
              <a:rPr lang="it-IT" sz="2400" dirty="0" err="1" smtClean="0">
                <a:latin typeface="Comic Sans MS" panose="030F0702030302020204" pitchFamily="66" charset="0"/>
              </a:rPr>
              <a:t>response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44096" y="3364066"/>
            <a:ext cx="8288146" cy="7835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Particles</a:t>
            </a:r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are </a:t>
            </a:r>
            <a:r>
              <a:rPr lang="it-IT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detected</a:t>
            </a:r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via </a:t>
            </a:r>
            <a:r>
              <a:rPr lang="it-IT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their</a:t>
            </a:r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interaction</a:t>
            </a:r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with </a:t>
            </a:r>
            <a:r>
              <a:rPr lang="it-IT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matter</a:t>
            </a:r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>
                <a:latin typeface="Comic Sans MS" panose="030F0702030302020204" pitchFamily="66" charset="0"/>
              </a:rPr>
              <a:t>Charged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particles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mainly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excitation</a:t>
            </a:r>
            <a:r>
              <a:rPr lang="it-IT" sz="2400" dirty="0" smtClean="0">
                <a:latin typeface="Comic Sans MS" panose="030F0702030302020204" pitchFamily="66" charset="0"/>
              </a:rPr>
              <a:t> and </a:t>
            </a:r>
            <a:r>
              <a:rPr lang="it-IT" sz="2400" dirty="0" err="1" smtClean="0">
                <a:latin typeface="Comic Sans MS" panose="030F0702030302020204" pitchFamily="66" charset="0"/>
              </a:rPr>
              <a:t>ionization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68358" y="4594617"/>
            <a:ext cx="7115195" cy="181403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Types</a:t>
            </a:r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of detectors: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Trackers</a:t>
            </a:r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(p) and </a:t>
            </a:r>
            <a:r>
              <a:rPr lang="it-IT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vertex</a:t>
            </a:r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detectors</a:t>
            </a:r>
          </a:p>
          <a:p>
            <a:pPr marL="1027853" lvl="1" indent="-285750">
              <a:buFont typeface="Arial" panose="020B0604020202020204" pitchFamily="34" charset="0"/>
              <a:buChar char="•"/>
            </a:pPr>
            <a:r>
              <a:rPr lang="it-IT" sz="2400" dirty="0" err="1" smtClean="0">
                <a:latin typeface="Comic Sans MS" panose="030F0702030302020204" pitchFamily="66" charset="0"/>
              </a:rPr>
              <a:t>Thin</a:t>
            </a:r>
            <a:r>
              <a:rPr lang="it-IT" sz="2400" dirty="0" smtClean="0">
                <a:latin typeface="Comic Sans MS" panose="030F0702030302020204" pitchFamily="66" charset="0"/>
              </a:rPr>
              <a:t> (</a:t>
            </a:r>
            <a:r>
              <a:rPr lang="it-IT" sz="2400" dirty="0" err="1" smtClean="0">
                <a:latin typeface="Comic Sans MS" panose="030F0702030302020204" pitchFamily="66" charset="0"/>
              </a:rPr>
              <a:t>low</a:t>
            </a:r>
            <a:r>
              <a:rPr lang="it-IT" sz="2400" dirty="0" smtClean="0">
                <a:latin typeface="Comic Sans MS" panose="030F0702030302020204" pitchFamily="66" charset="0"/>
              </a:rPr>
              <a:t>-Z) </a:t>
            </a:r>
            <a:r>
              <a:rPr lang="it-IT" sz="2400" dirty="0" err="1" smtClean="0">
                <a:latin typeface="Comic Sans MS" panose="030F0702030302020204" pitchFamily="66" charset="0"/>
              </a:rPr>
              <a:t>material</a:t>
            </a:r>
            <a:r>
              <a:rPr lang="it-IT" sz="2400" dirty="0" smtClean="0">
                <a:latin typeface="Comic Sans MS" panose="030F0702030302020204" pitchFamily="66" charset="0"/>
              </a:rPr>
              <a:t> (gas, </a:t>
            </a:r>
            <a:r>
              <a:rPr lang="it-IT" sz="2400" dirty="0" err="1" smtClean="0">
                <a:latin typeface="Comic Sans MS" panose="030F0702030302020204" pitchFamily="66" charset="0"/>
              </a:rPr>
              <a:t>liquid</a:t>
            </a:r>
            <a:r>
              <a:rPr lang="it-IT" sz="2400" dirty="0" smtClean="0">
                <a:latin typeface="Comic Sans MS" panose="030F0702030302020204" pitchFamily="66" charset="0"/>
              </a:rPr>
              <a:t> or </a:t>
            </a:r>
            <a:r>
              <a:rPr lang="it-IT" sz="2400" dirty="0" err="1" smtClean="0">
                <a:latin typeface="Comic Sans MS" panose="030F0702030302020204" pitchFamily="66" charset="0"/>
              </a:rPr>
              <a:t>solid</a:t>
            </a:r>
            <a:r>
              <a:rPr lang="it-IT" sz="2400" dirty="0" smtClean="0">
                <a:latin typeface="Comic Sans MS" panose="030F0702030302020204" pitchFamily="66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Calorimeter</a:t>
            </a:r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(E)</a:t>
            </a:r>
          </a:p>
          <a:p>
            <a:pPr marL="1027853" lvl="1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Comic Sans MS" panose="030F0702030302020204" pitchFamily="66" charset="0"/>
              </a:rPr>
              <a:t>High-Z </a:t>
            </a:r>
            <a:r>
              <a:rPr lang="it-IT" sz="2400" dirty="0" err="1" smtClean="0">
                <a:latin typeface="Comic Sans MS" panose="030F0702030302020204" pitchFamily="66" charset="0"/>
              </a:rPr>
              <a:t>material</a:t>
            </a:r>
            <a:r>
              <a:rPr lang="it-IT" sz="2400" dirty="0" smtClean="0">
                <a:latin typeface="Comic Sans MS" panose="030F0702030302020204" pitchFamily="66" charset="0"/>
              </a:rPr>
              <a:t> (</a:t>
            </a:r>
            <a:r>
              <a:rPr lang="it-IT" sz="2400" dirty="0" err="1" smtClean="0">
                <a:latin typeface="Comic Sans MS" panose="030F0702030302020204" pitchFamily="66" charset="0"/>
              </a:rPr>
              <a:t>absorber</a:t>
            </a:r>
            <a:r>
              <a:rPr lang="it-IT" sz="2400" dirty="0" smtClean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4650149"/>
            <a:ext cx="9882863" cy="1483365"/>
          </a:xfrm>
          <a:solidFill>
            <a:schemeClr val="bg1"/>
          </a:solidFill>
        </p:spPr>
        <p:txBody>
          <a:bodyPr/>
          <a:lstStyle/>
          <a:p>
            <a:pPr marL="671962" indent="-671962" eaLnBrk="1" hangingPunct="1">
              <a:buFontTx/>
              <a:buAutoNum type="arabicPeriod"/>
            </a:pPr>
            <a:r>
              <a:rPr lang="en-GB" altLang="it-IT" sz="1800" dirty="0"/>
              <a:t>P</a:t>
            </a:r>
            <a:r>
              <a:rPr lang="en-GB" altLang="it-IT" sz="1800" dirty="0" smtClean="0"/>
              <a:t>article </a:t>
            </a:r>
            <a:r>
              <a:rPr lang="en-GB" altLang="it-IT" sz="1800" dirty="0"/>
              <a:t>deposits energy in detector medium </a:t>
            </a:r>
            <a:r>
              <a:rPr lang="en-GB" altLang="it-IT" sz="1800" dirty="0" smtClean="0">
                <a:sym typeface="Symbol"/>
              </a:rPr>
              <a:t></a:t>
            </a:r>
            <a:r>
              <a:rPr lang="en-GB" altLang="it-IT" sz="1800" dirty="0" smtClean="0"/>
              <a:t> </a:t>
            </a:r>
            <a:r>
              <a:rPr lang="en-GB" altLang="it-IT" sz="1800" dirty="0">
                <a:solidFill>
                  <a:srgbClr val="FF0000"/>
                </a:solidFill>
              </a:rPr>
              <a:t>positive and negative charge pairs   </a:t>
            </a:r>
            <a:r>
              <a:rPr lang="en-GB" altLang="it-IT" sz="1800" i="1" dirty="0" smtClean="0"/>
              <a:t>(</a:t>
            </a:r>
            <a:r>
              <a:rPr lang="en-GB" altLang="it-IT" sz="1800" i="1" dirty="0"/>
              <a:t>amount of charge can vary wildly from ~100 – 100 M e, typical is 24,000 e = 4 </a:t>
            </a:r>
            <a:r>
              <a:rPr lang="en-GB" altLang="it-IT" sz="1800" i="1" dirty="0" err="1"/>
              <a:t>fC</a:t>
            </a:r>
            <a:r>
              <a:rPr lang="en-GB" altLang="it-IT" sz="1800" i="1" dirty="0" smtClean="0"/>
              <a:t>)</a:t>
            </a:r>
            <a:endParaRPr lang="en-GB" altLang="it-IT" sz="1800" i="1" dirty="0"/>
          </a:p>
          <a:p>
            <a:pPr marL="671962" indent="-671962" eaLnBrk="1" hangingPunct="1">
              <a:buFontTx/>
              <a:buAutoNum type="arabicPeriod" startAt="2"/>
            </a:pPr>
            <a:r>
              <a:rPr lang="en-GB" altLang="it-IT" sz="1800" dirty="0"/>
              <a:t>Charges move in electrical field </a:t>
            </a:r>
            <a:r>
              <a:rPr lang="en-GB" altLang="it-IT" sz="1800" dirty="0">
                <a:sym typeface="Wingdings" pitchFamily="2" charset="2"/>
              </a:rPr>
              <a:t></a:t>
            </a:r>
            <a:r>
              <a:rPr lang="en-GB" altLang="it-IT" sz="1800" dirty="0"/>
              <a:t> electrical current in external </a:t>
            </a:r>
            <a:r>
              <a:rPr lang="en-GB" altLang="it-IT" sz="1800" dirty="0" smtClean="0"/>
              <a:t>circuit</a:t>
            </a:r>
            <a:endParaRPr lang="en-GB" altLang="it-IT" sz="1800" dirty="0"/>
          </a:p>
          <a:p>
            <a:pPr marL="671962" indent="-671962" algn="ctr" eaLnBrk="1" hangingPunct="1"/>
            <a:r>
              <a:rPr lang="en-GB" altLang="it-IT" sz="1800" dirty="0">
                <a:solidFill>
                  <a:srgbClr val="FF0000"/>
                </a:solidFill>
              </a:rPr>
              <a:t>S</a:t>
            </a:r>
            <a:r>
              <a:rPr lang="en-GB" altLang="it-IT" sz="1800" dirty="0" smtClean="0">
                <a:solidFill>
                  <a:srgbClr val="FF0000"/>
                </a:solidFill>
              </a:rPr>
              <a:t>emiconductor </a:t>
            </a:r>
            <a:r>
              <a:rPr lang="en-GB" altLang="it-IT" sz="1800" dirty="0">
                <a:solidFill>
                  <a:srgbClr val="FF0000"/>
                </a:solidFill>
              </a:rPr>
              <a:t>detectors are </a:t>
            </a:r>
            <a:r>
              <a:rPr lang="en-GB" altLang="it-IT" sz="1800" i="1" dirty="0" smtClean="0">
                <a:solidFill>
                  <a:srgbClr val="FF0000"/>
                </a:solidFill>
              </a:rPr>
              <a:t>solid-state ionization chambers</a:t>
            </a:r>
            <a:endParaRPr lang="en-GB" altLang="it-IT" sz="1800" i="1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13" y="928349"/>
            <a:ext cx="6547155" cy="29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0080625" cy="873213"/>
          </a:xfrm>
        </p:spPr>
        <p:txBody>
          <a:bodyPr/>
          <a:lstStyle/>
          <a:p>
            <a:pPr eaLnBrk="1" hangingPunct="1"/>
            <a:r>
              <a:rPr lang="en-GB" altLang="it-IT" sz="2800" dirty="0" smtClean="0"/>
              <a:t>Principle of operation of a Silicon-eye: ionisation </a:t>
            </a:r>
            <a:r>
              <a:rPr lang="en-GB" altLang="it-IT" sz="2800" dirty="0"/>
              <a:t>chamber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Silicon detectors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 animBg="1"/>
    </p:bldLst>
  </p:timing>
</p:sld>
</file>

<file path=ppt/theme/theme1.xml><?xml version="1.0" encoding="utf-8"?>
<a:theme xmlns:a="http://schemas.openxmlformats.org/drawingml/2006/main" name="3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sign2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15534</TotalTime>
  <Words>2982</Words>
  <Application>Microsoft Macintosh PowerPoint</Application>
  <PresentationFormat>Custom</PresentationFormat>
  <Paragraphs>494</Paragraphs>
  <Slides>36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3_Tema di Office</vt:lpstr>
      <vt:lpstr>2_Standarddesign</vt:lpstr>
      <vt:lpstr>1_Blank Presentation</vt:lpstr>
      <vt:lpstr>Design2</vt:lpstr>
      <vt:lpstr>Equation</vt:lpstr>
      <vt:lpstr>Bitmap Image</vt:lpstr>
      <vt:lpstr>PowerPoint Presentation</vt:lpstr>
      <vt:lpstr>PowerPoint Presentation</vt:lpstr>
      <vt:lpstr>PowerPoint Presentation</vt:lpstr>
      <vt:lpstr>Nowdays …</vt:lpstr>
      <vt:lpstr>A look at the details…</vt:lpstr>
      <vt:lpstr>How do we see the collisions? The Eyes of an Insect:</vt:lpstr>
      <vt:lpstr>The Eyes of a Piece of Silicon:</vt:lpstr>
      <vt:lpstr>Particle detection: requests</vt:lpstr>
      <vt:lpstr>Principle of operation of a Silicon-eye: ionisation chamber</vt:lpstr>
      <vt:lpstr>Principle of operation of a Silicon-detector: sequence</vt:lpstr>
      <vt:lpstr>Principle of operation of a Silicon-detector: sequence</vt:lpstr>
      <vt:lpstr>Principle of operation of a Silicon-detector: sequence</vt:lpstr>
      <vt:lpstr>Solid state vs gas detectors</vt:lpstr>
      <vt:lpstr>“Silicon-eyes” (detectors): many applications</vt:lpstr>
      <vt:lpstr>What’s silicon?</vt:lpstr>
      <vt:lpstr>What’s silicon?</vt:lpstr>
      <vt:lpstr>Semiconductor basics: band structure</vt:lpstr>
      <vt:lpstr>Semiconductor basics: intrinsic charge carriers</vt:lpstr>
      <vt:lpstr>E.g. calculation for silicon:   Mean ionization energy I0 = 3.62 eV mean energy loss per flight path: dE/dx = 3.87 MeV/cm intrinsic charge carrier density at T = 300 K ni = 1.45 · 1010 cm-3  Assuming a detector with a thickness of d = 300 μm and an area of A = 1 cm2</vt:lpstr>
      <vt:lpstr>What are Si-diodes made of?</vt:lpstr>
      <vt:lpstr>p-n junction</vt:lpstr>
      <vt:lpstr>How to detect a drop of water in the ocean ?   remove ocean by blocking the DC current</vt:lpstr>
      <vt:lpstr>Detector characteristics</vt:lpstr>
      <vt:lpstr>Operation: radiation damage</vt:lpstr>
      <vt:lpstr>Example: strip detector</vt:lpstr>
      <vt:lpstr>Example: strip detector</vt:lpstr>
      <vt:lpstr>An application: Beam Polarization Measurement at PAX</vt:lpstr>
      <vt:lpstr>An application: Beam Polarization Measurement at PAX</vt:lpstr>
      <vt:lpstr>An application: Beam Polarization Measurement at PAX</vt:lpstr>
      <vt:lpstr>An application: Beam Polarization Measurement at PAX</vt:lpstr>
      <vt:lpstr>Results.</vt:lpstr>
      <vt:lpstr>The future PAX silicon-eye</vt:lpstr>
      <vt:lpstr>The future PAX silicon-eye: a quadrant</vt:lpstr>
      <vt:lpstr>One of the largest eyes ever built:  the ATLAS detector</vt:lpstr>
      <vt:lpstr>ATLAS detector: a sample picture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Greta</dc:creator>
  <cp:lastModifiedBy>Paolo Lenisa</cp:lastModifiedBy>
  <cp:revision>1378</cp:revision>
  <cp:lastPrinted>1601-01-01T00:00:00Z</cp:lastPrinted>
  <dcterms:created xsi:type="dcterms:W3CDTF">2012-11-22T17:01:27Z</dcterms:created>
  <dcterms:modified xsi:type="dcterms:W3CDTF">2014-07-10T20:26:48Z</dcterms:modified>
</cp:coreProperties>
</file>