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711" r:id="rId3"/>
  </p:sldMasterIdLst>
  <p:notesMasterIdLst>
    <p:notesMasterId r:id="rId34"/>
  </p:notesMasterIdLst>
  <p:sldIdLst>
    <p:sldId id="256" r:id="rId4"/>
    <p:sldId id="265" r:id="rId5"/>
    <p:sldId id="369" r:id="rId6"/>
    <p:sldId id="295" r:id="rId7"/>
    <p:sldId id="338" r:id="rId8"/>
    <p:sldId id="339" r:id="rId9"/>
    <p:sldId id="371" r:id="rId10"/>
    <p:sldId id="397" r:id="rId11"/>
    <p:sldId id="343" r:id="rId12"/>
    <p:sldId id="398" r:id="rId13"/>
    <p:sldId id="399" r:id="rId14"/>
    <p:sldId id="377" r:id="rId15"/>
    <p:sldId id="384" r:id="rId16"/>
    <p:sldId id="385" r:id="rId17"/>
    <p:sldId id="298" r:id="rId18"/>
    <p:sldId id="337" r:id="rId19"/>
    <p:sldId id="366" r:id="rId20"/>
    <p:sldId id="368" r:id="rId21"/>
    <p:sldId id="309" r:id="rId22"/>
    <p:sldId id="344" r:id="rId23"/>
    <p:sldId id="395" r:id="rId24"/>
    <p:sldId id="351" r:id="rId25"/>
    <p:sldId id="406" r:id="rId26"/>
    <p:sldId id="373" r:id="rId27"/>
    <p:sldId id="407" r:id="rId28"/>
    <p:sldId id="316" r:id="rId29"/>
    <p:sldId id="275" r:id="rId30"/>
    <p:sldId id="386" r:id="rId31"/>
    <p:sldId id="393" r:id="rId32"/>
    <p:sldId id="396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di" initials="w" lastIdx="3" clrIdx="0"/>
  <p:cmAuthor id="1" name="Test" initials="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F8F8F8"/>
    <a:srgbClr val="66FF99"/>
    <a:srgbClr val="FFFFFF"/>
    <a:srgbClr val="FFCCFF"/>
    <a:srgbClr val="D1F1F7"/>
    <a:srgbClr val="005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9" autoAdjust="0"/>
    <p:restoredTop sz="94660"/>
  </p:normalViewPr>
  <p:slideViewPr>
    <p:cSldViewPr>
      <p:cViewPr>
        <p:scale>
          <a:sx n="165" d="100"/>
          <a:sy n="165" d="100"/>
        </p:scale>
        <p:origin x="56" y="2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FF82E-D84E-4C87-8C6F-BB7F6E1AB781}" type="datetimeFigureOut">
              <a:rPr lang="de-DE" smtClean="0"/>
              <a:t>10/07/14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185FD-27C2-4D23-96DC-DB03F44A63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75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185FD-27C2-4D23-96DC-DB03F44A633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14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C35CF85-F7F5-4E9E-8DCA-A7861240BA50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99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1pPr>
            <a:lvl2pPr marL="742950" indent="-285750" defTabSz="8699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2pPr>
            <a:lvl3pPr marL="1143000" indent="-228600" defTabSz="8699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3pPr>
            <a:lvl4pPr marL="1600200" indent="-228600" defTabSz="8699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 defTabSz="8699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5pPr>
            <a:lvl6pPr marL="2514600" indent="-228600" defTabSz="8699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6pPr>
            <a:lvl7pPr marL="2971800" indent="-228600" defTabSz="8699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7pPr>
            <a:lvl8pPr marL="3429000" indent="-228600" defTabSz="8699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8pPr>
            <a:lvl9pPr marL="3886200" indent="-228600" defTabSz="8699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83BC0EF-EEBF-4291-B8BF-F613D37EA314}" type="slidenum">
              <a:rPr lang="de-DE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eaLnBrk="1" hangingPunct="1"/>
              <a:t>6</a:t>
            </a:fld>
            <a:endParaRPr lang="de-DE" sz="12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99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1pPr>
            <a:lvl2pPr marL="742950" indent="-285750" defTabSz="8699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2pPr>
            <a:lvl3pPr marL="1143000" indent="-228600" defTabSz="8699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3pPr>
            <a:lvl4pPr marL="1600200" indent="-228600" defTabSz="8699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 defTabSz="8699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5pPr>
            <a:lvl6pPr marL="2514600" indent="-228600" defTabSz="8699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6pPr>
            <a:lvl7pPr marL="2971800" indent="-228600" defTabSz="8699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7pPr>
            <a:lvl8pPr marL="3429000" indent="-228600" defTabSz="8699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8pPr>
            <a:lvl9pPr marL="3886200" indent="-228600" defTabSz="8699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3EF11EB-CE3A-4B01-B9AA-5AF0EEC1C239}" type="slidenum">
              <a:rPr lang="de-DE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eaLnBrk="1" hangingPunct="1"/>
              <a:t>7</a:t>
            </a:fld>
            <a:endParaRPr lang="de-DE" sz="12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-42863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rgbClr val="005B82"/>
              </a:solidFill>
              <a:ea typeface="ＭＳ Ｐゴシック" pitchFamily="34" charset="-128"/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pitchFamily="34" charset="-128"/>
            </a:endParaRP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pitchFamily="34" charset="-128"/>
            </a:endParaRP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pitchFamily="34" charset="-128"/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719138" y="5048250"/>
            <a:ext cx="3810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400" dirty="0" smtClean="0">
                <a:solidFill>
                  <a:srgbClr val="F4F4F4"/>
                </a:solidFill>
                <a:ea typeface="ＭＳ Ｐゴシック" pitchFamily="34" charset="-128"/>
              </a:rPr>
              <a:t>Christian Weidemann |</a:t>
            </a:r>
            <a:r>
              <a:rPr lang="de-DE" sz="1400" baseline="0" dirty="0" smtClean="0">
                <a:solidFill>
                  <a:srgbClr val="F4F4F4"/>
                </a:solidFill>
                <a:ea typeface="ＭＳ Ｐゴシック" pitchFamily="34" charset="-128"/>
              </a:rPr>
              <a:t> </a:t>
            </a:r>
            <a:r>
              <a:rPr lang="de-DE" sz="1400" dirty="0" smtClean="0">
                <a:solidFill>
                  <a:srgbClr val="F4F4F4"/>
                </a:solidFill>
                <a:ea typeface="ＭＳ Ｐゴシック" pitchFamily="34" charset="-128"/>
              </a:rPr>
              <a:t>03.</a:t>
            </a:r>
            <a:r>
              <a:rPr lang="de-DE" sz="1400" baseline="0" dirty="0" smtClean="0">
                <a:solidFill>
                  <a:srgbClr val="F4F4F4"/>
                </a:solidFill>
                <a:ea typeface="ＭＳ Ｐゴシック" pitchFamily="34" charset="-128"/>
              </a:rPr>
              <a:t> June 2013</a:t>
            </a:r>
            <a:endParaRPr lang="de-DE" sz="1400" dirty="0">
              <a:solidFill>
                <a:srgbClr val="F4F4F4"/>
              </a:solidFill>
              <a:ea typeface="ＭＳ Ｐゴシック" pitchFamily="34" charset="-128"/>
            </a:endParaRP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 rot="16200000">
            <a:off x="-1079500" y="933450"/>
            <a:ext cx="247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900">
                <a:solidFill>
                  <a:srgbClr val="005B82"/>
                </a:solidFill>
                <a:latin typeface="Arial MT Bd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3070225"/>
            <a:ext cx="7772400" cy="719138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3860800"/>
            <a:ext cx="7740650" cy="647700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3" y="254000"/>
            <a:ext cx="1836669" cy="1014760"/>
          </a:xfrm>
          <a:prstGeom prst="rect">
            <a:avLst/>
          </a:prstGeom>
        </p:spPr>
      </p:pic>
      <p:pic>
        <p:nvPicPr>
          <p:cNvPr id="13" name="Picture 60" descr="logo_699c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70613" y="254000"/>
            <a:ext cx="251777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60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16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8438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10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217B3638-0DE9-42E7-8D31-675D8DBAFDCC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3/13/2014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PAX - Polarized Antiprotons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62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3"/>
          <p:cNvSpPr>
            <a:spLocks noGrp="1"/>
          </p:cNvSpPr>
          <p:nvPr>
            <p:ph type="dt" sz="half" idx="10"/>
          </p:nvPr>
        </p:nvSpPr>
        <p:spPr>
          <a:xfrm>
            <a:off x="428625" y="62150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3/13/2014</a:t>
            </a:r>
            <a:endParaRPr lang="de-DE"/>
          </a:p>
        </p:txBody>
      </p:sp>
      <p:sp>
        <p:nvSpPr>
          <p:cNvPr id="3" name="Fußzeilenplatzhalter 14"/>
          <p:cNvSpPr>
            <a:spLocks noGrp="1"/>
          </p:cNvSpPr>
          <p:nvPr>
            <p:ph type="ftr" sz="quarter" idx="11"/>
          </p:nvPr>
        </p:nvSpPr>
        <p:spPr>
          <a:xfrm>
            <a:off x="3143250" y="6215063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PAX - Polarized Antiprotons</a:t>
            </a:r>
            <a:endParaRPr lang="de-DE"/>
          </a:p>
        </p:txBody>
      </p:sp>
      <p:sp>
        <p:nvSpPr>
          <p:cNvPr id="4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6215063" y="62150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BB3D57-8EB8-4A49-BC7E-89A35D34B6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697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25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22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8708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872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39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25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44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23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4098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1322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105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930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3/13/2014</a:t>
            </a:r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3/13/2014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3/13/2014</a:t>
            </a:r>
            <a:endParaRPr lang="en-US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r>
              <a:rPr lang="it-IT" smtClean="0"/>
              <a:t>3/13/2014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3/13/2014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0481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3/13/2014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3/13/2014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3/13/2014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r>
              <a:rPr lang="it-IT" smtClean="0"/>
              <a:t>3/13/2014</a:t>
            </a:r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3/13/2014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3/13/2014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15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58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23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0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32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387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298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127001" y="0"/>
            <a:ext cx="9017000" cy="1075329"/>
          </a:xfrm>
          <a:prstGeom prst="rect">
            <a:avLst/>
          </a:prstGeom>
          <a:gradFill flip="none" rotWithShape="1">
            <a:gsLst>
              <a:gs pos="5000">
                <a:srgbClr val="005B82"/>
              </a:gs>
              <a:gs pos="100000">
                <a:schemeClr val="tx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rgbClr val="005B82"/>
              </a:solidFill>
              <a:ea typeface="ＭＳ Ｐゴシック" pitchFamily="34" charset="-128"/>
            </a:endParaRPr>
          </a:p>
        </p:txBody>
      </p:sp>
      <p:sp>
        <p:nvSpPr>
          <p:cNvPr id="71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-3383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pitchFamily="34" charset="-128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pitchFamily="34" charset="-128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pitchFamily="34" charset="-128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-32421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pitchFamily="34" charset="-128"/>
            </a:endParaRPr>
          </a:p>
        </p:txBody>
      </p:sp>
      <p:sp>
        <p:nvSpPr>
          <p:cNvPr id="1095" name="Text Box 71"/>
          <p:cNvSpPr txBox="1">
            <a:spLocks noChangeArrowheads="1"/>
          </p:cNvSpPr>
          <p:nvPr/>
        </p:nvSpPr>
        <p:spPr bwMode="auto">
          <a:xfrm>
            <a:off x="539750" y="6477000"/>
            <a:ext cx="156292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000" dirty="0" smtClean="0">
                <a:solidFill>
                  <a:srgbClr val="005B82"/>
                </a:solidFill>
              </a:rPr>
              <a:t>c.weidemann@fz-juelich.de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3" name="Text Box 71"/>
          <p:cNvSpPr txBox="1">
            <a:spLocks noChangeArrowheads="1"/>
          </p:cNvSpPr>
          <p:nvPr/>
        </p:nvSpPr>
        <p:spPr bwMode="auto">
          <a:xfrm>
            <a:off x="4067944" y="6467404"/>
            <a:ext cx="11205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000" baseline="0" dirty="0" smtClean="0">
                <a:solidFill>
                  <a:srgbClr val="005B82"/>
                </a:solidFill>
              </a:rPr>
              <a:t>INPC 2013, Firenze</a:t>
            </a:r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06" y="54610"/>
            <a:ext cx="1800200" cy="96610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44450"/>
          </a:effectLst>
          <a:scene3d>
            <a:camera prst="perspectiveLeft"/>
            <a:lightRig rig="threePt" dir="t"/>
          </a:scene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72" r:id="rId12"/>
    <p:sldLayoutId id="2147483710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r>
              <a:rPr lang="it-IT" smtClean="0"/>
              <a:t>3/13/2014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r>
              <a:rPr kumimoji="0" lang="en-US" smtClean="0">
                <a:solidFill>
                  <a:srgbClr val="FFFFFF"/>
                </a:solidFill>
              </a:rPr>
              <a:t>PAX - Polarized Antiprotons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7.wmf"/><Relationship Id="rId7" Type="http://schemas.openxmlformats.org/officeDocument/2006/relationships/image" Target="../media/image31.png"/><Relationship Id="rId8" Type="http://schemas.openxmlformats.org/officeDocument/2006/relationships/image" Target="../media/image3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4.png"/><Relationship Id="rId3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2.jpeg"/><Relationship Id="rId3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45.png"/><Relationship Id="rId6" Type="http://schemas.openxmlformats.org/officeDocument/2006/relationships/image" Target="../media/image190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5016"/>
            <a:ext cx="7774632" cy="1103784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The PAX experiment</a:t>
            </a:r>
            <a:endParaRPr lang="de-DE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539552" y="3933056"/>
            <a:ext cx="8070112" cy="903768"/>
          </a:xfrm>
          <a:prstGeom prst="rect">
            <a:avLst/>
          </a:prstGeom>
          <a:noFill/>
          <a:ln>
            <a:noFill/>
          </a:ln>
          <a:extLst/>
        </p:spPr>
        <p:txBody>
          <a:bodyPr lIns="100684" tIns="50344" rIns="100684" bIns="50344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EE0"/>
              </a:buClr>
            </a:pPr>
            <a:r>
              <a:rPr lang="de-DE" sz="2400" dirty="0">
                <a:latin typeface="Comic Sans MS" pitchFamily="66" charset="0"/>
              </a:rPr>
              <a:t>Paolo </a:t>
            </a:r>
            <a:r>
              <a:rPr lang="de-DE" sz="2400" dirty="0" err="1">
                <a:latin typeface="Comic Sans MS" pitchFamily="66" charset="0"/>
              </a:rPr>
              <a:t>Lenisa</a:t>
            </a:r>
            <a:r>
              <a:rPr lang="de-DE" sz="2400" dirty="0">
                <a:latin typeface="Comic Sans MS" pitchFamily="66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Clr>
                <a:srgbClr val="009EE0"/>
              </a:buClr>
            </a:pPr>
            <a:r>
              <a:rPr lang="de-DE" sz="2400" dirty="0" err="1">
                <a:latin typeface="Comic Sans MS" pitchFamily="66" charset="0"/>
              </a:rPr>
              <a:t>Università</a:t>
            </a:r>
            <a:r>
              <a:rPr lang="de-DE" sz="2400" dirty="0">
                <a:latin typeface="Comic Sans MS" pitchFamily="66" charset="0"/>
              </a:rPr>
              <a:t> di Ferrara </a:t>
            </a:r>
            <a:r>
              <a:rPr lang="de-DE" sz="2400" dirty="0" err="1">
                <a:latin typeface="Comic Sans MS" pitchFamily="66" charset="0"/>
              </a:rPr>
              <a:t>and</a:t>
            </a:r>
            <a:r>
              <a:rPr lang="de-DE" sz="2400" dirty="0">
                <a:latin typeface="Comic Sans MS" pitchFamily="66" charset="0"/>
              </a:rPr>
              <a:t> INFN - </a:t>
            </a:r>
            <a:r>
              <a:rPr lang="de-DE" sz="2400" dirty="0" err="1">
                <a:latin typeface="Comic Sans MS" pitchFamily="66" charset="0"/>
              </a:rPr>
              <a:t>Italy</a:t>
            </a:r>
            <a:endParaRPr lang="de-DE" b="1" dirty="0">
              <a:latin typeface="Comic Sans MS" pitchFamily="66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PAX - Polarized Antiprotons</a:t>
            </a:r>
            <a:endParaRPr kumimoji="0"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91952" y="5177772"/>
            <a:ext cx="8070112" cy="903768"/>
          </a:xfrm>
          <a:prstGeom prst="rect">
            <a:avLst/>
          </a:prstGeom>
          <a:noFill/>
          <a:ln>
            <a:noFill/>
          </a:ln>
          <a:extLst/>
        </p:spPr>
        <p:txBody>
          <a:bodyPr lIns="100684" tIns="50344" rIns="100684" bIns="50344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EE0"/>
              </a:buClr>
            </a:pPr>
            <a:r>
              <a:rPr lang="de-DE" sz="1600" i="1" dirty="0" smtClean="0">
                <a:latin typeface="Comic Sans MS" pitchFamily="66" charset="0"/>
              </a:rPr>
              <a:t> </a:t>
            </a:r>
            <a:r>
              <a:rPr lang="de-DE" sz="1600" i="1" dirty="0" err="1" smtClean="0">
                <a:latin typeface="Comic Sans MS" pitchFamily="66" charset="0"/>
              </a:rPr>
              <a:t>Tbilisi</a:t>
            </a:r>
            <a:r>
              <a:rPr lang="de-DE" sz="1600" i="1" dirty="0" smtClean="0">
                <a:latin typeface="Comic Sans MS" pitchFamily="66" charset="0"/>
              </a:rPr>
              <a:t>, </a:t>
            </a:r>
            <a:r>
              <a:rPr lang="de-DE" sz="1600" i="1" dirty="0" err="1" smtClean="0">
                <a:latin typeface="Comic Sans MS" pitchFamily="66" charset="0"/>
              </a:rPr>
              <a:t>July</a:t>
            </a:r>
            <a:r>
              <a:rPr lang="de-DE" sz="1600" i="1" dirty="0" smtClean="0">
                <a:latin typeface="Comic Sans MS" pitchFamily="66" charset="0"/>
              </a:rPr>
              <a:t> 10</a:t>
            </a:r>
            <a:r>
              <a:rPr lang="de-DE" sz="1600" i="1" baseline="30000" dirty="0" smtClean="0">
                <a:latin typeface="Comic Sans MS" pitchFamily="66" charset="0"/>
              </a:rPr>
              <a:t>th</a:t>
            </a:r>
            <a:r>
              <a:rPr lang="de-DE" sz="1600" i="1" dirty="0" smtClean="0">
                <a:latin typeface="Comic Sans MS" pitchFamily="66" charset="0"/>
              </a:rPr>
              <a:t> 2014</a:t>
            </a:r>
            <a:endParaRPr lang="de-DE" sz="1600" i="1" dirty="0">
              <a:latin typeface="Comic Sans MS" pitchFamily="66" charset="0"/>
            </a:endParaRPr>
          </a:p>
        </p:txBody>
      </p:sp>
      <p:pic>
        <p:nvPicPr>
          <p:cNvPr id="6" name="Picture 2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3029" y="2961258"/>
            <a:ext cx="35591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9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Spin-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filtering</a:t>
            </a:r>
            <a:endParaRPr lang="de-D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64" y="4110120"/>
            <a:ext cx="47463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092584" y="4675347"/>
            <a:ext cx="125412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err="1">
                <a:latin typeface="Comic Sans MS" pitchFamily="66" charset="0"/>
              </a:rPr>
              <a:t>unpolarized</a:t>
            </a:r>
            <a:r>
              <a:rPr lang="de-DE" sz="1200" b="1" dirty="0">
                <a:latin typeface="Comic Sans MS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latin typeface="Comic Sans MS" pitchFamily="66" charset="0"/>
              </a:rPr>
              <a:t>p beam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908451" y="5840268"/>
            <a:ext cx="103981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err="1">
                <a:latin typeface="Comic Sans MS" pitchFamily="66" charset="0"/>
              </a:rPr>
              <a:t>polarized</a:t>
            </a:r>
            <a:r>
              <a:rPr lang="de-DE" sz="1200" b="1" dirty="0">
                <a:latin typeface="Comic Sans MS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err="1">
                <a:latin typeface="Comic Sans MS" pitchFamily="66" charset="0"/>
              </a:rPr>
              <a:t>target</a:t>
            </a:r>
            <a:endParaRPr lang="de-DE" sz="1200" b="1" dirty="0">
              <a:latin typeface="Comic Sans MS" pitchFamily="66" charset="0"/>
            </a:endParaRPr>
          </a:p>
        </p:txBody>
      </p:sp>
      <p:sp>
        <p:nvSpPr>
          <p:cNvPr id="15" name="Rechteck 7"/>
          <p:cNvSpPr>
            <a:spLocks noChangeArrowheads="1"/>
          </p:cNvSpPr>
          <p:nvPr/>
        </p:nvSpPr>
        <p:spPr bwMode="auto">
          <a:xfrm>
            <a:off x="531916" y="1898248"/>
            <a:ext cx="8217699" cy="738664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Comic Sans MS" pitchFamily="66" charset="0"/>
              </a:rPr>
              <a:t>					      </a:t>
            </a:r>
            <a:r>
              <a:rPr lang="de-DE" sz="1400" i="1" dirty="0">
                <a:latin typeface="Comic Sans MS" pitchFamily="66" charset="0"/>
              </a:rPr>
              <a:t>P…beam </a:t>
            </a:r>
            <a:r>
              <a:rPr lang="de-DE" sz="1400" i="1" dirty="0" err="1">
                <a:latin typeface="Comic Sans MS" pitchFamily="66" charset="0"/>
              </a:rPr>
              <a:t>particle</a:t>
            </a:r>
            <a:r>
              <a:rPr lang="de-DE" sz="1400" i="1" dirty="0">
                <a:latin typeface="Comic Sans MS" pitchFamily="66" charset="0"/>
              </a:rPr>
              <a:t> </a:t>
            </a:r>
            <a:r>
              <a:rPr lang="de-DE" sz="1400" i="1" dirty="0" err="1">
                <a:latin typeface="Comic Sans MS" pitchFamily="66" charset="0"/>
              </a:rPr>
              <a:t>spin</a:t>
            </a:r>
            <a:r>
              <a:rPr lang="de-DE" sz="1400" i="1" dirty="0">
                <a:latin typeface="Comic Sans MS" pitchFamily="66" charset="0"/>
              </a:rPr>
              <a:t> </a:t>
            </a:r>
            <a:r>
              <a:rPr lang="de-DE" sz="1400" i="1" dirty="0" err="1">
                <a:latin typeface="Comic Sans MS" pitchFamily="66" charset="0"/>
              </a:rPr>
              <a:t>orientation</a:t>
            </a:r>
            <a:endParaRPr lang="de-DE" sz="1400" i="1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i="1" dirty="0">
                <a:latin typeface="Comic Sans MS" pitchFamily="66" charset="0"/>
              </a:rPr>
              <a:t>					      Q…</a:t>
            </a:r>
            <a:r>
              <a:rPr lang="de-DE" sz="1400" i="1" dirty="0" err="1">
                <a:latin typeface="Comic Sans MS" pitchFamily="66" charset="0"/>
              </a:rPr>
              <a:t>target</a:t>
            </a:r>
            <a:r>
              <a:rPr lang="de-DE" sz="1400" i="1" dirty="0">
                <a:latin typeface="Comic Sans MS" pitchFamily="66" charset="0"/>
              </a:rPr>
              <a:t> </a:t>
            </a:r>
            <a:r>
              <a:rPr lang="de-DE" sz="1400" i="1" dirty="0" err="1">
                <a:latin typeface="Comic Sans MS" pitchFamily="66" charset="0"/>
              </a:rPr>
              <a:t>particle</a:t>
            </a:r>
            <a:r>
              <a:rPr lang="de-DE" sz="1400" i="1" dirty="0">
                <a:latin typeface="Comic Sans MS" pitchFamily="66" charset="0"/>
              </a:rPr>
              <a:t> </a:t>
            </a:r>
            <a:r>
              <a:rPr lang="de-DE" sz="1400" i="1" dirty="0" err="1" smtClean="0">
                <a:latin typeface="Comic Sans MS" pitchFamily="66" charset="0"/>
              </a:rPr>
              <a:t>spin</a:t>
            </a:r>
            <a:r>
              <a:rPr lang="de-DE" sz="1400" i="1" dirty="0">
                <a:latin typeface="Comic Sans MS" pitchFamily="66" charset="0"/>
              </a:rPr>
              <a:t> </a:t>
            </a:r>
            <a:r>
              <a:rPr lang="de-DE" sz="1400" i="1" dirty="0" err="1" smtClean="0">
                <a:latin typeface="Comic Sans MS" pitchFamily="66" charset="0"/>
              </a:rPr>
              <a:t>orientation</a:t>
            </a:r>
            <a:endParaRPr lang="de-DE" sz="1400" i="1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i="1" dirty="0">
                <a:latin typeface="Comic Sans MS" pitchFamily="66" charset="0"/>
              </a:rPr>
              <a:t>					      k  || beam </a:t>
            </a:r>
            <a:r>
              <a:rPr lang="de-DE" sz="1400" i="1" dirty="0" err="1">
                <a:latin typeface="Comic Sans MS" pitchFamily="66" charset="0"/>
              </a:rPr>
              <a:t>direction</a:t>
            </a:r>
            <a:endParaRPr lang="de-DE" sz="1400" i="1" dirty="0">
              <a:latin typeface="Comic Sans MS" pitchFamily="66" charset="0"/>
            </a:endParaRPr>
          </a:p>
        </p:txBody>
      </p:sp>
      <p:graphicFrame>
        <p:nvGraphicFramePr>
          <p:cNvPr id="16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455104"/>
              </p:ext>
            </p:extLst>
          </p:nvPr>
        </p:nvGraphicFramePr>
        <p:xfrm>
          <a:off x="899592" y="2060848"/>
          <a:ext cx="38369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Formel" r:id="rId4" imgW="2273300" imgH="254000" progId="Equation.3">
                  <p:embed/>
                </p:oleObj>
              </mc:Choice>
              <mc:Fallback>
                <p:oleObj name="Formel" r:id="rId4" imgW="2273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060848"/>
                        <a:ext cx="38369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33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hteck 7"/>
          <p:cNvSpPr>
            <a:spLocks noChangeArrowheads="1"/>
          </p:cNvSpPr>
          <p:nvPr/>
        </p:nvSpPr>
        <p:spPr bwMode="auto">
          <a:xfrm>
            <a:off x="1979712" y="3000390"/>
            <a:ext cx="5197304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005B8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dirty="0">
              <a:latin typeface="Comic Sans MS" pitchFamily="66" charset="0"/>
            </a:endParaRPr>
          </a:p>
        </p:txBody>
      </p:sp>
      <p:graphicFrame>
        <p:nvGraphicFramePr>
          <p:cNvPr id="18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043248"/>
              </p:ext>
            </p:extLst>
          </p:nvPr>
        </p:nvGraphicFramePr>
        <p:xfrm>
          <a:off x="2420938" y="2996952"/>
          <a:ext cx="43608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Formel" r:id="rId6" imgW="2692400" imgH="482600" progId="Equation.3">
                  <p:embed/>
                </p:oleObj>
              </mc:Choice>
              <mc:Fallback>
                <p:oleObj name="Formel" r:id="rId6" imgW="2692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2996952"/>
                        <a:ext cx="436086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7519227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960" y="4061460"/>
            <a:ext cx="4744800" cy="22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4092584" y="4653136"/>
            <a:ext cx="1254125" cy="4619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err="1">
                <a:solidFill>
                  <a:srgbClr val="FF0000"/>
                </a:solidFill>
                <a:latin typeface="Comic Sans MS" pitchFamily="66" charset="0"/>
              </a:rPr>
              <a:t>polarized</a:t>
            </a:r>
            <a:r>
              <a:rPr lang="de-DE" sz="1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FF0000"/>
                </a:solidFill>
                <a:latin typeface="Comic Sans MS" pitchFamily="66" charset="0"/>
              </a:rPr>
              <a:t>p beam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908451" y="5805264"/>
            <a:ext cx="103981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err="1">
                <a:latin typeface="Comic Sans MS" pitchFamily="66" charset="0"/>
              </a:rPr>
              <a:t>polarized</a:t>
            </a:r>
            <a:r>
              <a:rPr lang="de-DE" sz="1200" b="1" dirty="0">
                <a:latin typeface="Comic Sans MS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err="1">
                <a:latin typeface="Comic Sans MS" pitchFamily="66" charset="0"/>
              </a:rPr>
              <a:t>target</a:t>
            </a:r>
            <a:endParaRPr lang="de-DE" sz="1200" b="1" dirty="0">
              <a:latin typeface="Comic Sans MS" pitchFamily="66" charset="0"/>
            </a:endParaRP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Spin-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filtering</a:t>
            </a:r>
            <a:endParaRPr lang="de-D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Rechteck 7"/>
          <p:cNvSpPr>
            <a:spLocks noChangeArrowheads="1"/>
          </p:cNvSpPr>
          <p:nvPr/>
        </p:nvSpPr>
        <p:spPr bwMode="auto">
          <a:xfrm>
            <a:off x="531916" y="1919148"/>
            <a:ext cx="8217699" cy="738664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Comic Sans MS" pitchFamily="66" charset="0"/>
              </a:rPr>
              <a:t>					      </a:t>
            </a:r>
            <a:r>
              <a:rPr lang="de-DE" sz="1400" i="1" dirty="0">
                <a:latin typeface="Comic Sans MS" pitchFamily="66" charset="0"/>
              </a:rPr>
              <a:t>P…beam </a:t>
            </a:r>
            <a:r>
              <a:rPr lang="de-DE" sz="1400" i="1" dirty="0" err="1">
                <a:latin typeface="Comic Sans MS" pitchFamily="66" charset="0"/>
              </a:rPr>
              <a:t>particle</a:t>
            </a:r>
            <a:r>
              <a:rPr lang="de-DE" sz="1400" i="1" dirty="0">
                <a:latin typeface="Comic Sans MS" pitchFamily="66" charset="0"/>
              </a:rPr>
              <a:t> </a:t>
            </a:r>
            <a:r>
              <a:rPr lang="de-DE" sz="1400" i="1" dirty="0" err="1">
                <a:latin typeface="Comic Sans MS" pitchFamily="66" charset="0"/>
              </a:rPr>
              <a:t>spin</a:t>
            </a:r>
            <a:r>
              <a:rPr lang="de-DE" sz="1400" i="1" dirty="0">
                <a:latin typeface="Comic Sans MS" pitchFamily="66" charset="0"/>
              </a:rPr>
              <a:t> </a:t>
            </a:r>
            <a:r>
              <a:rPr lang="de-DE" sz="1400" i="1" dirty="0" err="1">
                <a:latin typeface="Comic Sans MS" pitchFamily="66" charset="0"/>
              </a:rPr>
              <a:t>orientation</a:t>
            </a:r>
            <a:endParaRPr lang="de-DE" sz="1400" i="1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i="1" dirty="0">
                <a:latin typeface="Comic Sans MS" pitchFamily="66" charset="0"/>
              </a:rPr>
              <a:t>					      Q…</a:t>
            </a:r>
            <a:r>
              <a:rPr lang="de-DE" sz="1400" i="1" dirty="0" err="1">
                <a:latin typeface="Comic Sans MS" pitchFamily="66" charset="0"/>
              </a:rPr>
              <a:t>target</a:t>
            </a:r>
            <a:r>
              <a:rPr lang="de-DE" sz="1400" i="1" dirty="0">
                <a:latin typeface="Comic Sans MS" pitchFamily="66" charset="0"/>
              </a:rPr>
              <a:t> </a:t>
            </a:r>
            <a:r>
              <a:rPr lang="de-DE" sz="1400" i="1" dirty="0" err="1">
                <a:latin typeface="Comic Sans MS" pitchFamily="66" charset="0"/>
              </a:rPr>
              <a:t>particle</a:t>
            </a:r>
            <a:r>
              <a:rPr lang="de-DE" sz="1400" i="1" dirty="0">
                <a:latin typeface="Comic Sans MS" pitchFamily="66" charset="0"/>
              </a:rPr>
              <a:t> </a:t>
            </a:r>
            <a:r>
              <a:rPr lang="de-DE" sz="1400" i="1" dirty="0" err="1" smtClean="0">
                <a:latin typeface="Comic Sans MS" pitchFamily="66" charset="0"/>
              </a:rPr>
              <a:t>spin</a:t>
            </a:r>
            <a:r>
              <a:rPr lang="de-DE" sz="1400" i="1" dirty="0">
                <a:latin typeface="Comic Sans MS" pitchFamily="66" charset="0"/>
              </a:rPr>
              <a:t> </a:t>
            </a:r>
            <a:r>
              <a:rPr lang="de-DE" sz="1400" i="1" dirty="0" err="1" smtClean="0">
                <a:latin typeface="Comic Sans MS" pitchFamily="66" charset="0"/>
              </a:rPr>
              <a:t>orientation</a:t>
            </a:r>
            <a:endParaRPr lang="de-DE" sz="1400" i="1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i="1" dirty="0">
                <a:latin typeface="Comic Sans MS" pitchFamily="66" charset="0"/>
              </a:rPr>
              <a:t>					      k  || beam </a:t>
            </a:r>
            <a:r>
              <a:rPr lang="de-DE" sz="1400" i="1" dirty="0" err="1">
                <a:latin typeface="Comic Sans MS" pitchFamily="66" charset="0"/>
              </a:rPr>
              <a:t>direction</a:t>
            </a:r>
            <a:endParaRPr lang="de-DE" sz="1400" i="1" dirty="0">
              <a:latin typeface="Comic Sans MS" pitchFamily="66" charset="0"/>
            </a:endParaRPr>
          </a:p>
        </p:txBody>
      </p:sp>
      <p:graphicFrame>
        <p:nvGraphicFramePr>
          <p:cNvPr id="2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323075"/>
              </p:ext>
            </p:extLst>
          </p:nvPr>
        </p:nvGraphicFramePr>
        <p:xfrm>
          <a:off x="899592" y="2060848"/>
          <a:ext cx="38369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Formel" r:id="rId4" imgW="2273300" imgH="254000" progId="Equation.3">
                  <p:embed/>
                </p:oleObj>
              </mc:Choice>
              <mc:Fallback>
                <p:oleObj name="Formel" r:id="rId4" imgW="2273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060848"/>
                        <a:ext cx="38369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33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hteck 7"/>
          <p:cNvSpPr>
            <a:spLocks noChangeArrowheads="1"/>
          </p:cNvSpPr>
          <p:nvPr/>
        </p:nvSpPr>
        <p:spPr bwMode="auto">
          <a:xfrm>
            <a:off x="1979712" y="3000390"/>
            <a:ext cx="5197304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005B8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dirty="0">
              <a:latin typeface="Comic Sans MS" pitchFamily="66" charset="0"/>
            </a:endParaRPr>
          </a:p>
        </p:txBody>
      </p:sp>
      <p:graphicFrame>
        <p:nvGraphicFramePr>
          <p:cNvPr id="24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152273"/>
              </p:ext>
            </p:extLst>
          </p:nvPr>
        </p:nvGraphicFramePr>
        <p:xfrm>
          <a:off x="2420938" y="2996952"/>
          <a:ext cx="43608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Formel" r:id="rId6" imgW="2692400" imgH="482600" progId="Equation.3">
                  <p:embed/>
                </p:oleObj>
              </mc:Choice>
              <mc:Fallback>
                <p:oleObj name="Formel" r:id="rId6" imgW="2692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2996952"/>
                        <a:ext cx="436086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417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title"/>
          </p:nvPr>
        </p:nvSpPr>
        <p:spPr>
          <a:xfrm>
            <a:off x="611560" y="380083"/>
            <a:ext cx="7772400" cy="528637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1992: Filter Test at TSR with protons</a:t>
            </a:r>
            <a:endParaRPr lang="de-DE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7" descr="filter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0" y="1565428"/>
            <a:ext cx="4281980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39357" y="4834483"/>
            <a:ext cx="1728787" cy="466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23" tIns="45712" rIns="91423" bIns="45712">
            <a:spAutoFit/>
          </a:bodyPr>
          <a:lstStyle>
            <a:lvl1pPr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</a:rPr>
              <a:t>F. </a:t>
            </a:r>
            <a:r>
              <a:rPr lang="en-US" sz="1200" dirty="0" err="1">
                <a:solidFill>
                  <a:schemeClr val="tx1"/>
                </a:solidFill>
              </a:rPr>
              <a:t>Rathmann</a:t>
            </a:r>
            <a:r>
              <a:rPr lang="en-US" sz="1200" dirty="0">
                <a:solidFill>
                  <a:schemeClr val="tx1"/>
                </a:solidFill>
              </a:rPr>
              <a:t>. et al.,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</a:rPr>
              <a:t>PRL 71, 1379 (1993)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148064" y="2924944"/>
            <a:ext cx="3523127" cy="8331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Spin </a:t>
            </a:r>
            <a:r>
              <a:rPr lang="de-DE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filtering</a:t>
            </a:r>
            <a:r>
              <a:rPr lang="de-DE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works</a:t>
            </a:r>
            <a:r>
              <a:rPr lang="de-DE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for</a:t>
            </a:r>
            <a:r>
              <a:rPr lang="de-DE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protons</a:t>
            </a:r>
            <a:r>
              <a:rPr lang="de-DE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Rechteck 10"/>
          <p:cNvSpPr/>
          <p:nvPr/>
        </p:nvSpPr>
        <p:spPr>
          <a:xfrm>
            <a:off x="143217" y="5406315"/>
            <a:ext cx="8821271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PAX submitted new proposal to find out how well does spin filtering work for antiprotons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Measurement </a:t>
            </a:r>
            <a:r>
              <a:rPr lang="de-DE" sz="1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of</a:t>
            </a:r>
            <a:r>
              <a:rPr lang="de-DE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r>
              <a:rPr lang="de-DE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Spin-</a:t>
            </a:r>
            <a:r>
              <a:rPr lang="de-DE" sz="1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Dependence</a:t>
            </a:r>
            <a:r>
              <a:rPr lang="de-DE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of</a:t>
            </a:r>
            <a:r>
              <a:rPr lang="de-DE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r>
              <a:rPr lang="de-DE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pp Interaction </a:t>
            </a:r>
            <a:r>
              <a:rPr lang="de-DE" sz="1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at</a:t>
            </a:r>
            <a:r>
              <a:rPr lang="de-DE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r>
              <a:rPr lang="de-DE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AD Ring</a:t>
            </a:r>
          </a:p>
          <a:p>
            <a:pPr algn="r"/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(CERN-SPSC-2009-012 / SPSC-P-337)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163553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5" name="Titel 1"/>
          <p:cNvSpPr>
            <a:spLocks noGrp="1"/>
          </p:cNvSpPr>
          <p:nvPr>
            <p:ph type="title" idx="4294967295"/>
          </p:nvPr>
        </p:nvSpPr>
        <p:spPr>
          <a:xfrm>
            <a:off x="431801" y="393530"/>
            <a:ext cx="8308788" cy="5151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Measurements at AD (CERN)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484784"/>
            <a:ext cx="84581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Aim: 1</a:t>
            </a:r>
            <a:r>
              <a:rPr lang="en-GB" sz="18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</a:t>
            </a:r>
            <a:r>
              <a:rPr lang="en-GB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measurement of the spin-dependence of the </a:t>
            </a:r>
            <a:r>
              <a:rPr lang="en-GB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pbar</a:t>
            </a:r>
            <a:r>
              <a:rPr lang="en-GB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-p cross section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Method: measurement of polarization build-up by spin-filtering</a:t>
            </a:r>
            <a:endParaRPr lang="it-IT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716" y="2348880"/>
            <a:ext cx="4680661" cy="3924887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hteck 8"/>
          <p:cNvSpPr/>
          <p:nvPr/>
        </p:nvSpPr>
        <p:spPr>
          <a:xfrm>
            <a:off x="6948264" y="4033871"/>
            <a:ext cx="130625" cy="331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5598309" y="5728535"/>
            <a:ext cx="1926019" cy="563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dirty="0">
                <a:latin typeface="Comic Sans MS" panose="030F0702030302020204" pitchFamily="66" charset="0"/>
              </a:rPr>
              <a:t>PAX target </a:t>
            </a:r>
            <a:r>
              <a:rPr lang="en-US" dirty="0">
                <a:latin typeface="Comic Sans MS" panose="030F0702030302020204" pitchFamily="66" charset="0"/>
              </a:rPr>
              <a:t>section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cxnSp>
        <p:nvCxnSpPr>
          <p:cNvPr id="10" name="Gewinkelte Verbindung 10"/>
          <p:cNvCxnSpPr>
            <a:stCxn id="9" idx="3"/>
            <a:endCxn id="8" idx="3"/>
          </p:cNvCxnSpPr>
          <p:nvPr/>
        </p:nvCxnSpPr>
        <p:spPr>
          <a:xfrm flipH="1" flipV="1">
            <a:off x="7078889" y="4199488"/>
            <a:ext cx="445439" cy="1810663"/>
          </a:xfrm>
          <a:prstGeom prst="bentConnector3">
            <a:avLst>
              <a:gd name="adj1" fmla="val -5132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1076053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5" name="Titel 1"/>
          <p:cNvSpPr>
            <a:spLocks noGrp="1"/>
          </p:cNvSpPr>
          <p:nvPr>
            <p:ph type="title" idx="4294967295"/>
          </p:nvPr>
        </p:nvSpPr>
        <p:spPr>
          <a:xfrm>
            <a:off x="467544" y="375891"/>
            <a:ext cx="8078787" cy="604837"/>
          </a:xfrm>
        </p:spPr>
        <p:txBody>
          <a:bodyPr/>
          <a:lstStyle/>
          <a:p>
            <a:pPr eaLnBrk="1" hangingPunct="1"/>
            <a:r>
              <a:rPr lang="en-US" sz="2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Spin-dependence of the </a:t>
            </a:r>
            <a:r>
              <a:rPr lang="en-US" sz="29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pbar</a:t>
            </a:r>
            <a:r>
              <a:rPr lang="en-US" sz="2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-p interaction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7" y="1481298"/>
            <a:ext cx="3168352" cy="3747902"/>
          </a:xfrm>
          <a:prstGeom prst="rect">
            <a:avLst/>
          </a:prstGeom>
          <a:noFill/>
          <a:ln w="0">
            <a:solidFill>
              <a:srgbClr val="006699"/>
            </a:solidFill>
            <a:miter lim="800000"/>
            <a:headEnd/>
            <a:tailEnd/>
          </a:ln>
        </p:spPr>
      </p:pic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571177" y="2182614"/>
            <a:ext cx="4360863" cy="182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7800" indent="-177800">
              <a:lnSpc>
                <a:spcPct val="90000"/>
              </a:lnSpc>
              <a:spcBef>
                <a:spcPct val="20000"/>
              </a:spcBef>
            </a:pPr>
            <a:r>
              <a:rPr lang="it-IT" sz="1600" b="1" dirty="0">
                <a:solidFill>
                  <a:schemeClr val="tx1"/>
                </a:solidFill>
              </a:rPr>
              <a:t>Model A:</a:t>
            </a:r>
            <a:r>
              <a:rPr lang="it-IT" sz="1600" dirty="0">
                <a:solidFill>
                  <a:schemeClr val="tx1"/>
                </a:solidFill>
              </a:rPr>
              <a:t> T. </a:t>
            </a:r>
            <a:r>
              <a:rPr lang="it-IT" sz="1600" dirty="0" err="1">
                <a:solidFill>
                  <a:schemeClr val="tx1"/>
                </a:solidFill>
              </a:rPr>
              <a:t>Hippchen</a:t>
            </a:r>
            <a:r>
              <a:rPr lang="it-IT" sz="1600" dirty="0">
                <a:solidFill>
                  <a:schemeClr val="tx1"/>
                </a:solidFill>
              </a:rPr>
              <a:t> et al., </a:t>
            </a:r>
            <a:r>
              <a:rPr lang="it-IT" sz="1600" dirty="0" err="1">
                <a:solidFill>
                  <a:schemeClr val="tx1"/>
                </a:solidFill>
              </a:rPr>
              <a:t>Phys</a:t>
            </a:r>
            <a:r>
              <a:rPr lang="it-IT" sz="1600" dirty="0">
                <a:solidFill>
                  <a:schemeClr val="tx1"/>
                </a:solidFill>
              </a:rPr>
              <a:t>. Rev. C 44, 1323 (1991).</a:t>
            </a:r>
          </a:p>
          <a:p>
            <a:pPr marL="177800" indent="-177800">
              <a:lnSpc>
                <a:spcPct val="90000"/>
              </a:lnSpc>
              <a:spcBef>
                <a:spcPct val="20000"/>
              </a:spcBef>
            </a:pPr>
            <a:endParaRPr lang="it-IT" sz="800" dirty="0">
              <a:solidFill>
                <a:schemeClr val="tx1"/>
              </a:solidFill>
            </a:endParaRPr>
          </a:p>
          <a:p>
            <a:pPr marL="177800" indent="-177800">
              <a:lnSpc>
                <a:spcPct val="90000"/>
              </a:lnSpc>
              <a:spcBef>
                <a:spcPct val="20000"/>
              </a:spcBef>
            </a:pPr>
            <a:r>
              <a:rPr lang="it-IT" sz="1600" b="1" dirty="0">
                <a:solidFill>
                  <a:schemeClr val="tx1"/>
                </a:solidFill>
              </a:rPr>
              <a:t>Model OBEPF: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J. </a:t>
            </a:r>
            <a:r>
              <a:rPr lang="en-US" sz="1600" dirty="0" err="1">
                <a:solidFill>
                  <a:schemeClr val="tx1"/>
                </a:solidFill>
              </a:rPr>
              <a:t>Haidenbauer</a:t>
            </a:r>
            <a:r>
              <a:rPr lang="en-US" sz="1600" dirty="0">
                <a:solidFill>
                  <a:schemeClr val="tx1"/>
                </a:solidFill>
              </a:rPr>
              <a:t>, K. </a:t>
            </a:r>
            <a:r>
              <a:rPr lang="en-US" sz="1600" dirty="0" err="1">
                <a:solidFill>
                  <a:schemeClr val="tx1"/>
                </a:solidFill>
              </a:rPr>
              <a:t>Holinde</a:t>
            </a:r>
            <a:r>
              <a:rPr lang="en-US" sz="1600" dirty="0">
                <a:solidFill>
                  <a:schemeClr val="tx1"/>
                </a:solidFill>
              </a:rPr>
              <a:t>, A.W. Thomas, Phys. Rev. C 45, 952 (1992).</a:t>
            </a:r>
          </a:p>
          <a:p>
            <a:pPr marL="177800" indent="-177800">
              <a:lnSpc>
                <a:spcPct val="90000"/>
              </a:lnSpc>
              <a:spcBef>
                <a:spcPct val="20000"/>
              </a:spcBef>
            </a:pPr>
            <a:endParaRPr lang="de-DE" sz="800" dirty="0">
              <a:solidFill>
                <a:schemeClr val="tx1"/>
              </a:solidFill>
            </a:endParaRPr>
          </a:p>
          <a:p>
            <a:pPr marL="177800" indent="-177800">
              <a:lnSpc>
                <a:spcPct val="90000"/>
              </a:lnSpc>
              <a:spcBef>
                <a:spcPct val="20000"/>
              </a:spcBef>
            </a:pPr>
            <a:r>
              <a:rPr lang="it-IT" sz="1600" b="1" dirty="0">
                <a:solidFill>
                  <a:schemeClr val="tx1"/>
                </a:solidFill>
              </a:rPr>
              <a:t>Model D:</a:t>
            </a:r>
            <a:r>
              <a:rPr lang="it-IT" sz="1600" dirty="0">
                <a:solidFill>
                  <a:schemeClr val="tx1"/>
                </a:solidFill>
              </a:rPr>
              <a:t> V. </a:t>
            </a:r>
            <a:r>
              <a:rPr lang="it-IT" sz="1600" dirty="0" err="1">
                <a:solidFill>
                  <a:schemeClr val="tx1"/>
                </a:solidFill>
              </a:rPr>
              <a:t>Mull</a:t>
            </a:r>
            <a:r>
              <a:rPr lang="it-IT" sz="1600" dirty="0">
                <a:solidFill>
                  <a:schemeClr val="tx1"/>
                </a:solidFill>
              </a:rPr>
              <a:t>, K. </a:t>
            </a:r>
            <a:r>
              <a:rPr lang="it-IT" sz="1600" dirty="0" err="1">
                <a:solidFill>
                  <a:schemeClr val="tx1"/>
                </a:solidFill>
              </a:rPr>
              <a:t>Holinde</a:t>
            </a:r>
            <a:r>
              <a:rPr lang="it-IT" sz="1600" dirty="0">
                <a:solidFill>
                  <a:schemeClr val="tx1"/>
                </a:solidFill>
              </a:rPr>
              <a:t>, </a:t>
            </a:r>
            <a:r>
              <a:rPr lang="it-IT" sz="1600" dirty="0" err="1">
                <a:solidFill>
                  <a:schemeClr val="tx1"/>
                </a:solidFill>
              </a:rPr>
              <a:t>Phys</a:t>
            </a:r>
            <a:r>
              <a:rPr lang="it-IT" sz="1600" dirty="0">
                <a:solidFill>
                  <a:schemeClr val="tx1"/>
                </a:solidFill>
              </a:rPr>
              <a:t>. Rev. C 51, 2360 (1995).</a:t>
            </a:r>
          </a:p>
        </p:txBody>
      </p:sp>
      <p:sp>
        <p:nvSpPr>
          <p:cNvPr id="8" name="Rettangolo 7"/>
          <p:cNvSpPr/>
          <p:nvPr/>
        </p:nvSpPr>
        <p:spPr>
          <a:xfrm>
            <a:off x="323528" y="5301208"/>
            <a:ext cx="8340270" cy="10279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dirty="0">
                <a:latin typeface="Book Antiqua" pitchFamily="18" charset="0"/>
              </a:rPr>
              <a:t>Oct. </a:t>
            </a:r>
            <a:r>
              <a:rPr lang="en-US" sz="1600" b="1" dirty="0" smtClean="0">
                <a:latin typeface="Book Antiqua" pitchFamily="18" charset="0"/>
              </a:rPr>
              <a:t>2009 SPS </a:t>
            </a:r>
            <a:r>
              <a:rPr lang="en-US" sz="1600" b="1" dirty="0">
                <a:latin typeface="Book Antiqua" pitchFamily="18" charset="0"/>
              </a:rPr>
              <a:t>Committee: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dirty="0">
                <a:latin typeface="Book Antiqua" pitchFamily="18" charset="0"/>
              </a:rPr>
              <a:t>… Taking into account the timeline and constraints of the various projects concerned, the SPSC</a:t>
            </a:r>
            <a:r>
              <a:rPr lang="en-US" sz="1600" b="1" dirty="0">
                <a:latin typeface="Book Antiqua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Book Antiqua" pitchFamily="18" charset="0"/>
              </a:rPr>
              <a:t>encourages the PAX Collaboration to first perform their spin filtering measurements at </a:t>
            </a:r>
            <a:r>
              <a:rPr lang="en-US" sz="1600" b="1" dirty="0" smtClean="0">
                <a:solidFill>
                  <a:srgbClr val="FF0000"/>
                </a:solidFill>
                <a:latin typeface="Book Antiqua" pitchFamily="18" charset="0"/>
              </a:rPr>
              <a:t>COSY</a:t>
            </a:r>
            <a:r>
              <a:rPr lang="en-US" sz="1600" b="1" dirty="0" smtClean="0">
                <a:latin typeface="Book Antiqua" pitchFamily="18" charset="0"/>
              </a:rPr>
              <a:t>…</a:t>
            </a:r>
            <a:endParaRPr lang="en-US" sz="1600" b="1" dirty="0">
              <a:latin typeface="Book Antiqua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14</a:t>
            </a:fld>
            <a:endParaRPr kumimoji="0"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72200" y="162880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TRANSVERSE</a:t>
            </a:r>
            <a:endParaRPr lang="it-IT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350206" y="3501008"/>
            <a:ext cx="1894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LONGITUDINAL</a:t>
            </a:r>
            <a:endParaRPr lang="it-IT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7950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7"/>
          <p:cNvSpPr>
            <a:spLocks noChangeArrowheads="1"/>
          </p:cNvSpPr>
          <p:nvPr/>
        </p:nvSpPr>
        <p:spPr bwMode="auto">
          <a:xfrm>
            <a:off x="592396" y="1587110"/>
            <a:ext cx="7665569" cy="646331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mic Sans MS" pitchFamily="66" charset="0"/>
              </a:rPr>
              <a:t>Spin filtering with protons for better understanding of the underlying processes and commissioning of the experimental setup 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79512" y="3431902"/>
            <a:ext cx="3786614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 err="1">
                <a:latin typeface="Comic Sans MS" pitchFamily="66" charset="0"/>
              </a:rPr>
              <a:t>L</a:t>
            </a:r>
            <a:r>
              <a:rPr lang="de-DE" sz="1600" dirty="0" err="1" smtClean="0">
                <a:latin typeface="Comic Sans MS" pitchFamily="66" charset="0"/>
              </a:rPr>
              <a:t>ength</a:t>
            </a:r>
            <a:r>
              <a:rPr lang="de-DE" sz="1600" dirty="0">
                <a:latin typeface="Comic Sans MS" pitchFamily="66" charset="0"/>
              </a:rPr>
              <a:t>: 183.4 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 err="1">
                <a:latin typeface="Comic Sans MS" pitchFamily="66" charset="0"/>
              </a:rPr>
              <a:t>I</a:t>
            </a:r>
            <a:r>
              <a:rPr lang="de-DE" sz="1600" dirty="0" err="1" smtClean="0">
                <a:latin typeface="Comic Sans MS" pitchFamily="66" charset="0"/>
              </a:rPr>
              <a:t>njection</a:t>
            </a:r>
            <a:r>
              <a:rPr lang="de-DE" sz="1600" dirty="0" smtClean="0">
                <a:latin typeface="Comic Sans MS" pitchFamily="66" charset="0"/>
              </a:rPr>
              <a:t> </a:t>
            </a:r>
            <a:r>
              <a:rPr lang="de-DE" sz="1600" dirty="0" err="1">
                <a:latin typeface="Comic Sans MS" pitchFamily="66" charset="0"/>
              </a:rPr>
              <a:t>energy</a:t>
            </a:r>
            <a:r>
              <a:rPr lang="de-DE" sz="1600" dirty="0">
                <a:latin typeface="Comic Sans MS" pitchFamily="66" charset="0"/>
              </a:rPr>
              <a:t>: 45 </a:t>
            </a:r>
            <a:r>
              <a:rPr lang="de-DE" sz="1600" dirty="0" err="1">
                <a:latin typeface="Comic Sans MS" pitchFamily="66" charset="0"/>
              </a:rPr>
              <a:t>MeV</a:t>
            </a:r>
            <a:endParaRPr lang="de-DE" sz="1600" dirty="0">
              <a:latin typeface="Comic Sans MS" pitchFamily="66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 err="1">
                <a:latin typeface="Comic Sans MS" pitchFamily="66" charset="0"/>
              </a:rPr>
              <a:t>E</a:t>
            </a:r>
            <a:r>
              <a:rPr lang="de-DE" sz="1600" dirty="0" err="1" smtClean="0">
                <a:latin typeface="Comic Sans MS" pitchFamily="66" charset="0"/>
              </a:rPr>
              <a:t>lectron</a:t>
            </a:r>
            <a:r>
              <a:rPr lang="de-DE" sz="1600" dirty="0" smtClean="0">
                <a:latin typeface="Comic Sans MS" pitchFamily="66" charset="0"/>
              </a:rPr>
              <a:t> </a:t>
            </a:r>
            <a:r>
              <a:rPr lang="de-DE" sz="1600" dirty="0" err="1">
                <a:latin typeface="Comic Sans MS" pitchFamily="66" charset="0"/>
              </a:rPr>
              <a:t>cooling</a:t>
            </a:r>
            <a:r>
              <a:rPr lang="de-DE" sz="1600" dirty="0">
                <a:latin typeface="Comic Sans MS" pitchFamily="66" charset="0"/>
              </a:rPr>
              <a:t> </a:t>
            </a:r>
            <a:r>
              <a:rPr lang="de-DE" sz="1600" dirty="0" err="1">
                <a:latin typeface="Comic Sans MS" pitchFamily="66" charset="0"/>
              </a:rPr>
              <a:t>for</a:t>
            </a:r>
            <a:r>
              <a:rPr lang="de-DE" sz="1600" dirty="0">
                <a:latin typeface="Comic Sans MS" pitchFamily="66" charset="0"/>
              </a:rPr>
              <a:t> </a:t>
            </a:r>
            <a:r>
              <a:rPr lang="de-DE" sz="1600" dirty="0" err="1">
                <a:latin typeface="Comic Sans MS" pitchFamily="66" charset="0"/>
              </a:rPr>
              <a:t>long</a:t>
            </a:r>
            <a:r>
              <a:rPr lang="de-DE" sz="1600" dirty="0">
                <a:latin typeface="Comic Sans MS" pitchFamily="66" charset="0"/>
              </a:rPr>
              <a:t> </a:t>
            </a:r>
            <a:r>
              <a:rPr lang="de-DE" sz="1600" dirty="0" err="1">
                <a:latin typeface="Comic Sans MS" pitchFamily="66" charset="0"/>
              </a:rPr>
              <a:t>lifetimes</a:t>
            </a:r>
            <a:r>
              <a:rPr lang="de-DE" sz="1600" dirty="0">
                <a:latin typeface="Comic Sans MS" pitchFamily="66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omic Sans MS" pitchFamily="66" charset="0"/>
              </a:rPr>
              <a:t>     </a:t>
            </a:r>
            <a:r>
              <a:rPr lang="de-DE" sz="1600" dirty="0" err="1">
                <a:latin typeface="Comic Sans MS" pitchFamily="66" charset="0"/>
              </a:rPr>
              <a:t>up</a:t>
            </a:r>
            <a:r>
              <a:rPr lang="de-DE" sz="1600" dirty="0">
                <a:latin typeface="Comic Sans MS" pitchFamily="66" charset="0"/>
              </a:rPr>
              <a:t> </a:t>
            </a:r>
            <a:r>
              <a:rPr lang="de-DE" sz="1600" dirty="0" err="1">
                <a:latin typeface="Comic Sans MS" pitchFamily="66" charset="0"/>
              </a:rPr>
              <a:t>to</a:t>
            </a:r>
            <a:r>
              <a:rPr lang="de-DE" sz="1600" dirty="0">
                <a:latin typeface="Comic Sans MS" pitchFamily="66" charset="0"/>
              </a:rPr>
              <a:t> 600 </a:t>
            </a:r>
            <a:r>
              <a:rPr lang="de-DE" sz="1600" dirty="0" err="1">
                <a:latin typeface="Comic Sans MS" pitchFamily="66" charset="0"/>
              </a:rPr>
              <a:t>MeV</a:t>
            </a:r>
            <a:r>
              <a:rPr lang="de-DE" sz="1600" dirty="0">
                <a:latin typeface="Comic Sans MS" pitchFamily="66" charset="0"/>
              </a:rPr>
              <a:t>/c (p)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7417" name="Picture 13" descr="CO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759238" cy="338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Spin 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Filtering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 Studies at COSY</a:t>
            </a:r>
            <a:endParaRPr lang="de-D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161706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521259" y="1682114"/>
            <a:ext cx="5299213" cy="2394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8393" y="3645024"/>
            <a:ext cx="3647705" cy="48318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Experimental 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setup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at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 PAX-IT</a:t>
            </a:r>
            <a:endParaRPr lang="de-D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feld 7"/>
          <p:cNvSpPr txBox="1"/>
          <p:nvPr/>
        </p:nvSpPr>
        <p:spPr>
          <a:xfrm>
            <a:off x="7092280" y="1682114"/>
            <a:ext cx="1379757" cy="65438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en-US" sz="1600" b="1" dirty="0" smtClean="0">
                <a:latin typeface="Comic Sans MS" pitchFamily="66" charset="0"/>
                <a:ea typeface="WenQuanYi Micro Hei" pitchFamily="2"/>
                <a:cs typeface="Lohit Hindi" pitchFamily="2"/>
              </a:rPr>
              <a:t>    Low-</a:t>
            </a:r>
            <a:r>
              <a:rPr lang="en-US" sz="1600" b="1" dirty="0" smtClean="0">
                <a:latin typeface="Comic Sans MS" pitchFamily="66" charset="0"/>
                <a:ea typeface="Liberation Sans" pitchFamily="34"/>
                <a:cs typeface="Liberation Sans" pitchFamily="34"/>
              </a:rPr>
              <a:t>β</a:t>
            </a:r>
            <a:endParaRPr lang="en-US" sz="1600" b="1" dirty="0">
              <a:latin typeface="Comic Sans MS" pitchFamily="66" charset="0"/>
              <a:ea typeface="Liberation Sans" pitchFamily="34"/>
              <a:cs typeface="Liberation Sans" pitchFamily="34"/>
            </a:endParaRPr>
          </a:p>
          <a:p>
            <a:pPr hangingPunct="0"/>
            <a:r>
              <a:rPr lang="en-US" sz="1600" b="1" dirty="0" err="1">
                <a:latin typeface="Comic Sans MS" pitchFamily="66" charset="0"/>
                <a:ea typeface="Liberation Sans" pitchFamily="34"/>
                <a:cs typeface="Liberation Sans" pitchFamily="34"/>
              </a:rPr>
              <a:t>Quadrupoles</a:t>
            </a:r>
            <a:endParaRPr lang="en-US" sz="1600" b="1" dirty="0">
              <a:latin typeface="Comic Sans MS" pitchFamily="66" charset="0"/>
              <a:ea typeface="Liberation Sans" pitchFamily="34"/>
              <a:cs typeface="Liberation Sans" pitchFamily="34"/>
            </a:endParaRPr>
          </a:p>
        </p:txBody>
      </p:sp>
      <p:sp>
        <p:nvSpPr>
          <p:cNvPr id="10" name="Gerade Verbindung 17"/>
          <p:cNvSpPr/>
          <p:nvPr/>
        </p:nvSpPr>
        <p:spPr>
          <a:xfrm flipH="1">
            <a:off x="5714527" y="2009307"/>
            <a:ext cx="1420902" cy="32719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1" name="Gerade Verbindung 18"/>
          <p:cNvSpPr/>
          <p:nvPr/>
        </p:nvSpPr>
        <p:spPr>
          <a:xfrm flipH="1">
            <a:off x="6804247" y="2258061"/>
            <a:ext cx="331182" cy="24875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2" name="Textfeld 9"/>
          <p:cNvSpPr txBox="1"/>
          <p:nvPr/>
        </p:nvSpPr>
        <p:spPr>
          <a:xfrm>
            <a:off x="2272245" y="1835360"/>
            <a:ext cx="639233" cy="404064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en-US" b="1" dirty="0">
                <a:latin typeface="Comic Sans MS" pitchFamily="66" charset="0"/>
                <a:ea typeface="WenQuanYi Micro Hei" pitchFamily="2"/>
                <a:cs typeface="Lohit Hindi" pitchFamily="2"/>
              </a:rPr>
              <a:t>ABS</a:t>
            </a:r>
          </a:p>
        </p:txBody>
      </p:sp>
      <p:sp>
        <p:nvSpPr>
          <p:cNvPr id="13" name="Gerade Verbindung 11"/>
          <p:cNvSpPr/>
          <p:nvPr/>
        </p:nvSpPr>
        <p:spPr>
          <a:xfrm>
            <a:off x="2911477" y="2002747"/>
            <a:ext cx="2803049" cy="17015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4" name="Gerade Verbindung 12"/>
          <p:cNvSpPr/>
          <p:nvPr/>
        </p:nvSpPr>
        <p:spPr>
          <a:xfrm flipH="1">
            <a:off x="2240194" y="2258060"/>
            <a:ext cx="351667" cy="1739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5" name="Textfeld 10"/>
          <p:cNvSpPr txBox="1"/>
          <p:nvPr/>
        </p:nvSpPr>
        <p:spPr>
          <a:xfrm>
            <a:off x="5324160" y="4855680"/>
            <a:ext cx="1147386" cy="76146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en-US" sz="2000" b="1" dirty="0" smtClean="0">
                <a:latin typeface="Comic Sans MS" pitchFamily="66" charset="0"/>
                <a:ea typeface="WenQuanYi Micro Hei" pitchFamily="2"/>
                <a:cs typeface="Lohit Hindi" pitchFamily="2"/>
              </a:rPr>
              <a:t>  </a:t>
            </a:r>
            <a:r>
              <a:rPr lang="en-US" b="1" dirty="0" smtClean="0">
                <a:latin typeface="Comic Sans MS" pitchFamily="66" charset="0"/>
                <a:ea typeface="WenQuanYi Micro Hei" pitchFamily="2"/>
                <a:cs typeface="Lohit Hindi" pitchFamily="2"/>
              </a:rPr>
              <a:t>Target</a:t>
            </a:r>
            <a:endParaRPr lang="en-US" b="1" dirty="0">
              <a:latin typeface="Comic Sans MS" pitchFamily="66" charset="0"/>
              <a:ea typeface="WenQuanYi Micro Hei" pitchFamily="2"/>
              <a:cs typeface="Lohit Hindi" pitchFamily="2"/>
            </a:endParaRPr>
          </a:p>
          <a:p>
            <a:pPr hangingPunct="0"/>
            <a:r>
              <a:rPr lang="en-US" b="1" dirty="0">
                <a:latin typeface="Comic Sans MS" pitchFamily="66" charset="0"/>
                <a:ea typeface="WenQuanYi Micro Hei" pitchFamily="2"/>
                <a:cs typeface="Lohit Hindi" pitchFamily="2"/>
              </a:rPr>
              <a:t>Chamber</a:t>
            </a:r>
          </a:p>
        </p:txBody>
      </p:sp>
      <p:sp>
        <p:nvSpPr>
          <p:cNvPr id="16" name="Gerade Verbindung 13"/>
          <p:cNvSpPr/>
          <p:nvPr/>
        </p:nvSpPr>
        <p:spPr>
          <a:xfrm flipV="1">
            <a:off x="5841025" y="3501007"/>
            <a:ext cx="56827" cy="140494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7" name="Gerade Verbindung 14"/>
          <p:cNvSpPr/>
          <p:nvPr/>
        </p:nvSpPr>
        <p:spPr>
          <a:xfrm flipH="1">
            <a:off x="2416026" y="5065638"/>
            <a:ext cx="290813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4215241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8836"/>
            <a:ext cx="4392613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 t="5582"/>
          <a:stretch>
            <a:fillRect/>
          </a:stretch>
        </p:blipFill>
        <p:spPr bwMode="auto">
          <a:xfrm>
            <a:off x="4688164" y="1540987"/>
            <a:ext cx="4060300" cy="1743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feld 12"/>
          <p:cNvSpPr txBox="1">
            <a:spLocks noChangeArrowheads="1"/>
          </p:cNvSpPr>
          <p:nvPr/>
        </p:nvSpPr>
        <p:spPr bwMode="auto">
          <a:xfrm>
            <a:off x="5652604" y="3329136"/>
            <a:ext cx="187325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600" b="1" dirty="0">
                <a:latin typeface="Comic Sans MS" pitchFamily="66" charset="0"/>
              </a:rPr>
              <a:t>Low-</a:t>
            </a:r>
            <a:r>
              <a:rPr lang="el-GR" sz="1600" b="1" dirty="0">
                <a:latin typeface="Comic Sans MS" pitchFamily="66" charset="0"/>
              </a:rPr>
              <a:t>β</a:t>
            </a:r>
            <a:r>
              <a:rPr lang="de-DE" sz="1600" b="1" dirty="0">
                <a:latin typeface="Comic Sans MS" pitchFamily="66" charset="0"/>
              </a:rPr>
              <a:t> </a:t>
            </a:r>
            <a:r>
              <a:rPr lang="de-DE" sz="1600" b="1" dirty="0" err="1">
                <a:latin typeface="Comic Sans MS" pitchFamily="66" charset="0"/>
              </a:rPr>
              <a:t>section</a:t>
            </a:r>
            <a:r>
              <a:rPr lang="de-DE" sz="1600" b="1" dirty="0">
                <a:latin typeface="Comic Sans MS" pitchFamily="66" charset="0"/>
              </a:rPr>
              <a:t> on</a:t>
            </a:r>
          </a:p>
        </p:txBody>
      </p:sp>
      <p:graphicFrame>
        <p:nvGraphicFramePr>
          <p:cNvPr id="8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578011"/>
              </p:ext>
            </p:extLst>
          </p:nvPr>
        </p:nvGraphicFramePr>
        <p:xfrm>
          <a:off x="395536" y="2060848"/>
          <a:ext cx="12112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" name="Formel" r:id="rId5" imgW="812520" imgH="558720" progId="Equation.3">
                  <p:embed/>
                </p:oleObj>
              </mc:Choice>
              <mc:Fallback>
                <p:oleObj name="Formel" r:id="rId5" imgW="81252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060848"/>
                        <a:ext cx="1211263" cy="828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10"/>
          <p:cNvSpPr txBox="1"/>
          <p:nvPr/>
        </p:nvSpPr>
        <p:spPr>
          <a:xfrm>
            <a:off x="755774" y="1907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7"/>
              <p:cNvSpPr>
                <a:spLocks noChangeArrowheads="1"/>
              </p:cNvSpPr>
              <p:nvPr/>
            </p:nvSpPr>
            <p:spPr bwMode="auto">
              <a:xfrm>
                <a:off x="323528" y="1556792"/>
                <a:ext cx="3349355" cy="33855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 smtClean="0">
                    <a:latin typeface="Comic Sans MS" pitchFamily="66" charset="0"/>
                  </a:rPr>
                  <a:t>Beam lifetime </a:t>
                </a:r>
                <a14:m>
                  <m:oMath xmlns:m="http://schemas.openxmlformats.org/officeDocument/2006/math" xmlns="">
                    <m:r>
                      <a:rPr lang="en-US" sz="1600" b="1" i="1" smtClean="0">
                        <a:latin typeface="Cambria Math"/>
                        <a:ea typeface="Cambria Math"/>
                      </a:rPr>
                      <m:t>𝝉</m:t>
                    </m:r>
                  </m:oMath>
                </a14:m>
                <a:r>
                  <a:rPr lang="de-DE" sz="1600" b="1" dirty="0" smtClean="0">
                    <a:latin typeface="Comic Sans MS" pitchFamily="66" charset="0"/>
                  </a:rPr>
                  <a:t>:</a:t>
                </a:r>
                <a:endParaRPr lang="de-DE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556792"/>
                <a:ext cx="3349355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542" b="-18333"/>
                </a:stretch>
              </a:blip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76774"/>
            <a:ext cx="4376737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1403648" y="3329136"/>
            <a:ext cx="1976823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600" b="1" dirty="0">
                <a:latin typeface="Comic Sans MS" pitchFamily="66" charset="0"/>
              </a:rPr>
              <a:t>Low-</a:t>
            </a:r>
            <a:r>
              <a:rPr lang="el-GR" sz="1600" b="1" dirty="0">
                <a:latin typeface="Comic Sans MS" pitchFamily="66" charset="0"/>
              </a:rPr>
              <a:t>β</a:t>
            </a:r>
            <a:r>
              <a:rPr lang="de-DE" sz="1600" b="1" dirty="0">
                <a:latin typeface="Comic Sans MS" pitchFamily="66" charset="0"/>
              </a:rPr>
              <a:t> </a:t>
            </a:r>
            <a:r>
              <a:rPr lang="de-DE" sz="1600" b="1" dirty="0" err="1">
                <a:latin typeface="Comic Sans MS" pitchFamily="66" charset="0"/>
              </a:rPr>
              <a:t>section</a:t>
            </a:r>
            <a:r>
              <a:rPr lang="de-DE" sz="1600" b="1" dirty="0">
                <a:latin typeface="Comic Sans MS" pitchFamily="66" charset="0"/>
              </a:rPr>
              <a:t> off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Low-</a:t>
            </a:r>
            <a:r>
              <a:rPr lang="de-DE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section</a:t>
            </a:r>
            <a:endParaRPr lang="de-D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6401889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5950"/>
            <a:ext cx="359886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885950"/>
            <a:ext cx="4329112" cy="403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pPr algn="ctr"/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Atomic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 Beam Source</a:t>
            </a:r>
            <a:endParaRPr lang="de-D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372610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Gruppieren 1"/>
          <p:cNvGrpSpPr>
            <a:grpSpLocks/>
          </p:cNvGrpSpPr>
          <p:nvPr/>
        </p:nvGrpSpPr>
        <p:grpSpPr bwMode="auto">
          <a:xfrm>
            <a:off x="323850" y="2301776"/>
            <a:ext cx="6065838" cy="3719512"/>
            <a:chOff x="2673418" y="2947611"/>
            <a:chExt cx="5754620" cy="3562729"/>
          </a:xfrm>
        </p:grpSpPr>
        <p:grpSp>
          <p:nvGrpSpPr>
            <p:cNvPr id="34824" name="Gruppieren 58"/>
            <p:cNvGrpSpPr>
              <a:grpSpLocks/>
            </p:cNvGrpSpPr>
            <p:nvPr/>
          </p:nvGrpSpPr>
          <p:grpSpPr bwMode="auto">
            <a:xfrm>
              <a:off x="3461035" y="2947611"/>
              <a:ext cx="4967003" cy="3562729"/>
              <a:chOff x="4176312" y="2607291"/>
              <a:chExt cx="4967688" cy="3562009"/>
            </a:xfrm>
          </p:grpSpPr>
          <p:pic>
            <p:nvPicPr>
              <p:cNvPr id="34826" name="Grafik 5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312" y="5107519"/>
                <a:ext cx="661407" cy="1061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27" name="Grafik 6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2607291"/>
                <a:ext cx="2939786" cy="3479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3" name="Gerade Verbindung mit Pfeil 62"/>
              <p:cNvCxnSpPr/>
              <p:nvPr/>
            </p:nvCxnSpPr>
            <p:spPr>
              <a:xfrm>
                <a:off x="4188410" y="4811693"/>
                <a:ext cx="159663" cy="296454"/>
              </a:xfrm>
              <a:prstGeom prst="straightConnector1">
                <a:avLst/>
              </a:prstGeom>
              <a:ln w="158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mit Pfeil 63"/>
              <p:cNvCxnSpPr/>
              <p:nvPr/>
            </p:nvCxnSpPr>
            <p:spPr>
              <a:xfrm flipV="1">
                <a:off x="4812001" y="4697672"/>
                <a:ext cx="1560484" cy="98818"/>
              </a:xfrm>
              <a:prstGeom prst="straightConnector1">
                <a:avLst/>
              </a:prstGeom>
              <a:ln w="158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 Verbindung mit Pfeil 67"/>
              <p:cNvCxnSpPr/>
              <p:nvPr/>
            </p:nvCxnSpPr>
            <p:spPr>
              <a:xfrm flipH="1" flipV="1">
                <a:off x="7359084" y="5424364"/>
                <a:ext cx="329871" cy="98818"/>
              </a:xfrm>
              <a:prstGeom prst="straightConnector1">
                <a:avLst/>
              </a:prstGeom>
              <a:ln w="158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31" name="Textfeld 68"/>
              <p:cNvSpPr txBox="1">
                <a:spLocks noChangeArrowheads="1"/>
              </p:cNvSpPr>
              <p:nvPr/>
            </p:nvSpPr>
            <p:spPr bwMode="auto">
              <a:xfrm>
                <a:off x="7407627" y="5537993"/>
                <a:ext cx="173637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DE" sz="1400" b="1">
                    <a:latin typeface="Arial" pitchFamily="34" charset="0"/>
                  </a:rPr>
                  <a:t>HiPace 1800 turbo</a:t>
                </a:r>
              </a:p>
              <a:p>
                <a:pPr eaLnBrk="1" hangingPunct="1"/>
                <a:r>
                  <a:rPr lang="de-DE" sz="1400" b="1">
                    <a:latin typeface="Arial" pitchFamily="34" charset="0"/>
                  </a:rPr>
                  <a:t>        (1200 l/s)</a:t>
                </a:r>
              </a:p>
            </p:txBody>
          </p:sp>
        </p:grpSp>
        <p:sp>
          <p:nvSpPr>
            <p:cNvPr id="34825" name="Textfeld 64"/>
            <p:cNvSpPr txBox="1">
              <a:spLocks noChangeArrowheads="1"/>
            </p:cNvSpPr>
            <p:nvPr/>
          </p:nvSpPr>
          <p:spPr bwMode="auto">
            <a:xfrm>
              <a:off x="2673418" y="4687481"/>
              <a:ext cx="17588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de-DE" sz="1400" b="1">
                  <a:latin typeface="Arial" pitchFamily="34" charset="0"/>
                </a:rPr>
                <a:t>SAES getter pump</a:t>
              </a:r>
            </a:p>
            <a:p>
              <a:pPr algn="ctr" eaLnBrk="1" hangingPunct="1"/>
              <a:r>
                <a:rPr lang="de-DE" sz="1400" b="1">
                  <a:latin typeface="Arial" pitchFamily="34" charset="0"/>
                </a:rPr>
                <a:t>(each 1900 l/s) </a:t>
              </a:r>
            </a:p>
          </p:txBody>
        </p:sp>
      </p:grpSp>
      <p:pic>
        <p:nvPicPr>
          <p:cNvPr id="34821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38574"/>
            <a:ext cx="2762077" cy="368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gende mit Linie 2 (Markierungsleiste) 2"/>
          <p:cNvSpPr/>
          <p:nvPr/>
        </p:nvSpPr>
        <p:spPr>
          <a:xfrm>
            <a:off x="5867400" y="1733550"/>
            <a:ext cx="2690813" cy="3590925"/>
          </a:xfrm>
          <a:prstGeom prst="accentCallout2">
            <a:avLst>
              <a:gd name="adj1" fmla="val 43090"/>
              <a:gd name="adj2" fmla="val -3834"/>
              <a:gd name="adj3" fmla="val 73046"/>
              <a:gd name="adj4" fmla="val -23166"/>
              <a:gd name="adj5" fmla="val 76926"/>
              <a:gd name="adj6" fmla="val -47167"/>
            </a:avLst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Target 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chamber</a:t>
            </a:r>
            <a:endParaRPr lang="de-D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4202287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Motivation</a:t>
            </a:r>
            <a:endParaRPr lang="de-D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79511" y="1556792"/>
            <a:ext cx="8570103" cy="46085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1800" b="1" dirty="0">
                <a:latin typeface="Comic Sans MS" pitchFamily="66" charset="0"/>
              </a:rPr>
              <a:t>The PAX </a:t>
            </a:r>
            <a:r>
              <a:rPr lang="de-DE" sz="1800" b="1" dirty="0" err="1">
                <a:latin typeface="Comic Sans MS" pitchFamily="66" charset="0"/>
              </a:rPr>
              <a:t>collaboration</a:t>
            </a:r>
            <a:r>
              <a:rPr lang="de-DE" sz="1800" b="1" dirty="0">
                <a:latin typeface="Comic Sans MS" pitchFamily="66" charset="0"/>
              </a:rPr>
              <a:t> </a:t>
            </a:r>
            <a:r>
              <a:rPr lang="de-DE" sz="1800" b="1" dirty="0" err="1" smtClean="0">
                <a:latin typeface="Comic Sans MS" pitchFamily="66" charset="0"/>
              </a:rPr>
              <a:t>proposed</a:t>
            </a:r>
            <a:r>
              <a:rPr lang="de-DE" sz="1800" b="1" dirty="0" smtClean="0">
                <a:latin typeface="Comic Sans MS" pitchFamily="66" charset="0"/>
              </a:rPr>
              <a:t> </a:t>
            </a:r>
            <a:r>
              <a:rPr lang="de-DE" sz="1800" b="1" dirty="0" err="1" smtClean="0">
                <a:latin typeface="Comic Sans MS" pitchFamily="66" charset="0"/>
              </a:rPr>
              <a:t>to</a:t>
            </a:r>
            <a:r>
              <a:rPr lang="de-DE" sz="1800" b="1" dirty="0" smtClean="0">
                <a:latin typeface="Comic Sans MS" pitchFamily="66" charset="0"/>
              </a:rPr>
              <a:t> </a:t>
            </a:r>
            <a:r>
              <a:rPr lang="de-DE" sz="1800" b="1" dirty="0" err="1" smtClean="0">
                <a:latin typeface="Comic Sans MS" pitchFamily="66" charset="0"/>
              </a:rPr>
              <a:t>investigate</a:t>
            </a:r>
            <a:r>
              <a:rPr lang="de-DE" sz="1800" b="1" dirty="0" smtClean="0">
                <a:latin typeface="Comic Sans MS" pitchFamily="66" charset="0"/>
              </a:rPr>
              <a:t> </a:t>
            </a:r>
            <a:r>
              <a:rPr lang="de-DE" sz="1800" b="1" dirty="0" err="1" smtClean="0">
                <a:latin typeface="Comic Sans MS" pitchFamily="66" charset="0"/>
              </a:rPr>
              <a:t>Drell</a:t>
            </a:r>
            <a:r>
              <a:rPr lang="de-DE" sz="1800" b="1" dirty="0">
                <a:latin typeface="Comic Sans MS" pitchFamily="66" charset="0"/>
              </a:rPr>
              <a:t> </a:t>
            </a:r>
            <a:r>
              <a:rPr lang="de-DE" sz="1800" b="1" dirty="0" smtClean="0">
                <a:latin typeface="Comic Sans MS" pitchFamily="66" charset="0"/>
              </a:rPr>
              <a:t>Yan </a:t>
            </a:r>
            <a:r>
              <a:rPr lang="de-DE" sz="1800" b="1" dirty="0" err="1">
                <a:latin typeface="Comic Sans MS" pitchFamily="66" charset="0"/>
              </a:rPr>
              <a:t>processes</a:t>
            </a:r>
            <a:r>
              <a:rPr lang="de-DE" sz="1800" b="1" dirty="0">
                <a:latin typeface="Comic Sans MS" pitchFamily="66" charset="0"/>
              </a:rPr>
              <a:t> in </a:t>
            </a:r>
            <a:r>
              <a:rPr lang="de-DE" sz="1800" b="1" dirty="0" err="1">
                <a:latin typeface="Comic Sans MS" pitchFamily="66" charset="0"/>
              </a:rPr>
              <a:t>scattering</a:t>
            </a:r>
            <a:r>
              <a:rPr lang="de-DE" sz="1800" b="1" dirty="0">
                <a:latin typeface="Comic Sans MS" pitchFamily="66" charset="0"/>
              </a:rPr>
              <a:t> </a:t>
            </a:r>
            <a:r>
              <a:rPr lang="de-DE" sz="1800" b="1" dirty="0" err="1">
                <a:latin typeface="Comic Sans MS" pitchFamily="66" charset="0"/>
              </a:rPr>
              <a:t>of</a:t>
            </a:r>
            <a:r>
              <a:rPr lang="de-DE" sz="1800" b="1" dirty="0">
                <a:latin typeface="Comic Sans MS" pitchFamily="66" charset="0"/>
              </a:rPr>
              <a:t> </a:t>
            </a:r>
            <a:r>
              <a:rPr lang="de-DE" sz="1800" b="1" dirty="0" err="1">
                <a:latin typeface="Comic Sans MS" pitchFamily="66" charset="0"/>
              </a:rPr>
              <a:t>polarized</a:t>
            </a:r>
            <a:r>
              <a:rPr lang="de-DE" sz="1800" b="1" dirty="0">
                <a:latin typeface="Comic Sans MS" pitchFamily="66" charset="0"/>
              </a:rPr>
              <a:t> </a:t>
            </a:r>
            <a:r>
              <a:rPr lang="de-DE" sz="1800" b="1" dirty="0" err="1" smtClean="0">
                <a:latin typeface="Comic Sans MS" pitchFamily="66" charset="0"/>
              </a:rPr>
              <a:t>proton</a:t>
            </a:r>
            <a:r>
              <a:rPr lang="de-DE" sz="1800" b="1" dirty="0">
                <a:latin typeface="Comic Sans MS" pitchFamily="66" charset="0"/>
              </a:rPr>
              <a:t> </a:t>
            </a:r>
            <a:r>
              <a:rPr lang="de-DE" sz="1800" b="1" dirty="0" smtClean="0">
                <a:latin typeface="Comic Sans MS" pitchFamily="66" charset="0"/>
              </a:rPr>
              <a:t>- </a:t>
            </a:r>
            <a:r>
              <a:rPr lang="de-DE" sz="1800" b="1" dirty="0" err="1" smtClean="0">
                <a:latin typeface="Comic Sans MS" pitchFamily="66" charset="0"/>
              </a:rPr>
              <a:t>antiproton</a:t>
            </a:r>
            <a:r>
              <a:rPr lang="de-DE" sz="1800" b="1" dirty="0" smtClean="0">
                <a:latin typeface="Comic Sans MS" pitchFamily="66" charset="0"/>
              </a:rPr>
              <a:t> </a:t>
            </a:r>
            <a:r>
              <a:rPr lang="de-DE" sz="1800" b="1" dirty="0" err="1" smtClean="0">
                <a:latin typeface="Comic Sans MS" pitchFamily="66" charset="0"/>
              </a:rPr>
              <a:t>beams</a:t>
            </a:r>
            <a:r>
              <a:rPr lang="de-DE" sz="1800" b="1" dirty="0" smtClean="0">
                <a:latin typeface="Comic Sans MS" pitchFamily="66" charset="0"/>
              </a:rPr>
              <a:t> </a:t>
            </a:r>
            <a:r>
              <a:rPr lang="de-DE" sz="1800" b="1" dirty="0" err="1">
                <a:latin typeface="Comic Sans MS" pitchFamily="66" charset="0"/>
              </a:rPr>
              <a:t>at</a:t>
            </a:r>
            <a:r>
              <a:rPr lang="de-DE" sz="1800" b="1" dirty="0">
                <a:latin typeface="Comic Sans MS" pitchFamily="66" charset="0"/>
              </a:rPr>
              <a:t> </a:t>
            </a:r>
            <a:r>
              <a:rPr lang="de-DE" sz="1800" b="1" dirty="0" err="1">
                <a:latin typeface="Comic Sans MS" pitchFamily="66" charset="0"/>
              </a:rPr>
              <a:t>the</a:t>
            </a:r>
            <a:r>
              <a:rPr lang="de-DE" sz="1800" b="1" dirty="0">
                <a:latin typeface="Comic Sans MS" pitchFamily="66" charset="0"/>
              </a:rPr>
              <a:t> HESR (FAIR</a:t>
            </a:r>
            <a:r>
              <a:rPr lang="de-DE" sz="1800" b="1" dirty="0" smtClean="0">
                <a:latin typeface="Comic Sans MS" pitchFamily="66" charset="0"/>
              </a:rPr>
              <a:t>).</a:t>
            </a:r>
            <a:endParaRPr lang="de-DE" sz="1800" b="1" dirty="0">
              <a:latin typeface="Comic Sans MS" pitchFamily="66" charset="0"/>
            </a:endParaRPr>
          </a:p>
          <a:p>
            <a:pPr>
              <a:defRPr/>
            </a:pPr>
            <a:endParaRPr lang="de-DE" sz="1800" b="1" dirty="0">
              <a:latin typeface="Comic Sans MS" pitchFamily="66" charset="0"/>
            </a:endParaRPr>
          </a:p>
          <a:p>
            <a:pPr>
              <a:defRPr/>
            </a:pPr>
            <a:r>
              <a:rPr lang="de-DE" sz="1800" b="1" dirty="0" smtClean="0">
                <a:latin typeface="Comic Sans MS" pitchFamily="66" charset="0"/>
              </a:rPr>
              <a:t>Annihilation </a:t>
            </a:r>
            <a:r>
              <a:rPr lang="de-DE" sz="1800" b="1" dirty="0" err="1">
                <a:latin typeface="Comic Sans MS" pitchFamily="66" charset="0"/>
              </a:rPr>
              <a:t>of</a:t>
            </a:r>
            <a:r>
              <a:rPr lang="de-DE" sz="1800" b="1" dirty="0">
                <a:latin typeface="Comic Sans MS" pitchFamily="66" charset="0"/>
              </a:rPr>
              <a:t> </a:t>
            </a:r>
            <a:r>
              <a:rPr lang="de-DE" sz="1800" b="1" dirty="0" err="1">
                <a:latin typeface="Comic Sans MS" pitchFamily="66" charset="0"/>
              </a:rPr>
              <a:t>valence</a:t>
            </a:r>
            <a:r>
              <a:rPr lang="de-DE" sz="1800" b="1" dirty="0">
                <a:latin typeface="Comic Sans MS" pitchFamily="66" charset="0"/>
              </a:rPr>
              <a:t> </a:t>
            </a:r>
            <a:r>
              <a:rPr lang="de-DE" sz="1800" b="1" dirty="0" err="1">
                <a:latin typeface="Comic Sans MS" pitchFamily="66" charset="0"/>
              </a:rPr>
              <a:t>quark</a:t>
            </a:r>
            <a:r>
              <a:rPr lang="de-DE" sz="1800" b="1" dirty="0">
                <a:latin typeface="Comic Sans MS" pitchFamily="66" charset="0"/>
              </a:rPr>
              <a:t> </a:t>
            </a:r>
            <a:r>
              <a:rPr lang="de-DE" sz="1800" b="1" dirty="0" err="1">
                <a:latin typeface="Comic Sans MS" pitchFamily="66" charset="0"/>
              </a:rPr>
              <a:t>with</a:t>
            </a:r>
            <a:r>
              <a:rPr lang="de-DE" sz="1800" b="1" dirty="0">
                <a:latin typeface="Comic Sans MS" pitchFamily="66" charset="0"/>
              </a:rPr>
              <a:t> </a:t>
            </a:r>
            <a:r>
              <a:rPr lang="de-DE" sz="1800" b="1" dirty="0" smtClean="0">
                <a:latin typeface="Comic Sans MS" pitchFamily="66" charset="0"/>
              </a:rPr>
              <a:t>an </a:t>
            </a:r>
          </a:p>
          <a:p>
            <a:pPr marL="0" indent="0">
              <a:buNone/>
              <a:defRPr/>
            </a:pPr>
            <a:r>
              <a:rPr lang="de-DE" sz="1800" b="1" dirty="0">
                <a:latin typeface="Comic Sans MS" pitchFamily="66" charset="0"/>
              </a:rPr>
              <a:t> </a:t>
            </a:r>
            <a:r>
              <a:rPr lang="de-DE" sz="1800" b="1" dirty="0" smtClean="0">
                <a:latin typeface="Comic Sans MS" pitchFamily="66" charset="0"/>
              </a:rPr>
              <a:t>  </a:t>
            </a:r>
            <a:r>
              <a:rPr lang="de-DE" sz="1800" b="1" dirty="0" err="1" smtClean="0">
                <a:latin typeface="Comic Sans MS" pitchFamily="66" charset="0"/>
              </a:rPr>
              <a:t>antivalence</a:t>
            </a:r>
            <a:r>
              <a:rPr lang="de-DE" sz="1800" b="1" dirty="0" smtClean="0">
                <a:latin typeface="Comic Sans MS" pitchFamily="66" charset="0"/>
              </a:rPr>
              <a:t> </a:t>
            </a:r>
            <a:r>
              <a:rPr lang="de-DE" sz="1800" b="1" dirty="0" err="1">
                <a:latin typeface="Comic Sans MS" pitchFamily="66" charset="0"/>
              </a:rPr>
              <a:t>quark</a:t>
            </a:r>
            <a:r>
              <a:rPr lang="de-DE" sz="1800" b="1" dirty="0">
                <a:latin typeface="Comic Sans MS" pitchFamily="66" charset="0"/>
              </a:rPr>
              <a:t> </a:t>
            </a:r>
            <a:r>
              <a:rPr lang="de-DE" sz="1800" b="1" dirty="0" err="1" smtClean="0">
                <a:latin typeface="Comic Sans MS" pitchFamily="66" charset="0"/>
              </a:rPr>
              <a:t>allows</a:t>
            </a:r>
            <a:r>
              <a:rPr lang="de-DE" sz="1800" b="1" dirty="0" smtClean="0">
                <a:latin typeface="Comic Sans MS" pitchFamily="66" charset="0"/>
              </a:rPr>
              <a:t> </a:t>
            </a:r>
            <a:r>
              <a:rPr lang="de-DE" sz="1800" b="1" dirty="0" err="1" smtClean="0">
                <a:latin typeface="Comic Sans MS" pitchFamily="66" charset="0"/>
              </a:rPr>
              <a:t>direct</a:t>
            </a:r>
            <a:r>
              <a:rPr lang="de-DE" sz="1800" b="1" dirty="0" smtClean="0">
                <a:latin typeface="Comic Sans MS" pitchFamily="66" charset="0"/>
              </a:rPr>
              <a:t> </a:t>
            </a:r>
            <a:r>
              <a:rPr lang="de-DE" sz="1800" b="1" dirty="0" err="1" smtClean="0">
                <a:latin typeface="Comic Sans MS" pitchFamily="66" charset="0"/>
              </a:rPr>
              <a:t>access</a:t>
            </a:r>
            <a:endParaRPr lang="de-DE" sz="1800" b="1" dirty="0" smtClean="0">
              <a:latin typeface="Comic Sans MS" pitchFamily="66" charset="0"/>
            </a:endParaRPr>
          </a:p>
          <a:p>
            <a:pPr marL="0" indent="0">
              <a:buNone/>
              <a:defRPr/>
            </a:pPr>
            <a:r>
              <a:rPr lang="de-DE" sz="1800" b="1" dirty="0" smtClean="0">
                <a:latin typeface="Comic Sans MS" pitchFamily="66" charset="0"/>
              </a:rPr>
              <a:t>   </a:t>
            </a:r>
            <a:r>
              <a:rPr lang="de-DE" sz="1800" b="1" dirty="0" err="1" smtClean="0">
                <a:latin typeface="Comic Sans MS" pitchFamily="66" charset="0"/>
              </a:rPr>
              <a:t>to</a:t>
            </a:r>
            <a:r>
              <a:rPr lang="de-DE" sz="1800" b="1" dirty="0" smtClean="0">
                <a:latin typeface="Comic Sans MS" pitchFamily="66" charset="0"/>
              </a:rPr>
              <a:t>:  </a:t>
            </a:r>
            <a:r>
              <a:rPr lang="de-DE" sz="1800" b="1" dirty="0" err="1" smtClean="0">
                <a:latin typeface="Comic Sans MS" pitchFamily="66" charset="0"/>
              </a:rPr>
              <a:t>transversity</a:t>
            </a:r>
            <a:r>
              <a:rPr lang="de-DE" sz="1800" b="1" dirty="0" smtClean="0">
                <a:latin typeface="Comic Sans MS" pitchFamily="66" charset="0"/>
              </a:rPr>
              <a:t>, ….</a:t>
            </a:r>
          </a:p>
          <a:p>
            <a:pPr>
              <a:defRPr/>
            </a:pPr>
            <a:endParaRPr lang="de-DE" sz="1800" b="1" u="sng" dirty="0">
              <a:latin typeface="Comic Sans MS" pitchFamily="66" charset="0"/>
            </a:endParaRPr>
          </a:p>
          <a:p>
            <a:pPr>
              <a:defRPr/>
            </a:pPr>
            <a:endParaRPr lang="de-DE" sz="1800" b="1" u="sng" dirty="0" smtClean="0">
              <a:latin typeface="Comic Sans MS" pitchFamily="66" charset="0"/>
            </a:endParaRPr>
          </a:p>
          <a:p>
            <a:pPr marL="0" indent="0">
              <a:buNone/>
              <a:defRPr/>
            </a:pPr>
            <a:endParaRPr lang="de-DE" sz="1800" b="1" u="sng" dirty="0">
              <a:latin typeface="Comic Sans MS" pitchFamily="66" charset="0"/>
            </a:endParaRPr>
          </a:p>
          <a:p>
            <a:pPr>
              <a:defRPr/>
            </a:pPr>
            <a:endParaRPr lang="de-DE" sz="1800" b="1" u="sng" dirty="0" smtClean="0">
              <a:latin typeface="Comic Sans MS" pitchFamily="66" charset="0"/>
            </a:endParaRPr>
          </a:p>
          <a:p>
            <a:pPr>
              <a:defRPr/>
            </a:pPr>
            <a:r>
              <a:rPr lang="de-DE" sz="1800" b="1" u="sng" dirty="0" err="1" smtClean="0">
                <a:latin typeface="Comic Sans MS" pitchFamily="66" charset="0"/>
              </a:rPr>
              <a:t>Requirements</a:t>
            </a:r>
            <a:r>
              <a:rPr lang="de-DE" sz="1800" b="1" u="sng" dirty="0" smtClean="0">
                <a:latin typeface="Comic Sans MS" pitchFamily="66" charset="0"/>
              </a:rPr>
              <a:t>:</a:t>
            </a:r>
            <a:endParaRPr lang="de-DE" sz="1800" b="1" dirty="0">
              <a:latin typeface="Comic Sans MS" pitchFamily="66" charset="0"/>
            </a:endParaRPr>
          </a:p>
          <a:p>
            <a:pPr marL="0" indent="0">
              <a:buNone/>
              <a:defRPr/>
            </a:pPr>
            <a:r>
              <a:rPr lang="de-DE" sz="1800" b="1" dirty="0">
                <a:latin typeface="Comic Sans MS" pitchFamily="66" charset="0"/>
              </a:rPr>
              <a:t>       </a:t>
            </a:r>
            <a:r>
              <a:rPr lang="de-DE" sz="1800" b="1" dirty="0" err="1" smtClean="0">
                <a:latin typeface="Comic Sans MS" pitchFamily="66" charset="0"/>
              </a:rPr>
              <a:t>Polarized</a:t>
            </a:r>
            <a:r>
              <a:rPr lang="de-DE" sz="1800" b="1" dirty="0" smtClean="0">
                <a:latin typeface="Comic Sans MS" pitchFamily="66" charset="0"/>
              </a:rPr>
              <a:t> </a:t>
            </a:r>
            <a:r>
              <a:rPr lang="de-DE" sz="1800" b="1" dirty="0" err="1">
                <a:latin typeface="Comic Sans MS" pitchFamily="66" charset="0"/>
              </a:rPr>
              <a:t>proton</a:t>
            </a:r>
            <a:r>
              <a:rPr lang="de-DE" sz="1800" b="1" dirty="0">
                <a:latin typeface="Comic Sans MS" pitchFamily="66" charset="0"/>
              </a:rPr>
              <a:t> </a:t>
            </a:r>
            <a:r>
              <a:rPr lang="de-DE" sz="1800" b="1" dirty="0" smtClean="0">
                <a:latin typeface="Comic Sans MS" pitchFamily="66" charset="0"/>
              </a:rPr>
              <a:t>beam</a:t>
            </a:r>
          </a:p>
          <a:p>
            <a:pPr marL="0" indent="0">
              <a:buNone/>
              <a:defRPr/>
            </a:pPr>
            <a:r>
              <a:rPr lang="de-DE" sz="1800" b="1" dirty="0">
                <a:latin typeface="Comic Sans MS" pitchFamily="66" charset="0"/>
              </a:rPr>
              <a:t> </a:t>
            </a:r>
            <a:r>
              <a:rPr lang="de-DE" sz="1800" b="1" dirty="0" smtClean="0">
                <a:latin typeface="Comic Sans MS" pitchFamily="66" charset="0"/>
              </a:rPr>
              <a:t>      </a:t>
            </a:r>
            <a:r>
              <a:rPr lang="de-DE" sz="1800" b="1" dirty="0" err="1" smtClean="0">
                <a:latin typeface="Comic Sans MS" pitchFamily="66" charset="0"/>
              </a:rPr>
              <a:t>Polarized</a:t>
            </a:r>
            <a:r>
              <a:rPr lang="de-DE" sz="1800" b="1" dirty="0" smtClean="0">
                <a:latin typeface="Comic Sans MS" pitchFamily="66" charset="0"/>
              </a:rPr>
              <a:t> </a:t>
            </a:r>
            <a:r>
              <a:rPr lang="de-DE" sz="1800" b="1" dirty="0" err="1">
                <a:latin typeface="Comic Sans MS" pitchFamily="66" charset="0"/>
              </a:rPr>
              <a:t>antiproton</a:t>
            </a:r>
            <a:r>
              <a:rPr lang="de-DE" sz="1800" b="1" dirty="0">
                <a:latin typeface="Comic Sans MS" pitchFamily="66" charset="0"/>
              </a:rPr>
              <a:t> </a:t>
            </a:r>
            <a:r>
              <a:rPr lang="de-DE" sz="1800" b="1" dirty="0" smtClean="0">
                <a:latin typeface="Comic Sans MS" pitchFamily="66" charset="0"/>
              </a:rPr>
              <a:t>beam</a:t>
            </a:r>
            <a:endParaRPr lang="de-DE" sz="1800" b="1" dirty="0">
              <a:latin typeface="Comic Sans MS" pitchFamily="66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25" y="2492375"/>
            <a:ext cx="3832225" cy="3529013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srgbClr val="005B82">
                <a:alpha val="40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88" y="5241729"/>
            <a:ext cx="272504" cy="28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676" y="5598046"/>
            <a:ext cx="239316" cy="35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741" y="3923588"/>
            <a:ext cx="4181475" cy="523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Ellipse 11"/>
          <p:cNvSpPr/>
          <p:nvPr/>
        </p:nvSpPr>
        <p:spPr>
          <a:xfrm>
            <a:off x="3026890" y="3850768"/>
            <a:ext cx="1714500" cy="357188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omic Sans MS" pitchFamily="66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208666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\\VBOXSVR\weidemann\Dokumente\Thesis\THESIS\Bilder\ANKE_chamb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2444750"/>
            <a:ext cx="579596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V="1">
            <a:off x="1763713" y="4724400"/>
            <a:ext cx="936625" cy="936625"/>
          </a:xfrm>
          <a:prstGeom prst="straightConnector1">
            <a:avLst/>
          </a:prstGeom>
          <a:ln w="158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/>
        </p:nvSpPr>
        <p:spPr>
          <a:xfrm>
            <a:off x="323528" y="18864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Beam 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polarimeter</a:t>
            </a:r>
            <a:endParaRPr lang="de-D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20</a:t>
            </a:fld>
            <a:endParaRPr kumimoji="0" lang="en-US" dirty="0"/>
          </a:p>
        </p:txBody>
      </p:sp>
      <p:sp>
        <p:nvSpPr>
          <p:cNvPr id="9" name="Inhaltsplatzhalter 2"/>
          <p:cNvSpPr>
            <a:spLocks noGrp="1"/>
          </p:cNvSpPr>
          <p:nvPr/>
        </p:nvSpPr>
        <p:spPr bwMode="auto">
          <a:xfrm>
            <a:off x="467544" y="1407834"/>
            <a:ext cx="8280920" cy="797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194" rIns="0" bIns="0" numCol="1" anchor="t" anchorCtr="0" compatLnSpc="1">
            <a:prstTxWarp prst="textNoShape">
              <a:avLst/>
            </a:prstTxWarp>
          </a:bodyPr>
          <a:lstStyle>
            <a:lvl1pPr marL="342510" indent="-342510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103" indent="-285425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24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2pPr>
            <a:lvl3pPr marL="1141695" indent="-228341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3pPr>
            <a:lvl4pPr marL="1598376" indent="-228341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4pPr>
            <a:lvl5pPr marL="2055055" indent="-228341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5pPr>
            <a:lvl6pPr marL="2511735" indent="-228341" algn="l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68413" indent="-228341" algn="l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5095" indent="-228341" algn="l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1771" indent="-228341" algn="l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Measurement of asymmetry in </a:t>
            </a:r>
            <a:r>
              <a:rPr lang="en-US" sz="1800" dirty="0" err="1"/>
              <a:t>pd</a:t>
            </a:r>
            <a:r>
              <a:rPr lang="en-US" sz="1800" dirty="0"/>
              <a:t>-elastic scattering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2 Silicon Tracking </a:t>
            </a:r>
            <a:r>
              <a:rPr lang="en-US" sz="1800" dirty="0" smtClean="0"/>
              <a:t>Telescopes </a:t>
            </a:r>
            <a:r>
              <a:rPr lang="en-US" sz="1800" dirty="0"/>
              <a:t>left and right of the COSY beam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Deuterium Cluster </a:t>
            </a:r>
            <a:r>
              <a:rPr lang="en-US" sz="1800" dirty="0" smtClean="0"/>
              <a:t>Target (</a:t>
            </a:r>
            <a:r>
              <a:rPr lang="en-US" sz="1800" dirty="0" err="1" smtClean="0"/>
              <a:t>d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=10</a:t>
            </a:r>
            <a:r>
              <a:rPr lang="en-US" sz="1800" baseline="30000" dirty="0" smtClean="0"/>
              <a:t>14</a:t>
            </a:r>
            <a:r>
              <a:rPr lang="en-US" sz="1800" dirty="0" smtClean="0"/>
              <a:t> atoms/cm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150218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07504" y="6410848"/>
            <a:ext cx="3581400" cy="365760"/>
          </a:xfrm>
        </p:spPr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1880866" y="2310160"/>
            <a:ext cx="1079500" cy="862012"/>
            <a:chOff x="2280875" y="1709907"/>
            <a:chExt cx="1079500" cy="862012"/>
          </a:xfrm>
        </p:grpSpPr>
        <p:sp>
          <p:nvSpPr>
            <p:cNvPr id="6" name="AutoShape 25"/>
            <p:cNvSpPr>
              <a:spLocks noChangeArrowheads="1"/>
            </p:cNvSpPr>
            <p:nvPr/>
          </p:nvSpPr>
          <p:spPr bwMode="auto">
            <a:xfrm rot="11132806">
              <a:off x="2280875" y="1709907"/>
              <a:ext cx="476250" cy="790574"/>
            </a:xfrm>
            <a:prstGeom prst="curvedLeftArrow">
              <a:avLst>
                <a:gd name="adj1" fmla="val 33200"/>
                <a:gd name="adj2" fmla="val 66400"/>
                <a:gd name="adj3" fmla="val 33333"/>
              </a:avLst>
            </a:prstGeom>
            <a:solidFill>
              <a:srgbClr val="3A6F8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9900"/>
                </a:solidFill>
              </a:endParaRPr>
            </a:p>
          </p:txBody>
        </p:sp>
        <p:sp>
          <p:nvSpPr>
            <p:cNvPr id="7" name="AutoShape 26"/>
            <p:cNvSpPr>
              <a:spLocks noChangeArrowheads="1"/>
            </p:cNvSpPr>
            <p:nvPr/>
          </p:nvSpPr>
          <p:spPr bwMode="auto">
            <a:xfrm>
              <a:off x="2884125" y="1781345"/>
              <a:ext cx="476250" cy="790574"/>
            </a:xfrm>
            <a:prstGeom prst="curvedLeftArrow">
              <a:avLst>
                <a:gd name="adj1" fmla="val 33200"/>
                <a:gd name="adj2" fmla="val 66400"/>
                <a:gd name="adj3" fmla="val 33333"/>
              </a:avLst>
            </a:prstGeom>
            <a:solidFill>
              <a:srgbClr val="3A6F8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9900"/>
                </a:solidFill>
              </a:endParaRPr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2663746" y="1914056"/>
              <a:ext cx="288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de-DE" smtClean="0"/>
                <a:t>p</a:t>
              </a:r>
            </a:p>
          </p:txBody>
        </p:sp>
      </p:grpSp>
      <p:grpSp>
        <p:nvGrpSpPr>
          <p:cNvPr id="9" name="Gruppo 8"/>
          <p:cNvGrpSpPr>
            <a:grpSpLocks/>
          </p:cNvGrpSpPr>
          <p:nvPr/>
        </p:nvGrpSpPr>
        <p:grpSpPr bwMode="auto">
          <a:xfrm>
            <a:off x="2411091" y="1417195"/>
            <a:ext cx="1654175" cy="664365"/>
            <a:chOff x="2442329" y="803483"/>
            <a:chExt cx="1655572" cy="663252"/>
          </a:xfrm>
        </p:grpSpPr>
        <p:sp>
          <p:nvSpPr>
            <p:cNvPr id="10" name="Oval 22"/>
            <p:cNvSpPr>
              <a:spLocks noChangeArrowheads="1"/>
            </p:cNvSpPr>
            <p:nvPr/>
          </p:nvSpPr>
          <p:spPr bwMode="auto">
            <a:xfrm>
              <a:off x="3146062" y="1250835"/>
              <a:ext cx="142875" cy="144462"/>
            </a:xfrm>
            <a:prstGeom prst="ellipse">
              <a:avLst/>
            </a:prstGeom>
            <a:solidFill>
              <a:srgbClr val="3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9900"/>
                </a:solidFill>
              </a:endParaRPr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3144475" y="1177810"/>
              <a:ext cx="1444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9900"/>
                </a:solidFill>
              </a:endParaRPr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3144475" y="1466735"/>
              <a:ext cx="1444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9900"/>
                </a:solidFill>
              </a:endParaRPr>
            </a:p>
          </p:txBody>
        </p:sp>
        <p:sp>
          <p:nvSpPr>
            <p:cNvPr id="13" name="Text Box 30"/>
            <p:cNvSpPr txBox="1">
              <a:spLocks noChangeArrowheads="1"/>
            </p:cNvSpPr>
            <p:nvPr/>
          </p:nvSpPr>
          <p:spPr bwMode="auto">
            <a:xfrm>
              <a:off x="2442329" y="803483"/>
              <a:ext cx="1655572" cy="42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de-DE" sz="1200" dirty="0" err="1" smtClean="0">
                  <a:solidFill>
                    <a:srgbClr val="000000"/>
                  </a:solidFill>
                </a:rPr>
                <a:t>cluster</a:t>
              </a:r>
              <a:r>
                <a:rPr lang="de-DE" sz="1200" dirty="0" smtClean="0">
                  <a:solidFill>
                    <a:srgbClr val="000000"/>
                  </a:solidFill>
                </a:rPr>
                <a:t> </a:t>
              </a:r>
              <a:r>
                <a:rPr lang="de-DE" sz="1200" dirty="0" err="1" smtClean="0">
                  <a:solidFill>
                    <a:srgbClr val="000000"/>
                  </a:solidFill>
                </a:rPr>
                <a:t>targ</a:t>
              </a:r>
              <a:r>
                <a:rPr lang="de-DE" sz="1200" dirty="0" smtClean="0">
                  <a:solidFill>
                    <a:srgbClr val="000000"/>
                  </a:solidFill>
                </a:rPr>
                <a:t>. + STT (beam </a:t>
              </a:r>
              <a:r>
                <a:rPr lang="de-DE" sz="1200" dirty="0" err="1" smtClean="0">
                  <a:solidFill>
                    <a:srgbClr val="000000"/>
                  </a:solidFill>
                </a:rPr>
                <a:t>polarimetry</a:t>
              </a:r>
              <a:r>
                <a:rPr lang="de-DE" sz="1200" dirty="0" smtClean="0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1835696" y="3356992"/>
            <a:ext cx="1189444" cy="469095"/>
            <a:chOff x="3723918" y="4203511"/>
            <a:chExt cx="1885314" cy="583249"/>
          </a:xfrm>
        </p:grpSpPr>
        <p:grpSp>
          <p:nvGrpSpPr>
            <p:cNvPr id="15" name="Gruppo 27"/>
            <p:cNvGrpSpPr>
              <a:grpSpLocks/>
            </p:cNvGrpSpPr>
            <p:nvPr/>
          </p:nvGrpSpPr>
          <p:grpSpPr bwMode="auto">
            <a:xfrm>
              <a:off x="4244454" y="4203511"/>
              <a:ext cx="791570" cy="504967"/>
              <a:chOff x="4217158" y="4189863"/>
              <a:chExt cx="791570" cy="504967"/>
            </a:xfrm>
          </p:grpSpPr>
          <p:sp>
            <p:nvSpPr>
              <p:cNvPr id="17" name="Rettangolo 16"/>
              <p:cNvSpPr/>
              <p:nvPr/>
            </p:nvSpPr>
            <p:spPr bwMode="auto">
              <a:xfrm>
                <a:off x="4217585" y="4189863"/>
                <a:ext cx="790974" cy="5048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009900"/>
                  </a:solidFill>
                </a:endParaRPr>
              </a:p>
            </p:txBody>
          </p:sp>
          <p:sp>
            <p:nvSpPr>
              <p:cNvPr id="18" name="Freccia in su 33"/>
              <p:cNvSpPr>
                <a:spLocks noChangeArrowheads="1"/>
              </p:cNvSpPr>
              <p:nvPr/>
            </p:nvSpPr>
            <p:spPr bwMode="auto">
              <a:xfrm>
                <a:off x="4462817" y="4258101"/>
                <a:ext cx="286603" cy="341194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it-IT" sz="240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3723918" y="4526047"/>
              <a:ext cx="1885314" cy="26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9900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de-DE" sz="1200" dirty="0" err="1" smtClean="0">
                  <a:solidFill>
                    <a:srgbClr val="FF0000"/>
                  </a:solidFill>
                </a:rPr>
                <a:t>polarized</a:t>
              </a:r>
              <a:r>
                <a:rPr lang="de-DE" sz="1200" dirty="0" smtClean="0">
                  <a:solidFill>
                    <a:srgbClr val="FF0000"/>
                  </a:solidFill>
                </a:rPr>
                <a:t> </a:t>
              </a:r>
              <a:r>
                <a:rPr lang="de-DE" sz="1200" dirty="0" err="1" smtClean="0">
                  <a:solidFill>
                    <a:srgbClr val="FF0000"/>
                  </a:solidFill>
                </a:rPr>
                <a:t>target</a:t>
              </a:r>
              <a:r>
                <a:rPr lang="de-DE" sz="1200" dirty="0" smtClean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635896" y="3616372"/>
            <a:ext cx="481990" cy="316684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it-IT" sz="2400" smtClean="0">
              <a:solidFill>
                <a:srgbClr val="009900"/>
              </a:solidFill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583878" y="1937097"/>
            <a:ext cx="3600450" cy="1655763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it-IT" sz="2400" smtClean="0">
              <a:solidFill>
                <a:srgbClr val="009900"/>
              </a:solidFill>
            </a:endParaRPr>
          </a:p>
        </p:txBody>
      </p:sp>
      <p:sp>
        <p:nvSpPr>
          <p:cNvPr id="22" name="CasellaDiTesto 40"/>
          <p:cNvSpPr txBox="1">
            <a:spLocks noChangeArrowheads="1"/>
          </p:cNvSpPr>
          <p:nvPr/>
        </p:nvSpPr>
        <p:spPr bwMode="auto">
          <a:xfrm>
            <a:off x="3106416" y="2414935"/>
            <a:ext cx="106521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99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99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99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99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99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99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99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9900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COSY ring</a:t>
            </a:r>
            <a:endParaRPr lang="it-IT" smtClean="0">
              <a:solidFill>
                <a:srgbClr val="000000"/>
              </a:solidFill>
            </a:endParaRPr>
          </a:p>
        </p:txBody>
      </p:sp>
      <p:grpSp>
        <p:nvGrpSpPr>
          <p:cNvPr id="23" name="Gruppo 22"/>
          <p:cNvGrpSpPr>
            <a:grpSpLocks/>
          </p:cNvGrpSpPr>
          <p:nvPr/>
        </p:nvGrpSpPr>
        <p:grpSpPr bwMode="auto">
          <a:xfrm>
            <a:off x="801366" y="1397347"/>
            <a:ext cx="1201737" cy="841375"/>
            <a:chOff x="1201479" y="796334"/>
            <a:chExt cx="1201479" cy="841397"/>
          </a:xfrm>
        </p:grpSpPr>
        <p:sp>
          <p:nvSpPr>
            <p:cNvPr id="24" name="Freccia circolare a destra 48"/>
            <p:cNvSpPr>
              <a:spLocks noChangeArrowheads="1"/>
            </p:cNvSpPr>
            <p:nvPr/>
          </p:nvSpPr>
          <p:spPr bwMode="auto">
            <a:xfrm>
              <a:off x="1604513" y="1112808"/>
              <a:ext cx="224287" cy="439947"/>
            </a:xfrm>
            <a:prstGeom prst="curvedRightArrow">
              <a:avLst>
                <a:gd name="adj1" fmla="val 24991"/>
                <a:gd name="adj2" fmla="val 50001"/>
                <a:gd name="adj3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9900"/>
                </a:solidFill>
              </a:endParaRPr>
            </a:p>
          </p:txBody>
        </p:sp>
        <p:sp>
          <p:nvSpPr>
            <p:cNvPr id="25" name="Rettangolo 49"/>
            <p:cNvSpPr>
              <a:spLocks noChangeArrowheads="1"/>
            </p:cNvSpPr>
            <p:nvPr/>
          </p:nvSpPr>
          <p:spPr bwMode="auto">
            <a:xfrm>
              <a:off x="1201479" y="796334"/>
              <a:ext cx="1201479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de-DE" sz="12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Spin-flipper</a:t>
              </a:r>
            </a:p>
          </p:txBody>
        </p:sp>
        <p:cxnSp>
          <p:nvCxnSpPr>
            <p:cNvPr id="26" name="Connettore 2 55"/>
            <p:cNvCxnSpPr>
              <a:cxnSpLocks noChangeShapeType="1"/>
            </p:cNvCxnSpPr>
            <p:nvPr/>
          </p:nvCxnSpPr>
          <p:spPr bwMode="auto">
            <a:xfrm>
              <a:off x="1842448" y="1392072"/>
              <a:ext cx="0" cy="245659"/>
            </a:xfrm>
            <a:prstGeom prst="straightConnector1">
              <a:avLst/>
            </a:prstGeom>
            <a:noFill/>
            <a:ln w="22225" algn="ctr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Connettore 2 56"/>
            <p:cNvCxnSpPr>
              <a:cxnSpLocks noChangeShapeType="1"/>
            </p:cNvCxnSpPr>
            <p:nvPr/>
          </p:nvCxnSpPr>
          <p:spPr bwMode="auto">
            <a:xfrm>
              <a:off x="1851547" y="1025857"/>
              <a:ext cx="0" cy="245659"/>
            </a:xfrm>
            <a:prstGeom prst="straightConnector1">
              <a:avLst/>
            </a:prstGeom>
            <a:noFill/>
            <a:ln w="22225" algn="ctr">
              <a:solidFill>
                <a:schemeClr val="accent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Rettangolo 58"/>
          <p:cNvSpPr>
            <a:spLocks noChangeArrowheads="1"/>
          </p:cNvSpPr>
          <p:nvPr/>
        </p:nvSpPr>
        <p:spPr bwMode="auto">
          <a:xfrm>
            <a:off x="323528" y="1268760"/>
            <a:ext cx="4338638" cy="2838450"/>
          </a:xfrm>
          <a:prstGeom prst="rect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it-IT" sz="2400" smtClean="0">
              <a:solidFill>
                <a:srgbClr val="009900"/>
              </a:solidFill>
            </a:endParaRPr>
          </a:p>
        </p:txBody>
      </p:sp>
      <p:pic>
        <p:nvPicPr>
          <p:cNvPr id="29" name="Picture 36" descr="C:\Users\lenisa\Desktop\PROPOSALS\PAX_CERN\CERN_07_02_12\figure\figure_articolo\12000s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1472630"/>
            <a:ext cx="357187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magine 8"/>
          <p:cNvPicPr>
            <a:picLocks noGr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6247" y="3429000"/>
            <a:ext cx="3324225" cy="28733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" name="Picture 38" descr="C:\Users\lenisa\Desktop\filtering_12000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4" y="4148664"/>
            <a:ext cx="3680823" cy="215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ttangolo 34"/>
          <p:cNvSpPr>
            <a:spLocks noChangeArrowheads="1"/>
          </p:cNvSpPr>
          <p:nvPr/>
        </p:nvSpPr>
        <p:spPr bwMode="auto">
          <a:xfrm>
            <a:off x="3347864" y="4148664"/>
            <a:ext cx="903856" cy="223266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endParaRPr lang="it-IT" sz="2400" smtClean="0"/>
          </a:p>
        </p:txBody>
      </p:sp>
      <p:sp>
        <p:nvSpPr>
          <p:cNvPr id="33" name="Rettangolo 32"/>
          <p:cNvSpPr>
            <a:spLocks noChangeArrowheads="1"/>
          </p:cNvSpPr>
          <p:nvPr/>
        </p:nvSpPr>
        <p:spPr bwMode="auto">
          <a:xfrm>
            <a:off x="371804" y="4148664"/>
            <a:ext cx="2976060" cy="2160379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endParaRPr lang="it-IT" sz="2400" dirty="0" smtClean="0"/>
          </a:p>
        </p:txBody>
      </p:sp>
      <p:sp>
        <p:nvSpPr>
          <p:cNvPr id="34" name="Titel 1"/>
          <p:cNvSpPr txBox="1">
            <a:spLocks/>
          </p:cNvSpPr>
          <p:nvPr/>
        </p:nvSpPr>
        <p:spPr bwMode="auto">
          <a:xfrm>
            <a:off x="354013" y="302295"/>
            <a:ext cx="802481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de-DE" sz="32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Spin-</a:t>
            </a:r>
            <a:r>
              <a:rPr lang="de-DE" sz="3200" kern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filtering</a:t>
            </a:r>
            <a:r>
              <a:rPr lang="de-DE" sz="32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sz="3200" kern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cycle</a:t>
            </a:r>
            <a:endParaRPr lang="de-DE" sz="3200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076295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 1"/>
          <p:cNvSpPr txBox="1">
            <a:spLocks/>
          </p:cNvSpPr>
          <p:nvPr/>
        </p:nvSpPr>
        <p:spPr bwMode="auto">
          <a:xfrm>
            <a:off x="507627" y="322219"/>
            <a:ext cx="80248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de-DE" sz="3200" kern="0" dirty="0" smtClean="0">
                <a:solidFill>
                  <a:srgbClr val="FF0000"/>
                </a:solidFill>
                <a:latin typeface="Comic Sans MS"/>
              </a:rPr>
              <a:t>Spin-</a:t>
            </a:r>
            <a:r>
              <a:rPr lang="de-DE" sz="3200" kern="0" dirty="0" err="1" smtClean="0">
                <a:solidFill>
                  <a:srgbClr val="FF0000"/>
                </a:solidFill>
                <a:latin typeface="Comic Sans MS"/>
              </a:rPr>
              <a:t>filtering</a:t>
            </a:r>
            <a:r>
              <a:rPr lang="de-DE" sz="3200" kern="0" dirty="0" smtClean="0">
                <a:solidFill>
                  <a:srgbClr val="FF0000"/>
                </a:solidFill>
                <a:latin typeface="Comic Sans MS"/>
              </a:rPr>
              <a:t>: </a:t>
            </a:r>
            <a:r>
              <a:rPr lang="de-DE" sz="3200" kern="0" dirty="0" err="1" smtClean="0">
                <a:solidFill>
                  <a:srgbClr val="FF0000"/>
                </a:solidFill>
                <a:latin typeface="Comic Sans MS"/>
              </a:rPr>
              <a:t>results</a:t>
            </a:r>
            <a:endParaRPr lang="de-DE" sz="3200" kern="0" dirty="0">
              <a:solidFill>
                <a:srgbClr val="FF0000"/>
              </a:solidFill>
              <a:latin typeface="Comic Sans MS"/>
            </a:endParaRPr>
          </a:p>
        </p:txBody>
      </p:sp>
      <p:pic>
        <p:nvPicPr>
          <p:cNvPr id="52" name="Immagine 5"/>
          <p:cNvPicPr>
            <a:picLocks noGr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556792"/>
            <a:ext cx="3900480" cy="28083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" name="Textfeld 15"/>
          <p:cNvSpPr txBox="1"/>
          <p:nvPr/>
        </p:nvSpPr>
        <p:spPr>
          <a:xfrm>
            <a:off x="308168" y="4572997"/>
            <a:ext cx="8656320" cy="800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5B82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it-IT" b="1" dirty="0" smtClean="0">
                <a:solidFill>
                  <a:srgbClr val="0070C0"/>
                </a:solidFill>
                <a:latin typeface="Comic Sans MS"/>
              </a:rPr>
              <a:t>MILESTONE FOR </a:t>
            </a:r>
            <a:r>
              <a:rPr lang="it-IT" b="1" smtClean="0">
                <a:solidFill>
                  <a:srgbClr val="0070C0"/>
                </a:solidFill>
                <a:latin typeface="Comic Sans MS"/>
              </a:rPr>
              <a:t>THE FIELD!</a:t>
            </a:r>
            <a:endParaRPr lang="en-GB" b="1" dirty="0">
              <a:solidFill>
                <a:srgbClr val="0070C0"/>
              </a:solidFill>
              <a:latin typeface="Comic Sans MS"/>
            </a:endParaRPr>
          </a:p>
          <a:p>
            <a:pPr lvl="1">
              <a:buClr>
                <a:srgbClr val="005B82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Comic Sans MS"/>
              </a:rPr>
              <a:t>Confirms understanding of spin-filtering as a viable method to polarize a stored beam</a:t>
            </a:r>
            <a:r>
              <a:rPr lang="en-GB" sz="1400" dirty="0" smtClean="0">
                <a:solidFill>
                  <a:srgbClr val="000000"/>
                </a:solidFill>
                <a:latin typeface="Comic Sans MS"/>
              </a:rPr>
              <a:t>.</a:t>
            </a:r>
          </a:p>
          <a:p>
            <a:pPr lvl="1">
              <a:buClr>
                <a:srgbClr val="005B82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latin typeface="Comic Sans MS"/>
              </a:rPr>
              <a:t>Confirms complete control of the systematics of the experiment</a:t>
            </a:r>
            <a:r>
              <a:rPr lang="en-GB" sz="1400" dirty="0" smtClean="0">
                <a:solidFill>
                  <a:srgbClr val="FF0000"/>
                </a:solidFill>
                <a:latin typeface="Comic Sans MS"/>
              </a:rPr>
              <a:t>.</a:t>
            </a:r>
            <a:endParaRPr lang="en-GB" sz="1400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PAX - Polarized Antiprotons</a:t>
            </a: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51520" y="5445224"/>
            <a:ext cx="871296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Book Antiqua" pitchFamily="18" charset="0"/>
              </a:rPr>
              <a:t>Mar. 2012 </a:t>
            </a:r>
            <a:r>
              <a:rPr lang="en-US" sz="1600" b="1" dirty="0">
                <a:latin typeface="Book Antiqua" pitchFamily="18" charset="0"/>
              </a:rPr>
              <a:t>SPS Committee</a:t>
            </a:r>
            <a:r>
              <a:rPr lang="en-US" sz="1600" b="1" dirty="0" smtClean="0">
                <a:latin typeface="Book Antiqua" pitchFamily="18" charset="0"/>
              </a:rPr>
              <a:t>: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sz="1600" dirty="0" smtClean="0">
                <a:latin typeface="Comic Sans MS" panose="030F0702030302020204" pitchFamily="66" charset="0"/>
              </a:rPr>
              <a:t>… many </a:t>
            </a:r>
            <a:r>
              <a:rPr lang="en-US" sz="1600" dirty="0">
                <a:latin typeface="Comic Sans MS" panose="030F0702030302020204" pitchFamily="66" charset="0"/>
              </a:rPr>
              <a:t>positive developments have </a:t>
            </a:r>
            <a:r>
              <a:rPr lang="en-US" sz="1600" dirty="0" smtClean="0">
                <a:latin typeface="Comic Sans MS" panose="030F0702030302020204" pitchFamily="66" charset="0"/>
              </a:rPr>
              <a:t>occurred </a:t>
            </a:r>
            <a:r>
              <a:rPr lang="en-US" sz="1600" dirty="0">
                <a:latin typeface="Comic Sans MS" panose="030F0702030302020204" pitchFamily="66" charset="0"/>
              </a:rPr>
              <a:t>at the AD, leading to an updated program for the coming years </a:t>
            </a:r>
            <a:r>
              <a:rPr lang="en-US" sz="1600" dirty="0" smtClean="0">
                <a:latin typeface="Comic Sans MS" panose="030F0702030302020204" pitchFamily="66" charset="0"/>
              </a:rPr>
              <a:t>….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consider that PAX is 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now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incompatible with this program</a:t>
            </a:r>
            <a:r>
              <a:rPr lang="en-US" sz="16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7" name="Rechteck 52"/>
          <p:cNvSpPr>
            <a:spLocks noChangeArrowheads="1"/>
          </p:cNvSpPr>
          <p:nvPr/>
        </p:nvSpPr>
        <p:spPr bwMode="auto">
          <a:xfrm>
            <a:off x="4478479" y="4273351"/>
            <a:ext cx="4486009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omic Sans MS" pitchFamily="66" charset="0"/>
              </a:rPr>
              <a:t>W</a:t>
            </a:r>
            <a:r>
              <a:rPr lang="en-US" sz="1400" dirty="0" smtClean="0">
                <a:latin typeface="Comic Sans MS" pitchFamily="66" charset="0"/>
              </a:rPr>
              <a:t>. </a:t>
            </a:r>
            <a:r>
              <a:rPr lang="en-US" sz="1400" dirty="0" err="1" smtClean="0">
                <a:latin typeface="Comic Sans MS" pitchFamily="66" charset="0"/>
              </a:rPr>
              <a:t>Augustyniak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>
                <a:latin typeface="Comic Sans MS" pitchFamily="66" charset="0"/>
              </a:rPr>
              <a:t>et al., </a:t>
            </a:r>
            <a:r>
              <a:rPr lang="en-US" sz="1400" dirty="0" err="1" smtClean="0">
                <a:latin typeface="Comic Sans MS" pitchFamily="66" charset="0"/>
              </a:rPr>
              <a:t>Physi</a:t>
            </a:r>
            <a:r>
              <a:rPr lang="en-US" sz="1400" dirty="0" smtClean="0">
                <a:latin typeface="Comic Sans MS" pitchFamily="66" charset="0"/>
              </a:rPr>
              <a:t>. </a:t>
            </a:r>
            <a:r>
              <a:rPr lang="en-US" sz="1400" dirty="0" err="1" smtClean="0">
                <a:latin typeface="Comic Sans MS" pitchFamily="66" charset="0"/>
              </a:rPr>
              <a:t>Lett</a:t>
            </a:r>
            <a:r>
              <a:rPr lang="en-US" sz="1400" dirty="0" smtClean="0">
                <a:latin typeface="Comic Sans MS" pitchFamily="66" charset="0"/>
              </a:rPr>
              <a:t>. </a:t>
            </a:r>
            <a:r>
              <a:rPr lang="en-US" sz="1400">
                <a:latin typeface="Comic Sans MS" pitchFamily="66" charset="0"/>
              </a:rPr>
              <a:t>B </a:t>
            </a:r>
            <a:r>
              <a:rPr lang="en-US" sz="1400" smtClean="0">
                <a:latin typeface="Comic Sans MS" pitchFamily="66" charset="0"/>
              </a:rPr>
              <a:t>712 </a:t>
            </a:r>
            <a:r>
              <a:rPr lang="en-US" sz="1400">
                <a:latin typeface="Comic Sans MS" pitchFamily="66" charset="0"/>
              </a:rPr>
              <a:t>(</a:t>
            </a:r>
            <a:r>
              <a:rPr lang="en-US" sz="1400" smtClean="0">
                <a:latin typeface="Comic Sans MS" pitchFamily="66" charset="0"/>
              </a:rPr>
              <a:t>2012) 64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0810405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Polarized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antiprotons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situation</a:t>
            </a:r>
            <a:endParaRPr lang="de-D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4167" y="1844824"/>
            <a:ext cx="8503920" cy="1584176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  <a:latin typeface="Comic Sans MS" pitchFamily="66" charset="0"/>
              </a:rPr>
              <a:t>Status:</a:t>
            </a:r>
          </a:p>
          <a:p>
            <a:r>
              <a:rPr lang="de-DE" sz="1600" dirty="0" err="1" smtClean="0">
                <a:latin typeface="Comic Sans MS" pitchFamily="66" charset="0"/>
              </a:rPr>
              <a:t>Successfull</a:t>
            </a:r>
            <a:r>
              <a:rPr lang="de-DE" sz="1600" dirty="0" smtClean="0">
                <a:latin typeface="Comic Sans MS" pitchFamily="66" charset="0"/>
              </a:rPr>
              <a:t> (negative) </a:t>
            </a:r>
            <a:r>
              <a:rPr lang="de-DE" sz="1600" dirty="0" err="1" smtClean="0">
                <a:latin typeface="Comic Sans MS" pitchFamily="66" charset="0"/>
              </a:rPr>
              <a:t>spin</a:t>
            </a:r>
            <a:r>
              <a:rPr lang="de-DE" sz="1600" dirty="0" smtClean="0">
                <a:latin typeface="Comic Sans MS" pitchFamily="66" charset="0"/>
              </a:rPr>
              <a:t>-flip </a:t>
            </a:r>
            <a:r>
              <a:rPr lang="de-DE" sz="1600" dirty="0" err="1" smtClean="0">
                <a:latin typeface="Comic Sans MS" pitchFamily="66" charset="0"/>
              </a:rPr>
              <a:t>test</a:t>
            </a:r>
            <a:r>
              <a:rPr lang="de-DE" sz="1600" dirty="0" smtClean="0">
                <a:latin typeface="Comic Sans MS" pitchFamily="66" charset="0"/>
              </a:rPr>
              <a:t> at COSY</a:t>
            </a:r>
            <a:endParaRPr lang="de-DE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de-DE" sz="1600" dirty="0" err="1" smtClean="0">
                <a:latin typeface="Comic Sans MS" pitchFamily="66" charset="0"/>
              </a:rPr>
              <a:t>Successfull</a:t>
            </a:r>
            <a:r>
              <a:rPr lang="de-DE" sz="1600" dirty="0" smtClean="0">
                <a:latin typeface="Comic Sans MS" pitchFamily="66" charset="0"/>
              </a:rPr>
              <a:t> </a:t>
            </a:r>
            <a:r>
              <a:rPr lang="de-DE" sz="1600" dirty="0" err="1" smtClean="0">
                <a:latin typeface="Comic Sans MS" pitchFamily="66" charset="0"/>
              </a:rPr>
              <a:t>spin</a:t>
            </a:r>
            <a:r>
              <a:rPr lang="de-DE" sz="1600" dirty="0" smtClean="0">
                <a:latin typeface="Comic Sans MS" pitchFamily="66" charset="0"/>
              </a:rPr>
              <a:t> </a:t>
            </a:r>
            <a:r>
              <a:rPr lang="de-DE" sz="1600" dirty="0" err="1" smtClean="0">
                <a:latin typeface="Comic Sans MS" pitchFamily="66" charset="0"/>
              </a:rPr>
              <a:t>filtering</a:t>
            </a:r>
            <a:r>
              <a:rPr lang="de-DE" sz="1600" dirty="0" smtClean="0">
                <a:latin typeface="Comic Sans MS" pitchFamily="66" charset="0"/>
              </a:rPr>
              <a:t> </a:t>
            </a:r>
            <a:r>
              <a:rPr lang="de-DE" sz="1600" dirty="0" err="1" smtClean="0">
                <a:latin typeface="Comic Sans MS" pitchFamily="66" charset="0"/>
              </a:rPr>
              <a:t>measruement</a:t>
            </a:r>
            <a:r>
              <a:rPr lang="de-DE" sz="1600" dirty="0" smtClean="0">
                <a:latin typeface="Comic Sans MS" pitchFamily="66" charset="0"/>
              </a:rPr>
              <a:t> at COSY on </a:t>
            </a:r>
            <a:r>
              <a:rPr lang="de-DE" sz="1600" dirty="0" err="1" smtClean="0">
                <a:latin typeface="Comic Sans MS" pitchFamily="66" charset="0"/>
              </a:rPr>
              <a:t>transverse</a:t>
            </a:r>
            <a:r>
              <a:rPr lang="de-DE" sz="1600" dirty="0" smtClean="0">
                <a:latin typeface="Comic Sans MS" pitchFamily="66" charset="0"/>
              </a:rPr>
              <a:t> </a:t>
            </a:r>
            <a:r>
              <a:rPr lang="de-DE" sz="1600" dirty="0" err="1" smtClean="0">
                <a:latin typeface="Comic Sans MS" pitchFamily="66" charset="0"/>
              </a:rPr>
              <a:t>target</a:t>
            </a:r>
            <a:r>
              <a:rPr lang="de-DE" sz="1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lvl="1"/>
            <a:r>
              <a:rPr lang="de-DE" sz="1600" dirty="0" err="1" smtClean="0">
                <a:solidFill>
                  <a:schemeClr val="tx1"/>
                </a:solidFill>
                <a:latin typeface="Comic Sans MS" pitchFamily="66" charset="0"/>
              </a:rPr>
              <a:t>Excellent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omic Sans MS" pitchFamily="66" charset="0"/>
              </a:rPr>
              <a:t>agreement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omic Sans MS" pitchFamily="66" charset="0"/>
              </a:rPr>
              <a:t>with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omic Sans MS" pitchFamily="66" charset="0"/>
              </a:rPr>
              <a:t>theoretical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omic Sans MS" pitchFamily="66" charset="0"/>
              </a:rPr>
              <a:t>predictions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omic Sans MS" pitchFamily="66" charset="0"/>
              </a:rPr>
              <a:t>for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omic Sans MS" pitchFamily="66" charset="0"/>
              </a:rPr>
              <a:t>protons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lvl="1"/>
            <a:r>
              <a:rPr lang="de-DE" sz="1600" dirty="0" err="1" smtClean="0">
                <a:solidFill>
                  <a:schemeClr val="tx1"/>
                </a:solidFill>
                <a:latin typeface="Comic Sans MS" pitchFamily="66" charset="0"/>
              </a:rPr>
              <a:t>Successfull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mic Sans MS" pitchFamily="66" charset="0"/>
              </a:rPr>
              <a:t>c</a:t>
            </a:r>
            <a:r>
              <a:rPr lang="de-DE" sz="1600" dirty="0" err="1" smtClean="0">
                <a:solidFill>
                  <a:schemeClr val="tx1"/>
                </a:solidFill>
                <a:latin typeface="Comic Sans MS" pitchFamily="66" charset="0"/>
              </a:rPr>
              <a:t>ommissioning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omic Sans MS" pitchFamily="66" charset="0"/>
              </a:rPr>
              <a:t>of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 experimental </a:t>
            </a:r>
            <a:r>
              <a:rPr lang="de-DE" sz="1600" dirty="0" err="1" smtClean="0">
                <a:solidFill>
                  <a:schemeClr val="tx1"/>
                </a:solidFill>
                <a:latin typeface="Comic Sans MS" pitchFamily="66" charset="0"/>
              </a:rPr>
              <a:t>setup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omic Sans MS" pitchFamily="66" charset="0"/>
              </a:rPr>
              <a:t>for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omic Sans MS" pitchFamily="66" charset="0"/>
              </a:rPr>
              <a:t>experiments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omic Sans MS" pitchFamily="66" charset="0"/>
              </a:rPr>
              <a:t>with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omic Sans MS" pitchFamily="66" charset="0"/>
              </a:rPr>
              <a:t>antiproton</a:t>
            </a:r>
            <a:endParaRPr lang="de-DE" sz="16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251520" y="4797152"/>
                <a:ext cx="8464558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Still pending:</a:t>
                </a:r>
                <a:endParaRPr lang="de-DE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342900" lvl="2" indent="-342900">
                  <a:spcBef>
                    <a:spcPts val="0"/>
                  </a:spcBef>
                  <a:buClr>
                    <a:srgbClr val="009EE0"/>
                  </a:buClr>
                  <a:buFontTx/>
                  <a:buChar char="•"/>
                  <a:defRPr/>
                </a:pPr>
                <a:r>
                  <a:rPr lang="de-DE" sz="1600" dirty="0">
                    <a:latin typeface="Comic Sans MS" pitchFamily="66" charset="0"/>
                  </a:rPr>
                  <a:t>Spin-</a:t>
                </a:r>
                <a:r>
                  <a:rPr lang="de-DE" sz="1600" dirty="0" err="1">
                    <a:latin typeface="Comic Sans MS" pitchFamily="66" charset="0"/>
                  </a:rPr>
                  <a:t>filtering</a:t>
                </a:r>
                <a:r>
                  <a:rPr lang="de-DE" sz="1600" dirty="0">
                    <a:latin typeface="Comic Sans MS" pitchFamily="66" charset="0"/>
                  </a:rPr>
                  <a:t> </a:t>
                </a:r>
                <a:r>
                  <a:rPr lang="de-DE" sz="1600" dirty="0" err="1">
                    <a:latin typeface="Comic Sans MS" pitchFamily="66" charset="0"/>
                  </a:rPr>
                  <a:t>experiments</a:t>
                </a:r>
                <a:r>
                  <a:rPr lang="de-DE" sz="1600" dirty="0">
                    <a:latin typeface="Comic Sans MS" pitchFamily="66" charset="0"/>
                  </a:rPr>
                  <a:t> </a:t>
                </a:r>
                <a:r>
                  <a:rPr lang="de-DE" sz="1600" dirty="0" err="1">
                    <a:latin typeface="Comic Sans MS" pitchFamily="66" charset="0"/>
                  </a:rPr>
                  <a:t>at</a:t>
                </a:r>
                <a:r>
                  <a:rPr lang="de-DE" sz="1600" dirty="0">
                    <a:latin typeface="Comic Sans MS" pitchFamily="66" charset="0"/>
                  </a:rPr>
                  <a:t> AD </a:t>
                </a:r>
                <a:r>
                  <a:rPr lang="de-DE" sz="1600" dirty="0" err="1">
                    <a:latin typeface="Comic Sans MS" pitchFamily="66" charset="0"/>
                  </a:rPr>
                  <a:t>exploring</a:t>
                </a:r>
                <a:r>
                  <a:rPr lang="de-DE" sz="1600" dirty="0">
                    <a:latin typeface="Comic Sans MS" pitchFamily="66" charset="0"/>
                  </a:rPr>
                  <a:t> </a:t>
                </a:r>
                <a:r>
                  <a:rPr lang="de-DE" sz="1600" dirty="0" err="1">
                    <a:latin typeface="Comic Sans MS" pitchFamily="66" charset="0"/>
                  </a:rPr>
                  <a:t>the</a:t>
                </a:r>
                <a:r>
                  <a:rPr lang="de-DE" sz="1600" dirty="0">
                    <a:latin typeface="Comic Sans MS" pitchFamily="66" charset="0"/>
                  </a:rPr>
                  <a:t> </a:t>
                </a:r>
                <a:r>
                  <a:rPr lang="de-DE" sz="1600" dirty="0" err="1">
                    <a:latin typeface="Comic Sans MS" pitchFamily="66" charset="0"/>
                  </a:rPr>
                  <a:t>systems</a:t>
                </a:r>
                <a:r>
                  <a:rPr lang="de-DE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de-DE" sz="1600" i="1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de-DE" sz="16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1600" i="1">
                            <a:latin typeface="Cambria Math"/>
                          </a:rPr>
                          <m:t>bar</m:t>
                        </m:r>
                      </m:e>
                    </m:d>
                    <m:r>
                      <m:rPr>
                        <m:sty m:val="p"/>
                      </m:rPr>
                      <a:rPr lang="de-DE" sz="1600" i="1">
                        <a:latin typeface="Cambria Math"/>
                      </a:rPr>
                      <m:t>p</m:t>
                    </m:r>
                  </m:oMath>
                </a14:m>
                <a:r>
                  <a:rPr lang="de-DE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de-DE" sz="1600" i="1">
                        <a:latin typeface="Cambria Math"/>
                      </a:rPr>
                      <m:t>p</m:t>
                    </m:r>
                    <m:r>
                      <a:rPr lang="de-DE" sz="16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de-DE" sz="1600" i="1">
                        <a:latin typeface="Cambria Math"/>
                      </a:rPr>
                      <m:t>bar</m:t>
                    </m:r>
                    <m:r>
                      <a:rPr lang="de-DE" sz="1600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de-DE" sz="1600" i="1">
                        <a:latin typeface="Cambria Math"/>
                      </a:rPr>
                      <m:t>d</m:t>
                    </m:r>
                  </m:oMath>
                </a14:m>
                <a:r>
                  <a:rPr lang="de-DE" sz="1600" dirty="0">
                    <a:latin typeface="Comic Sans MS" pitchFamily="66" charset="0"/>
                  </a:rPr>
                  <a:t>, (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de-DE" sz="1600" i="1">
                        <a:latin typeface="Cambria Math"/>
                      </a:rPr>
                      <m:t>p</m:t>
                    </m:r>
                    <m:r>
                      <a:rPr lang="de-DE" sz="16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de-DE" sz="1600" i="1">
                        <a:latin typeface="Cambria Math"/>
                      </a:rPr>
                      <m:t>bar</m:t>
                    </m:r>
                    <m:r>
                      <a:rPr lang="de-DE" sz="1600">
                        <a:latin typeface="Cambria Math"/>
                      </a:rPr>
                      <m:t>)</m:t>
                    </m:r>
                    <m:sPre>
                      <m:sPrePr>
                        <m:ctrlPr>
                          <a:rPr lang="de-DE" sz="16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de-DE" sz="1600" i="1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de-DE" sz="1600" i="1">
                            <a:latin typeface="Cambria Math"/>
                          </a:rPr>
                          <m:t>He</m:t>
                        </m:r>
                      </m:e>
                    </m:sPre>
                  </m:oMath>
                </a14:m>
                <a:r>
                  <a:rPr lang="de-DE" sz="1600" dirty="0">
                    <a:latin typeface="Comic Sans MS" pitchFamily="66" charset="0"/>
                  </a:rPr>
                  <a:t>)  (</a:t>
                </a:r>
                <a:r>
                  <a:rPr lang="de-DE" sz="1600" dirty="0" err="1">
                    <a:latin typeface="Comic Sans MS" pitchFamily="66" charset="0"/>
                  </a:rPr>
                  <a:t>transverse</a:t>
                </a:r>
                <a:r>
                  <a:rPr lang="de-DE" sz="1600" dirty="0">
                    <a:latin typeface="Comic Sans MS" pitchFamily="66" charset="0"/>
                  </a:rPr>
                  <a:t> </a:t>
                </a:r>
                <a:r>
                  <a:rPr lang="de-DE" sz="1600" dirty="0" err="1">
                    <a:latin typeface="Comic Sans MS" pitchFamily="66" charset="0"/>
                  </a:rPr>
                  <a:t>and</a:t>
                </a:r>
                <a:r>
                  <a:rPr lang="de-DE" sz="1600" dirty="0">
                    <a:latin typeface="Comic Sans MS" pitchFamily="66" charset="0"/>
                  </a:rPr>
                  <a:t> longitudinal </a:t>
                </a:r>
                <a:r>
                  <a:rPr lang="de-DE" sz="1600" dirty="0" err="1">
                    <a:latin typeface="Comic Sans MS" pitchFamily="66" charset="0"/>
                  </a:rPr>
                  <a:t>polarization</a:t>
                </a:r>
                <a:r>
                  <a:rPr lang="de-DE" sz="1600" dirty="0">
                    <a:latin typeface="Comic Sans MS" pitchFamily="66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97152"/>
                <a:ext cx="8464558" cy="861774"/>
              </a:xfrm>
              <a:prstGeom prst="rect">
                <a:avLst/>
              </a:prstGeom>
              <a:blipFill rotWithShape="1">
                <a:blip r:embed="rId2"/>
                <a:stretch>
                  <a:fillRect l="-576" t="-2837" b="-92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271772" y="3717032"/>
                <a:ext cx="864096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Present perspective</a:t>
                </a:r>
              </a:p>
              <a:p>
                <a:pPr marL="285750" indent="-285750">
                  <a:spcBef>
                    <a:spcPts val="0"/>
                  </a:spcBef>
                  <a:buFont typeface="Arial" pitchFamily="34" charset="0"/>
                  <a:buChar char="•"/>
                  <a:defRPr/>
                </a:pPr>
                <a:r>
                  <a:rPr lang="en-US" sz="1600" dirty="0" smtClean="0">
                    <a:latin typeface="Comic Sans MS" pitchFamily="66" charset="0"/>
                  </a:rPr>
                  <a:t>Spin </a:t>
                </a:r>
                <a:r>
                  <a:rPr lang="en-US" sz="1600" dirty="0">
                    <a:latin typeface="Comic Sans MS" pitchFamily="66" charset="0"/>
                  </a:rPr>
                  <a:t>filtering with protons and a longitudinally polarized gas target at COSY at </a:t>
                </a:r>
                <a:r>
                  <a:rPr lang="de-DE" sz="1600" dirty="0">
                    <a:latin typeface="Comic Sans MS" pitchFamily="66" charset="0"/>
                  </a:rPr>
                  <a:t>T</a:t>
                </a:r>
                <a:r>
                  <a:rPr lang="de-DE" sz="1050" dirty="0">
                    <a:latin typeface="Comic Sans MS" pitchFamily="66" charset="0"/>
                  </a:rPr>
                  <a:t>p</a:t>
                </a:r>
                <a14:m>
                  <m:oMath xmlns:m="http://schemas.openxmlformats.org/officeDocument/2006/math" xmlns="">
                    <m:r>
                      <a:rPr lang="de-DE" sz="1600" b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sz="1600" b="0" i="1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130 MeV (</a:t>
                </a:r>
                <a14:m>
                  <m:oMath xmlns:m="http://schemas.openxmlformats.org/officeDocument/2006/math" xmlns="">
                    <m:acc>
                      <m:accPr>
                        <m:chr m:val="⃗"/>
                        <m:ctrlPr>
                          <a:rPr lang="de-DE" sz="16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sz="1600" b="0" i="1">
                            <a:latin typeface="Cambria Math"/>
                          </a:rPr>
                          <m:t>p</m:t>
                        </m:r>
                      </m:e>
                    </m:acc>
                    <m:acc>
                      <m:accPr>
                        <m:chr m:val="⃗"/>
                        <m:ctrlPr>
                          <a:rPr lang="de-DE" sz="16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sz="1600" b="0" i="1">
                            <a:latin typeface="Cambria Math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sz="1600" dirty="0">
                    <a:latin typeface="Comic Sans MS" pitchFamily="66" charset="0"/>
                  </a:rPr>
                  <a:t> scattering</a:t>
                </a:r>
                <a:r>
                  <a:rPr lang="en-US" sz="1600" dirty="0" smtClean="0"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72" y="3717032"/>
                <a:ext cx="8640960" cy="861774"/>
              </a:xfrm>
              <a:prstGeom prst="rect">
                <a:avLst/>
              </a:prstGeom>
              <a:blipFill rotWithShape="1">
                <a:blip r:embed="rId3"/>
                <a:stretch>
                  <a:fillRect l="-635" t="-2837" b="-92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2830675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79388"/>
            <a:ext cx="8361362" cy="754062"/>
          </a:xfrm>
        </p:spPr>
        <p:txBody>
          <a:bodyPr>
            <a:normAutofit/>
          </a:bodyPr>
          <a:lstStyle/>
          <a:p>
            <a:pPr eaLnBrk="1" hangingPunct="1"/>
            <a:r>
              <a:rPr lang="de-DE" sz="3200" dirty="0" smtClean="0">
                <a:solidFill>
                  <a:srgbClr val="FF0000"/>
                </a:solidFill>
                <a:latin typeface="Comic Sans MS" pitchFamily="66" charset="0"/>
              </a:rPr>
              <a:t>PAX </a:t>
            </a:r>
            <a:r>
              <a:rPr lang="de-DE" sz="3200" dirty="0" err="1" smtClean="0">
                <a:solidFill>
                  <a:srgbClr val="FF0000"/>
                </a:solidFill>
                <a:latin typeface="Comic Sans MS" pitchFamily="66" charset="0"/>
              </a:rPr>
              <a:t>next</a:t>
            </a:r>
            <a:r>
              <a:rPr lang="de-DE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Comic Sans MS" pitchFamily="66" charset="0"/>
              </a:rPr>
              <a:t>future</a:t>
            </a:r>
            <a:r>
              <a:rPr lang="de-DE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Comic Sans MS" pitchFamily="66" charset="0"/>
              </a:rPr>
              <a:t>plans</a:t>
            </a:r>
            <a:endParaRPr lang="de-DE" sz="3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Inhaltsplatzhalt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6" y="4143202"/>
            <a:ext cx="3620042" cy="2022102"/>
          </a:xfrm>
          <a:effectLst>
            <a:softEdge rad="31750"/>
          </a:effectLst>
        </p:spPr>
      </p:pic>
      <p:grpSp>
        <p:nvGrpSpPr>
          <p:cNvPr id="2" name="Gruppo 1"/>
          <p:cNvGrpSpPr/>
          <p:nvPr/>
        </p:nvGrpSpPr>
        <p:grpSpPr>
          <a:xfrm>
            <a:off x="251520" y="2564904"/>
            <a:ext cx="8427433" cy="2808312"/>
            <a:chOff x="251520" y="2564904"/>
            <a:chExt cx="8427433" cy="2808312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564904"/>
              <a:ext cx="4106953" cy="280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Inhaltsplatzhalter 2"/>
            <p:cNvSpPr txBox="1">
              <a:spLocks/>
            </p:cNvSpPr>
            <p:nvPr/>
          </p:nvSpPr>
          <p:spPr>
            <a:xfrm>
              <a:off x="251520" y="2636912"/>
              <a:ext cx="4154062" cy="531112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5B8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5B82"/>
                </a:buClr>
                <a:buFont typeface="Wingdings" pitchFamily="2" charset="2"/>
                <a:buChar char="§"/>
                <a:defRPr sz="2200" i="1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de-DE" sz="1600" dirty="0" err="1" smtClean="0">
                  <a:latin typeface="Comic Sans MS" pitchFamily="66" charset="0"/>
                </a:rPr>
                <a:t>Superconducting</a:t>
              </a:r>
              <a:r>
                <a:rPr lang="de-DE" sz="1600" dirty="0" smtClean="0">
                  <a:latin typeface="Comic Sans MS" pitchFamily="66" charset="0"/>
                </a:rPr>
                <a:t> 4.7 Tm </a:t>
              </a:r>
              <a:r>
                <a:rPr lang="de-DE" sz="1600" dirty="0" err="1" smtClean="0">
                  <a:latin typeface="Comic Sans MS" pitchFamily="66" charset="0"/>
                </a:rPr>
                <a:t>solenoid</a:t>
              </a:r>
              <a:r>
                <a:rPr lang="de-DE" sz="1600" dirty="0" smtClean="0">
                  <a:latin typeface="Comic Sans MS" pitchFamily="66" charset="0"/>
                </a:rPr>
                <a:t> </a:t>
              </a:r>
              <a:r>
                <a:rPr lang="de-DE" sz="1600" dirty="0" err="1" smtClean="0">
                  <a:latin typeface="Comic Sans MS" pitchFamily="66" charset="0"/>
                </a:rPr>
                <a:t>ordered</a:t>
              </a:r>
              <a:r>
                <a:rPr lang="de-DE" sz="1800" dirty="0" smtClean="0">
                  <a:latin typeface="Comic Sans MS" pitchFamily="66" charset="0"/>
                </a:rPr>
                <a:t> </a:t>
              </a:r>
              <a:endParaRPr lang="de-DE" sz="1800" dirty="0">
                <a:latin typeface="Comic Sans MS" pitchFamily="66" charset="0"/>
              </a:endParaRPr>
            </a:p>
          </p:txBody>
        </p:sp>
      </p:grpSp>
      <p:sp>
        <p:nvSpPr>
          <p:cNvPr id="10" name="Inhaltsplatzhalter 2"/>
          <p:cNvSpPr txBox="1">
            <a:spLocks/>
          </p:cNvSpPr>
          <p:nvPr/>
        </p:nvSpPr>
        <p:spPr>
          <a:xfrm>
            <a:off x="3923928" y="5445224"/>
            <a:ext cx="4608512" cy="720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600" dirty="0" smtClean="0">
                <a:latin typeface="Comic Sans MS"/>
                <a:ea typeface="Wingdings"/>
                <a:cs typeface="Comic Sans MS"/>
                <a:sym typeface="Wingdings"/>
              </a:rPr>
              <a:t>Longitudinal beam </a:t>
            </a:r>
            <a:r>
              <a:rPr lang="de-DE" sz="1600" dirty="0" err="1" smtClean="0">
                <a:latin typeface="Comic Sans MS"/>
                <a:ea typeface="Wingdings"/>
                <a:cs typeface="Comic Sans MS"/>
                <a:sym typeface="Wingdings"/>
              </a:rPr>
              <a:t>polarimeter</a:t>
            </a:r>
            <a:r>
              <a:rPr lang="de-DE" sz="1600" dirty="0" smtClean="0">
                <a:latin typeface="Comic Sans MS"/>
                <a:ea typeface="Wingdings"/>
                <a:cs typeface="Comic Sans MS"/>
                <a:sym typeface="Wingdings"/>
              </a:rPr>
              <a:t> in </a:t>
            </a:r>
            <a:r>
              <a:rPr lang="de-DE" sz="1600" smtClean="0">
                <a:latin typeface="Comic Sans MS"/>
                <a:ea typeface="Wingdings"/>
                <a:cs typeface="Comic Sans MS"/>
                <a:sym typeface="Wingdings"/>
              </a:rPr>
              <a:t>pre‘aration</a:t>
            </a:r>
            <a:r>
              <a:rPr lang="de-DE" sz="1600" dirty="0" smtClean="0">
                <a:latin typeface="Comic Sans MS"/>
                <a:ea typeface="Wingdings"/>
                <a:cs typeface="Comic Sans MS"/>
                <a:sym typeface="Wingdings"/>
              </a:rPr>
              <a:t>:</a:t>
            </a:r>
          </a:p>
          <a:p>
            <a:pPr marL="0" indent="0">
              <a:buNone/>
            </a:pPr>
            <a:r>
              <a:rPr lang="de-DE" sz="1600" dirty="0" smtClean="0">
                <a:latin typeface="Comic Sans MS"/>
                <a:ea typeface="Wingdings"/>
                <a:cs typeface="Comic Sans MS"/>
                <a:sym typeface="Wingdings"/>
              </a:rPr>
              <a:t>-&gt; </a:t>
            </a:r>
            <a:r>
              <a:rPr lang="de-DE" sz="1600" dirty="0" err="1" smtClean="0">
                <a:latin typeface="Comic Sans MS"/>
                <a:ea typeface="Wingdings"/>
                <a:cs typeface="Comic Sans MS"/>
                <a:sym typeface="Wingdings"/>
              </a:rPr>
              <a:t>next</a:t>
            </a:r>
            <a:r>
              <a:rPr lang="de-DE" sz="1600" dirty="0" smtClean="0">
                <a:latin typeface="Comic Sans MS"/>
                <a:ea typeface="Wingdings"/>
                <a:cs typeface="Comic Sans MS"/>
                <a:sym typeface="Wingdings"/>
              </a:rPr>
              <a:t> </a:t>
            </a:r>
            <a:r>
              <a:rPr lang="de-DE" sz="1600" dirty="0" err="1" smtClean="0">
                <a:latin typeface="Comic Sans MS"/>
                <a:ea typeface="Wingdings"/>
                <a:cs typeface="Comic Sans MS"/>
                <a:sym typeface="Wingdings"/>
              </a:rPr>
              <a:t>talk</a:t>
            </a:r>
            <a:r>
              <a:rPr lang="de-DE" sz="1600" dirty="0" smtClean="0">
                <a:latin typeface="Comic Sans MS"/>
                <a:ea typeface="Wingdings"/>
                <a:cs typeface="Comic Sans MS"/>
                <a:sym typeface="Wingdings"/>
              </a:rPr>
              <a:t> </a:t>
            </a:r>
            <a:r>
              <a:rPr lang="de-DE" sz="1600" dirty="0" err="1" smtClean="0">
                <a:latin typeface="Comic Sans MS"/>
                <a:ea typeface="Wingdings"/>
                <a:cs typeface="Comic Sans MS"/>
                <a:sym typeface="Wingdings"/>
              </a:rPr>
              <a:t>from</a:t>
            </a:r>
            <a:r>
              <a:rPr lang="de-DE" sz="1600" dirty="0" smtClean="0">
                <a:latin typeface="Comic Sans MS"/>
                <a:ea typeface="Wingdings"/>
                <a:cs typeface="Comic Sans MS"/>
                <a:sym typeface="Wingdings"/>
              </a:rPr>
              <a:t> V. </a:t>
            </a:r>
            <a:r>
              <a:rPr lang="de-DE" sz="1600" dirty="0" err="1" smtClean="0">
                <a:latin typeface="Comic Sans MS"/>
                <a:ea typeface="Wingdings"/>
                <a:cs typeface="Comic Sans MS"/>
                <a:sym typeface="Wingdings"/>
              </a:rPr>
              <a:t>Carassiti</a:t>
            </a:r>
            <a:endParaRPr lang="de-DE" sz="1600" dirty="0">
              <a:latin typeface="Comic Sans MS"/>
              <a:cs typeface="Comic Sans MS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354314" y="1484784"/>
            <a:ext cx="7890094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600" dirty="0" smtClean="0">
                <a:latin typeface="Comic Sans MS" pitchFamily="66" charset="0"/>
              </a:rPr>
              <a:t>Waiting </a:t>
            </a:r>
            <a:r>
              <a:rPr lang="de-DE" sz="1600" dirty="0" err="1" smtClean="0">
                <a:latin typeface="Comic Sans MS" pitchFamily="66" charset="0"/>
              </a:rPr>
              <a:t>for</a:t>
            </a:r>
            <a:r>
              <a:rPr lang="de-DE" sz="1600" dirty="0" smtClean="0">
                <a:latin typeface="Comic Sans MS" pitchFamily="66" charset="0"/>
              </a:rPr>
              <a:t> </a:t>
            </a:r>
            <a:r>
              <a:rPr lang="de-DE" sz="1600" dirty="0" err="1" smtClean="0">
                <a:latin typeface="Comic Sans MS" pitchFamily="66" charset="0"/>
              </a:rPr>
              <a:t>approval</a:t>
            </a:r>
            <a:r>
              <a:rPr lang="de-DE" sz="1600" dirty="0" smtClean="0">
                <a:latin typeface="Comic Sans MS" pitchFamily="66" charset="0"/>
              </a:rPr>
              <a:t> </a:t>
            </a:r>
            <a:r>
              <a:rPr lang="de-DE" sz="1600" dirty="0" err="1" smtClean="0">
                <a:latin typeface="Comic Sans MS" pitchFamily="66" charset="0"/>
              </a:rPr>
              <a:t>at</a:t>
            </a:r>
            <a:r>
              <a:rPr lang="de-DE" sz="1600" dirty="0" smtClean="0">
                <a:latin typeface="Comic Sans MS" pitchFamily="66" charset="0"/>
              </a:rPr>
              <a:t> CERN (</a:t>
            </a:r>
            <a:r>
              <a:rPr lang="de-DE" sz="1600" dirty="0" err="1" smtClean="0">
                <a:latin typeface="Comic Sans MS" pitchFamily="66" charset="0"/>
              </a:rPr>
              <a:t>or</a:t>
            </a:r>
            <a:r>
              <a:rPr lang="de-DE" sz="1600" dirty="0" smtClean="0">
                <a:latin typeface="Comic Sans MS" pitchFamily="66" charset="0"/>
              </a:rPr>
              <a:t> </a:t>
            </a:r>
            <a:r>
              <a:rPr lang="de-DE" sz="1600" dirty="0" err="1" smtClean="0">
                <a:latin typeface="Comic Sans MS" pitchFamily="66" charset="0"/>
              </a:rPr>
              <a:t>construction</a:t>
            </a:r>
            <a:r>
              <a:rPr lang="de-DE" sz="1600" dirty="0" smtClean="0">
                <a:latin typeface="Comic Sans MS" pitchFamily="66" charset="0"/>
              </a:rPr>
              <a:t> </a:t>
            </a:r>
            <a:r>
              <a:rPr lang="de-DE" sz="1600" dirty="0" err="1" smtClean="0">
                <a:latin typeface="Comic Sans MS" pitchFamily="66" charset="0"/>
              </a:rPr>
              <a:t>of</a:t>
            </a:r>
            <a:r>
              <a:rPr lang="de-DE" sz="1600" dirty="0" smtClean="0">
                <a:latin typeface="Comic Sans MS" pitchFamily="66" charset="0"/>
              </a:rPr>
              <a:t> FAIR </a:t>
            </a:r>
            <a:r>
              <a:rPr lang="de-DE" sz="1600" dirty="0" err="1" smtClean="0">
                <a:latin typeface="Comic Sans MS" pitchFamily="66" charset="0"/>
              </a:rPr>
              <a:t>facility</a:t>
            </a:r>
            <a:r>
              <a:rPr lang="de-DE" sz="1600" dirty="0" smtClean="0">
                <a:latin typeface="Comic Sans MS" pitchFamily="66" charset="0"/>
              </a:rPr>
              <a:t>)</a:t>
            </a:r>
            <a:endParaRPr lang="de-DE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  <a:latin typeface="Comic Sans MS" pitchFamily="66" charset="0"/>
              </a:rPr>
              <a:t>Longitudinal </a:t>
            </a:r>
            <a:r>
              <a:rPr lang="de-DE" sz="1800" dirty="0" err="1" smtClean="0">
                <a:solidFill>
                  <a:srgbClr val="FF0000"/>
                </a:solidFill>
                <a:latin typeface="Comic Sans MS" pitchFamily="66" charset="0"/>
              </a:rPr>
              <a:t>spin-filtering</a:t>
            </a:r>
            <a:r>
              <a:rPr lang="de-DE" sz="1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Comic Sans MS" pitchFamily="66" charset="0"/>
              </a:rPr>
              <a:t>test</a:t>
            </a:r>
            <a:r>
              <a:rPr lang="de-DE" sz="1800" dirty="0" smtClean="0">
                <a:solidFill>
                  <a:srgbClr val="FF0000"/>
                </a:solidFill>
                <a:latin typeface="Comic Sans MS" pitchFamily="66" charset="0"/>
              </a:rPr>
              <a:t> at COSY </a:t>
            </a:r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 </a:t>
            </a:r>
            <a:r>
              <a:rPr lang="de-DE" sz="1800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mandatory</a:t>
            </a:r>
            <a:r>
              <a:rPr lang="de-DE" sz="18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for</a:t>
            </a:r>
            <a:r>
              <a:rPr lang="de-DE" sz="18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determination</a:t>
            </a:r>
            <a:r>
              <a:rPr lang="de-DE" sz="18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of</a:t>
            </a:r>
            <a:r>
              <a:rPr lang="de-DE" sz="18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total </a:t>
            </a:r>
            <a:r>
              <a:rPr lang="de-DE" sz="1800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spin-filtering</a:t>
            </a:r>
            <a:r>
              <a:rPr lang="de-DE" sz="18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cross-section</a:t>
            </a:r>
            <a:endParaRPr lang="de-DE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028569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25</a:t>
            </a:fld>
            <a:endParaRPr kumimoji="0"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69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Additional 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Slides</a:t>
            </a:r>
            <a:endParaRPr lang="de-D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932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504056"/>
          </a:xfrm>
        </p:spPr>
        <p:txBody>
          <a:bodyPr>
            <a:noAutofit/>
          </a:bodyPr>
          <a:lstStyle/>
          <a:p>
            <a:pPr algn="ctr"/>
            <a:r>
              <a:rPr lang="de-DE" sz="2800" dirty="0">
                <a:solidFill>
                  <a:srgbClr val="FF0000"/>
                </a:solidFill>
                <a:latin typeface="Comic Sans MS" pitchFamily="66" charset="0"/>
              </a:rPr>
              <a:t>Spin </a:t>
            </a:r>
            <a:r>
              <a:rPr lang="de-DE" sz="2800" dirty="0" err="1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de-DE" sz="2800" dirty="0" err="1" smtClean="0">
                <a:solidFill>
                  <a:srgbClr val="FF0000"/>
                </a:solidFill>
                <a:latin typeface="Comic Sans MS" pitchFamily="66" charset="0"/>
              </a:rPr>
              <a:t>iltering</a:t>
            </a:r>
            <a:r>
              <a:rPr lang="de-DE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  <a:latin typeface="Comic Sans MS" pitchFamily="66" charset="0"/>
              </a:rPr>
              <a:t>with</a:t>
            </a:r>
            <a:r>
              <a:rPr lang="de-DE" sz="2800" dirty="0" smtClean="0">
                <a:solidFill>
                  <a:srgbClr val="FF0000"/>
                </a:solidFill>
                <a:latin typeface="Comic Sans MS" pitchFamily="66" charset="0"/>
              </a:rPr>
              <a:t> Longitudinal </a:t>
            </a:r>
            <a:r>
              <a:rPr lang="de-DE" sz="2800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de-DE" sz="2800" dirty="0" err="1" smtClean="0">
                <a:solidFill>
                  <a:srgbClr val="FF0000"/>
                </a:solidFill>
                <a:latin typeface="Comic Sans MS" pitchFamily="66" charset="0"/>
              </a:rPr>
              <a:t>olarization</a:t>
            </a:r>
            <a:r>
              <a:rPr lang="de-DE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de-DE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3528" y="1340767"/>
                <a:ext cx="8575591" cy="2079202"/>
              </a:xfrm>
            </p:spPr>
            <p:txBody>
              <a:bodyPr>
                <a:noAutofit/>
              </a:bodyPr>
              <a:lstStyle/>
              <a:p>
                <a:r>
                  <a:rPr lang="de-DE" sz="1400" dirty="0" smtClean="0">
                    <a:latin typeface="Comic Sans MS" pitchFamily="66" charset="0"/>
                  </a:rPr>
                  <a:t>Buildup </a:t>
                </a:r>
                <a:r>
                  <a:rPr lang="de-DE" sz="1400" dirty="0" err="1" smtClean="0">
                    <a:latin typeface="Comic Sans MS" pitchFamily="66" charset="0"/>
                  </a:rPr>
                  <a:t>of</a:t>
                </a:r>
                <a:r>
                  <a:rPr lang="de-DE" sz="1400" dirty="0" smtClean="0">
                    <a:latin typeface="Comic Sans MS" pitchFamily="66" charset="0"/>
                  </a:rPr>
                  <a:t> longitudinal beam </a:t>
                </a:r>
                <a:r>
                  <a:rPr lang="de-DE" sz="1400" dirty="0" err="1" smtClean="0">
                    <a:latin typeface="Comic Sans MS" pitchFamily="66" charset="0"/>
                  </a:rPr>
                  <a:t>polarization</a:t>
                </a:r>
                <a:r>
                  <a:rPr lang="de-DE" sz="1400" dirty="0" smtClean="0">
                    <a:latin typeface="Comic Sans MS" pitchFamily="66" charset="0"/>
                  </a:rPr>
                  <a:t> due </a:t>
                </a:r>
                <a:r>
                  <a:rPr lang="de-DE" sz="1400" dirty="0" err="1" smtClean="0">
                    <a:latin typeface="Comic Sans MS" pitchFamily="66" charset="0"/>
                  </a:rPr>
                  <a:t>to</a:t>
                </a:r>
                <a:r>
                  <a:rPr lang="de-DE" sz="1400" dirty="0" smtClean="0">
                    <a:latin typeface="Comic Sans MS" pitchFamily="66" charset="0"/>
                  </a:rPr>
                  <a:t> </a:t>
                </a:r>
                <a:r>
                  <a:rPr lang="de-DE" sz="1400" dirty="0" err="1" smtClean="0">
                    <a:latin typeface="Comic Sans MS" pitchFamily="66" charset="0"/>
                  </a:rPr>
                  <a:t>repeated</a:t>
                </a:r>
                <a:r>
                  <a:rPr lang="de-DE" sz="1400" dirty="0" smtClean="0">
                    <a:latin typeface="Comic Sans MS" pitchFamily="66" charset="0"/>
                  </a:rPr>
                  <a:t> </a:t>
                </a:r>
                <a:r>
                  <a:rPr lang="de-DE" sz="1400" dirty="0" err="1" smtClean="0">
                    <a:latin typeface="Comic Sans MS" pitchFamily="66" charset="0"/>
                  </a:rPr>
                  <a:t>interaction</a:t>
                </a:r>
                <a:r>
                  <a:rPr lang="de-DE" sz="1400" dirty="0" smtClean="0">
                    <a:latin typeface="Comic Sans MS" pitchFamily="66" charset="0"/>
                  </a:rPr>
                  <a:t> </a:t>
                </a:r>
                <a:r>
                  <a:rPr lang="de-DE" sz="1400" dirty="0" err="1" smtClean="0">
                    <a:latin typeface="Comic Sans MS" pitchFamily="66" charset="0"/>
                  </a:rPr>
                  <a:t>with</a:t>
                </a:r>
                <a:r>
                  <a:rPr lang="de-DE" sz="1400" dirty="0" smtClean="0">
                    <a:latin typeface="Comic Sans MS" pitchFamily="66" charset="0"/>
                  </a:rPr>
                  <a:t> a </a:t>
                </a:r>
                <a:r>
                  <a:rPr lang="de-DE" sz="1400" dirty="0" err="1" smtClean="0">
                    <a:latin typeface="Comic Sans MS" pitchFamily="66" charset="0"/>
                  </a:rPr>
                  <a:t>longitudinally</a:t>
                </a:r>
                <a:r>
                  <a:rPr lang="de-DE" sz="1400" dirty="0" smtClean="0">
                    <a:latin typeface="Comic Sans MS" pitchFamily="66" charset="0"/>
                  </a:rPr>
                  <a:t> </a:t>
                </a:r>
                <a:r>
                  <a:rPr lang="de-DE" sz="1400" dirty="0" err="1" smtClean="0">
                    <a:latin typeface="Comic Sans MS" pitchFamily="66" charset="0"/>
                  </a:rPr>
                  <a:t>polarized</a:t>
                </a:r>
                <a:r>
                  <a:rPr lang="de-DE" sz="1400" dirty="0" smtClean="0">
                    <a:latin typeface="Comic Sans MS" pitchFamily="66" charset="0"/>
                  </a:rPr>
                  <a:t> hydrogen </a:t>
                </a:r>
                <a:r>
                  <a:rPr lang="de-DE" sz="1400" dirty="0" err="1" smtClean="0">
                    <a:latin typeface="Comic Sans MS" pitchFamily="66" charset="0"/>
                  </a:rPr>
                  <a:t>target</a:t>
                </a:r>
                <a:endParaRPr lang="de-DE" sz="1400" dirty="0" smtClean="0">
                  <a:latin typeface="Comic Sans MS" pitchFamily="66" charset="0"/>
                </a:endParaRPr>
              </a:p>
              <a:p>
                <a:r>
                  <a:rPr lang="de-DE" sz="1400" dirty="0" err="1" smtClean="0">
                    <a:latin typeface="Comic Sans MS" pitchFamily="66" charset="0"/>
                  </a:rPr>
                  <a:t>T</a:t>
                </a:r>
                <a:r>
                  <a:rPr lang="de-DE" sz="1000" dirty="0" err="1" smtClean="0">
                    <a:latin typeface="Comic Sans MS" pitchFamily="66" charset="0"/>
                  </a:rPr>
                  <a:t>p</a:t>
                </a:r>
                <a14:m>
                  <m:oMath xmlns:m="http://schemas.openxmlformats.org/officeDocument/2006/math" xmlns="">
                    <m:r>
                      <a:rPr lang="de-DE" sz="1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de-DE" sz="1400" dirty="0" smtClean="0">
                    <a:latin typeface="Comic Sans MS" pitchFamily="66" charset="0"/>
                  </a:rPr>
                  <a:t> 45 - 130 MeV </a:t>
                </a:r>
                <a:r>
                  <a:rPr lang="de-DE" sz="1400" dirty="0" err="1" smtClean="0">
                    <a:latin typeface="Comic Sans MS" pitchFamily="66" charset="0"/>
                  </a:rPr>
                  <a:t>kinetic</a:t>
                </a:r>
                <a:r>
                  <a:rPr lang="de-DE" sz="1400" dirty="0" smtClean="0">
                    <a:latin typeface="Comic Sans MS" pitchFamily="66" charset="0"/>
                  </a:rPr>
                  <a:t> </a:t>
                </a:r>
                <a:r>
                  <a:rPr lang="de-DE" sz="1400" dirty="0" err="1" smtClean="0">
                    <a:latin typeface="Comic Sans MS" pitchFamily="66" charset="0"/>
                  </a:rPr>
                  <a:t>proton</a:t>
                </a:r>
                <a:r>
                  <a:rPr lang="de-DE" sz="1400" dirty="0" smtClean="0">
                    <a:latin typeface="Comic Sans MS" pitchFamily="66" charset="0"/>
                  </a:rPr>
                  <a:t> </a:t>
                </a:r>
                <a:r>
                  <a:rPr lang="de-DE" sz="1400" dirty="0" err="1" smtClean="0">
                    <a:latin typeface="Comic Sans MS" pitchFamily="66" charset="0"/>
                  </a:rPr>
                  <a:t>energy</a:t>
                </a:r>
                <a:endParaRPr lang="de-DE" sz="1400" dirty="0" smtClean="0">
                  <a:latin typeface="Comic Sans MS" pitchFamily="66" charset="0"/>
                </a:endParaRPr>
              </a:p>
              <a:p>
                <a:r>
                  <a:rPr lang="de-DE" sz="1400" u="sng" dirty="0" err="1" smtClean="0">
                    <a:latin typeface="Comic Sans MS" pitchFamily="66" charset="0"/>
                  </a:rPr>
                  <a:t>Detector</a:t>
                </a:r>
                <a:r>
                  <a:rPr lang="de-DE" sz="1400" dirty="0" smtClean="0">
                    <a:latin typeface="Comic Sans MS" pitchFamily="66" charset="0"/>
                  </a:rPr>
                  <a:t>: Measurement </a:t>
                </a:r>
                <a:r>
                  <a:rPr lang="de-DE" sz="1400" dirty="0" err="1" smtClean="0">
                    <a:latin typeface="Comic Sans MS" pitchFamily="66" charset="0"/>
                  </a:rPr>
                  <a:t>of</a:t>
                </a:r>
                <a:r>
                  <a:rPr lang="de-DE" sz="1400" dirty="0" smtClean="0">
                    <a:latin typeface="Comic Sans MS" pitchFamily="66" charset="0"/>
                  </a:rPr>
                  <a:t> longitudinal beam </a:t>
                </a:r>
                <a:r>
                  <a:rPr lang="de-DE" sz="1400" dirty="0" err="1" smtClean="0">
                    <a:latin typeface="Comic Sans MS" pitchFamily="66" charset="0"/>
                  </a:rPr>
                  <a:t>polarization</a:t>
                </a:r>
                <a:r>
                  <a:rPr lang="de-DE" sz="1400" dirty="0" smtClean="0">
                    <a:latin typeface="Comic Sans MS" pitchFamily="66" charset="0"/>
                  </a:rPr>
                  <a:t> </a:t>
                </a:r>
                <a:r>
                  <a:rPr lang="de-DE" sz="1400" dirty="0" err="1" smtClean="0">
                    <a:latin typeface="Comic Sans MS" pitchFamily="66" charset="0"/>
                  </a:rPr>
                  <a:t>using</a:t>
                </a:r>
                <a:r>
                  <a:rPr lang="de-DE" sz="14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 xmlns="">
                    <m:acc>
                      <m:accPr>
                        <m:chr m:val="⃗"/>
                        <m:ctrlPr>
                          <a:rPr lang="de-DE" sz="1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1400" b="0" i="1" dirty="0">
                            <a:latin typeface="Cambria Math"/>
                          </a:rPr>
                          <m:t>𝑝</m:t>
                        </m:r>
                      </m:e>
                    </m:acc>
                    <m:acc>
                      <m:accPr>
                        <m:chr m:val="⃗"/>
                        <m:ctrlPr>
                          <a:rPr lang="de-DE" sz="1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1400" b="0" i="1" dirty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de-DE" sz="1400" dirty="0" smtClean="0">
                    <a:latin typeface="Comic Sans MS" pitchFamily="66" charset="0"/>
                  </a:rPr>
                  <a:t> </a:t>
                </a:r>
                <a:r>
                  <a:rPr lang="de-DE" sz="1400" dirty="0" err="1" smtClean="0">
                    <a:latin typeface="Comic Sans MS" pitchFamily="66" charset="0"/>
                  </a:rPr>
                  <a:t>elastic</a:t>
                </a:r>
                <a:r>
                  <a:rPr lang="de-DE" sz="1400" dirty="0" smtClean="0">
                    <a:latin typeface="Comic Sans MS" pitchFamily="66" charset="0"/>
                  </a:rPr>
                  <a:t>  	  	       </a:t>
                </a:r>
                <a:r>
                  <a:rPr lang="de-DE" sz="1400" dirty="0" err="1" smtClean="0">
                    <a:latin typeface="Comic Sans MS" pitchFamily="66" charset="0"/>
                  </a:rPr>
                  <a:t>scattering</a:t>
                </a:r>
                <a:endParaRPr lang="de-DE" sz="1400" dirty="0" smtClean="0">
                  <a:latin typeface="Comic Sans MS" pitchFamily="66" charset="0"/>
                </a:endParaRPr>
              </a:p>
              <a:p>
                <a:pPr lvl="3"/>
                <a:r>
                  <a:rPr lang="de-DE" sz="1400" dirty="0">
                    <a:latin typeface="Comic Sans MS" pitchFamily="66" charset="0"/>
                  </a:rPr>
                  <a:t>Measurement </a:t>
                </a:r>
                <a:r>
                  <a:rPr lang="de-DE" sz="1400" dirty="0" err="1">
                    <a:latin typeface="Comic Sans MS" pitchFamily="66" charset="0"/>
                  </a:rPr>
                  <a:t>during</a:t>
                </a:r>
                <a:r>
                  <a:rPr lang="de-DE" sz="1400" dirty="0">
                    <a:latin typeface="Comic Sans MS" pitchFamily="66" charset="0"/>
                  </a:rPr>
                  <a:t> </a:t>
                </a:r>
                <a:r>
                  <a:rPr lang="de-DE" sz="1400" dirty="0" err="1">
                    <a:latin typeface="Comic Sans MS" pitchFamily="66" charset="0"/>
                  </a:rPr>
                  <a:t>filtering</a:t>
                </a:r>
                <a:r>
                  <a:rPr lang="de-DE" sz="1400" dirty="0">
                    <a:latin typeface="Comic Sans MS" pitchFamily="66" charset="0"/>
                  </a:rPr>
                  <a:t> </a:t>
                </a:r>
                <a:r>
                  <a:rPr lang="de-DE" sz="1400" dirty="0" err="1">
                    <a:latin typeface="Comic Sans MS" pitchFamily="66" charset="0"/>
                  </a:rPr>
                  <a:t>with</a:t>
                </a:r>
                <a:r>
                  <a:rPr lang="de-DE" sz="1400" dirty="0">
                    <a:latin typeface="Comic Sans MS" pitchFamily="66" charset="0"/>
                  </a:rPr>
                  <a:t> hydrogen </a:t>
                </a:r>
                <a:r>
                  <a:rPr lang="de-DE" sz="1400" dirty="0" err="1">
                    <a:latin typeface="Comic Sans MS" pitchFamily="66" charset="0"/>
                  </a:rPr>
                  <a:t>target</a:t>
                </a:r>
                <a:r>
                  <a:rPr lang="de-DE" sz="1400" dirty="0">
                    <a:latin typeface="Comic Sans MS" pitchFamily="66" charset="0"/>
                  </a:rPr>
                  <a:t> </a:t>
                </a:r>
                <a:r>
                  <a:rPr lang="de-DE" sz="1400" dirty="0" err="1" smtClean="0">
                    <a:latin typeface="Comic Sans MS" pitchFamily="66" charset="0"/>
                  </a:rPr>
                  <a:t>possible</a:t>
                </a:r>
                <a:endParaRPr lang="de-DE" sz="1400" dirty="0" smtClean="0">
                  <a:latin typeface="Comic Sans MS" pitchFamily="66" charset="0"/>
                </a:endParaRPr>
              </a:p>
              <a:p>
                <a:pPr lvl="3"/>
                <a:r>
                  <a:rPr lang="de-DE" sz="1400" dirty="0" smtClean="0">
                    <a:latin typeface="Comic Sans MS" pitchFamily="66" charset="0"/>
                  </a:rPr>
                  <a:t>Spin </a:t>
                </a:r>
                <a:r>
                  <a:rPr lang="de-DE" sz="1400" dirty="0" err="1" smtClean="0">
                    <a:latin typeface="Comic Sans MS" pitchFamily="66" charset="0"/>
                  </a:rPr>
                  <a:t>correlation</a:t>
                </a:r>
                <a:r>
                  <a:rPr lang="de-DE" sz="1400" dirty="0" smtClean="0">
                    <a:latin typeface="Comic Sans MS" pitchFamily="66" charset="0"/>
                  </a:rPr>
                  <a:t> </a:t>
                </a:r>
                <a:r>
                  <a:rPr lang="de-DE" sz="1400" dirty="0" err="1" smtClean="0">
                    <a:latin typeface="Comic Sans MS" pitchFamily="66" charset="0"/>
                  </a:rPr>
                  <a:t>coefficient</a:t>
                </a:r>
                <a:r>
                  <a:rPr lang="de-DE" sz="1400" dirty="0" smtClean="0">
                    <a:latin typeface="Comic Sans MS" pitchFamily="66" charset="0"/>
                  </a:rPr>
                  <a:t> (~ 0.5)</a:t>
                </a:r>
              </a:p>
              <a:p>
                <a:pPr lvl="3"/>
                <a:r>
                  <a:rPr lang="de-DE" sz="1400" dirty="0" err="1" smtClean="0">
                    <a:latin typeface="Comic Sans MS" pitchFamily="66" charset="0"/>
                  </a:rPr>
                  <a:t>No</a:t>
                </a:r>
                <a:r>
                  <a:rPr lang="de-DE" sz="1400" dirty="0" smtClean="0">
                    <a:latin typeface="Comic Sans MS" pitchFamily="66" charset="0"/>
                  </a:rPr>
                  <a:t> </a:t>
                </a:r>
                <a:r>
                  <a:rPr lang="de-DE" sz="1400" dirty="0" err="1" smtClean="0">
                    <a:latin typeface="Comic Sans MS" pitchFamily="66" charset="0"/>
                  </a:rPr>
                  <a:t>background</a:t>
                </a:r>
                <a:endParaRPr lang="de-DE" sz="1400" dirty="0">
                  <a:latin typeface="Comic Sans MS" pitchFamily="66" charset="0"/>
                </a:endParaRPr>
              </a:p>
              <a:p>
                <a:pPr marL="1371600" lvl="3" indent="0">
                  <a:buNone/>
                </a:pPr>
                <a:endParaRPr lang="de-DE" sz="1050" dirty="0">
                  <a:latin typeface="Comic Sans MS" pitchFamily="66" charset="0"/>
                </a:endParaRPr>
              </a:p>
              <a:p>
                <a:pPr marL="1371600" lvl="3" indent="0">
                  <a:buNone/>
                </a:pPr>
                <a:endParaRPr lang="de-DE" sz="1100" dirty="0" smtClean="0">
                  <a:latin typeface="Comic Sans MS" pitchFamily="66" charset="0"/>
                </a:endParaRPr>
              </a:p>
              <a:p>
                <a:pPr lvl="3"/>
                <a:endParaRPr lang="de-DE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3528" y="1340767"/>
                <a:ext cx="8575591" cy="2079202"/>
              </a:xfrm>
              <a:blipFill rotWithShape="1">
                <a:blip r:embed="rId2"/>
                <a:stretch>
                  <a:fillRect t="-2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5868144" y="3140053"/>
                <a:ext cx="2479525" cy="55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5B8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σ</m:t>
                          </m:r>
                        </m:num>
                        <m:den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d>
                        <m:dPr>
                          <m:ctrlPr>
                            <a:rPr lang="de-DE" sz="1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𝑧𝑧</m:t>
                              </m:r>
                            </m:sub>
                          </m:s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140053"/>
                <a:ext cx="2479525" cy="559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5B8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924371"/>
            <a:ext cx="3582913" cy="281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319497" y="3810526"/>
                <a:ext cx="52020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1600">
                              <a:latin typeface="Cambria Math"/>
                              <a:ea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600">
                              <a:latin typeface="Cambria Math"/>
                              <a:ea typeface="Cambria Math"/>
                            </a:rPr>
                            <m:t>zz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497" y="3810526"/>
                <a:ext cx="520207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642853" y="4994315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de-DE" sz="1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62" y="3795293"/>
            <a:ext cx="3540307" cy="273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3466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70838"/>
            <a:ext cx="8747125" cy="537882"/>
          </a:xfrm>
        </p:spPr>
        <p:txBody>
          <a:bodyPr/>
          <a:lstStyle/>
          <a:p>
            <a:r>
              <a:rPr lang="de-DE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Expected</a:t>
            </a:r>
            <a:r>
              <a:rPr lang="de-DE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polarizations</a:t>
            </a:r>
            <a:r>
              <a:rPr lang="de-DE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after </a:t>
            </a:r>
            <a:r>
              <a:rPr lang="de-DE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filtering</a:t>
            </a:r>
            <a:r>
              <a:rPr lang="de-DE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for</a:t>
            </a:r>
            <a:r>
              <a:rPr lang="de-DE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two</a:t>
            </a:r>
            <a:r>
              <a:rPr lang="de-DE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lifetimes</a:t>
            </a:r>
            <a:endParaRPr lang="de-DE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8697" name="Rectangle 345"/>
          <p:cNvSpPr>
            <a:spLocks noChangeArrowheads="1"/>
          </p:cNvSpPr>
          <p:nvPr/>
        </p:nvSpPr>
        <p:spPr bwMode="auto">
          <a:xfrm>
            <a:off x="2008336" y="1391816"/>
            <a:ext cx="12904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transverse</a:t>
            </a:r>
            <a:endParaRPr lang="de-DE" sz="2000" dirty="0">
              <a:latin typeface="Comic Sans MS" panose="030F0702030302020204" pitchFamily="66" charset="0"/>
            </a:endParaRPr>
          </a:p>
        </p:txBody>
      </p:sp>
      <p:sp>
        <p:nvSpPr>
          <p:cNvPr id="228760" name="Text Box 408"/>
          <p:cNvSpPr txBox="1">
            <a:spLocks noChangeArrowheads="1"/>
          </p:cNvSpPr>
          <p:nvPr/>
        </p:nvSpPr>
        <p:spPr bwMode="auto">
          <a:xfrm>
            <a:off x="4287559" y="2593759"/>
            <a:ext cx="481520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8761" name="Text Box 409"/>
          <p:cNvSpPr txBox="1">
            <a:spLocks noChangeArrowheads="1"/>
          </p:cNvSpPr>
          <p:nvPr/>
        </p:nvSpPr>
        <p:spPr bwMode="auto">
          <a:xfrm>
            <a:off x="4345168" y="4999887"/>
            <a:ext cx="478314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11" name="Grafik 10" descr="PvsT_trans_A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210" y="1646005"/>
            <a:ext cx="2927399" cy="2289409"/>
          </a:xfrm>
          <a:prstGeom prst="rect">
            <a:avLst/>
          </a:prstGeom>
        </p:spPr>
      </p:pic>
      <p:sp>
        <p:nvSpPr>
          <p:cNvPr id="12" name="Rectangle 345"/>
          <p:cNvSpPr>
            <a:spLocks noChangeArrowheads="1"/>
          </p:cNvSpPr>
          <p:nvPr/>
        </p:nvSpPr>
        <p:spPr bwMode="auto">
          <a:xfrm>
            <a:off x="6236091" y="1445605"/>
            <a:ext cx="1360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longitudinal</a:t>
            </a:r>
            <a:endParaRPr lang="de-DE" sz="2000" dirty="0">
              <a:latin typeface="Comic Sans MS" panose="030F0702030302020204" pitchFamily="66" charset="0"/>
            </a:endParaRPr>
          </a:p>
        </p:txBody>
      </p:sp>
      <p:pic>
        <p:nvPicPr>
          <p:cNvPr id="13" name="Grafik 12" descr="PvsT_long_A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5421" y="1721224"/>
            <a:ext cx="2923654" cy="2240047"/>
          </a:xfrm>
          <a:prstGeom prst="rect">
            <a:avLst/>
          </a:prstGeom>
        </p:spPr>
      </p:pic>
      <p:pic>
        <p:nvPicPr>
          <p:cNvPr id="21" name="Grafik 20" descr="PvsT_trans_D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7742" y="3993775"/>
            <a:ext cx="3068827" cy="2338975"/>
          </a:xfrm>
          <a:prstGeom prst="rect">
            <a:avLst/>
          </a:prstGeom>
        </p:spPr>
      </p:pic>
      <p:pic>
        <p:nvPicPr>
          <p:cNvPr id="22" name="Grafik 21" descr="PvsT_long_D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0660" y="3980328"/>
            <a:ext cx="3048754" cy="2379315"/>
          </a:xfrm>
          <a:prstGeom prst="rect">
            <a:avLst/>
          </a:prstGeom>
        </p:spPr>
      </p:pic>
      <p:cxnSp>
        <p:nvCxnSpPr>
          <p:cNvPr id="26" name="Gerade Verbindung 25"/>
          <p:cNvCxnSpPr/>
          <p:nvPr/>
        </p:nvCxnSpPr>
        <p:spPr bwMode="auto">
          <a:xfrm>
            <a:off x="5411799" y="3467558"/>
            <a:ext cx="118042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PAX - Polarized Antiprotons</a:t>
            </a: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95879461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9pPr>
          </a:lstStyle>
          <a:p>
            <a:r>
              <a:rPr lang="en-US" sz="1200" smtClean="0">
                <a:solidFill>
                  <a:schemeClr val="tx1"/>
                </a:solidFill>
              </a:rPr>
              <a:t>PAX - Polarized Antiprotons</a:t>
            </a:r>
          </a:p>
        </p:txBody>
      </p:sp>
      <p:sp>
        <p:nvSpPr>
          <p:cNvPr id="9" name="Rechteck 8"/>
          <p:cNvSpPr/>
          <p:nvPr/>
        </p:nvSpPr>
        <p:spPr>
          <a:xfrm>
            <a:off x="2546987" y="332656"/>
            <a:ext cx="4192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kern="0" dirty="0" smtClean="0">
                <a:solidFill>
                  <a:srgbClr val="FF0000"/>
                </a:solidFill>
                <a:latin typeface="Comic Sans MS" pitchFamily="66" charset="0"/>
                <a:ea typeface="+mj-ea"/>
              </a:rPr>
              <a:t>Additional </a:t>
            </a:r>
            <a:r>
              <a:rPr lang="de-DE" sz="2800" kern="0" dirty="0" err="1">
                <a:solidFill>
                  <a:srgbClr val="FF0000"/>
                </a:solidFill>
                <a:latin typeface="Comic Sans MS" pitchFamily="66" charset="0"/>
                <a:ea typeface="+mj-ea"/>
              </a:rPr>
              <a:t>calculations</a:t>
            </a:r>
            <a:r>
              <a:rPr lang="de-DE" sz="2800" kern="0" dirty="0">
                <a:solidFill>
                  <a:srgbClr val="FF0000"/>
                </a:solidFill>
                <a:latin typeface="Comic Sans MS" pitchFamily="66" charset="0"/>
                <a:ea typeface="+mj-ea"/>
              </a:rPr>
              <a:t>…</a:t>
            </a:r>
            <a:endParaRPr lang="de-DE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2"/>
          <a:stretch>
            <a:fillRect/>
          </a:stretch>
        </p:blipFill>
        <p:spPr bwMode="auto">
          <a:xfrm>
            <a:off x="318247" y="1844824"/>
            <a:ext cx="8328025" cy="755650"/>
          </a:xfrm>
          <a:prstGeom prst="rect">
            <a:avLst/>
          </a:prstGeom>
          <a:noFill/>
          <a:ln w="2857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60642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feld 14"/>
          <p:cNvSpPr txBox="1">
            <a:spLocks noChangeArrowheads="1"/>
          </p:cNvSpPr>
          <p:nvPr/>
        </p:nvSpPr>
        <p:spPr bwMode="auto">
          <a:xfrm>
            <a:off x="5234401" y="2220847"/>
            <a:ext cx="1905000" cy="341312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chemeClr val="tx1"/>
                </a:solidFill>
              </a:rPr>
              <a:t> PLB 690 (2010)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804248" y="4293096"/>
            <a:ext cx="20304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Projected polarizations</a:t>
            </a:r>
            <a:endParaRPr lang="it-IT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624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9pPr>
          </a:lstStyle>
          <a:p>
            <a:r>
              <a:rPr lang="it-IT" sz="1200" smtClean="0">
                <a:solidFill>
                  <a:schemeClr val="tx1"/>
                </a:solidFill>
              </a:rPr>
              <a:t>PAX - Polarized Antiprotons</a:t>
            </a:r>
          </a:p>
        </p:txBody>
      </p:sp>
      <p:sp>
        <p:nvSpPr>
          <p:cNvPr id="717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noFill/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A polarized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Proton-Antiproton</a:t>
            </a:r>
            <a:r>
              <a:rPr lang="de-DE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  <a:latin typeface="Comic Sans MS" pitchFamily="66" charset="0"/>
              </a:rPr>
              <a:t>Collider</a:t>
            </a:r>
            <a:r>
              <a:rPr lang="de-DE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  <a:latin typeface="Comic Sans MS" pitchFamily="66" charset="0"/>
              </a:rPr>
              <a:t>at</a:t>
            </a:r>
            <a:r>
              <a:rPr lang="de-DE" sz="2800" dirty="0" smtClean="0">
                <a:solidFill>
                  <a:srgbClr val="FF0000"/>
                </a:solidFill>
                <a:latin typeface="Comic Sans MS" pitchFamily="66" charset="0"/>
              </a:rPr>
              <a:t> FAIR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71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2124075"/>
          <a:ext cx="7381875" cy="413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Bitmap" r:id="rId4" imgW="12247619" imgH="7640116" progId="Paint.Picture">
                  <p:embed/>
                </p:oleObj>
              </mc:Choice>
              <mc:Fallback>
                <p:oleObj name="Bitmap" r:id="rId4" imgW="12247619" imgH="764011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712"/>
                      <a:stretch>
                        <a:fillRect/>
                      </a:stretch>
                    </p:blipFill>
                    <p:spPr bwMode="auto">
                      <a:xfrm>
                        <a:off x="838200" y="2124075"/>
                        <a:ext cx="7381875" cy="413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6161088" y="2898775"/>
            <a:ext cx="1693862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6389688" y="3919538"/>
            <a:ext cx="17065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 b="1" dirty="0" err="1">
                <a:solidFill>
                  <a:schemeClr val="tx1"/>
                </a:solidFill>
              </a:rPr>
              <a:t>direction</a:t>
            </a:r>
            <a:r>
              <a:rPr lang="it-IT" sz="1600" b="1" dirty="0">
                <a:solidFill>
                  <a:schemeClr val="tx1"/>
                </a:solidFill>
              </a:rPr>
              <a:t> of</a:t>
            </a:r>
          </a:p>
          <a:p>
            <a:pPr eaLnBrk="1" hangingPunct="1">
              <a:spcBef>
                <a:spcPct val="50000"/>
              </a:spcBef>
            </a:pPr>
            <a:r>
              <a:rPr lang="it-IT" sz="1600" b="1" dirty="0">
                <a:solidFill>
                  <a:schemeClr val="tx1"/>
                </a:solidFill>
              </a:rPr>
              <a:t>a</a:t>
            </a:r>
            <a:r>
              <a:rPr lang="it-IT" sz="1600" b="1" dirty="0" smtClean="0">
                <a:solidFill>
                  <a:schemeClr val="tx1"/>
                </a:solidFill>
              </a:rPr>
              <a:t>nti-</a:t>
            </a:r>
            <a:r>
              <a:rPr lang="it-IT" sz="1600" b="1" dirty="0" err="1" smtClean="0">
                <a:solidFill>
                  <a:schemeClr val="tx1"/>
                </a:solidFill>
              </a:rPr>
              <a:t>protons</a:t>
            </a:r>
            <a:endParaRPr lang="it-IT" sz="1600" b="1" dirty="0">
              <a:solidFill>
                <a:schemeClr val="tx1"/>
              </a:solidFill>
            </a:endParaRP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1330325" y="3363913"/>
            <a:ext cx="1778000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 b="1" dirty="0" err="1">
                <a:solidFill>
                  <a:srgbClr val="FF0000"/>
                </a:solidFill>
              </a:rPr>
              <a:t>direction</a:t>
            </a:r>
            <a:r>
              <a:rPr lang="it-IT" sz="1600" b="1" dirty="0">
                <a:solidFill>
                  <a:srgbClr val="FF0000"/>
                </a:solidFill>
              </a:rPr>
              <a:t> of</a:t>
            </a:r>
          </a:p>
          <a:p>
            <a:pPr eaLnBrk="1" hangingPunct="1">
              <a:spcBef>
                <a:spcPct val="50000"/>
              </a:spcBef>
            </a:pPr>
            <a:r>
              <a:rPr lang="it-IT" sz="1600" b="1" dirty="0" err="1" smtClean="0">
                <a:solidFill>
                  <a:srgbClr val="FF0000"/>
                </a:solidFill>
              </a:rPr>
              <a:t>protons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7178" name="Arc 17"/>
          <p:cNvSpPr>
            <a:spLocks/>
          </p:cNvSpPr>
          <p:nvPr/>
        </p:nvSpPr>
        <p:spPr bwMode="auto">
          <a:xfrm>
            <a:off x="5837238" y="3767138"/>
            <a:ext cx="374650" cy="4460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9" name="Arc 18"/>
          <p:cNvSpPr>
            <a:spLocks/>
          </p:cNvSpPr>
          <p:nvPr/>
        </p:nvSpPr>
        <p:spPr bwMode="auto">
          <a:xfrm flipV="1">
            <a:off x="5837238" y="4216400"/>
            <a:ext cx="374650" cy="4460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0" name="Rectangle 19"/>
          <p:cNvSpPr>
            <a:spLocks noChangeArrowheads="1"/>
          </p:cNvSpPr>
          <p:nvPr/>
        </p:nvSpPr>
        <p:spPr bwMode="auto">
          <a:xfrm>
            <a:off x="2765425" y="2611438"/>
            <a:ext cx="4106863" cy="9794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600" dirty="0">
              <a:latin typeface="Comic Sans MS" pitchFamily="66" charset="0"/>
            </a:endParaRPr>
          </a:p>
        </p:txBody>
      </p:sp>
      <p:sp>
        <p:nvSpPr>
          <p:cNvPr id="7182" name="Rectangle 22"/>
          <p:cNvSpPr>
            <a:spLocks noChangeArrowheads="1"/>
          </p:cNvSpPr>
          <p:nvPr/>
        </p:nvSpPr>
        <p:spPr bwMode="auto">
          <a:xfrm>
            <a:off x="2386013" y="2711450"/>
            <a:ext cx="4929187" cy="577445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80" tIns="42090" rIns="84180" bIns="42090">
            <a:spAutoFit/>
          </a:bodyPr>
          <a:lstStyle/>
          <a:p>
            <a:pPr marL="342900" indent="-342900" defTabSz="841375">
              <a:lnSpc>
                <a:spcPct val="100000"/>
              </a:lnSpc>
              <a:spcBef>
                <a:spcPct val="0"/>
              </a:spcBef>
            </a:pPr>
            <a:r>
              <a:rPr lang="it-IT" sz="1600" b="1" dirty="0" err="1">
                <a:solidFill>
                  <a:srgbClr val="FF3300"/>
                </a:solidFill>
                <a:latin typeface="Comic Sans MS" pitchFamily="66" charset="0"/>
              </a:rPr>
              <a:t>polarized</a:t>
            </a:r>
            <a:r>
              <a:rPr lang="it-IT" sz="16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it-IT" sz="1600" b="1" dirty="0" err="1">
                <a:solidFill>
                  <a:srgbClr val="FF3300"/>
                </a:solidFill>
                <a:latin typeface="Comic Sans MS" pitchFamily="66" charset="0"/>
              </a:rPr>
              <a:t>antiprotons</a:t>
            </a:r>
            <a:r>
              <a:rPr lang="it-IT" sz="1600" b="1" dirty="0">
                <a:solidFill>
                  <a:srgbClr val="FF3300"/>
                </a:solidFill>
                <a:latin typeface="Comic Sans MS" pitchFamily="66" charset="0"/>
              </a:rPr>
              <a:t> in HESR (p=15 </a:t>
            </a:r>
            <a:r>
              <a:rPr lang="it-IT" sz="1600" b="1" dirty="0" err="1">
                <a:solidFill>
                  <a:srgbClr val="FF3300"/>
                </a:solidFill>
                <a:latin typeface="Comic Sans MS" pitchFamily="66" charset="0"/>
              </a:rPr>
              <a:t>GeV</a:t>
            </a:r>
            <a:r>
              <a:rPr lang="it-IT" sz="1600" b="1" dirty="0">
                <a:solidFill>
                  <a:srgbClr val="FF3300"/>
                </a:solidFill>
                <a:latin typeface="Comic Sans MS" pitchFamily="66" charset="0"/>
              </a:rPr>
              <a:t>/c)</a:t>
            </a:r>
            <a:endParaRPr lang="it-IT" sz="1600" dirty="0">
              <a:solidFill>
                <a:srgbClr val="FF3300"/>
              </a:solidFill>
              <a:latin typeface="Comic Sans MS" pitchFamily="66" charset="0"/>
            </a:endParaRPr>
          </a:p>
          <a:p>
            <a:pPr marL="342900" indent="-342900" defTabSz="841375">
              <a:lnSpc>
                <a:spcPct val="100000"/>
              </a:lnSpc>
              <a:spcBef>
                <a:spcPct val="0"/>
              </a:spcBef>
            </a:pPr>
            <a:r>
              <a:rPr lang="it-IT" sz="1600" b="1" dirty="0" err="1">
                <a:latin typeface="Comic Sans MS" pitchFamily="66" charset="0"/>
              </a:rPr>
              <a:t>polarized</a:t>
            </a:r>
            <a:r>
              <a:rPr lang="it-IT" sz="1600" b="1" dirty="0">
                <a:latin typeface="Comic Sans MS" pitchFamily="66" charset="0"/>
              </a:rPr>
              <a:t> </a:t>
            </a:r>
            <a:r>
              <a:rPr lang="it-IT" sz="1600" b="1" dirty="0" err="1">
                <a:latin typeface="Comic Sans MS" pitchFamily="66" charset="0"/>
              </a:rPr>
              <a:t>protons</a:t>
            </a:r>
            <a:r>
              <a:rPr lang="it-IT" sz="1600" b="1" dirty="0">
                <a:latin typeface="Comic Sans MS" pitchFamily="66" charset="0"/>
              </a:rPr>
              <a:t> in CSR (p=3.5 </a:t>
            </a:r>
            <a:r>
              <a:rPr lang="it-IT" sz="1600" b="1" dirty="0" err="1">
                <a:latin typeface="Comic Sans MS" pitchFamily="66" charset="0"/>
              </a:rPr>
              <a:t>GeV</a:t>
            </a:r>
            <a:r>
              <a:rPr lang="it-IT" sz="1600" b="1" dirty="0">
                <a:latin typeface="Comic Sans MS" pitchFamily="66" charset="0"/>
              </a:rPr>
              <a:t>/c)</a:t>
            </a:r>
          </a:p>
        </p:txBody>
      </p:sp>
      <p:sp>
        <p:nvSpPr>
          <p:cNvPr id="7183" name="Rectangle 23"/>
          <p:cNvSpPr>
            <a:spLocks noChangeArrowheads="1"/>
          </p:cNvSpPr>
          <p:nvPr/>
        </p:nvSpPr>
        <p:spPr bwMode="auto">
          <a:xfrm>
            <a:off x="1231900" y="5232400"/>
            <a:ext cx="14097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4" name="Rectangle 24"/>
          <p:cNvSpPr>
            <a:spLocks noChangeArrowheads="1"/>
          </p:cNvSpPr>
          <p:nvPr/>
        </p:nvSpPr>
        <p:spPr bwMode="auto">
          <a:xfrm>
            <a:off x="6172200" y="5207000"/>
            <a:ext cx="14097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668906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79388"/>
            <a:ext cx="8361362" cy="754062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FF0000"/>
                </a:solidFill>
                <a:latin typeface="Comic Sans MS" pitchFamily="66" charset="0"/>
              </a:rPr>
              <a:t>Stages </a:t>
            </a:r>
            <a:r>
              <a:rPr lang="de-DE" sz="2800" dirty="0" err="1" smtClean="0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de-DE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  <a:latin typeface="Comic Sans MS" pitchFamily="66" charset="0"/>
              </a:rPr>
              <a:t>installation</a:t>
            </a:r>
            <a:r>
              <a:rPr lang="de-DE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  <a:latin typeface="Comic Sans MS" pitchFamily="66" charset="0"/>
              </a:rPr>
              <a:t>at</a:t>
            </a:r>
            <a:r>
              <a:rPr lang="de-DE" sz="2800" dirty="0" smtClean="0">
                <a:solidFill>
                  <a:srgbClr val="FF0000"/>
                </a:solidFill>
                <a:latin typeface="Comic Sans MS" pitchFamily="66" charset="0"/>
              </a:rPr>
              <a:t> AD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520" y="6405782"/>
            <a:ext cx="3581400" cy="3657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9pPr>
          </a:lstStyle>
          <a:p>
            <a:r>
              <a:rPr lang="it-IT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PAX - Polarized Antiprotons</a:t>
            </a:r>
            <a:endParaRPr lang="it-IT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0" descr="P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4773099"/>
            <a:ext cx="2636837" cy="15113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P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3203062"/>
            <a:ext cx="3224212" cy="15113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633024"/>
            <a:ext cx="2719388" cy="15113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8"/>
          <p:cNvCxnSpPr/>
          <p:nvPr/>
        </p:nvCxnSpPr>
        <p:spPr bwMode="auto">
          <a:xfrm rot="5400000">
            <a:off x="1468437" y="6452675"/>
            <a:ext cx="2190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21"/>
          <p:cNvCxnSpPr/>
          <p:nvPr/>
        </p:nvCxnSpPr>
        <p:spPr bwMode="auto">
          <a:xfrm rot="5400000">
            <a:off x="2308225" y="6452675"/>
            <a:ext cx="2190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24"/>
          <p:cNvCxnSpPr/>
          <p:nvPr/>
        </p:nvCxnSpPr>
        <p:spPr bwMode="auto">
          <a:xfrm rot="5400000">
            <a:off x="3038475" y="6452675"/>
            <a:ext cx="2190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29"/>
          <p:cNvCxnSpPr/>
          <p:nvPr/>
        </p:nvCxnSpPr>
        <p:spPr bwMode="auto">
          <a:xfrm rot="5400000">
            <a:off x="-758825" y="4115874"/>
            <a:ext cx="467360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30"/>
          <p:cNvCxnSpPr/>
          <p:nvPr/>
        </p:nvCxnSpPr>
        <p:spPr bwMode="auto">
          <a:xfrm rot="5400000">
            <a:off x="792957" y="4827868"/>
            <a:ext cx="3249612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32"/>
          <p:cNvCxnSpPr/>
          <p:nvPr/>
        </p:nvCxnSpPr>
        <p:spPr bwMode="auto">
          <a:xfrm rot="16200000" flipH="1">
            <a:off x="2308225" y="5612887"/>
            <a:ext cx="1679575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feld 19"/>
          <p:cNvSpPr txBox="1">
            <a:spLocks noChangeArrowheads="1"/>
          </p:cNvSpPr>
          <p:nvPr/>
        </p:nvSpPr>
        <p:spPr bwMode="auto">
          <a:xfrm>
            <a:off x="404813" y="2144199"/>
            <a:ext cx="12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Phase 1</a:t>
            </a:r>
          </a:p>
        </p:txBody>
      </p:sp>
      <p:sp>
        <p:nvSpPr>
          <p:cNvPr id="22" name="Textfeld 20"/>
          <p:cNvSpPr txBox="1">
            <a:spLocks noChangeArrowheads="1"/>
          </p:cNvSpPr>
          <p:nvPr/>
        </p:nvSpPr>
        <p:spPr bwMode="auto">
          <a:xfrm>
            <a:off x="404813" y="3672962"/>
            <a:ext cx="1276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Phase 2</a:t>
            </a: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404813" y="5211249"/>
            <a:ext cx="1276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Phase 3</a:t>
            </a:r>
          </a:p>
        </p:txBody>
      </p:sp>
      <p:sp>
        <p:nvSpPr>
          <p:cNvPr id="24" name="Rechteck 23"/>
          <p:cNvSpPr>
            <a:spLocks noChangeArrowheads="1"/>
          </p:cNvSpPr>
          <p:nvPr/>
        </p:nvSpPr>
        <p:spPr bwMode="auto">
          <a:xfrm>
            <a:off x="5375275" y="1888612"/>
            <a:ext cx="3559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Installation of six magnets for the low-β insertion</a:t>
            </a:r>
          </a:p>
        </p:txBody>
      </p:sp>
      <p:sp>
        <p:nvSpPr>
          <p:cNvPr id="25" name="Rechteck 28"/>
          <p:cNvSpPr>
            <a:spLocks noChangeArrowheads="1"/>
          </p:cNvSpPr>
          <p:nvPr/>
        </p:nvSpPr>
        <p:spPr bwMode="auto">
          <a:xfrm>
            <a:off x="5703888" y="5028687"/>
            <a:ext cx="3213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chemeClr val="tx1"/>
                </a:solidFill>
                <a:latin typeface="Comic Sans MS" pitchFamily="66" charset="0"/>
              </a:rPr>
              <a:t>Spin-filtering measurements up to 70 MeV with transverse beam polarization</a:t>
            </a:r>
          </a:p>
        </p:txBody>
      </p:sp>
      <p:sp>
        <p:nvSpPr>
          <p:cNvPr id="26" name="Rechteck 31"/>
          <p:cNvSpPr>
            <a:spLocks noChangeArrowheads="1"/>
          </p:cNvSpPr>
          <p:nvPr/>
        </p:nvSpPr>
        <p:spPr bwMode="auto">
          <a:xfrm>
            <a:off x="5805488" y="3349112"/>
            <a:ext cx="3111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chemeClr val="tx1"/>
                </a:solidFill>
                <a:latin typeface="Comic Sans MS" pitchFamily="66" charset="0"/>
              </a:rPr>
              <a:t>Installation of the target chamber: Machine acceptance studies. Stacking studies </a:t>
            </a:r>
          </a:p>
        </p:txBody>
      </p:sp>
      <p:cxnSp>
        <p:nvCxnSpPr>
          <p:cNvPr id="27" name="Gerade Verbindung 33"/>
          <p:cNvCxnSpPr/>
          <p:nvPr/>
        </p:nvCxnSpPr>
        <p:spPr bwMode="auto">
          <a:xfrm>
            <a:off x="519113" y="4736587"/>
            <a:ext cx="8388350" cy="0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34"/>
          <p:cNvCxnSpPr/>
          <p:nvPr/>
        </p:nvCxnSpPr>
        <p:spPr bwMode="auto">
          <a:xfrm>
            <a:off x="519113" y="3166549"/>
            <a:ext cx="8388350" cy="0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35"/>
          <p:cNvCxnSpPr/>
          <p:nvPr/>
        </p:nvCxnSpPr>
        <p:spPr bwMode="auto">
          <a:xfrm>
            <a:off x="519113" y="1596512"/>
            <a:ext cx="8388350" cy="0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7628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How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to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olarize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ntiprotons?</a:t>
            </a:r>
            <a:endParaRPr lang="de-D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sz="quarter" idx="1"/>
          </p:nvPr>
        </p:nvSpPr>
        <p:spPr>
          <a:xfrm>
            <a:off x="373640" y="1664804"/>
            <a:ext cx="5118509" cy="504056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sz="1800" dirty="0" smtClean="0">
                <a:latin typeface="Comic Sans MS" pitchFamily="66" charset="0"/>
              </a:rPr>
              <a:t>Spin-1/2 </a:t>
            </a:r>
            <a:r>
              <a:rPr lang="de-DE" sz="1800" dirty="0" err="1" smtClean="0">
                <a:latin typeface="Comic Sans MS" pitchFamily="66" charset="0"/>
              </a:rPr>
              <a:t>particles</a:t>
            </a:r>
            <a:r>
              <a:rPr lang="de-DE" sz="1800" dirty="0" smtClean="0">
                <a:latin typeface="Comic Sans MS" pitchFamily="66" charset="0"/>
              </a:rPr>
              <a:t>               2 </a:t>
            </a:r>
            <a:r>
              <a:rPr lang="de-DE" sz="1800" dirty="0" err="1" smtClean="0">
                <a:latin typeface="Comic Sans MS" pitchFamily="66" charset="0"/>
              </a:rPr>
              <a:t>states</a:t>
            </a:r>
            <a:r>
              <a:rPr lang="de-DE" sz="1800" dirty="0" smtClean="0">
                <a:latin typeface="Comic Sans MS" pitchFamily="66" charset="0"/>
              </a:rPr>
              <a:t> 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467544" y="2421613"/>
            <a:ext cx="4248472" cy="3023611"/>
            <a:chOff x="467544" y="2421613"/>
            <a:chExt cx="4248472" cy="3023611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878937"/>
              <a:ext cx="4032016" cy="1653758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1596002" y="2421613"/>
              <a:ext cx="2097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>
                  <a:latin typeface="Comic Sans MS" pitchFamily="66" charset="0"/>
                </a:rPr>
                <a:t>s</a:t>
              </a:r>
              <a:r>
                <a:rPr lang="de-DE" b="1" dirty="0" err="1" smtClean="0">
                  <a:latin typeface="Comic Sans MS" pitchFamily="66" charset="0"/>
                </a:rPr>
                <a:t>elective</a:t>
              </a:r>
              <a:r>
                <a:rPr lang="de-DE" b="1" dirty="0" smtClean="0">
                  <a:latin typeface="Comic Sans MS" pitchFamily="66" charset="0"/>
                </a:rPr>
                <a:t> </a:t>
              </a:r>
              <a:r>
                <a:rPr lang="de-DE" b="1" dirty="0" err="1" smtClean="0">
                  <a:latin typeface="Comic Sans MS" pitchFamily="66" charset="0"/>
                </a:rPr>
                <a:t>removal</a:t>
              </a:r>
              <a:endParaRPr lang="de-DE" b="1" dirty="0">
                <a:latin typeface="Comic Sans MS" pitchFamily="66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307766" y="4218269"/>
              <a:ext cx="1408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 smtClean="0">
                  <a:latin typeface="Comic Sans MS" pitchFamily="66" charset="0"/>
                </a:rPr>
                <a:t>polarized</a:t>
              </a:r>
              <a:endParaRPr lang="de-DE" sz="1400" b="1" dirty="0" smtClean="0">
                <a:latin typeface="Comic Sans MS" pitchFamily="66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60414" y="4218270"/>
              <a:ext cx="1408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 smtClean="0">
                  <a:latin typeface="Comic Sans MS" pitchFamily="66" charset="0"/>
                </a:rPr>
                <a:t>unpolarized</a:t>
              </a:r>
              <a:endParaRPr lang="de-DE" sz="1400" b="1" dirty="0" smtClean="0">
                <a:latin typeface="Comic Sans MS" pitchFamily="66" charset="0"/>
              </a:endParaRPr>
            </a:p>
          </p:txBody>
        </p:sp>
        <p:sp>
          <p:nvSpPr>
            <p:cNvPr id="17" name="Inhaltsplatzhalter 2"/>
            <p:cNvSpPr txBox="1">
              <a:spLocks/>
            </p:cNvSpPr>
            <p:nvPr/>
          </p:nvSpPr>
          <p:spPr bwMode="auto">
            <a:xfrm>
              <a:off x="539552" y="4941168"/>
              <a:ext cx="36724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5B8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5B82"/>
                </a:buClr>
                <a:buFont typeface="Wingdings" pitchFamily="2" charset="2"/>
                <a:buChar char="§"/>
                <a:defRPr sz="2200" i="1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de-DE" sz="1800" b="1" dirty="0" err="1" smtClean="0">
                  <a:solidFill>
                    <a:srgbClr val="FF0000"/>
                  </a:solidFill>
                  <a:latin typeface="Comic Sans MS" pitchFamily="66" charset="0"/>
                </a:rPr>
                <a:t>Reduces</a:t>
              </a:r>
              <a:r>
                <a:rPr lang="de-DE" sz="1800" b="1" dirty="0" smtClean="0">
                  <a:solidFill>
                    <a:srgbClr val="FF0000"/>
                  </a:solidFill>
                  <a:latin typeface="Comic Sans MS" pitchFamily="66" charset="0"/>
                </a:rPr>
                <a:t> beam </a:t>
              </a:r>
              <a:r>
                <a:rPr lang="de-DE" sz="1800" b="1" dirty="0" err="1" smtClean="0">
                  <a:solidFill>
                    <a:srgbClr val="FF0000"/>
                  </a:solidFill>
                  <a:latin typeface="Comic Sans MS" pitchFamily="66" charset="0"/>
                </a:rPr>
                <a:t>intensity</a:t>
              </a:r>
              <a:endParaRPr lang="de-DE" sz="1800" b="1" dirty="0" smtClean="0">
                <a:solidFill>
                  <a:srgbClr val="FF0000"/>
                </a:solidFill>
                <a:latin typeface="Comic Sans MS" pitchFamily="66" charset="0"/>
              </a:endParaRPr>
            </a:p>
            <a:p>
              <a:pPr>
                <a:defRPr/>
              </a:pPr>
              <a:endParaRPr lang="de-DE" sz="1800" b="1" dirty="0" smtClean="0">
                <a:latin typeface="Comic Sans MS" pitchFamily="66" charset="0"/>
              </a:endParaRPr>
            </a:p>
          </p:txBody>
        </p:sp>
      </p:grpSp>
      <p:cxnSp>
        <p:nvCxnSpPr>
          <p:cNvPr id="20" name="Connettore 2 19"/>
          <p:cNvCxnSpPr/>
          <p:nvPr/>
        </p:nvCxnSpPr>
        <p:spPr>
          <a:xfrm>
            <a:off x="2843808" y="1916832"/>
            <a:ext cx="72007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grpSp>
        <p:nvGrpSpPr>
          <p:cNvPr id="18" name="Gruppo 17"/>
          <p:cNvGrpSpPr/>
          <p:nvPr/>
        </p:nvGrpSpPr>
        <p:grpSpPr>
          <a:xfrm>
            <a:off x="4788024" y="2480665"/>
            <a:ext cx="4032017" cy="2964559"/>
            <a:chOff x="5492149" y="2420888"/>
            <a:chExt cx="4032017" cy="2964559"/>
          </a:xfrm>
        </p:grpSpPr>
        <p:grpSp>
          <p:nvGrpSpPr>
            <p:cNvPr id="11" name="Gruppo 10"/>
            <p:cNvGrpSpPr/>
            <p:nvPr/>
          </p:nvGrpSpPr>
          <p:grpSpPr>
            <a:xfrm>
              <a:off x="5492149" y="2420888"/>
              <a:ext cx="4032017" cy="2964559"/>
              <a:chOff x="4860463" y="2420888"/>
              <a:chExt cx="4032017" cy="2964559"/>
            </a:xfrm>
          </p:grpSpPr>
          <p:pic>
            <p:nvPicPr>
              <p:cNvPr id="3" name="Grafik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463" y="2878949"/>
                <a:ext cx="4032017" cy="1653746"/>
              </a:xfrm>
              <a:prstGeom prst="rect">
                <a:avLst/>
              </a:prstGeom>
            </p:spPr>
          </p:pic>
          <p:sp>
            <p:nvSpPr>
              <p:cNvPr id="10" name="Textfeld 9"/>
              <p:cNvSpPr txBox="1"/>
              <p:nvPr/>
            </p:nvSpPr>
            <p:spPr>
              <a:xfrm>
                <a:off x="6124215" y="2420888"/>
                <a:ext cx="1619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err="1">
                    <a:latin typeface="Comic Sans MS" pitchFamily="66" charset="0"/>
                  </a:rPr>
                  <a:t>s</a:t>
                </a:r>
                <a:r>
                  <a:rPr lang="de-DE" b="1" dirty="0" err="1" smtClean="0">
                    <a:latin typeface="Comic Sans MS" pitchFamily="66" charset="0"/>
                  </a:rPr>
                  <a:t>elective</a:t>
                </a:r>
                <a:r>
                  <a:rPr lang="de-DE" b="1" dirty="0" smtClean="0">
                    <a:latin typeface="Comic Sans MS" pitchFamily="66" charset="0"/>
                  </a:rPr>
                  <a:t> </a:t>
                </a:r>
                <a:r>
                  <a:rPr lang="de-DE" b="1" dirty="0" err="1" smtClean="0">
                    <a:latin typeface="Comic Sans MS" pitchFamily="66" charset="0"/>
                  </a:rPr>
                  <a:t>flip</a:t>
                </a:r>
                <a:endParaRPr lang="de-DE" b="1" dirty="0">
                  <a:latin typeface="Comic Sans MS" pitchFamily="66" charset="0"/>
                </a:endParaRP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7484230" y="4222802"/>
                <a:ext cx="14082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 err="1" smtClean="0">
                    <a:latin typeface="Comic Sans MS" pitchFamily="66" charset="0"/>
                  </a:rPr>
                  <a:t>polarized</a:t>
                </a:r>
                <a:endParaRPr lang="de-DE" sz="1400" b="1" dirty="0" smtClean="0">
                  <a:latin typeface="Comic Sans MS" pitchFamily="66" charset="0"/>
                </a:endParaRPr>
              </a:p>
            </p:txBody>
          </p:sp>
          <p:sp>
            <p:nvSpPr>
              <p:cNvPr id="16" name="Inhaltsplatzhalter 2"/>
              <p:cNvSpPr txBox="1">
                <a:spLocks/>
              </p:cNvSpPr>
              <p:nvPr/>
            </p:nvSpPr>
            <p:spPr bwMode="auto">
              <a:xfrm>
                <a:off x="5040267" y="4881391"/>
                <a:ext cx="3672407" cy="504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5B82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5B82"/>
                  </a:buClr>
                  <a:buFont typeface="Wingdings" pitchFamily="2" charset="2"/>
                  <a:buChar char="§"/>
                  <a:defRPr sz="2200" i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de-DE" sz="1800" b="1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Does</a:t>
                </a:r>
                <a:r>
                  <a:rPr lang="de-DE" sz="18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 not </a:t>
                </a:r>
                <a:r>
                  <a:rPr lang="de-DE" sz="1800" b="1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affect</a:t>
                </a:r>
                <a:r>
                  <a:rPr lang="de-DE" sz="18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de-DE" sz="1800" b="1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intensity</a:t>
                </a:r>
                <a:endParaRPr lang="de-DE" sz="1800" b="1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>
                  <a:defRPr/>
                </a:pPr>
                <a:endParaRPr lang="de-DE" sz="1800" b="1" dirty="0" smtClean="0">
                  <a:latin typeface="Comic Sans MS" pitchFamily="66" charset="0"/>
                </a:endParaRPr>
              </a:p>
            </p:txBody>
          </p:sp>
        </p:grpSp>
        <p:sp>
          <p:nvSpPr>
            <p:cNvPr id="15" name="Textfeld 14"/>
            <p:cNvSpPr txBox="1"/>
            <p:nvPr/>
          </p:nvSpPr>
          <p:spPr>
            <a:xfrm>
              <a:off x="5671953" y="4218270"/>
              <a:ext cx="1408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>
                  <a:latin typeface="Comic Sans MS" pitchFamily="66" charset="0"/>
                </a:rPr>
                <a:t>u</a:t>
              </a:r>
              <a:r>
                <a:rPr lang="de-DE" sz="1400" b="1" dirty="0" err="1" smtClean="0">
                  <a:latin typeface="Comic Sans MS" pitchFamily="66" charset="0"/>
                </a:rPr>
                <a:t>npolarized</a:t>
              </a:r>
              <a:endParaRPr lang="de-DE" sz="1400" b="1" dirty="0" smtClean="0">
                <a:latin typeface="Comic Sans MS" pitchFamily="66" charset="0"/>
              </a:endParaRPr>
            </a:p>
          </p:txBody>
        </p:sp>
      </p:grpSp>
      <p:sp>
        <p:nvSpPr>
          <p:cNvPr id="19" name="Rettangolo 18"/>
          <p:cNvSpPr/>
          <p:nvPr/>
        </p:nvSpPr>
        <p:spPr>
          <a:xfrm>
            <a:off x="4788024" y="2421612"/>
            <a:ext cx="4032017" cy="2951603"/>
          </a:xfrm>
          <a:prstGeom prst="rect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821075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7" y="1556792"/>
            <a:ext cx="8641340" cy="453650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9" name="Text Box 6"/>
          <p:cNvSpPr txBox="1">
            <a:spLocks noChangeArrowheads="1"/>
          </p:cNvSpPr>
          <p:nvPr/>
        </p:nvSpPr>
        <p:spPr bwMode="auto">
          <a:xfrm>
            <a:off x="5684838" y="6043191"/>
            <a:ext cx="3088003" cy="3051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90000" tIns="45000" rIns="90000" bIns="45000">
            <a:spAutoFit/>
          </a:bodyPr>
          <a:lstStyle>
            <a:lvl1pPr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9900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9900"/>
                </a:solidFill>
                <a:latin typeface="Comic Sans MS" pitchFamily="66" charset="0"/>
              </a:defRPr>
            </a:lvl2pPr>
            <a:lvl3pPr marL="11430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9900"/>
                </a:solidFill>
                <a:latin typeface="Comic Sans MS" pitchFamily="66" charset="0"/>
              </a:defRPr>
            </a:lvl3pPr>
            <a:lvl4pPr marL="16002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9900"/>
                </a:solidFill>
                <a:latin typeface="Comic Sans MS" pitchFamily="66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9900"/>
                </a:solidFill>
                <a:latin typeface="Comic Sans MS" pitchFamily="66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9900"/>
                </a:solidFill>
                <a:latin typeface="Comic Sans MS" pitchFamily="66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9900"/>
                </a:solidFill>
                <a:latin typeface="Comic Sans MS" pitchFamily="66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9900"/>
                </a:solidFill>
                <a:latin typeface="Comic Sans MS" pitchFamily="66" charset="0"/>
              </a:defRPr>
            </a:lvl9pPr>
          </a:lstStyle>
          <a:p>
            <a:pPr eaLnBrk="1"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0000"/>
                </a:solidFill>
              </a:rPr>
              <a:t>Eur. Phys. J. A 34, 447 (2007)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pPr algn="ctr"/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Selective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-flip: a 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proposal</a:t>
            </a:r>
            <a:endParaRPr lang="de-D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cxnSp>
        <p:nvCxnSpPr>
          <p:cNvPr id="4" name="Connettore 1 3"/>
          <p:cNvCxnSpPr/>
          <p:nvPr/>
        </p:nvCxnSpPr>
        <p:spPr>
          <a:xfrm>
            <a:off x="5796136" y="3933056"/>
            <a:ext cx="86409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2051720" y="4149080"/>
            <a:ext cx="86409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7310438" y="3717032"/>
            <a:ext cx="1645629" cy="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7351846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402878"/>
            <a:ext cx="7735888" cy="577850"/>
          </a:xfrm>
        </p:spPr>
        <p:txBody>
          <a:bodyPr>
            <a:noAutofit/>
          </a:bodyPr>
          <a:lstStyle/>
          <a:p>
            <a:pPr eaLnBrk="1" hangingPunct="1"/>
            <a:r>
              <a:rPr lang="de-DE" sz="3200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de-DE" sz="3200" dirty="0" smtClean="0">
                <a:solidFill>
                  <a:srgbClr val="FF0000"/>
                </a:solidFill>
                <a:latin typeface="Comic Sans MS" pitchFamily="66" charset="0"/>
              </a:rPr>
              <a:t>pin-flip </a:t>
            </a:r>
            <a:r>
              <a:rPr lang="de-DE" sz="3200" dirty="0" err="1" smtClean="0">
                <a:solidFill>
                  <a:srgbClr val="FF0000"/>
                </a:solidFill>
                <a:latin typeface="Comic Sans MS" pitchFamily="66" charset="0"/>
              </a:rPr>
              <a:t>studies</a:t>
            </a:r>
            <a:r>
              <a:rPr lang="de-DE" sz="3200" dirty="0" smtClean="0">
                <a:solidFill>
                  <a:srgbClr val="FF0000"/>
                </a:solidFill>
                <a:latin typeface="Comic Sans MS" pitchFamily="66" charset="0"/>
              </a:rPr>
              <a:t> at COSY (in I3HP2) </a:t>
            </a:r>
          </a:p>
        </p:txBody>
      </p:sp>
      <p:sp>
        <p:nvSpPr>
          <p:cNvPr id="471042" name="Text Box 17"/>
          <p:cNvSpPr txBox="1">
            <a:spLocks noChangeArrowheads="1"/>
          </p:cNvSpPr>
          <p:nvPr/>
        </p:nvSpPr>
        <p:spPr bwMode="auto">
          <a:xfrm>
            <a:off x="233772" y="1543751"/>
            <a:ext cx="8676455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latin typeface="Comic Sans MS" pitchFamily="66" charset="0"/>
              </a:rPr>
              <a:t> Use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proton</a:t>
            </a:r>
            <a:r>
              <a:rPr lang="en-US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beam and co-moving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electrons</a:t>
            </a:r>
            <a:r>
              <a:rPr lang="en-US" sz="2000" b="1" dirty="0" smtClean="0">
                <a:solidFill>
                  <a:srgbClr val="006699"/>
                </a:solidFill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latin typeface="Comic Sans MS" pitchFamily="66" charset="0"/>
              </a:rPr>
              <a:t> Turn experiment around: p e 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→ p e into p e → p e</a:t>
            </a:r>
            <a:endParaRPr lang="en-US" sz="20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omic Sans MS" pitchFamily="66" charset="0"/>
              </a:rPr>
              <a:t>   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i.e. observe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depolarization</a:t>
            </a:r>
            <a:r>
              <a:rPr lang="en-US" sz="2000" dirty="0" smtClean="0">
                <a:latin typeface="Comic Sans MS" pitchFamily="66" charset="0"/>
              </a:rPr>
              <a:t> of a polarized proton beam      	</a:t>
            </a:r>
          </a:p>
        </p:txBody>
      </p:sp>
      <p:sp>
        <p:nvSpPr>
          <p:cNvPr id="16388" name="Rectangle 18"/>
          <p:cNvSpPr>
            <a:spLocks noChangeArrowheads="1"/>
          </p:cNvSpPr>
          <p:nvPr/>
        </p:nvSpPr>
        <p:spPr bwMode="auto">
          <a:xfrm>
            <a:off x="1692275" y="2881313"/>
            <a:ext cx="5759450" cy="2881312"/>
          </a:xfrm>
          <a:prstGeom prst="rect">
            <a:avLst/>
          </a:prstGeom>
          <a:noFill/>
          <a:ln w="38100">
            <a:solidFill>
              <a:srgbClr val="3A6F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pic>
        <p:nvPicPr>
          <p:cNvPr id="1638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24"/>
          <a:stretch>
            <a:fillRect/>
          </a:stretch>
        </p:blipFill>
        <p:spPr bwMode="auto">
          <a:xfrm>
            <a:off x="2124075" y="3032125"/>
            <a:ext cx="48958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22"/>
          <p:cNvSpPr txBox="1">
            <a:spLocks noChangeArrowheads="1"/>
          </p:cNvSpPr>
          <p:nvPr/>
        </p:nvSpPr>
        <p:spPr bwMode="auto">
          <a:xfrm>
            <a:off x="3635375" y="3227388"/>
            <a:ext cx="1944688" cy="1255712"/>
          </a:xfrm>
          <a:prstGeom prst="rect">
            <a:avLst/>
          </a:prstGeom>
          <a:noFill/>
          <a:ln w="9525">
            <a:solidFill>
              <a:srgbClr val="005F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>
                <a:solidFill>
                  <a:srgbClr val="005F8C"/>
                </a:solidFill>
                <a:latin typeface="Arial" pitchFamily="34" charset="0"/>
                <a:cs typeface="Arial" pitchFamily="34" charset="0"/>
              </a:rPr>
              <a:t>COSY</a:t>
            </a:r>
            <a:r>
              <a:rPr lang="de-DE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electron cooler</a:t>
            </a:r>
            <a:r>
              <a:rPr lang="de-DE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>
                <a:solidFill>
                  <a:srgbClr val="005F8C"/>
                </a:solidFill>
                <a:latin typeface="Arial" pitchFamily="34" charset="0"/>
                <a:cs typeface="Arial" pitchFamily="34" charset="0"/>
              </a:rPr>
              <a:t>(detuned</a:t>
            </a:r>
            <a:r>
              <a:rPr lang="de-DE">
                <a:solidFill>
                  <a:srgbClr val="005F8C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6391" name="Line 36"/>
          <p:cNvSpPr>
            <a:spLocks noChangeShapeType="1"/>
          </p:cNvSpPr>
          <p:nvPr/>
        </p:nvSpPr>
        <p:spPr bwMode="auto">
          <a:xfrm flipV="1">
            <a:off x="6156176" y="2132856"/>
            <a:ext cx="1460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6392" name="Rectangle 37"/>
          <p:cNvSpPr>
            <a:spLocks noChangeArrowheads="1"/>
          </p:cNvSpPr>
          <p:nvPr/>
        </p:nvSpPr>
        <p:spPr bwMode="auto">
          <a:xfrm>
            <a:off x="1476375" y="4537075"/>
            <a:ext cx="576263" cy="4333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16393" name="Line 38"/>
          <p:cNvSpPr>
            <a:spLocks noChangeShapeType="1"/>
          </p:cNvSpPr>
          <p:nvPr/>
        </p:nvSpPr>
        <p:spPr bwMode="auto">
          <a:xfrm>
            <a:off x="1692275" y="4608513"/>
            <a:ext cx="0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6394" name="Line 39"/>
          <p:cNvSpPr>
            <a:spLocks noChangeShapeType="1"/>
          </p:cNvSpPr>
          <p:nvPr/>
        </p:nvSpPr>
        <p:spPr bwMode="auto">
          <a:xfrm>
            <a:off x="1763713" y="4608513"/>
            <a:ext cx="0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6395" name="Line 40"/>
          <p:cNvSpPr>
            <a:spLocks noChangeShapeType="1"/>
          </p:cNvSpPr>
          <p:nvPr/>
        </p:nvSpPr>
        <p:spPr bwMode="auto">
          <a:xfrm>
            <a:off x="1836738" y="4608513"/>
            <a:ext cx="0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6396" name="Line 41"/>
          <p:cNvSpPr>
            <a:spLocks noChangeShapeType="1"/>
          </p:cNvSpPr>
          <p:nvPr/>
        </p:nvSpPr>
        <p:spPr bwMode="auto">
          <a:xfrm>
            <a:off x="1908175" y="4610100"/>
            <a:ext cx="0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6397" name="Line 42"/>
          <p:cNvSpPr>
            <a:spLocks noChangeShapeType="1"/>
          </p:cNvSpPr>
          <p:nvPr/>
        </p:nvSpPr>
        <p:spPr bwMode="auto">
          <a:xfrm>
            <a:off x="1620838" y="4610100"/>
            <a:ext cx="0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7019925" y="4537075"/>
            <a:ext cx="576263" cy="4333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16399" name="Line 49"/>
          <p:cNvSpPr>
            <a:spLocks noChangeShapeType="1"/>
          </p:cNvSpPr>
          <p:nvPr/>
        </p:nvSpPr>
        <p:spPr bwMode="auto">
          <a:xfrm>
            <a:off x="7234238" y="4608513"/>
            <a:ext cx="0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6400" name="Line 50"/>
          <p:cNvSpPr>
            <a:spLocks noChangeShapeType="1"/>
          </p:cNvSpPr>
          <p:nvPr/>
        </p:nvSpPr>
        <p:spPr bwMode="auto">
          <a:xfrm>
            <a:off x="7305675" y="4608513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6401" name="Line 51"/>
          <p:cNvSpPr>
            <a:spLocks noChangeShapeType="1"/>
          </p:cNvSpPr>
          <p:nvPr/>
        </p:nvSpPr>
        <p:spPr bwMode="auto">
          <a:xfrm>
            <a:off x="7378700" y="4608513"/>
            <a:ext cx="0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6402" name="Line 52"/>
          <p:cNvSpPr>
            <a:spLocks noChangeShapeType="1"/>
          </p:cNvSpPr>
          <p:nvPr/>
        </p:nvSpPr>
        <p:spPr bwMode="auto">
          <a:xfrm>
            <a:off x="7451725" y="4610100"/>
            <a:ext cx="0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6403" name="Line 53"/>
          <p:cNvSpPr>
            <a:spLocks noChangeShapeType="1"/>
          </p:cNvSpPr>
          <p:nvPr/>
        </p:nvSpPr>
        <p:spPr bwMode="auto">
          <a:xfrm>
            <a:off x="7162800" y="4610100"/>
            <a:ext cx="0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6404" name="Text Box 55"/>
          <p:cNvSpPr txBox="1">
            <a:spLocks noChangeArrowheads="1"/>
          </p:cNvSpPr>
          <p:nvPr/>
        </p:nvSpPr>
        <p:spPr bwMode="auto">
          <a:xfrm>
            <a:off x="3563938" y="3097213"/>
            <a:ext cx="2087562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Velocity   mismatch</a:t>
            </a:r>
            <a:endParaRPr lang="en-US" sz="7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06" name="Fußzeilenplatzhalter 2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9pPr>
          </a:lstStyle>
          <a:p>
            <a:r>
              <a:rPr lang="de-DE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PAX - Polarized Antiprotons</a:t>
            </a:r>
            <a:endParaRPr lang="en-US" sz="12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08" name="Line 36"/>
          <p:cNvSpPr>
            <a:spLocks noChangeShapeType="1"/>
          </p:cNvSpPr>
          <p:nvPr/>
        </p:nvSpPr>
        <p:spPr bwMode="auto">
          <a:xfrm flipV="1">
            <a:off x="3707904" y="2132856"/>
            <a:ext cx="1460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6409" name="Line 36"/>
          <p:cNvSpPr>
            <a:spLocks noChangeShapeType="1"/>
          </p:cNvSpPr>
          <p:nvPr/>
        </p:nvSpPr>
        <p:spPr bwMode="auto">
          <a:xfrm flipV="1">
            <a:off x="5220072" y="2132856"/>
            <a:ext cx="1460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6410" name="Line 36"/>
          <p:cNvSpPr>
            <a:spLocks noChangeShapeType="1"/>
          </p:cNvSpPr>
          <p:nvPr/>
        </p:nvSpPr>
        <p:spPr bwMode="auto">
          <a:xfrm flipV="1">
            <a:off x="4281934" y="2132856"/>
            <a:ext cx="1460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1064384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082" y="260648"/>
            <a:ext cx="8169275" cy="769620"/>
          </a:xfrm>
        </p:spPr>
        <p:txBody>
          <a:bodyPr>
            <a:normAutofit/>
          </a:bodyPr>
          <a:lstStyle/>
          <a:p>
            <a:pPr marL="342900" indent="-342900" eaLnBrk="1" hangingPunct="1"/>
            <a:r>
              <a:rPr lang="de-DE" sz="3600" dirty="0" smtClean="0">
                <a:solidFill>
                  <a:srgbClr val="FF0000"/>
                </a:solidFill>
                <a:latin typeface="Comic Sans MS" pitchFamily="66" charset="0"/>
              </a:rPr>
              <a:t>Spin-flip: </a:t>
            </a:r>
            <a:r>
              <a:rPr lang="de-DE" sz="3600" dirty="0" err="1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de-DE" sz="3600" dirty="0" err="1" smtClean="0">
                <a:solidFill>
                  <a:srgbClr val="FF0000"/>
                </a:solidFill>
                <a:latin typeface="Comic Sans MS" pitchFamily="66" charset="0"/>
              </a:rPr>
              <a:t>esults</a:t>
            </a:r>
            <a:endParaRPr lang="de-DE" sz="3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437" name="Fußzeilenplatzhalter 50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rgbClr val="0099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Comic Sans MS" pitchFamily="66" charset="0"/>
              </a:defRPr>
            </a:lvl9pPr>
          </a:lstStyle>
          <a:p>
            <a:r>
              <a:rPr lang="en-US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PAX - Polarized Antiprotons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544405" y="1635489"/>
            <a:ext cx="5789606" cy="3265922"/>
            <a:chOff x="539552" y="1700808"/>
            <a:chExt cx="6264696" cy="3600400"/>
          </a:xfrm>
        </p:grpSpPr>
        <p:sp>
          <p:nvSpPr>
            <p:cNvPr id="3" name="Rettangolo 2"/>
            <p:cNvSpPr/>
            <p:nvPr/>
          </p:nvSpPr>
          <p:spPr>
            <a:xfrm>
              <a:off x="611560" y="1700808"/>
              <a:ext cx="6192688" cy="36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8438" name="Gruppieren 55"/>
            <p:cNvGrpSpPr>
              <a:grpSpLocks/>
            </p:cNvGrpSpPr>
            <p:nvPr/>
          </p:nvGrpSpPr>
          <p:grpSpPr bwMode="auto">
            <a:xfrm>
              <a:off x="539552" y="1772816"/>
              <a:ext cx="6138909" cy="3456384"/>
              <a:chOff x="1295400" y="1319384"/>
              <a:chExt cx="6666726" cy="3860465"/>
            </a:xfrm>
            <a:solidFill>
              <a:schemeClr val="bg1"/>
            </a:solidFill>
          </p:grpSpPr>
          <p:sp>
            <p:nvSpPr>
              <p:cNvPr id="18441" name="Line 17"/>
              <p:cNvSpPr>
                <a:spLocks noChangeShapeType="1"/>
              </p:cNvSpPr>
              <p:nvPr/>
            </p:nvSpPr>
            <p:spPr bwMode="auto">
              <a:xfrm>
                <a:off x="4005263" y="1966913"/>
                <a:ext cx="0" cy="2619375"/>
              </a:xfrm>
              <a:prstGeom prst="line">
                <a:avLst/>
              </a:pr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42" name="Line 18"/>
              <p:cNvSpPr>
                <a:spLocks noChangeShapeType="1"/>
              </p:cNvSpPr>
              <p:nvPr/>
            </p:nvSpPr>
            <p:spPr bwMode="auto">
              <a:xfrm>
                <a:off x="5661025" y="1966913"/>
                <a:ext cx="0" cy="2619375"/>
              </a:xfrm>
              <a:prstGeom prst="line">
                <a:avLst/>
              </a:pr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43" name="Line 19"/>
              <p:cNvSpPr>
                <a:spLocks noChangeShapeType="1"/>
              </p:cNvSpPr>
              <p:nvPr/>
            </p:nvSpPr>
            <p:spPr bwMode="auto">
              <a:xfrm>
                <a:off x="7323138" y="1966913"/>
                <a:ext cx="0" cy="2619375"/>
              </a:xfrm>
              <a:prstGeom prst="line">
                <a:avLst/>
              </a:pr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44" name="Line 20"/>
              <p:cNvSpPr>
                <a:spLocks noChangeShapeType="1"/>
              </p:cNvSpPr>
              <p:nvPr/>
            </p:nvSpPr>
            <p:spPr bwMode="auto">
              <a:xfrm>
                <a:off x="2349500" y="4324350"/>
                <a:ext cx="4973638" cy="0"/>
              </a:xfrm>
              <a:prstGeom prst="line">
                <a:avLst/>
              </a:pr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45" name="Line 21"/>
              <p:cNvSpPr>
                <a:spLocks noChangeShapeType="1"/>
              </p:cNvSpPr>
              <p:nvPr/>
            </p:nvSpPr>
            <p:spPr bwMode="auto">
              <a:xfrm>
                <a:off x="2349500" y="3800475"/>
                <a:ext cx="4973638" cy="0"/>
              </a:xfrm>
              <a:prstGeom prst="line">
                <a:avLst/>
              </a:pr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46" name="Line 22"/>
              <p:cNvSpPr>
                <a:spLocks noChangeShapeType="1"/>
              </p:cNvSpPr>
              <p:nvPr/>
            </p:nvSpPr>
            <p:spPr bwMode="auto">
              <a:xfrm>
                <a:off x="2349500" y="3276600"/>
                <a:ext cx="4973638" cy="0"/>
              </a:xfrm>
              <a:prstGeom prst="line">
                <a:avLst/>
              </a:pr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47" name="Rectangle 23"/>
              <p:cNvSpPr>
                <a:spLocks noChangeArrowheads="1"/>
              </p:cNvSpPr>
              <p:nvPr/>
            </p:nvSpPr>
            <p:spPr bwMode="auto">
              <a:xfrm>
                <a:off x="2211388" y="3049587"/>
                <a:ext cx="135784" cy="27500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b="1">
                    <a:solidFill>
                      <a:srgbClr val="000000"/>
                    </a:solidFill>
                    <a:latin typeface="Comic Sans MS" pitchFamily="66" charset="0"/>
                  </a:rPr>
                  <a:t>0</a:t>
                </a:r>
                <a:endParaRPr lang="de-DE" sz="1600" b="1">
                  <a:latin typeface="Comic Sans MS" pitchFamily="66" charset="0"/>
                </a:endParaRPr>
              </a:p>
            </p:txBody>
          </p:sp>
          <p:sp>
            <p:nvSpPr>
              <p:cNvPr id="18448" name="Line 24"/>
              <p:cNvSpPr>
                <a:spLocks noChangeShapeType="1"/>
              </p:cNvSpPr>
              <p:nvPr/>
            </p:nvSpPr>
            <p:spPr bwMode="auto">
              <a:xfrm>
                <a:off x="2349500" y="2752725"/>
                <a:ext cx="4973638" cy="0"/>
              </a:xfrm>
              <a:prstGeom prst="line">
                <a:avLst/>
              </a:pr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49" name="Line 25"/>
              <p:cNvSpPr>
                <a:spLocks noChangeShapeType="1"/>
              </p:cNvSpPr>
              <p:nvPr/>
            </p:nvSpPr>
            <p:spPr bwMode="auto">
              <a:xfrm>
                <a:off x="2349500" y="2143125"/>
                <a:ext cx="4973638" cy="0"/>
              </a:xfrm>
              <a:prstGeom prst="line">
                <a:avLst/>
              </a:pr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50" name="Rectangle 26"/>
              <p:cNvSpPr>
                <a:spLocks noChangeArrowheads="1"/>
              </p:cNvSpPr>
              <p:nvPr/>
            </p:nvSpPr>
            <p:spPr bwMode="auto">
              <a:xfrm>
                <a:off x="1811338" y="2016125"/>
                <a:ext cx="619735" cy="2750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4</a:t>
                </a:r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  <a:sym typeface="Symbol" pitchFamily="18" charset="2"/>
                  </a:rPr>
                  <a:t></a:t>
                </a:r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10</a:t>
                </a:r>
                <a:r>
                  <a:rPr lang="de-DE" sz="1600" b="1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7</a:t>
                </a:r>
                <a:endParaRPr lang="de-DE" sz="1600" b="1" baseline="30000" dirty="0">
                  <a:latin typeface="Comic Sans MS" pitchFamily="66" charset="0"/>
                </a:endParaRPr>
              </a:p>
            </p:txBody>
          </p:sp>
          <p:sp>
            <p:nvSpPr>
              <p:cNvPr id="18451" name="Rectangle 27"/>
              <p:cNvSpPr>
                <a:spLocks noChangeArrowheads="1"/>
              </p:cNvSpPr>
              <p:nvPr/>
            </p:nvSpPr>
            <p:spPr bwMode="auto">
              <a:xfrm>
                <a:off x="2349500" y="1966913"/>
                <a:ext cx="4973638" cy="26193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52" name="Oval 28"/>
              <p:cNvSpPr>
                <a:spLocks noChangeAspect="1" noChangeArrowheads="1"/>
              </p:cNvSpPr>
              <p:nvPr/>
            </p:nvSpPr>
            <p:spPr bwMode="auto">
              <a:xfrm>
                <a:off x="6880225" y="2700338"/>
                <a:ext cx="69850" cy="6508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53" name="Oval 29"/>
              <p:cNvSpPr>
                <a:spLocks noChangeAspect="1" noChangeArrowheads="1"/>
              </p:cNvSpPr>
              <p:nvPr/>
            </p:nvSpPr>
            <p:spPr bwMode="auto">
              <a:xfrm>
                <a:off x="3621088" y="3479800"/>
                <a:ext cx="68262" cy="635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54" name="Oval 30"/>
              <p:cNvSpPr>
                <a:spLocks noChangeAspect="1" noChangeArrowheads="1"/>
              </p:cNvSpPr>
              <p:nvPr/>
            </p:nvSpPr>
            <p:spPr bwMode="auto">
              <a:xfrm>
                <a:off x="5226050" y="3465513"/>
                <a:ext cx="68263" cy="6508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55" name="Oval 31"/>
              <p:cNvSpPr>
                <a:spLocks noChangeAspect="1" noChangeArrowheads="1"/>
              </p:cNvSpPr>
              <p:nvPr/>
            </p:nvSpPr>
            <p:spPr bwMode="auto">
              <a:xfrm>
                <a:off x="5716588" y="3787775"/>
                <a:ext cx="68262" cy="635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56" name="Oval 32"/>
              <p:cNvSpPr>
                <a:spLocks noChangeAspect="1" noChangeArrowheads="1"/>
              </p:cNvSpPr>
              <p:nvPr/>
            </p:nvSpPr>
            <p:spPr bwMode="auto">
              <a:xfrm>
                <a:off x="6137275" y="3327400"/>
                <a:ext cx="68263" cy="650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57" name="Oval 33"/>
              <p:cNvSpPr>
                <a:spLocks noChangeAspect="1" noChangeArrowheads="1"/>
              </p:cNvSpPr>
              <p:nvPr/>
            </p:nvSpPr>
            <p:spPr bwMode="auto">
              <a:xfrm>
                <a:off x="6845300" y="3322638"/>
                <a:ext cx="69850" cy="6508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58" name="Line 34"/>
              <p:cNvSpPr>
                <a:spLocks noChangeShapeType="1"/>
              </p:cNvSpPr>
              <p:nvPr/>
            </p:nvSpPr>
            <p:spPr bwMode="auto">
              <a:xfrm flipV="1">
                <a:off x="6908800" y="2065338"/>
                <a:ext cx="0" cy="132238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59" name="Line 35"/>
              <p:cNvSpPr>
                <a:spLocks noChangeShapeType="1"/>
              </p:cNvSpPr>
              <p:nvPr/>
            </p:nvSpPr>
            <p:spPr bwMode="auto">
              <a:xfrm flipV="1">
                <a:off x="3648075" y="2706688"/>
                <a:ext cx="0" cy="159702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60" name="Line 36"/>
              <p:cNvSpPr>
                <a:spLocks noChangeShapeType="1"/>
              </p:cNvSpPr>
              <p:nvPr/>
            </p:nvSpPr>
            <p:spPr bwMode="auto">
              <a:xfrm flipV="1">
                <a:off x="5253038" y="2890838"/>
                <a:ext cx="0" cy="120967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61" name="Line 37"/>
              <p:cNvSpPr>
                <a:spLocks noChangeShapeType="1"/>
              </p:cNvSpPr>
              <p:nvPr/>
            </p:nvSpPr>
            <p:spPr bwMode="auto">
              <a:xfrm flipV="1">
                <a:off x="5745163" y="3406775"/>
                <a:ext cx="0" cy="8191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62" name="Line 38"/>
              <p:cNvSpPr>
                <a:spLocks noChangeShapeType="1"/>
              </p:cNvSpPr>
              <p:nvPr/>
            </p:nvSpPr>
            <p:spPr bwMode="auto">
              <a:xfrm flipV="1">
                <a:off x="6165850" y="3079750"/>
                <a:ext cx="0" cy="550863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63" name="Line 39"/>
              <p:cNvSpPr>
                <a:spLocks noChangeShapeType="1"/>
              </p:cNvSpPr>
              <p:nvPr/>
            </p:nvSpPr>
            <p:spPr bwMode="auto">
              <a:xfrm flipV="1">
                <a:off x="6873875" y="3132138"/>
                <a:ext cx="0" cy="4318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64" name="Line 40"/>
              <p:cNvSpPr>
                <a:spLocks noChangeShapeType="1"/>
              </p:cNvSpPr>
              <p:nvPr/>
            </p:nvSpPr>
            <p:spPr bwMode="auto">
              <a:xfrm>
                <a:off x="6648450" y="2727325"/>
                <a:ext cx="512763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65" name="Line 41"/>
              <p:cNvSpPr>
                <a:spLocks noChangeShapeType="1"/>
              </p:cNvSpPr>
              <p:nvPr/>
            </p:nvSpPr>
            <p:spPr bwMode="auto">
              <a:xfrm>
                <a:off x="4889500" y="3492500"/>
                <a:ext cx="728663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66" name="Line 42"/>
              <p:cNvSpPr>
                <a:spLocks noChangeShapeType="1"/>
              </p:cNvSpPr>
              <p:nvPr/>
            </p:nvSpPr>
            <p:spPr bwMode="auto">
              <a:xfrm>
                <a:off x="5421313" y="3813175"/>
                <a:ext cx="646112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67" name="Line 43"/>
              <p:cNvSpPr>
                <a:spLocks noChangeShapeType="1"/>
              </p:cNvSpPr>
              <p:nvPr/>
            </p:nvSpPr>
            <p:spPr bwMode="auto">
              <a:xfrm>
                <a:off x="5870575" y="3355975"/>
                <a:ext cx="588963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68" name="Line 44"/>
              <p:cNvSpPr>
                <a:spLocks noChangeShapeType="1"/>
              </p:cNvSpPr>
              <p:nvPr/>
            </p:nvSpPr>
            <p:spPr bwMode="auto">
              <a:xfrm>
                <a:off x="6613525" y="3348038"/>
                <a:ext cx="519113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69" name="Line 45"/>
              <p:cNvSpPr>
                <a:spLocks noChangeShapeType="1"/>
              </p:cNvSpPr>
              <p:nvPr/>
            </p:nvSpPr>
            <p:spPr bwMode="auto">
              <a:xfrm>
                <a:off x="2349500" y="3276600"/>
                <a:ext cx="4973638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70" name="Rectangle 46"/>
              <p:cNvSpPr>
                <a:spLocks noChangeArrowheads="1"/>
              </p:cNvSpPr>
              <p:nvPr/>
            </p:nvSpPr>
            <p:spPr bwMode="auto">
              <a:xfrm>
                <a:off x="2191283" y="4904843"/>
                <a:ext cx="5770843" cy="2750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dirty="0">
                    <a:solidFill>
                      <a:srgbClr val="000000"/>
                    </a:solidFill>
                    <a:latin typeface="Comic Sans MS" pitchFamily="66" charset="0"/>
                  </a:rPr>
                  <a:t>|Relative </a:t>
                </a:r>
                <a:r>
                  <a:rPr lang="de-DE" sz="1600" dirty="0" err="1">
                    <a:solidFill>
                      <a:srgbClr val="000000"/>
                    </a:solidFill>
                    <a:latin typeface="Comic Sans MS" pitchFamily="66" charset="0"/>
                  </a:rPr>
                  <a:t>velocity</a:t>
                </a:r>
                <a:r>
                  <a:rPr lang="de-DE" sz="16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de-DE" sz="1600" dirty="0" err="1">
                    <a:solidFill>
                      <a:srgbClr val="000000"/>
                    </a:solidFill>
                    <a:latin typeface="Comic Sans MS" pitchFamily="66" charset="0"/>
                  </a:rPr>
                  <a:t>of</a:t>
                </a:r>
                <a:r>
                  <a:rPr lang="de-DE" sz="16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de-DE" sz="1600" dirty="0" err="1">
                    <a:solidFill>
                      <a:srgbClr val="000000"/>
                    </a:solidFill>
                    <a:latin typeface="Comic Sans MS" pitchFamily="66" charset="0"/>
                  </a:rPr>
                  <a:t>electrons</a:t>
                </a:r>
                <a:r>
                  <a:rPr lang="de-DE" sz="1600" dirty="0">
                    <a:solidFill>
                      <a:srgbClr val="000000"/>
                    </a:solidFill>
                    <a:latin typeface="Comic Sans MS" pitchFamily="66" charset="0"/>
                  </a:rPr>
                  <a:t> in </a:t>
                </a:r>
                <a:r>
                  <a:rPr lang="de-DE" sz="1600" dirty="0" err="1">
                    <a:solidFill>
                      <a:srgbClr val="000000"/>
                    </a:solidFill>
                    <a:latin typeface="Comic Sans MS" pitchFamily="66" charset="0"/>
                  </a:rPr>
                  <a:t>proton</a:t>
                </a:r>
                <a:r>
                  <a:rPr lang="de-DE" sz="16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de-DE" sz="1600" dirty="0" err="1">
                    <a:solidFill>
                      <a:srgbClr val="000000"/>
                    </a:solidFill>
                    <a:latin typeface="Comic Sans MS" pitchFamily="66" charset="0"/>
                  </a:rPr>
                  <a:t>rest</a:t>
                </a:r>
                <a:r>
                  <a:rPr lang="de-DE" sz="16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de-DE" sz="1600" dirty="0" err="1">
                    <a:solidFill>
                      <a:srgbClr val="000000"/>
                    </a:solidFill>
                    <a:latin typeface="Comic Sans MS" pitchFamily="66" charset="0"/>
                  </a:rPr>
                  <a:t>frame</a:t>
                </a:r>
                <a:r>
                  <a:rPr lang="de-DE" sz="1600" dirty="0">
                    <a:solidFill>
                      <a:srgbClr val="000000"/>
                    </a:solidFill>
                    <a:latin typeface="Comic Sans MS" pitchFamily="66" charset="0"/>
                  </a:rPr>
                  <a:t>| (c)</a:t>
                </a:r>
                <a:endParaRPr lang="de-DE" sz="1600" dirty="0">
                  <a:latin typeface="Comic Sans MS" pitchFamily="66" charset="0"/>
                </a:endParaRPr>
              </a:p>
            </p:txBody>
          </p:sp>
          <p:sp>
            <p:nvSpPr>
              <p:cNvPr id="18471" name="Rectangle 47"/>
              <p:cNvSpPr>
                <a:spLocks noChangeArrowheads="1"/>
              </p:cNvSpPr>
              <p:nvPr/>
            </p:nvSpPr>
            <p:spPr bwMode="auto">
              <a:xfrm rot="16200000">
                <a:off x="786705" y="2911836"/>
                <a:ext cx="1511104" cy="33423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000" dirty="0">
                    <a:solidFill>
                      <a:srgbClr val="000000"/>
                    </a:solidFill>
                    <a:latin typeface="Comic Sans MS" pitchFamily="66" charset="0"/>
                    <a:sym typeface="Symbol" pitchFamily="18" charset="2"/>
                  </a:rPr>
                  <a:t></a:t>
                </a:r>
                <a:r>
                  <a:rPr lang="de-DE" sz="2000" baseline="-25000" dirty="0" err="1">
                    <a:solidFill>
                      <a:srgbClr val="000000"/>
                    </a:solidFill>
                    <a:latin typeface="Comic Sans MS" pitchFamily="66" charset="0"/>
                  </a:rPr>
                  <a:t>depol</a:t>
                </a:r>
                <a:r>
                  <a:rPr lang="de-DE" sz="2000" dirty="0">
                    <a:solidFill>
                      <a:srgbClr val="000000"/>
                    </a:solidFill>
                    <a:latin typeface="Comic Sans MS" pitchFamily="66" charset="0"/>
                  </a:rPr>
                  <a:t> (</a:t>
                </a:r>
                <a:r>
                  <a:rPr lang="de-DE" sz="2000" dirty="0" err="1">
                    <a:solidFill>
                      <a:srgbClr val="000000"/>
                    </a:solidFill>
                    <a:latin typeface="Comic Sans MS" pitchFamily="66" charset="0"/>
                  </a:rPr>
                  <a:t>barn</a:t>
                </a:r>
                <a:r>
                  <a:rPr lang="de-DE" sz="1600" dirty="0">
                    <a:solidFill>
                      <a:srgbClr val="000000"/>
                    </a:solidFill>
                    <a:latin typeface="Comic Sans MS" pitchFamily="66" charset="0"/>
                  </a:rPr>
                  <a:t>)</a:t>
                </a:r>
                <a:endParaRPr lang="de-DE" sz="1600" dirty="0">
                  <a:latin typeface="Comic Sans MS" pitchFamily="66" charset="0"/>
                </a:endParaRPr>
              </a:p>
            </p:txBody>
          </p:sp>
          <p:sp>
            <p:nvSpPr>
              <p:cNvPr id="18472" name="Line 48"/>
              <p:cNvSpPr>
                <a:spLocks noChangeShapeType="1"/>
              </p:cNvSpPr>
              <p:nvPr/>
            </p:nvSpPr>
            <p:spPr bwMode="auto">
              <a:xfrm>
                <a:off x="2967038" y="3505200"/>
                <a:ext cx="1360487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73" name="Rectangle 49"/>
              <p:cNvSpPr>
                <a:spLocks noChangeArrowheads="1"/>
              </p:cNvSpPr>
              <p:nvPr/>
            </p:nvSpPr>
            <p:spPr bwMode="auto">
              <a:xfrm>
                <a:off x="2137498" y="1319384"/>
                <a:ext cx="5335636" cy="2750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dirty="0">
                    <a:solidFill>
                      <a:srgbClr val="000000"/>
                    </a:solidFill>
                    <a:latin typeface="Comic Sans MS" pitchFamily="66" charset="0"/>
                  </a:rPr>
                  <a:t>Nominal </a:t>
                </a:r>
                <a:r>
                  <a:rPr lang="de-DE" sz="1600" dirty="0" err="1">
                    <a:solidFill>
                      <a:srgbClr val="000000"/>
                    </a:solidFill>
                    <a:latin typeface="Comic Sans MS" pitchFamily="66" charset="0"/>
                  </a:rPr>
                  <a:t>proton</a:t>
                </a:r>
                <a:r>
                  <a:rPr lang="de-DE" sz="16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de-DE" sz="1600" dirty="0" err="1">
                    <a:solidFill>
                      <a:srgbClr val="000000"/>
                    </a:solidFill>
                    <a:latin typeface="Comic Sans MS" pitchFamily="66" charset="0"/>
                  </a:rPr>
                  <a:t>energy</a:t>
                </a:r>
                <a:r>
                  <a:rPr lang="de-DE" sz="1600" dirty="0">
                    <a:solidFill>
                      <a:srgbClr val="000000"/>
                    </a:solidFill>
                    <a:latin typeface="Comic Sans MS" pitchFamily="66" charset="0"/>
                  </a:rPr>
                  <a:t> in </a:t>
                </a:r>
                <a:r>
                  <a:rPr lang="de-DE" sz="1600" dirty="0" err="1">
                    <a:solidFill>
                      <a:srgbClr val="000000"/>
                    </a:solidFill>
                    <a:latin typeface="Comic Sans MS" pitchFamily="66" charset="0"/>
                  </a:rPr>
                  <a:t>electron</a:t>
                </a:r>
                <a:r>
                  <a:rPr lang="de-DE" sz="16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de-DE" sz="1600" dirty="0" err="1">
                    <a:solidFill>
                      <a:srgbClr val="000000"/>
                    </a:solidFill>
                    <a:latin typeface="Comic Sans MS" pitchFamily="66" charset="0"/>
                  </a:rPr>
                  <a:t>rest</a:t>
                </a:r>
                <a:r>
                  <a:rPr lang="de-DE" sz="16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de-DE" sz="1600" dirty="0" err="1">
                    <a:solidFill>
                      <a:srgbClr val="000000"/>
                    </a:solidFill>
                    <a:latin typeface="Comic Sans MS" pitchFamily="66" charset="0"/>
                  </a:rPr>
                  <a:t>frame</a:t>
                </a:r>
                <a:r>
                  <a:rPr lang="de-DE" sz="1600" dirty="0">
                    <a:solidFill>
                      <a:srgbClr val="000000"/>
                    </a:solidFill>
                    <a:latin typeface="Comic Sans MS" pitchFamily="66" charset="0"/>
                  </a:rPr>
                  <a:t> (</a:t>
                </a:r>
                <a:r>
                  <a:rPr lang="de-DE" sz="1600" dirty="0" err="1">
                    <a:solidFill>
                      <a:srgbClr val="000000"/>
                    </a:solidFill>
                    <a:latin typeface="Comic Sans MS" pitchFamily="66" charset="0"/>
                  </a:rPr>
                  <a:t>keV</a:t>
                </a:r>
                <a:r>
                  <a:rPr lang="de-DE" sz="1600" dirty="0">
                    <a:solidFill>
                      <a:srgbClr val="000000"/>
                    </a:solidFill>
                    <a:latin typeface="Comic Sans MS" pitchFamily="66" charset="0"/>
                  </a:rPr>
                  <a:t>)</a:t>
                </a:r>
                <a:endParaRPr lang="de-DE" sz="1600" dirty="0">
                  <a:latin typeface="Comic Sans MS" pitchFamily="66" charset="0"/>
                </a:endParaRPr>
              </a:p>
            </p:txBody>
          </p:sp>
          <p:sp>
            <p:nvSpPr>
              <p:cNvPr id="18474" name="Rectangle 51"/>
              <p:cNvSpPr>
                <a:spLocks noChangeArrowheads="1"/>
              </p:cNvSpPr>
              <p:nvPr/>
            </p:nvSpPr>
            <p:spPr bwMode="auto">
              <a:xfrm>
                <a:off x="2314575" y="1625600"/>
                <a:ext cx="135784" cy="2750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0</a:t>
                </a:r>
                <a:endParaRPr lang="de-DE" sz="1600" b="1" dirty="0">
                  <a:latin typeface="Comic Sans MS" pitchFamily="66" charset="0"/>
                </a:endParaRPr>
              </a:p>
            </p:txBody>
          </p:sp>
          <p:sp>
            <p:nvSpPr>
              <p:cNvPr id="18475" name="Rectangle 52"/>
              <p:cNvSpPr>
                <a:spLocks noChangeArrowheads="1"/>
              </p:cNvSpPr>
              <p:nvPr/>
            </p:nvSpPr>
            <p:spPr bwMode="auto">
              <a:xfrm>
                <a:off x="3937000" y="1625600"/>
                <a:ext cx="135784" cy="2750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1</a:t>
                </a:r>
                <a:endParaRPr lang="de-DE" sz="1600" b="1" baseline="30000" dirty="0">
                  <a:latin typeface="Comic Sans MS" pitchFamily="66" charset="0"/>
                </a:endParaRPr>
              </a:p>
            </p:txBody>
          </p:sp>
          <p:sp>
            <p:nvSpPr>
              <p:cNvPr id="18476" name="Rectangle 53"/>
              <p:cNvSpPr>
                <a:spLocks noChangeArrowheads="1"/>
              </p:cNvSpPr>
              <p:nvPr/>
            </p:nvSpPr>
            <p:spPr bwMode="auto">
              <a:xfrm>
                <a:off x="5592763" y="1625600"/>
                <a:ext cx="135784" cy="2750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b="1">
                    <a:solidFill>
                      <a:srgbClr val="000000"/>
                    </a:solidFill>
                    <a:latin typeface="Comic Sans MS" pitchFamily="66" charset="0"/>
                  </a:rPr>
                  <a:t>2</a:t>
                </a:r>
                <a:endParaRPr lang="de-DE" sz="1600" b="1" baseline="30000">
                  <a:latin typeface="Comic Sans MS" pitchFamily="66" charset="0"/>
                </a:endParaRPr>
              </a:p>
            </p:txBody>
          </p:sp>
          <p:sp>
            <p:nvSpPr>
              <p:cNvPr id="18477" name="Rectangle 54"/>
              <p:cNvSpPr>
                <a:spLocks noChangeArrowheads="1"/>
              </p:cNvSpPr>
              <p:nvPr/>
            </p:nvSpPr>
            <p:spPr bwMode="auto">
              <a:xfrm>
                <a:off x="7283450" y="1625600"/>
                <a:ext cx="135784" cy="2750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3</a:t>
                </a:r>
                <a:endParaRPr lang="de-DE" sz="1600" b="1" baseline="30000" dirty="0">
                  <a:latin typeface="Comic Sans MS" pitchFamily="66" charset="0"/>
                </a:endParaRPr>
              </a:p>
            </p:txBody>
          </p:sp>
          <p:sp>
            <p:nvSpPr>
              <p:cNvPr id="18478" name="Rectangle 55"/>
              <p:cNvSpPr>
                <a:spLocks noChangeArrowheads="1"/>
              </p:cNvSpPr>
              <p:nvPr/>
            </p:nvSpPr>
            <p:spPr bwMode="auto">
              <a:xfrm>
                <a:off x="2314575" y="4611688"/>
                <a:ext cx="135784" cy="2750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b="1">
                    <a:solidFill>
                      <a:srgbClr val="000000"/>
                    </a:solidFill>
                    <a:latin typeface="Comic Sans MS" pitchFamily="66" charset="0"/>
                  </a:rPr>
                  <a:t>0</a:t>
                </a:r>
                <a:endParaRPr lang="de-DE" sz="1600" b="1">
                  <a:latin typeface="Comic Sans MS" pitchFamily="66" charset="0"/>
                </a:endParaRPr>
              </a:p>
            </p:txBody>
          </p:sp>
          <p:sp>
            <p:nvSpPr>
              <p:cNvPr id="18479" name="Rectangle 56"/>
              <p:cNvSpPr>
                <a:spLocks noChangeArrowheads="1"/>
              </p:cNvSpPr>
              <p:nvPr/>
            </p:nvSpPr>
            <p:spPr bwMode="auto">
              <a:xfrm>
                <a:off x="3789363" y="4611688"/>
                <a:ext cx="710257" cy="2750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1</a:t>
                </a:r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  <a:sym typeface="Symbol" pitchFamily="18" charset="2"/>
                  </a:rPr>
                  <a:t></a:t>
                </a:r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10</a:t>
                </a:r>
                <a:r>
                  <a:rPr lang="de-DE" sz="1600" b="1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-3</a:t>
                </a:r>
                <a:endParaRPr lang="de-DE" sz="1600" b="1" baseline="30000" dirty="0">
                  <a:latin typeface="Comic Sans MS" pitchFamily="66" charset="0"/>
                </a:endParaRPr>
              </a:p>
            </p:txBody>
          </p:sp>
          <p:sp>
            <p:nvSpPr>
              <p:cNvPr id="18480" name="Rectangle 57"/>
              <p:cNvSpPr>
                <a:spLocks noChangeArrowheads="1"/>
              </p:cNvSpPr>
              <p:nvPr/>
            </p:nvSpPr>
            <p:spPr bwMode="auto">
              <a:xfrm>
                <a:off x="5454651" y="4611688"/>
                <a:ext cx="710257" cy="2750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2</a:t>
                </a:r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  <a:sym typeface="Symbol" pitchFamily="18" charset="2"/>
                  </a:rPr>
                  <a:t></a:t>
                </a:r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10</a:t>
                </a:r>
                <a:r>
                  <a:rPr lang="de-DE" sz="1600" b="1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-3</a:t>
                </a:r>
                <a:endParaRPr lang="de-DE" sz="1600" b="1" baseline="30000" dirty="0">
                  <a:latin typeface="Comic Sans MS" pitchFamily="66" charset="0"/>
                </a:endParaRPr>
              </a:p>
            </p:txBody>
          </p:sp>
          <p:sp>
            <p:nvSpPr>
              <p:cNvPr id="18481" name="Rectangle 58"/>
              <p:cNvSpPr>
                <a:spLocks noChangeArrowheads="1"/>
              </p:cNvSpPr>
              <p:nvPr/>
            </p:nvSpPr>
            <p:spPr bwMode="auto">
              <a:xfrm>
                <a:off x="7110413" y="4611688"/>
                <a:ext cx="710257" cy="2750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3</a:t>
                </a:r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  <a:sym typeface="Symbol" pitchFamily="18" charset="2"/>
                  </a:rPr>
                  <a:t></a:t>
                </a:r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10</a:t>
                </a:r>
                <a:r>
                  <a:rPr lang="de-DE" sz="1600" b="1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-3</a:t>
                </a:r>
                <a:endParaRPr lang="de-DE" sz="1600" b="1" baseline="30000" dirty="0">
                  <a:latin typeface="Comic Sans MS" pitchFamily="66" charset="0"/>
                </a:endParaRPr>
              </a:p>
            </p:txBody>
          </p:sp>
          <p:sp>
            <p:nvSpPr>
              <p:cNvPr id="18482" name="Rectangle 59"/>
              <p:cNvSpPr>
                <a:spLocks noChangeArrowheads="1"/>
              </p:cNvSpPr>
              <p:nvPr/>
            </p:nvSpPr>
            <p:spPr bwMode="auto">
              <a:xfrm>
                <a:off x="1811338" y="2601913"/>
                <a:ext cx="619735" cy="2750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2</a:t>
                </a:r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  <a:sym typeface="Symbol" pitchFamily="18" charset="2"/>
                  </a:rPr>
                  <a:t></a:t>
                </a:r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10</a:t>
                </a:r>
                <a:r>
                  <a:rPr lang="de-DE" sz="1600" b="1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7</a:t>
                </a:r>
                <a:endParaRPr lang="de-DE" sz="1600" b="1" baseline="30000" dirty="0">
                  <a:latin typeface="Comic Sans MS" pitchFamily="66" charset="0"/>
                </a:endParaRPr>
              </a:p>
            </p:txBody>
          </p:sp>
          <p:sp>
            <p:nvSpPr>
              <p:cNvPr id="18483" name="Rectangle 60"/>
              <p:cNvSpPr>
                <a:spLocks noChangeArrowheads="1"/>
              </p:cNvSpPr>
              <p:nvPr/>
            </p:nvSpPr>
            <p:spPr bwMode="auto">
              <a:xfrm>
                <a:off x="1743075" y="3656013"/>
                <a:ext cx="755519" cy="2750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-2</a:t>
                </a:r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  <a:sym typeface="Symbol" pitchFamily="18" charset="2"/>
                  </a:rPr>
                  <a:t></a:t>
                </a:r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10</a:t>
                </a:r>
                <a:r>
                  <a:rPr lang="de-DE" sz="1600" b="1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7</a:t>
                </a:r>
                <a:endParaRPr lang="de-DE" sz="1600" b="1" baseline="30000" dirty="0">
                  <a:latin typeface="Comic Sans MS" pitchFamily="66" charset="0"/>
                </a:endParaRPr>
              </a:p>
            </p:txBody>
          </p:sp>
          <p:sp>
            <p:nvSpPr>
              <p:cNvPr id="18484" name="Rectangle 61"/>
              <p:cNvSpPr>
                <a:spLocks noChangeArrowheads="1"/>
              </p:cNvSpPr>
              <p:nvPr/>
            </p:nvSpPr>
            <p:spPr bwMode="auto">
              <a:xfrm>
                <a:off x="1743075" y="4121150"/>
                <a:ext cx="755519" cy="2750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-4</a:t>
                </a:r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  <a:sym typeface="Symbol" pitchFamily="18" charset="2"/>
                  </a:rPr>
                  <a:t></a:t>
                </a:r>
                <a:r>
                  <a:rPr lang="de-DE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10</a:t>
                </a:r>
                <a:r>
                  <a:rPr lang="de-DE" sz="1600" b="1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7</a:t>
                </a:r>
                <a:endParaRPr lang="de-DE" sz="1600" b="1" baseline="30000" dirty="0">
                  <a:latin typeface="Comic Sans MS" pitchFamily="66" charset="0"/>
                </a:endParaRPr>
              </a:p>
            </p:txBody>
          </p:sp>
          <p:sp>
            <p:nvSpPr>
              <p:cNvPr id="18485" name="Rectangle 66"/>
              <p:cNvSpPr>
                <a:spLocks noChangeArrowheads="1"/>
              </p:cNvSpPr>
              <p:nvPr/>
            </p:nvSpPr>
            <p:spPr bwMode="auto">
              <a:xfrm>
                <a:off x="1295400" y="3050102"/>
                <a:ext cx="197455" cy="41494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8486" name="Rechteck 52"/>
              <p:cNvSpPr>
                <a:spLocks noChangeArrowheads="1"/>
              </p:cNvSpPr>
              <p:nvPr/>
            </p:nvSpPr>
            <p:spPr bwMode="auto">
              <a:xfrm>
                <a:off x="2490759" y="2051149"/>
                <a:ext cx="4125969" cy="5843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omic Sans MS" pitchFamily="66" charset="0"/>
                  </a:rPr>
                  <a:t>D.Oellers et al., Physics Letters B 674 (2009) 269</a:t>
                </a:r>
              </a:p>
            </p:txBody>
          </p:sp>
        </p:grpSp>
      </p:grpSp>
      <p:cxnSp>
        <p:nvCxnSpPr>
          <p:cNvPr id="54" name="Gerade Verbindung mit Pfeil 53"/>
          <p:cNvCxnSpPr/>
          <p:nvPr/>
        </p:nvCxnSpPr>
        <p:spPr bwMode="auto">
          <a:xfrm>
            <a:off x="2840356" y="173990"/>
            <a:ext cx="146050" cy="1588"/>
          </a:xfrm>
          <a:prstGeom prst="straightConnector1">
            <a:avLst/>
          </a:prstGeom>
          <a:ln w="19050">
            <a:solidFill>
              <a:srgbClr val="3A6F8A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feld 10"/>
          <p:cNvSpPr txBox="1"/>
          <p:nvPr/>
        </p:nvSpPr>
        <p:spPr>
          <a:xfrm>
            <a:off x="6825807" y="1751764"/>
            <a:ext cx="1779417" cy="725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en-US" dirty="0">
                <a:latin typeface="Comic Sans MS" pitchFamily="66" charset="0"/>
                <a:ea typeface="Liberation Sans" pitchFamily="34"/>
                <a:cs typeface="Liberation Sans" pitchFamily="34"/>
              </a:rPr>
              <a:t>σ</a:t>
            </a:r>
            <a:r>
              <a:rPr lang="en-US" baseline="-25000" dirty="0">
                <a:latin typeface="Comic Sans MS" pitchFamily="66" charset="0"/>
                <a:ea typeface="Liberation Sans" pitchFamily="34"/>
                <a:cs typeface="Liberation Sans" pitchFamily="34"/>
              </a:rPr>
              <a:t>║</a:t>
            </a:r>
            <a:r>
              <a:rPr lang="en-US" dirty="0">
                <a:latin typeface="Comic Sans MS" pitchFamily="66" charset="0"/>
                <a:ea typeface="Liberation Sans" pitchFamily="34"/>
                <a:cs typeface="Liberation Sans" pitchFamily="34"/>
              </a:rPr>
              <a:t> &lt; 3.2 </a:t>
            </a:r>
            <a:r>
              <a:rPr lang="en-US" dirty="0" smtClean="0">
                <a:latin typeface="Comic Sans MS" pitchFamily="66" charset="0"/>
                <a:ea typeface="Liberation Sans" pitchFamily="34"/>
                <a:cs typeface="Liberation Sans" pitchFamily="34"/>
              </a:rPr>
              <a:t>x </a:t>
            </a:r>
            <a:r>
              <a:rPr lang="en-US" dirty="0">
                <a:latin typeface="Comic Sans MS" pitchFamily="66" charset="0"/>
                <a:ea typeface="Liberation Sans" pitchFamily="34"/>
                <a:cs typeface="Liberation Sans" pitchFamily="34"/>
              </a:rPr>
              <a:t>10</a:t>
            </a:r>
            <a:r>
              <a:rPr lang="en-US" baseline="30000" dirty="0">
                <a:latin typeface="Comic Sans MS" pitchFamily="66" charset="0"/>
                <a:ea typeface="Liberation Sans" pitchFamily="34"/>
                <a:cs typeface="Liberation Sans" pitchFamily="34"/>
              </a:rPr>
              <a:t>7</a:t>
            </a:r>
            <a:r>
              <a:rPr lang="en-US" dirty="0">
                <a:latin typeface="Comic Sans MS" pitchFamily="66" charset="0"/>
                <a:ea typeface="Liberation Sans" pitchFamily="34"/>
                <a:cs typeface="Liberation Sans" pitchFamily="34"/>
              </a:rPr>
              <a:t> b</a:t>
            </a:r>
          </a:p>
          <a:p>
            <a:pPr hangingPunct="0"/>
            <a:r>
              <a:rPr lang="en-US" dirty="0">
                <a:latin typeface="Comic Sans MS" pitchFamily="66" charset="0"/>
                <a:ea typeface="Liberation Sans" pitchFamily="34"/>
                <a:cs typeface="Liberation Sans" pitchFamily="34"/>
              </a:rPr>
              <a:t>σ</a:t>
            </a:r>
            <a:r>
              <a:rPr lang="en-US" baseline="-25000" dirty="0">
                <a:latin typeface="Comic Sans MS" pitchFamily="66" charset="0"/>
                <a:ea typeface="Liberation Sans" pitchFamily="34"/>
                <a:cs typeface="Liberation Sans" pitchFamily="34"/>
              </a:rPr>
              <a:t>┴</a:t>
            </a:r>
            <a:r>
              <a:rPr lang="en-US" dirty="0">
                <a:latin typeface="Comic Sans MS" pitchFamily="66" charset="0"/>
                <a:ea typeface="Liberation Sans" pitchFamily="34"/>
                <a:cs typeface="Liberation Sans" pitchFamily="34"/>
              </a:rPr>
              <a:t> &lt; 1.7 </a:t>
            </a:r>
            <a:r>
              <a:rPr lang="en-US" dirty="0" smtClean="0">
                <a:latin typeface="Comic Sans MS" pitchFamily="66" charset="0"/>
                <a:ea typeface="Liberation Sans" pitchFamily="34"/>
                <a:cs typeface="Liberation Sans" pitchFamily="34"/>
              </a:rPr>
              <a:t>x </a:t>
            </a:r>
            <a:r>
              <a:rPr lang="en-US" dirty="0">
                <a:latin typeface="Comic Sans MS" pitchFamily="66" charset="0"/>
                <a:ea typeface="Liberation Sans" pitchFamily="34"/>
                <a:cs typeface="Liberation Sans" pitchFamily="34"/>
              </a:rPr>
              <a:t>10</a:t>
            </a:r>
            <a:r>
              <a:rPr lang="en-US" baseline="30000" dirty="0">
                <a:latin typeface="Comic Sans MS" pitchFamily="66" charset="0"/>
                <a:ea typeface="Liberation Sans" pitchFamily="34"/>
                <a:cs typeface="Liberation Sans" pitchFamily="34"/>
              </a:rPr>
              <a:t>7</a:t>
            </a:r>
            <a:r>
              <a:rPr lang="en-US" dirty="0">
                <a:latin typeface="Comic Sans MS" pitchFamily="66" charset="0"/>
                <a:ea typeface="Liberation Sans" pitchFamily="34"/>
                <a:cs typeface="Liberation Sans" pitchFamily="34"/>
              </a:rPr>
              <a:t> </a:t>
            </a:r>
            <a:r>
              <a:rPr lang="en-US" dirty="0" smtClean="0">
                <a:latin typeface="Comic Sans MS" pitchFamily="66" charset="0"/>
                <a:ea typeface="Liberation Sans" pitchFamily="34"/>
                <a:cs typeface="Liberation Sans" pitchFamily="34"/>
              </a:rPr>
              <a:t>b</a:t>
            </a:r>
            <a:endParaRPr lang="en-US" dirty="0">
              <a:latin typeface="Comic Sans MS" pitchFamily="66" charset="0"/>
              <a:ea typeface="Liberation Sans" pitchFamily="34"/>
              <a:cs typeface="Liberation Sans" pitchFamily="34"/>
            </a:endParaRPr>
          </a:p>
        </p:txBody>
      </p:sp>
      <p:sp>
        <p:nvSpPr>
          <p:cNvPr id="59" name="Titel 1"/>
          <p:cNvSpPr txBox="1">
            <a:spLocks/>
          </p:cNvSpPr>
          <p:nvPr/>
        </p:nvSpPr>
        <p:spPr bwMode="auto">
          <a:xfrm>
            <a:off x="840955" y="5124571"/>
            <a:ext cx="7193811" cy="43204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9pPr>
          </a:lstStyle>
          <a:p>
            <a:r>
              <a:rPr lang="de-DE" sz="1800" b="0" dirty="0" smtClean="0">
                <a:solidFill>
                  <a:srgbClr val="FF0000"/>
                </a:solidFill>
                <a:latin typeface="Comic Sans MS" pitchFamily="66" charset="0"/>
              </a:rPr>
              <a:t>RESULT: </a:t>
            </a:r>
            <a:r>
              <a:rPr lang="de-DE" sz="1800" b="0" dirty="0" err="1" smtClean="0">
                <a:solidFill>
                  <a:srgbClr val="FF0000"/>
                </a:solidFill>
                <a:latin typeface="Comic Sans MS" pitchFamily="66" charset="0"/>
              </a:rPr>
              <a:t>Selective</a:t>
            </a:r>
            <a:r>
              <a:rPr lang="de-DE" sz="1800" b="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1800" b="0" dirty="0" err="1" smtClean="0">
                <a:solidFill>
                  <a:srgbClr val="FF0000"/>
                </a:solidFill>
                <a:latin typeface="Comic Sans MS" pitchFamily="66" charset="0"/>
              </a:rPr>
              <a:t>flip</a:t>
            </a:r>
            <a:r>
              <a:rPr lang="de-DE" sz="1800" b="0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de-DE" sz="1800" b="0" dirty="0" smtClean="0">
                <a:solidFill>
                  <a:schemeClr val="tx1"/>
                </a:solidFill>
                <a:latin typeface="Comic Sans MS" pitchFamily="66" charset="0"/>
              </a:rPr>
              <a:t>e</a:t>
            </a:r>
            <a:r>
              <a:rPr lang="de-DE" sz="1800" b="0" baseline="30000" dirty="0" smtClean="0">
                <a:solidFill>
                  <a:schemeClr val="tx1"/>
                </a:solidFill>
                <a:latin typeface="Comic Sans MS" pitchFamily="66" charset="0"/>
              </a:rPr>
              <a:t>+</a:t>
            </a:r>
            <a:r>
              <a:rPr lang="de-DE" sz="1800" b="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Comic Sans MS" pitchFamily="66" charset="0"/>
              </a:rPr>
              <a:t>pbar</a:t>
            </a:r>
            <a:r>
              <a:rPr lang="de-DE" sz="1800" b="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Comic Sans MS" pitchFamily="66" charset="0"/>
              </a:rPr>
              <a:t>spin</a:t>
            </a:r>
            <a:r>
              <a:rPr lang="de-DE" sz="1800" b="0" dirty="0" smtClean="0">
                <a:solidFill>
                  <a:schemeClr val="tx1"/>
                </a:solidFill>
                <a:latin typeface="Comic Sans MS" pitchFamily="66" charset="0"/>
              </a:rPr>
              <a:t>-flip </a:t>
            </a:r>
            <a:r>
              <a:rPr lang="de-DE" sz="1800" b="0" dirty="0" err="1" smtClean="0">
                <a:solidFill>
                  <a:schemeClr val="tx1"/>
                </a:solidFill>
                <a:latin typeface="Comic Sans MS" pitchFamily="66" charset="0"/>
              </a:rPr>
              <a:t>cross-section</a:t>
            </a:r>
            <a:r>
              <a:rPr lang="de-DE" sz="1800" b="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Comic Sans MS" pitchFamily="66" charset="0"/>
              </a:rPr>
              <a:t>is</a:t>
            </a:r>
            <a:r>
              <a:rPr lang="de-DE" sz="1800" b="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Comic Sans MS" pitchFamily="66" charset="0"/>
              </a:rPr>
              <a:t>too</a:t>
            </a:r>
            <a:r>
              <a:rPr lang="de-DE" sz="1800" b="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Comic Sans MS" pitchFamily="66" charset="0"/>
              </a:rPr>
              <a:t>low</a:t>
            </a:r>
            <a:endParaRPr lang="de-DE" sz="1800" b="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6" name="Rechteck 52"/>
          <p:cNvSpPr>
            <a:spLocks noChangeArrowheads="1"/>
          </p:cNvSpPr>
          <p:nvPr/>
        </p:nvSpPr>
        <p:spPr bwMode="auto">
          <a:xfrm>
            <a:off x="4608538" y="4780916"/>
            <a:ext cx="4486009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latin typeface="Comic Sans MS" pitchFamily="66" charset="0"/>
              </a:rPr>
              <a:t>D.Oellers</a:t>
            </a:r>
            <a:r>
              <a:rPr lang="en-US" sz="1400" dirty="0">
                <a:latin typeface="Comic Sans MS" pitchFamily="66" charset="0"/>
              </a:rPr>
              <a:t> et al., Physics Letters B 674 (2009) 269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7</a:t>
            </a:fld>
            <a:endParaRPr kumimoji="0" lang="en-US" dirty="0"/>
          </a:p>
        </p:txBody>
      </p:sp>
      <p:sp>
        <p:nvSpPr>
          <p:cNvPr id="58" name="Titel 1"/>
          <p:cNvSpPr txBox="1">
            <a:spLocks/>
          </p:cNvSpPr>
          <p:nvPr/>
        </p:nvSpPr>
        <p:spPr bwMode="auto">
          <a:xfrm>
            <a:off x="3073203" y="5661248"/>
            <a:ext cx="3082973" cy="43204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9pPr>
          </a:lstStyle>
          <a:p>
            <a:r>
              <a:rPr lang="de-DE" sz="1800" dirty="0" smtClean="0">
                <a:solidFill>
                  <a:srgbClr val="0070C0"/>
                </a:solidFill>
                <a:latin typeface="Comic Sans MS" pitchFamily="66" charset="0"/>
              </a:rPr>
              <a:t>MILESTONE </a:t>
            </a:r>
            <a:r>
              <a:rPr lang="de-DE" sz="1800" dirty="0" err="1" smtClean="0">
                <a:solidFill>
                  <a:srgbClr val="0070C0"/>
                </a:solidFill>
                <a:latin typeface="Comic Sans MS" pitchFamily="66" charset="0"/>
              </a:rPr>
              <a:t>for</a:t>
            </a:r>
            <a:r>
              <a:rPr lang="de-DE" sz="1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  <a:latin typeface="Comic Sans MS" pitchFamily="66" charset="0"/>
              </a:rPr>
              <a:t>the</a:t>
            </a:r>
            <a:r>
              <a:rPr lang="de-DE" sz="1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  <a:latin typeface="Comic Sans MS" pitchFamily="66" charset="0"/>
              </a:rPr>
              <a:t>field</a:t>
            </a:r>
            <a:r>
              <a:rPr lang="de-DE" sz="1800" dirty="0" smtClean="0">
                <a:solidFill>
                  <a:srgbClr val="0070C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7077" y="33410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3599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How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to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olarize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ntiprotons?</a:t>
            </a:r>
            <a:endParaRPr lang="de-D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sz="quarter" idx="1"/>
          </p:nvPr>
        </p:nvSpPr>
        <p:spPr>
          <a:xfrm>
            <a:off x="373640" y="1664804"/>
            <a:ext cx="5118509" cy="504056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sz="1800" dirty="0" smtClean="0">
                <a:latin typeface="Comic Sans MS" pitchFamily="66" charset="0"/>
              </a:rPr>
              <a:t>Spin-1/2 </a:t>
            </a:r>
            <a:r>
              <a:rPr lang="de-DE" sz="1800" dirty="0" err="1" smtClean="0">
                <a:latin typeface="Comic Sans MS" pitchFamily="66" charset="0"/>
              </a:rPr>
              <a:t>particles</a:t>
            </a:r>
            <a:r>
              <a:rPr lang="de-DE" sz="1800" dirty="0" smtClean="0">
                <a:latin typeface="Comic Sans MS" pitchFamily="66" charset="0"/>
              </a:rPr>
              <a:t>               2 </a:t>
            </a:r>
            <a:r>
              <a:rPr lang="de-DE" sz="1800" dirty="0" err="1" smtClean="0">
                <a:latin typeface="Comic Sans MS" pitchFamily="66" charset="0"/>
              </a:rPr>
              <a:t>states</a:t>
            </a:r>
            <a:r>
              <a:rPr lang="de-DE" sz="1800" dirty="0" smtClean="0">
                <a:latin typeface="Comic Sans MS" pitchFamily="66" charset="0"/>
              </a:rPr>
              <a:t> 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467544" y="2421613"/>
            <a:ext cx="4248472" cy="3023611"/>
            <a:chOff x="467544" y="2421613"/>
            <a:chExt cx="4248472" cy="3023611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878937"/>
              <a:ext cx="4032016" cy="1653758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1596002" y="2421613"/>
              <a:ext cx="2097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>
                  <a:latin typeface="Comic Sans MS" pitchFamily="66" charset="0"/>
                </a:rPr>
                <a:t>s</a:t>
              </a:r>
              <a:r>
                <a:rPr lang="de-DE" b="1" dirty="0" err="1" smtClean="0">
                  <a:latin typeface="Comic Sans MS" pitchFamily="66" charset="0"/>
                </a:rPr>
                <a:t>elective</a:t>
              </a:r>
              <a:r>
                <a:rPr lang="de-DE" b="1" dirty="0" smtClean="0">
                  <a:latin typeface="Comic Sans MS" pitchFamily="66" charset="0"/>
                </a:rPr>
                <a:t> </a:t>
              </a:r>
              <a:r>
                <a:rPr lang="de-DE" b="1" dirty="0" err="1" smtClean="0">
                  <a:latin typeface="Comic Sans MS" pitchFamily="66" charset="0"/>
                </a:rPr>
                <a:t>removal</a:t>
              </a:r>
              <a:endParaRPr lang="de-DE" b="1" dirty="0">
                <a:latin typeface="Comic Sans MS" pitchFamily="66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307766" y="4218269"/>
              <a:ext cx="1408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 smtClean="0">
                  <a:latin typeface="Comic Sans MS" pitchFamily="66" charset="0"/>
                </a:rPr>
                <a:t>polarized</a:t>
              </a:r>
              <a:endParaRPr lang="de-DE" sz="1400" b="1" dirty="0" smtClean="0">
                <a:latin typeface="Comic Sans MS" pitchFamily="66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60414" y="4218270"/>
              <a:ext cx="1408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 smtClean="0">
                  <a:latin typeface="Comic Sans MS" pitchFamily="66" charset="0"/>
                </a:rPr>
                <a:t>unpolarized</a:t>
              </a:r>
              <a:endParaRPr lang="de-DE" sz="1400" b="1" dirty="0" smtClean="0">
                <a:latin typeface="Comic Sans MS" pitchFamily="66" charset="0"/>
              </a:endParaRPr>
            </a:p>
          </p:txBody>
        </p:sp>
        <p:sp>
          <p:nvSpPr>
            <p:cNvPr id="17" name="Inhaltsplatzhalter 2"/>
            <p:cNvSpPr txBox="1">
              <a:spLocks/>
            </p:cNvSpPr>
            <p:nvPr/>
          </p:nvSpPr>
          <p:spPr bwMode="auto">
            <a:xfrm>
              <a:off x="539552" y="4941168"/>
              <a:ext cx="36724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5B8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5B82"/>
                </a:buClr>
                <a:buFont typeface="Wingdings" pitchFamily="2" charset="2"/>
                <a:buChar char="§"/>
                <a:defRPr sz="2200" i="1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de-DE" sz="1800" b="1" dirty="0" err="1" smtClean="0">
                  <a:solidFill>
                    <a:srgbClr val="FF0000"/>
                  </a:solidFill>
                  <a:latin typeface="Comic Sans MS" pitchFamily="66" charset="0"/>
                </a:rPr>
                <a:t>Reduces</a:t>
              </a:r>
              <a:r>
                <a:rPr lang="de-DE" sz="1800" b="1" dirty="0" smtClean="0">
                  <a:solidFill>
                    <a:srgbClr val="FF0000"/>
                  </a:solidFill>
                  <a:latin typeface="Comic Sans MS" pitchFamily="66" charset="0"/>
                </a:rPr>
                <a:t> beam </a:t>
              </a:r>
              <a:r>
                <a:rPr lang="de-DE" sz="1800" b="1" dirty="0" err="1" smtClean="0">
                  <a:solidFill>
                    <a:srgbClr val="FF0000"/>
                  </a:solidFill>
                  <a:latin typeface="Comic Sans MS" pitchFamily="66" charset="0"/>
                </a:rPr>
                <a:t>intensity</a:t>
              </a:r>
              <a:endParaRPr lang="de-DE" sz="1800" b="1" dirty="0" smtClean="0">
                <a:solidFill>
                  <a:srgbClr val="FF0000"/>
                </a:solidFill>
                <a:latin typeface="Comic Sans MS" pitchFamily="66" charset="0"/>
              </a:endParaRPr>
            </a:p>
            <a:p>
              <a:pPr>
                <a:defRPr/>
              </a:pPr>
              <a:endParaRPr lang="de-DE" sz="1800" b="1" dirty="0" smtClean="0">
                <a:latin typeface="Comic Sans MS" pitchFamily="66" charset="0"/>
              </a:endParaRPr>
            </a:p>
          </p:txBody>
        </p:sp>
      </p:grpSp>
      <p:cxnSp>
        <p:nvCxnSpPr>
          <p:cNvPr id="20" name="Connettore 2 19"/>
          <p:cNvCxnSpPr/>
          <p:nvPr/>
        </p:nvCxnSpPr>
        <p:spPr>
          <a:xfrm>
            <a:off x="2843808" y="1916832"/>
            <a:ext cx="72007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grpSp>
        <p:nvGrpSpPr>
          <p:cNvPr id="18" name="Gruppo 17"/>
          <p:cNvGrpSpPr/>
          <p:nvPr/>
        </p:nvGrpSpPr>
        <p:grpSpPr>
          <a:xfrm>
            <a:off x="4788024" y="2480665"/>
            <a:ext cx="4032017" cy="2964559"/>
            <a:chOff x="5492149" y="2420888"/>
            <a:chExt cx="4032017" cy="2964559"/>
          </a:xfrm>
        </p:grpSpPr>
        <p:grpSp>
          <p:nvGrpSpPr>
            <p:cNvPr id="11" name="Gruppo 10"/>
            <p:cNvGrpSpPr/>
            <p:nvPr/>
          </p:nvGrpSpPr>
          <p:grpSpPr>
            <a:xfrm>
              <a:off x="5492149" y="2420888"/>
              <a:ext cx="4032017" cy="2964559"/>
              <a:chOff x="4860463" y="2420888"/>
              <a:chExt cx="4032017" cy="2964559"/>
            </a:xfrm>
          </p:grpSpPr>
          <p:pic>
            <p:nvPicPr>
              <p:cNvPr id="3" name="Grafik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463" y="2878949"/>
                <a:ext cx="4032017" cy="1653746"/>
              </a:xfrm>
              <a:prstGeom prst="rect">
                <a:avLst/>
              </a:prstGeom>
            </p:spPr>
          </p:pic>
          <p:sp>
            <p:nvSpPr>
              <p:cNvPr id="10" name="Textfeld 9"/>
              <p:cNvSpPr txBox="1"/>
              <p:nvPr/>
            </p:nvSpPr>
            <p:spPr>
              <a:xfrm>
                <a:off x="6124215" y="2420888"/>
                <a:ext cx="1619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err="1">
                    <a:latin typeface="Comic Sans MS" pitchFamily="66" charset="0"/>
                  </a:rPr>
                  <a:t>s</a:t>
                </a:r>
                <a:r>
                  <a:rPr lang="de-DE" b="1" dirty="0" err="1" smtClean="0">
                    <a:latin typeface="Comic Sans MS" pitchFamily="66" charset="0"/>
                  </a:rPr>
                  <a:t>elective</a:t>
                </a:r>
                <a:r>
                  <a:rPr lang="de-DE" b="1" dirty="0" smtClean="0">
                    <a:latin typeface="Comic Sans MS" pitchFamily="66" charset="0"/>
                  </a:rPr>
                  <a:t> </a:t>
                </a:r>
                <a:r>
                  <a:rPr lang="de-DE" b="1" dirty="0" err="1" smtClean="0">
                    <a:latin typeface="Comic Sans MS" pitchFamily="66" charset="0"/>
                  </a:rPr>
                  <a:t>flip</a:t>
                </a:r>
                <a:endParaRPr lang="de-DE" b="1" dirty="0">
                  <a:latin typeface="Comic Sans MS" pitchFamily="66" charset="0"/>
                </a:endParaRP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7484230" y="4222802"/>
                <a:ext cx="14082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 err="1" smtClean="0">
                    <a:latin typeface="Comic Sans MS" pitchFamily="66" charset="0"/>
                  </a:rPr>
                  <a:t>polarized</a:t>
                </a:r>
                <a:endParaRPr lang="de-DE" sz="1400" b="1" dirty="0" smtClean="0">
                  <a:latin typeface="Comic Sans MS" pitchFamily="66" charset="0"/>
                </a:endParaRPr>
              </a:p>
            </p:txBody>
          </p:sp>
          <p:sp>
            <p:nvSpPr>
              <p:cNvPr id="16" name="Inhaltsplatzhalter 2"/>
              <p:cNvSpPr txBox="1">
                <a:spLocks/>
              </p:cNvSpPr>
              <p:nvPr/>
            </p:nvSpPr>
            <p:spPr bwMode="auto">
              <a:xfrm>
                <a:off x="5040267" y="4881391"/>
                <a:ext cx="3672407" cy="504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5B82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5B82"/>
                  </a:buClr>
                  <a:buFont typeface="Wingdings" pitchFamily="2" charset="2"/>
                  <a:buChar char="§"/>
                  <a:defRPr sz="2200" i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de-DE" sz="1800" b="1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Does</a:t>
                </a:r>
                <a:r>
                  <a:rPr lang="de-DE" sz="18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 not </a:t>
                </a:r>
                <a:r>
                  <a:rPr lang="de-DE" sz="1800" b="1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affect</a:t>
                </a:r>
                <a:r>
                  <a:rPr lang="de-DE" sz="18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de-DE" sz="1800" b="1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intensity</a:t>
                </a:r>
                <a:endParaRPr lang="de-DE" sz="1800" b="1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>
                  <a:defRPr/>
                </a:pPr>
                <a:endParaRPr lang="de-DE" sz="1800" b="1" dirty="0" smtClean="0">
                  <a:latin typeface="Comic Sans MS" pitchFamily="66" charset="0"/>
                </a:endParaRPr>
              </a:p>
            </p:txBody>
          </p:sp>
        </p:grpSp>
        <p:sp>
          <p:nvSpPr>
            <p:cNvPr id="15" name="Textfeld 14"/>
            <p:cNvSpPr txBox="1"/>
            <p:nvPr/>
          </p:nvSpPr>
          <p:spPr>
            <a:xfrm>
              <a:off x="5671953" y="4218270"/>
              <a:ext cx="1408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>
                  <a:latin typeface="Comic Sans MS" pitchFamily="66" charset="0"/>
                </a:rPr>
                <a:t>u</a:t>
              </a:r>
              <a:r>
                <a:rPr lang="de-DE" sz="1400" b="1" dirty="0" err="1" smtClean="0">
                  <a:latin typeface="Comic Sans MS" pitchFamily="66" charset="0"/>
                </a:rPr>
                <a:t>npolarized</a:t>
              </a:r>
              <a:endParaRPr lang="de-DE" sz="1400" b="1" dirty="0" smtClean="0">
                <a:latin typeface="Comic Sans MS" pitchFamily="66" charset="0"/>
              </a:endParaRPr>
            </a:p>
          </p:txBody>
        </p:sp>
      </p:grpSp>
      <p:sp>
        <p:nvSpPr>
          <p:cNvPr id="19" name="Rettangolo 18"/>
          <p:cNvSpPr/>
          <p:nvPr/>
        </p:nvSpPr>
        <p:spPr>
          <a:xfrm>
            <a:off x="395967" y="2348880"/>
            <a:ext cx="4032017" cy="2951603"/>
          </a:xfrm>
          <a:prstGeom prst="rect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1 20"/>
          <p:cNvCxnSpPr/>
          <p:nvPr/>
        </p:nvCxnSpPr>
        <p:spPr>
          <a:xfrm>
            <a:off x="4716016" y="2348880"/>
            <a:ext cx="4033599" cy="309634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V="1">
            <a:off x="4788024" y="2204864"/>
            <a:ext cx="3961591" cy="324036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991223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8808"/>
            <a:ext cx="8147050" cy="569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Spin-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filtering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2457450"/>
            <a:ext cx="62055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PAX - Polarized Antiprotons</a:t>
            </a:r>
            <a:endParaRPr kumimoji="0" lang="en-US"/>
          </a:p>
        </p:txBody>
      </p:sp>
      <p:sp>
        <p:nvSpPr>
          <p:cNvPr id="7" name="Rechteck 7"/>
          <p:cNvSpPr>
            <a:spLocks noChangeArrowheads="1"/>
          </p:cNvSpPr>
          <p:nvPr/>
        </p:nvSpPr>
        <p:spPr bwMode="auto">
          <a:xfrm>
            <a:off x="699247" y="1568986"/>
            <a:ext cx="77455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5B8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Polarization build-up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of  a circulating particle beam </a:t>
            </a:r>
            <a:endParaRPr lang="en-US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by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interaction with a polarized gas target</a:t>
            </a:r>
            <a:endParaRPr lang="de-DE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255601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esign2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Design2</Template>
  <TotalTime>1011</TotalTime>
  <Words>1356</Words>
  <Application>Microsoft Macintosh PowerPoint</Application>
  <PresentationFormat>On-screen Show (4:3)</PresentationFormat>
  <Paragraphs>262</Paragraphs>
  <Slides>30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Design2</vt:lpstr>
      <vt:lpstr>1_Standarddesign</vt:lpstr>
      <vt:lpstr>Città</vt:lpstr>
      <vt:lpstr>Bitmap</vt:lpstr>
      <vt:lpstr>Formel</vt:lpstr>
      <vt:lpstr>The PAX experiment</vt:lpstr>
      <vt:lpstr>Motivation</vt:lpstr>
      <vt:lpstr>A polarized Proton-Antiproton Collider at FAIR</vt:lpstr>
      <vt:lpstr>How to Polarize Antiprotons?</vt:lpstr>
      <vt:lpstr>Selective-flip: a proposal</vt:lpstr>
      <vt:lpstr>Spin-flip studies at COSY (in I3HP2) </vt:lpstr>
      <vt:lpstr>Spin-flip: results</vt:lpstr>
      <vt:lpstr>How to Polarize Antiprotons?</vt:lpstr>
      <vt:lpstr>Spin-filtering </vt:lpstr>
      <vt:lpstr>Spin-filtering</vt:lpstr>
      <vt:lpstr>Spin-filtering</vt:lpstr>
      <vt:lpstr>1992: Filter Test at TSR with protons</vt:lpstr>
      <vt:lpstr>Measurements at AD (CERN)</vt:lpstr>
      <vt:lpstr>Spin-dependence of the pbar-p interaction</vt:lpstr>
      <vt:lpstr>Spin Filtering Studies at COSY</vt:lpstr>
      <vt:lpstr>Experimental setup at PAX-IT</vt:lpstr>
      <vt:lpstr>Low-b section</vt:lpstr>
      <vt:lpstr>Atomic Beam Source</vt:lpstr>
      <vt:lpstr>Target chamber</vt:lpstr>
      <vt:lpstr>PowerPoint Presentation</vt:lpstr>
      <vt:lpstr>PowerPoint Presentation</vt:lpstr>
      <vt:lpstr>PowerPoint Presentation</vt:lpstr>
      <vt:lpstr>Polarized antiprotons: situation</vt:lpstr>
      <vt:lpstr>PAX next future plans</vt:lpstr>
      <vt:lpstr>PowerPoint Presentation</vt:lpstr>
      <vt:lpstr>Additional Slides</vt:lpstr>
      <vt:lpstr>Spin Filtering with Longitudinal Polarization </vt:lpstr>
      <vt:lpstr>Expected polarizations after filtering for two lifetimes</vt:lpstr>
      <vt:lpstr>PowerPoint Presentation</vt:lpstr>
      <vt:lpstr>Stages of installation at 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Weidemann</dc:creator>
  <cp:lastModifiedBy>Paolo Lenisa</cp:lastModifiedBy>
  <cp:revision>219</cp:revision>
  <cp:lastPrinted>2014-07-09T10:37:22Z</cp:lastPrinted>
  <dcterms:created xsi:type="dcterms:W3CDTF">2013-02-26T08:39:59Z</dcterms:created>
  <dcterms:modified xsi:type="dcterms:W3CDTF">2014-07-10T07:09:38Z</dcterms:modified>
</cp:coreProperties>
</file>