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Microsoft_Equation39.bin" ContentType="application/vnd.openxmlformats-officedocument.oleObject"/>
  <Default Extension="wmf" ContentType="image/x-wmf"/>
  <Override PartName="/ppt/embeddings/Microsoft_Equation25.bin" ContentType="application/vnd.openxmlformats-officedocument.oleObject"/>
  <Override PartName="/ppt/embeddings/Microsoft_Equation44.bin" ContentType="application/vnd.openxmlformats-officedocument.oleObject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Microsoft_Equation27.bin" ContentType="application/vnd.openxmlformats-officedocument.oleObject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embeddings/Microsoft_Equation32.bin" ContentType="application/vnd.openxmlformats-officedocument.oleObject"/>
  <Override PartName="/ppt/slideLayouts/slideLayout10.xml" ContentType="application/vnd.openxmlformats-officedocument.presentationml.slideLayout+xml"/>
  <Override PartName="/ppt/embeddings/Microsoft_Equation48.bin" ContentType="application/vnd.openxmlformats-officedocument.oleObject"/>
  <Override PartName="/ppt/embeddings/Microsoft_Equation5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7.bin" ContentType="application/vnd.openxmlformats-officedocument.oleObject"/>
  <Override PartName="/ppt/embeddings/Microsoft_Equation36.bin" ContentType="application/vnd.openxmlformats-officedocument.oleObject"/>
  <Override PartName="/ppt/embeddings/Microsoft_Equation55.bin" ContentType="application/vnd.openxmlformats-officedocument.oleObject"/>
  <Override PartName="/ppt/embeddings/Microsoft_Equation22.bin" ContentType="application/vnd.openxmlformats-officedocument.oleObject"/>
  <Override PartName="/ppt/embeddings/Microsoft_Equation41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embeddings/Microsoft_Equation45.bin" ContentType="application/vnd.openxmlformats-officedocument.oleObject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embeddings/Microsoft_Equation28.bin" ContentType="application/vnd.openxmlformats-officedocument.oleObject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embeddings/Microsoft_Equation14.bin" ContentType="application/vnd.openxmlformats-officedocument.oleObject"/>
  <Override PartName="/ppt/embeddings/Microsoft_Equation33.bin" ContentType="application/vnd.openxmlformats-officedocument.oleObject"/>
  <Override PartName="/ppt/slideLayouts/slideLayout11.xml" ContentType="application/vnd.openxmlformats-officedocument.presentationml.slideLayout+xml"/>
  <Override PartName="/ppt/embeddings/Microsoft_Equation49.bin" ContentType="application/vnd.openxmlformats-officedocument.oleObject"/>
  <Override PartName="/ppt/embeddings/Microsoft_Equation52.bin" ContentType="application/vnd.openxmlformats-officedocument.oleObject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8.bin" ContentType="application/vnd.openxmlformats-officedocument.oleObject"/>
  <Override PartName="/ppt/embeddings/Microsoft_Equation37.bin" ContentType="application/vnd.openxmlformats-officedocument.oleObject"/>
  <Override PartName="/ppt/embeddings/Microsoft_Equation23.bin" ContentType="application/vnd.openxmlformats-officedocument.oleObject"/>
  <Override PartName="/ppt/embeddings/Microsoft_Equation42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embeddings/Microsoft_Equation46.bin" ContentType="application/vnd.openxmlformats-officedocument.oleObject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29.bin" ContentType="application/vnd.openxmlformats-officedocument.oleObject"/>
  <Override PartName="/ppt/charts/chart2.xml" ContentType="application/vnd.openxmlformats-officedocument.drawingml.chart+xml"/>
  <Override PartName="/ppt/theme/theme3.xml" ContentType="application/vnd.openxmlformats-officedocument.theme+xml"/>
  <Override PartName="/ppt/embeddings/Microsoft_Equation15.bin" ContentType="application/vnd.openxmlformats-officedocument.oleObject"/>
  <Override PartName="/ppt/embeddings/Microsoft_Equation34.bin" ContentType="application/vnd.openxmlformats-officedocument.oleObject"/>
  <Override PartName="/ppt/embeddings/Microsoft_Equation53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embeddings/Microsoft_Equation19.bin" ContentType="application/vnd.openxmlformats-officedocument.oleObject"/>
  <Override PartName="/ppt/embeddings/Microsoft_Equation38.bin" ContentType="application/vnd.openxmlformats-officedocument.oleObject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embeddings/Microsoft_Equation43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Override PartName="/ppt/embeddings/Microsoft_Equation50.bin" ContentType="application/vnd.openxmlformats-officedocument.oleObject"/>
  <Override PartName="/ppt/embeddings/Microsoft_Equation47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charts/chart3.xml" ContentType="application/vnd.openxmlformats-officedocument.drawingml.chart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Override PartName="/ppt/embeddings/Microsoft_Equation35.bin" ContentType="application/vnd.openxmlformats-officedocument.oleObject"/>
  <Override PartName="/ppt/embeddings/Microsoft_Equation54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embeddings/Microsoft_Equation40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3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61" r:id="rId4"/>
    <p:sldId id="381" r:id="rId5"/>
    <p:sldId id="306" r:id="rId6"/>
    <p:sldId id="323" r:id="rId7"/>
    <p:sldId id="337" r:id="rId8"/>
    <p:sldId id="338" r:id="rId9"/>
    <p:sldId id="382" r:id="rId10"/>
    <p:sldId id="383" r:id="rId11"/>
    <p:sldId id="384" r:id="rId12"/>
    <p:sldId id="362" r:id="rId13"/>
    <p:sldId id="339" r:id="rId14"/>
    <p:sldId id="340" r:id="rId15"/>
    <p:sldId id="342" r:id="rId16"/>
    <p:sldId id="343" r:id="rId17"/>
    <p:sldId id="344" r:id="rId18"/>
    <p:sldId id="345" r:id="rId19"/>
    <p:sldId id="346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63" r:id="rId28"/>
    <p:sldId id="356" r:id="rId29"/>
    <p:sldId id="357" r:id="rId30"/>
    <p:sldId id="355" r:id="rId31"/>
    <p:sldId id="358" r:id="rId32"/>
    <p:sldId id="359" r:id="rId33"/>
    <p:sldId id="360" r:id="rId34"/>
    <p:sldId id="368" r:id="rId35"/>
    <p:sldId id="369" r:id="rId36"/>
    <p:sldId id="370" r:id="rId37"/>
    <p:sldId id="365" r:id="rId38"/>
    <p:sldId id="330" r:id="rId39"/>
    <p:sldId id="366" r:id="rId40"/>
    <p:sldId id="367" r:id="rId41"/>
    <p:sldId id="371" r:id="rId42"/>
    <p:sldId id="372" r:id="rId43"/>
    <p:sldId id="374" r:id="rId44"/>
    <p:sldId id="376" r:id="rId45"/>
    <p:sldId id="375" r:id="rId46"/>
    <p:sldId id="385" r:id="rId4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464" autoAdjust="0"/>
  </p:normalViewPr>
  <p:slideViewPr>
    <p:cSldViewPr>
      <p:cViewPr varScale="1">
        <p:scale>
          <a:sx n="117" d="100"/>
          <a:sy n="117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assiti:Servizio%20Progettazione%20e%20Meccanico:esperimenti%20,%20progetti%20e%20lavori:PAX:presentazioni:temperature%2027.10.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assiti:Servizio%20Progettazione%20e%20Meccanico:esperimenti%20,%20progetti%20e%20lavori:PAX:presentazioni:temperature%2027.10.08%20cop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assiti:Servizio%20Progettazione%20e%20Meccanico:esperimenti%20,%20progetti%20e%20lavori:PAX:presentazioni:temperature%2027.10.0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assiti:Servizio%20Progettazione%20e%20Meccanico:esperimenti%20,%20progetti%20e%20lavori:PAX:presentazioni:temperature%2027.10.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989750203939279"/>
          <c:y val="0.0404356273647612"/>
          <c:w val="0.894219799252814"/>
          <c:h val="0.835292207792208"/>
        </c:manualLayout>
      </c:layout>
      <c:lineChart>
        <c:grouping val="standard"/>
        <c:ser>
          <c:idx val="1"/>
          <c:order val="0"/>
          <c:tx>
            <c:v>Tfluid</c:v>
          </c:tx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  <c:pt idx="5">
                  <c:v>150.0</c:v>
                </c:pt>
                <c:pt idx="6">
                  <c:v>175.0</c:v>
                </c:pt>
                <c:pt idx="7">
                  <c:v>200.0</c:v>
                </c:pt>
                <c:pt idx="8">
                  <c:v>225.0</c:v>
                </c:pt>
                <c:pt idx="9">
                  <c:v>250.0</c:v>
                </c:pt>
                <c:pt idx="10">
                  <c:v>275.0</c:v>
                </c:pt>
                <c:pt idx="11">
                  <c:v>300.0</c:v>
                </c:pt>
              </c:numCache>
            </c:numRef>
          </c:cat>
          <c:val>
            <c:numRef>
              <c:f>Foglio1!$B$52:$M$52</c:f>
              <c:numCache>
                <c:formatCode>0</c:formatCode>
                <c:ptCount val="12"/>
                <c:pt idx="0">
                  <c:v>-54.2065477264941</c:v>
                </c:pt>
                <c:pt idx="1">
                  <c:v>-32.10327386324661</c:v>
                </c:pt>
                <c:pt idx="2">
                  <c:v>-24.73551590883136</c:v>
                </c:pt>
                <c:pt idx="3">
                  <c:v>-21.05163693162352</c:v>
                </c:pt>
                <c:pt idx="4">
                  <c:v>-18.84130954529882</c:v>
                </c:pt>
                <c:pt idx="5">
                  <c:v>-17.36775795441568</c:v>
                </c:pt>
                <c:pt idx="6">
                  <c:v>-16.31522110378487</c:v>
                </c:pt>
                <c:pt idx="7">
                  <c:v>-15.52581846581176</c:v>
                </c:pt>
                <c:pt idx="8">
                  <c:v>-14.91183863627712</c:v>
                </c:pt>
                <c:pt idx="9">
                  <c:v>-14.42065477264941</c:v>
                </c:pt>
                <c:pt idx="10">
                  <c:v>-14.01877706604492</c:v>
                </c:pt>
                <c:pt idx="11">
                  <c:v>-13.68387897720784</c:v>
                </c:pt>
              </c:numCache>
            </c:numRef>
          </c:val>
        </c:ser>
        <c:ser>
          <c:idx val="0"/>
          <c:order val="1"/>
          <c:tx>
            <c:v>Tdelivery</c:v>
          </c:tx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  <c:pt idx="5">
                  <c:v>150.0</c:v>
                </c:pt>
                <c:pt idx="6">
                  <c:v>175.0</c:v>
                </c:pt>
                <c:pt idx="7">
                  <c:v>200.0</c:v>
                </c:pt>
                <c:pt idx="8">
                  <c:v>225.0</c:v>
                </c:pt>
                <c:pt idx="9">
                  <c:v>250.0</c:v>
                </c:pt>
                <c:pt idx="10">
                  <c:v>275.0</c:v>
                </c:pt>
                <c:pt idx="11">
                  <c:v>300.0</c:v>
                </c:pt>
              </c:numCache>
            </c:numRef>
          </c:cat>
          <c:val>
            <c:numRef>
              <c:f>Foglio1!$B$53:$M$53</c:f>
              <c:numCache>
                <c:formatCode>0</c:formatCode>
                <c:ptCount val="12"/>
                <c:pt idx="0">
                  <c:v>-98.41309545298818</c:v>
                </c:pt>
                <c:pt idx="1">
                  <c:v>-54.2065477264941</c:v>
                </c:pt>
                <c:pt idx="2">
                  <c:v>-39.47103181766212</c:v>
                </c:pt>
                <c:pt idx="3">
                  <c:v>-32.10327386324661</c:v>
                </c:pt>
                <c:pt idx="4">
                  <c:v>-27.68261909059762</c:v>
                </c:pt>
                <c:pt idx="5">
                  <c:v>-24.73551590883136</c:v>
                </c:pt>
                <c:pt idx="6">
                  <c:v>-22.63044220756968</c:v>
                </c:pt>
                <c:pt idx="7">
                  <c:v>-21.05163693162352</c:v>
                </c:pt>
                <c:pt idx="8">
                  <c:v>-19.82367727255424</c:v>
                </c:pt>
                <c:pt idx="9">
                  <c:v>-18.84130954529882</c:v>
                </c:pt>
                <c:pt idx="10">
                  <c:v>-18.03755413208983</c:v>
                </c:pt>
                <c:pt idx="11">
                  <c:v>-17.36775795441568</c:v>
                </c:pt>
              </c:numCache>
            </c:numRef>
          </c:val>
        </c:ser>
        <c:marker val="1"/>
        <c:axId val="97351112"/>
        <c:axId val="97359320"/>
      </c:lineChart>
      <c:catAx>
        <c:axId val="973511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it-IT" sz="1000">
                    <a:solidFill>
                      <a:schemeClr val="bg1"/>
                    </a:solidFill>
                    <a:latin typeface="Calibri"/>
                  </a:defRPr>
                </a:pPr>
                <a:r>
                  <a:rPr lang="el-GR" sz="1000" baseline="0">
                    <a:solidFill>
                      <a:schemeClr val="bg1"/>
                    </a:solidFill>
                    <a:latin typeface="Calibri"/>
                  </a:rPr>
                  <a:t>α</a:t>
                </a:r>
                <a:r>
                  <a:rPr lang="it-IT" sz="1000" baseline="0">
                    <a:solidFill>
                      <a:schemeClr val="bg1"/>
                    </a:solidFill>
                    <a:latin typeface="Calibri"/>
                  </a:rPr>
                  <a:t>  </a:t>
                </a:r>
                <a:r>
                  <a:rPr lang="en-US" sz="1000" baseline="0">
                    <a:solidFill>
                      <a:schemeClr val="bg1"/>
                    </a:solidFill>
                    <a:latin typeface="Calibri"/>
                  </a:rPr>
                  <a:t>(W/m^2C°)</a:t>
                </a:r>
                <a:endParaRPr lang="en-US" sz="1000">
                  <a:solidFill>
                    <a:schemeClr val="bg1"/>
                  </a:solidFill>
                  <a:latin typeface="Calibri"/>
                </a:endParaRPr>
              </a:p>
            </c:rich>
          </c:tx>
          <c:layout>
            <c:manualLayout>
              <c:xMode val="edge"/>
              <c:yMode val="edge"/>
              <c:x val="0.869797682367346"/>
              <c:y val="0.952952994512049"/>
            </c:manualLayout>
          </c:layout>
        </c:title>
        <c:numFmt formatCode="General" sourceLinked="1"/>
        <c:tickLblPos val="low"/>
        <c:spPr>
          <a:noFill/>
        </c:spPr>
        <c:txPr>
          <a:bodyPr/>
          <a:lstStyle/>
          <a:p>
            <a:pPr>
              <a:defRPr lang="it-IT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97359320"/>
        <c:crosses val="autoZero"/>
        <c:auto val="1"/>
        <c:lblAlgn val="ctr"/>
        <c:lblOffset val="100"/>
        <c:tickMarkSkip val="1"/>
      </c:catAx>
      <c:valAx>
        <c:axId val="97359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it-IT">
                    <a:solidFill>
                      <a:schemeClr val="bg1"/>
                    </a:solidFill>
                    <a:latin typeface="Calibri"/>
                  </a:defRPr>
                </a:pPr>
                <a:r>
                  <a:rPr lang="it-IT" sz="1200">
                    <a:solidFill>
                      <a:schemeClr val="bg1"/>
                    </a:solidFill>
                    <a:latin typeface="Calibri"/>
                  </a:rPr>
                  <a:t>T</a:t>
                </a:r>
                <a:r>
                  <a:rPr lang="it-IT">
                    <a:solidFill>
                      <a:schemeClr val="bg1"/>
                    </a:solidFill>
                    <a:latin typeface="Calibri"/>
                  </a:rPr>
                  <a:t> (C°)</a:t>
                </a:r>
              </a:p>
            </c:rich>
          </c:tx>
          <c:layout>
            <c:manualLayout>
              <c:xMode val="edge"/>
              <c:yMode val="edge"/>
              <c:x val="0.00200292180458575"/>
              <c:y val="0.0679304654932839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97351112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noFill/>
        </a:ln>
      </c:spPr>
    </c:plotArea>
    <c:legend>
      <c:legendPos val="r"/>
      <c:layout>
        <c:manualLayout>
          <c:xMode val="edge"/>
          <c:yMode val="edge"/>
          <c:x val="0.358490566037736"/>
          <c:y val="0.422489289022696"/>
          <c:w val="0.210691823899371"/>
          <c:h val="0.132962598425197"/>
        </c:manualLayout>
      </c:layout>
      <c:txPr>
        <a:bodyPr/>
        <a:lstStyle/>
        <a:p>
          <a:pPr>
            <a:defRPr lang="it-IT">
              <a:solidFill>
                <a:schemeClr val="bg1"/>
              </a:solidFill>
              <a:latin typeface="Calibri"/>
            </a:defRPr>
          </a:pPr>
          <a:endParaRPr lang="en-US"/>
        </a:p>
      </c:txPr>
    </c:legend>
    <c:plotVisOnly val="1"/>
  </c:chart>
  <c:spPr>
    <a:solidFill>
      <a:schemeClr val="tx2">
        <a:lumMod val="60000"/>
        <a:lumOff val="4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90307278866281"/>
          <c:y val="0.161086831038179"/>
          <c:w val="0.721706036745407"/>
          <c:h val="0.807461358996792"/>
        </c:manualLayout>
      </c:layout>
      <c:lineChart>
        <c:grouping val="standard"/>
        <c:ser>
          <c:idx val="0"/>
          <c:order val="0"/>
          <c:tx>
            <c:strRef>
              <c:f>Foglio1!$A$64</c:f>
              <c:strCache>
                <c:ptCount val="1"/>
                <c:pt idx="0">
                  <c:v>flow rate (Kg/h)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  <c:pt idx="5">
                  <c:v>150.0</c:v>
                </c:pt>
                <c:pt idx="6">
                  <c:v>175.0</c:v>
                </c:pt>
                <c:pt idx="7">
                  <c:v>200.0</c:v>
                </c:pt>
                <c:pt idx="8">
                  <c:v>225.0</c:v>
                </c:pt>
                <c:pt idx="9">
                  <c:v>250.0</c:v>
                </c:pt>
                <c:pt idx="10">
                  <c:v>275.0</c:v>
                </c:pt>
                <c:pt idx="11">
                  <c:v>300.0</c:v>
                </c:pt>
              </c:numCache>
            </c:numRef>
          </c:cat>
          <c:val>
            <c:numRef>
              <c:f>Foglio1!$B$64:$M$64</c:f>
              <c:numCache>
                <c:formatCode>0.00</c:formatCode>
                <c:ptCount val="12"/>
                <c:pt idx="0">
                  <c:v>0.013139608595479</c:v>
                </c:pt>
                <c:pt idx="1">
                  <c:v>0.105116868763832</c:v>
                </c:pt>
                <c:pt idx="2">
                  <c:v>0.354769432077934</c:v>
                </c:pt>
                <c:pt idx="3">
                  <c:v>0.840934950110658</c:v>
                </c:pt>
                <c:pt idx="4">
                  <c:v>1.64245107443488</c:v>
                </c:pt>
                <c:pt idx="5">
                  <c:v>2.838155456623471</c:v>
                </c:pt>
                <c:pt idx="6">
                  <c:v>4.506885748249307</c:v>
                </c:pt>
                <c:pt idx="7">
                  <c:v>6.727479600885267</c:v>
                </c:pt>
                <c:pt idx="8">
                  <c:v>9.578774666104221</c:v>
                </c:pt>
                <c:pt idx="9">
                  <c:v>13.13960859547903</c:v>
                </c:pt>
                <c:pt idx="10">
                  <c:v>17.48881904058258</c:v>
                </c:pt>
                <c:pt idx="11">
                  <c:v>22.70524365298768</c:v>
                </c:pt>
              </c:numCache>
            </c:numRef>
          </c:val>
        </c:ser>
        <c:ser>
          <c:idx val="1"/>
          <c:order val="1"/>
          <c:tx>
            <c:v>Tfluif (°C)</c:v>
          </c:tx>
          <c:marker>
            <c:symbol val="none"/>
          </c:marker>
          <c:val>
            <c:numRef>
              <c:f>Foglio1!$B$52:$M$52</c:f>
              <c:numCache>
                <c:formatCode>0</c:formatCode>
                <c:ptCount val="12"/>
                <c:pt idx="0">
                  <c:v>-54.2065477264941</c:v>
                </c:pt>
                <c:pt idx="1">
                  <c:v>-32.10327386324666</c:v>
                </c:pt>
                <c:pt idx="2">
                  <c:v>-24.73551590883136</c:v>
                </c:pt>
                <c:pt idx="3">
                  <c:v>-21.05163693162352</c:v>
                </c:pt>
                <c:pt idx="4">
                  <c:v>-18.84130954529882</c:v>
                </c:pt>
                <c:pt idx="5">
                  <c:v>-17.36775795441568</c:v>
                </c:pt>
                <c:pt idx="6">
                  <c:v>-16.31522110378487</c:v>
                </c:pt>
                <c:pt idx="7">
                  <c:v>-15.52581846581176</c:v>
                </c:pt>
                <c:pt idx="8">
                  <c:v>-14.91183863627712</c:v>
                </c:pt>
                <c:pt idx="9">
                  <c:v>-14.42065477264941</c:v>
                </c:pt>
                <c:pt idx="10">
                  <c:v>-14.01877706604492</c:v>
                </c:pt>
                <c:pt idx="11">
                  <c:v>-13.68387897720784</c:v>
                </c:pt>
              </c:numCache>
            </c:numRef>
          </c:val>
        </c:ser>
        <c:ser>
          <c:idx val="3"/>
          <c:order val="2"/>
          <c:tx>
            <c:v>Tdelivery (°C)</c:v>
          </c:tx>
          <c:marker>
            <c:symbol val="none"/>
          </c:marker>
          <c:val>
            <c:numRef>
              <c:f>Foglio1!$B$53:$M$53</c:f>
              <c:numCache>
                <c:formatCode>0</c:formatCode>
                <c:ptCount val="12"/>
                <c:pt idx="0">
                  <c:v>-98.41309545298818</c:v>
                </c:pt>
                <c:pt idx="1">
                  <c:v>-54.2065477264941</c:v>
                </c:pt>
                <c:pt idx="2">
                  <c:v>-39.47103181766216</c:v>
                </c:pt>
                <c:pt idx="3">
                  <c:v>-32.10327386324666</c:v>
                </c:pt>
                <c:pt idx="4">
                  <c:v>-27.68261909059762</c:v>
                </c:pt>
                <c:pt idx="5">
                  <c:v>-24.73551590883136</c:v>
                </c:pt>
                <c:pt idx="6">
                  <c:v>-22.63044220756968</c:v>
                </c:pt>
                <c:pt idx="7">
                  <c:v>-21.05163693162352</c:v>
                </c:pt>
                <c:pt idx="8">
                  <c:v>-19.82367727255424</c:v>
                </c:pt>
                <c:pt idx="9">
                  <c:v>-18.84130954529882</c:v>
                </c:pt>
                <c:pt idx="10">
                  <c:v>-18.03755413208983</c:v>
                </c:pt>
                <c:pt idx="11">
                  <c:v>-17.36775795441568</c:v>
                </c:pt>
              </c:numCache>
            </c:numRef>
          </c:val>
        </c:ser>
        <c:ser>
          <c:idx val="4"/>
          <c:order val="3"/>
          <c:tx>
            <c:v>flow resistance (Pa/100)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Foglio1!$B$65:$M$65</c:f>
              <c:numCache>
                <c:formatCode>0.00</c:formatCode>
                <c:ptCount val="12"/>
                <c:pt idx="0">
                  <c:v>0.0267168222204448</c:v>
                </c:pt>
                <c:pt idx="1">
                  <c:v>0.213734577763559</c:v>
                </c:pt>
                <c:pt idx="2">
                  <c:v>0.72135419995201</c:v>
                </c:pt>
                <c:pt idx="3">
                  <c:v>1.70987662210847</c:v>
                </c:pt>
                <c:pt idx="4">
                  <c:v>3.3396027775556</c:v>
                </c:pt>
                <c:pt idx="5">
                  <c:v>5.77083359961608</c:v>
                </c:pt>
                <c:pt idx="6">
                  <c:v>9.1638700216125</c:v>
                </c:pt>
                <c:pt idx="7">
                  <c:v>13.6790129768677</c:v>
                </c:pt>
                <c:pt idx="8">
                  <c:v>19.4765633987043</c:v>
                </c:pt>
                <c:pt idx="9">
                  <c:v>26.7168222204448</c:v>
                </c:pt>
                <c:pt idx="10">
                  <c:v>35.56009037541209</c:v>
                </c:pt>
                <c:pt idx="11">
                  <c:v>46.1666687969286</c:v>
                </c:pt>
              </c:numCache>
            </c:numRef>
          </c:val>
        </c:ser>
        <c:marker val="1"/>
        <c:axId val="292739128"/>
        <c:axId val="292745192"/>
      </c:lineChart>
      <c:catAx>
        <c:axId val="292739128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  <a:lumOff val="3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it-IT">
                    <a:solidFill>
                      <a:schemeClr val="bg1"/>
                    </a:solidFill>
                    <a:latin typeface="Calibri"/>
                  </a:defRPr>
                </a:pPr>
                <a:r>
                  <a:rPr lang="el-GR">
                    <a:solidFill>
                      <a:schemeClr val="bg1"/>
                    </a:solidFill>
                    <a:latin typeface="Calibri"/>
                  </a:rPr>
                  <a:t>α</a:t>
                </a:r>
                <a:r>
                  <a:rPr lang="it-IT">
                    <a:solidFill>
                      <a:schemeClr val="bg1"/>
                    </a:solidFill>
                    <a:latin typeface="Calibri"/>
                  </a:rPr>
                  <a:t> (W/m^2C°</a:t>
                </a:r>
              </a:p>
            </c:rich>
          </c:tx>
          <c:layout>
            <c:manualLayout>
              <c:xMode val="edge"/>
              <c:yMode val="edge"/>
              <c:x val="0.766771872265967"/>
              <c:y val="0.41206208855040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it-IT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292745192"/>
        <c:crosses val="autoZero"/>
        <c:auto val="1"/>
        <c:lblAlgn val="ctr"/>
        <c:lblOffset val="100"/>
      </c:catAx>
      <c:valAx>
        <c:axId val="292745192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  <a:lumOff val="2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libri"/>
                  </a:defRPr>
                </a:pPr>
                <a:r>
                  <a:rPr lang="en-US">
                    <a:solidFill>
                      <a:schemeClr val="bg1"/>
                    </a:solidFill>
                    <a:latin typeface="Calibri"/>
                  </a:rPr>
                  <a:t>T (°C)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it-IT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292739128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366640419947507"/>
          <c:y val="0.606380749537455"/>
          <c:w val="0.409695538057743"/>
          <c:h val="0.347171163030851"/>
        </c:manualLayout>
      </c:layout>
      <c:txPr>
        <a:bodyPr/>
        <a:lstStyle/>
        <a:p>
          <a:pPr>
            <a:defRPr lang="it-IT">
              <a:solidFill>
                <a:schemeClr val="bg1"/>
              </a:solidFill>
              <a:latin typeface="Calibri"/>
            </a:defRPr>
          </a:pPr>
          <a:endParaRPr lang="en-US"/>
        </a:p>
      </c:txPr>
    </c:legend>
    <c:plotVisOnly val="1"/>
  </c:chart>
  <c:spPr>
    <a:solidFill>
      <a:schemeClr val="bg2">
        <a:lumMod val="40000"/>
        <a:lumOff val="6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34076317383404"/>
          <c:y val="0.0447404491105279"/>
          <c:w val="0.855152685241268"/>
          <c:h val="0.776437445319335"/>
        </c:manualLayout>
      </c:layout>
      <c:lineChart>
        <c:grouping val="standard"/>
        <c:ser>
          <c:idx val="1"/>
          <c:order val="0"/>
          <c:tx>
            <c:v>Tfluid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  <c:pt idx="5">
                  <c:v>150.0</c:v>
                </c:pt>
                <c:pt idx="6">
                  <c:v>175.0</c:v>
                </c:pt>
                <c:pt idx="7">
                  <c:v>200.0</c:v>
                </c:pt>
                <c:pt idx="8">
                  <c:v>225.0</c:v>
                </c:pt>
                <c:pt idx="9">
                  <c:v>250.0</c:v>
                </c:pt>
                <c:pt idx="10">
                  <c:v>275.0</c:v>
                </c:pt>
                <c:pt idx="11">
                  <c:v>300.0</c:v>
                </c:pt>
              </c:numCache>
            </c:numRef>
          </c:cat>
          <c:val>
            <c:numRef>
              <c:f>Foglio1!$B$52:$M$52</c:f>
              <c:numCache>
                <c:formatCode>0</c:formatCode>
                <c:ptCount val="12"/>
                <c:pt idx="0">
                  <c:v>15.26448409116864</c:v>
                </c:pt>
                <c:pt idx="1">
                  <c:v>22.63224204558432</c:v>
                </c:pt>
                <c:pt idx="2">
                  <c:v>25.08816136372288</c:v>
                </c:pt>
                <c:pt idx="3">
                  <c:v>26.31612102279216</c:v>
                </c:pt>
                <c:pt idx="4">
                  <c:v>27.05289681823373</c:v>
                </c:pt>
                <c:pt idx="5">
                  <c:v>27.54408068186144</c:v>
                </c:pt>
                <c:pt idx="6">
                  <c:v>27.89492629873838</c:v>
                </c:pt>
                <c:pt idx="7">
                  <c:v>28.15806051139608</c:v>
                </c:pt>
                <c:pt idx="8">
                  <c:v>28.36272045457428</c:v>
                </c:pt>
                <c:pt idx="9">
                  <c:v>28.52644840911686</c:v>
                </c:pt>
                <c:pt idx="10">
                  <c:v>28.66040764465169</c:v>
                </c:pt>
                <c:pt idx="11">
                  <c:v>28.77204034093072</c:v>
                </c:pt>
              </c:numCache>
            </c:numRef>
          </c:val>
        </c:ser>
        <c:ser>
          <c:idx val="0"/>
          <c:order val="1"/>
          <c:tx>
            <c:v>Tdelivery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  <c:pt idx="5">
                  <c:v>150.0</c:v>
                </c:pt>
                <c:pt idx="6">
                  <c:v>175.0</c:v>
                </c:pt>
                <c:pt idx="7">
                  <c:v>200.0</c:v>
                </c:pt>
                <c:pt idx="8">
                  <c:v>225.0</c:v>
                </c:pt>
                <c:pt idx="9">
                  <c:v>250.0</c:v>
                </c:pt>
                <c:pt idx="10">
                  <c:v>275.0</c:v>
                </c:pt>
                <c:pt idx="11">
                  <c:v>300.0</c:v>
                </c:pt>
              </c:numCache>
            </c:numRef>
          </c:cat>
          <c:val>
            <c:numRef>
              <c:f>Foglio1!$B$53:$M$53</c:f>
              <c:numCache>
                <c:formatCode>0</c:formatCode>
                <c:ptCount val="12"/>
                <c:pt idx="0">
                  <c:v>0.528968182337273</c:v>
                </c:pt>
                <c:pt idx="1">
                  <c:v>15.26448409116864</c:v>
                </c:pt>
                <c:pt idx="2">
                  <c:v>20.17632272744576</c:v>
                </c:pt>
                <c:pt idx="3">
                  <c:v>22.63224204558432</c:v>
                </c:pt>
                <c:pt idx="4">
                  <c:v>24.10579363646745</c:v>
                </c:pt>
                <c:pt idx="5">
                  <c:v>25.08816136372288</c:v>
                </c:pt>
                <c:pt idx="6">
                  <c:v>25.78985259747675</c:v>
                </c:pt>
                <c:pt idx="7">
                  <c:v>26.31612102279216</c:v>
                </c:pt>
                <c:pt idx="8">
                  <c:v>26.72544090914858</c:v>
                </c:pt>
                <c:pt idx="9">
                  <c:v>27.05289681823373</c:v>
                </c:pt>
                <c:pt idx="10">
                  <c:v>27.32081528930339</c:v>
                </c:pt>
                <c:pt idx="11">
                  <c:v>27.54408068186144</c:v>
                </c:pt>
              </c:numCache>
            </c:numRef>
          </c:val>
        </c:ser>
        <c:marker val="1"/>
        <c:axId val="292813672"/>
        <c:axId val="292819880"/>
      </c:lineChart>
      <c:catAx>
        <c:axId val="29281367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it-IT">
                    <a:solidFill>
                      <a:schemeClr val="bg1"/>
                    </a:solidFill>
                    <a:latin typeface="Calibri"/>
                  </a:defRPr>
                </a:pPr>
                <a:r>
                  <a:rPr lang="el-GR" sz="1200" baseline="0">
                    <a:solidFill>
                      <a:schemeClr val="bg1"/>
                    </a:solidFill>
                    <a:latin typeface="Calibri"/>
                  </a:rPr>
                  <a:t>α</a:t>
                </a:r>
                <a:r>
                  <a:rPr lang="it-IT" baseline="0">
                    <a:solidFill>
                      <a:schemeClr val="bg1"/>
                    </a:solidFill>
                    <a:latin typeface="Calibri"/>
                  </a:rPr>
                  <a:t>  </a:t>
                </a:r>
                <a:r>
                  <a:rPr lang="en-US" baseline="0">
                    <a:solidFill>
                      <a:schemeClr val="bg1"/>
                    </a:solidFill>
                    <a:latin typeface="Calibri"/>
                  </a:rPr>
                  <a:t>(W/m^2C°)</a:t>
                </a:r>
                <a:endParaRPr lang="en-US">
                  <a:solidFill>
                    <a:schemeClr val="bg1"/>
                  </a:solidFill>
                  <a:latin typeface="Calibri"/>
                </a:endParaRPr>
              </a:p>
            </c:rich>
          </c:tx>
          <c:layout>
            <c:manualLayout>
              <c:xMode val="edge"/>
              <c:yMode val="edge"/>
              <c:x val="0.791344387240056"/>
              <c:y val="0.913333333333333"/>
            </c:manualLayout>
          </c:layout>
        </c:title>
        <c:numFmt formatCode="General" sourceLinked="1"/>
        <c:tickLblPos val="low"/>
        <c:spPr>
          <a:noFill/>
        </c:spPr>
        <c:txPr>
          <a:bodyPr/>
          <a:lstStyle/>
          <a:p>
            <a:pPr>
              <a:defRPr lang="it-IT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292819880"/>
        <c:crosses val="autoZero"/>
        <c:auto val="1"/>
        <c:lblAlgn val="ctr"/>
        <c:lblOffset val="100"/>
        <c:tickMarkSkip val="1"/>
      </c:catAx>
      <c:valAx>
        <c:axId val="292819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it-IT">
                    <a:solidFill>
                      <a:schemeClr val="bg1"/>
                    </a:solidFill>
                    <a:latin typeface="Calibri"/>
                  </a:defRPr>
                </a:pPr>
                <a:r>
                  <a:rPr lang="it-IT" sz="1200" dirty="0" err="1">
                    <a:solidFill>
                      <a:schemeClr val="bg1"/>
                    </a:solidFill>
                    <a:latin typeface="Calibri"/>
                  </a:rPr>
                  <a:t>T</a:t>
                </a:r>
                <a:r>
                  <a:rPr lang="it-IT" dirty="0">
                    <a:solidFill>
                      <a:schemeClr val="bg1"/>
                    </a:solidFill>
                    <a:latin typeface="Calibri"/>
                  </a:rPr>
                  <a:t> (</a:t>
                </a:r>
                <a:r>
                  <a:rPr lang="it-IT" dirty="0" err="1">
                    <a:solidFill>
                      <a:schemeClr val="bg1"/>
                    </a:solidFill>
                    <a:latin typeface="Calibri"/>
                  </a:rPr>
                  <a:t>C°</a:t>
                </a:r>
                <a:r>
                  <a:rPr lang="it-IT" dirty="0">
                    <a:solidFill>
                      <a:schemeClr val="bg1"/>
                    </a:solidFill>
                    <a:latin typeface="Calibri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0161518271754494"/>
              <c:y val="0.11167308253135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lang="it-IT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292813672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noFill/>
        </a:ln>
      </c:spPr>
    </c:plotArea>
    <c:legend>
      <c:legendPos val="r"/>
      <c:txPr>
        <a:bodyPr/>
        <a:lstStyle/>
        <a:p>
          <a:pPr>
            <a:defRPr lang="it-IT">
              <a:solidFill>
                <a:schemeClr val="bg1"/>
              </a:solidFill>
              <a:latin typeface="Calibri"/>
            </a:defRPr>
          </a:pPr>
          <a:endParaRPr lang="en-US"/>
        </a:p>
      </c:txPr>
    </c:legend>
    <c:plotVisOnly val="1"/>
  </c:chart>
  <c:spPr>
    <a:solidFill>
      <a:schemeClr val="tx2">
        <a:lumMod val="60000"/>
        <a:lumOff val="4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73053583623312"/>
          <c:y val="0.0875106927283654"/>
          <c:w val="0.721706036745407"/>
          <c:h val="0.784822531347325"/>
        </c:manualLayout>
      </c:layout>
      <c:lineChart>
        <c:grouping val="standard"/>
        <c:ser>
          <c:idx val="0"/>
          <c:order val="0"/>
          <c:tx>
            <c:strRef>
              <c:f>Foglio1!$A$64</c:f>
              <c:strCache>
                <c:ptCount val="1"/>
                <c:pt idx="0">
                  <c:v>flow rate (Kg/h)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  <c:pt idx="5">
                  <c:v>150.0</c:v>
                </c:pt>
                <c:pt idx="6">
                  <c:v>175.0</c:v>
                </c:pt>
                <c:pt idx="7">
                  <c:v>200.0</c:v>
                </c:pt>
                <c:pt idx="8">
                  <c:v>225.0</c:v>
                </c:pt>
                <c:pt idx="9">
                  <c:v>250.0</c:v>
                </c:pt>
                <c:pt idx="10">
                  <c:v>275.0</c:v>
                </c:pt>
                <c:pt idx="11">
                  <c:v>300.0</c:v>
                </c:pt>
              </c:numCache>
            </c:numRef>
          </c:cat>
          <c:val>
            <c:numRef>
              <c:f>Foglio1!$B$64:$M$64</c:f>
              <c:numCache>
                <c:formatCode>0.00</c:formatCode>
                <c:ptCount val="12"/>
                <c:pt idx="0">
                  <c:v>0.0265</c:v>
                </c:pt>
                <c:pt idx="1">
                  <c:v>0.212052734691953</c:v>
                </c:pt>
                <c:pt idx="2">
                  <c:v>0.715677979585341</c:v>
                </c:pt>
                <c:pt idx="3">
                  <c:v>1.696421877535625</c:v>
                </c:pt>
                <c:pt idx="4">
                  <c:v>3.313323979561765</c:v>
                </c:pt>
                <c:pt idx="5">
                  <c:v>5.725423836682729</c:v>
                </c:pt>
                <c:pt idx="6">
                  <c:v>9.091760999917485</c:v>
                </c:pt>
                <c:pt idx="7">
                  <c:v>13.571375020285</c:v>
                </c:pt>
                <c:pt idx="8">
                  <c:v>19.32330544880423</c:v>
                </c:pt>
                <c:pt idx="9">
                  <c:v>26.50659183649412</c:v>
                </c:pt>
                <c:pt idx="10">
                  <c:v>35.28027373437368</c:v>
                </c:pt>
                <c:pt idx="11">
                  <c:v>45.80339069346184</c:v>
                </c:pt>
              </c:numCache>
            </c:numRef>
          </c:val>
        </c:ser>
        <c:ser>
          <c:idx val="1"/>
          <c:order val="1"/>
          <c:tx>
            <c:v>Tfluif (°C)</c:v>
          </c:tx>
          <c:marker>
            <c:symbol val="none"/>
          </c:marker>
          <c:val>
            <c:numRef>
              <c:f>Foglio1!$B$52:$M$52</c:f>
              <c:numCache>
                <c:formatCode>0</c:formatCode>
                <c:ptCount val="12"/>
                <c:pt idx="0">
                  <c:v>15.26448409116864</c:v>
                </c:pt>
                <c:pt idx="1">
                  <c:v>22.63224204558432</c:v>
                </c:pt>
                <c:pt idx="2">
                  <c:v>25.08816136372288</c:v>
                </c:pt>
                <c:pt idx="3">
                  <c:v>26.31612102279216</c:v>
                </c:pt>
                <c:pt idx="4">
                  <c:v>27.05289681823373</c:v>
                </c:pt>
                <c:pt idx="5">
                  <c:v>27.54408068186144</c:v>
                </c:pt>
                <c:pt idx="6">
                  <c:v>27.89492629873838</c:v>
                </c:pt>
                <c:pt idx="7">
                  <c:v>28.15806051139608</c:v>
                </c:pt>
                <c:pt idx="8">
                  <c:v>28.36272045457428</c:v>
                </c:pt>
                <c:pt idx="9">
                  <c:v>28.52644840911686</c:v>
                </c:pt>
                <c:pt idx="10">
                  <c:v>28.66040764465169</c:v>
                </c:pt>
                <c:pt idx="11">
                  <c:v>28.77204034093072</c:v>
                </c:pt>
              </c:numCache>
            </c:numRef>
          </c:val>
        </c:ser>
        <c:ser>
          <c:idx val="3"/>
          <c:order val="2"/>
          <c:tx>
            <c:v>Tdelivery (°C)</c:v>
          </c:tx>
          <c:marker>
            <c:symbol val="none"/>
          </c:marker>
          <c:val>
            <c:numRef>
              <c:f>Foglio1!$B$53:$M$53</c:f>
              <c:numCache>
                <c:formatCode>0</c:formatCode>
                <c:ptCount val="12"/>
                <c:pt idx="0">
                  <c:v>0.528968182337273</c:v>
                </c:pt>
                <c:pt idx="1">
                  <c:v>15.26448409116864</c:v>
                </c:pt>
                <c:pt idx="2">
                  <c:v>20.17632272744576</c:v>
                </c:pt>
                <c:pt idx="3">
                  <c:v>22.63224204558432</c:v>
                </c:pt>
                <c:pt idx="4">
                  <c:v>24.10579363646745</c:v>
                </c:pt>
                <c:pt idx="5">
                  <c:v>25.08816136372288</c:v>
                </c:pt>
                <c:pt idx="6">
                  <c:v>25.78985259747675</c:v>
                </c:pt>
                <c:pt idx="7">
                  <c:v>26.31612102279216</c:v>
                </c:pt>
                <c:pt idx="8">
                  <c:v>26.72544090914858</c:v>
                </c:pt>
                <c:pt idx="9">
                  <c:v>27.05289681823373</c:v>
                </c:pt>
                <c:pt idx="10">
                  <c:v>27.32081528930339</c:v>
                </c:pt>
                <c:pt idx="11">
                  <c:v>27.54408068186144</c:v>
                </c:pt>
              </c:numCache>
            </c:numRef>
          </c:val>
        </c:ser>
        <c:ser>
          <c:idx val="4"/>
          <c:order val="3"/>
          <c:tx>
            <c:v>flow resistance (Pa/100)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Foglio1!$B$65:$M$65</c:f>
              <c:numCache>
                <c:formatCode>0.00</c:formatCode>
                <c:ptCount val="12"/>
                <c:pt idx="0">
                  <c:v>0.0348</c:v>
                </c:pt>
                <c:pt idx="1">
                  <c:v>0.278644489571143</c:v>
                </c:pt>
                <c:pt idx="2">
                  <c:v>0.940425152302606</c:v>
                </c:pt>
                <c:pt idx="3">
                  <c:v>2.22915591656914</c:v>
                </c:pt>
                <c:pt idx="4">
                  <c:v>4.3538201495491</c:v>
                </c:pt>
                <c:pt idx="5">
                  <c:v>7.523401218420847</c:v>
                </c:pt>
                <c:pt idx="6">
                  <c:v>11.9468824903627</c:v>
                </c:pt>
                <c:pt idx="7">
                  <c:v>17.8332473325531</c:v>
                </c:pt>
                <c:pt idx="8">
                  <c:v>25.3914791121704</c:v>
                </c:pt>
                <c:pt idx="9">
                  <c:v>34.83056119639279</c:v>
                </c:pt>
                <c:pt idx="10">
                  <c:v>46.35947695239889</c:v>
                </c:pt>
                <c:pt idx="11">
                  <c:v>60.18720974736679</c:v>
                </c:pt>
              </c:numCache>
            </c:numRef>
          </c:val>
        </c:ser>
        <c:marker val="1"/>
        <c:axId val="293060264"/>
        <c:axId val="293066296"/>
      </c:lineChart>
      <c:catAx>
        <c:axId val="293060264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  <a:lumOff val="3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it-IT">
                    <a:solidFill>
                      <a:schemeClr val="bg1"/>
                    </a:solidFill>
                    <a:latin typeface="Calibri"/>
                  </a:defRPr>
                </a:pPr>
                <a:r>
                  <a:rPr lang="el-GR">
                    <a:solidFill>
                      <a:schemeClr val="bg1"/>
                    </a:solidFill>
                    <a:latin typeface="Calibri"/>
                  </a:rPr>
                  <a:t>α</a:t>
                </a:r>
                <a:r>
                  <a:rPr lang="it-IT">
                    <a:solidFill>
                      <a:schemeClr val="bg1"/>
                    </a:solidFill>
                    <a:latin typeface="Calibri"/>
                  </a:rPr>
                  <a:t> (W/m^2C°</a:t>
                </a:r>
              </a:p>
            </c:rich>
          </c:tx>
          <c:layout>
            <c:manualLayout>
              <c:xMode val="edge"/>
              <c:yMode val="edge"/>
              <c:x val="0.768780833255878"/>
              <c:y val="0.935943216915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it-IT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293066296"/>
        <c:crosses val="autoZero"/>
        <c:auto val="1"/>
        <c:lblAlgn val="ctr"/>
        <c:lblOffset val="100"/>
      </c:catAx>
      <c:valAx>
        <c:axId val="29306629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  <a:lumOff val="3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libri"/>
                  </a:defRPr>
                </a:pPr>
                <a:r>
                  <a:rPr lang="en-US">
                    <a:solidFill>
                      <a:schemeClr val="bg1"/>
                    </a:solidFill>
                    <a:latin typeface="Calibri"/>
                  </a:rPr>
                  <a:t>T (°C)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lang="it-IT">
                <a:solidFill>
                  <a:schemeClr val="bg1"/>
                </a:solidFill>
                <a:latin typeface="Calibri"/>
              </a:defRPr>
            </a:pPr>
            <a:endParaRPr lang="en-US"/>
          </a:p>
        </c:txPr>
        <c:crossAx val="293060264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498964320454739"/>
          <c:y val="0.103532795007334"/>
          <c:w val="0.256917745115657"/>
          <c:h val="0.323155363699828"/>
        </c:manualLayout>
      </c:layout>
      <c:txPr>
        <a:bodyPr/>
        <a:lstStyle/>
        <a:p>
          <a:pPr>
            <a:defRPr lang="it-IT">
              <a:solidFill>
                <a:schemeClr val="bg1"/>
              </a:solidFill>
              <a:latin typeface="Calibri"/>
            </a:defRPr>
          </a:pPr>
          <a:endParaRPr lang="en-US"/>
        </a:p>
      </c:txPr>
    </c:legend>
    <c:plotVisOnly val="1"/>
  </c:chart>
  <c:spPr>
    <a:solidFill>
      <a:schemeClr val="bg2">
        <a:lumMod val="40000"/>
        <a:lumOff val="60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8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2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6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8.pict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9.pict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0.pict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2.pict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9.pict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0.pict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149261B-58E4-42A2-BFB5-D957DCCFDAC2}" type="datetimeFigureOut">
              <a:rPr lang="it-IT" smtClean="0"/>
              <a:pPr/>
              <a:t>7/9/14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7210D9-92B3-4D33-AF0E-A66EA616DE2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EDA382-3874-4DBB-A5D6-4EDA4906C9F7}" type="datetimeFigureOut">
              <a:rPr lang="it-IT" smtClean="0"/>
              <a:pPr/>
              <a:t>7/9/14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346569-6E62-40AB-9E54-2EE7DE24C59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V. Carassiti ,  P. Lenisa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oleObject" Target="../embeddings/Microsoft_Equation1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oleObject" Target="../embeddings/Microsoft_Equation1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oleObject" Target="../embeddings/Microsoft_Equation2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Microsoft_Equation23.bin"/><Relationship Id="rId5" Type="http://schemas.openxmlformats.org/officeDocument/2006/relationships/oleObject" Target="../embeddings/Microsoft_Equation24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6.bin"/><Relationship Id="rId4" Type="http://schemas.openxmlformats.org/officeDocument/2006/relationships/oleObject" Target="../embeddings/Microsoft_Equation27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8.bin"/><Relationship Id="rId4" Type="http://schemas.openxmlformats.org/officeDocument/2006/relationships/oleObject" Target="../embeddings/Microsoft_Equation29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Microsoft_Equation30.bin"/><Relationship Id="rId5" Type="http://schemas.openxmlformats.org/officeDocument/2006/relationships/oleObject" Target="../embeddings/Microsoft_Equation31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2.bin"/><Relationship Id="rId4" Type="http://schemas.openxmlformats.org/officeDocument/2006/relationships/oleObject" Target="../embeddings/Microsoft_Equation33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oleObject" Target="../embeddings/Microsoft_Equation35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oleObject" Target="../embeddings/Microsoft_Equation36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Microsoft_Equation37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8.bin"/><Relationship Id="rId4" Type="http://schemas.openxmlformats.org/officeDocument/2006/relationships/oleObject" Target="../embeddings/Microsoft_Equation39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0.bin"/><Relationship Id="rId4" Type="http://schemas.openxmlformats.org/officeDocument/2006/relationships/oleObject" Target="../embeddings/Microsoft_Equation41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4.bin"/><Relationship Id="rId4" Type="http://schemas.openxmlformats.org/officeDocument/2006/relationships/image" Target="../media/image41.png"/><Relationship Id="rId5" Type="http://schemas.openxmlformats.org/officeDocument/2006/relationships/image" Target="../media/image42.jpe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oleObject" Target="../embeddings/Microsoft_Equation45.bin"/><Relationship Id="rId5" Type="http://schemas.openxmlformats.org/officeDocument/2006/relationships/image" Target="../media/image44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Microsoft_Equation47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8.bin"/><Relationship Id="rId4" Type="http://schemas.openxmlformats.org/officeDocument/2006/relationships/image" Target="../media/image46.png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9.bin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Microsoft_Equation50.bin"/><Relationship Id="rId5" Type="http://schemas.openxmlformats.org/officeDocument/2006/relationships/image" Target="../media/image51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2.bin"/><Relationship Id="rId4" Type="http://schemas.openxmlformats.org/officeDocument/2006/relationships/image" Target="../media/image52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3.bin"/><Relationship Id="rId4" Type="http://schemas.openxmlformats.org/officeDocument/2006/relationships/image" Target="../media/image53.png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4.bin"/><Relationship Id="rId4" Type="http://schemas.openxmlformats.org/officeDocument/2006/relationships/image" Target="../media/image54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ro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8839200" cy="460415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857255"/>
          </a:xfrm>
        </p:spPr>
        <p:txBody>
          <a:bodyPr>
            <a:normAutofit/>
          </a:bodyPr>
          <a:lstStyle/>
          <a:p>
            <a:r>
              <a:rPr lang="it-IT" sz="4800" dirty="0" smtClean="0"/>
              <a:t>PAX DETECTOR</a:t>
            </a:r>
            <a:endParaRPr lang="it-IT" sz="4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0" y="6288088"/>
            <a:ext cx="1887538" cy="365125"/>
          </a:xfrm>
        </p:spPr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905250" y="6288088"/>
            <a:ext cx="5238750" cy="365125"/>
          </a:xfrm>
        </p:spPr>
        <p:txBody>
          <a:bodyPr/>
          <a:lstStyle/>
          <a:p>
            <a:r>
              <a:rPr lang="en-US" smtClean="0"/>
              <a:t>V. Carassiti ,  P. Lenisa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50288" y="219075"/>
            <a:ext cx="493712" cy="365125"/>
          </a:xfrm>
        </p:spPr>
        <p:txBody>
          <a:bodyPr/>
          <a:lstStyle/>
          <a:p>
            <a:fld id="{F5D100D9-5B0A-46D2-AD38-6AD149D72E6E}" type="slidenum">
              <a:rPr lang="it-IT" smtClean="0"/>
              <a:pPr/>
              <a:t>1</a:t>
            </a:fld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ayer2-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27" y="3657600"/>
            <a:ext cx="5460273" cy="2810435"/>
          </a:xfrm>
          <a:prstGeom prst="rect">
            <a:avLst/>
          </a:prstGeom>
        </p:spPr>
      </p:pic>
      <p:pic>
        <p:nvPicPr>
          <p:cNvPr id="17" name="Picture 16" descr="layer2-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0440"/>
            <a:ext cx="5181600" cy="266700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0274" name="Equation" r:id="rId5" imgW="114120" imgH="215640" progId="Equation.3">
              <p:embed/>
            </p:oleObj>
          </a:graphicData>
        </a:graphic>
      </p:graphicFrame>
      <p:sp>
        <p:nvSpPr>
          <p:cNvPr id="18" name="CasellaDiTesto 28"/>
          <p:cNvSpPr txBox="1"/>
          <p:nvPr/>
        </p:nvSpPr>
        <p:spPr>
          <a:xfrm>
            <a:off x="3810000" y="914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PCB</a:t>
            </a:r>
          </a:p>
        </p:txBody>
      </p:sp>
      <p:cxnSp>
        <p:nvCxnSpPr>
          <p:cNvPr id="19" name="Straight Connector 18"/>
          <p:cNvCxnSpPr>
            <a:stCxn id="18" idx="2"/>
          </p:cNvCxnSpPr>
          <p:nvPr/>
        </p:nvCxnSpPr>
        <p:spPr>
          <a:xfrm rot="5400000">
            <a:off x="3300799" y="557600"/>
            <a:ext cx="561203" cy="1828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8"/>
          <p:cNvSpPr txBox="1"/>
          <p:nvPr/>
        </p:nvSpPr>
        <p:spPr>
          <a:xfrm>
            <a:off x="2133600" y="4114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PAX SENSOR</a:t>
            </a: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rot="5400000" flipH="1" flipV="1">
            <a:off x="2171700" y="3314700"/>
            <a:ext cx="1371600" cy="228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READ-OUT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ayer3-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585882"/>
            <a:ext cx="5562600" cy="2863104"/>
          </a:xfrm>
          <a:prstGeom prst="rect">
            <a:avLst/>
          </a:prstGeom>
        </p:spPr>
      </p:pic>
      <p:pic>
        <p:nvPicPr>
          <p:cNvPr id="14" name="Picture 13" descr="layer3-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5715000" cy="2941545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1298" name="Equation" r:id="rId5" imgW="114120" imgH="215640" progId="Equation.3">
              <p:embed/>
            </p:oleObj>
          </a:graphicData>
        </a:graphic>
      </p:graphicFrame>
      <p:sp>
        <p:nvSpPr>
          <p:cNvPr id="18" name="CasellaDiTesto 28"/>
          <p:cNvSpPr txBox="1"/>
          <p:nvPr/>
        </p:nvSpPr>
        <p:spPr>
          <a:xfrm>
            <a:off x="4038600" y="990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PCB</a:t>
            </a:r>
          </a:p>
        </p:txBody>
      </p:sp>
      <p:cxnSp>
        <p:nvCxnSpPr>
          <p:cNvPr id="19" name="Straight Connector 18"/>
          <p:cNvCxnSpPr>
            <a:stCxn id="18" idx="2"/>
          </p:cNvCxnSpPr>
          <p:nvPr/>
        </p:nvCxnSpPr>
        <p:spPr>
          <a:xfrm rot="5400000">
            <a:off x="3719900" y="1586299"/>
            <a:ext cx="1323201" cy="685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8"/>
          <p:cNvSpPr txBox="1"/>
          <p:nvPr/>
        </p:nvSpPr>
        <p:spPr>
          <a:xfrm>
            <a:off x="1676400" y="4191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PAX SENSOR</a:t>
            </a: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rot="5400000" flipH="1" flipV="1">
            <a:off x="1752600" y="3352800"/>
            <a:ext cx="1371600" cy="304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READ-OUT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4738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838200" y="1066800"/>
            <a:ext cx="7467600" cy="441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COOLING SYSTEM DESIGN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it-IT" sz="28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SENSORS COOLING SYSTEM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it-IT" sz="28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READ-OUT COOLING SYSTEM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it-IT" sz="28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FLOW RATE UNIFORMITY</a:t>
            </a: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496082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1618" name="Equation" r:id="rId4" imgW="114120" imgH="215640" progId="Equation.3">
              <p:embed/>
            </p:oleObj>
          </a:graphicData>
        </a:graphic>
      </p:graphicFrame>
      <p:sp>
        <p:nvSpPr>
          <p:cNvPr id="11" name="CasellaDiTesto 28"/>
          <p:cNvSpPr txBox="1"/>
          <p:nvPr/>
        </p:nvSpPr>
        <p:spPr>
          <a:xfrm>
            <a:off x="3352800" y="1066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NOMINAL TUBE SIZE : </a:t>
            </a:r>
            <a:r>
              <a:rPr lang="it-IT" sz="1400" dirty="0" err="1" smtClean="0">
                <a:solidFill>
                  <a:schemeClr val="bg1"/>
                </a:solidFill>
              </a:rPr>
              <a:t>¼</a:t>
            </a:r>
            <a:r>
              <a:rPr lang="it-IT" sz="1200" dirty="0" smtClean="0">
                <a:solidFill>
                  <a:schemeClr val="bg1"/>
                </a:solidFill>
              </a:rPr>
              <a:t> in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429000" y="1447800"/>
            <a:ext cx="990600" cy="838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28"/>
          <p:cNvSpPr txBox="1"/>
          <p:nvPr/>
        </p:nvSpPr>
        <p:spPr>
          <a:xfrm>
            <a:off x="5791200" y="23622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FLEXIBLE TUBE : </a:t>
            </a:r>
            <a:r>
              <a:rPr lang="it-IT" sz="1400" dirty="0" err="1" smtClean="0">
                <a:solidFill>
                  <a:schemeClr val="bg1"/>
                </a:solidFill>
              </a:rPr>
              <a:t>¼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in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Code : 321-4x2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5943602" y="2895601"/>
            <a:ext cx="761999" cy="76199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2209800" y="3048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COLD PLATE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sellaDiTesto 28"/>
          <p:cNvSpPr txBox="1"/>
          <p:nvPr/>
        </p:nvSpPr>
        <p:spPr>
          <a:xfrm>
            <a:off x="6477000" y="4572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COLD PLATE DIMENSIONS: 125 </a:t>
            </a:r>
            <a:r>
              <a:rPr lang="it-IT" sz="1400" dirty="0" err="1" smtClean="0">
                <a:solidFill>
                  <a:schemeClr val="bg1"/>
                </a:solidFill>
              </a:rPr>
              <a:t>x</a:t>
            </a:r>
            <a:r>
              <a:rPr lang="it-IT" sz="1400" dirty="0" smtClean="0">
                <a:solidFill>
                  <a:schemeClr val="bg1"/>
                </a:solidFill>
              </a:rPr>
              <a:t> 252,5 </a:t>
            </a:r>
            <a:r>
              <a:rPr lang="it-IT" sz="1400" dirty="0" err="1" smtClean="0">
                <a:solidFill>
                  <a:schemeClr val="bg1"/>
                </a:solidFill>
              </a:rPr>
              <a:t>x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8</a:t>
            </a:r>
            <a:r>
              <a:rPr lang="it-IT" sz="1400" dirty="0" smtClean="0">
                <a:solidFill>
                  <a:schemeClr val="bg1"/>
                </a:solidFill>
              </a:rPr>
              <a:t> mm^3</a:t>
            </a:r>
          </a:p>
        </p:txBody>
      </p:sp>
      <p:sp>
        <p:nvSpPr>
          <p:cNvPr id="15" name="CasellaDiTesto 28"/>
          <p:cNvSpPr txBox="1"/>
          <p:nvPr/>
        </p:nvSpPr>
        <p:spPr>
          <a:xfrm>
            <a:off x="228600" y="4419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TUBE AND PLATE WELDED BY DIFFUSION: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 PROCESS UNDER VACUUM (10E-4 Bar) ; PRESSURE BETWEEN THE PARTS : 0,4-1,6 Bar ; WELDING TEMPERATURE : 50-70% OF THE MATERIAL MELTING POINT</a:t>
            </a:r>
          </a:p>
        </p:txBody>
      </p:sp>
      <p:sp>
        <p:nvSpPr>
          <p:cNvPr id="18" name="CasellaDiTesto 28"/>
          <p:cNvSpPr txBox="1"/>
          <p:nvPr/>
        </p:nvSpPr>
        <p:spPr>
          <a:xfrm>
            <a:off x="6477000" y="1295400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MANUFACTURER: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THERMACORE EUROPE </a:t>
            </a:r>
            <a:r>
              <a:rPr lang="it-IT" sz="1200" dirty="0" err="1" smtClean="0">
                <a:solidFill>
                  <a:schemeClr val="bg1"/>
                </a:solidFill>
              </a:rPr>
              <a:t>Ltd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ASHINGTON (UK)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589"/>
            <a:ext cx="9144000" cy="496082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9810" name="Equation" r:id="rId4" imgW="114120" imgH="215640" progId="Equation.3">
              <p:embed/>
            </p:oleObj>
          </a:graphicData>
        </a:graphic>
      </p:graphicFrame>
      <p:sp>
        <p:nvSpPr>
          <p:cNvPr id="11" name="CasellaDiTesto 28"/>
          <p:cNvSpPr txBox="1"/>
          <p:nvPr/>
        </p:nvSpPr>
        <p:spPr>
          <a:xfrm>
            <a:off x="5715000" y="1447800"/>
            <a:ext cx="342900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Box 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Aluminum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Surface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Bas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0,337 m^2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Box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Silicon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Surface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Bss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0,033 m^2</a:t>
            </a:r>
          </a:p>
          <a:p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Box Temperature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Tb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-10 °C</a:t>
            </a: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Room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Temperature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Tr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30 °C </a:t>
            </a:r>
          </a:p>
        </p:txBody>
      </p:sp>
      <p:sp>
        <p:nvSpPr>
          <p:cNvPr id="20" name="CasellaDiTesto 28"/>
          <p:cNvSpPr txBox="1"/>
          <p:nvPr/>
        </p:nvSpPr>
        <p:spPr>
          <a:xfrm>
            <a:off x="1676400" y="5334000"/>
            <a:ext cx="6096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COOLING POWER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Pc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5,672E-8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[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Ae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Bas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+ Se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Bss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]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(Tr^4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–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Tb^4)  = 12,5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W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10" name="CasellaDiTesto 28"/>
          <p:cNvSpPr txBox="1"/>
          <p:nvPr/>
        </p:nvSpPr>
        <p:spPr>
          <a:xfrm>
            <a:off x="152400" y="4419600"/>
            <a:ext cx="28956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Aluminum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emissivity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Ae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0,09</a:t>
            </a: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Silicon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emissivity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Se = 0,9</a:t>
            </a: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3276600" y="3200400"/>
          <a:ext cx="1684338" cy="311150"/>
        </p:xfrm>
        <a:graphic>
          <a:graphicData uri="http://schemas.openxmlformats.org/presentationml/2006/ole">
            <p:oleObj spid="_x0000_s119813" name="Equation" r:id="rId5" imgW="965200" imgH="17780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BOX</a:t>
            </a:r>
            <a:r>
              <a:rPr kumimoji="0" lang="it-IT" sz="1600" b="1" i="0" u="none" strike="noStrike" kern="1200" cap="none" spc="0" normalizeH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COOLING POWER CALCULATION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794715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ABSORBED RADIATION FROM ISOLATED BOX IN ROOM TEMPERATURE ENVIRONMENT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5"/>
          <p:cNvGraphicFramePr/>
          <p:nvPr/>
        </p:nvGraphicFramePr>
        <p:xfrm>
          <a:off x="4953000" y="609600"/>
          <a:ext cx="40386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334016" cy="3571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COOLING FLUID PROPERTIES (SENSORS BOX)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14282" y="4214818"/>
          <a:ext cx="4357717" cy="200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911"/>
                <a:gridCol w="1195170"/>
                <a:gridCol w="571505"/>
                <a:gridCol w="1000131"/>
              </a:tblGrid>
              <a:tr h="272763">
                <a:tc gridSpan="2">
                  <a:txBody>
                    <a:bodyPr/>
                    <a:lstStyle/>
                    <a:p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COOLING FLUID : ETHANOL ALCOHOOL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°C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W/m^2C°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Boiling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point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78,5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Freezing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point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-114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Convection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coefficient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aseline="0" dirty="0" smtClean="0">
                          <a:latin typeface="Calibri"/>
                        </a:rPr>
                        <a:t>α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 smtClean="0">
                          <a:latin typeface="Calibri"/>
                        </a:rPr>
                        <a:t>250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Delivery temperature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Td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-19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Wall</a:t>
                      </a:r>
                      <a:r>
                        <a:rPr lang="it-IT" sz="1200" baseline="0" dirty="0" smtClean="0">
                          <a:latin typeface="Calibri"/>
                        </a:rPr>
                        <a:t> temperature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Tw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-10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Fluid</a:t>
                      </a:r>
                      <a:r>
                        <a:rPr lang="it-IT" sz="1200" baseline="0" dirty="0" smtClean="0">
                          <a:latin typeface="Calibri"/>
                        </a:rPr>
                        <a:t> temperature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Tf</a:t>
                      </a:r>
                      <a:r>
                        <a:rPr lang="it-IT" sz="1200" baseline="0" dirty="0" smtClean="0">
                          <a:latin typeface="Calibri"/>
                        </a:rPr>
                        <a:t> = (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Td</a:t>
                      </a:r>
                      <a:r>
                        <a:rPr lang="it-IT" sz="1200" baseline="0" dirty="0" smtClean="0">
                          <a:latin typeface="Calibri"/>
                        </a:rPr>
                        <a:t> +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Tw</a:t>
                      </a:r>
                      <a:r>
                        <a:rPr lang="it-IT" sz="1200" baseline="0" dirty="0" smtClean="0">
                          <a:latin typeface="Calibri"/>
                        </a:rPr>
                        <a:t>)/2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-14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643438" y="4214819"/>
          <a:ext cx="4357750" cy="200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24"/>
                <a:gridCol w="680899"/>
                <a:gridCol w="1157527"/>
              </a:tblGrid>
              <a:tr h="299876">
                <a:tc gridSpan="3"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ETHANOL PROPERTIES @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Tf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and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atmospheric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pressure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baseline="0" dirty="0"/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Density (Kg/m^3) 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libri"/>
                        </a:rPr>
                        <a:t>ρ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818</a:t>
                      </a: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Specific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heat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dirty="0" smtClean="0">
                          <a:latin typeface="Calibri"/>
                        </a:rPr>
                        <a:t>(J/</a:t>
                      </a:r>
                      <a:r>
                        <a:rPr lang="it-IT" sz="1200" dirty="0" err="1" smtClean="0">
                          <a:latin typeface="Calibri"/>
                        </a:rPr>
                        <a:t>KgK</a:t>
                      </a:r>
                      <a:r>
                        <a:rPr lang="it-IT" sz="1200" dirty="0" smtClean="0">
                          <a:latin typeface="Calibri"/>
                        </a:rPr>
                        <a:t>)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Cp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2287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alibri"/>
                        </a:rPr>
                        <a:t>Thermal</a:t>
                      </a:r>
                      <a:r>
                        <a:rPr lang="it-IT" sz="1200" dirty="0" smtClean="0"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latin typeface="Calibri"/>
                        </a:rPr>
                        <a:t>conductivity</a:t>
                      </a:r>
                      <a:r>
                        <a:rPr lang="it-IT" sz="1200" dirty="0" smtClean="0">
                          <a:latin typeface="Calibri"/>
                        </a:rPr>
                        <a:t>  (W/</a:t>
                      </a:r>
                      <a:r>
                        <a:rPr lang="it-IT" sz="1200" dirty="0" err="1" smtClean="0">
                          <a:latin typeface="Calibri"/>
                        </a:rPr>
                        <a:t>mK</a:t>
                      </a:r>
                      <a:r>
                        <a:rPr lang="it-IT" sz="1200" dirty="0" smtClean="0">
                          <a:latin typeface="Calibri"/>
                        </a:rPr>
                        <a:t>)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libri"/>
                        </a:rPr>
                        <a:t>λ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0,13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alibri"/>
                        </a:rPr>
                        <a:t>Kinematic</a:t>
                      </a:r>
                      <a:r>
                        <a:rPr lang="it-IT" sz="1200" dirty="0" smtClean="0"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latin typeface="Calibri"/>
                        </a:rPr>
                        <a:t>viscosity</a:t>
                      </a:r>
                      <a:r>
                        <a:rPr lang="it-IT" sz="1200" dirty="0" smtClean="0">
                          <a:latin typeface="Calibri"/>
                        </a:rPr>
                        <a:t>  (m^2/s)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libri"/>
                        </a:rPr>
                        <a:t>ν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2,69E-06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latin typeface="Calibri"/>
                        </a:rPr>
                        <a:t>Kinematic</a:t>
                      </a:r>
                      <a:r>
                        <a:rPr lang="it-IT" sz="1200" dirty="0" smtClean="0"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latin typeface="Calibri"/>
                        </a:rPr>
                        <a:t>viscosity</a:t>
                      </a:r>
                      <a:r>
                        <a:rPr lang="it-IT" sz="1200" dirty="0" smtClean="0">
                          <a:latin typeface="Calibri"/>
                        </a:rPr>
                        <a:t> @ </a:t>
                      </a:r>
                      <a:r>
                        <a:rPr lang="it-IT" sz="1200" dirty="0" err="1" smtClean="0">
                          <a:latin typeface="Calibri"/>
                        </a:rPr>
                        <a:t>Tw</a:t>
                      </a:r>
                      <a:r>
                        <a:rPr lang="it-IT" sz="1200" dirty="0" smtClean="0">
                          <a:latin typeface="Calibri"/>
                        </a:rPr>
                        <a:t>  (m^2/s)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Calibri"/>
                        </a:rPr>
                        <a:t>ν</a:t>
                      </a:r>
                      <a:r>
                        <a:rPr lang="it-IT" sz="1200" baseline="0" dirty="0" smtClean="0">
                          <a:latin typeface="Calibri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2,54E-06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52400" y="1295400"/>
            <a:ext cx="421481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  </a:t>
            </a:r>
            <a:r>
              <a:rPr lang="it-IT" sz="1200" b="1" u="sng" dirty="0" smtClean="0">
                <a:solidFill>
                  <a:schemeClr val="bg1"/>
                </a:solidFill>
                <a:latin typeface="Calibri"/>
              </a:rPr>
              <a:t>COOLING FLUID TEMPERATURE VS CONVECTION COEFFICIENT 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0" y="1752600"/>
          <a:ext cx="4902915" cy="1600200"/>
        </p:xfrm>
        <a:graphic>
          <a:graphicData uri="http://schemas.openxmlformats.org/presentationml/2006/ole">
            <p:oleObj spid="_x0000_s136194" name="Equation" r:id="rId4" imgW="6426200" imgH="1511300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28600" y="3886200"/>
            <a:ext cx="421481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libri"/>
              </a:rPr>
              <a:t>    </a:t>
            </a:r>
            <a:r>
              <a:rPr lang="it-IT" sz="1200" b="1" u="sng" dirty="0" smtClean="0">
                <a:solidFill>
                  <a:schemeClr val="bg1"/>
                </a:solidFill>
                <a:latin typeface="Calibri"/>
              </a:rPr>
              <a:t>COOLING FLUID &amp; CONVECTION COEFFICIENT SELECTION 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820694" y="2323306"/>
            <a:ext cx="2819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14799" y="1981200"/>
            <a:ext cx="4114801" cy="3124202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</p:cNvCxnSpPr>
          <p:nvPr/>
        </p:nvCxnSpPr>
        <p:spPr>
          <a:xfrm flipV="1">
            <a:off x="4367210" y="1219200"/>
            <a:ext cx="585790" cy="2147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co 8"/>
          <p:cNvGraphicFramePr/>
          <p:nvPr/>
        </p:nvGraphicFramePr>
        <p:xfrm>
          <a:off x="4495800" y="685800"/>
          <a:ext cx="457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04800" y="83820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chemeClr val="bg1"/>
                </a:solidFill>
                <a:latin typeface="Calibri"/>
              </a:rPr>
              <a:t>FLOW SPEED, FLOW RATE AND FLOW RESISTANCE</a:t>
            </a:r>
          </a:p>
          <a:p>
            <a:endParaRPr lang="it-IT" sz="1200" b="1" dirty="0"/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/>
        </p:nvGraphicFramePr>
        <p:xfrm>
          <a:off x="152400" y="1133475"/>
          <a:ext cx="4724400" cy="5126038"/>
        </p:xfrm>
        <a:graphic>
          <a:graphicData uri="http://schemas.openxmlformats.org/presentationml/2006/ole">
            <p:oleObj spid="_x0000_s157698" name="Equation" r:id="rId4" imgW="4432300" imgH="4635500" progId="Equation.3">
              <p:embed/>
            </p:oleObj>
          </a:graphicData>
        </a:graphic>
      </p:graphicFrame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24600" cy="3571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COOLING FLUID OPERATING CONDITIONS (SENSORS BOX)</a:t>
            </a:r>
            <a:endParaRPr lang="it-IT" sz="16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7125494" y="1942306"/>
            <a:ext cx="1752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1143000"/>
            <a:ext cx="4648200" cy="533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405630">
            <a:off x="5420303" y="1119148"/>
            <a:ext cx="11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α=250 W/m^2K</a:t>
            </a:r>
            <a:endParaRPr lang="it-IT" sz="1200" dirty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1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589"/>
            <a:ext cx="9144000" cy="496082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76130" name="Equation" r:id="rId4" imgW="114120" imgH="215640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590800" y="2438400"/>
          <a:ext cx="1706562" cy="311150"/>
        </p:xfrm>
        <a:graphic>
          <a:graphicData uri="http://schemas.openxmlformats.org/presentationml/2006/ole">
            <p:oleObj spid="_x0000_s176131" name="Equation" r:id="rId5" imgW="977900" imgH="17780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READ-OUT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PCBs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COOLING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28"/>
          <p:cNvSpPr txBox="1"/>
          <p:nvPr/>
        </p:nvSpPr>
        <p:spPr>
          <a:xfrm>
            <a:off x="5410200" y="1143000"/>
            <a:ext cx="358140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Single PCB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power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1,25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W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PCB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number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cooling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plate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4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Total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power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4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1,25 = 10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W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CasellaDiTesto 28"/>
          <p:cNvSpPr txBox="1"/>
          <p:nvPr/>
        </p:nvSpPr>
        <p:spPr>
          <a:xfrm>
            <a:off x="381000" y="4495800"/>
            <a:ext cx="35814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PCB Temperature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Tb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30 °C</a:t>
            </a:r>
          </a:p>
          <a:p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Room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Temperature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Tr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30 °C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5"/>
          <p:cNvGraphicFramePr/>
          <p:nvPr/>
        </p:nvGraphicFramePr>
        <p:xfrm>
          <a:off x="4953000" y="685800"/>
          <a:ext cx="4038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10216" cy="3571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COOLING FLUID PROPERTIES (READ-OUT PCB)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14282" y="4214818"/>
          <a:ext cx="4357717" cy="200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911"/>
                <a:gridCol w="1195170"/>
                <a:gridCol w="571505"/>
                <a:gridCol w="1000131"/>
              </a:tblGrid>
              <a:tr h="272763">
                <a:tc gridSpan="2">
                  <a:txBody>
                    <a:bodyPr/>
                    <a:lstStyle/>
                    <a:p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COOLING FLUID : ETHANOL ALCOHOOL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°C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W/m^2C°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Boiling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point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78,5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Freezing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point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-114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Convection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coefficient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aseline="0" dirty="0" smtClean="0">
                          <a:latin typeface="Calibri"/>
                        </a:rPr>
                        <a:t>α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 smtClean="0">
                          <a:latin typeface="Calibri"/>
                        </a:rPr>
                        <a:t>150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Delivery temperature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Td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25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Wall</a:t>
                      </a:r>
                      <a:r>
                        <a:rPr lang="it-IT" sz="1200" baseline="0" dirty="0" smtClean="0">
                          <a:latin typeface="Calibri"/>
                        </a:rPr>
                        <a:t> temperature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Tw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30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Fluid</a:t>
                      </a:r>
                      <a:r>
                        <a:rPr lang="it-IT" sz="1200" baseline="0" dirty="0" smtClean="0">
                          <a:latin typeface="Calibri"/>
                        </a:rPr>
                        <a:t> temperature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Tf</a:t>
                      </a:r>
                      <a:r>
                        <a:rPr lang="it-IT" sz="1200" baseline="0" dirty="0" smtClean="0">
                          <a:latin typeface="Calibri"/>
                        </a:rPr>
                        <a:t> = (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Td</a:t>
                      </a:r>
                      <a:r>
                        <a:rPr lang="it-IT" sz="1200" baseline="0" dirty="0" smtClean="0">
                          <a:latin typeface="Calibri"/>
                        </a:rPr>
                        <a:t> +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Tw</a:t>
                      </a:r>
                      <a:r>
                        <a:rPr lang="it-IT" sz="1200" baseline="0" dirty="0" smtClean="0">
                          <a:latin typeface="Calibri"/>
                        </a:rPr>
                        <a:t>)/2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28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643438" y="4214819"/>
          <a:ext cx="4357750" cy="200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24"/>
                <a:gridCol w="680899"/>
                <a:gridCol w="1157527"/>
              </a:tblGrid>
              <a:tr h="299876">
                <a:tc gridSpan="3"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ETHANOL PROPERTIES @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Tf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and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atmospheric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pressure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it-IT" sz="12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baseline="0" dirty="0"/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Density (Kg/m^3) 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libri"/>
                        </a:rPr>
                        <a:t>ρ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782</a:t>
                      </a: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Specific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baseline="0" dirty="0" err="1" smtClean="0">
                          <a:latin typeface="Calibri"/>
                        </a:rPr>
                        <a:t>heat</a:t>
                      </a:r>
                      <a:r>
                        <a:rPr lang="it-IT" sz="1200" baseline="0" dirty="0" smtClean="0">
                          <a:latin typeface="Calibri"/>
                        </a:rPr>
                        <a:t> </a:t>
                      </a:r>
                      <a:r>
                        <a:rPr lang="it-IT" sz="1200" dirty="0" smtClean="0">
                          <a:latin typeface="Calibri"/>
                        </a:rPr>
                        <a:t>(J/</a:t>
                      </a:r>
                      <a:r>
                        <a:rPr lang="it-IT" sz="1200" dirty="0" err="1" smtClean="0">
                          <a:latin typeface="Calibri"/>
                        </a:rPr>
                        <a:t>KgK</a:t>
                      </a:r>
                      <a:r>
                        <a:rPr lang="it-IT" sz="1200" dirty="0" smtClean="0">
                          <a:latin typeface="Calibri"/>
                        </a:rPr>
                        <a:t>)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latin typeface="Calibri"/>
                        </a:rPr>
                        <a:t>Cp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2476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alibri"/>
                        </a:rPr>
                        <a:t>Thermal</a:t>
                      </a:r>
                      <a:r>
                        <a:rPr lang="it-IT" sz="1200" dirty="0" smtClean="0"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latin typeface="Calibri"/>
                        </a:rPr>
                        <a:t>conductivity</a:t>
                      </a:r>
                      <a:r>
                        <a:rPr lang="it-IT" sz="1200" dirty="0" smtClean="0">
                          <a:latin typeface="Calibri"/>
                        </a:rPr>
                        <a:t>  (W/</a:t>
                      </a:r>
                      <a:r>
                        <a:rPr lang="it-IT" sz="1200" dirty="0" err="1" smtClean="0">
                          <a:latin typeface="Calibri"/>
                        </a:rPr>
                        <a:t>mK</a:t>
                      </a:r>
                      <a:r>
                        <a:rPr lang="it-IT" sz="1200" dirty="0" smtClean="0">
                          <a:latin typeface="Calibri"/>
                        </a:rPr>
                        <a:t>)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libri"/>
                        </a:rPr>
                        <a:t>λ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0,14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alibri"/>
                        </a:rPr>
                        <a:t>Kinematic</a:t>
                      </a:r>
                      <a:r>
                        <a:rPr lang="it-IT" sz="1200" dirty="0" smtClean="0"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latin typeface="Calibri"/>
                        </a:rPr>
                        <a:t>viscosity</a:t>
                      </a:r>
                      <a:r>
                        <a:rPr lang="it-IT" sz="1200" dirty="0" smtClean="0">
                          <a:latin typeface="Calibri"/>
                        </a:rPr>
                        <a:t>  (m^2/s)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libri"/>
                        </a:rPr>
                        <a:t>ν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alibri"/>
                        </a:rPr>
                        <a:t>1,25E-06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latin typeface="Calibri"/>
                        </a:rPr>
                        <a:t>Kinematic</a:t>
                      </a:r>
                      <a:r>
                        <a:rPr lang="it-IT" sz="1200" dirty="0" smtClean="0">
                          <a:latin typeface="Calibri"/>
                        </a:rPr>
                        <a:t> </a:t>
                      </a:r>
                      <a:r>
                        <a:rPr lang="it-IT" sz="1200" dirty="0" err="1" smtClean="0">
                          <a:latin typeface="Calibri"/>
                        </a:rPr>
                        <a:t>viscosity</a:t>
                      </a:r>
                      <a:r>
                        <a:rPr lang="it-IT" sz="1200" dirty="0" smtClean="0">
                          <a:latin typeface="Calibri"/>
                        </a:rPr>
                        <a:t> @ </a:t>
                      </a:r>
                      <a:r>
                        <a:rPr lang="it-IT" sz="1200" dirty="0" err="1" smtClean="0">
                          <a:latin typeface="Calibri"/>
                        </a:rPr>
                        <a:t>Tw</a:t>
                      </a:r>
                      <a:r>
                        <a:rPr lang="it-IT" sz="1200" dirty="0" smtClean="0">
                          <a:latin typeface="Calibri"/>
                        </a:rPr>
                        <a:t>  (m^2/s)</a:t>
                      </a:r>
                      <a:endParaRPr lang="it-IT" sz="1200" baseline="0" dirty="0" smtClean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Calibri"/>
                        </a:rPr>
                        <a:t>ν</a:t>
                      </a:r>
                      <a:r>
                        <a:rPr lang="it-IT" sz="1200" baseline="0" dirty="0" smtClean="0">
                          <a:latin typeface="Calibri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Calibri"/>
                        </a:rPr>
                        <a:t>1,18E-06</a:t>
                      </a:r>
                      <a:endParaRPr lang="it-IT" sz="1200" baseline="0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52400" y="1295400"/>
            <a:ext cx="421481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  </a:t>
            </a:r>
            <a:r>
              <a:rPr lang="it-IT" sz="1200" b="1" u="sng" dirty="0" smtClean="0">
                <a:solidFill>
                  <a:schemeClr val="bg1"/>
                </a:solidFill>
                <a:latin typeface="Calibri"/>
              </a:rPr>
              <a:t>COOLING FLUID TEMPERATURE VS CONVECTION COEFFICIENT 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20650" y="1752600"/>
          <a:ext cx="4659313" cy="1600200"/>
        </p:xfrm>
        <a:graphic>
          <a:graphicData uri="http://schemas.openxmlformats.org/presentationml/2006/ole">
            <p:oleObj spid="_x0000_s183298" name="Equation" r:id="rId4" imgW="6108700" imgH="1511300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28600" y="3886200"/>
            <a:ext cx="421481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libri"/>
              </a:rPr>
              <a:t>    </a:t>
            </a:r>
            <a:r>
              <a:rPr lang="it-IT" sz="1200" b="1" u="sng" dirty="0" smtClean="0">
                <a:solidFill>
                  <a:schemeClr val="bg1"/>
                </a:solidFill>
                <a:latin typeface="Calibri"/>
              </a:rPr>
              <a:t>COOLING FLUID &amp; CONVECTION COEFFICIENT SELECTION 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677694" y="2170906"/>
            <a:ext cx="2819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038600" y="2133601"/>
            <a:ext cx="3048004" cy="3047999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</p:cNvCxnSpPr>
          <p:nvPr/>
        </p:nvCxnSpPr>
        <p:spPr>
          <a:xfrm flipV="1">
            <a:off x="4367210" y="1219200"/>
            <a:ext cx="585790" cy="2147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8"/>
          <p:cNvGraphicFramePr/>
          <p:nvPr/>
        </p:nvGraphicFramePr>
        <p:xfrm>
          <a:off x="4572000" y="762000"/>
          <a:ext cx="4416424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04800" y="76200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chemeClr val="bg1"/>
                </a:solidFill>
                <a:latin typeface="Calibri"/>
              </a:rPr>
              <a:t>FLOW SPEED, FLOW RATE AND FLOW RESISTANCE</a:t>
            </a:r>
          </a:p>
          <a:p>
            <a:endParaRPr lang="it-IT" sz="1200" b="1" dirty="0"/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/>
        </p:nvGraphicFramePr>
        <p:xfrm>
          <a:off x="206375" y="1133475"/>
          <a:ext cx="4616450" cy="5126038"/>
        </p:xfrm>
        <a:graphic>
          <a:graphicData uri="http://schemas.openxmlformats.org/presentationml/2006/ole">
            <p:oleObj spid="_x0000_s184322" name="Equation" r:id="rId4" imgW="4330700" imgH="4635500" progId="Equation.3">
              <p:embed/>
            </p:oleObj>
          </a:graphicData>
        </a:graphic>
      </p:graphicFrame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867416" cy="3571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COOLING FLUID OPERATING CONDITIONS (READ-OUT PCB)</a:t>
            </a:r>
            <a:endParaRPr lang="it-IT" sz="16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753894" y="3771106"/>
            <a:ext cx="2057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0" y="1066800"/>
            <a:ext cx="3352800" cy="2057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15037">
            <a:off x="5318619" y="2270107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α=150 W/m^2K</a:t>
            </a:r>
            <a:endParaRPr lang="it-IT" sz="1200" dirty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6786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685800" y="228600"/>
            <a:ext cx="7467600" cy="6172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DETECTOR LAYOUT</a:t>
            </a:r>
            <a:endParaRPr lang="it-IT" sz="2800" b="1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endParaRPr kumimoji="0" lang="it-IT" sz="2800" b="1" i="0" u="none" strike="noStrike" kern="1200" cap="none" spc="0" normalizeH="0" baseline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r>
              <a:rPr lang="it-IT" sz="28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COOLING SYSTEM</a:t>
            </a: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endParaRPr kumimoji="0" lang="it-IT" sz="2800" b="1" i="0" u="none" strike="noStrike" kern="1200" cap="none" spc="0" normalizeH="0" baseline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r>
              <a:rPr lang="it-IT" sz="28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SUPPORT</a:t>
            </a: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r>
              <a:rPr lang="it-IT" sz="28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READ-OUT FEED THROUGH</a:t>
            </a: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charset="2"/>
              <a:buChar char="ü"/>
              <a:defRPr/>
            </a:pPr>
            <a:r>
              <a:rPr lang="it-IT" sz="28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OVERALL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7874" name="Equation" r:id="rId3" imgW="114120" imgH="215640" progId="Equation.3">
              <p:embed/>
            </p:oleObj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143000" y="304800"/>
            <a:ext cx="70866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DETECTOR/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PCBs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COOLING SUMMARY TABLE (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Troom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= 30 °C 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1371600"/>
          <a:ext cx="7315200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823510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DETECTOR (</a:t>
                      </a:r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PCBs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6623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TEMPERATURE (°C)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</a:t>
                      </a:r>
                      <a:endParaRPr lang="it-IT" dirty="0"/>
                    </a:p>
                  </a:txBody>
                  <a:tcPr/>
                </a:tc>
              </a:tr>
              <a:tr h="7466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POWER (</a:t>
                      </a:r>
                      <a:r>
                        <a:rPr lang="it-IT" sz="1400" dirty="0" err="1" smtClean="0"/>
                        <a:t>W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</a:tr>
              <a:tr h="7466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FLOW</a:t>
                      </a:r>
                      <a:r>
                        <a:rPr lang="it-IT" sz="1400" baseline="0" dirty="0" smtClean="0"/>
                        <a:t> RATE (Kg/</a:t>
                      </a:r>
                      <a:r>
                        <a:rPr lang="it-IT" sz="1400" baseline="0" dirty="0" err="1" smtClean="0"/>
                        <a:t>h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5,7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7466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FLOW RESISTANCE (Pa)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1917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756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96082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8898" name="Equation" r:id="rId4" imgW="114120" imgH="215640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867025" y="1035050"/>
          <a:ext cx="3686175" cy="218764"/>
        </p:xfrm>
        <a:graphic>
          <a:graphicData uri="http://schemas.openxmlformats.org/presentationml/2006/ole">
            <p:oleObj spid="_x0000_s208899" name="Equation" r:id="rId5" imgW="2146300" imgH="12700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DETECTOR COOLING SYSTEM (SENSORS BOX)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8"/>
          <p:cNvSpPr txBox="1"/>
          <p:nvPr/>
        </p:nvSpPr>
        <p:spPr>
          <a:xfrm>
            <a:off x="7848600" y="4800600"/>
            <a:ext cx="11430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COLD PLATE 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6858000" y="4724400"/>
            <a:ext cx="914400" cy="228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8"/>
          <p:cNvSpPr txBox="1"/>
          <p:nvPr/>
        </p:nvSpPr>
        <p:spPr>
          <a:xfrm>
            <a:off x="0" y="990600"/>
            <a:ext cx="21336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SUPPLYING-COLLECTING RINGS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1028700" y="1333500"/>
            <a:ext cx="990600" cy="914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66800" y="1295400"/>
            <a:ext cx="1066800" cy="457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28"/>
          <p:cNvSpPr txBox="1"/>
          <p:nvPr/>
        </p:nvSpPr>
        <p:spPr>
          <a:xfrm>
            <a:off x="0" y="4419600"/>
            <a:ext cx="7620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OUTPUT</a:t>
            </a:r>
          </a:p>
        </p:txBody>
      </p:sp>
      <p:cxnSp>
        <p:nvCxnSpPr>
          <p:cNvPr id="46" name="Straight Connector 45"/>
          <p:cNvCxnSpPr>
            <a:stCxn id="45" idx="3"/>
          </p:cNvCxnSpPr>
          <p:nvPr/>
        </p:nvCxnSpPr>
        <p:spPr>
          <a:xfrm flipV="1">
            <a:off x="762000" y="4191000"/>
            <a:ext cx="381000" cy="367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28"/>
          <p:cNvSpPr txBox="1"/>
          <p:nvPr/>
        </p:nvSpPr>
        <p:spPr>
          <a:xfrm>
            <a:off x="0" y="3276600"/>
            <a:ext cx="6858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INPUT </a:t>
            </a:r>
          </a:p>
        </p:txBody>
      </p:sp>
      <p:cxnSp>
        <p:nvCxnSpPr>
          <p:cNvPr id="48" name="Straight Connector 47"/>
          <p:cNvCxnSpPr>
            <a:stCxn id="47" idx="3"/>
          </p:cNvCxnSpPr>
          <p:nvPr/>
        </p:nvCxnSpPr>
        <p:spPr>
          <a:xfrm>
            <a:off x="685800" y="3415100"/>
            <a:ext cx="457200" cy="242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28"/>
          <p:cNvSpPr txBox="1"/>
          <p:nvPr/>
        </p:nvSpPr>
        <p:spPr>
          <a:xfrm>
            <a:off x="685800" y="5029200"/>
            <a:ext cx="2819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MANUFACTURER: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NORDIVAL Srl SWAGELOCK ITALIA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ROVATO (ITALY)</a:t>
            </a:r>
          </a:p>
        </p:txBody>
      </p:sp>
      <p:cxnSp>
        <p:nvCxnSpPr>
          <p:cNvPr id="19" name="Straight Connector 18"/>
          <p:cNvCxnSpPr>
            <a:stCxn id="18" idx="0"/>
          </p:cNvCxnSpPr>
          <p:nvPr/>
        </p:nvCxnSpPr>
        <p:spPr>
          <a:xfrm rot="16200000" flipV="1">
            <a:off x="1733550" y="4667250"/>
            <a:ext cx="609600" cy="114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9922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066800" y="228600"/>
            <a:ext cx="68580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DETECTOR COOLING SYSTEM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HYDRAULIC CIRCUIT SCHEME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8"/>
          <p:cNvSpPr txBox="1"/>
          <p:nvPr/>
        </p:nvSpPr>
        <p:spPr>
          <a:xfrm>
            <a:off x="7467600" y="3657600"/>
            <a:ext cx="381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D1</a:t>
            </a:r>
          </a:p>
        </p:txBody>
      </p:sp>
      <p:sp>
        <p:nvSpPr>
          <p:cNvPr id="24" name="CasellaDiTesto 28"/>
          <p:cNvSpPr txBox="1"/>
          <p:nvPr/>
        </p:nvSpPr>
        <p:spPr>
          <a:xfrm>
            <a:off x="6324600" y="990600"/>
            <a:ext cx="25146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 = box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cooling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flow rate = 18,7 (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l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h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00200" y="4572000"/>
            <a:ext cx="1447800" cy="1588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4572000"/>
            <a:ext cx="1447800" cy="1588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4572000"/>
            <a:ext cx="1447800" cy="1588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43600" y="4572000"/>
            <a:ext cx="1447800" cy="1588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0200" y="2895600"/>
            <a:ext cx="1447800" cy="1588"/>
          </a:xfrm>
          <a:prstGeom prst="line">
            <a:avLst/>
          </a:prstGeom>
          <a:ln w="635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2895600"/>
            <a:ext cx="1447800" cy="1588"/>
          </a:xfrm>
          <a:prstGeom prst="line">
            <a:avLst/>
          </a:prstGeom>
          <a:ln w="635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2895600"/>
            <a:ext cx="1447800" cy="1588"/>
          </a:xfrm>
          <a:prstGeom prst="line">
            <a:avLst/>
          </a:prstGeom>
          <a:ln w="635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43600" y="2895600"/>
            <a:ext cx="1447800" cy="1588"/>
          </a:xfrm>
          <a:prstGeom prst="line">
            <a:avLst/>
          </a:prstGeom>
          <a:ln w="635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62794" y="3733006"/>
            <a:ext cx="1675606" cy="794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210594" y="3733006"/>
            <a:ext cx="1675606" cy="794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553994" y="3733006"/>
            <a:ext cx="1675606" cy="794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106194" y="3733006"/>
            <a:ext cx="1675606" cy="794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923506" y="2324100"/>
            <a:ext cx="1143794" cy="794"/>
          </a:xfrm>
          <a:prstGeom prst="line">
            <a:avLst/>
          </a:prstGeom>
          <a:ln w="635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3855342" y="5212458"/>
            <a:ext cx="1295400" cy="14484"/>
          </a:xfrm>
          <a:prstGeom prst="line">
            <a:avLst/>
          </a:prstGeom>
          <a:ln w="63500"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3581400" y="457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2819400" y="3810000"/>
            <a:ext cx="458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2133600" y="457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953000" y="4572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1371600" y="3810000"/>
            <a:ext cx="458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4267200" y="5410200"/>
            <a:ext cx="458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5753100" y="38481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400800" y="4572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7162800" y="3810000"/>
            <a:ext cx="4587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2133600" y="2895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657600" y="2895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>
            <a:off x="4953000" y="2895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>
            <a:off x="6477000" y="2895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4305300" y="2171700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asellaDiTesto 28"/>
          <p:cNvSpPr txBox="1"/>
          <p:nvPr/>
        </p:nvSpPr>
        <p:spPr>
          <a:xfrm>
            <a:off x="1676400" y="3657600"/>
            <a:ext cx="381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D4</a:t>
            </a:r>
          </a:p>
        </p:txBody>
      </p:sp>
      <p:sp>
        <p:nvSpPr>
          <p:cNvPr id="93" name="CasellaDiTesto 28"/>
          <p:cNvSpPr txBox="1"/>
          <p:nvPr/>
        </p:nvSpPr>
        <p:spPr>
          <a:xfrm>
            <a:off x="3124200" y="3657600"/>
            <a:ext cx="381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D3</a:t>
            </a:r>
          </a:p>
        </p:txBody>
      </p:sp>
      <p:sp>
        <p:nvSpPr>
          <p:cNvPr id="94" name="CasellaDiTesto 28"/>
          <p:cNvSpPr txBox="1"/>
          <p:nvPr/>
        </p:nvSpPr>
        <p:spPr>
          <a:xfrm>
            <a:off x="6019800" y="3657600"/>
            <a:ext cx="381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D2</a:t>
            </a:r>
          </a:p>
        </p:txBody>
      </p:sp>
      <p:sp>
        <p:nvSpPr>
          <p:cNvPr id="95" name="CasellaDiTesto 28"/>
          <p:cNvSpPr txBox="1"/>
          <p:nvPr/>
        </p:nvSpPr>
        <p:spPr>
          <a:xfrm>
            <a:off x="4572000" y="5334000"/>
            <a:ext cx="762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4Fr =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Qin</a:t>
            </a:r>
            <a:endParaRPr lang="it-IT" sz="12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Li1</a:t>
            </a:r>
          </a:p>
        </p:txBody>
      </p:sp>
      <p:sp>
        <p:nvSpPr>
          <p:cNvPr id="96" name="CasellaDiTesto 28"/>
          <p:cNvSpPr txBox="1"/>
          <p:nvPr/>
        </p:nvSpPr>
        <p:spPr>
          <a:xfrm>
            <a:off x="5029200" y="4648200"/>
            <a:ext cx="381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2Fr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Li2</a:t>
            </a:r>
          </a:p>
        </p:txBody>
      </p:sp>
      <p:sp>
        <p:nvSpPr>
          <p:cNvPr id="97" name="CasellaDiTesto 28"/>
          <p:cNvSpPr txBox="1"/>
          <p:nvPr/>
        </p:nvSpPr>
        <p:spPr>
          <a:xfrm>
            <a:off x="6553200" y="4648200"/>
            <a:ext cx="381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Li3</a:t>
            </a:r>
          </a:p>
        </p:txBody>
      </p:sp>
      <p:sp>
        <p:nvSpPr>
          <p:cNvPr id="98" name="CasellaDiTesto 28"/>
          <p:cNvSpPr txBox="1"/>
          <p:nvPr/>
        </p:nvSpPr>
        <p:spPr>
          <a:xfrm>
            <a:off x="6553200" y="2362200"/>
            <a:ext cx="457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Lo3</a:t>
            </a:r>
          </a:p>
        </p:txBody>
      </p:sp>
      <p:sp>
        <p:nvSpPr>
          <p:cNvPr id="99" name="CasellaDiTesto 28"/>
          <p:cNvSpPr txBox="1"/>
          <p:nvPr/>
        </p:nvSpPr>
        <p:spPr>
          <a:xfrm>
            <a:off x="2209800" y="2514600"/>
            <a:ext cx="3048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</p:txBody>
      </p:sp>
      <p:sp>
        <p:nvSpPr>
          <p:cNvPr id="100" name="CasellaDiTesto 28"/>
          <p:cNvSpPr txBox="1"/>
          <p:nvPr/>
        </p:nvSpPr>
        <p:spPr>
          <a:xfrm>
            <a:off x="2286000" y="4648200"/>
            <a:ext cx="3048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Fr</a:t>
            </a:r>
          </a:p>
        </p:txBody>
      </p:sp>
      <p:sp>
        <p:nvSpPr>
          <p:cNvPr id="101" name="CasellaDiTesto 28"/>
          <p:cNvSpPr txBox="1"/>
          <p:nvPr/>
        </p:nvSpPr>
        <p:spPr>
          <a:xfrm>
            <a:off x="3733800" y="4648200"/>
            <a:ext cx="3810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2Fr</a:t>
            </a:r>
          </a:p>
        </p:txBody>
      </p:sp>
      <p:sp>
        <p:nvSpPr>
          <p:cNvPr id="102" name="CasellaDiTesto 28"/>
          <p:cNvSpPr txBox="1"/>
          <p:nvPr/>
        </p:nvSpPr>
        <p:spPr>
          <a:xfrm>
            <a:off x="3733800" y="2514600"/>
            <a:ext cx="3810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2Fr</a:t>
            </a:r>
          </a:p>
        </p:txBody>
      </p:sp>
      <p:sp>
        <p:nvSpPr>
          <p:cNvPr id="103" name="CasellaDiTesto 28"/>
          <p:cNvSpPr txBox="1"/>
          <p:nvPr/>
        </p:nvSpPr>
        <p:spPr>
          <a:xfrm>
            <a:off x="5029200" y="2362200"/>
            <a:ext cx="457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2Fr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Lo2</a:t>
            </a:r>
          </a:p>
        </p:txBody>
      </p:sp>
      <p:sp>
        <p:nvSpPr>
          <p:cNvPr id="104" name="CasellaDiTesto 28"/>
          <p:cNvSpPr txBox="1"/>
          <p:nvPr/>
        </p:nvSpPr>
        <p:spPr>
          <a:xfrm>
            <a:off x="4572000" y="1752600"/>
            <a:ext cx="838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4Fr =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Qout</a:t>
            </a:r>
            <a:endParaRPr lang="it-IT" sz="12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Lo1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1143000" y="1143000"/>
            <a:ext cx="762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28"/>
          <p:cNvSpPr txBox="1"/>
          <p:nvPr/>
        </p:nvSpPr>
        <p:spPr>
          <a:xfrm>
            <a:off x="0" y="990600"/>
            <a:ext cx="10668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Collecting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ring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1143000" y="1524000"/>
            <a:ext cx="762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asellaDiTesto 28"/>
          <p:cNvSpPr txBox="1"/>
          <p:nvPr/>
        </p:nvSpPr>
        <p:spPr>
          <a:xfrm>
            <a:off x="0" y="1371600"/>
            <a:ext cx="10668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Supplying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ring</a:t>
            </a:r>
          </a:p>
        </p:txBody>
      </p:sp>
      <p:cxnSp>
        <p:nvCxnSpPr>
          <p:cNvPr id="110" name="Straight Connector 109"/>
          <p:cNvCxnSpPr/>
          <p:nvPr/>
        </p:nvCxnSpPr>
        <p:spPr>
          <a:xfrm rot="10800000">
            <a:off x="1143000" y="1905000"/>
            <a:ext cx="76200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CasellaDiTesto 28"/>
          <p:cNvSpPr txBox="1"/>
          <p:nvPr/>
        </p:nvSpPr>
        <p:spPr>
          <a:xfrm>
            <a:off x="0" y="1752600"/>
            <a:ext cx="10668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Box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circuit</a:t>
            </a:r>
            <a:endParaRPr lang="it-IT" sz="12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7" name="CasellaDiTesto 28"/>
          <p:cNvSpPr txBox="1"/>
          <p:nvPr/>
        </p:nvSpPr>
        <p:spPr>
          <a:xfrm>
            <a:off x="6324600" y="1447800"/>
            <a:ext cx="21336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L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=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length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branches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(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m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6066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52400" y="228600"/>
            <a:ext cx="8763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DETECTOR COOLING SYSTEM - FLOW RATE UNIFORMITY BETWEEN THE 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CALCULATION PROCESS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1219200" y="990600"/>
          <a:ext cx="6477000" cy="5404338"/>
        </p:xfrm>
        <a:graphic>
          <a:graphicData uri="http://schemas.openxmlformats.org/presentationml/2006/ole">
            <p:oleObj spid="_x0000_s216068" name="Equation" r:id="rId4" imgW="4864100" imgH="405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8114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52400" y="228600"/>
            <a:ext cx="8763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DETECTOR COOLING SYSTEM - FLOW RATE UNIFORMITY BETWEEN THE 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CALCULATION PROCESS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3505200"/>
          <a:ext cx="8763000" cy="290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18"/>
                <a:gridCol w="1014661"/>
                <a:gridCol w="1014664"/>
                <a:gridCol w="1106908"/>
                <a:gridCol w="1199149"/>
                <a:gridCol w="1014664"/>
                <a:gridCol w="922418"/>
                <a:gridCol w="922418"/>
              </a:tblGrid>
              <a:tr h="336062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Branch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Lo1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Lo2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Lo3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D1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Li3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Li2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Li1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9738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Q</a:t>
                      </a:r>
                      <a:r>
                        <a:rPr lang="it-IT" sz="1400" dirty="0" smtClean="0"/>
                        <a:t> (m^3/</a:t>
                      </a:r>
                      <a:r>
                        <a:rPr lang="it-IT" sz="1400" dirty="0" err="1" smtClean="0"/>
                        <a:t>s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2,07E-05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1,04E-05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0,52E-05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0,52E-05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0,52E-05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1,04E-05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2,07E-05</a:t>
                      </a:r>
                      <a:endParaRPr lang="it-IT" sz="1400" dirty="0"/>
                    </a:p>
                  </a:txBody>
                  <a:tcPr/>
                </a:tc>
              </a:tr>
              <a:tr h="197338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L</a:t>
                      </a:r>
                      <a:r>
                        <a:rPr lang="it-IT" sz="1400" dirty="0" smtClean="0"/>
                        <a:t> (</a:t>
                      </a:r>
                      <a:r>
                        <a:rPr lang="it-IT" sz="1400" dirty="0" err="1" smtClean="0"/>
                        <a:t>m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0,523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0,344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0,642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2,442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0,642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0,344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0,523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d</a:t>
                      </a:r>
                      <a:r>
                        <a:rPr lang="it-IT" sz="1400" dirty="0" smtClean="0"/>
                        <a:t> (</a:t>
                      </a:r>
                      <a:r>
                        <a:rPr lang="it-IT" sz="1400" dirty="0" err="1" smtClean="0"/>
                        <a:t>m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4,55E-03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4,55E-03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4,55E-03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 (m^2)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1,63E-05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1,62E-05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1,63E-05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baseline="0" dirty="0" err="1" smtClean="0"/>
                        <a:t>c</a:t>
                      </a:r>
                      <a:r>
                        <a:rPr lang="it-IT" sz="1400" baseline="0" dirty="0" smtClean="0"/>
                        <a:t> (</a:t>
                      </a:r>
                      <a:r>
                        <a:rPr lang="it-IT" sz="1400" baseline="0" dirty="0" err="1" smtClean="0"/>
                        <a:t>m</a:t>
                      </a:r>
                      <a:r>
                        <a:rPr lang="it-IT" sz="1400" baseline="0" dirty="0" smtClean="0"/>
                        <a:t>/</a:t>
                      </a:r>
                      <a:r>
                        <a:rPr lang="it-IT" sz="1400" baseline="0" dirty="0" err="1" smtClean="0"/>
                        <a:t>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1,27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0,22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0,32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0,22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1,27</a:t>
                      </a:r>
                      <a:endParaRPr lang="it-IT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2154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637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319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541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319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637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2154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λ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0,03</a:t>
                      </a:r>
                      <a:endParaRPr lang="it-IT" sz="1400" dirty="0"/>
                    </a:p>
                  </a:txBody>
                  <a:tcPr/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ΔP</a:t>
                      </a:r>
                      <a:r>
                        <a:rPr lang="it-IT" sz="1400" baseline="-25000" dirty="0" smtClean="0"/>
                        <a:t>T</a:t>
                      </a:r>
                      <a:r>
                        <a:rPr lang="it-IT" sz="1400" baseline="0" dirty="0" smtClean="0"/>
                        <a:t> (Pa)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2598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86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2679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86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2598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152400" y="990600"/>
          <a:ext cx="5461001" cy="2459038"/>
        </p:xfrm>
        <a:graphic>
          <a:graphicData uri="http://schemas.openxmlformats.org/presentationml/2006/ole">
            <p:oleObj spid="_x0000_s218116" name="Equation" r:id="rId4" imgW="4102100" imgH="18415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40230" y="1143000"/>
            <a:ext cx="4403770" cy="1477328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TOTAL FLOW RATE = 75 </a:t>
            </a:r>
            <a:r>
              <a:rPr lang="it-IT" dirty="0" err="1" smtClean="0"/>
              <a:t>l</a:t>
            </a:r>
            <a:r>
              <a:rPr lang="it-IT" dirty="0" smtClean="0"/>
              <a:t>/</a:t>
            </a:r>
            <a:r>
              <a:rPr lang="it-IT" dirty="0" err="1" smtClean="0"/>
              <a:t>h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TOTAL PUMPING PRESSURE = 8250 Pa</a:t>
            </a:r>
          </a:p>
          <a:p>
            <a:endParaRPr lang="it-IT" dirty="0" smtClean="0"/>
          </a:p>
          <a:p>
            <a:r>
              <a:rPr lang="it-IT" dirty="0" smtClean="0"/>
              <a:t>FLOW RATE UNIFORMITY WITHIN 1%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1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589"/>
            <a:ext cx="9144000" cy="496082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9138" name="Equation" r:id="rId4" imgW="114120" imgH="215640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5257800" y="1219200"/>
          <a:ext cx="3706813" cy="219075"/>
        </p:xfrm>
        <a:graphic>
          <a:graphicData uri="http://schemas.openxmlformats.org/presentationml/2006/ole">
            <p:oleObj spid="_x0000_s219139" name="Equation" r:id="rId5" imgW="2159000" imgH="12700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PCBs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COOLING SYSTEM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8"/>
          <p:cNvSpPr txBox="1"/>
          <p:nvPr/>
        </p:nvSpPr>
        <p:spPr>
          <a:xfrm>
            <a:off x="7848600" y="4800600"/>
            <a:ext cx="9906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COLD PLATES 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6858000" y="4495800"/>
            <a:ext cx="990600" cy="457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8"/>
          <p:cNvSpPr txBox="1"/>
          <p:nvPr/>
        </p:nvSpPr>
        <p:spPr>
          <a:xfrm>
            <a:off x="0" y="990600"/>
            <a:ext cx="21336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SUPPLYING-COLLECTING RINGS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1295400"/>
            <a:ext cx="1219200" cy="838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66800" y="1295400"/>
            <a:ext cx="2133600" cy="381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28"/>
          <p:cNvSpPr txBox="1"/>
          <p:nvPr/>
        </p:nvSpPr>
        <p:spPr>
          <a:xfrm>
            <a:off x="0" y="3352800"/>
            <a:ext cx="7620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OUTPUT</a:t>
            </a:r>
          </a:p>
        </p:txBody>
      </p:sp>
      <p:cxnSp>
        <p:nvCxnSpPr>
          <p:cNvPr id="46" name="Straight Connector 45"/>
          <p:cNvCxnSpPr>
            <a:stCxn id="45" idx="3"/>
          </p:cNvCxnSpPr>
          <p:nvPr/>
        </p:nvCxnSpPr>
        <p:spPr>
          <a:xfrm flipV="1">
            <a:off x="762000" y="3124200"/>
            <a:ext cx="304800" cy="367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28"/>
          <p:cNvSpPr txBox="1"/>
          <p:nvPr/>
        </p:nvSpPr>
        <p:spPr>
          <a:xfrm>
            <a:off x="0" y="2209800"/>
            <a:ext cx="6858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INPUT </a:t>
            </a:r>
          </a:p>
        </p:txBody>
      </p:sp>
      <p:cxnSp>
        <p:nvCxnSpPr>
          <p:cNvPr id="48" name="Straight Connector 47"/>
          <p:cNvCxnSpPr>
            <a:stCxn id="47" idx="3"/>
          </p:cNvCxnSpPr>
          <p:nvPr/>
        </p:nvCxnSpPr>
        <p:spPr>
          <a:xfrm>
            <a:off x="685800" y="2348300"/>
            <a:ext cx="304800" cy="332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1"/>
          </p:cNvCxnSpPr>
          <p:nvPr/>
        </p:nvCxnSpPr>
        <p:spPr>
          <a:xfrm rot="10800000">
            <a:off x="6324600" y="4800600"/>
            <a:ext cx="1524000" cy="138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282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52400" y="228600"/>
            <a:ext cx="8763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PCBs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COOLING SYSTEM - FLOW RATE UNIFORMITY BETWEEN THE 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CALCULATION PROCESS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3505200"/>
          <a:ext cx="8763000" cy="290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118"/>
                <a:gridCol w="1014661"/>
                <a:gridCol w="1014664"/>
                <a:gridCol w="1106908"/>
                <a:gridCol w="1199149"/>
                <a:gridCol w="1014664"/>
                <a:gridCol w="922418"/>
                <a:gridCol w="922418"/>
              </a:tblGrid>
              <a:tr h="336062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Branch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Lo1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Lo2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Lo3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D1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Li3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Li2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Li1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9738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Q</a:t>
                      </a:r>
                      <a:r>
                        <a:rPr lang="it-IT" sz="1400" dirty="0" smtClean="0"/>
                        <a:t> (m^3/</a:t>
                      </a:r>
                      <a:r>
                        <a:rPr lang="it-IT" sz="1400" dirty="0" err="1" smtClean="0"/>
                        <a:t>s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8E-06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4E-06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2E-06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2E-06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2E-06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4E-06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8E-06</a:t>
                      </a:r>
                      <a:endParaRPr lang="it-IT" sz="1400" dirty="0"/>
                    </a:p>
                  </a:txBody>
                  <a:tcPr/>
                </a:tc>
              </a:tr>
              <a:tr h="197338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L</a:t>
                      </a:r>
                      <a:r>
                        <a:rPr lang="it-IT" sz="1400" dirty="0" smtClean="0"/>
                        <a:t> (</a:t>
                      </a:r>
                      <a:r>
                        <a:rPr lang="it-IT" sz="1400" dirty="0" err="1" smtClean="0"/>
                        <a:t>m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0,523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0,365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0,730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5,344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0,730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0,365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0,523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d</a:t>
                      </a:r>
                      <a:r>
                        <a:rPr lang="it-IT" sz="1400" dirty="0" smtClean="0"/>
                        <a:t> (</a:t>
                      </a:r>
                      <a:r>
                        <a:rPr lang="it-IT" sz="1400" dirty="0" err="1" smtClean="0"/>
                        <a:t>m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4,55E-03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4,55E-03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7,73E-03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4,55E-03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 (m^2)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1,63E-05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1,62E-05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4,7E-05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1,63E-05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baseline="0" dirty="0" err="1" smtClean="0"/>
                        <a:t>c</a:t>
                      </a:r>
                      <a:r>
                        <a:rPr lang="it-IT" sz="1400" baseline="0" dirty="0" smtClean="0"/>
                        <a:t> (</a:t>
                      </a:r>
                      <a:r>
                        <a:rPr lang="it-IT" sz="1400" baseline="0" dirty="0" err="1" smtClean="0"/>
                        <a:t>m</a:t>
                      </a:r>
                      <a:r>
                        <a:rPr lang="it-IT" sz="1400" baseline="0" dirty="0" smtClean="0"/>
                        <a:t>/</a:t>
                      </a:r>
                      <a:r>
                        <a:rPr lang="it-IT" sz="1400" baseline="0" dirty="0" err="1" smtClean="0"/>
                        <a:t>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</a:t>
                      </a:r>
                      <a:endParaRPr lang="it-IT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1792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527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264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448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264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527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1792</a:t>
                      </a:r>
                      <a:endParaRPr lang="it-IT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λ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0,24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0,24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0,12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0,04</a:t>
                      </a:r>
                      <a:endParaRPr lang="it-IT" sz="1400" dirty="0"/>
                    </a:p>
                  </a:txBody>
                  <a:tcPr/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ΔP</a:t>
                      </a:r>
                      <a:r>
                        <a:rPr lang="it-IT" sz="1400" baseline="-25000" dirty="0" smtClean="0"/>
                        <a:t>T</a:t>
                      </a:r>
                      <a:r>
                        <a:rPr lang="it-IT" sz="1400" baseline="0" dirty="0" smtClean="0"/>
                        <a:t> (Pa)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436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436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152400" y="990600"/>
          <a:ext cx="5461001" cy="2459038"/>
        </p:xfrm>
        <a:graphic>
          <a:graphicData uri="http://schemas.openxmlformats.org/presentationml/2006/ole">
            <p:oleObj spid="_x0000_s225283" name="Equation" r:id="rId4" imgW="4102100" imgH="18415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40230" y="1143000"/>
            <a:ext cx="4403770" cy="1477328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TOTAL FLOW RATE = 30 </a:t>
            </a:r>
            <a:r>
              <a:rPr lang="it-IT" dirty="0" err="1" smtClean="0"/>
              <a:t>l</a:t>
            </a:r>
            <a:r>
              <a:rPr lang="it-IT" dirty="0" smtClean="0"/>
              <a:t>/</a:t>
            </a:r>
            <a:r>
              <a:rPr lang="it-IT" dirty="0" err="1" smtClean="0"/>
              <a:t>h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TOTAL PUMPING PRESSURE = 1942 Pa</a:t>
            </a:r>
          </a:p>
          <a:p>
            <a:endParaRPr lang="it-IT" dirty="0" smtClean="0"/>
          </a:p>
          <a:p>
            <a:r>
              <a:rPr lang="it-IT" dirty="0" smtClean="0"/>
              <a:t>FLOW RATE UNIFORMITY WITHIN 1%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5762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52400" y="1143000"/>
            <a:ext cx="8839200" cy="441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SUPPORT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it-IT" sz="28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SUPPORT GEOMETRY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it-IT" sz="28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CONSTRAINTS &amp; STRUCTURAL COMPARISON</a:t>
            </a:r>
            <a:endParaRPr kumimoji="0" lang="it-IT" sz="28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detector support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96082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0402" name="Equation" r:id="rId4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SUPPORT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CasellaDiTesto 28"/>
          <p:cNvSpPr txBox="1"/>
          <p:nvPr/>
        </p:nvSpPr>
        <p:spPr>
          <a:xfrm>
            <a:off x="1143000" y="1524000"/>
            <a:ext cx="13716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QUADRANT SEATS</a:t>
            </a:r>
          </a:p>
        </p:txBody>
      </p:sp>
      <p:cxnSp>
        <p:nvCxnSpPr>
          <p:cNvPr id="25" name="Straight Connector 24"/>
          <p:cNvCxnSpPr>
            <a:stCxn id="24" idx="2"/>
          </p:cNvCxnSpPr>
          <p:nvPr/>
        </p:nvCxnSpPr>
        <p:spPr>
          <a:xfrm rot="16200000" flipH="1">
            <a:off x="1548200" y="2081599"/>
            <a:ext cx="1399400" cy="8382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2"/>
          </p:cNvCxnSpPr>
          <p:nvPr/>
        </p:nvCxnSpPr>
        <p:spPr>
          <a:xfrm rot="16200000" flipH="1">
            <a:off x="2767400" y="862399"/>
            <a:ext cx="256400" cy="21336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sellaDiTesto 28"/>
          <p:cNvSpPr txBox="1"/>
          <p:nvPr/>
        </p:nvSpPr>
        <p:spPr>
          <a:xfrm>
            <a:off x="5181600" y="1219200"/>
            <a:ext cx="23622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QUADRANT ASSEMBLING SCREWS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5143502" y="2095497"/>
            <a:ext cx="1752601" cy="60960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2"/>
          </p:cNvCxnSpPr>
          <p:nvPr/>
        </p:nvCxnSpPr>
        <p:spPr>
          <a:xfrm rot="5400000">
            <a:off x="5224852" y="843353"/>
            <a:ext cx="485003" cy="179069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429794" y="5104606"/>
            <a:ext cx="1371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295900" y="3543300"/>
            <a:ext cx="1066800" cy="990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01594" y="3580606"/>
            <a:ext cx="1371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28"/>
          <p:cNvSpPr txBox="1"/>
          <p:nvPr/>
        </p:nvSpPr>
        <p:spPr>
          <a:xfrm>
            <a:off x="6781800" y="2590800"/>
            <a:ext cx="457200" cy="27699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CS1</a:t>
            </a:r>
          </a:p>
        </p:txBody>
      </p:sp>
      <p:sp>
        <p:nvSpPr>
          <p:cNvPr id="21" name="CasellaDiTesto 28"/>
          <p:cNvSpPr txBox="1"/>
          <p:nvPr/>
        </p:nvSpPr>
        <p:spPr>
          <a:xfrm>
            <a:off x="3581400" y="5562600"/>
            <a:ext cx="457200" cy="27699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CS3</a:t>
            </a:r>
          </a:p>
        </p:txBody>
      </p:sp>
      <p:sp>
        <p:nvSpPr>
          <p:cNvPr id="22" name="CasellaDiTesto 28"/>
          <p:cNvSpPr txBox="1"/>
          <p:nvPr/>
        </p:nvSpPr>
        <p:spPr>
          <a:xfrm>
            <a:off x="6096000" y="4648200"/>
            <a:ext cx="457200" cy="27699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CS2</a:t>
            </a:r>
          </a:p>
        </p:txBody>
      </p:sp>
      <p:sp>
        <p:nvSpPr>
          <p:cNvPr id="23" name="CasellaDiTesto 28"/>
          <p:cNvSpPr txBox="1"/>
          <p:nvPr/>
        </p:nvSpPr>
        <p:spPr>
          <a:xfrm>
            <a:off x="533400" y="4572000"/>
            <a:ext cx="1981200" cy="1015663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SUPPORT CROSS SECTIONS :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CS1 = 80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20 mm^2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CS2 = CS4 = 40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20 mm^2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CS3 = 33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20 mm^2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CS5 = 20 </a:t>
            </a:r>
            <a:r>
              <a:rPr lang="it-IT" sz="1200" dirty="0" err="1" smtClean="0">
                <a:solidFill>
                  <a:schemeClr val="bg1"/>
                </a:solidFill>
                <a:latin typeface="Calibri"/>
              </a:rPr>
              <a:t>X</a:t>
            </a:r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 20 mm^2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067594" y="3199606"/>
            <a:ext cx="1371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8"/>
          <p:cNvSpPr txBox="1"/>
          <p:nvPr/>
        </p:nvSpPr>
        <p:spPr>
          <a:xfrm>
            <a:off x="1219200" y="3657600"/>
            <a:ext cx="457200" cy="27699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CS5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2247900" y="2476500"/>
            <a:ext cx="1066800" cy="990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8"/>
          <p:cNvSpPr txBox="1"/>
          <p:nvPr/>
        </p:nvSpPr>
        <p:spPr>
          <a:xfrm>
            <a:off x="2286000" y="2133600"/>
            <a:ext cx="457200" cy="27699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CS4</a:t>
            </a:r>
          </a:p>
        </p:txBody>
      </p:sp>
      <p:sp>
        <p:nvSpPr>
          <p:cNvPr id="32" name="CasellaDiTesto 28"/>
          <p:cNvSpPr txBox="1"/>
          <p:nvPr/>
        </p:nvSpPr>
        <p:spPr>
          <a:xfrm>
            <a:off x="6934200" y="5562600"/>
            <a:ext cx="22098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CHAMBER MOUNTING WALL 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7620002" y="4724403"/>
            <a:ext cx="1142999" cy="53339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28"/>
          <p:cNvSpPr txBox="1"/>
          <p:nvPr/>
        </p:nvSpPr>
        <p:spPr>
          <a:xfrm>
            <a:off x="0" y="4038600"/>
            <a:ext cx="12192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CHAMBER WALL </a:t>
            </a:r>
          </a:p>
        </p:txBody>
      </p:sp>
      <p:cxnSp>
        <p:nvCxnSpPr>
          <p:cNvPr id="37" name="Straight Connector 36"/>
          <p:cNvCxnSpPr>
            <a:stCxn id="36" idx="0"/>
          </p:cNvCxnSpPr>
          <p:nvPr/>
        </p:nvCxnSpPr>
        <p:spPr>
          <a:xfrm rot="16200000" flipV="1">
            <a:off x="190500" y="3619500"/>
            <a:ext cx="762000" cy="762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3276600" cy="1777628"/>
          </a:xfrm>
          <a:prstGeom prst="rect">
            <a:avLst/>
          </a:prstGeom>
        </p:spPr>
      </p:pic>
      <p:pic>
        <p:nvPicPr>
          <p:cNvPr id="13" name="Picture 12" descr="fig1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38200"/>
            <a:ext cx="3581400" cy="1942988"/>
          </a:xfrm>
          <a:prstGeom prst="rect">
            <a:avLst/>
          </a:prstGeom>
        </p:spPr>
      </p:pic>
      <p:pic>
        <p:nvPicPr>
          <p:cNvPr id="15" name="Picture 14" descr="fig1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048000"/>
            <a:ext cx="3932744" cy="2133600"/>
          </a:xfrm>
          <a:prstGeom prst="rect">
            <a:avLst/>
          </a:prstGeom>
        </p:spPr>
      </p:pic>
      <p:pic>
        <p:nvPicPr>
          <p:cNvPr id="16" name="Picture 15" descr="fig12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43200"/>
            <a:ext cx="6757910" cy="3666315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1426" name="Equation" r:id="rId7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SUPPORT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CasellaDiTesto 28"/>
          <p:cNvSpPr txBox="1"/>
          <p:nvPr/>
        </p:nvSpPr>
        <p:spPr>
          <a:xfrm>
            <a:off x="3581400" y="1295400"/>
            <a:ext cx="12954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QUADRANT SEAT</a:t>
            </a:r>
          </a:p>
        </p:txBody>
      </p:sp>
      <p:cxnSp>
        <p:nvCxnSpPr>
          <p:cNvPr id="25" name="Straight Connector 24"/>
          <p:cNvCxnSpPr>
            <a:stCxn id="24" idx="2"/>
          </p:cNvCxnSpPr>
          <p:nvPr/>
        </p:nvCxnSpPr>
        <p:spPr>
          <a:xfrm rot="5400000">
            <a:off x="2786452" y="538553"/>
            <a:ext cx="408803" cy="247649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2"/>
          </p:cNvCxnSpPr>
          <p:nvPr/>
        </p:nvCxnSpPr>
        <p:spPr>
          <a:xfrm rot="16200000" flipH="1">
            <a:off x="5377251" y="424248"/>
            <a:ext cx="332600" cy="262890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2"/>
          </p:cNvCxnSpPr>
          <p:nvPr/>
        </p:nvCxnSpPr>
        <p:spPr>
          <a:xfrm rot="16200000" flipH="1">
            <a:off x="4729550" y="1071949"/>
            <a:ext cx="2847200" cy="38481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8"/>
          <p:cNvSpPr txBox="1"/>
          <p:nvPr/>
        </p:nvSpPr>
        <p:spPr>
          <a:xfrm>
            <a:off x="2438400" y="5715000"/>
            <a:ext cx="17526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QUADRANT ASSEMBLED</a:t>
            </a:r>
          </a:p>
        </p:txBody>
      </p:sp>
      <p:cxnSp>
        <p:nvCxnSpPr>
          <p:cNvPr id="17" name="Straight Connector 16"/>
          <p:cNvCxnSpPr>
            <a:stCxn id="24" idx="2"/>
          </p:cNvCxnSpPr>
          <p:nvPr/>
        </p:nvCxnSpPr>
        <p:spPr>
          <a:xfrm rot="16200000" flipH="1">
            <a:off x="2938850" y="2862649"/>
            <a:ext cx="3533000" cy="9525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3714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762000" y="1524000"/>
            <a:ext cx="7467600" cy="2895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LAYOUT</a:t>
            </a: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etector support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499068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7330" name="Equation" r:id="rId4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SUPPORT </a:t>
            </a:r>
            <a:r>
              <a:rPr lang="it-IT" sz="1600" b="1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STATIC SCHEME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8"/>
          <p:cNvSpPr txBox="1"/>
          <p:nvPr/>
        </p:nvSpPr>
        <p:spPr>
          <a:xfrm>
            <a:off x="0" y="5257800"/>
            <a:ext cx="8382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FIXED END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81000" y="4495800"/>
            <a:ext cx="838200" cy="7620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28"/>
          <p:cNvSpPr txBox="1"/>
          <p:nvPr/>
        </p:nvSpPr>
        <p:spPr>
          <a:xfrm>
            <a:off x="7848600" y="4191000"/>
            <a:ext cx="76200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BEARING</a:t>
            </a:r>
          </a:p>
        </p:txBody>
      </p:sp>
      <p:cxnSp>
        <p:nvCxnSpPr>
          <p:cNvPr id="46" name="Straight Connector 45"/>
          <p:cNvCxnSpPr>
            <a:stCxn id="45" idx="1"/>
          </p:cNvCxnSpPr>
          <p:nvPr/>
        </p:nvCxnSpPr>
        <p:spPr>
          <a:xfrm rot="10800000">
            <a:off x="7315200" y="3429000"/>
            <a:ext cx="533400" cy="9005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563394" y="4114006"/>
            <a:ext cx="9144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667794" y="4114006"/>
            <a:ext cx="9144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115594" y="1904206"/>
            <a:ext cx="9144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115594" y="5028406"/>
            <a:ext cx="9144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39694" y="3847306"/>
            <a:ext cx="990600" cy="1588"/>
          </a:xfrm>
          <a:prstGeom prst="line">
            <a:avLst/>
          </a:prstGeom>
          <a:ln>
            <a:solidFill>
              <a:srgbClr val="FF66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81794" y="3352006"/>
            <a:ext cx="1066800" cy="1588"/>
          </a:xfrm>
          <a:prstGeom prst="line">
            <a:avLst/>
          </a:prstGeom>
          <a:ln>
            <a:solidFill>
              <a:srgbClr val="FF66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28"/>
          <p:cNvSpPr txBox="1"/>
          <p:nvPr/>
        </p:nvSpPr>
        <p:spPr>
          <a:xfrm>
            <a:off x="6096000" y="4267200"/>
            <a:ext cx="381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P1</a:t>
            </a:r>
          </a:p>
        </p:txBody>
      </p:sp>
      <p:sp>
        <p:nvSpPr>
          <p:cNvPr id="42" name="CasellaDiTesto 28"/>
          <p:cNvSpPr txBox="1"/>
          <p:nvPr/>
        </p:nvSpPr>
        <p:spPr>
          <a:xfrm>
            <a:off x="2667000" y="4343400"/>
            <a:ext cx="381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P4</a:t>
            </a:r>
          </a:p>
        </p:txBody>
      </p:sp>
      <p:sp>
        <p:nvSpPr>
          <p:cNvPr id="43" name="CasellaDiTesto 28"/>
          <p:cNvSpPr txBox="1"/>
          <p:nvPr/>
        </p:nvSpPr>
        <p:spPr>
          <a:xfrm>
            <a:off x="4648200" y="5181600"/>
            <a:ext cx="381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P2</a:t>
            </a:r>
          </a:p>
        </p:txBody>
      </p:sp>
      <p:sp>
        <p:nvSpPr>
          <p:cNvPr id="44" name="CasellaDiTesto 28"/>
          <p:cNvSpPr txBox="1"/>
          <p:nvPr/>
        </p:nvSpPr>
        <p:spPr>
          <a:xfrm>
            <a:off x="4648200" y="2057400"/>
            <a:ext cx="381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P3</a:t>
            </a:r>
          </a:p>
        </p:txBody>
      </p:sp>
      <p:sp>
        <p:nvSpPr>
          <p:cNvPr id="47" name="CasellaDiTesto 28"/>
          <p:cNvSpPr txBox="1"/>
          <p:nvPr/>
        </p:nvSpPr>
        <p:spPr>
          <a:xfrm>
            <a:off x="457200" y="3657600"/>
            <a:ext cx="381000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R2</a:t>
            </a:r>
          </a:p>
        </p:txBody>
      </p:sp>
      <p:sp>
        <p:nvSpPr>
          <p:cNvPr id="48" name="CasellaDiTesto 28"/>
          <p:cNvSpPr txBox="1"/>
          <p:nvPr/>
        </p:nvSpPr>
        <p:spPr>
          <a:xfrm>
            <a:off x="7010400" y="4038600"/>
            <a:ext cx="381000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R1</a:t>
            </a:r>
          </a:p>
        </p:txBody>
      </p:sp>
      <p:sp>
        <p:nvSpPr>
          <p:cNvPr id="49" name="CasellaDiTesto 28"/>
          <p:cNvSpPr txBox="1"/>
          <p:nvPr/>
        </p:nvSpPr>
        <p:spPr>
          <a:xfrm>
            <a:off x="1752600" y="990600"/>
            <a:ext cx="14478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APPLIED LOADS :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P1  = P4 = 104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P2 = P3 = 92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THE TOTAL LOAD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APPLIED TO ONLY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ONE SUPPORT</a:t>
            </a:r>
          </a:p>
        </p:txBody>
      </p:sp>
      <p:sp>
        <p:nvSpPr>
          <p:cNvPr id="51" name="CasellaDiTesto 28"/>
          <p:cNvSpPr txBox="1"/>
          <p:nvPr/>
        </p:nvSpPr>
        <p:spPr>
          <a:xfrm>
            <a:off x="6400800" y="1143000"/>
            <a:ext cx="24384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LOADS :</a:t>
            </a: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support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40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detector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quadrant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72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cooling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system = 22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target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cell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42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P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target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cell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support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=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3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4" name="CasellaDiTesto 28"/>
          <p:cNvSpPr txBox="1"/>
          <p:nvPr/>
        </p:nvSpPr>
        <p:spPr>
          <a:xfrm>
            <a:off x="6705600" y="5181600"/>
            <a:ext cx="1828800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R1 , R2 =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533400" y="2133600"/>
            <a:ext cx="244028" cy="82296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Minus 15"/>
          <p:cNvSpPr/>
          <p:nvPr/>
        </p:nvSpPr>
        <p:spPr>
          <a:xfrm>
            <a:off x="228600" y="2133600"/>
            <a:ext cx="3810000" cy="822960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2178050"/>
          <a:ext cx="114300" cy="215900"/>
        </p:xfrm>
        <a:graphic>
          <a:graphicData uri="http://schemas.openxmlformats.org/presentationml/2006/ole">
            <p:oleObj spid="_x0000_s232450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057400" y="228600"/>
            <a:ext cx="57150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SUPPORT STRUCTURAL COMPARISON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CasellaDiTesto 28"/>
          <p:cNvSpPr txBox="1"/>
          <p:nvPr/>
        </p:nvSpPr>
        <p:spPr>
          <a:xfrm>
            <a:off x="0" y="1600200"/>
            <a:ext cx="838201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FIXED END</a:t>
            </a:r>
          </a:p>
        </p:txBody>
      </p:sp>
      <p:cxnSp>
        <p:nvCxnSpPr>
          <p:cNvPr id="57" name="Straight Connector 56"/>
          <p:cNvCxnSpPr>
            <a:stCxn id="55" idx="2"/>
          </p:cNvCxnSpPr>
          <p:nvPr/>
        </p:nvCxnSpPr>
        <p:spPr>
          <a:xfrm rot="16200000" flipH="1">
            <a:off x="309950" y="1986349"/>
            <a:ext cx="408801" cy="19049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486694" y="2094706"/>
            <a:ext cx="685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324894" y="2094706"/>
            <a:ext cx="685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162300" y="2095500"/>
            <a:ext cx="685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28"/>
          <p:cNvSpPr txBox="1"/>
          <p:nvPr/>
        </p:nvSpPr>
        <p:spPr>
          <a:xfrm>
            <a:off x="1295400" y="1752600"/>
            <a:ext cx="4572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P4</a:t>
            </a:r>
          </a:p>
          <a:p>
            <a:r>
              <a:rPr lang="it-IT" sz="1100" dirty="0" smtClean="0">
                <a:solidFill>
                  <a:srgbClr val="008000"/>
                </a:solidFill>
                <a:latin typeface="Calibri"/>
              </a:rPr>
              <a:t>CS2</a:t>
            </a:r>
          </a:p>
        </p:txBody>
      </p:sp>
      <p:sp>
        <p:nvSpPr>
          <p:cNvPr id="43" name="CasellaDiTesto 28"/>
          <p:cNvSpPr txBox="1"/>
          <p:nvPr/>
        </p:nvSpPr>
        <p:spPr>
          <a:xfrm>
            <a:off x="2057400" y="1752600"/>
            <a:ext cx="5334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P2+P3</a:t>
            </a:r>
          </a:p>
          <a:p>
            <a:r>
              <a:rPr lang="it-IT" sz="1100" dirty="0" smtClean="0">
                <a:solidFill>
                  <a:srgbClr val="008000"/>
                </a:solidFill>
                <a:latin typeface="Calibri"/>
              </a:rPr>
              <a:t>CS3</a:t>
            </a:r>
          </a:p>
        </p:txBody>
      </p:sp>
      <p:sp>
        <p:nvSpPr>
          <p:cNvPr id="44" name="CasellaDiTesto 28"/>
          <p:cNvSpPr txBox="1"/>
          <p:nvPr/>
        </p:nvSpPr>
        <p:spPr>
          <a:xfrm>
            <a:off x="3048000" y="17526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P1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191293" y="3542507"/>
            <a:ext cx="1143002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62894" y="2932907"/>
            <a:ext cx="533402" cy="15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171700" y="3162301"/>
            <a:ext cx="990601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782094" y="3390106"/>
            <a:ext cx="1447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2000" y="3200400"/>
            <a:ext cx="1049302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2000" y="3657600"/>
            <a:ext cx="1905000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62000" y="4114800"/>
            <a:ext cx="2743200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asellaDiTesto 28"/>
          <p:cNvSpPr txBox="1"/>
          <p:nvPr/>
        </p:nvSpPr>
        <p:spPr>
          <a:xfrm>
            <a:off x="2133600" y="38100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L3</a:t>
            </a:r>
          </a:p>
        </p:txBody>
      </p:sp>
      <p:sp>
        <p:nvSpPr>
          <p:cNvPr id="80" name="CasellaDiTesto 28"/>
          <p:cNvSpPr txBox="1"/>
          <p:nvPr/>
        </p:nvSpPr>
        <p:spPr>
          <a:xfrm>
            <a:off x="1600200" y="33528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L2</a:t>
            </a:r>
          </a:p>
        </p:txBody>
      </p:sp>
      <p:sp>
        <p:nvSpPr>
          <p:cNvPr id="81" name="CasellaDiTesto 28"/>
          <p:cNvSpPr txBox="1"/>
          <p:nvPr/>
        </p:nvSpPr>
        <p:spPr>
          <a:xfrm>
            <a:off x="1143000" y="28956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L1</a:t>
            </a:r>
          </a:p>
        </p:txBody>
      </p:sp>
      <p:sp>
        <p:nvSpPr>
          <p:cNvPr id="89" name="CasellaDiTesto 28"/>
          <p:cNvSpPr txBox="1"/>
          <p:nvPr/>
        </p:nvSpPr>
        <p:spPr>
          <a:xfrm>
            <a:off x="381000" y="5486400"/>
            <a:ext cx="14478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APPLIED LOADS :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P1  = P4 = 104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P2 + P3 = 184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0" name="CasellaDiTesto 28"/>
          <p:cNvSpPr txBox="1"/>
          <p:nvPr/>
        </p:nvSpPr>
        <p:spPr>
          <a:xfrm>
            <a:off x="1981200" y="5486400"/>
            <a:ext cx="14478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LENGTHS: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L1 = 143 mm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L2 = 250 mm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L3 = 357 mm</a:t>
            </a:r>
          </a:p>
        </p:txBody>
      </p:sp>
      <p:sp>
        <p:nvSpPr>
          <p:cNvPr id="91" name="CasellaDiTesto 28"/>
          <p:cNvSpPr txBox="1"/>
          <p:nvPr/>
        </p:nvSpPr>
        <p:spPr>
          <a:xfrm>
            <a:off x="1447800" y="990600"/>
            <a:ext cx="1219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/>
              </a:rPr>
              <a:t>FIXED END</a:t>
            </a:r>
          </a:p>
        </p:txBody>
      </p:sp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4038600" y="762000"/>
          <a:ext cx="4683650" cy="5657850"/>
        </p:xfrm>
        <a:graphic>
          <a:graphicData uri="http://schemas.openxmlformats.org/presentationml/2006/ole">
            <p:oleObj spid="_x0000_s232451" name="Equation" r:id="rId4" imgW="6248400" imgH="7531100" progId="Equation.3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>
          <a:xfrm rot="5400000">
            <a:off x="572293" y="2551907"/>
            <a:ext cx="533402" cy="158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28"/>
          <p:cNvSpPr txBox="1"/>
          <p:nvPr/>
        </p:nvSpPr>
        <p:spPr>
          <a:xfrm>
            <a:off x="609600" y="2133600"/>
            <a:ext cx="4572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008000"/>
                </a:solidFill>
                <a:latin typeface="Calibri"/>
              </a:rPr>
              <a:t>CS1</a:t>
            </a:r>
          </a:p>
        </p:txBody>
      </p:sp>
      <p:sp>
        <p:nvSpPr>
          <p:cNvPr id="35" name="CasellaDiTesto 28"/>
          <p:cNvSpPr txBox="1"/>
          <p:nvPr/>
        </p:nvSpPr>
        <p:spPr>
          <a:xfrm>
            <a:off x="381000" y="4419601"/>
            <a:ext cx="23622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MATERIAL : ALUMINUM 6061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it-IT" sz="1400" baseline="-25000" dirty="0" smtClean="0">
                <a:solidFill>
                  <a:schemeClr val="bg1"/>
                </a:solidFill>
                <a:latin typeface="Calibri"/>
              </a:rPr>
              <a:t>R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=290 MPa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it-IT" sz="1400" baseline="-25000" dirty="0" smtClean="0">
                <a:solidFill>
                  <a:schemeClr val="bg1"/>
                </a:solidFill>
                <a:latin typeface="Calibri"/>
              </a:rPr>
              <a:t>S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=240 Mpa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it-IT" sz="1400" baseline="-25000" dirty="0" smtClean="0">
                <a:solidFill>
                  <a:schemeClr val="bg1"/>
                </a:solidFill>
                <a:latin typeface="Calibri"/>
              </a:rPr>
              <a:t>AMM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=240/1,6= 150 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517972" y="2149216"/>
            <a:ext cx="244028" cy="82296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Minus 15"/>
          <p:cNvSpPr/>
          <p:nvPr/>
        </p:nvSpPr>
        <p:spPr>
          <a:xfrm>
            <a:off x="228600" y="2133600"/>
            <a:ext cx="4191000" cy="822960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2178050"/>
          <a:ext cx="114300" cy="215900"/>
        </p:xfrm>
        <a:graphic>
          <a:graphicData uri="http://schemas.openxmlformats.org/presentationml/2006/ole">
            <p:oleObj spid="_x0000_s236546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057400" y="228600"/>
            <a:ext cx="57150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SUPPORT STRUCTURAL COMPARISON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CasellaDiTesto 28"/>
          <p:cNvSpPr txBox="1"/>
          <p:nvPr/>
        </p:nvSpPr>
        <p:spPr>
          <a:xfrm>
            <a:off x="0" y="1600200"/>
            <a:ext cx="838201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FIXED END</a:t>
            </a:r>
          </a:p>
        </p:txBody>
      </p:sp>
      <p:cxnSp>
        <p:nvCxnSpPr>
          <p:cNvPr id="57" name="Straight Connector 56"/>
          <p:cNvCxnSpPr>
            <a:stCxn id="55" idx="2"/>
          </p:cNvCxnSpPr>
          <p:nvPr/>
        </p:nvCxnSpPr>
        <p:spPr>
          <a:xfrm rot="16200000" flipH="1">
            <a:off x="309950" y="1986349"/>
            <a:ext cx="408801" cy="19049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486694" y="2094706"/>
            <a:ext cx="685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324894" y="2094706"/>
            <a:ext cx="685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162300" y="2095500"/>
            <a:ext cx="685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28"/>
          <p:cNvSpPr txBox="1"/>
          <p:nvPr/>
        </p:nvSpPr>
        <p:spPr>
          <a:xfrm>
            <a:off x="1295400" y="1752600"/>
            <a:ext cx="4572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P4</a:t>
            </a:r>
          </a:p>
          <a:p>
            <a:r>
              <a:rPr lang="it-IT" sz="1100" dirty="0" smtClean="0">
                <a:solidFill>
                  <a:srgbClr val="008000"/>
                </a:solidFill>
                <a:latin typeface="Calibri"/>
              </a:rPr>
              <a:t>CS2</a:t>
            </a:r>
          </a:p>
        </p:txBody>
      </p:sp>
      <p:sp>
        <p:nvSpPr>
          <p:cNvPr id="43" name="CasellaDiTesto 28"/>
          <p:cNvSpPr txBox="1"/>
          <p:nvPr/>
        </p:nvSpPr>
        <p:spPr>
          <a:xfrm>
            <a:off x="2057400" y="1752600"/>
            <a:ext cx="5334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P2+P3</a:t>
            </a:r>
          </a:p>
          <a:p>
            <a:r>
              <a:rPr lang="it-IT" sz="1100" dirty="0" smtClean="0">
                <a:solidFill>
                  <a:srgbClr val="008000"/>
                </a:solidFill>
                <a:latin typeface="Calibri"/>
              </a:rPr>
              <a:t>CS3</a:t>
            </a:r>
          </a:p>
        </p:txBody>
      </p:sp>
      <p:sp>
        <p:nvSpPr>
          <p:cNvPr id="44" name="CasellaDiTesto 28"/>
          <p:cNvSpPr txBox="1"/>
          <p:nvPr/>
        </p:nvSpPr>
        <p:spPr>
          <a:xfrm>
            <a:off x="2971800" y="1752600"/>
            <a:ext cx="4572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P1</a:t>
            </a:r>
          </a:p>
          <a:p>
            <a:r>
              <a:rPr lang="it-IT" sz="1100" dirty="0" smtClean="0">
                <a:solidFill>
                  <a:srgbClr val="008000"/>
                </a:solidFill>
                <a:latin typeface="Calibri"/>
              </a:rPr>
              <a:t>CS4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-37306" y="3771106"/>
            <a:ext cx="1600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62894" y="2932907"/>
            <a:ext cx="533402" cy="158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171700" y="3162301"/>
            <a:ext cx="990601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782094" y="3390106"/>
            <a:ext cx="1447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2000" y="3200400"/>
            <a:ext cx="1049302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2000" y="3657600"/>
            <a:ext cx="1905000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62000" y="4114800"/>
            <a:ext cx="2743200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asellaDiTesto 28"/>
          <p:cNvSpPr txBox="1"/>
          <p:nvPr/>
        </p:nvSpPr>
        <p:spPr>
          <a:xfrm>
            <a:off x="2133600" y="38100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L3</a:t>
            </a:r>
          </a:p>
        </p:txBody>
      </p:sp>
      <p:sp>
        <p:nvSpPr>
          <p:cNvPr id="80" name="CasellaDiTesto 28"/>
          <p:cNvSpPr txBox="1"/>
          <p:nvPr/>
        </p:nvSpPr>
        <p:spPr>
          <a:xfrm>
            <a:off x="1600200" y="33528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L2</a:t>
            </a:r>
          </a:p>
        </p:txBody>
      </p:sp>
      <p:sp>
        <p:nvSpPr>
          <p:cNvPr id="81" name="CasellaDiTesto 28"/>
          <p:cNvSpPr txBox="1"/>
          <p:nvPr/>
        </p:nvSpPr>
        <p:spPr>
          <a:xfrm>
            <a:off x="1143000" y="28956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L1</a:t>
            </a:r>
          </a:p>
        </p:txBody>
      </p:sp>
      <p:sp>
        <p:nvSpPr>
          <p:cNvPr id="89" name="CasellaDiTesto 28"/>
          <p:cNvSpPr txBox="1"/>
          <p:nvPr/>
        </p:nvSpPr>
        <p:spPr>
          <a:xfrm>
            <a:off x="838200" y="5715000"/>
            <a:ext cx="14478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APPLIED LOADS :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P1  = P4 = 104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P2 + P3 = 184 </a:t>
            </a:r>
            <a:r>
              <a:rPr lang="it-IT" sz="1400" dirty="0" err="1" smtClean="0">
                <a:solidFill>
                  <a:schemeClr val="bg1"/>
                </a:solidFill>
                <a:latin typeface="Calibri"/>
              </a:rPr>
              <a:t>N</a:t>
            </a:r>
            <a:endParaRPr lang="it-IT" sz="1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0" name="CasellaDiTesto 28"/>
          <p:cNvSpPr txBox="1"/>
          <p:nvPr/>
        </p:nvSpPr>
        <p:spPr>
          <a:xfrm>
            <a:off x="2438400" y="5257800"/>
            <a:ext cx="144780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LENGTHS: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L1 = 143 mm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L2 = 250 mm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L3 = 357 mm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L4 = 415 mm</a:t>
            </a:r>
          </a:p>
        </p:txBody>
      </p:sp>
      <p:sp>
        <p:nvSpPr>
          <p:cNvPr id="91" name="CasellaDiTesto 28"/>
          <p:cNvSpPr txBox="1"/>
          <p:nvPr/>
        </p:nvSpPr>
        <p:spPr>
          <a:xfrm>
            <a:off x="914400" y="990600"/>
            <a:ext cx="2286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/>
              </a:rPr>
              <a:t>FIXED END + BEARING</a:t>
            </a:r>
          </a:p>
        </p:txBody>
      </p:sp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3962400" y="1371600"/>
          <a:ext cx="5174716" cy="4724400"/>
        </p:xfrm>
        <a:graphic>
          <a:graphicData uri="http://schemas.openxmlformats.org/presentationml/2006/ole">
            <p:oleObj spid="_x0000_s236547" name="Equation" r:id="rId4" imgW="6985000" imgH="6362700" progId="Equation.3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>
          <a:xfrm rot="5400000">
            <a:off x="572293" y="2551907"/>
            <a:ext cx="533402" cy="158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28"/>
          <p:cNvSpPr txBox="1"/>
          <p:nvPr/>
        </p:nvSpPr>
        <p:spPr>
          <a:xfrm>
            <a:off x="609600" y="2133600"/>
            <a:ext cx="4572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008000"/>
                </a:solidFill>
                <a:latin typeface="Calibri"/>
              </a:rPr>
              <a:t>CS1</a:t>
            </a:r>
          </a:p>
        </p:txBody>
      </p:sp>
      <p:sp>
        <p:nvSpPr>
          <p:cNvPr id="35" name="CasellaDiTesto 28"/>
          <p:cNvSpPr txBox="1"/>
          <p:nvPr/>
        </p:nvSpPr>
        <p:spPr>
          <a:xfrm>
            <a:off x="0" y="4724400"/>
            <a:ext cx="23622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MATERIAL : ALUMINUM 6061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it-IT" sz="1400" baseline="-25000" dirty="0" smtClean="0">
                <a:solidFill>
                  <a:schemeClr val="bg1"/>
                </a:solidFill>
                <a:latin typeface="Calibri"/>
              </a:rPr>
              <a:t>R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=290 MPa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it-IT" sz="1400" baseline="-25000" dirty="0" smtClean="0">
                <a:solidFill>
                  <a:schemeClr val="bg1"/>
                </a:solidFill>
                <a:latin typeface="Calibri"/>
              </a:rPr>
              <a:t>S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=240 Mpa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it-IT" sz="1400" baseline="-25000" dirty="0" smtClean="0">
                <a:solidFill>
                  <a:schemeClr val="bg1"/>
                </a:solidFill>
                <a:latin typeface="Calibri"/>
              </a:rPr>
              <a:t>AMM</a:t>
            </a:r>
            <a:r>
              <a:rPr lang="it-IT" sz="1400" dirty="0" smtClean="0">
                <a:solidFill>
                  <a:schemeClr val="bg1"/>
                </a:solidFill>
                <a:latin typeface="Calibri"/>
              </a:rPr>
              <a:t>=240/1,6= 150 MPa</a:t>
            </a:r>
          </a:p>
        </p:txBody>
      </p:sp>
      <p:sp>
        <p:nvSpPr>
          <p:cNvPr id="39" name="Isosceles Triangle 38"/>
          <p:cNvSpPr/>
          <p:nvPr/>
        </p:nvSpPr>
        <p:spPr>
          <a:xfrm>
            <a:off x="3657600" y="2676030"/>
            <a:ext cx="304800" cy="295769"/>
          </a:xfrm>
          <a:prstGeom prst="triangl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CasellaDiTesto 28"/>
          <p:cNvSpPr txBox="1"/>
          <p:nvPr/>
        </p:nvSpPr>
        <p:spPr>
          <a:xfrm>
            <a:off x="2743200" y="3352800"/>
            <a:ext cx="76199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BEARING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alibri"/>
              </a:rPr>
              <a:t>CS5</a:t>
            </a:r>
          </a:p>
        </p:txBody>
      </p:sp>
      <p:cxnSp>
        <p:nvCxnSpPr>
          <p:cNvPr id="41" name="Straight Connector 40"/>
          <p:cNvCxnSpPr>
            <a:stCxn id="40" idx="0"/>
            <a:endCxn id="39" idx="3"/>
          </p:cNvCxnSpPr>
          <p:nvPr/>
        </p:nvCxnSpPr>
        <p:spPr>
          <a:xfrm rot="5400000" flipH="1" flipV="1">
            <a:off x="3276600" y="2819400"/>
            <a:ext cx="381001" cy="6858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972594" y="3733006"/>
            <a:ext cx="1676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2000" y="4572000"/>
            <a:ext cx="3048000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28"/>
          <p:cNvSpPr txBox="1"/>
          <p:nvPr/>
        </p:nvSpPr>
        <p:spPr>
          <a:xfrm>
            <a:off x="2286000" y="4267200"/>
            <a:ext cx="3810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Calibri"/>
              </a:rPr>
              <a:t>L4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778250"/>
          <a:ext cx="114300" cy="215900"/>
        </p:xfrm>
        <a:graphic>
          <a:graphicData uri="http://schemas.openxmlformats.org/presentationml/2006/ole">
            <p:oleObj spid="_x0000_s239618" name="Equation" r:id="rId3" imgW="114120" imgH="215640" progId="Equation.3">
              <p:embed/>
            </p:oleObj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143000" y="304800"/>
            <a:ext cx="70866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SUPPORT STRUCTURAL COMPARISON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990600"/>
          <a:ext cx="6477000" cy="195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947"/>
                <a:gridCol w="2272634"/>
                <a:gridCol w="2954419"/>
              </a:tblGrid>
              <a:tr h="334297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FIXED END</a:t>
                      </a:r>
                    </a:p>
                    <a:p>
                      <a:pPr algn="ctr"/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FIXED END + BEARING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08935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M</a:t>
                      </a:r>
                      <a:r>
                        <a:rPr lang="it-IT" sz="1400" baseline="-25000" dirty="0" smtClean="0"/>
                        <a:t>CS1</a:t>
                      </a:r>
                      <a:r>
                        <a:rPr lang="it-IT" sz="1400" baseline="0" dirty="0" smtClean="0"/>
                        <a:t> (</a:t>
                      </a:r>
                      <a:r>
                        <a:rPr lang="it-IT" sz="1400" baseline="0" dirty="0" err="1" smtClean="0"/>
                        <a:t>Nm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 (</a:t>
                      </a:r>
                      <a:r>
                        <a:rPr lang="it-IT" sz="1400" dirty="0" err="1" smtClean="0"/>
                        <a:t>max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9,4</a:t>
                      </a:r>
                      <a:endParaRPr lang="it-IT" sz="1400" dirty="0"/>
                    </a:p>
                  </a:txBody>
                  <a:tcPr/>
                </a:tc>
              </a:tr>
              <a:tr h="20893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</a:t>
                      </a:r>
                      <a:r>
                        <a:rPr lang="it-IT" sz="1400" baseline="-25000" dirty="0" smtClean="0"/>
                        <a:t>CS3</a:t>
                      </a:r>
                      <a:r>
                        <a:rPr lang="it-IT" sz="1400" baseline="0" dirty="0" smtClean="0"/>
                        <a:t> (</a:t>
                      </a:r>
                      <a:r>
                        <a:rPr lang="it-IT" sz="1400" baseline="0" dirty="0" err="1" smtClean="0"/>
                        <a:t>Nm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11,1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12,5 (</a:t>
                      </a:r>
                      <a:r>
                        <a:rPr lang="it-IT" sz="1400" dirty="0" err="1" smtClean="0"/>
                        <a:t>max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33429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</a:t>
                      </a:r>
                      <a:r>
                        <a:rPr lang="it-IT" sz="1400" baseline="-25000" dirty="0" smtClean="0"/>
                        <a:t>CS1</a:t>
                      </a:r>
                      <a:r>
                        <a:rPr lang="it-IT" sz="1400" baseline="0" dirty="0" smtClean="0"/>
                        <a:t> (</a:t>
                      </a:r>
                      <a:r>
                        <a:rPr lang="it-IT" sz="1400" baseline="0" dirty="0" err="1" smtClean="0"/>
                        <a:t>N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392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258,6</a:t>
                      </a:r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</a:tr>
              <a:tr h="20893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</a:t>
                      </a:r>
                      <a:r>
                        <a:rPr lang="it-IT" sz="1400" baseline="-25000" dirty="0" smtClean="0"/>
                        <a:t>CS5</a:t>
                      </a:r>
                      <a:r>
                        <a:rPr lang="it-IT" sz="1400" baseline="0" dirty="0" smtClean="0"/>
                        <a:t> (</a:t>
                      </a:r>
                      <a:r>
                        <a:rPr lang="it-IT" sz="1400" baseline="0" dirty="0" err="1" smtClean="0"/>
                        <a:t>N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133,4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47800" y="3505200"/>
            <a:ext cx="152400" cy="25146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urved Left Arrow 10"/>
          <p:cNvSpPr/>
          <p:nvPr/>
        </p:nvSpPr>
        <p:spPr>
          <a:xfrm>
            <a:off x="1828800" y="4191000"/>
            <a:ext cx="228600" cy="838200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Down Arrow 12"/>
          <p:cNvSpPr/>
          <p:nvPr/>
        </p:nvSpPr>
        <p:spPr>
          <a:xfrm>
            <a:off x="1676400" y="4038600"/>
            <a:ext cx="161243" cy="1303302"/>
          </a:xfrm>
          <a:prstGeom prst="downArrow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5486400" y="3505200"/>
            <a:ext cx="152400" cy="25146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772400" y="3505200"/>
            <a:ext cx="152400" cy="25146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Curved Left Arrow 15"/>
          <p:cNvSpPr/>
          <p:nvPr/>
        </p:nvSpPr>
        <p:spPr>
          <a:xfrm>
            <a:off x="5867400" y="4343400"/>
            <a:ext cx="228600" cy="762000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Down Arrow 16"/>
          <p:cNvSpPr/>
          <p:nvPr/>
        </p:nvSpPr>
        <p:spPr>
          <a:xfrm>
            <a:off x="5715000" y="4114800"/>
            <a:ext cx="161243" cy="1303302"/>
          </a:xfrm>
          <a:prstGeom prst="downArrow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Down Arrow 17"/>
          <p:cNvSpPr/>
          <p:nvPr/>
        </p:nvSpPr>
        <p:spPr>
          <a:xfrm>
            <a:off x="7543800" y="4114800"/>
            <a:ext cx="161243" cy="1303302"/>
          </a:xfrm>
          <a:prstGeom prst="downArrow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3733800" y="3505200"/>
            <a:ext cx="152400" cy="25146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600200" y="3505200"/>
            <a:ext cx="2133600" cy="1524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1600200" y="5867400"/>
            <a:ext cx="2133600" cy="1524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5638800" y="5867400"/>
            <a:ext cx="2133600" cy="1524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/>
          <p:nvPr/>
        </p:nvSpPr>
        <p:spPr>
          <a:xfrm>
            <a:off x="5638800" y="3505200"/>
            <a:ext cx="2133600" cy="1524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600200" y="4572001"/>
            <a:ext cx="1905000" cy="76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5638800" y="4648200"/>
            <a:ext cx="2133600" cy="76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1752600" y="3962400"/>
            <a:ext cx="71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6">
                    <a:lumMod val="50000"/>
                  </a:schemeClr>
                </a:solidFill>
              </a:rPr>
              <a:t>98 </a:t>
            </a:r>
            <a:r>
              <a:rPr lang="it-IT" sz="1400" dirty="0" err="1" smtClean="0">
                <a:solidFill>
                  <a:schemeClr val="accent6">
                    <a:lumMod val="50000"/>
                  </a:schemeClr>
                </a:solidFill>
              </a:rPr>
              <a:t>Nm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5334000"/>
            <a:ext cx="64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392 </a:t>
            </a:r>
            <a:r>
              <a:rPr lang="it-IT" sz="1400" dirty="0" err="1" smtClean="0">
                <a:solidFill>
                  <a:srgbClr val="0000FF"/>
                </a:solidFill>
              </a:rPr>
              <a:t>N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41148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9,4 </a:t>
            </a:r>
            <a:r>
              <a:rPr lang="it-IT" sz="1400" dirty="0" err="1" smtClean="0">
                <a:solidFill>
                  <a:schemeClr val="accent5">
                    <a:lumMod val="50000"/>
                  </a:schemeClr>
                </a:solidFill>
              </a:rPr>
              <a:t>Nm</a:t>
            </a:r>
            <a:endParaRPr lang="it-IT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5410200"/>
            <a:ext cx="782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258,6 </a:t>
            </a:r>
            <a:r>
              <a:rPr lang="it-IT" sz="1400" dirty="0" err="1" smtClean="0">
                <a:solidFill>
                  <a:srgbClr val="0000FF"/>
                </a:solidFill>
              </a:rPr>
              <a:t>N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6600" y="5410200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133,4 </a:t>
            </a:r>
            <a:r>
              <a:rPr lang="it-IT" sz="1400" dirty="0" err="1" smtClean="0">
                <a:solidFill>
                  <a:srgbClr val="0000FF"/>
                </a:solidFill>
              </a:rPr>
              <a:t>N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4419600"/>
            <a:ext cx="97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VACUUM</a:t>
            </a:r>
          </a:p>
          <a:p>
            <a:r>
              <a:rPr lang="it-IT" sz="1200" dirty="0" smtClean="0"/>
              <a:t>CHAMBER</a:t>
            </a:r>
            <a:endParaRPr lang="it-IT" sz="1200" dirty="0"/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>
          <a:xfrm rot="5400000">
            <a:off x="4132896" y="4634569"/>
            <a:ext cx="300335" cy="79372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2"/>
          </p:cNvCxnSpPr>
          <p:nvPr/>
        </p:nvCxnSpPr>
        <p:spPr>
          <a:xfrm rot="16200000" flipH="1">
            <a:off x="4932996" y="4628195"/>
            <a:ext cx="300335" cy="80647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>
            <a:off x="6705600" y="4343400"/>
            <a:ext cx="228600" cy="762000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TextBox 39"/>
          <p:cNvSpPr txBox="1"/>
          <p:nvPr/>
        </p:nvSpPr>
        <p:spPr>
          <a:xfrm>
            <a:off x="6477000" y="50292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12,5 </a:t>
            </a:r>
            <a:r>
              <a:rPr lang="it-IT" sz="1400" dirty="0" err="1" smtClean="0">
                <a:solidFill>
                  <a:schemeClr val="accent5">
                    <a:lumMod val="50000"/>
                  </a:schemeClr>
                </a:solidFill>
              </a:rPr>
              <a:t>Nm</a:t>
            </a:r>
            <a:endParaRPr lang="it-IT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362200" y="4191000"/>
            <a:ext cx="457200" cy="2301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19400" y="4419600"/>
            <a:ext cx="228600" cy="777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0" y="4495800"/>
            <a:ext cx="457200" cy="76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1447006" y="3277394"/>
            <a:ext cx="1068388" cy="762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620000" y="4724400"/>
            <a:ext cx="152400" cy="76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9" idx="1"/>
          </p:cNvCxnSpPr>
          <p:nvPr/>
        </p:nvCxnSpPr>
        <p:spPr>
          <a:xfrm rot="10800000" flipH="1">
            <a:off x="6762750" y="4800601"/>
            <a:ext cx="876300" cy="1797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39" idx="1"/>
          </p:cNvCxnSpPr>
          <p:nvPr/>
        </p:nvCxnSpPr>
        <p:spPr>
          <a:xfrm>
            <a:off x="5638800" y="4419600"/>
            <a:ext cx="1123950" cy="56076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873009" y="3851392"/>
            <a:ext cx="1454759" cy="37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6288734" y="3083868"/>
            <a:ext cx="528933" cy="3048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2743200" y="2971801"/>
            <a:ext cx="1066800" cy="52893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rved Left Arrow 45"/>
          <p:cNvSpPr/>
          <p:nvPr/>
        </p:nvSpPr>
        <p:spPr>
          <a:xfrm>
            <a:off x="2438400" y="4191000"/>
            <a:ext cx="228600" cy="762000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TextBox 46"/>
          <p:cNvSpPr txBox="1"/>
          <p:nvPr/>
        </p:nvSpPr>
        <p:spPr>
          <a:xfrm>
            <a:off x="2209800" y="4876800"/>
            <a:ext cx="841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11,1 </a:t>
            </a:r>
            <a:r>
              <a:rPr lang="it-IT" sz="1400" dirty="0" err="1" smtClean="0">
                <a:solidFill>
                  <a:schemeClr val="accent5">
                    <a:lumMod val="50000"/>
                  </a:schemeClr>
                </a:solidFill>
              </a:rPr>
              <a:t>Nm</a:t>
            </a:r>
            <a:endParaRPr lang="it-IT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1602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52400" y="1981200"/>
            <a:ext cx="8839200" cy="2362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READ-OUT FEED THROUGH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READ-OUT FEEDTHROUGH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2626" name="Equation" r:id="rId3" imgW="114120" imgH="215640" progId="Equation.3">
              <p:embed/>
            </p:oleObj>
          </a:graphicData>
        </a:graphic>
      </p:graphicFrame>
      <p:pic>
        <p:nvPicPr>
          <p:cNvPr id="8" name="Picture 7" descr="feed-trhrough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33659"/>
            <a:ext cx="6526607" cy="3562141"/>
          </a:xfrm>
          <a:prstGeom prst="rect">
            <a:avLst/>
          </a:prstGeom>
        </p:spPr>
      </p:pic>
      <p:pic>
        <p:nvPicPr>
          <p:cNvPr id="9" name="Picture 8" descr="ConnectivityForWeb_Pagina_12_Immagine_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971800"/>
            <a:ext cx="3200400" cy="3321217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1" idx="2"/>
          </p:cNvCxnSpPr>
          <p:nvPr/>
        </p:nvCxnSpPr>
        <p:spPr>
          <a:xfrm rot="5400000">
            <a:off x="3913250" y="647083"/>
            <a:ext cx="1307068" cy="242796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8382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50 PINS CONNECTOR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stCxn id="16" idx="0"/>
          </p:cNvCxnSpPr>
          <p:nvPr/>
        </p:nvCxnSpPr>
        <p:spPr>
          <a:xfrm rot="5400000" flipH="1" flipV="1">
            <a:off x="1619070" y="4514671"/>
            <a:ext cx="1447795" cy="190864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2999" y="5334000"/>
            <a:ext cx="220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DNCF100 FLANGE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eed-trhrough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08" y="2971800"/>
            <a:ext cx="6729392" cy="35052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READ-OUT FEEDTHROUGH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7746" name="Equation" r:id="rId4" imgW="114120" imgH="215640" progId="Equation.3">
              <p:embed/>
            </p:oleObj>
          </a:graphicData>
        </a:graphic>
      </p:graphicFrame>
      <p:pic>
        <p:nvPicPr>
          <p:cNvPr id="13" name="Picture 12" descr="feed-trhrough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400"/>
            <a:ext cx="5562600" cy="2897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7506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52400" y="1143000"/>
            <a:ext cx="8839200" cy="441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OVERALL DIMENSIONS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it-IT" sz="28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ALLOWED ASSEMBLING SPACE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lang="it-IT" sz="28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it-IT" sz="28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SKETCHES</a:t>
            </a:r>
            <a:endParaRPr kumimoji="0" lang="it-IT" sz="28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24884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EXTRACTING/INSERTING ALLOWED SPACE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9088" name="Equation" r:id="rId4" imgW="114120" imgH="21564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4915694" y="3314700"/>
            <a:ext cx="4190206" cy="794"/>
          </a:xfrm>
          <a:prstGeom prst="line">
            <a:avLst/>
          </a:prstGeom>
          <a:ln w="12700">
            <a:solidFill>
              <a:schemeClr val="bg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6553200" y="5410200"/>
            <a:ext cx="762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53200" y="1219200"/>
            <a:ext cx="6858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6400325" y="3109761"/>
            <a:ext cx="88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397 mm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7302594" y="3124200"/>
            <a:ext cx="1308006" cy="304800"/>
          </a:xfrm>
          <a:prstGeom prst="leftRightArrow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TextBox 49"/>
          <p:cNvSpPr txBox="1"/>
          <p:nvPr/>
        </p:nvSpPr>
        <p:spPr>
          <a:xfrm>
            <a:off x="7086600" y="3429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INSERTION/EXTRACTION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962400" y="2743200"/>
            <a:ext cx="1295400" cy="1295400"/>
          </a:xfrm>
          <a:prstGeom prst="line">
            <a:avLst/>
          </a:prstGeom>
          <a:ln w="12700">
            <a:solidFill>
              <a:schemeClr val="bg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033747">
            <a:off x="4034759" y="3242776"/>
            <a:ext cx="88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168 mm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54864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INSERTION WINDOW = 397 mm  ;  DETECTOR SIZE = 390 mm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SCKETCH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39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8530" name="Equation" r:id="rId3" imgW="114120" imgH="215640" progId="Equation.3">
              <p:embed/>
            </p:oleObj>
          </a:graphicData>
        </a:graphic>
      </p:graphicFrame>
      <p:pic>
        <p:nvPicPr>
          <p:cNvPr id="16" name="Picture 15" descr="cooling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1600" y="609601"/>
            <a:ext cx="11353800" cy="591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VIEW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8226" name="Equation" r:id="rId3" imgW="114120" imgH="215640" progId="Equation.3">
              <p:embed/>
            </p:oleObj>
          </a:graphicData>
        </a:graphic>
      </p:graphicFrame>
      <p:pic>
        <p:nvPicPr>
          <p:cNvPr id="11" name="Picture 10" descr="scketch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9144000" cy="5257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71600" y="4572000"/>
            <a:ext cx="1066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419600"/>
            <a:ext cx="926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COOLING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7" idx="0"/>
          </p:cNvCxnSpPr>
          <p:nvPr/>
        </p:nvCxnSpPr>
        <p:spPr>
          <a:xfrm rot="16200000" flipV="1">
            <a:off x="7027478" y="4097731"/>
            <a:ext cx="609600" cy="110093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2800" y="4953000"/>
            <a:ext cx="143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FEED-THROUGH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19" idx="1"/>
          </p:cNvCxnSpPr>
          <p:nvPr/>
        </p:nvCxnSpPr>
        <p:spPr>
          <a:xfrm rot="10800000" flipV="1">
            <a:off x="5638800" y="1433900"/>
            <a:ext cx="1371600" cy="928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1295400"/>
            <a:ext cx="110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QUADRANT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5029200" y="3886200"/>
            <a:ext cx="26670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96200" y="3733800"/>
            <a:ext cx="883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SUPPORT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71600" y="3733800"/>
            <a:ext cx="1600200" cy="228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581400"/>
            <a:ext cx="121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TARGET CELL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SCKETCH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9554" name="Equation" r:id="rId3" imgW="114120" imgH="215640" progId="Equation.3">
              <p:embed/>
            </p:oleObj>
          </a:graphicData>
        </a:graphic>
      </p:graphicFrame>
      <p:pic>
        <p:nvPicPr>
          <p:cNvPr id="8" name="Picture 7" descr="cooling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541"/>
            <a:ext cx="4718292" cy="2457660"/>
          </a:xfrm>
          <a:prstGeom prst="rect">
            <a:avLst/>
          </a:prstGeom>
        </p:spPr>
      </p:pic>
      <p:pic>
        <p:nvPicPr>
          <p:cNvPr id="9" name="Picture 8" descr="cooling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044358"/>
            <a:ext cx="4724400" cy="2460842"/>
          </a:xfrm>
          <a:prstGeom prst="rect">
            <a:avLst/>
          </a:prstGeom>
        </p:spPr>
      </p:pic>
      <p:pic>
        <p:nvPicPr>
          <p:cNvPr id="10" name="Picture 9" descr="cooling3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3657600"/>
            <a:ext cx="5105400" cy="2659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c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6019800" cy="31355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SCKETCH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2866" name="Equation" r:id="rId4" imgW="114120" imgH="215640" progId="Equation.3">
              <p:embed/>
            </p:oleObj>
          </a:graphicData>
        </a:graphic>
      </p:graphicFrame>
      <p:pic>
        <p:nvPicPr>
          <p:cNvPr id="8" name="Picture 7" descr="tc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00"/>
            <a:ext cx="5638800" cy="2937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SCKETCH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3890" name="Equation" r:id="rId3" imgW="114120" imgH="215640" progId="Equation.3">
              <p:embed/>
            </p:oleObj>
          </a:graphicData>
        </a:graphic>
      </p:graphicFrame>
      <p:pic>
        <p:nvPicPr>
          <p:cNvPr id="11" name="Picture 10" descr="scketch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540"/>
            <a:ext cx="9144000" cy="47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SCKETCH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5938" name="Equation" r:id="rId3" imgW="114120" imgH="215640" progId="Equation.3">
              <p:embed/>
            </p:oleObj>
          </a:graphicData>
        </a:graphic>
      </p:graphicFrame>
      <p:pic>
        <p:nvPicPr>
          <p:cNvPr id="9" name="Picture 8" descr="scketch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540"/>
            <a:ext cx="9144000" cy="47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SCKETCH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7986" name="Equation" r:id="rId3" imgW="114120" imgH="215640" progId="Equation.3">
              <p:embed/>
            </p:oleObj>
          </a:graphicData>
        </a:graphic>
      </p:graphicFrame>
      <p:pic>
        <p:nvPicPr>
          <p:cNvPr id="9" name="Picture 8" descr="scketch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540"/>
            <a:ext cx="9144000" cy="47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SCKETCH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62" name="Equation" r:id="rId3" imgW="114120" imgH="215640" progId="Equation.3">
              <p:embed/>
            </p:oleObj>
          </a:graphicData>
        </a:graphic>
      </p:graphicFrame>
      <p:pic>
        <p:nvPicPr>
          <p:cNvPr id="9" name="Picture 8" descr="scketch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540"/>
            <a:ext cx="9144000" cy="47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461986"/>
          </a:xfrm>
        </p:spPr>
        <p:txBody>
          <a:bodyPr>
            <a:noAutofit/>
          </a:bodyPr>
          <a:lstStyle/>
          <a:p>
            <a:r>
              <a:rPr lang="it-IT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!!</a:t>
            </a:r>
            <a:endParaRPr lang="it-IT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25634" name="E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quadran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4706471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8370" name="Equation" r:id="rId4" imgW="114120" imgH="215640" progId="Equation.3">
              <p:embed/>
            </p:oleObj>
          </a:graphicData>
        </a:graphic>
      </p:graphicFrame>
      <p:sp>
        <p:nvSpPr>
          <p:cNvPr id="10" name="CasellaDiTesto 28"/>
          <p:cNvSpPr txBox="1"/>
          <p:nvPr/>
        </p:nvSpPr>
        <p:spPr>
          <a:xfrm>
            <a:off x="5029200" y="16002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READ-OUT ELECTRONICS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3886200" y="1752600"/>
            <a:ext cx="1143000" cy="685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28"/>
          <p:cNvSpPr txBox="1"/>
          <p:nvPr/>
        </p:nvSpPr>
        <p:spPr>
          <a:xfrm>
            <a:off x="685800" y="4648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DETECTOR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COOLING BOX INCLUDING</a:t>
            </a:r>
          </a:p>
          <a:p>
            <a:r>
              <a:rPr lang="it-IT" sz="1200" dirty="0" err="1" smtClean="0">
                <a:solidFill>
                  <a:schemeClr val="bg1"/>
                </a:solidFill>
              </a:rPr>
              <a:t>3</a:t>
            </a:r>
            <a:r>
              <a:rPr lang="it-IT" sz="1200" dirty="0" smtClean="0">
                <a:solidFill>
                  <a:schemeClr val="bg1"/>
                </a:solidFill>
              </a:rPr>
              <a:t> LAYERS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76400" y="3886200"/>
            <a:ext cx="1143000" cy="914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olo 1"/>
          <p:cNvSpPr txBox="1">
            <a:spLocks/>
          </p:cNvSpPr>
          <p:nvPr/>
        </p:nvSpPr>
        <p:spPr>
          <a:xfrm>
            <a:off x="1828800" y="304800"/>
            <a:ext cx="56388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QUADRANT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eadout concep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257800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6802" name="Equation" r:id="rId4" imgW="114120" imgH="215640" progId="Equation.3">
              <p:embed/>
            </p:oleObj>
          </a:graphicData>
        </a:graphic>
      </p:graphicFrame>
      <p:sp>
        <p:nvSpPr>
          <p:cNvPr id="18" name="CasellaDiTesto 28"/>
          <p:cNvSpPr txBox="1"/>
          <p:nvPr/>
        </p:nvSpPr>
        <p:spPr>
          <a:xfrm>
            <a:off x="381000" y="5638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SENSORS LAYER </a:t>
            </a:r>
            <a:r>
              <a:rPr lang="it-IT" sz="1200" dirty="0" err="1" smtClean="0">
                <a:solidFill>
                  <a:schemeClr val="bg1"/>
                </a:solidFill>
              </a:rPr>
              <a:t>1</a:t>
            </a:r>
            <a:r>
              <a:rPr lang="it-IT" sz="1200" dirty="0" smtClean="0">
                <a:solidFill>
                  <a:schemeClr val="bg1"/>
                </a:solidFill>
              </a:rPr>
              <a:t> : HERMES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19400" y="4800600"/>
            <a:ext cx="1981200" cy="914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8"/>
          <p:cNvSpPr txBox="1"/>
          <p:nvPr/>
        </p:nvSpPr>
        <p:spPr>
          <a:xfrm>
            <a:off x="381000" y="4724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SENSORS LAYER </a:t>
            </a:r>
            <a:r>
              <a:rPr lang="it-IT" sz="1200" dirty="0" err="1" smtClean="0">
                <a:solidFill>
                  <a:schemeClr val="bg1"/>
                </a:solidFill>
              </a:rPr>
              <a:t>3</a:t>
            </a:r>
            <a:r>
              <a:rPr lang="it-IT" sz="1200" dirty="0" smtClean="0">
                <a:solidFill>
                  <a:schemeClr val="bg1"/>
                </a:solidFill>
              </a:rPr>
              <a:t> : PAX</a:t>
            </a:r>
          </a:p>
        </p:txBody>
      </p:sp>
      <p:sp>
        <p:nvSpPr>
          <p:cNvPr id="22" name="CasellaDiTesto 28"/>
          <p:cNvSpPr txBox="1"/>
          <p:nvPr/>
        </p:nvSpPr>
        <p:spPr>
          <a:xfrm>
            <a:off x="381000" y="5181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SENSORS LAYER </a:t>
            </a:r>
            <a:r>
              <a:rPr lang="it-IT" sz="1200" dirty="0" err="1" smtClean="0">
                <a:solidFill>
                  <a:schemeClr val="bg1"/>
                </a:solidFill>
              </a:rPr>
              <a:t>2</a:t>
            </a:r>
            <a:r>
              <a:rPr lang="it-IT" sz="1200" dirty="0" smtClean="0">
                <a:solidFill>
                  <a:schemeClr val="bg1"/>
                </a:solidFill>
              </a:rPr>
              <a:t> : PAX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438400" y="3733800"/>
            <a:ext cx="1981200" cy="1143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438400" y="4267200"/>
            <a:ext cx="1905000" cy="1066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28"/>
          <p:cNvSpPr txBox="1"/>
          <p:nvPr/>
        </p:nvSpPr>
        <p:spPr>
          <a:xfrm>
            <a:off x="7391400" y="2057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LAYER </a:t>
            </a:r>
            <a:r>
              <a:rPr lang="it-IT" sz="1200" dirty="0" err="1" smtClean="0">
                <a:solidFill>
                  <a:schemeClr val="bg1"/>
                </a:solidFill>
              </a:rPr>
              <a:t>3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6172200" y="2286000"/>
            <a:ext cx="1295400" cy="914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28"/>
          <p:cNvSpPr txBox="1"/>
          <p:nvPr/>
        </p:nvSpPr>
        <p:spPr>
          <a:xfrm>
            <a:off x="7239000" y="1600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LAYER </a:t>
            </a:r>
            <a:r>
              <a:rPr lang="it-IT" sz="1200" dirty="0" err="1" smtClean="0">
                <a:solidFill>
                  <a:schemeClr val="bg1"/>
                </a:solidFill>
              </a:rPr>
              <a:t>2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0800000" flipV="1">
            <a:off x="5029200" y="1828800"/>
            <a:ext cx="2286000" cy="838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28"/>
          <p:cNvSpPr txBox="1"/>
          <p:nvPr/>
        </p:nvSpPr>
        <p:spPr>
          <a:xfrm>
            <a:off x="7010400" y="1143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LAYER </a:t>
            </a:r>
            <a:r>
              <a:rPr lang="it-IT" sz="1200" dirty="0" err="1" smtClean="0">
                <a:solidFill>
                  <a:schemeClr val="bg1"/>
                </a:solidFill>
              </a:rPr>
              <a:t>1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4419600" y="1371600"/>
            <a:ext cx="2667000" cy="762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olo 1"/>
          <p:cNvSpPr txBox="1">
            <a:spLocks/>
          </p:cNvSpPr>
          <p:nvPr/>
        </p:nvSpPr>
        <p:spPr>
          <a:xfrm>
            <a:off x="21336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READ-OUT CONCEPT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pstream-downsteam view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429000"/>
            <a:ext cx="5867400" cy="3019986"/>
          </a:xfrm>
          <a:prstGeom prst="rect">
            <a:avLst/>
          </a:prstGeom>
        </p:spPr>
      </p:pic>
      <p:pic>
        <p:nvPicPr>
          <p:cNvPr id="15" name="Picture 14" descr="upstream-downsteam view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9600"/>
            <a:ext cx="5410200" cy="27846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9570" name="Equation" r:id="rId5" imgW="114120" imgH="215640" progId="Equation.3">
              <p:embed/>
            </p:oleObj>
          </a:graphicData>
        </a:graphic>
      </p:graphicFrame>
      <p:sp>
        <p:nvSpPr>
          <p:cNvPr id="11" name="CasellaDiTesto 28"/>
          <p:cNvSpPr txBox="1"/>
          <p:nvPr/>
        </p:nvSpPr>
        <p:spPr>
          <a:xfrm>
            <a:off x="4038600" y="1905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UPSTREAM</a:t>
            </a:r>
          </a:p>
        </p:txBody>
      </p:sp>
      <p:sp>
        <p:nvSpPr>
          <p:cNvPr id="14" name="CasellaDiTesto 28"/>
          <p:cNvSpPr txBox="1"/>
          <p:nvPr/>
        </p:nvSpPr>
        <p:spPr>
          <a:xfrm>
            <a:off x="7467600" y="5715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DOWNSTREAM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905000" y="152400"/>
            <a:ext cx="57912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UPSTREAM/DOWNSTREAM VIEWS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eft rigth view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555626"/>
            <a:ext cx="5638800" cy="2902324"/>
          </a:xfrm>
          <a:prstGeom prst="rect">
            <a:avLst/>
          </a:prstGeom>
        </p:spPr>
      </p:pic>
      <p:pic>
        <p:nvPicPr>
          <p:cNvPr id="17" name="Picture 16" descr="left rigth view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5460275" cy="2810436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0594" name="Equation" r:id="rId5" imgW="114120" imgH="215640" progId="Equation.3">
              <p:embed/>
            </p:oleObj>
          </a:graphicData>
        </a:graphic>
      </p:graphicFrame>
      <p:sp>
        <p:nvSpPr>
          <p:cNvPr id="11" name="CasellaDiTesto 28"/>
          <p:cNvSpPr txBox="1"/>
          <p:nvPr/>
        </p:nvSpPr>
        <p:spPr>
          <a:xfrm>
            <a:off x="762000" y="3124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LEFT</a:t>
            </a:r>
          </a:p>
        </p:txBody>
      </p:sp>
      <p:sp>
        <p:nvSpPr>
          <p:cNvPr id="14" name="CasellaDiTesto 28"/>
          <p:cNvSpPr txBox="1"/>
          <p:nvPr/>
        </p:nvSpPr>
        <p:spPr>
          <a:xfrm>
            <a:off x="4343400" y="605240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RIGHT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2209800" y="1524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LEFT/RIGHT VIEWS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ayer1-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733800"/>
            <a:ext cx="5181600" cy="2667000"/>
          </a:xfrm>
          <a:prstGeom prst="rect">
            <a:avLst/>
          </a:prstGeom>
        </p:spPr>
      </p:pic>
      <p:pic>
        <p:nvPicPr>
          <p:cNvPr id="17" name="Picture 16" descr="layer1-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5765"/>
            <a:ext cx="5410200" cy="27846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Tbilisi , 10/07/2014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9250" name="Equation" r:id="rId5" imgW="114120" imgH="215640" progId="Equation.3">
              <p:embed/>
            </p:oleObj>
          </a:graphicData>
        </a:graphic>
      </p:graphicFrame>
      <p:sp>
        <p:nvSpPr>
          <p:cNvPr id="18" name="CasellaDiTesto 28"/>
          <p:cNvSpPr txBox="1"/>
          <p:nvPr/>
        </p:nvSpPr>
        <p:spPr>
          <a:xfrm>
            <a:off x="4876800" y="1371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PCB</a:t>
            </a:r>
          </a:p>
        </p:txBody>
      </p:sp>
      <p:cxnSp>
        <p:nvCxnSpPr>
          <p:cNvPr id="19" name="Straight Connector 18"/>
          <p:cNvCxnSpPr>
            <a:stCxn id="18" idx="1"/>
          </p:cNvCxnSpPr>
          <p:nvPr/>
        </p:nvCxnSpPr>
        <p:spPr>
          <a:xfrm rot="10800000" flipV="1">
            <a:off x="3200400" y="1510100"/>
            <a:ext cx="1676400" cy="3949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8"/>
          <p:cNvSpPr txBox="1"/>
          <p:nvPr/>
        </p:nvSpPr>
        <p:spPr>
          <a:xfrm>
            <a:off x="5029200" y="2514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HERMES SENSOR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3352800" y="2667000"/>
            <a:ext cx="1676400" cy="685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READ-OUT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6004</TotalTime>
  <Words>2358</Words>
  <Application>Microsoft Macintosh PowerPoint</Application>
  <PresentationFormat>On-screen Show (4:3)</PresentationFormat>
  <Paragraphs>678</Paragraphs>
  <Slides>46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Apex</vt:lpstr>
      <vt:lpstr>Equation</vt:lpstr>
      <vt:lpstr>PAX DETECTOR</vt:lpstr>
      <vt:lpstr>Slide 2</vt:lpstr>
      <vt:lpstr>Slide 3</vt:lpstr>
      <vt:lpstr>OVERALL VIEW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COOLING FLUID PROPERTIES (SENSORS BOX)</vt:lpstr>
      <vt:lpstr>COOLING FLUID OPERATING CONDITIONS (SENSORS BOX)</vt:lpstr>
      <vt:lpstr>Slide 17</vt:lpstr>
      <vt:lpstr>COOLING FLUID PROPERTIES (READ-OUT PCB)</vt:lpstr>
      <vt:lpstr>COOLING FLUID OPERATING CONDITIONS (READ-OUT PCB)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THE READ-OUT FEEDTHROUGH</vt:lpstr>
      <vt:lpstr>THE READ-OUT FEEDTHROUGH</vt:lpstr>
      <vt:lpstr>Slide 37</vt:lpstr>
      <vt:lpstr>DETECTOR EXTRACTING/INSERTING ALLOWED SPACE</vt:lpstr>
      <vt:lpstr>SCKETCH - 1</vt:lpstr>
      <vt:lpstr>SCKETCH - 2</vt:lpstr>
      <vt:lpstr>SCKETCH - 3</vt:lpstr>
      <vt:lpstr>SCKETCH - 4</vt:lpstr>
      <vt:lpstr>SCKETCH - 5</vt:lpstr>
      <vt:lpstr>SCKETCH - 6</vt:lpstr>
      <vt:lpstr>SCKETCH - 7</vt:lpstr>
      <vt:lpstr>THANK YOU !!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GIGATRACKER</dc:title>
  <dc:creator>Carassiti Vittore</dc:creator>
  <cp:lastModifiedBy>Vittore Carassiti</cp:lastModifiedBy>
  <cp:revision>736</cp:revision>
  <dcterms:created xsi:type="dcterms:W3CDTF">2014-07-09T18:32:13Z</dcterms:created>
  <dcterms:modified xsi:type="dcterms:W3CDTF">2014-07-09T18:49:44Z</dcterms:modified>
</cp:coreProperties>
</file>