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9" r:id="rId4"/>
    <p:sldId id="274" r:id="rId5"/>
    <p:sldId id="260" r:id="rId6"/>
    <p:sldId id="262" r:id="rId7"/>
    <p:sldId id="263" r:id="rId8"/>
    <p:sldId id="265" r:id="rId9"/>
    <p:sldId id="266" r:id="rId10"/>
    <p:sldId id="269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2782" autoAdjust="0"/>
  </p:normalViewPr>
  <p:slideViewPr>
    <p:cSldViewPr>
      <p:cViewPr varScale="1">
        <p:scale>
          <a:sx n="85" d="100"/>
          <a:sy n="85" d="100"/>
        </p:scale>
        <p:origin x="-7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 lang="en-US" sz="3400">
                <a:latin typeface="Times New Roman" pitchFamily="18" charset="0"/>
                <a:cs typeface="Times New Roman" pitchFamily="18" charset="0"/>
              </a:defRPr>
            </a:pP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en-US" sz="3400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Quantum Technology</a:t>
            </a:r>
            <a:endParaRPr lang="en-US" sz="3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688976377953"/>
          <c:y val="6.6666666666666693E-2"/>
        </c:manualLayout>
      </c:layout>
    </c:title>
    <c:plotArea>
      <c:layout>
        <c:manualLayout>
          <c:layoutTarget val="inner"/>
          <c:xMode val="edge"/>
          <c:yMode val="edge"/>
          <c:x val="0.10444553805774275"/>
          <c:y val="0.18938422280548317"/>
          <c:w val="0.88027668416448124"/>
          <c:h val="0.4220778652668442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patients</c:v>
                </c:pt>
              </c:strCache>
            </c:strRef>
          </c:tx>
          <c:spPr>
            <a:gradFill flip="none" rotWithShape="1">
              <a:gsLst>
                <a:gs pos="0">
                  <a:srgbClr val="FEB80A">
                    <a:shade val="30000"/>
                    <a:satMod val="115000"/>
                  </a:srgbClr>
                </a:gs>
                <a:gs pos="50000">
                  <a:srgbClr val="FEB80A">
                    <a:shade val="67500"/>
                    <a:satMod val="115000"/>
                  </a:srgbClr>
                </a:gs>
                <a:gs pos="100000">
                  <a:srgbClr val="FEB80A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/>
          </c:spPr>
          <c:cat>
            <c:strRef>
              <c:f>Sheet1!$A$2:$A$15</c:f>
              <c:strCache>
                <c:ptCount val="14"/>
                <c:pt idx="0">
                  <c:v>Cardiology</c:v>
                </c:pt>
                <c:pt idx="1">
                  <c:v>Gastroenterology</c:v>
                </c:pt>
                <c:pt idx="2">
                  <c:v>Pulmonology</c:v>
                </c:pt>
                <c:pt idx="3">
                  <c:v>Surgery</c:v>
                </c:pt>
                <c:pt idx="4">
                  <c:v>Rheumatology</c:v>
                </c:pt>
                <c:pt idx="5">
                  <c:v>Neurology</c:v>
                </c:pt>
                <c:pt idx="6">
                  <c:v>Blood vessels disease</c:v>
                </c:pt>
                <c:pt idx="7">
                  <c:v>Gynecology</c:v>
                </c:pt>
                <c:pt idx="8">
                  <c:v>Otolaryngology</c:v>
                </c:pt>
                <c:pt idx="9">
                  <c:v>Stomatology</c:v>
                </c:pt>
                <c:pt idx="10">
                  <c:v>Urology</c:v>
                </c:pt>
                <c:pt idx="11">
                  <c:v>Dermatology</c:v>
                </c:pt>
                <c:pt idx="12">
                  <c:v>Proctology</c:v>
                </c:pt>
                <c:pt idx="13">
                  <c:v>Cosmetology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7140</c:v>
                </c:pt>
                <c:pt idx="1">
                  <c:v>9520</c:v>
                </c:pt>
                <c:pt idx="2">
                  <c:v>14000</c:v>
                </c:pt>
                <c:pt idx="3">
                  <c:v>7280</c:v>
                </c:pt>
                <c:pt idx="4">
                  <c:v>5600</c:v>
                </c:pt>
                <c:pt idx="5">
                  <c:v>5600</c:v>
                </c:pt>
                <c:pt idx="6">
                  <c:v>18347</c:v>
                </c:pt>
                <c:pt idx="7">
                  <c:v>980</c:v>
                </c:pt>
                <c:pt idx="8">
                  <c:v>4200</c:v>
                </c:pt>
                <c:pt idx="9">
                  <c:v>980</c:v>
                </c:pt>
                <c:pt idx="10">
                  <c:v>7000</c:v>
                </c:pt>
                <c:pt idx="11">
                  <c:v>280</c:v>
                </c:pt>
                <c:pt idx="12">
                  <c:v>3640</c:v>
                </c:pt>
                <c:pt idx="13">
                  <c:v>1815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Positive result</c:v>
                </c:pt>
              </c:strCache>
            </c:strRef>
          </c:tx>
          <c:spPr>
            <a:gradFill flip="none" rotWithShape="1">
              <a:gsLst>
                <a:gs pos="0">
                  <a:srgbClr val="7FD13B">
                    <a:shade val="30000"/>
                    <a:satMod val="115000"/>
                  </a:srgbClr>
                </a:gs>
                <a:gs pos="50000">
                  <a:srgbClr val="7FD13B">
                    <a:shade val="67500"/>
                    <a:satMod val="115000"/>
                  </a:srgbClr>
                </a:gs>
                <a:gs pos="100000">
                  <a:srgbClr val="7FD13B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/>
          </c:spPr>
          <c:cat>
            <c:strRef>
              <c:f>Sheet1!$A$2:$A$15</c:f>
              <c:strCache>
                <c:ptCount val="14"/>
                <c:pt idx="0">
                  <c:v>Cardiology</c:v>
                </c:pt>
                <c:pt idx="1">
                  <c:v>Gastroenterology</c:v>
                </c:pt>
                <c:pt idx="2">
                  <c:v>Pulmonology</c:v>
                </c:pt>
                <c:pt idx="3">
                  <c:v>Surgery</c:v>
                </c:pt>
                <c:pt idx="4">
                  <c:v>Rheumatology</c:v>
                </c:pt>
                <c:pt idx="5">
                  <c:v>Neurology</c:v>
                </c:pt>
                <c:pt idx="6">
                  <c:v>Blood vessels disease</c:v>
                </c:pt>
                <c:pt idx="7">
                  <c:v>Gynecology</c:v>
                </c:pt>
                <c:pt idx="8">
                  <c:v>Otolaryngology</c:v>
                </c:pt>
                <c:pt idx="9">
                  <c:v>Stomatology</c:v>
                </c:pt>
                <c:pt idx="10">
                  <c:v>Urology</c:v>
                </c:pt>
                <c:pt idx="11">
                  <c:v>Dermatology</c:v>
                </c:pt>
                <c:pt idx="12">
                  <c:v>Proctology</c:v>
                </c:pt>
                <c:pt idx="13">
                  <c:v>Cosmetology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6497</c:v>
                </c:pt>
                <c:pt idx="1">
                  <c:v>8854</c:v>
                </c:pt>
                <c:pt idx="2">
                  <c:v>12460</c:v>
                </c:pt>
                <c:pt idx="3">
                  <c:v>6334</c:v>
                </c:pt>
                <c:pt idx="4">
                  <c:v>4816</c:v>
                </c:pt>
                <c:pt idx="5">
                  <c:v>5208</c:v>
                </c:pt>
                <c:pt idx="6">
                  <c:v>17613</c:v>
                </c:pt>
                <c:pt idx="7">
                  <c:v>882</c:v>
                </c:pt>
                <c:pt idx="8">
                  <c:v>3654</c:v>
                </c:pt>
                <c:pt idx="9">
                  <c:v>902</c:v>
                </c:pt>
                <c:pt idx="10">
                  <c:v>6160</c:v>
                </c:pt>
                <c:pt idx="11">
                  <c:v>252</c:v>
                </c:pt>
                <c:pt idx="12">
                  <c:v>3422</c:v>
                </c:pt>
                <c:pt idx="13">
                  <c:v>1635</c:v>
                </c:pt>
              </c:numCache>
            </c:numRef>
          </c:val>
        </c:ser>
        <c:gapWidth val="75"/>
        <c:overlap val="-25"/>
        <c:axId val="133885312"/>
        <c:axId val="141636736"/>
      </c:barChart>
      <c:catAx>
        <c:axId val="1338853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1636736"/>
        <c:crosses val="autoZero"/>
        <c:auto val="1"/>
        <c:lblAlgn val="ctr"/>
        <c:lblOffset val="100"/>
      </c:catAx>
      <c:valAx>
        <c:axId val="1416367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12000">
            <a:noFill/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133885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689588801399891"/>
          <c:y val="0.92267556138816065"/>
          <c:w val="0.66620822397200363"/>
          <c:h val="5.1398512685914284E-2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03EB1-9DBF-4675-9E10-1E35F8B17D0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625BA1-5056-47B3-831A-4DD3BAD2F145}">
      <dgm:prSet/>
      <dgm:spPr/>
      <dgm:t>
        <a:bodyPr/>
        <a:lstStyle/>
        <a:p>
          <a:pPr rtl="0"/>
          <a:r>
            <a:rPr lang="en-US" dirty="0" smtClean="0"/>
            <a:t>Decrease diseases between pupils 2.9 times</a:t>
          </a:r>
          <a:endParaRPr lang="en-US" dirty="0"/>
        </a:p>
      </dgm:t>
    </dgm:pt>
    <dgm:pt modelId="{CE50DEBA-9C5B-47FE-983B-7FD3F6094F9F}" type="parTrans" cxnId="{6B6701E8-9381-4370-BF3E-A2995BB148A3}">
      <dgm:prSet/>
      <dgm:spPr/>
      <dgm:t>
        <a:bodyPr/>
        <a:lstStyle/>
        <a:p>
          <a:endParaRPr lang="en-US"/>
        </a:p>
      </dgm:t>
    </dgm:pt>
    <dgm:pt modelId="{8CB8F571-8487-4643-8EA1-EB8284A34384}" type="sibTrans" cxnId="{6B6701E8-9381-4370-BF3E-A2995BB148A3}">
      <dgm:prSet/>
      <dgm:spPr/>
      <dgm:t>
        <a:bodyPr/>
        <a:lstStyle/>
        <a:p>
          <a:endParaRPr lang="en-US"/>
        </a:p>
      </dgm:t>
    </dgm:pt>
    <dgm:pt modelId="{D547B5B5-F3AE-474F-8B07-B29D3654C652}">
      <dgm:prSet/>
      <dgm:spPr/>
      <dgm:t>
        <a:bodyPr/>
        <a:lstStyle/>
        <a:p>
          <a:pPr rtl="0"/>
          <a:r>
            <a:rPr lang="en-US" dirty="0" smtClean="0"/>
            <a:t>Decrease newborn’s diseases 2.8 times</a:t>
          </a:r>
          <a:endParaRPr lang="en-US" dirty="0"/>
        </a:p>
      </dgm:t>
    </dgm:pt>
    <dgm:pt modelId="{81766426-3D61-4269-AED8-AE9B4A67CD83}" type="parTrans" cxnId="{5DF0C19B-8107-4588-8237-ABEE2D3ECBB7}">
      <dgm:prSet/>
      <dgm:spPr/>
      <dgm:t>
        <a:bodyPr/>
        <a:lstStyle/>
        <a:p>
          <a:endParaRPr lang="en-US"/>
        </a:p>
      </dgm:t>
    </dgm:pt>
    <dgm:pt modelId="{1BA28640-B41E-4B62-B4DD-899B85B73A8E}" type="sibTrans" cxnId="{5DF0C19B-8107-4588-8237-ABEE2D3ECBB7}">
      <dgm:prSet/>
      <dgm:spPr/>
      <dgm:t>
        <a:bodyPr/>
        <a:lstStyle/>
        <a:p>
          <a:endParaRPr lang="en-US"/>
        </a:p>
      </dgm:t>
    </dgm:pt>
    <dgm:pt modelId="{8AE37BBA-1365-4682-BAC4-356C2235BF38}">
      <dgm:prSet/>
      <dgm:spPr/>
      <dgm:t>
        <a:bodyPr/>
        <a:lstStyle/>
        <a:p>
          <a:pPr rtl="0"/>
          <a:r>
            <a:rPr lang="en-US" dirty="0" smtClean="0"/>
            <a:t>Decrease ischemic diseases frequency 9 times</a:t>
          </a:r>
          <a:endParaRPr lang="en-US" dirty="0"/>
        </a:p>
      </dgm:t>
    </dgm:pt>
    <dgm:pt modelId="{AC73EC01-EE6A-4D59-832C-612AD4D1DF47}" type="parTrans" cxnId="{2A983924-3858-404A-960C-77FF824C76D5}">
      <dgm:prSet/>
      <dgm:spPr/>
      <dgm:t>
        <a:bodyPr/>
        <a:lstStyle/>
        <a:p>
          <a:endParaRPr lang="en-US"/>
        </a:p>
      </dgm:t>
    </dgm:pt>
    <dgm:pt modelId="{4D909552-49D1-4842-9676-57FB198641CD}" type="sibTrans" cxnId="{2A983924-3858-404A-960C-77FF824C76D5}">
      <dgm:prSet/>
      <dgm:spPr/>
      <dgm:t>
        <a:bodyPr/>
        <a:lstStyle/>
        <a:p>
          <a:endParaRPr lang="en-US"/>
        </a:p>
      </dgm:t>
    </dgm:pt>
    <dgm:pt modelId="{6B3C16FB-0E3E-41B0-AA45-94317C62C88C}">
      <dgm:prSet/>
      <dgm:spPr/>
      <dgm:t>
        <a:bodyPr/>
        <a:lstStyle/>
        <a:p>
          <a:pPr rtl="0"/>
          <a:r>
            <a:rPr lang="en-US" dirty="0" smtClean="0"/>
            <a:t>Decrease death incidents caused by infarct 2 times</a:t>
          </a:r>
          <a:endParaRPr lang="en-US" dirty="0"/>
        </a:p>
      </dgm:t>
    </dgm:pt>
    <dgm:pt modelId="{481B8FA2-6300-4B0F-B419-CF43EA8B5126}" type="parTrans" cxnId="{17CE448E-E053-4436-93A4-886EA0087AD6}">
      <dgm:prSet/>
      <dgm:spPr/>
      <dgm:t>
        <a:bodyPr/>
        <a:lstStyle/>
        <a:p>
          <a:endParaRPr lang="en-US"/>
        </a:p>
      </dgm:t>
    </dgm:pt>
    <dgm:pt modelId="{3B9A7955-8DA3-480B-A917-61E2C6A08E20}" type="sibTrans" cxnId="{17CE448E-E053-4436-93A4-886EA0087AD6}">
      <dgm:prSet/>
      <dgm:spPr/>
      <dgm:t>
        <a:bodyPr/>
        <a:lstStyle/>
        <a:p>
          <a:endParaRPr lang="en-US"/>
        </a:p>
      </dgm:t>
    </dgm:pt>
    <dgm:pt modelId="{FF7D7F26-8415-4955-AFAC-0302760694F8}">
      <dgm:prSet/>
      <dgm:spPr/>
      <dgm:t>
        <a:bodyPr/>
        <a:lstStyle/>
        <a:p>
          <a:pPr rtl="0"/>
          <a:r>
            <a:rPr lang="en-US" dirty="0" smtClean="0"/>
            <a:t>Decrease wounds and fractures treatment time </a:t>
          </a:r>
          <a:r>
            <a:rPr lang="ka-GE" dirty="0" smtClean="0"/>
            <a:t>1</a:t>
          </a:r>
          <a:r>
            <a:rPr lang="en-US" dirty="0" smtClean="0"/>
            <a:t>.</a:t>
          </a:r>
          <a:r>
            <a:rPr lang="ka-GE" dirty="0" smtClean="0"/>
            <a:t>9</a:t>
          </a:r>
          <a:r>
            <a:rPr lang="en-US" dirty="0" smtClean="0"/>
            <a:t> times</a:t>
          </a:r>
          <a:endParaRPr lang="en-US" dirty="0"/>
        </a:p>
      </dgm:t>
    </dgm:pt>
    <dgm:pt modelId="{DEDDD37F-3C44-40E5-B7F0-A29C208DD519}" type="parTrans" cxnId="{326F2F36-729E-49D2-B231-D2311F76252E}">
      <dgm:prSet/>
      <dgm:spPr/>
      <dgm:t>
        <a:bodyPr/>
        <a:lstStyle/>
        <a:p>
          <a:endParaRPr lang="en-US"/>
        </a:p>
      </dgm:t>
    </dgm:pt>
    <dgm:pt modelId="{B3CE6E8A-5458-4950-8C59-9EF3E5DF6D1C}" type="sibTrans" cxnId="{326F2F36-729E-49D2-B231-D2311F76252E}">
      <dgm:prSet/>
      <dgm:spPr/>
      <dgm:t>
        <a:bodyPr/>
        <a:lstStyle/>
        <a:p>
          <a:endParaRPr lang="en-US"/>
        </a:p>
      </dgm:t>
    </dgm:pt>
    <dgm:pt modelId="{6BFC6DFA-908D-41E7-A003-6EC50C17696B}" type="pres">
      <dgm:prSet presAssocID="{61303EB1-9DBF-4675-9E10-1E35F8B17D0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2800BF-5E26-4046-BB69-1F1932E29717}" type="pres">
      <dgm:prSet presAssocID="{DB625BA1-5056-47B3-831A-4DD3BAD2F145}" presName="comp" presStyleCnt="0"/>
      <dgm:spPr/>
    </dgm:pt>
    <dgm:pt modelId="{0DF369B3-9EFC-4722-BFEA-444D1D078208}" type="pres">
      <dgm:prSet presAssocID="{DB625BA1-5056-47B3-831A-4DD3BAD2F145}" presName="box" presStyleLbl="node1" presStyleIdx="0" presStyleCnt="5" custLinFactNeighborY="-8313"/>
      <dgm:spPr/>
      <dgm:t>
        <a:bodyPr/>
        <a:lstStyle/>
        <a:p>
          <a:endParaRPr lang="en-US"/>
        </a:p>
      </dgm:t>
    </dgm:pt>
    <dgm:pt modelId="{CBBCBD09-7164-4CFB-98C5-FCEA8C833431}" type="pres">
      <dgm:prSet presAssocID="{DB625BA1-5056-47B3-831A-4DD3BAD2F145}" presName="img" presStyleLbl="fgImgPlace1" presStyleIdx="0" presStyleCnt="5" custScaleX="566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950139-CC6E-49EA-A954-44D33D1F4984}" type="pres">
      <dgm:prSet presAssocID="{DB625BA1-5056-47B3-831A-4DD3BAD2F1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78A90-CB41-43F0-8DDB-A7D4D1A18C15}" type="pres">
      <dgm:prSet presAssocID="{8CB8F571-8487-4643-8EA1-EB8284A34384}" presName="spacer" presStyleCnt="0"/>
      <dgm:spPr/>
    </dgm:pt>
    <dgm:pt modelId="{180F7528-3113-40A0-9D1F-8A5AE324608C}" type="pres">
      <dgm:prSet presAssocID="{D547B5B5-F3AE-474F-8B07-B29D3654C652}" presName="comp" presStyleCnt="0"/>
      <dgm:spPr/>
    </dgm:pt>
    <dgm:pt modelId="{097D884C-3D4F-4598-9EFB-4F21E38A567C}" type="pres">
      <dgm:prSet presAssocID="{D547B5B5-F3AE-474F-8B07-B29D3654C652}" presName="box" presStyleLbl="node1" presStyleIdx="1" presStyleCnt="5"/>
      <dgm:spPr/>
      <dgm:t>
        <a:bodyPr/>
        <a:lstStyle/>
        <a:p>
          <a:endParaRPr lang="en-US"/>
        </a:p>
      </dgm:t>
    </dgm:pt>
    <dgm:pt modelId="{D6DB7D43-A769-4A2C-B5D3-7F82D02A9F2D}" type="pres">
      <dgm:prSet presAssocID="{D547B5B5-F3AE-474F-8B07-B29D3654C652}" presName="img" presStyleLbl="fgImgPlace1" presStyleIdx="1" presStyleCnt="5" custScaleX="5664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DFFDFC-0097-4305-B55C-FE957D7B8ABA}" type="pres">
      <dgm:prSet presAssocID="{D547B5B5-F3AE-474F-8B07-B29D3654C65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CB228-892D-47D9-970A-FD60B3711AF5}" type="pres">
      <dgm:prSet presAssocID="{1BA28640-B41E-4B62-B4DD-899B85B73A8E}" presName="spacer" presStyleCnt="0"/>
      <dgm:spPr/>
    </dgm:pt>
    <dgm:pt modelId="{CAC8CD28-7CB0-48D3-9FA9-04713B5E409B}" type="pres">
      <dgm:prSet presAssocID="{8AE37BBA-1365-4682-BAC4-356C2235BF38}" presName="comp" presStyleCnt="0"/>
      <dgm:spPr/>
    </dgm:pt>
    <dgm:pt modelId="{A7DA93CF-F491-4659-9ADF-BBEE97EFF926}" type="pres">
      <dgm:prSet presAssocID="{8AE37BBA-1365-4682-BAC4-356C2235BF38}" presName="box" presStyleLbl="node1" presStyleIdx="2" presStyleCnt="5"/>
      <dgm:spPr/>
      <dgm:t>
        <a:bodyPr/>
        <a:lstStyle/>
        <a:p>
          <a:endParaRPr lang="en-US"/>
        </a:p>
      </dgm:t>
    </dgm:pt>
    <dgm:pt modelId="{88FC30A5-4796-4E14-B8A4-CA086F42E475}" type="pres">
      <dgm:prSet presAssocID="{8AE37BBA-1365-4682-BAC4-356C2235BF38}" presName="img" presStyleLbl="fgImgPlace1" presStyleIdx="2" presStyleCnt="5" custScaleX="5664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48B4BA9-29D5-49D7-A7B6-0806C0957D50}" type="pres">
      <dgm:prSet presAssocID="{8AE37BBA-1365-4682-BAC4-356C2235BF3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891CF-7C14-4E69-9530-EA027635ECF4}" type="pres">
      <dgm:prSet presAssocID="{4D909552-49D1-4842-9676-57FB198641CD}" presName="spacer" presStyleCnt="0"/>
      <dgm:spPr/>
    </dgm:pt>
    <dgm:pt modelId="{5445D7AC-4572-4929-8A04-FB5909A60A94}" type="pres">
      <dgm:prSet presAssocID="{6B3C16FB-0E3E-41B0-AA45-94317C62C88C}" presName="comp" presStyleCnt="0"/>
      <dgm:spPr/>
    </dgm:pt>
    <dgm:pt modelId="{837B3899-B76C-4A78-B2D9-E84E0992A785}" type="pres">
      <dgm:prSet presAssocID="{6B3C16FB-0E3E-41B0-AA45-94317C62C88C}" presName="box" presStyleLbl="node1" presStyleIdx="3" presStyleCnt="5"/>
      <dgm:spPr/>
      <dgm:t>
        <a:bodyPr/>
        <a:lstStyle/>
        <a:p>
          <a:endParaRPr lang="en-US"/>
        </a:p>
      </dgm:t>
    </dgm:pt>
    <dgm:pt modelId="{5C404A67-8B2B-4933-AC1B-040C5C28AF6E}" type="pres">
      <dgm:prSet presAssocID="{6B3C16FB-0E3E-41B0-AA45-94317C62C88C}" presName="img" presStyleLbl="fgImgPlace1" presStyleIdx="3" presStyleCnt="5" custScaleX="5664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6053A28-E342-4BFB-B3FC-F1BF11EFE859}" type="pres">
      <dgm:prSet presAssocID="{6B3C16FB-0E3E-41B0-AA45-94317C62C88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0E741-31A6-4C52-B5D5-F0CDBB196A92}" type="pres">
      <dgm:prSet presAssocID="{3B9A7955-8DA3-480B-A917-61E2C6A08E20}" presName="spacer" presStyleCnt="0"/>
      <dgm:spPr/>
    </dgm:pt>
    <dgm:pt modelId="{C039A99E-0914-49CB-B457-FC31163B5082}" type="pres">
      <dgm:prSet presAssocID="{FF7D7F26-8415-4955-AFAC-0302760694F8}" presName="comp" presStyleCnt="0"/>
      <dgm:spPr/>
    </dgm:pt>
    <dgm:pt modelId="{A7007F1F-2A2A-4A82-ACC1-8308D674212A}" type="pres">
      <dgm:prSet presAssocID="{FF7D7F26-8415-4955-AFAC-0302760694F8}" presName="box" presStyleLbl="node1" presStyleIdx="4" presStyleCnt="5"/>
      <dgm:spPr/>
      <dgm:t>
        <a:bodyPr/>
        <a:lstStyle/>
        <a:p>
          <a:endParaRPr lang="en-US"/>
        </a:p>
      </dgm:t>
    </dgm:pt>
    <dgm:pt modelId="{BCCA7C51-45C1-4A71-9A4A-60D7F510DCE8}" type="pres">
      <dgm:prSet presAssocID="{FF7D7F26-8415-4955-AFAC-0302760694F8}" presName="img" presStyleLbl="fgImgPlace1" presStyleIdx="4" presStyleCnt="5" custScaleX="5664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596B051-079E-491A-A74A-DF993F878EFF}" type="pres">
      <dgm:prSet presAssocID="{FF7D7F26-8415-4955-AFAC-0302760694F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6F2F36-729E-49D2-B231-D2311F76252E}" srcId="{61303EB1-9DBF-4675-9E10-1E35F8B17D0C}" destId="{FF7D7F26-8415-4955-AFAC-0302760694F8}" srcOrd="4" destOrd="0" parTransId="{DEDDD37F-3C44-40E5-B7F0-A29C208DD519}" sibTransId="{B3CE6E8A-5458-4950-8C59-9EF3E5DF6D1C}"/>
    <dgm:cxn modelId="{23E2A2E8-C842-41A6-B66B-45229B633965}" type="presOf" srcId="{61303EB1-9DBF-4675-9E10-1E35F8B17D0C}" destId="{6BFC6DFA-908D-41E7-A003-6EC50C17696B}" srcOrd="0" destOrd="0" presId="urn:microsoft.com/office/officeart/2005/8/layout/vList4"/>
    <dgm:cxn modelId="{975783CE-D923-424A-B008-93D32C8ACD79}" type="presOf" srcId="{6B3C16FB-0E3E-41B0-AA45-94317C62C88C}" destId="{837B3899-B76C-4A78-B2D9-E84E0992A785}" srcOrd="0" destOrd="0" presId="urn:microsoft.com/office/officeart/2005/8/layout/vList4"/>
    <dgm:cxn modelId="{8F68B3CC-10D5-4D7D-9CAD-706A904BEB3E}" type="presOf" srcId="{8AE37BBA-1365-4682-BAC4-356C2235BF38}" destId="{048B4BA9-29D5-49D7-A7B6-0806C0957D50}" srcOrd="1" destOrd="0" presId="urn:microsoft.com/office/officeart/2005/8/layout/vList4"/>
    <dgm:cxn modelId="{3BBD6047-0DA2-40B2-9B4F-25E7E1C185D5}" type="presOf" srcId="{D547B5B5-F3AE-474F-8B07-B29D3654C652}" destId="{097D884C-3D4F-4598-9EFB-4F21E38A567C}" srcOrd="0" destOrd="0" presId="urn:microsoft.com/office/officeart/2005/8/layout/vList4"/>
    <dgm:cxn modelId="{6ABBB51E-8BE9-4B81-BA52-EE39CA643CD1}" type="presOf" srcId="{6B3C16FB-0E3E-41B0-AA45-94317C62C88C}" destId="{86053A28-E342-4BFB-B3FC-F1BF11EFE859}" srcOrd="1" destOrd="0" presId="urn:microsoft.com/office/officeart/2005/8/layout/vList4"/>
    <dgm:cxn modelId="{E4033ECC-80DA-4F69-8F79-F10414570E6F}" type="presOf" srcId="{FF7D7F26-8415-4955-AFAC-0302760694F8}" destId="{6596B051-079E-491A-A74A-DF993F878EFF}" srcOrd="1" destOrd="0" presId="urn:microsoft.com/office/officeart/2005/8/layout/vList4"/>
    <dgm:cxn modelId="{D9729938-E590-408C-979B-F74D720382FB}" type="presOf" srcId="{DB625BA1-5056-47B3-831A-4DD3BAD2F145}" destId="{3A950139-CC6E-49EA-A954-44D33D1F4984}" srcOrd="1" destOrd="0" presId="urn:microsoft.com/office/officeart/2005/8/layout/vList4"/>
    <dgm:cxn modelId="{17CE448E-E053-4436-93A4-886EA0087AD6}" srcId="{61303EB1-9DBF-4675-9E10-1E35F8B17D0C}" destId="{6B3C16FB-0E3E-41B0-AA45-94317C62C88C}" srcOrd="3" destOrd="0" parTransId="{481B8FA2-6300-4B0F-B419-CF43EA8B5126}" sibTransId="{3B9A7955-8DA3-480B-A917-61E2C6A08E20}"/>
    <dgm:cxn modelId="{8A267E84-C643-4573-A24F-CAED3CB6D26E}" type="presOf" srcId="{D547B5B5-F3AE-474F-8B07-B29D3654C652}" destId="{D2DFFDFC-0097-4305-B55C-FE957D7B8ABA}" srcOrd="1" destOrd="0" presId="urn:microsoft.com/office/officeart/2005/8/layout/vList4"/>
    <dgm:cxn modelId="{5DF0C19B-8107-4588-8237-ABEE2D3ECBB7}" srcId="{61303EB1-9DBF-4675-9E10-1E35F8B17D0C}" destId="{D547B5B5-F3AE-474F-8B07-B29D3654C652}" srcOrd="1" destOrd="0" parTransId="{81766426-3D61-4269-AED8-AE9B4A67CD83}" sibTransId="{1BA28640-B41E-4B62-B4DD-899B85B73A8E}"/>
    <dgm:cxn modelId="{BC19EAD2-2BB6-475C-A9CE-F668C7884F27}" type="presOf" srcId="{DB625BA1-5056-47B3-831A-4DD3BAD2F145}" destId="{0DF369B3-9EFC-4722-BFEA-444D1D078208}" srcOrd="0" destOrd="0" presId="urn:microsoft.com/office/officeart/2005/8/layout/vList4"/>
    <dgm:cxn modelId="{2DE0B3F5-4254-4F00-B987-43FA12DD6545}" type="presOf" srcId="{FF7D7F26-8415-4955-AFAC-0302760694F8}" destId="{A7007F1F-2A2A-4A82-ACC1-8308D674212A}" srcOrd="0" destOrd="0" presId="urn:microsoft.com/office/officeart/2005/8/layout/vList4"/>
    <dgm:cxn modelId="{21E75992-7F48-423F-81F1-E7EB09D3B6F3}" type="presOf" srcId="{8AE37BBA-1365-4682-BAC4-356C2235BF38}" destId="{A7DA93CF-F491-4659-9ADF-BBEE97EFF926}" srcOrd="0" destOrd="0" presId="urn:microsoft.com/office/officeart/2005/8/layout/vList4"/>
    <dgm:cxn modelId="{6B6701E8-9381-4370-BF3E-A2995BB148A3}" srcId="{61303EB1-9DBF-4675-9E10-1E35F8B17D0C}" destId="{DB625BA1-5056-47B3-831A-4DD3BAD2F145}" srcOrd="0" destOrd="0" parTransId="{CE50DEBA-9C5B-47FE-983B-7FD3F6094F9F}" sibTransId="{8CB8F571-8487-4643-8EA1-EB8284A34384}"/>
    <dgm:cxn modelId="{2A983924-3858-404A-960C-77FF824C76D5}" srcId="{61303EB1-9DBF-4675-9E10-1E35F8B17D0C}" destId="{8AE37BBA-1365-4682-BAC4-356C2235BF38}" srcOrd="2" destOrd="0" parTransId="{AC73EC01-EE6A-4D59-832C-612AD4D1DF47}" sibTransId="{4D909552-49D1-4842-9676-57FB198641CD}"/>
    <dgm:cxn modelId="{353E80F7-D660-4F8F-9424-03E228DDD397}" type="presParOf" srcId="{6BFC6DFA-908D-41E7-A003-6EC50C17696B}" destId="{CF2800BF-5E26-4046-BB69-1F1932E29717}" srcOrd="0" destOrd="0" presId="urn:microsoft.com/office/officeart/2005/8/layout/vList4"/>
    <dgm:cxn modelId="{70ADEFBD-BBE8-40E6-B7B1-E301C9694401}" type="presParOf" srcId="{CF2800BF-5E26-4046-BB69-1F1932E29717}" destId="{0DF369B3-9EFC-4722-BFEA-444D1D078208}" srcOrd="0" destOrd="0" presId="urn:microsoft.com/office/officeart/2005/8/layout/vList4"/>
    <dgm:cxn modelId="{B2AD5CC3-0E0E-470C-819B-BF9F0AA6B4B5}" type="presParOf" srcId="{CF2800BF-5E26-4046-BB69-1F1932E29717}" destId="{CBBCBD09-7164-4CFB-98C5-FCEA8C833431}" srcOrd="1" destOrd="0" presId="urn:microsoft.com/office/officeart/2005/8/layout/vList4"/>
    <dgm:cxn modelId="{6CDD4FAC-7A53-44AE-9FCD-D22C0561CA88}" type="presParOf" srcId="{CF2800BF-5E26-4046-BB69-1F1932E29717}" destId="{3A950139-CC6E-49EA-A954-44D33D1F4984}" srcOrd="2" destOrd="0" presId="urn:microsoft.com/office/officeart/2005/8/layout/vList4"/>
    <dgm:cxn modelId="{E195E01B-597C-4D63-9E58-F25977CBFFAA}" type="presParOf" srcId="{6BFC6DFA-908D-41E7-A003-6EC50C17696B}" destId="{AAE78A90-CB41-43F0-8DDB-A7D4D1A18C15}" srcOrd="1" destOrd="0" presId="urn:microsoft.com/office/officeart/2005/8/layout/vList4"/>
    <dgm:cxn modelId="{B3388F59-1C1A-4428-B944-C6694E3113CE}" type="presParOf" srcId="{6BFC6DFA-908D-41E7-A003-6EC50C17696B}" destId="{180F7528-3113-40A0-9D1F-8A5AE324608C}" srcOrd="2" destOrd="0" presId="urn:microsoft.com/office/officeart/2005/8/layout/vList4"/>
    <dgm:cxn modelId="{E072A51E-4AEB-427C-B7F4-AC76B5654F98}" type="presParOf" srcId="{180F7528-3113-40A0-9D1F-8A5AE324608C}" destId="{097D884C-3D4F-4598-9EFB-4F21E38A567C}" srcOrd="0" destOrd="0" presId="urn:microsoft.com/office/officeart/2005/8/layout/vList4"/>
    <dgm:cxn modelId="{52C1FE22-06CC-4B34-A893-FEF5EB39B8EA}" type="presParOf" srcId="{180F7528-3113-40A0-9D1F-8A5AE324608C}" destId="{D6DB7D43-A769-4A2C-B5D3-7F82D02A9F2D}" srcOrd="1" destOrd="0" presId="urn:microsoft.com/office/officeart/2005/8/layout/vList4"/>
    <dgm:cxn modelId="{AF3A16CE-1B34-48FC-AEC9-2B393265961C}" type="presParOf" srcId="{180F7528-3113-40A0-9D1F-8A5AE324608C}" destId="{D2DFFDFC-0097-4305-B55C-FE957D7B8ABA}" srcOrd="2" destOrd="0" presId="urn:microsoft.com/office/officeart/2005/8/layout/vList4"/>
    <dgm:cxn modelId="{2AC5FC1D-1119-44C8-86AF-DB4594388584}" type="presParOf" srcId="{6BFC6DFA-908D-41E7-A003-6EC50C17696B}" destId="{1C0CB228-892D-47D9-970A-FD60B3711AF5}" srcOrd="3" destOrd="0" presId="urn:microsoft.com/office/officeart/2005/8/layout/vList4"/>
    <dgm:cxn modelId="{767F7719-06B1-484C-9E6F-522C9C3F4780}" type="presParOf" srcId="{6BFC6DFA-908D-41E7-A003-6EC50C17696B}" destId="{CAC8CD28-7CB0-48D3-9FA9-04713B5E409B}" srcOrd="4" destOrd="0" presId="urn:microsoft.com/office/officeart/2005/8/layout/vList4"/>
    <dgm:cxn modelId="{4C8B8E76-9DA1-430D-B5F2-08647439A851}" type="presParOf" srcId="{CAC8CD28-7CB0-48D3-9FA9-04713B5E409B}" destId="{A7DA93CF-F491-4659-9ADF-BBEE97EFF926}" srcOrd="0" destOrd="0" presId="urn:microsoft.com/office/officeart/2005/8/layout/vList4"/>
    <dgm:cxn modelId="{AB6BC789-8EB9-470B-9AB1-3FEE7FAF1A00}" type="presParOf" srcId="{CAC8CD28-7CB0-48D3-9FA9-04713B5E409B}" destId="{88FC30A5-4796-4E14-B8A4-CA086F42E475}" srcOrd="1" destOrd="0" presId="urn:microsoft.com/office/officeart/2005/8/layout/vList4"/>
    <dgm:cxn modelId="{332F284C-EA09-4BB4-A785-4A08F7332C97}" type="presParOf" srcId="{CAC8CD28-7CB0-48D3-9FA9-04713B5E409B}" destId="{048B4BA9-29D5-49D7-A7B6-0806C0957D50}" srcOrd="2" destOrd="0" presId="urn:microsoft.com/office/officeart/2005/8/layout/vList4"/>
    <dgm:cxn modelId="{E2C7B48B-9E8C-4401-88BD-9DBFFC8C8922}" type="presParOf" srcId="{6BFC6DFA-908D-41E7-A003-6EC50C17696B}" destId="{015891CF-7C14-4E69-9530-EA027635ECF4}" srcOrd="5" destOrd="0" presId="urn:microsoft.com/office/officeart/2005/8/layout/vList4"/>
    <dgm:cxn modelId="{2C7D2F80-46CA-41A1-BFCD-46313AE6750C}" type="presParOf" srcId="{6BFC6DFA-908D-41E7-A003-6EC50C17696B}" destId="{5445D7AC-4572-4929-8A04-FB5909A60A94}" srcOrd="6" destOrd="0" presId="urn:microsoft.com/office/officeart/2005/8/layout/vList4"/>
    <dgm:cxn modelId="{0E71FC81-E896-4084-93A4-336B4324EB17}" type="presParOf" srcId="{5445D7AC-4572-4929-8A04-FB5909A60A94}" destId="{837B3899-B76C-4A78-B2D9-E84E0992A785}" srcOrd="0" destOrd="0" presId="urn:microsoft.com/office/officeart/2005/8/layout/vList4"/>
    <dgm:cxn modelId="{B2612DFD-15EB-4B29-A2D3-EF2D43B5D94D}" type="presParOf" srcId="{5445D7AC-4572-4929-8A04-FB5909A60A94}" destId="{5C404A67-8B2B-4933-AC1B-040C5C28AF6E}" srcOrd="1" destOrd="0" presId="urn:microsoft.com/office/officeart/2005/8/layout/vList4"/>
    <dgm:cxn modelId="{741DB8D7-D870-41EE-A19E-D413E086B69C}" type="presParOf" srcId="{5445D7AC-4572-4929-8A04-FB5909A60A94}" destId="{86053A28-E342-4BFB-B3FC-F1BF11EFE859}" srcOrd="2" destOrd="0" presId="urn:microsoft.com/office/officeart/2005/8/layout/vList4"/>
    <dgm:cxn modelId="{4E1BE0F3-766C-40A0-89E4-8BD3C0772C65}" type="presParOf" srcId="{6BFC6DFA-908D-41E7-A003-6EC50C17696B}" destId="{8830E741-31A6-4C52-B5D5-F0CDBB196A92}" srcOrd="7" destOrd="0" presId="urn:microsoft.com/office/officeart/2005/8/layout/vList4"/>
    <dgm:cxn modelId="{0B598D4C-5618-45FE-A5DF-6A76234A4B75}" type="presParOf" srcId="{6BFC6DFA-908D-41E7-A003-6EC50C17696B}" destId="{C039A99E-0914-49CB-B457-FC31163B5082}" srcOrd="8" destOrd="0" presId="urn:microsoft.com/office/officeart/2005/8/layout/vList4"/>
    <dgm:cxn modelId="{71B70338-2F40-4A13-B702-1967CA8A64B6}" type="presParOf" srcId="{C039A99E-0914-49CB-B457-FC31163B5082}" destId="{A7007F1F-2A2A-4A82-ACC1-8308D674212A}" srcOrd="0" destOrd="0" presId="urn:microsoft.com/office/officeart/2005/8/layout/vList4"/>
    <dgm:cxn modelId="{CBEB22A8-4BF2-460B-8288-A167556BB107}" type="presParOf" srcId="{C039A99E-0914-49CB-B457-FC31163B5082}" destId="{BCCA7C51-45C1-4A71-9A4A-60D7F510DCE8}" srcOrd="1" destOrd="0" presId="urn:microsoft.com/office/officeart/2005/8/layout/vList4"/>
    <dgm:cxn modelId="{D60DE9B6-BFB4-48B0-8E9B-9A8E52138181}" type="presParOf" srcId="{C039A99E-0914-49CB-B457-FC31163B5082}" destId="{6596B051-079E-491A-A74A-DF993F878EFF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1DC8A-8B56-4728-B5E4-C15CDA64A37D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7B247-D348-4298-90E6-A5642CDE9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7B247-D348-4298-90E6-A5642CDE93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Experiments\qvant. terap\pic\logo_ax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2643555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Georgian Technical</a:t>
            </a:r>
          </a:p>
          <a:p>
            <a:pPr algn="ctr"/>
            <a:r>
              <a:rPr lang="en-US" sz="4400" dirty="0" smtClean="0"/>
              <a:t> University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724400"/>
            <a:ext cx="9144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Speaker</a:t>
            </a:r>
            <a:r>
              <a:rPr lang="ka-GE" sz="2200" dirty="0">
                <a:cs typeface="Times New Roman" pitchFamily="18" charset="0"/>
              </a:rPr>
              <a:t>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Faculty  Of  Information  Science  And Management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pPr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Department of Physics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ka-GE" sz="2200" dirty="0" smtClean="0">
                <a:cs typeface="Times New Roman" pitchFamily="18" charset="0"/>
              </a:rPr>
              <a:t>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year   student</a:t>
            </a:r>
          </a:p>
          <a:p>
            <a:pPr>
              <a:defRPr/>
            </a:pPr>
            <a:r>
              <a:rPr lang="ka-GE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ka-GE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</a:t>
            </a:r>
            <a:r>
              <a:rPr lang="ka-GE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Mikheil Kelenjeridze</a:t>
            </a:r>
            <a:endParaRPr lang="ka-GE" sz="22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E-mail: inventing21@gmail.com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551688"/>
          </a:xfr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</a:rPr>
              <a:t>Quantum Therapy gives us opportunity to:</a:t>
            </a:r>
            <a:endParaRPr lang="en-US" sz="33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Question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638799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21336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Any </a:t>
            </a:r>
          </a:p>
          <a:p>
            <a:r>
              <a:rPr lang="en-US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sz="4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y Documents\Experiments\qvant. terap\pic\blue-background-abstract-w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4"/>
          <p:cNvSpPr txBox="1"/>
          <p:nvPr/>
        </p:nvSpPr>
        <p:spPr>
          <a:xfrm>
            <a:off x="1066800" y="172084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cadNusx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cadNusx" pitchFamily="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cadNusx" pitchFamily="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cadNusx" pitchFamily="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cadNusx" pitchFamily="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AcadNusx" pitchFamily="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AcadNusx" pitchFamily="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AcadNusx" pitchFamily="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AcadNusx" pitchFamily="2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7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 For Your</a:t>
            </a:r>
          </a:p>
          <a:p>
            <a:pPr algn="ctr"/>
            <a:r>
              <a:rPr lang="en-US" sz="7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endParaRPr lang="en-US" sz="72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E-mail: inventing21@gmail.com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Experiments\qvant. terap\pic\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1828800"/>
            <a:ext cx="6781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New direction of medicine</a:t>
            </a:r>
          </a:p>
          <a:p>
            <a:pPr algn="ctr"/>
            <a:endParaRPr lang="en-US" sz="6000" smtClean="0"/>
          </a:p>
          <a:p>
            <a:pPr algn="ctr"/>
            <a:r>
              <a:rPr lang="en-US" sz="6000" b="1" i="1" smtClean="0"/>
              <a:t>Quantum Therapy</a:t>
            </a:r>
            <a:endParaRPr lang="en-US" sz="6000" b="1" i="1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marL="273600">
              <a:lnSpc>
                <a:spcPct val="12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Promotes</a:t>
            </a:r>
            <a:r>
              <a:rPr lang="ka-GE" dirty="0" smtClean="0"/>
              <a:t> </a:t>
            </a:r>
            <a:r>
              <a:rPr lang="en-US" dirty="0" smtClean="0"/>
              <a:t>healing wounds</a:t>
            </a:r>
            <a:endParaRPr lang="ka-GE" dirty="0" smtClean="0"/>
          </a:p>
          <a:p>
            <a:pPr marL="273600">
              <a:lnSpc>
                <a:spcPct val="12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Has analgesic effect</a:t>
            </a:r>
            <a:endParaRPr lang="ka-GE" dirty="0" smtClean="0"/>
          </a:p>
          <a:p>
            <a:pPr marL="273600">
              <a:lnSpc>
                <a:spcPct val="12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Anti allergy effect</a:t>
            </a:r>
          </a:p>
          <a:p>
            <a:pPr marL="273600">
              <a:lnSpc>
                <a:spcPct val="12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Increases lymphocytes and macrophages activity </a:t>
            </a:r>
            <a:r>
              <a:rPr lang="ka-GE" dirty="0" smtClean="0"/>
              <a:t>5–10</a:t>
            </a:r>
            <a:r>
              <a:rPr lang="en-US" dirty="0" smtClean="0"/>
              <a:t> times</a:t>
            </a:r>
          </a:p>
          <a:p>
            <a:pPr marL="273600">
              <a:lnSpc>
                <a:spcPct val="12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Stimulate on blood formation</a:t>
            </a:r>
            <a:endParaRPr lang="ka-GE" dirty="0" smtClean="0"/>
          </a:p>
          <a:p>
            <a:pPr marL="273600">
              <a:lnSpc>
                <a:spcPct val="12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Normalize  immunity</a:t>
            </a:r>
            <a:endParaRPr lang="ka-GE" dirty="0" smtClean="0"/>
          </a:p>
          <a:p>
            <a:pPr marL="273600">
              <a:lnSpc>
                <a:spcPct val="12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Removes</a:t>
            </a:r>
            <a:r>
              <a:rPr lang="ka-GE" dirty="0" smtClean="0"/>
              <a:t> </a:t>
            </a:r>
            <a:r>
              <a:rPr lang="en-US" dirty="0" smtClean="0"/>
              <a:t>intoxication</a:t>
            </a:r>
            <a:endParaRPr lang="ka-GE" dirty="0" smtClean="0"/>
          </a:p>
          <a:p>
            <a:pPr marL="273600">
              <a:lnSpc>
                <a:spcPct val="12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Enlarges</a:t>
            </a:r>
            <a:r>
              <a:rPr lang="ka-GE" dirty="0" smtClean="0"/>
              <a:t> </a:t>
            </a:r>
            <a:r>
              <a:rPr lang="en-US" dirty="0" smtClean="0"/>
              <a:t>blood vessels</a:t>
            </a:r>
            <a:endParaRPr lang="ka-GE" dirty="0" smtClean="0"/>
          </a:p>
          <a:p>
            <a:pPr marL="273600">
              <a:lnSpc>
                <a:spcPct val="12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Has anti arrhythmia property</a:t>
            </a:r>
            <a:endParaRPr lang="ka-G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to\Desktop\bqu-004_1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642008" cy="6858000"/>
          </a:xfrm>
          <a:prstGeom prst="rect">
            <a:avLst/>
          </a:prstGeom>
          <a:noFill/>
        </p:spPr>
      </p:pic>
      <p:pic>
        <p:nvPicPr>
          <p:cNvPr id="1028" name="Picture 4" descr="C:\Users\Dito\Desktop\289921_398869000171030_2016435514_o.jpg"/>
          <p:cNvPicPr>
            <a:picLocks noChangeAspect="1" noChangeArrowheads="1"/>
          </p:cNvPicPr>
          <p:nvPr/>
        </p:nvPicPr>
        <p:blipFill>
          <a:blip r:embed="rId3"/>
          <a:srcRect t="20690"/>
          <a:stretch>
            <a:fillRect/>
          </a:stretch>
        </p:blipFill>
        <p:spPr bwMode="auto">
          <a:xfrm>
            <a:off x="4648200" y="2103821"/>
            <a:ext cx="4495800" cy="47541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143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Quantum Therapy Device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685800"/>
          </a:xfrm>
        </p:spPr>
        <p:txBody>
          <a:bodyPr>
            <a:normAutofit/>
          </a:bodyPr>
          <a:lstStyle/>
          <a:p>
            <a:r>
              <a:rPr lang="en-US" sz="3400" smtClean="0"/>
              <a:t>Quant absorption by atom and its excitement</a:t>
            </a:r>
            <a:endParaRPr lang="en-US" sz="3400"/>
          </a:p>
        </p:txBody>
      </p:sp>
      <p:pic>
        <p:nvPicPr>
          <p:cNvPr id="3" name="Picture 2" descr="D:\My Documents\Experiments\qvant. terap\pic\quant absorption W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524000"/>
            <a:ext cx="4114800" cy="51622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1600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Incoming photon is absorbed by the atom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791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Incoming photon is absorbed by the atom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3340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Electron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2098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Nucleus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133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Excited state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9718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Lower energy level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3340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Lowest energy level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Observing blood absorption spectrum and choosing conformable light source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 descr="D:\My Documents\Experiments\qvant. terap\pic\spectr uchar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607" t="11475" b="9836"/>
          <a:stretch>
            <a:fillRect/>
          </a:stretch>
        </p:blipFill>
        <p:spPr bwMode="auto">
          <a:xfrm>
            <a:off x="5290924" y="2514600"/>
            <a:ext cx="3853076" cy="3657600"/>
          </a:xfrm>
          <a:prstGeom prst="rect">
            <a:avLst/>
          </a:prstGeom>
          <a:noFill/>
        </p:spPr>
      </p:pic>
      <p:pic>
        <p:nvPicPr>
          <p:cNvPr id="3" name="Picture 2" descr="D:\My Documents\Experiments\qvant. terap\pic\summar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62200"/>
            <a:ext cx="4966291" cy="3933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48400" y="198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Light spectrum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047783" y="4105617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</a:rPr>
              <a:t>Light intensity (%)</a:t>
            </a:r>
            <a:endParaRPr lang="en-US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172200"/>
            <a:ext cx="1905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</a:rPr>
              <a:t>Wavelength (nm)</a:t>
            </a:r>
            <a:endParaRPr lang="en-US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981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Blood absorption spectrum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 Documents\Experiments\qvant. terap\pic\tempera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43870"/>
            <a:ext cx="8458200" cy="56141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6002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</a:rPr>
              <a:t>Increasing body temperature from </a:t>
            </a:r>
            <a:r>
              <a:rPr lang="ka-GE" sz="2500" dirty="0" smtClean="0">
                <a:solidFill>
                  <a:schemeClr val="accent4">
                    <a:lumMod val="50000"/>
                  </a:schemeClr>
                </a:solidFill>
              </a:rPr>
              <a:t>37 ◦</a:t>
            </a:r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</a:rPr>
              <a:t>C to 40</a:t>
            </a:r>
            <a:r>
              <a:rPr lang="ka-GE" sz="2500" dirty="0" smtClean="0">
                <a:solidFill>
                  <a:schemeClr val="accent4">
                    <a:lumMod val="50000"/>
                  </a:schemeClr>
                </a:solidFill>
              </a:rPr>
              <a:t> ◦</a:t>
            </a:r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</a:rPr>
              <a:t>C, increases biochemical reactions'</a:t>
            </a:r>
            <a:br>
              <a:rPr lang="en-US" sz="25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</a:rPr>
              <a:t>speed</a:t>
            </a:r>
            <a:r>
              <a:rPr lang="ka-GE" sz="2500" dirty="0" smtClean="0">
                <a:solidFill>
                  <a:schemeClr val="accent4">
                    <a:lumMod val="50000"/>
                  </a:schemeClr>
                </a:solidFill>
              </a:rPr>
              <a:t> 10</a:t>
            </a:r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</a:rPr>
              <a:t> times</a:t>
            </a:r>
            <a:endParaRPr lang="en-US" sz="25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Pulseoxymeter as a dosage tool</a:t>
            </a:r>
            <a:endParaRPr lang="en-US" sz="3600" dirty="0"/>
          </a:p>
        </p:txBody>
      </p:sp>
      <p:pic>
        <p:nvPicPr>
          <p:cNvPr id="5122" name="Picture 2" descr="D:\My Documents\Experiments\qvant. terap\pic\oximeterr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04999"/>
            <a:ext cx="3209544" cy="4953001"/>
          </a:xfrm>
          <a:prstGeom prst="rect">
            <a:avLst/>
          </a:prstGeom>
          <a:noFill/>
        </p:spPr>
      </p:pic>
      <p:pic>
        <p:nvPicPr>
          <p:cNvPr id="5125" name="Picture 5" descr="D:\My Documents\Experiments\qvant. terap\pic\artery_vein_basic.gif"/>
          <p:cNvPicPr>
            <a:picLocks noChangeAspect="1" noChangeArrowheads="1"/>
          </p:cNvPicPr>
          <p:nvPr/>
        </p:nvPicPr>
        <p:blipFill>
          <a:blip r:embed="rId3"/>
          <a:srcRect r="24019" b="10680"/>
          <a:stretch>
            <a:fillRect/>
          </a:stretch>
        </p:blipFill>
        <p:spPr bwMode="auto">
          <a:xfrm>
            <a:off x="4267200" y="1676400"/>
            <a:ext cx="4104861" cy="1828800"/>
          </a:xfrm>
          <a:prstGeom prst="rect">
            <a:avLst/>
          </a:prstGeom>
          <a:noFill/>
        </p:spPr>
      </p:pic>
      <p:pic>
        <p:nvPicPr>
          <p:cNvPr id="5126" name="Picture 6" descr="D:\My Documents\Experiments\qvant. terap\pic\hbo grap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4942" y="3886200"/>
            <a:ext cx="5519057" cy="29718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43400" y="3886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Red</a:t>
            </a:r>
            <a:r>
              <a:rPr lang="ka-GE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        660 nm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88620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Infrared </a:t>
            </a:r>
            <a:r>
              <a:rPr lang="ka-GE" sz="1400" dirty="0" smtClean="0">
                <a:solidFill>
                  <a:schemeClr val="bg2">
                    <a:lumMod val="25000"/>
                  </a:schemeClr>
                </a:solidFill>
              </a:rPr>
              <a:t>910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nm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324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Wavelength (nm)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1600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Red light source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1600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Infrared light source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352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Light detector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2319</TotalTime>
  <Words>221</Words>
  <Application>Microsoft Office PowerPoint</Application>
  <PresentationFormat>On-screen Show (4:3)</PresentationFormat>
  <Paragraphs>55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Slide 1</vt:lpstr>
      <vt:lpstr>Slide 2</vt:lpstr>
      <vt:lpstr>Slide 3</vt:lpstr>
      <vt:lpstr>Slide 4</vt:lpstr>
      <vt:lpstr>Quant absorption by atom and its excitement</vt:lpstr>
      <vt:lpstr>Observing blood absorption spectrum and choosing conformable light source</vt:lpstr>
      <vt:lpstr>Increasing body temperature from 37 ◦C to 40 ◦C, increases biochemical reactions' speed 10 times</vt:lpstr>
      <vt:lpstr>Pulseoxymeter as a dosage tool</vt:lpstr>
      <vt:lpstr>Slide 9</vt:lpstr>
      <vt:lpstr>Quantum Therapy gives us opportunity to: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ქვანტური თერაპია</dc:title>
  <dc:creator>User</dc:creator>
  <cp:lastModifiedBy>Dito</cp:lastModifiedBy>
  <cp:revision>204</cp:revision>
  <dcterms:created xsi:type="dcterms:W3CDTF">2006-08-16T00:00:00Z</dcterms:created>
  <dcterms:modified xsi:type="dcterms:W3CDTF">2012-08-08T06:38:47Z</dcterms:modified>
</cp:coreProperties>
</file>