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72" r:id="rId13"/>
    <p:sldId id="276" r:id="rId14"/>
    <p:sldId id="273" r:id="rId15"/>
    <p:sldId id="274" r:id="rId16"/>
    <p:sldId id="275" r:id="rId17"/>
    <p:sldId id="277" r:id="rId18"/>
    <p:sldId id="278" r:id="rId19"/>
    <p:sldId id="280" r:id="rId20"/>
    <p:sldId id="279" r:id="rId21"/>
    <p:sldId id="281" r:id="rId22"/>
    <p:sldId id="282" r:id="rId23"/>
    <p:sldId id="283" r:id="rId24"/>
    <p:sldId id="284" r:id="rId25"/>
    <p:sldId id="285" r:id="rId26"/>
    <p:sldId id="321" r:id="rId27"/>
    <p:sldId id="288" r:id="rId28"/>
    <p:sldId id="322" r:id="rId29"/>
    <p:sldId id="289" r:id="rId30"/>
    <p:sldId id="290" r:id="rId31"/>
    <p:sldId id="291" r:id="rId32"/>
    <p:sldId id="292" r:id="rId33"/>
    <p:sldId id="293" r:id="rId34"/>
    <p:sldId id="294" r:id="rId35"/>
    <p:sldId id="296" r:id="rId36"/>
    <p:sldId id="295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6" r:id="rId45"/>
    <p:sldId id="307" r:id="rId46"/>
    <p:sldId id="308" r:id="rId47"/>
    <p:sldId id="309" r:id="rId48"/>
    <p:sldId id="310" r:id="rId49"/>
    <p:sldId id="311" r:id="rId50"/>
    <p:sldId id="313" r:id="rId51"/>
    <p:sldId id="314" r:id="rId52"/>
    <p:sldId id="312" r:id="rId53"/>
    <p:sldId id="316" r:id="rId54"/>
    <p:sldId id="315" r:id="rId55"/>
    <p:sldId id="317" r:id="rId56"/>
    <p:sldId id="318" r:id="rId57"/>
    <p:sldId id="319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4"/>
    </p:cViewPr>
  </p:sorterViewPr>
  <p:notesViewPr>
    <p:cSldViewPr>
      <p:cViewPr varScale="1">
        <p:scale>
          <a:sx n="55" d="100"/>
          <a:sy n="55" d="100"/>
        </p:scale>
        <p:origin x="-285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38D42-9BBA-474A-9C42-3A6C33CC84F1}" type="datetimeFigureOut">
              <a:rPr lang="en-US" smtClean="0"/>
              <a:pPr/>
              <a:t>8/9/2012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83133-A5BB-4A3A-8024-98DD89723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83133-A5BB-4A3A-8024-98DD89723C4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83133-A5BB-4A3A-8024-98DD89723C4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83133-A5BB-4A3A-8024-98DD89723C4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83133-A5BB-4A3A-8024-98DD89723C4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83133-A5BB-4A3A-8024-98DD89723C4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EC4B-ACE1-4334-A60D-2042B375EAE8}" type="datetime1">
              <a:rPr lang="en-US" smtClean="0"/>
              <a:pPr/>
              <a:t>8/9/2012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GGSWBS12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6FD0-F52F-4433-B278-8A2A3DDBAF28}" type="datetime1">
              <a:rPr lang="en-US" smtClean="0"/>
              <a:pPr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GGWBS12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ECD6-D331-4EF4-AADD-1B6AF26CC469}" type="datetime1">
              <a:rPr lang="en-US" smtClean="0"/>
              <a:pPr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GGWBS12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GGSWBS12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91AE-8152-45C5-9C45-2075B35DDFEF}" type="datetime1">
              <a:rPr lang="en-US" smtClean="0"/>
              <a:pPr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dirty="0" smtClean="0"/>
              <a:t>GGSWBS12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C6A5-D41F-494F-94D4-201D63579869}" type="datetime1">
              <a:rPr lang="en-US" smtClean="0"/>
              <a:pPr/>
              <a:t>8/9/2012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GGSWBS12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21E-7646-4D03-B947-8E988D245F74}" type="datetime1">
              <a:rPr lang="en-US" smtClean="0"/>
              <a:pPr/>
              <a:t>8/9/2012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GGSWBS12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A999-630A-42F9-9653-A18547D6D83E}" type="datetime1">
              <a:rPr lang="en-US" smtClean="0"/>
              <a:pPr/>
              <a:t>8/9/2012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E2D8-9400-4003-924B-3344E475EAD5}" type="datetime1">
              <a:rPr lang="en-US" smtClean="0"/>
              <a:pPr/>
              <a:t>8/9/2012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GGSWBS12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C72F-0597-4C5C-8763-C240F3DCE011}" type="datetime1">
              <a:rPr lang="en-US" smtClean="0"/>
              <a:pPr/>
              <a:t>8/9/2012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GGSWBS12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B87E-A6C9-4341-91A4-E9E32C7986C7}" type="datetime1">
              <a:rPr lang="en-US" smtClean="0"/>
              <a:pPr/>
              <a:t>8/9/2012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dirty="0" smtClean="0"/>
              <a:t>GGSWBS12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54AACF8-151C-4569-B271-8448E5C7081C}" type="datetime1">
              <a:rPr lang="en-US" smtClean="0"/>
              <a:pPr/>
              <a:t>8/9/2012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GGWBS12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0/JPEG_example_JPG_RIP_050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upload.wikimedia.org/wikipedia/commons/3/38/JPEG_example_JPG_RIP_010.jpg" TargetMode="Externa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0/JPEG_example_JPG_RIP_050.jpg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upload.wikimedia.org/wikipedia/commons/3/38/JPEG_example_JPG_RIP_010.jpg" TargetMode="Externa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0/JPEG_example_JPG_RIP_050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Ramaz</a:t>
            </a:r>
            <a:r>
              <a:rPr lang="en-US" dirty="0" smtClean="0"/>
              <a:t> </a:t>
            </a:r>
            <a:r>
              <a:rPr lang="en-US" dirty="0" err="1" smtClean="0"/>
              <a:t>Botchorishvili</a:t>
            </a:r>
            <a:endParaRPr lang="en-US" dirty="0" smtClean="0"/>
          </a:p>
          <a:p>
            <a:r>
              <a:rPr lang="en-US" dirty="0" smtClean="0"/>
              <a:t>Faculty of Exact and Natural Sciences</a:t>
            </a:r>
          </a:p>
          <a:p>
            <a:r>
              <a:rPr lang="en-US" dirty="0" smtClean="0"/>
              <a:t>Tbilisi State University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6B55-A148-4F73-86BB-4C7D26C17D43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Partial Differential Equations for Data Compression and </a:t>
            </a:r>
            <a:r>
              <a:rPr lang="en-US" dirty="0" smtClean="0"/>
              <a:t>Encryption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Lossy</a:t>
            </a:r>
            <a:r>
              <a:rPr lang="en-US" dirty="0" smtClean="0"/>
              <a:t> compression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838200"/>
          </a:xfrm>
        </p:spPr>
        <p:txBody>
          <a:bodyPr/>
          <a:lstStyle/>
          <a:p>
            <a:r>
              <a:rPr lang="en-US" dirty="0" smtClean="0"/>
              <a:t>JPEG</a:t>
            </a:r>
            <a:endParaRPr lang="en-US" dirty="0"/>
          </a:p>
        </p:txBody>
      </p:sp>
      <p:grpSp>
        <p:nvGrpSpPr>
          <p:cNvPr id="7" name="Group 18"/>
          <p:cNvGrpSpPr/>
          <p:nvPr/>
        </p:nvGrpSpPr>
        <p:grpSpPr>
          <a:xfrm>
            <a:off x="838200" y="1981200"/>
            <a:ext cx="4267200" cy="1905000"/>
            <a:chOff x="838200" y="1981200"/>
            <a:chExt cx="4267200" cy="1905000"/>
          </a:xfrm>
        </p:grpSpPr>
        <p:pic>
          <p:nvPicPr>
            <p:cNvPr id="1025" name="Picture 1" descr="Image:JPEG example JPG RIP 10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1981200"/>
              <a:ext cx="2895600" cy="19050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3733800" y="3505200"/>
              <a:ext cx="1371600" cy="369332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83261 bytes</a:t>
              </a:r>
              <a:endParaRPr lang="en-US" dirty="0"/>
            </a:p>
          </p:txBody>
        </p:sp>
      </p:grpSp>
      <p:grpSp>
        <p:nvGrpSpPr>
          <p:cNvPr id="8" name="Group 19"/>
          <p:cNvGrpSpPr/>
          <p:nvPr/>
        </p:nvGrpSpPr>
        <p:grpSpPr>
          <a:xfrm>
            <a:off x="762000" y="4114800"/>
            <a:ext cx="4163345" cy="1905000"/>
            <a:chOff x="762000" y="4114800"/>
            <a:chExt cx="4163345" cy="1905000"/>
          </a:xfrm>
        </p:grpSpPr>
        <p:pic>
          <p:nvPicPr>
            <p:cNvPr id="1027" name="Picture 3" descr="File:JPEG example JPG RIP 050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0" y="4114800"/>
              <a:ext cx="2981325" cy="190500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3733800" y="5638800"/>
              <a:ext cx="1191545" cy="369332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15138 bytes</a:t>
              </a:r>
              <a:endParaRPr lang="en-US" dirty="0"/>
            </a:p>
          </p:txBody>
        </p:sp>
      </p:grpSp>
      <p:grpSp>
        <p:nvGrpSpPr>
          <p:cNvPr id="9" name="Group 20"/>
          <p:cNvGrpSpPr/>
          <p:nvPr/>
        </p:nvGrpSpPr>
        <p:grpSpPr>
          <a:xfrm>
            <a:off x="4876800" y="1981200"/>
            <a:ext cx="3895725" cy="1924050"/>
            <a:chOff x="4876800" y="1981200"/>
            <a:chExt cx="3895725" cy="1924050"/>
          </a:xfrm>
        </p:grpSpPr>
        <p:pic>
          <p:nvPicPr>
            <p:cNvPr id="1029" name="Picture 5" descr="File:JPEG example JPG RIP 010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43600" y="1981200"/>
              <a:ext cx="2828925" cy="192405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4876800" y="1981200"/>
              <a:ext cx="1085746" cy="369332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4725 bytes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Lossy</a:t>
            </a:r>
            <a:r>
              <a:rPr lang="en-US" dirty="0" smtClean="0"/>
              <a:t> compression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838200"/>
          </a:xfrm>
        </p:spPr>
        <p:txBody>
          <a:bodyPr/>
          <a:lstStyle/>
          <a:p>
            <a:r>
              <a:rPr lang="en-US" dirty="0" smtClean="0"/>
              <a:t>JPEG, </a:t>
            </a:r>
            <a:r>
              <a:rPr lang="en-US" dirty="0" err="1" smtClean="0"/>
              <a:t>wikipedia</a:t>
            </a:r>
            <a:endParaRPr lang="en-US" dirty="0"/>
          </a:p>
        </p:txBody>
      </p:sp>
      <p:grpSp>
        <p:nvGrpSpPr>
          <p:cNvPr id="7" name="Group 18"/>
          <p:cNvGrpSpPr/>
          <p:nvPr/>
        </p:nvGrpSpPr>
        <p:grpSpPr>
          <a:xfrm>
            <a:off x="838200" y="1981200"/>
            <a:ext cx="4267200" cy="1905000"/>
            <a:chOff x="838200" y="1981200"/>
            <a:chExt cx="4267200" cy="1905000"/>
          </a:xfrm>
        </p:grpSpPr>
        <p:pic>
          <p:nvPicPr>
            <p:cNvPr id="1025" name="Picture 1" descr="Image:JPEG example JPG RIP 10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1981200"/>
              <a:ext cx="2895600" cy="19050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3733800" y="3505200"/>
              <a:ext cx="1371600" cy="369332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83261 bytes</a:t>
              </a:r>
              <a:endParaRPr lang="en-US" dirty="0"/>
            </a:p>
          </p:txBody>
        </p:sp>
      </p:grpSp>
      <p:grpSp>
        <p:nvGrpSpPr>
          <p:cNvPr id="8" name="Group 19"/>
          <p:cNvGrpSpPr/>
          <p:nvPr/>
        </p:nvGrpSpPr>
        <p:grpSpPr>
          <a:xfrm>
            <a:off x="762000" y="4114800"/>
            <a:ext cx="4163345" cy="1905000"/>
            <a:chOff x="762000" y="4114800"/>
            <a:chExt cx="4163345" cy="1905000"/>
          </a:xfrm>
        </p:grpSpPr>
        <p:pic>
          <p:nvPicPr>
            <p:cNvPr id="1027" name="Picture 3" descr="File:JPEG example JPG RIP 050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0" y="4114800"/>
              <a:ext cx="2981325" cy="190500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3733800" y="5638800"/>
              <a:ext cx="1191545" cy="369332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15138 bytes</a:t>
              </a:r>
              <a:endParaRPr lang="en-US" dirty="0"/>
            </a:p>
          </p:txBody>
        </p:sp>
      </p:grpSp>
      <p:grpSp>
        <p:nvGrpSpPr>
          <p:cNvPr id="9" name="Group 20"/>
          <p:cNvGrpSpPr/>
          <p:nvPr/>
        </p:nvGrpSpPr>
        <p:grpSpPr>
          <a:xfrm>
            <a:off x="4876800" y="1981200"/>
            <a:ext cx="3895725" cy="1924050"/>
            <a:chOff x="4876800" y="1981200"/>
            <a:chExt cx="3895725" cy="1924050"/>
          </a:xfrm>
        </p:grpSpPr>
        <p:pic>
          <p:nvPicPr>
            <p:cNvPr id="1029" name="Picture 5" descr="File:JPEG example JPG RIP 010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43600" y="1981200"/>
              <a:ext cx="2828925" cy="192405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4876800" y="1981200"/>
              <a:ext cx="1085746" cy="369332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4725 bytes</a:t>
              </a:r>
              <a:endParaRPr lang="en-US" dirty="0"/>
            </a:p>
          </p:txBody>
        </p:sp>
      </p:grpSp>
      <p:grpSp>
        <p:nvGrpSpPr>
          <p:cNvPr id="11" name="Group 21"/>
          <p:cNvGrpSpPr/>
          <p:nvPr/>
        </p:nvGrpSpPr>
        <p:grpSpPr>
          <a:xfrm>
            <a:off x="4876800" y="4191000"/>
            <a:ext cx="3886200" cy="1905000"/>
            <a:chOff x="4876800" y="4191000"/>
            <a:chExt cx="3886200" cy="1905000"/>
          </a:xfrm>
        </p:grpSpPr>
        <p:pic>
          <p:nvPicPr>
            <p:cNvPr id="10" name="Picture 5" descr="Image:JPEG example JPG RIP 00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34075" y="4191000"/>
              <a:ext cx="2828925" cy="1905000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4876800" y="4191000"/>
              <a:ext cx="1034450" cy="369332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1523bytes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Jpeg – cosine transform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5720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Approach for data compression</a:t>
            </a:r>
          </a:p>
          <a:p>
            <a:pPr lvl="1"/>
            <a:r>
              <a:rPr lang="en-US" dirty="0" smtClean="0"/>
              <a:t>Data = function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Algorithm =</a:t>
            </a:r>
          </a:p>
          <a:p>
            <a:pPr lvl="2"/>
            <a:r>
              <a:rPr lang="en-US" dirty="0" smtClean="0"/>
              <a:t> Expand function e.g. Fourier series 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Approximate function </a:t>
            </a:r>
          </a:p>
          <a:p>
            <a:pPr lvl="2"/>
            <a:endParaRPr lang="en-US" dirty="0" smtClean="0"/>
          </a:p>
          <a:p>
            <a:pPr lvl="3"/>
            <a:r>
              <a:rPr lang="en-US" dirty="0" smtClean="0"/>
              <a:t>Set threshold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Throw away Fourier coefficients smaller then threshold</a:t>
            </a:r>
          </a:p>
          <a:p>
            <a:pPr lvl="3"/>
            <a:endParaRPr lang="en-US" dirty="0" smtClean="0"/>
          </a:p>
          <a:p>
            <a:pPr lvl="2"/>
            <a:r>
              <a:rPr lang="en-US" dirty="0" smtClean="0"/>
              <a:t> Store big coefficients only!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Jpeg – cosine transform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5720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Approach for data compression</a:t>
            </a:r>
          </a:p>
          <a:p>
            <a:pPr lvl="1"/>
            <a:r>
              <a:rPr lang="en-US" dirty="0" smtClean="0"/>
              <a:t>Data = function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Algorithm =</a:t>
            </a:r>
          </a:p>
          <a:p>
            <a:pPr lvl="2"/>
            <a:r>
              <a:rPr lang="en-US" dirty="0" smtClean="0"/>
              <a:t> Expand function e.g. Fourier series 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Approximate function </a:t>
            </a:r>
          </a:p>
          <a:p>
            <a:pPr lvl="2"/>
            <a:endParaRPr lang="en-US" dirty="0" smtClean="0"/>
          </a:p>
          <a:p>
            <a:pPr lvl="3"/>
            <a:r>
              <a:rPr lang="en-US" dirty="0" smtClean="0"/>
              <a:t>Set threshold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Throw away Fourier coefficients smaller then threshold</a:t>
            </a:r>
          </a:p>
          <a:p>
            <a:pPr lvl="3"/>
            <a:endParaRPr lang="en-US" dirty="0" smtClean="0"/>
          </a:p>
          <a:p>
            <a:pPr lvl="2"/>
            <a:r>
              <a:rPr lang="en-US" dirty="0" smtClean="0"/>
              <a:t> Store big coefficients only!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1981200"/>
            <a:ext cx="3124200" cy="38100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Jpeg – cosine transform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5720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Approach for data compression</a:t>
            </a:r>
          </a:p>
          <a:p>
            <a:pPr lvl="1"/>
            <a:r>
              <a:rPr lang="en-US" dirty="0" smtClean="0"/>
              <a:t>Data = function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Algorithm =</a:t>
            </a:r>
          </a:p>
          <a:p>
            <a:pPr lvl="2"/>
            <a:r>
              <a:rPr lang="en-US" dirty="0" smtClean="0"/>
              <a:t> Expand function e.g. Fourier series 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Approximate function </a:t>
            </a:r>
          </a:p>
          <a:p>
            <a:pPr lvl="2"/>
            <a:endParaRPr lang="en-US" dirty="0" smtClean="0"/>
          </a:p>
          <a:p>
            <a:pPr lvl="3"/>
            <a:r>
              <a:rPr lang="en-US" dirty="0" smtClean="0"/>
              <a:t>Set threshold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Throw away Fourier coefficients smaller then threshold</a:t>
            </a:r>
          </a:p>
          <a:p>
            <a:pPr lvl="3"/>
            <a:endParaRPr lang="en-US" dirty="0" smtClean="0"/>
          </a:p>
          <a:p>
            <a:pPr lvl="2"/>
            <a:r>
              <a:rPr lang="en-US" dirty="0" smtClean="0"/>
              <a:t> Store big coefficients only!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1981200"/>
            <a:ext cx="3124200" cy="38100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2590800"/>
            <a:ext cx="2057400" cy="874395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Jpeg – cosine transform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5720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Approach for data compression</a:t>
            </a:r>
          </a:p>
          <a:p>
            <a:pPr lvl="1"/>
            <a:r>
              <a:rPr lang="en-US" dirty="0" smtClean="0"/>
              <a:t>Data = function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Algorithm =</a:t>
            </a:r>
          </a:p>
          <a:p>
            <a:pPr lvl="2"/>
            <a:r>
              <a:rPr lang="en-US" dirty="0" smtClean="0"/>
              <a:t> Expand function e.g. Fourier series 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Approximate function </a:t>
            </a:r>
          </a:p>
          <a:p>
            <a:pPr lvl="2"/>
            <a:endParaRPr lang="en-US" dirty="0" smtClean="0"/>
          </a:p>
          <a:p>
            <a:pPr lvl="3"/>
            <a:r>
              <a:rPr lang="en-US" dirty="0" smtClean="0"/>
              <a:t>Set threshold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Throw away Fourier coefficients smaller then threshold</a:t>
            </a:r>
          </a:p>
          <a:p>
            <a:pPr lvl="3"/>
            <a:endParaRPr lang="en-US" dirty="0" smtClean="0"/>
          </a:p>
          <a:p>
            <a:pPr lvl="2"/>
            <a:r>
              <a:rPr lang="en-US" dirty="0" smtClean="0"/>
              <a:t> Store big coefficients only!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1981200"/>
            <a:ext cx="3124200" cy="38100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2590800"/>
            <a:ext cx="2057400" cy="874395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4038600"/>
            <a:ext cx="2057400" cy="304800"/>
          </a:xfrm>
          <a:prstGeom prst="rect">
            <a:avLst/>
          </a:prstGeom>
          <a:noFill/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4876800"/>
            <a:ext cx="2103120" cy="304800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Jpeg – cosine transform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5720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Approach for data compression</a:t>
            </a:r>
          </a:p>
          <a:p>
            <a:pPr lvl="1"/>
            <a:r>
              <a:rPr lang="en-US" dirty="0" smtClean="0"/>
              <a:t>Data = function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Algorithm =</a:t>
            </a:r>
          </a:p>
          <a:p>
            <a:pPr lvl="2"/>
            <a:r>
              <a:rPr lang="en-US" dirty="0" smtClean="0"/>
              <a:t> Expand function e.g. Fourier series 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Approximate function </a:t>
            </a:r>
          </a:p>
          <a:p>
            <a:pPr lvl="2"/>
            <a:endParaRPr lang="en-US" dirty="0" smtClean="0"/>
          </a:p>
          <a:p>
            <a:pPr lvl="3"/>
            <a:r>
              <a:rPr lang="en-US" dirty="0" smtClean="0"/>
              <a:t>Set threshold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Throw away Fourier coefficients smaller then threshold</a:t>
            </a:r>
          </a:p>
          <a:p>
            <a:pPr lvl="3"/>
            <a:endParaRPr lang="en-US" dirty="0" smtClean="0"/>
          </a:p>
          <a:p>
            <a:pPr lvl="2"/>
            <a:r>
              <a:rPr lang="en-US" dirty="0" smtClean="0"/>
              <a:t> Store big coefficients only!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1981200"/>
            <a:ext cx="3124200" cy="38100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2590800"/>
            <a:ext cx="2057400" cy="874395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4038600"/>
            <a:ext cx="2057400" cy="304800"/>
          </a:xfrm>
          <a:prstGeom prst="rect">
            <a:avLst/>
          </a:prstGeom>
          <a:noFill/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4876800"/>
            <a:ext cx="2103120" cy="304800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5486400"/>
            <a:ext cx="2971800" cy="679649"/>
          </a:xfrm>
          <a:prstGeom prst="rect">
            <a:avLst/>
          </a:prstGeom>
          <a:noFill/>
        </p:spPr>
      </p:pic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6019800"/>
            <a:ext cx="1905000" cy="802934"/>
          </a:xfrm>
          <a:prstGeom prst="rect">
            <a:avLst/>
          </a:prstGeom>
          <a:noFill/>
        </p:spPr>
      </p:pic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Arrow Connector 24"/>
          <p:cNvCxnSpPr>
            <a:stCxn id="6" idx="2"/>
          </p:cNvCxnSpPr>
          <p:nvPr/>
        </p:nvCxnSpPr>
        <p:spPr>
          <a:xfrm>
            <a:off x="3200400" y="6019800"/>
            <a:ext cx="1600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JPEG – Discrete cosine transform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990600"/>
          </a:xfrm>
        </p:spPr>
        <p:txBody>
          <a:bodyPr/>
          <a:lstStyle/>
          <a:p>
            <a:r>
              <a:rPr lang="en-US" dirty="0" smtClean="0"/>
              <a:t>Cosine basis functions</a:t>
            </a:r>
            <a:endParaRPr lang="en-US" dirty="0"/>
          </a:p>
        </p:txBody>
      </p:sp>
      <p:pic>
        <p:nvPicPr>
          <p:cNvPr id="32770" name="Picture 2" descr="C:\Users\user\Desktop\9b912066d54e929387a28251790b9c4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362200"/>
            <a:ext cx="7067169" cy="771525"/>
          </a:xfrm>
          <a:prstGeom prst="rect">
            <a:avLst/>
          </a:prstGeom>
          <a:noFill/>
        </p:spPr>
      </p:pic>
      <p:pic>
        <p:nvPicPr>
          <p:cNvPr id="32771" name="Picture 3" descr="C:\Users\user\Desktop\c88311d23b27c32fc1c637f106129b5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567" y="3733800"/>
            <a:ext cx="8085401" cy="1676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Cosine transform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676400"/>
          </a:xfrm>
        </p:spPr>
        <p:txBody>
          <a:bodyPr/>
          <a:lstStyle/>
          <a:p>
            <a:r>
              <a:rPr lang="en-US" dirty="0" smtClean="0"/>
              <a:t>Different interpretation</a:t>
            </a:r>
          </a:p>
          <a:p>
            <a:pPr lvl="1"/>
            <a:r>
              <a:rPr lang="en-US" dirty="0" smtClean="0"/>
              <a:t>Least square approach </a:t>
            </a:r>
          </a:p>
          <a:p>
            <a:pPr lvl="1"/>
            <a:r>
              <a:rPr lang="en-US" dirty="0" smtClean="0"/>
              <a:t>Interpolation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Cosine transform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676400"/>
          </a:xfrm>
        </p:spPr>
        <p:txBody>
          <a:bodyPr/>
          <a:lstStyle/>
          <a:p>
            <a:r>
              <a:rPr lang="en-US" dirty="0" smtClean="0"/>
              <a:t>Different interpretation</a:t>
            </a:r>
          </a:p>
          <a:p>
            <a:pPr lvl="1"/>
            <a:r>
              <a:rPr lang="en-US" dirty="0" smtClean="0"/>
              <a:t>Least square approach </a:t>
            </a:r>
          </a:p>
          <a:p>
            <a:pPr lvl="1"/>
            <a:r>
              <a:rPr lang="en-US" dirty="0" smtClean="0"/>
              <a:t>Interpolation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2217" y="3352800"/>
            <a:ext cx="7816242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For </a:t>
            </a:r>
            <a:r>
              <a:rPr lang="en-US" sz="2400" dirty="0" smtClean="0"/>
              <a:t>accurate representation of </a:t>
            </a:r>
            <a:r>
              <a:rPr lang="en-US" sz="2400" dirty="0" smtClean="0"/>
              <a:t>smooth functions with small variation </a:t>
            </a:r>
          </a:p>
          <a:p>
            <a:pPr algn="ctr"/>
            <a:r>
              <a:rPr lang="en-US" sz="2400" dirty="0" smtClean="0"/>
              <a:t> less coefficients are needed </a:t>
            </a:r>
          </a:p>
          <a:p>
            <a:pPr algn="ctr"/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compared to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highly variable </a:t>
            </a:r>
            <a:r>
              <a:rPr lang="en-US" sz="2400" dirty="0" smtClean="0"/>
              <a:t>f</a:t>
            </a:r>
            <a:r>
              <a:rPr lang="en-US" sz="2400" dirty="0" smtClean="0"/>
              <a:t>unctions </a:t>
            </a:r>
          </a:p>
          <a:p>
            <a:pPr algn="ctr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Compression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GGSWBS12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14400" y="2514600"/>
            <a:ext cx="16764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553200" y="2743200"/>
            <a:ext cx="1219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505200" y="2971800"/>
            <a:ext cx="2286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66800" y="2057400"/>
            <a:ext cx="1203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file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0" y="2667000"/>
            <a:ext cx="1336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Compression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68849" y="2209800"/>
            <a:ext cx="1532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Compressed file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2971800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 = big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53200" y="2971800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 = small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approach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preprocessing before compression</a:t>
            </a:r>
          </a:p>
          <a:p>
            <a:pPr lvl="1"/>
            <a:r>
              <a:rPr lang="en-US" dirty="0" smtClean="0"/>
              <a:t>Smooth out data</a:t>
            </a:r>
          </a:p>
          <a:p>
            <a:r>
              <a:rPr lang="en-US" dirty="0" smtClean="0"/>
              <a:t>Compress smoothed data with existing methods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approach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preprocessing before compression</a:t>
            </a:r>
          </a:p>
          <a:p>
            <a:pPr lvl="1"/>
            <a:r>
              <a:rPr lang="en-US" dirty="0" smtClean="0"/>
              <a:t>Smooth out data</a:t>
            </a:r>
          </a:p>
          <a:p>
            <a:r>
              <a:rPr lang="en-US" dirty="0" smtClean="0"/>
              <a:t>Compress smoothed data with existing methods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24000" y="3352800"/>
            <a:ext cx="2929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to smooth data?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approach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preprocessing before compression</a:t>
            </a:r>
          </a:p>
          <a:p>
            <a:pPr lvl="1"/>
            <a:r>
              <a:rPr lang="en-US" dirty="0" smtClean="0"/>
              <a:t>Smooth out data</a:t>
            </a:r>
          </a:p>
          <a:p>
            <a:r>
              <a:rPr lang="en-US" dirty="0" smtClean="0"/>
              <a:t>Compress smoothed data with existing methods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24000" y="3352800"/>
            <a:ext cx="2929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to smooth data?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4343400"/>
            <a:ext cx="2105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Apply Diffusion 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approach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preprocessing before compression</a:t>
            </a:r>
          </a:p>
          <a:p>
            <a:pPr lvl="1"/>
            <a:r>
              <a:rPr lang="en-US" dirty="0" smtClean="0"/>
              <a:t>Smooth out data</a:t>
            </a:r>
          </a:p>
          <a:p>
            <a:r>
              <a:rPr lang="en-US" dirty="0" smtClean="0"/>
              <a:t>Compress smoothed data with existing methods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24000" y="3352800"/>
            <a:ext cx="2929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to smooth data?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4343400"/>
            <a:ext cx="2105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Apply Diffusion ?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234843" y="5177135"/>
            <a:ext cx="3385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No, time can not be inverted</a:t>
            </a:r>
            <a:endParaRPr lang="en-US" sz="2400" dirty="0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 flipV="1">
            <a:off x="3810000" y="4724400"/>
            <a:ext cx="424843" cy="683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models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066800"/>
          </a:xfrm>
        </p:spPr>
        <p:txBody>
          <a:bodyPr/>
          <a:lstStyle/>
          <a:p>
            <a:r>
              <a:rPr lang="en-US" dirty="0" smtClean="0"/>
              <a:t>Time can be inverted </a:t>
            </a:r>
          </a:p>
          <a:p>
            <a:r>
              <a:rPr lang="en-US" dirty="0" smtClean="0"/>
              <a:t>Smoothing property by analogy of diffusion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676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190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models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066800"/>
          </a:xfrm>
        </p:spPr>
        <p:txBody>
          <a:bodyPr/>
          <a:lstStyle/>
          <a:p>
            <a:r>
              <a:rPr lang="en-US" dirty="0" smtClean="0"/>
              <a:t>Time can be inverted </a:t>
            </a:r>
          </a:p>
          <a:p>
            <a:r>
              <a:rPr lang="en-US" dirty="0" smtClean="0"/>
              <a:t>Smoothing property by analogy of diffusion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2590800"/>
            <a:ext cx="5397500" cy="76200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3657600"/>
            <a:ext cx="2125980" cy="457200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3581400"/>
            <a:ext cx="2057400" cy="403412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4267200"/>
            <a:ext cx="3333750" cy="381000"/>
          </a:xfrm>
          <a:prstGeom prst="rect">
            <a:avLst/>
          </a:prstGeom>
          <a:noFill/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4724400"/>
            <a:ext cx="2478156" cy="467193"/>
          </a:xfrm>
          <a:prstGeom prst="rect">
            <a:avLst/>
          </a:prstGeom>
          <a:noFill/>
        </p:spPr>
      </p:pic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676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5562599"/>
            <a:ext cx="1752600" cy="407582"/>
          </a:xfrm>
          <a:prstGeom prst="rect">
            <a:avLst/>
          </a:prstGeom>
          <a:noFill/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5486400"/>
            <a:ext cx="1714500" cy="381000"/>
          </a:xfrm>
          <a:prstGeom prst="rect">
            <a:avLst/>
          </a:prstGeom>
          <a:noFill/>
        </p:spPr>
      </p:pic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190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 example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427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4343400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905000"/>
            <a:ext cx="4038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en-US" dirty="0" smtClean="0"/>
              <a:t>mooth</a:t>
            </a:r>
            <a:r>
              <a:rPr lang="en-US" dirty="0" smtClean="0"/>
              <a:t>ing example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1" y="1752600"/>
            <a:ext cx="380999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828800"/>
            <a:ext cx="441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 example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529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212975"/>
            <a:ext cx="4038600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057400"/>
            <a:ext cx="472440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models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752600"/>
            <a:ext cx="4648200" cy="1050897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2819400"/>
            <a:ext cx="2286000" cy="808653"/>
          </a:xfrm>
          <a:prstGeom prst="rect">
            <a:avLst/>
          </a:prstGeom>
          <a:noFill/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4724400"/>
            <a:ext cx="4630615" cy="762000"/>
          </a:xfrm>
          <a:prstGeom prst="rect">
            <a:avLst/>
          </a:prstGeom>
          <a:noFill/>
        </p:spPr>
      </p:pic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0" y="3657600"/>
            <a:ext cx="1430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Parameters</a:t>
            </a:r>
            <a:endParaRPr lang="en-US" sz="2400" dirty="0"/>
          </a:p>
        </p:txBody>
      </p:sp>
      <p:cxnSp>
        <p:nvCxnSpPr>
          <p:cNvPr id="18" name="Straight Arrow Connector 17"/>
          <p:cNvCxnSpPr>
            <a:stCxn id="16" idx="1"/>
          </p:cNvCxnSpPr>
          <p:nvPr/>
        </p:nvCxnSpPr>
        <p:spPr>
          <a:xfrm flipH="1" flipV="1">
            <a:off x="4267200" y="2514600"/>
            <a:ext cx="1524000" cy="1373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1"/>
          </p:cNvCxnSpPr>
          <p:nvPr/>
        </p:nvCxnSpPr>
        <p:spPr>
          <a:xfrm flipH="1" flipV="1">
            <a:off x="3048000" y="3429000"/>
            <a:ext cx="2743200" cy="4594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1"/>
          </p:cNvCxnSpPr>
          <p:nvPr/>
        </p:nvCxnSpPr>
        <p:spPr>
          <a:xfrm flipH="1">
            <a:off x="4114800" y="3888433"/>
            <a:ext cx="1676400" cy="835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1"/>
          </p:cNvCxnSpPr>
          <p:nvPr/>
        </p:nvCxnSpPr>
        <p:spPr>
          <a:xfrm>
            <a:off x="5791200" y="3888433"/>
            <a:ext cx="0" cy="9121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Compression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GGSWBS12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14400" y="2514600"/>
            <a:ext cx="16764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553200" y="2743200"/>
            <a:ext cx="1219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505200" y="2971800"/>
            <a:ext cx="2286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66800" y="2057400"/>
            <a:ext cx="1203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file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0" y="2667000"/>
            <a:ext cx="1336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Compression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68849" y="2209800"/>
            <a:ext cx="1532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Compressed file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2971800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 = big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53200" y="2971800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 = small</a:t>
            </a:r>
            <a:endParaRPr lang="en-US" dirty="0"/>
          </a:p>
        </p:txBody>
      </p:sp>
      <p:sp>
        <p:nvSpPr>
          <p:cNvPr id="19" name="Bent Arrow 18"/>
          <p:cNvSpPr/>
          <p:nvPr/>
        </p:nvSpPr>
        <p:spPr>
          <a:xfrm flipH="1" flipV="1">
            <a:off x="4800600" y="3886200"/>
            <a:ext cx="2590800" cy="914400"/>
          </a:xfrm>
          <a:prstGeom prst="bentArrow">
            <a:avLst>
              <a:gd name="adj1" fmla="val 25000"/>
              <a:gd name="adj2" fmla="val 32589"/>
              <a:gd name="adj3" fmla="val 25000"/>
              <a:gd name="adj4" fmla="val 437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6400" y="4876800"/>
            <a:ext cx="1477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Decompression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2895600" y="4343400"/>
            <a:ext cx="1600200" cy="1066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48000" y="5562600"/>
            <a:ext cx="137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Recovered file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247369" y="4724400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 = big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1752600"/>
            <a:ext cx="4095750" cy="381000"/>
          </a:xfrm>
          <a:prstGeom prst="rect">
            <a:avLst/>
          </a:prstGeom>
          <a:noFill/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3429000"/>
            <a:ext cx="3086100" cy="685800"/>
          </a:xfrm>
          <a:prstGeom prst="rect">
            <a:avLst/>
          </a:prstGeom>
          <a:noFill/>
        </p:spPr>
      </p:pic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4572000"/>
            <a:ext cx="4235903" cy="838200"/>
          </a:xfrm>
          <a:prstGeom prst="rect">
            <a:avLst/>
          </a:prstGeom>
          <a:noFill/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1447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2438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2590799"/>
            <a:ext cx="3124200" cy="390525"/>
          </a:xfrm>
          <a:prstGeom prst="rect">
            <a:avLst/>
          </a:prstGeom>
          <a:noFill/>
        </p:spPr>
      </p:pic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Laplace interpolation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828800"/>
            <a:ext cx="49530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429000"/>
            <a:ext cx="1257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7315200" y="28956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5059" idx="2"/>
          </p:cNvCxnSpPr>
          <p:nvPr/>
        </p:nvCxnSpPr>
        <p:spPr>
          <a:xfrm flipH="1">
            <a:off x="7391400" y="3771900"/>
            <a:ext cx="55245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962400"/>
            <a:ext cx="145344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flipV="1">
            <a:off x="2209800" y="3505200"/>
            <a:ext cx="1295400" cy="6096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53200" y="5562600"/>
            <a:ext cx="1703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Source, </a:t>
            </a:r>
            <a:r>
              <a:rPr lang="en-US" dirty="0" err="1" smtClean="0"/>
              <a:t>W.H.Press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Laplace interpolation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338292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47712" y="5105400"/>
            <a:ext cx="82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295400" y="44958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54913" y="5879068"/>
            <a:ext cx="1703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Source, </a:t>
            </a:r>
            <a:r>
              <a:rPr lang="en-US" dirty="0" err="1" smtClean="0"/>
              <a:t>W.H.Press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Laplace interpolation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338292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114800"/>
            <a:ext cx="3190875" cy="250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47712" y="5105400"/>
            <a:ext cx="82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295400" y="44958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57600" y="2438400"/>
            <a:ext cx="198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50% of pixels deleted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6" idx="2"/>
          </p:cNvCxnSpPr>
          <p:nvPr/>
        </p:nvCxnSpPr>
        <p:spPr>
          <a:xfrm flipH="1">
            <a:off x="4648200" y="2807732"/>
            <a:ext cx="1691" cy="926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54913" y="5879068"/>
            <a:ext cx="1703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Source, </a:t>
            </a:r>
            <a:r>
              <a:rPr lang="en-US" dirty="0" err="1" smtClean="0"/>
              <a:t>W.H.Press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Laplace interpolation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338292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114800"/>
            <a:ext cx="3190875" cy="250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676400"/>
            <a:ext cx="3352800" cy="266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47712" y="5105400"/>
            <a:ext cx="82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295400" y="44958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85516" y="5257800"/>
            <a:ext cx="87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restored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0"/>
          </p:cNvCxnSpPr>
          <p:nvPr/>
        </p:nvCxnSpPr>
        <p:spPr>
          <a:xfrm flipH="1" flipV="1">
            <a:off x="8001000" y="4724400"/>
            <a:ext cx="323258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57600" y="2438400"/>
            <a:ext cx="198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50% of pixels deleted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6" idx="2"/>
          </p:cNvCxnSpPr>
          <p:nvPr/>
        </p:nvCxnSpPr>
        <p:spPr>
          <a:xfrm flipH="1">
            <a:off x="4648200" y="2807732"/>
            <a:ext cx="1691" cy="926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54913" y="5879068"/>
            <a:ext cx="1703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Source, </a:t>
            </a:r>
            <a:r>
              <a:rPr lang="en-US" dirty="0" err="1" smtClean="0"/>
              <a:t>W.H.Press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Laplace interpolation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40957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5800" y="4953000"/>
            <a:ext cx="198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90% of pixels deleted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54913" y="5879068"/>
            <a:ext cx="1703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Source, </a:t>
            </a:r>
            <a:r>
              <a:rPr lang="en-US" dirty="0" err="1" smtClean="0"/>
              <a:t>W.H.Press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Laplace interpolation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40957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24000"/>
            <a:ext cx="40386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5800" y="4953000"/>
            <a:ext cx="198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90% of pixels deleted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5105400"/>
            <a:ext cx="87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restored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54913" y="5879068"/>
            <a:ext cx="1703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Source, </a:t>
            </a:r>
            <a:r>
              <a:rPr lang="en-US" dirty="0" err="1" smtClean="0"/>
              <a:t>W.H.Press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PDE </a:t>
            </a:r>
            <a:r>
              <a:rPr lang="en-US" dirty="0" err="1" smtClean="0"/>
              <a:t>inpainting</a:t>
            </a:r>
            <a:r>
              <a:rPr lang="en-US" dirty="0" smtClean="0"/>
              <a:t> and interpolation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1200"/>
            <a:ext cx="188595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925" y="3048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999" y="4038600"/>
            <a:ext cx="506152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029200" y="20574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3048000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Confidence function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86400" y="4953000"/>
            <a:ext cx="312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Differential operator, e.g. </a:t>
            </a:r>
            <a:r>
              <a:rPr lang="en-US" dirty="0" err="1" smtClean="0"/>
              <a:t>Laplacian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28800" y="5105400"/>
            <a:ext cx="1751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Unknown function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2" idx="0"/>
          </p:cNvCxnSpPr>
          <p:nvPr/>
        </p:nvCxnSpPr>
        <p:spPr>
          <a:xfrm flipH="1" flipV="1">
            <a:off x="5715009" y="4572000"/>
            <a:ext cx="1332043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0"/>
          </p:cNvCxnSpPr>
          <p:nvPr/>
        </p:nvCxnSpPr>
        <p:spPr>
          <a:xfrm flipH="1" flipV="1">
            <a:off x="2667000" y="4648200"/>
            <a:ext cx="37777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54913" y="5879068"/>
            <a:ext cx="2164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Source, </a:t>
            </a:r>
            <a:r>
              <a:rPr lang="en-US" dirty="0" err="1" smtClean="0"/>
              <a:t>J.Weickert</a:t>
            </a:r>
            <a:r>
              <a:rPr lang="en-US" dirty="0" smtClean="0"/>
              <a:t> et 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PDE interpolation and compression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657600" cy="4572000"/>
          </a:xfrm>
        </p:spPr>
        <p:txBody>
          <a:bodyPr/>
          <a:lstStyle/>
          <a:p>
            <a:r>
              <a:rPr lang="en-US" dirty="0" smtClean="0"/>
              <a:t>Diffusion equations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Homogenous diffusion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Nonlinear diffusion</a:t>
            </a:r>
            <a:endParaRPr lang="en-US" dirty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447800"/>
            <a:ext cx="37631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057400"/>
            <a:ext cx="16906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124200"/>
            <a:ext cx="1193386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075059"/>
            <a:ext cx="3543935" cy="42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8645" y="4800599"/>
            <a:ext cx="2089055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754913" y="5879068"/>
            <a:ext cx="2164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Source, </a:t>
            </a:r>
            <a:r>
              <a:rPr lang="en-US" dirty="0" err="1" smtClean="0"/>
              <a:t>J.Weickert</a:t>
            </a:r>
            <a:r>
              <a:rPr lang="en-US" dirty="0" smtClean="0"/>
              <a:t> et 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PDE compression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6324600" cy="609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Select points/boundary conditions and let them diffuse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2590800"/>
            <a:ext cx="5345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approaches can already beat JPEG, source </a:t>
            </a:r>
            <a:r>
              <a:rPr lang="en-US" dirty="0" err="1" smtClean="0"/>
              <a:t>Weickert</a:t>
            </a:r>
            <a:r>
              <a:rPr lang="en-US" dirty="0" smtClean="0"/>
              <a:t> et 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Compression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GGSWBS12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14400" y="2514600"/>
            <a:ext cx="16764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553200" y="2743200"/>
            <a:ext cx="1219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505200" y="2971800"/>
            <a:ext cx="2286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66800" y="2057400"/>
            <a:ext cx="1203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file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0" y="2667000"/>
            <a:ext cx="1336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Compression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68849" y="2209800"/>
            <a:ext cx="1532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Compressed file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2971800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 = big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53200" y="2971800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 = small</a:t>
            </a:r>
            <a:endParaRPr lang="en-US" dirty="0"/>
          </a:p>
        </p:txBody>
      </p:sp>
      <p:sp>
        <p:nvSpPr>
          <p:cNvPr id="19" name="Bent Arrow 18"/>
          <p:cNvSpPr/>
          <p:nvPr/>
        </p:nvSpPr>
        <p:spPr>
          <a:xfrm flipH="1" flipV="1">
            <a:off x="4800600" y="3886200"/>
            <a:ext cx="2590800" cy="914400"/>
          </a:xfrm>
          <a:prstGeom prst="bentArrow">
            <a:avLst>
              <a:gd name="adj1" fmla="val 25000"/>
              <a:gd name="adj2" fmla="val 32589"/>
              <a:gd name="adj3" fmla="val 25000"/>
              <a:gd name="adj4" fmla="val 437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6400" y="4876800"/>
            <a:ext cx="1477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Decompression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2895600" y="4343400"/>
            <a:ext cx="1600200" cy="1066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48000" y="5562600"/>
            <a:ext cx="137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Recovered file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247369" y="4724400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 = big</a:t>
            </a:r>
            <a:endParaRPr lang="en-US" dirty="0"/>
          </a:p>
        </p:txBody>
      </p:sp>
      <p:sp>
        <p:nvSpPr>
          <p:cNvPr id="25" name="Action Button: Help 24">
            <a:hlinkClick r:id="" action="ppaction://noaction" highlightClick="1"/>
          </p:cNvPr>
          <p:cNvSpPr/>
          <p:nvPr/>
        </p:nvSpPr>
        <p:spPr>
          <a:xfrm>
            <a:off x="2438400" y="3733800"/>
            <a:ext cx="685800" cy="609600"/>
          </a:xfrm>
          <a:prstGeom prst="actionButtonHelp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PDE compression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6324600" cy="609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Select points/boundary conditions and let them diffuse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2590800"/>
            <a:ext cx="5345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approaches can already beat JPEG, source </a:t>
            </a:r>
            <a:r>
              <a:rPr lang="en-US" dirty="0" err="1" smtClean="0"/>
              <a:t>Weickert</a:t>
            </a:r>
            <a:r>
              <a:rPr lang="en-US" dirty="0" smtClean="0"/>
              <a:t> et al</a:t>
            </a:r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990600" y="3505200"/>
            <a:ext cx="7467600" cy="6096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Smooth data,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 points/boundary conditions and let them diffuse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4876800"/>
            <a:ext cx="2491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Future projects for students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flipH="1" flipV="1">
            <a:off x="2057409" y="4038600"/>
            <a:ext cx="2693645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648201" y="4114800"/>
            <a:ext cx="102853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0"/>
          </p:cNvCxnSpPr>
          <p:nvPr/>
        </p:nvCxnSpPr>
        <p:spPr>
          <a:xfrm flipV="1">
            <a:off x="4751054" y="4114800"/>
            <a:ext cx="2640346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PDE compression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6324600" cy="609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Select points/boundary conditions and let them diffuse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93569" y="2057400"/>
            <a:ext cx="5345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approaches can already beat JPEG, source </a:t>
            </a:r>
            <a:r>
              <a:rPr lang="en-US" dirty="0" err="1" smtClean="0"/>
              <a:t>Weickert</a:t>
            </a:r>
            <a:r>
              <a:rPr lang="en-US" dirty="0" smtClean="0"/>
              <a:t> et al</a:t>
            </a:r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990600" y="3505200"/>
            <a:ext cx="7467600" cy="6096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Smooth data,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 points/boundary conditions and let them diffuse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4876800"/>
            <a:ext cx="2491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Future projects for students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flipH="1" flipV="1">
            <a:off x="2057409" y="4038600"/>
            <a:ext cx="2693645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648201" y="4114800"/>
            <a:ext cx="102853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0"/>
          </p:cNvCxnSpPr>
          <p:nvPr/>
        </p:nvCxnSpPr>
        <p:spPr>
          <a:xfrm flipV="1">
            <a:off x="4751054" y="4114800"/>
            <a:ext cx="2640346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24600" y="5650468"/>
            <a:ext cx="2506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Bitsadze-Samarski</a:t>
            </a:r>
            <a:r>
              <a:rPr lang="en-US" dirty="0" smtClean="0"/>
              <a:t> problem?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6934201" y="4648200"/>
            <a:ext cx="643563" cy="77366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38200" y="5181600"/>
            <a:ext cx="165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Which equations?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2" idx="0"/>
          </p:cNvCxnSpPr>
          <p:nvPr/>
        </p:nvCxnSpPr>
        <p:spPr>
          <a:xfrm flipV="1">
            <a:off x="1665895" y="4572000"/>
            <a:ext cx="1077305" cy="6096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24000" y="5802868"/>
            <a:ext cx="307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not to start from refinement?</a:t>
            </a:r>
            <a:endParaRPr lang="en-US" dirty="0"/>
          </a:p>
        </p:txBody>
      </p:sp>
      <p:cxnSp>
        <p:nvCxnSpPr>
          <p:cNvPr id="27" name="Shape 26"/>
          <p:cNvCxnSpPr>
            <a:stCxn id="25" idx="0"/>
          </p:cNvCxnSpPr>
          <p:nvPr/>
        </p:nvCxnSpPr>
        <p:spPr>
          <a:xfrm rot="5400000" flipH="1" flipV="1">
            <a:off x="3239149" y="4393816"/>
            <a:ext cx="1230862" cy="1587243"/>
          </a:xfrm>
          <a:prstGeom prst="bentConnector2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PDE based cryptosystem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764" y="1976354"/>
            <a:ext cx="6992236" cy="343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Blakley-Rundell</a:t>
            </a:r>
            <a:r>
              <a:rPr lang="en-US" dirty="0" smtClean="0"/>
              <a:t> Cryptosystem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main idea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724400" cy="4572000"/>
          </a:xfrm>
        </p:spPr>
        <p:txBody>
          <a:bodyPr/>
          <a:lstStyle/>
          <a:p>
            <a:r>
              <a:rPr lang="en-US" dirty="0" smtClean="0"/>
              <a:t>Based on solution of hard problem</a:t>
            </a:r>
          </a:p>
          <a:p>
            <a:endParaRPr lang="en-US" dirty="0" smtClean="0"/>
          </a:p>
          <a:p>
            <a:r>
              <a:rPr lang="en-US" dirty="0" smtClean="0"/>
              <a:t>Initial function – data </a:t>
            </a:r>
          </a:p>
          <a:p>
            <a:endParaRPr lang="en-US" dirty="0" smtClean="0"/>
          </a:p>
          <a:p>
            <a:r>
              <a:rPr lang="en-US" dirty="0" smtClean="0"/>
              <a:t>Solution – encryption</a:t>
            </a:r>
          </a:p>
          <a:p>
            <a:endParaRPr lang="en-US" dirty="0" smtClean="0"/>
          </a:p>
          <a:p>
            <a:r>
              <a:rPr lang="en-US" dirty="0" smtClean="0"/>
              <a:t>Inverse problem – decryption</a:t>
            </a:r>
          </a:p>
          <a:p>
            <a:endParaRPr lang="en-US" dirty="0" smtClean="0"/>
          </a:p>
          <a:p>
            <a:r>
              <a:rPr lang="en-US" dirty="0" smtClean="0"/>
              <a:t>Key – coefficients of PDEs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text to function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23349"/>
            <a:ext cx="4852988" cy="256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text to function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23349"/>
            <a:ext cx="4852988" cy="256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752600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text to function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23349"/>
            <a:ext cx="4852988" cy="256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752600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648200"/>
            <a:ext cx="316395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267200"/>
            <a:ext cx="2362200" cy="196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86000" y="5486400"/>
            <a:ext cx="1931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Piecewise constant</a:t>
            </a:r>
          </a:p>
          <a:p>
            <a:r>
              <a:rPr lang="en-US" dirty="0" err="1" smtClean="0"/>
              <a:t>Encription</a:t>
            </a:r>
            <a:r>
              <a:rPr lang="en-US" dirty="0" smtClean="0"/>
              <a:t> block size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Encription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590800"/>
            <a:ext cx="3273174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429000"/>
            <a:ext cx="1552575" cy="56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05200" y="1447800"/>
            <a:ext cx="614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Key</a:t>
            </a:r>
            <a:endParaRPr lang="en-US" sz="2400" dirty="0"/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 flipH="1">
            <a:off x="3810000" y="1909465"/>
            <a:ext cx="2560" cy="757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2"/>
          </p:cNvCxnSpPr>
          <p:nvPr/>
        </p:nvCxnSpPr>
        <p:spPr>
          <a:xfrm flipH="1">
            <a:off x="2743200" y="1909465"/>
            <a:ext cx="1069360" cy="757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2"/>
          </p:cNvCxnSpPr>
          <p:nvPr/>
        </p:nvCxnSpPr>
        <p:spPr>
          <a:xfrm flipH="1">
            <a:off x="1676400" y="1909465"/>
            <a:ext cx="2136160" cy="757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2000" y="3886200"/>
            <a:ext cx="254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Information to be encrypted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>
          <a:xfrm flipH="1" flipV="1">
            <a:off x="3124200" y="3886200"/>
            <a:ext cx="144780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47800" y="4343400"/>
            <a:ext cx="2492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r>
              <a:rPr lang="en-US" dirty="0" smtClean="0"/>
              <a:t>(</a:t>
            </a:r>
            <a:r>
              <a:rPr lang="en-US" dirty="0" err="1" smtClean="0"/>
              <a:t>T,x</a:t>
            </a:r>
            <a:r>
              <a:rPr lang="en-US" dirty="0" smtClean="0"/>
              <a:t>) – encrypted message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371600" y="5105400"/>
            <a:ext cx="6799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Problem: decryption is not possible – heat equation can not be inverted in time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447800" y="5715000"/>
            <a:ext cx="371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Solution: using pseudo parabolic equations</a:t>
            </a:r>
            <a:endParaRPr lang="en-US" dirty="0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5638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PDE based cryptosystem - principles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5438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Based on really hard problems – what computational power is needed for few seconds of computations?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PDE based cryptosystem - principles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5438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Based on really hard problems – what computational power is needed for few seconds of computations?</a:t>
            </a:r>
          </a:p>
          <a:p>
            <a:r>
              <a:rPr lang="en-US" dirty="0" smtClean="0"/>
              <a:t>File for encryption – convert to real valued function on complex computational domain</a:t>
            </a:r>
          </a:p>
          <a:p>
            <a:r>
              <a:rPr lang="en-US" dirty="0" smtClean="0"/>
              <a:t>No small block sizes for encryption but entire data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Compression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GGSWBS12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14400" y="2514600"/>
            <a:ext cx="16764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553200" y="2743200"/>
            <a:ext cx="1219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505200" y="2971800"/>
            <a:ext cx="2286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66800" y="2057400"/>
            <a:ext cx="1203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file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0" y="2667000"/>
            <a:ext cx="1336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Compression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68849" y="2209800"/>
            <a:ext cx="1532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Compressed file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2971800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 = big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53200" y="2971800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 = small</a:t>
            </a:r>
            <a:endParaRPr lang="en-US" dirty="0"/>
          </a:p>
        </p:txBody>
      </p:sp>
      <p:sp>
        <p:nvSpPr>
          <p:cNvPr id="19" name="Bent Arrow 18"/>
          <p:cNvSpPr/>
          <p:nvPr/>
        </p:nvSpPr>
        <p:spPr>
          <a:xfrm flipH="1" flipV="1">
            <a:off x="4800600" y="3886200"/>
            <a:ext cx="2590800" cy="914400"/>
          </a:xfrm>
          <a:prstGeom prst="bentArrow">
            <a:avLst>
              <a:gd name="adj1" fmla="val 25000"/>
              <a:gd name="adj2" fmla="val 32589"/>
              <a:gd name="adj3" fmla="val 25000"/>
              <a:gd name="adj4" fmla="val 437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6400" y="4876800"/>
            <a:ext cx="1477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Decompression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2895600" y="4343400"/>
            <a:ext cx="1600200" cy="1066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48000" y="5562600"/>
            <a:ext cx="137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Recovered file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247369" y="4724400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 = big</a:t>
            </a:r>
            <a:endParaRPr lang="en-US" dirty="0"/>
          </a:p>
        </p:txBody>
      </p:sp>
      <p:sp>
        <p:nvSpPr>
          <p:cNvPr id="25" name="Action Button: Help 24">
            <a:hlinkClick r:id="" action="ppaction://noaction" highlightClick="1"/>
          </p:cNvPr>
          <p:cNvSpPr/>
          <p:nvPr/>
        </p:nvSpPr>
        <p:spPr>
          <a:xfrm>
            <a:off x="2438400" y="3733800"/>
            <a:ext cx="685800" cy="609600"/>
          </a:xfrm>
          <a:prstGeom prst="actionButtonHelp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958017" y="1524000"/>
            <a:ext cx="2061783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Lossy</a:t>
            </a:r>
            <a:r>
              <a:rPr lang="en-US" sz="2000" b="1" dirty="0" smtClean="0"/>
              <a:t> or lossless ?</a:t>
            </a:r>
            <a:endParaRPr lang="en-US" sz="2000" b="1" dirty="0"/>
          </a:p>
        </p:txBody>
      </p:sp>
      <p:cxnSp>
        <p:nvCxnSpPr>
          <p:cNvPr id="30" name="Straight Arrow Connector 29"/>
          <p:cNvCxnSpPr>
            <a:stCxn id="24" idx="2"/>
          </p:cNvCxnSpPr>
          <p:nvPr/>
        </p:nvCxnSpPr>
        <p:spPr>
          <a:xfrm flipH="1">
            <a:off x="4495800" y="1924110"/>
            <a:ext cx="493109" cy="666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PDE based cryptosystem - principles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5438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Based on really hard problems – what computational power is needed for few seconds of computations?</a:t>
            </a:r>
          </a:p>
          <a:p>
            <a:r>
              <a:rPr lang="en-US" dirty="0" smtClean="0"/>
              <a:t>File for encryption – convert to real valued function on complex computational domain</a:t>
            </a:r>
          </a:p>
          <a:p>
            <a:r>
              <a:rPr lang="en-US" dirty="0" smtClean="0"/>
              <a:t>No small block sizes for encryption but entire data</a:t>
            </a:r>
            <a:endParaRPr lang="en-US" dirty="0" smtClean="0"/>
          </a:p>
          <a:p>
            <a:r>
              <a:rPr lang="en-US" dirty="0" smtClean="0"/>
              <a:t>Computational domain – could be any figure in N dimensional space, N=2,3, 4, …</a:t>
            </a:r>
          </a:p>
          <a:p>
            <a:r>
              <a:rPr lang="en-US" dirty="0" smtClean="0"/>
              <a:t>Different meshes could be used for the same data in the same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PDE based cryptosystem - principles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5438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Based on really hard problems – what computational power is needed for few seconds of computations?</a:t>
            </a:r>
          </a:p>
          <a:p>
            <a:r>
              <a:rPr lang="en-US" dirty="0" smtClean="0"/>
              <a:t>File for encryption – convert to real valued function on complex computational domain</a:t>
            </a:r>
          </a:p>
          <a:p>
            <a:r>
              <a:rPr lang="en-US" dirty="0" smtClean="0"/>
              <a:t>No small block sizes for encryption but entire data</a:t>
            </a:r>
            <a:endParaRPr lang="en-US" dirty="0" smtClean="0"/>
          </a:p>
          <a:p>
            <a:r>
              <a:rPr lang="en-US" dirty="0" smtClean="0"/>
              <a:t>Computational domain – could be any figure in N dimensional space, N=2,3, 4, …</a:t>
            </a:r>
          </a:p>
          <a:p>
            <a:r>
              <a:rPr lang="en-US" dirty="0" smtClean="0"/>
              <a:t>Different meshes could be used for the same data in the same domain</a:t>
            </a:r>
          </a:p>
          <a:p>
            <a:r>
              <a:rPr lang="en-US" dirty="0" smtClean="0"/>
              <a:t>Different encryption for different time moment</a:t>
            </a:r>
          </a:p>
          <a:p>
            <a:r>
              <a:rPr lang="en-US" dirty="0" smtClean="0"/>
              <a:t>Inventing different boundary conditions</a:t>
            </a:r>
          </a:p>
          <a:p>
            <a:r>
              <a:rPr lang="en-US" dirty="0" smtClean="0"/>
              <a:t>Inventing different equations and problems, e.g. nonlocal in time</a:t>
            </a:r>
          </a:p>
          <a:p>
            <a:r>
              <a:rPr lang="en-US" dirty="0" smtClean="0"/>
              <a:t> sensitive to numerical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PDE based cryptosystem - principles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5438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Based on really hard problems – what computational power is needed for few seconds of computations?</a:t>
            </a:r>
          </a:p>
          <a:p>
            <a:r>
              <a:rPr lang="en-US" dirty="0" smtClean="0"/>
              <a:t>File for encryption – convert to real valued function on complex computational domain</a:t>
            </a:r>
          </a:p>
          <a:p>
            <a:r>
              <a:rPr lang="en-US" dirty="0" smtClean="0"/>
              <a:t>No small block sizes for encryption but entire data</a:t>
            </a:r>
            <a:endParaRPr lang="en-US" dirty="0" smtClean="0"/>
          </a:p>
          <a:p>
            <a:r>
              <a:rPr lang="en-US" dirty="0" smtClean="0"/>
              <a:t>Computational domain – could be any figure in N dimensional space, N=2,3, 4, …</a:t>
            </a:r>
          </a:p>
          <a:p>
            <a:r>
              <a:rPr lang="en-US" dirty="0" smtClean="0"/>
              <a:t>Different meshes could be used for the same data in the same domain</a:t>
            </a:r>
          </a:p>
          <a:p>
            <a:r>
              <a:rPr lang="en-US" dirty="0" smtClean="0"/>
              <a:t>Different encryption for different time moment</a:t>
            </a:r>
          </a:p>
          <a:p>
            <a:r>
              <a:rPr lang="en-US" dirty="0" smtClean="0"/>
              <a:t>Inventing different boundary conditions</a:t>
            </a:r>
          </a:p>
          <a:p>
            <a:r>
              <a:rPr lang="en-US" dirty="0" smtClean="0"/>
              <a:t>Inventing different equations and problems, e.g. nonlocal in time</a:t>
            </a:r>
          </a:p>
          <a:p>
            <a:r>
              <a:rPr lang="en-US" dirty="0" smtClean="0"/>
              <a:t> sensitive to numerical methods</a:t>
            </a:r>
          </a:p>
          <a:p>
            <a:r>
              <a:rPr lang="en-US" dirty="0" smtClean="0"/>
              <a:t>Key – combination of all the above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different </a:t>
            </a:r>
            <a:r>
              <a:rPr lang="en-US" dirty="0" smtClean="0"/>
              <a:t>meshes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7" name="Picture 5" descr="uct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987550"/>
            <a:ext cx="2089150" cy="2736850"/>
          </a:xfrm>
          <a:prstGeom prst="rect">
            <a:avLst/>
          </a:prstGeom>
          <a:noFill/>
        </p:spPr>
      </p:pic>
      <p:pic>
        <p:nvPicPr>
          <p:cNvPr id="8" name="Picture 4" descr="uc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81200"/>
            <a:ext cx="2232025" cy="287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to numerical methods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7" name="Picture 5" descr="D:\SACADA\ppt\ucburgers\uc100zc_b_st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209800"/>
            <a:ext cx="3810000" cy="3686175"/>
          </a:xfrm>
          <a:prstGeom prst="rect">
            <a:avLst/>
          </a:prstGeom>
          <a:noFill/>
        </p:spPr>
      </p:pic>
      <p:pic>
        <p:nvPicPr>
          <p:cNvPr id="8" name="Picture 6" descr="D:\SACADA\ppt\ucburgers\uc100zc_b_et2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133600"/>
            <a:ext cx="4038600" cy="3706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Different time = different encrypted file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7" name="Picture 8" descr="burger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39" y="1828800"/>
            <a:ext cx="8742362" cy="433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Niche – where could be used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767" y="2129135"/>
            <a:ext cx="8550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Seems not to be suitable for standard communication between two persons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6601" y="3957935"/>
            <a:ext cx="6665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Could be used for encrypting databases inside organization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14600" y="2743200"/>
            <a:ext cx="4485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u="sng" dirty="0" smtClean="0"/>
              <a:t>Thank you for your attention</a:t>
            </a:r>
            <a:endParaRPr lang="en-US" sz="36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Compression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GGSWBS12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43200" y="2069068"/>
            <a:ext cx="35814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 file  = Recovered file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24600" y="5867400"/>
            <a:ext cx="1532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Compressed file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914400" y="2971800"/>
            <a:ext cx="7086600" cy="1219200"/>
            <a:chOff x="914400" y="2514600"/>
            <a:chExt cx="7086600" cy="1219200"/>
          </a:xfrm>
        </p:grpSpPr>
        <p:sp>
          <p:nvSpPr>
            <p:cNvPr id="8" name="Rounded Rectangle 7"/>
            <p:cNvSpPr/>
            <p:nvPr/>
          </p:nvSpPr>
          <p:spPr>
            <a:xfrm>
              <a:off x="914400" y="2514600"/>
              <a:ext cx="1676400" cy="1219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505200" y="2971800"/>
              <a:ext cx="22860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95600" y="2667000"/>
              <a:ext cx="1336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Compression 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43000" y="2971800"/>
              <a:ext cx="1019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Size = big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72000" y="3124200"/>
              <a:ext cx="1477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Decompression</a:t>
              </a:r>
              <a:endParaRPr lang="en-US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400800" y="2514600"/>
              <a:ext cx="1600200" cy="1066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76369" y="2895600"/>
              <a:ext cx="1019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Size = big</a:t>
              </a:r>
              <a:endParaRPr lang="en-US" dirty="0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4267200" y="3276600"/>
            <a:ext cx="304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629400" y="1066800"/>
            <a:ext cx="1940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Lossless compression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31" idx="2"/>
          </p:cNvCxnSpPr>
          <p:nvPr/>
        </p:nvCxnSpPr>
        <p:spPr>
          <a:xfrm flipH="1">
            <a:off x="4800600" y="1436132"/>
            <a:ext cx="2799258" cy="468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Compression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GGSWBS12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43200" y="2069068"/>
            <a:ext cx="35814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 file  = Recovered file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4653" y="5638800"/>
            <a:ext cx="1743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Lossy</a:t>
            </a:r>
            <a:r>
              <a:rPr lang="en-US" dirty="0" smtClean="0"/>
              <a:t> compression</a:t>
            </a:r>
            <a:endParaRPr lang="en-US" dirty="0"/>
          </a:p>
        </p:txBody>
      </p:sp>
      <p:grpSp>
        <p:nvGrpSpPr>
          <p:cNvPr id="3" name="Group 27"/>
          <p:cNvGrpSpPr/>
          <p:nvPr/>
        </p:nvGrpSpPr>
        <p:grpSpPr>
          <a:xfrm>
            <a:off x="914400" y="2971800"/>
            <a:ext cx="7086600" cy="1219200"/>
            <a:chOff x="914400" y="2514600"/>
            <a:chExt cx="7086600" cy="1219200"/>
          </a:xfrm>
        </p:grpSpPr>
        <p:sp>
          <p:nvSpPr>
            <p:cNvPr id="8" name="Rounded Rectangle 7"/>
            <p:cNvSpPr/>
            <p:nvPr/>
          </p:nvSpPr>
          <p:spPr>
            <a:xfrm>
              <a:off x="914400" y="2514600"/>
              <a:ext cx="1676400" cy="1219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505200" y="2971800"/>
              <a:ext cx="22860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95600" y="2667000"/>
              <a:ext cx="1336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Compression 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43000" y="2971800"/>
              <a:ext cx="1019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Size = big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72000" y="3124200"/>
              <a:ext cx="1477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Decompression</a:t>
              </a:r>
              <a:endParaRPr lang="en-US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400800" y="2514600"/>
              <a:ext cx="1600200" cy="1066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76369" y="2895600"/>
              <a:ext cx="1019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Size = big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514600" y="4583668"/>
            <a:ext cx="41910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 file is not Recovered file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4267200" y="3276600"/>
            <a:ext cx="304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629400" y="1066800"/>
            <a:ext cx="1940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Lossless compression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8" idx="2"/>
          </p:cNvCxnSpPr>
          <p:nvPr/>
        </p:nvCxnSpPr>
        <p:spPr>
          <a:xfrm flipH="1">
            <a:off x="4800600" y="1436132"/>
            <a:ext cx="2799258" cy="468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0"/>
          </p:cNvCxnSpPr>
          <p:nvPr/>
        </p:nvCxnSpPr>
        <p:spPr>
          <a:xfrm flipV="1">
            <a:off x="1566527" y="5105400"/>
            <a:ext cx="2624473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Lossy</a:t>
            </a:r>
            <a:r>
              <a:rPr lang="en-US" dirty="0" smtClean="0"/>
              <a:t> compression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838200"/>
          </a:xfrm>
        </p:spPr>
        <p:txBody>
          <a:bodyPr/>
          <a:lstStyle/>
          <a:p>
            <a:r>
              <a:rPr lang="en-US" dirty="0" smtClean="0"/>
              <a:t>JPEG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838200" y="1981200"/>
            <a:ext cx="4267200" cy="1905000"/>
            <a:chOff x="838200" y="1981200"/>
            <a:chExt cx="4267200" cy="1905000"/>
          </a:xfrm>
        </p:grpSpPr>
        <p:pic>
          <p:nvPicPr>
            <p:cNvPr id="1025" name="Picture 1" descr="Image:JPEG example JPG RIP 10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1981200"/>
              <a:ext cx="2895600" cy="19050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3733800" y="3505200"/>
              <a:ext cx="1371600" cy="369332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83261 bytes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Lossy</a:t>
            </a:r>
            <a:r>
              <a:rPr lang="en-US" dirty="0" smtClean="0"/>
              <a:t> compression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8245-ED0A-43AF-B17D-CE80FEA43847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GGSWBS12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838200"/>
          </a:xfrm>
        </p:spPr>
        <p:txBody>
          <a:bodyPr/>
          <a:lstStyle/>
          <a:p>
            <a:r>
              <a:rPr lang="en-US" dirty="0" smtClean="0"/>
              <a:t>JPEG</a:t>
            </a:r>
            <a:endParaRPr lang="en-US" dirty="0"/>
          </a:p>
        </p:txBody>
      </p:sp>
      <p:grpSp>
        <p:nvGrpSpPr>
          <p:cNvPr id="7" name="Group 18"/>
          <p:cNvGrpSpPr/>
          <p:nvPr/>
        </p:nvGrpSpPr>
        <p:grpSpPr>
          <a:xfrm>
            <a:off x="838200" y="1981200"/>
            <a:ext cx="4267200" cy="1905000"/>
            <a:chOff x="838200" y="1981200"/>
            <a:chExt cx="4267200" cy="1905000"/>
          </a:xfrm>
        </p:grpSpPr>
        <p:pic>
          <p:nvPicPr>
            <p:cNvPr id="1025" name="Picture 1" descr="Image:JPEG example JPG RIP 10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1981200"/>
              <a:ext cx="2895600" cy="19050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3733800" y="3505200"/>
              <a:ext cx="1371600" cy="369332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83261 bytes</a:t>
              </a:r>
              <a:endParaRPr lang="en-US" dirty="0"/>
            </a:p>
          </p:txBody>
        </p:sp>
      </p:grpSp>
      <p:grpSp>
        <p:nvGrpSpPr>
          <p:cNvPr id="8" name="Group 19"/>
          <p:cNvGrpSpPr/>
          <p:nvPr/>
        </p:nvGrpSpPr>
        <p:grpSpPr>
          <a:xfrm>
            <a:off x="762000" y="4114800"/>
            <a:ext cx="4163345" cy="1905000"/>
            <a:chOff x="762000" y="4114800"/>
            <a:chExt cx="4163345" cy="1905000"/>
          </a:xfrm>
        </p:grpSpPr>
        <p:pic>
          <p:nvPicPr>
            <p:cNvPr id="1027" name="Picture 3" descr="File:JPEG example JPG RIP 050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0" y="4114800"/>
              <a:ext cx="2981325" cy="190500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3733800" y="5638800"/>
              <a:ext cx="1191545" cy="369332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15138 bytes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1091</TotalTime>
  <Words>1357</Words>
  <Application>Microsoft Office PowerPoint</Application>
  <PresentationFormat>On-screen Show (4:3)</PresentationFormat>
  <Paragraphs>485</Paragraphs>
  <Slides>57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Equity</vt:lpstr>
      <vt:lpstr>Partial Differential Equations for Data Compression and Encryption</vt:lpstr>
      <vt:lpstr>Data Compression</vt:lpstr>
      <vt:lpstr>Data Compression</vt:lpstr>
      <vt:lpstr>Data Compression</vt:lpstr>
      <vt:lpstr>Data Compression</vt:lpstr>
      <vt:lpstr>Data Compression</vt:lpstr>
      <vt:lpstr>Data Compression</vt:lpstr>
      <vt:lpstr>Lossy compression</vt:lpstr>
      <vt:lpstr>Lossy compression</vt:lpstr>
      <vt:lpstr>Lossy compression</vt:lpstr>
      <vt:lpstr>Lossy compression</vt:lpstr>
      <vt:lpstr>Jpeg – cosine transform</vt:lpstr>
      <vt:lpstr>Jpeg – cosine transform</vt:lpstr>
      <vt:lpstr>Jpeg – cosine transform</vt:lpstr>
      <vt:lpstr>Jpeg – cosine transform</vt:lpstr>
      <vt:lpstr>Jpeg – cosine transform</vt:lpstr>
      <vt:lpstr>JPEG – Discrete cosine transform</vt:lpstr>
      <vt:lpstr>Cosine transform</vt:lpstr>
      <vt:lpstr>Cosine transform</vt:lpstr>
      <vt:lpstr>New approach</vt:lpstr>
      <vt:lpstr>New approach</vt:lpstr>
      <vt:lpstr>New approach</vt:lpstr>
      <vt:lpstr>New approach</vt:lpstr>
      <vt:lpstr>Other models</vt:lpstr>
      <vt:lpstr>Other models</vt:lpstr>
      <vt:lpstr>Smoothing example</vt:lpstr>
      <vt:lpstr>Smoothing example</vt:lpstr>
      <vt:lpstr>Smoothing example</vt:lpstr>
      <vt:lpstr>Other models</vt:lpstr>
      <vt:lpstr>Estimates</vt:lpstr>
      <vt:lpstr>Laplace interpolation</vt:lpstr>
      <vt:lpstr>Laplace interpolation</vt:lpstr>
      <vt:lpstr>Laplace interpolation</vt:lpstr>
      <vt:lpstr>Laplace interpolation</vt:lpstr>
      <vt:lpstr>Laplace interpolation</vt:lpstr>
      <vt:lpstr>Laplace interpolation</vt:lpstr>
      <vt:lpstr>PDE inpainting and interpolation</vt:lpstr>
      <vt:lpstr>PDE interpolation and compression</vt:lpstr>
      <vt:lpstr>PDE compression</vt:lpstr>
      <vt:lpstr>PDE compression</vt:lpstr>
      <vt:lpstr>PDE compression</vt:lpstr>
      <vt:lpstr>PDE based cryptosystem</vt:lpstr>
      <vt:lpstr>Blakley-Rundell Cryptosystem   main idea</vt:lpstr>
      <vt:lpstr>Connecting text to function</vt:lpstr>
      <vt:lpstr>Connecting text to function</vt:lpstr>
      <vt:lpstr>Connecting text to function</vt:lpstr>
      <vt:lpstr>Encription</vt:lpstr>
      <vt:lpstr>PDE based cryptosystem - principles</vt:lpstr>
      <vt:lpstr>PDE based cryptosystem - principles</vt:lpstr>
      <vt:lpstr>PDE based cryptosystem - principles</vt:lpstr>
      <vt:lpstr>PDE based cryptosystem - principles</vt:lpstr>
      <vt:lpstr>PDE based cryptosystem - principles</vt:lpstr>
      <vt:lpstr>Importance of different meshes</vt:lpstr>
      <vt:lpstr>Sensitivity to numerical methods</vt:lpstr>
      <vt:lpstr>Different time = different encrypted file</vt:lpstr>
      <vt:lpstr>Niche – where could be used</vt:lpstr>
      <vt:lpstr>Slide 57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Partial Differential Equations for Data Compression and Encription</dc:title>
  <dc:creator>ramaz</dc:creator>
  <cp:lastModifiedBy>user</cp:lastModifiedBy>
  <cp:revision>78</cp:revision>
  <dcterms:created xsi:type="dcterms:W3CDTF">2006-08-16T00:00:00Z</dcterms:created>
  <dcterms:modified xsi:type="dcterms:W3CDTF">2012-08-10T04:48:54Z</dcterms:modified>
</cp:coreProperties>
</file>