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6"/>
  </p:notesMasterIdLst>
  <p:sldIdLst>
    <p:sldId id="257" r:id="rId4"/>
    <p:sldId id="269" r:id="rId5"/>
    <p:sldId id="270" r:id="rId6"/>
    <p:sldId id="274" r:id="rId7"/>
    <p:sldId id="271" r:id="rId8"/>
    <p:sldId id="272" r:id="rId9"/>
    <p:sldId id="276" r:id="rId10"/>
    <p:sldId id="260" r:id="rId11"/>
    <p:sldId id="285" r:id="rId12"/>
    <p:sldId id="286" r:id="rId13"/>
    <p:sldId id="279" r:id="rId14"/>
    <p:sldId id="280" r:id="rId15"/>
    <p:sldId id="283" r:id="rId16"/>
    <p:sldId id="284" r:id="rId17"/>
    <p:sldId id="287" r:id="rId18"/>
    <p:sldId id="288" r:id="rId19"/>
    <p:sldId id="282" r:id="rId20"/>
    <p:sldId id="290" r:id="rId21"/>
    <p:sldId id="289" r:id="rId22"/>
    <p:sldId id="281" r:id="rId23"/>
    <p:sldId id="259"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1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84101-7B8F-4BE1-9997-BF9DE0BD818D}" type="datetimeFigureOut">
              <a:rPr lang="en-US" smtClean="0"/>
              <a:t>8/9/2012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FBFF3-9531-49D9-83CF-FB5098A0063E}" type="slidenum">
              <a:rPr lang="en-US" smtClean="0"/>
              <a:t>‹#›</a:t>
            </a:fld>
            <a:endParaRPr lang="en-US" dirty="0"/>
          </a:p>
        </p:txBody>
      </p:sp>
    </p:spTree>
    <p:extLst>
      <p:ext uri="{BB962C8B-B14F-4D97-AF65-F5344CB8AC3E}">
        <p14:creationId xmlns:p14="http://schemas.microsoft.com/office/powerpoint/2010/main" val="396556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8/9/2012 2:21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10/main" val="000000" mc:Ignorable=""/>
                </a:solidFill>
              </a:rPr>
            </a:br>
            <a:r>
              <a:rPr lang="en-US" sz="500" dirty="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695D63A-5398-46D6-AA5F-1C53648457D6}" type="datetime8">
              <a:rPr lang="en-US"/>
              <a:pPr fontAlgn="base">
                <a:spcBef>
                  <a:spcPct val="0"/>
                </a:spcBef>
                <a:spcAft>
                  <a:spcPct val="0"/>
                </a:spcAft>
              </a:pPr>
              <a:t>8/9/2012 2:21 PM</a:t>
            </a:fld>
            <a:endParaRPr lang="en-US"/>
          </a:p>
        </p:txBody>
      </p:sp>
      <p:sp>
        <p:nvSpPr>
          <p:cNvPr id="266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10/main" val="000000" mc:Ignorable=""/>
                </a:solidFill>
              </a:rPr>
            </a:br>
            <a:r>
              <a:rPr lang="en-US"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266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838074-D390-47DB-9431-64AFF60C79E2}" type="slidenum">
              <a:rPr lang="en-US"/>
              <a:pPr fontAlgn="base">
                <a:spcBef>
                  <a:spcPct val="0"/>
                </a:spcBef>
                <a:spcAft>
                  <a:spcPct val="0"/>
                </a:spcAft>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8/9/2012 2:21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rPr>
            </a:br>
            <a:r>
              <a:rPr lang="en-US" dirty="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8/9/2012 2:21 PM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rPr>
            </a:br>
            <a:r>
              <a:rPr lang="en-US" dirty="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5164138" y="6249988"/>
            <a:ext cx="3786187" cy="365125"/>
          </a:xfrm>
          <a:prstGeom prst="rect">
            <a:avLst/>
          </a:prstGeom>
        </p:spPr>
        <p:txBody>
          <a:bodyPr/>
          <a:lstStyle>
            <a:lvl1pPr fontAlgn="auto">
              <a:spcBef>
                <a:spcPts val="0"/>
              </a:spcBef>
              <a:spcAft>
                <a:spcPts val="0"/>
              </a:spcAft>
              <a:defRPr>
                <a:latin typeface="+mn-lt"/>
                <a:cs typeface="+mn-cs"/>
              </a:defRPr>
            </a:lvl1pPr>
          </a:lstStyle>
          <a:p>
            <a:pPr>
              <a:defRPr/>
            </a:pPr>
            <a:endParaRPr lang="ru-RU" altLang="en-US"/>
          </a:p>
        </p:txBody>
      </p:sp>
      <p:sp>
        <p:nvSpPr>
          <p:cNvPr id="4" name="Rectangle 5"/>
          <p:cNvSpPr>
            <a:spLocks noGrp="1" noChangeArrowheads="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cs typeface="+mn-cs"/>
              </a:defRPr>
            </a:lvl1pPr>
          </a:lstStyle>
          <a:p>
            <a:pPr>
              <a:defRPr/>
            </a:pPr>
            <a:endParaRPr lang="ru-RU" altLang="en-US"/>
          </a:p>
        </p:txBody>
      </p:sp>
      <p:sp>
        <p:nvSpPr>
          <p:cNvPr id="5" name="Rectangle 6"/>
          <p:cNvSpPr>
            <a:spLocks noGrp="1" noChangeArrowheads="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cs typeface="+mn-cs"/>
              </a:defRPr>
            </a:lvl1pPr>
          </a:lstStyle>
          <a:p>
            <a:pPr>
              <a:defRPr/>
            </a:pPr>
            <a:fld id="{BF4EDCC5-A904-4E74-8402-CAF087F24EB5}" type="slidenum">
              <a:rPr lang="ru-RU" altLang="en-US"/>
              <a:pPr>
                <a:defRPr/>
              </a:pPr>
              <a:t>‹#›</a:t>
            </a:fld>
            <a:endParaRPr lang="ru-RU" altLang="en-US"/>
          </a:p>
        </p:txBody>
      </p:sp>
    </p:spTree>
    <p:extLst>
      <p:ext uri="{BB962C8B-B14F-4D97-AF65-F5344CB8AC3E}">
        <p14:creationId xmlns:p14="http://schemas.microsoft.com/office/powerpoint/2010/main" val="214741609"/>
      </p:ext>
    </p:extLst>
  </p:cSld>
  <p:clrMapOvr>
    <a:masterClrMapping/>
  </p:clrMapOvr>
  <p:transition xmlns:p14="http://schemas.microsoft.com/office/powerpoint/2010/main"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tiff"/></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48.pn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16.wmf"/><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838767" cy="1752600"/>
          </a:xfrm>
        </p:spPr>
        <p:txBody>
          <a:bodyPr/>
          <a:lstStyle/>
          <a:p>
            <a:pPr algn="r"/>
            <a:r>
              <a:rPr lang="it-IT" sz="4400">
                <a:latin typeface="Times New Roman" pitchFamily="18" charset="0"/>
                <a:cs typeface="Times New Roman" pitchFamily="18" charset="0"/>
              </a:rPr>
              <a:t>Producing nanocrystalline composite materials via </a:t>
            </a:r>
            <a:r>
              <a:rPr lang="it-IT" sz="4400" i="1">
                <a:latin typeface="Times New Roman" pitchFamily="18" charset="0"/>
                <a:cs typeface="Times New Roman" pitchFamily="18" charset="0"/>
              </a:rPr>
              <a:t>Spark </a:t>
            </a:r>
            <a:r>
              <a:rPr lang="it-IT" sz="4400" i="1" smtClean="0">
                <a:latin typeface="Times New Roman" pitchFamily="18" charset="0"/>
                <a:cs typeface="Times New Roman" pitchFamily="18" charset="0"/>
              </a:rPr>
              <a:t>Plasma Sintering </a:t>
            </a:r>
            <a:r>
              <a:rPr lang="it-IT" sz="4400" smtClean="0">
                <a:latin typeface="Times New Roman" pitchFamily="18" charset="0"/>
                <a:cs typeface="Times New Roman" pitchFamily="18" charset="0"/>
              </a:rPr>
              <a:t>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4191000"/>
            <a:ext cx="7681913" cy="1960562"/>
          </a:xfrm>
        </p:spPr>
        <p:txBody>
          <a:bodyPr>
            <a:normAutofit fontScale="92500" lnSpcReduction="10000"/>
          </a:bodyPr>
          <a:lstStyle/>
          <a:p>
            <a:r>
              <a:rPr lang="en-US" sz="3900" u="sng" dirty="0" smtClean="0">
                <a:latin typeface="Times New Roman" pitchFamily="18" charset="0"/>
                <a:cs typeface="Times New Roman" pitchFamily="18" charset="0"/>
              </a:rPr>
              <a:t>Lili </a:t>
            </a:r>
            <a:r>
              <a:rPr lang="en-US" sz="3900" u="sng" dirty="0" smtClean="0">
                <a:latin typeface="Times New Roman" pitchFamily="18" charset="0"/>
                <a:cs typeface="Times New Roman" pitchFamily="18" charset="0"/>
              </a:rPr>
              <a:t>Nadaraia</a:t>
            </a:r>
            <a:r>
              <a:rPr lang="en-US" sz="3900" dirty="0" smtClean="0">
                <a:latin typeface="Times New Roman" pitchFamily="18" charset="0"/>
                <a:cs typeface="Times New Roman" pitchFamily="18" charset="0"/>
              </a:rPr>
              <a:t>, Nikoloz Jalabadze.</a:t>
            </a:r>
            <a:endParaRPr lang="en-US" sz="39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Georgian Technical </a:t>
            </a:r>
            <a:r>
              <a:rPr lang="en-US" dirty="0">
                <a:latin typeface="Times New Roman" pitchFamily="18" charset="0"/>
                <a:cs typeface="Times New Roman" pitchFamily="18" charset="0"/>
              </a:rPr>
              <a:t>University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Republic </a:t>
            </a:r>
            <a:r>
              <a:rPr lang="en-US" dirty="0">
                <a:latin typeface="Times New Roman" pitchFamily="18" charset="0"/>
                <a:cs typeface="Times New Roman" pitchFamily="18" charset="0"/>
              </a:rPr>
              <a:t>Center of Structural Research</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Tbilisi </a:t>
            </a:r>
            <a:r>
              <a:rPr lang="en-US" dirty="0">
                <a:latin typeface="Times New Roman" pitchFamily="18" charset="0"/>
                <a:cs typeface="Times New Roman" pitchFamily="18" charset="0"/>
              </a:rPr>
              <a:t>Georgia. </a:t>
            </a:r>
          </a:p>
        </p:txBody>
      </p:sp>
      <p:pic>
        <p:nvPicPr>
          <p:cNvPr id="5" name="Picture 7"/>
          <p:cNvPicPr>
            <a:picLocks noChangeAspect="1" noChangeArrowheads="1"/>
          </p:cNvPicPr>
          <p:nvPr/>
        </p:nvPicPr>
        <p:blipFill>
          <a:blip r:embed="rId3" cstate="print"/>
          <a:srcRect/>
          <a:stretch>
            <a:fillRect/>
          </a:stretch>
        </p:blipFill>
        <p:spPr bwMode="auto">
          <a:xfrm>
            <a:off x="8077200" y="5943600"/>
            <a:ext cx="996674" cy="7239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7" name="Picture 3" descr="C:\Users\User\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 y="0"/>
            <a:ext cx="1420369" cy="9144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492" y="57728"/>
            <a:ext cx="648376" cy="8382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en-US"/>
          </a:p>
        </p:txBody>
      </p:sp>
      <p:pic>
        <p:nvPicPr>
          <p:cNvPr id="14" name="Picture 13"/>
          <p:cNvPicPr>
            <a:picLocks noChangeAspect="1" noChangeArrowheads="1"/>
          </p:cNvPicPr>
          <p:nvPr/>
        </p:nvPicPr>
        <p:blipFill>
          <a:blip r:embed="rId2"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050" name="Picture 2" descr="H:\Manuscript\Ceramic International\FigTiff\Fig.1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6492"/>
            <a:ext cx="4343974" cy="365760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2051" name="Picture 3" descr="H:\Manuscript\Ceramic International\FigTiff\Fig.6.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4" t="3522" r="48163"/>
          <a:stretch/>
        </p:blipFill>
        <p:spPr bwMode="auto">
          <a:xfrm>
            <a:off x="4343400" y="1136492"/>
            <a:ext cx="2509568" cy="2083158"/>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17" name="Picture 3" descr="H:\Manuscript\Ceramic International\FigTiff\Fig.6.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836" t="3303"/>
          <a:stretch/>
        </p:blipFill>
        <p:spPr bwMode="auto">
          <a:xfrm>
            <a:off x="6781800" y="1136491"/>
            <a:ext cx="2444094" cy="21063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2" name="Rectangle 1"/>
          <p:cNvSpPr/>
          <p:nvPr/>
        </p:nvSpPr>
        <p:spPr>
          <a:xfrm>
            <a:off x="152401" y="4859931"/>
            <a:ext cx="4114799" cy="1754326"/>
          </a:xfrm>
          <a:prstGeom prst="rect">
            <a:avLst/>
          </a:prstGeom>
        </p:spPr>
        <p:txBody>
          <a:bodyPr wrap="square">
            <a:spAutoFit/>
          </a:bodyPr>
          <a:lstStyle/>
          <a:p>
            <a:pPr algn="ctr">
              <a:tabLst>
                <a:tab pos="2916238" algn="ctr"/>
                <a:tab pos="3448050" algn="l"/>
                <a:tab pos="3609975" algn="l"/>
              </a:tabLst>
            </a:pPr>
            <a:r>
              <a:rPr lang="en-US" smtClean="0">
                <a:solidFill>
                  <a:schemeClr val="accent4">
                    <a:lumMod val="20000"/>
                    <a:lumOff val="80000"/>
                  </a:schemeClr>
                </a:solidFill>
                <a:latin typeface="Times New Roman" pitchFamily="18" charset="0"/>
                <a:cs typeface="Times New Roman" pitchFamily="18" charset="0"/>
              </a:rPr>
              <a:t>YAG </a:t>
            </a:r>
            <a:r>
              <a:rPr lang="en-US">
                <a:solidFill>
                  <a:schemeClr val="accent4">
                    <a:lumMod val="20000"/>
                    <a:lumOff val="80000"/>
                  </a:schemeClr>
                </a:solidFill>
                <a:latin typeface="Times New Roman" pitchFamily="18" charset="0"/>
                <a:cs typeface="Times New Roman" pitchFamily="18" charset="0"/>
              </a:rPr>
              <a:t>sintered at the SPS different mode obtained from: a-nanopowder  at 1600</a:t>
            </a:r>
            <a:r>
              <a:rPr lang="en-US" baseline="30000">
                <a:solidFill>
                  <a:schemeClr val="accent4">
                    <a:lumMod val="20000"/>
                    <a:lumOff val="80000"/>
                  </a:schemeClr>
                </a:solidFill>
                <a:latin typeface="Times New Roman" pitchFamily="18" charset="0"/>
                <a:cs typeface="Times New Roman" pitchFamily="18" charset="0"/>
              </a:rPr>
              <a:t>0</a:t>
            </a:r>
            <a:r>
              <a:rPr lang="en-US">
                <a:solidFill>
                  <a:schemeClr val="accent4">
                    <a:lumMod val="20000"/>
                    <a:lumOff val="80000"/>
                  </a:schemeClr>
                </a:solidFill>
                <a:latin typeface="Times New Roman" pitchFamily="18" charset="0"/>
                <a:cs typeface="Times New Roman" pitchFamily="18" charset="0"/>
              </a:rPr>
              <a:t>C:3min:20MPa; </a:t>
            </a:r>
            <a:endParaRPr lang="en-US" smtClean="0">
              <a:solidFill>
                <a:schemeClr val="accent4">
                  <a:lumMod val="20000"/>
                  <a:lumOff val="80000"/>
                </a:schemeClr>
              </a:solidFill>
              <a:latin typeface="Times New Roman" pitchFamily="18" charset="0"/>
              <a:cs typeface="Times New Roman" pitchFamily="18" charset="0"/>
            </a:endParaRPr>
          </a:p>
          <a:p>
            <a:pPr algn="ctr">
              <a:tabLst>
                <a:tab pos="2916238" algn="ctr"/>
                <a:tab pos="3448050" algn="l"/>
                <a:tab pos="3609975" algn="l"/>
              </a:tabLst>
            </a:pPr>
            <a:r>
              <a:rPr lang="en-US" smtClean="0">
                <a:solidFill>
                  <a:schemeClr val="accent4">
                    <a:lumMod val="20000"/>
                    <a:lumOff val="80000"/>
                  </a:schemeClr>
                </a:solidFill>
                <a:latin typeface="Times New Roman" pitchFamily="18" charset="0"/>
                <a:cs typeface="Times New Roman" pitchFamily="18" charset="0"/>
              </a:rPr>
              <a:t>b-nanopowder </a:t>
            </a:r>
            <a:r>
              <a:rPr lang="en-US">
                <a:solidFill>
                  <a:schemeClr val="accent4">
                    <a:lumMod val="20000"/>
                    <a:lumOff val="80000"/>
                  </a:schemeClr>
                </a:solidFill>
                <a:latin typeface="Times New Roman" pitchFamily="18" charset="0"/>
                <a:cs typeface="Times New Roman" pitchFamily="18" charset="0"/>
              </a:rPr>
              <a:t>at 1100</a:t>
            </a:r>
            <a:r>
              <a:rPr lang="en-US" baseline="30000">
                <a:solidFill>
                  <a:schemeClr val="accent4">
                    <a:lumMod val="20000"/>
                    <a:lumOff val="80000"/>
                  </a:schemeClr>
                </a:solidFill>
                <a:latin typeface="Times New Roman" pitchFamily="18" charset="0"/>
                <a:cs typeface="Times New Roman" pitchFamily="18" charset="0"/>
              </a:rPr>
              <a:t>0</a:t>
            </a:r>
            <a:r>
              <a:rPr lang="en-US">
                <a:solidFill>
                  <a:schemeClr val="accent4">
                    <a:lumMod val="20000"/>
                    <a:lumOff val="80000"/>
                  </a:schemeClr>
                </a:solidFill>
                <a:latin typeface="Times New Roman" pitchFamily="18" charset="0"/>
                <a:cs typeface="Times New Roman" pitchFamily="18" charset="0"/>
              </a:rPr>
              <a:t>C:2min:35MPa; </a:t>
            </a:r>
            <a:endParaRPr lang="en-US" smtClean="0">
              <a:solidFill>
                <a:schemeClr val="accent4">
                  <a:lumMod val="20000"/>
                  <a:lumOff val="80000"/>
                </a:schemeClr>
              </a:solidFill>
              <a:latin typeface="Times New Roman" pitchFamily="18" charset="0"/>
              <a:cs typeface="Times New Roman" pitchFamily="18" charset="0"/>
            </a:endParaRPr>
          </a:p>
          <a:p>
            <a:pPr algn="ctr">
              <a:tabLst>
                <a:tab pos="2916238" algn="ctr"/>
                <a:tab pos="3448050" algn="l"/>
                <a:tab pos="3609975" algn="l"/>
              </a:tabLst>
            </a:pPr>
            <a:r>
              <a:rPr lang="en-US" smtClean="0">
                <a:solidFill>
                  <a:schemeClr val="accent4">
                    <a:lumMod val="20000"/>
                    <a:lumOff val="80000"/>
                  </a:schemeClr>
                </a:solidFill>
                <a:latin typeface="Times New Roman" pitchFamily="18" charset="0"/>
                <a:cs typeface="Times New Roman" pitchFamily="18" charset="0"/>
              </a:rPr>
              <a:t>c,d- </a:t>
            </a:r>
            <a:r>
              <a:rPr lang="en-US">
                <a:solidFill>
                  <a:schemeClr val="accent4">
                    <a:lumMod val="20000"/>
                    <a:lumOff val="80000"/>
                  </a:schemeClr>
                </a:solidFill>
                <a:latin typeface="Times New Roman" pitchFamily="18" charset="0"/>
                <a:cs typeface="Times New Roman" pitchFamily="18" charset="0"/>
              </a:rPr>
              <a:t>coarse powder </a:t>
            </a:r>
            <a:r>
              <a:rPr lang="en-US" smtClean="0">
                <a:solidFill>
                  <a:schemeClr val="accent4">
                    <a:lumMod val="20000"/>
                    <a:lumOff val="80000"/>
                  </a:schemeClr>
                </a:solidFill>
                <a:latin typeface="Times New Roman" pitchFamily="18" charset="0"/>
                <a:cs typeface="Times New Roman" pitchFamily="18" charset="0"/>
              </a:rPr>
              <a:t> </a:t>
            </a:r>
            <a:r>
              <a:rPr lang="en-US">
                <a:solidFill>
                  <a:schemeClr val="accent4">
                    <a:lumMod val="20000"/>
                    <a:lumOff val="80000"/>
                  </a:schemeClr>
                </a:solidFill>
                <a:latin typeface="Times New Roman" pitchFamily="18" charset="0"/>
                <a:cs typeface="Times New Roman" pitchFamily="18" charset="0"/>
              </a:rPr>
              <a:t>at 1650</a:t>
            </a:r>
            <a:r>
              <a:rPr lang="en-US" baseline="30000">
                <a:solidFill>
                  <a:schemeClr val="accent4">
                    <a:lumMod val="20000"/>
                    <a:lumOff val="80000"/>
                  </a:schemeClr>
                </a:solidFill>
                <a:latin typeface="Times New Roman" pitchFamily="18" charset="0"/>
                <a:cs typeface="Times New Roman" pitchFamily="18" charset="0"/>
              </a:rPr>
              <a:t>0</a:t>
            </a:r>
            <a:r>
              <a:rPr lang="en-US">
                <a:solidFill>
                  <a:schemeClr val="accent4">
                    <a:lumMod val="20000"/>
                    <a:lumOff val="80000"/>
                  </a:schemeClr>
                </a:solidFill>
                <a:latin typeface="Times New Roman" pitchFamily="18" charset="0"/>
                <a:cs typeface="Times New Roman" pitchFamily="18" charset="0"/>
              </a:rPr>
              <a:t>C:3min:40MPa</a:t>
            </a:r>
          </a:p>
        </p:txBody>
      </p:sp>
      <p:sp>
        <p:nvSpPr>
          <p:cNvPr id="3" name="Rectangle 2"/>
          <p:cNvSpPr/>
          <p:nvPr/>
        </p:nvSpPr>
        <p:spPr>
          <a:xfrm>
            <a:off x="4343974" y="3219650"/>
            <a:ext cx="4800026" cy="646331"/>
          </a:xfrm>
          <a:prstGeom prst="rect">
            <a:avLst/>
          </a:prstGeom>
        </p:spPr>
        <p:txBody>
          <a:bodyPr wrap="square">
            <a:spAutoFit/>
          </a:bodyPr>
          <a:lstStyle/>
          <a:p>
            <a:pPr algn="ctr">
              <a:tabLst>
                <a:tab pos="2916238" algn="ctr"/>
                <a:tab pos="3448050" algn="l"/>
                <a:tab pos="3609975" algn="l"/>
              </a:tabLst>
            </a:pPr>
            <a:r>
              <a:rPr lang="en-US">
                <a:solidFill>
                  <a:schemeClr val="accent4">
                    <a:lumMod val="20000"/>
                    <a:lumOff val="80000"/>
                  </a:schemeClr>
                </a:solidFill>
                <a:latin typeface="Times New Roman" pitchFamily="18" charset="0"/>
                <a:cs typeface="Times New Roman" pitchFamily="18" charset="0"/>
              </a:rPr>
              <a:t>SEM micrographs of nanocrystalline YAG powder.</a:t>
            </a:r>
          </a:p>
        </p:txBody>
      </p:sp>
      <p:pic>
        <p:nvPicPr>
          <p:cNvPr id="20" name="Picture 4" descr="H:\Manuscript\Ceramic International\FigTiff\Fig.7.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2300" y="3919141"/>
            <a:ext cx="2561566" cy="237943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22" name="Rectangle 21"/>
          <p:cNvSpPr/>
          <p:nvPr/>
        </p:nvSpPr>
        <p:spPr>
          <a:xfrm>
            <a:off x="7010400" y="4398266"/>
            <a:ext cx="2133600" cy="1200329"/>
          </a:xfrm>
          <a:prstGeom prst="rect">
            <a:avLst/>
          </a:prstGeom>
        </p:spPr>
        <p:txBody>
          <a:bodyPr wrap="square">
            <a:spAutoFit/>
          </a:bodyPr>
          <a:lstStyle/>
          <a:p>
            <a:r>
              <a:rPr lang="en-US">
                <a:latin typeface="Times New Roman"/>
                <a:ea typeface="Times New Roman"/>
              </a:rPr>
              <a:t>Volume comparison of; a- nanopowder and b-coarse powder of YAG</a:t>
            </a:r>
            <a:endParaRPr lang="en-US"/>
          </a:p>
        </p:txBody>
      </p:sp>
      <p:sp>
        <p:nvSpPr>
          <p:cNvPr id="23" name="Rectangle 22"/>
          <p:cNvSpPr/>
          <p:nvPr/>
        </p:nvSpPr>
        <p:spPr>
          <a:xfrm>
            <a:off x="3352800" y="361890"/>
            <a:ext cx="2667000" cy="461665"/>
          </a:xfrm>
          <a:prstGeom prst="rect">
            <a:avLst/>
          </a:prstGeom>
        </p:spPr>
        <p:txBody>
          <a:bodyPr wrap="square">
            <a:spAutoFit/>
          </a:bodyPr>
          <a:lstStyle/>
          <a:p>
            <a:r>
              <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Ytrium Aluminate</a:t>
            </a:r>
          </a:p>
        </p:txBody>
      </p:sp>
    </p:spTree>
    <p:extLst>
      <p:ext uri="{BB962C8B-B14F-4D97-AF65-F5344CB8AC3E}">
        <p14:creationId xmlns:p14="http://schemas.microsoft.com/office/powerpoint/2010/main" val="290079891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C:\Users\User\Desktop\B4C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125" y="702963"/>
            <a:ext cx="2446045" cy="3610161"/>
          </a:xfrm>
          <a:prstGeom prst="rect">
            <a:avLst/>
          </a:prstGeom>
          <a:noFill/>
          <a:ln>
            <a:noFill/>
          </a:ln>
        </p:spPr>
      </p:pic>
      <p:pic>
        <p:nvPicPr>
          <p:cNvPr id="6" name="Picture 5" descr="F:\Phd_Nadaraia\XRD_PHD\B4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71" y="675865"/>
            <a:ext cx="2654300" cy="4836725"/>
          </a:xfrm>
          <a:prstGeom prst="rect">
            <a:avLst/>
          </a:prstGeom>
          <a:noFill/>
          <a:ln w="9525">
            <a:noFill/>
            <a:miter lim="800000"/>
            <a:headEnd/>
            <a:tailEnd/>
          </a:ln>
        </p:spPr>
      </p:pic>
      <p:pic>
        <p:nvPicPr>
          <p:cNvPr id="7" name="Picture 6" descr="F:\Current Folders\SEM\B4C SPS-267 Powdwr\DSC01191.JPG"/>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0"/>
                    </a14:imgEffect>
                    <a14:imgEffect>
                      <a14:brightnessContrast bright="14000" contrast="7000"/>
                    </a14:imgEffect>
                  </a14:imgLayer>
                </a14:imgProps>
              </a:ext>
              <a:ext uri="{28A0092B-C50C-407E-A947-70E740481C1C}">
                <a14:useLocalDpi xmlns:a14="http://schemas.microsoft.com/office/drawing/2010/main" val="0"/>
              </a:ext>
            </a:extLst>
          </a:blip>
          <a:stretch>
            <a:fillRect/>
          </a:stretch>
        </p:blipFill>
        <p:spPr bwMode="auto">
          <a:xfrm>
            <a:off x="3900425" y="4313124"/>
            <a:ext cx="2500375" cy="2076069"/>
          </a:xfrm>
          <a:prstGeom prst="rect">
            <a:avLst/>
          </a:prstGeom>
          <a:noFill/>
          <a:ln>
            <a:noFill/>
          </a:ln>
        </p:spPr>
      </p:pic>
      <p:sp>
        <p:nvSpPr>
          <p:cNvPr id="8" name="Rectangle 7"/>
          <p:cNvSpPr/>
          <p:nvPr/>
        </p:nvSpPr>
        <p:spPr>
          <a:xfrm>
            <a:off x="339371" y="5512590"/>
            <a:ext cx="3602304" cy="1200329"/>
          </a:xfrm>
          <a:prstGeom prst="rect">
            <a:avLst/>
          </a:prstGeom>
        </p:spPr>
        <p:txBody>
          <a:bodyPr wrap="square">
            <a:spAutoFit/>
          </a:bodyPr>
          <a:lstStyle/>
          <a:p>
            <a:pPr algn="ctr">
              <a:tabLst>
                <a:tab pos="2916238" algn="ctr"/>
                <a:tab pos="3448050" algn="l"/>
                <a:tab pos="3609975" algn="l"/>
              </a:tabLst>
            </a:pPr>
            <a:r>
              <a:rPr lang="en-US">
                <a:latin typeface="Times New Roman"/>
                <a:ea typeface="Times New Roman"/>
              </a:rPr>
              <a:t>X-ray diffraction patterns of B</a:t>
            </a:r>
            <a:r>
              <a:rPr lang="en-US" baseline="-25000">
                <a:latin typeface="Times New Roman"/>
                <a:ea typeface="Times New Roman"/>
              </a:rPr>
              <a:t>4</a:t>
            </a:r>
            <a:r>
              <a:rPr lang="en-US">
                <a:latin typeface="Times New Roman"/>
                <a:ea typeface="Times New Roman"/>
              </a:rPr>
              <a:t>C bulk materials obtained by standard (a) and SPS (b) methods of B</a:t>
            </a:r>
            <a:r>
              <a:rPr lang="en-US" baseline="-25000">
                <a:latin typeface="Times New Roman"/>
                <a:ea typeface="Times New Roman"/>
              </a:rPr>
              <a:t>4</a:t>
            </a:r>
            <a:r>
              <a:rPr lang="en-US">
                <a:latin typeface="Times New Roman"/>
                <a:ea typeface="Times New Roman"/>
              </a:rPr>
              <a:t>C densified by SPS (1700</a:t>
            </a:r>
            <a:r>
              <a:rPr lang="en-US" baseline="30000">
                <a:latin typeface="Times New Roman"/>
                <a:ea typeface="Times New Roman"/>
              </a:rPr>
              <a:t>0</a:t>
            </a:r>
            <a:r>
              <a:rPr lang="en-US">
                <a:latin typeface="Times New Roman"/>
                <a:ea typeface="Times New Roman"/>
              </a:rPr>
              <a:t>C-10min)</a:t>
            </a:r>
            <a:endParaRPr lang="en-US" dirty="0">
              <a:solidFill>
                <a:schemeClr val="accent4">
                  <a:lumMod val="20000"/>
                  <a:lumOff val="80000"/>
                </a:schemeClr>
              </a:solidFill>
              <a:latin typeface="Times New Roman" pitchFamily="18" charset="0"/>
              <a:cs typeface="Times New Roman" pitchFamily="18" charset="0"/>
            </a:endParaRPr>
          </a:p>
        </p:txBody>
      </p:sp>
      <p:sp>
        <p:nvSpPr>
          <p:cNvPr id="11" name="Rectangle 10"/>
          <p:cNvSpPr/>
          <p:nvPr/>
        </p:nvSpPr>
        <p:spPr>
          <a:xfrm>
            <a:off x="6149265" y="4589260"/>
            <a:ext cx="2707690" cy="923330"/>
          </a:xfrm>
          <a:prstGeom prst="rect">
            <a:avLst/>
          </a:prstGeom>
        </p:spPr>
        <p:txBody>
          <a:bodyPr wrap="square">
            <a:spAutoFit/>
          </a:bodyPr>
          <a:lstStyle/>
          <a:p>
            <a:pPr algn="ctr">
              <a:tabLst>
                <a:tab pos="2916238" algn="ctr"/>
                <a:tab pos="3448050" algn="l"/>
                <a:tab pos="3609975" algn="l"/>
              </a:tabLst>
            </a:pPr>
            <a:r>
              <a:rPr lang="en-US" dirty="0">
                <a:solidFill>
                  <a:schemeClr val="accent4">
                    <a:lumMod val="20000"/>
                    <a:lumOff val="80000"/>
                  </a:schemeClr>
                </a:solidFill>
                <a:latin typeface="Times New Roman" pitchFamily="18" charset="0"/>
                <a:cs typeface="Times New Roman" pitchFamily="18" charset="0"/>
              </a:rPr>
              <a:t>SEM image of B</a:t>
            </a:r>
            <a:r>
              <a:rPr lang="en-US" baseline="-25000" dirty="0">
                <a:solidFill>
                  <a:schemeClr val="accent4">
                    <a:lumMod val="20000"/>
                    <a:lumOff val="80000"/>
                  </a:schemeClr>
                </a:solidFill>
                <a:latin typeface="Times New Roman" pitchFamily="18" charset="0"/>
                <a:cs typeface="Times New Roman" pitchFamily="18" charset="0"/>
              </a:rPr>
              <a:t>4</a:t>
            </a:r>
            <a:r>
              <a:rPr lang="en-US" dirty="0">
                <a:solidFill>
                  <a:schemeClr val="accent4">
                    <a:lumMod val="20000"/>
                    <a:lumOff val="80000"/>
                  </a:schemeClr>
                </a:solidFill>
                <a:latin typeface="Times New Roman" pitchFamily="18" charset="0"/>
                <a:cs typeface="Times New Roman" pitchFamily="18" charset="0"/>
              </a:rPr>
              <a:t>C synthesized via SPS technology </a:t>
            </a:r>
          </a:p>
        </p:txBody>
      </p:sp>
      <p:sp>
        <p:nvSpPr>
          <p:cNvPr id="12" name="Rectangle 11"/>
          <p:cNvSpPr/>
          <p:nvPr/>
        </p:nvSpPr>
        <p:spPr>
          <a:xfrm>
            <a:off x="3124200" y="25400"/>
            <a:ext cx="1219200" cy="461665"/>
          </a:xfrm>
          <a:prstGeom prst="rect">
            <a:avLst/>
          </a:prstGeom>
        </p:spPr>
        <p:txBody>
          <a:bodyPr wrap="square">
            <a:spAutoFit/>
          </a:bodyPr>
          <a:lstStyle/>
          <a:p>
            <a:r>
              <a:rPr lang="en-US" sz="2000" b="1" smtClean="0">
                <a:latin typeface="Times New Roman" pitchFamily="18" charset="0"/>
                <a:cs typeface="Times New Roman" pitchFamily="18" charset="0"/>
              </a:rPr>
              <a:t> </a:t>
            </a:r>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 - C </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13" name="Picture 12"/>
          <p:cNvPicPr>
            <a:picLocks noChangeAspect="1" noChangeArrowheads="1"/>
          </p:cNvPicPr>
          <p:nvPr/>
        </p:nvPicPr>
        <p:blipFill>
          <a:blip r:embed="rId7"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3" name="Rectangle 2"/>
          <p:cNvSpPr/>
          <p:nvPr/>
        </p:nvSpPr>
        <p:spPr>
          <a:xfrm>
            <a:off x="6386194" y="2026537"/>
            <a:ext cx="2605406" cy="1200329"/>
          </a:xfrm>
          <a:prstGeom prst="rect">
            <a:avLst/>
          </a:prstGeom>
        </p:spPr>
        <p:txBody>
          <a:bodyPr wrap="square">
            <a:spAutoFit/>
          </a:bodyPr>
          <a:lstStyle/>
          <a:p>
            <a:r>
              <a:rPr lang="en-US">
                <a:latin typeface="Times New Roman"/>
                <a:ea typeface="Times New Roman"/>
              </a:rPr>
              <a:t>X-ray diffraction patterns of B</a:t>
            </a:r>
            <a:r>
              <a:rPr lang="en-US" baseline="-25000">
                <a:latin typeface="Times New Roman"/>
                <a:ea typeface="Times New Roman"/>
              </a:rPr>
              <a:t>4</a:t>
            </a:r>
            <a:r>
              <a:rPr lang="en-US">
                <a:latin typeface="Times New Roman"/>
                <a:ea typeface="Times New Roman"/>
              </a:rPr>
              <a:t>C powder materials obtained by standard (a), SPS methods (b) </a:t>
            </a:r>
            <a:endParaRPr lang="en-US"/>
          </a:p>
        </p:txBody>
      </p:sp>
    </p:spTree>
    <p:extLst>
      <p:ext uri="{BB962C8B-B14F-4D97-AF65-F5344CB8AC3E}">
        <p14:creationId xmlns:p14="http://schemas.microsoft.com/office/powerpoint/2010/main" val="166847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888732"/>
            <a:ext cx="3733800" cy="923330"/>
          </a:xfrm>
          <a:prstGeom prst="rect">
            <a:avLst/>
          </a:prstGeom>
        </p:spPr>
        <p:txBody>
          <a:bodyPr wrap="square">
            <a:spAutoFit/>
          </a:bodyPr>
          <a:lstStyle/>
          <a:p>
            <a:pPr algn="ctr">
              <a:tabLst>
                <a:tab pos="2916238" algn="ctr"/>
                <a:tab pos="3448050" algn="l"/>
                <a:tab pos="3609975" algn="l"/>
              </a:tabLst>
            </a:pPr>
            <a:r>
              <a:rPr lang="en-US">
                <a:solidFill>
                  <a:schemeClr val="accent4">
                    <a:lumMod val="20000"/>
                    <a:lumOff val="80000"/>
                  </a:schemeClr>
                </a:solidFill>
                <a:latin typeface="Times New Roman" pitchFamily="18" charset="0"/>
                <a:cs typeface="Times New Roman" pitchFamily="18" charset="0"/>
              </a:rPr>
              <a:t>SEM </a:t>
            </a:r>
            <a:r>
              <a:rPr lang="en-US" smtClean="0">
                <a:solidFill>
                  <a:schemeClr val="accent4">
                    <a:lumMod val="20000"/>
                    <a:lumOff val="80000"/>
                  </a:schemeClr>
                </a:solidFill>
                <a:latin typeface="Times New Roman" pitchFamily="18" charset="0"/>
                <a:cs typeface="Times New Roman" pitchFamily="18" charset="0"/>
              </a:rPr>
              <a:t>images </a:t>
            </a:r>
            <a:r>
              <a:rPr lang="en-US" smtClean="0">
                <a:latin typeface="Times New Roman"/>
                <a:ea typeface="Times New Roman"/>
              </a:rPr>
              <a:t>of </a:t>
            </a:r>
            <a:r>
              <a:rPr lang="en-US">
                <a:latin typeface="Times New Roman"/>
                <a:ea typeface="Times New Roman"/>
              </a:rPr>
              <a:t>B</a:t>
            </a:r>
            <a:r>
              <a:rPr lang="en-US" baseline="-25000">
                <a:latin typeface="Times New Roman"/>
                <a:ea typeface="Times New Roman"/>
              </a:rPr>
              <a:t>4</a:t>
            </a:r>
            <a:r>
              <a:rPr lang="en-US">
                <a:latin typeface="Times New Roman"/>
                <a:ea typeface="Times New Roman"/>
              </a:rPr>
              <a:t>C armor materials obtained by standard (a) and SPS methods (b).</a:t>
            </a:r>
            <a:endParaRPr lang="en-US" dirty="0">
              <a:solidFill>
                <a:schemeClr val="accent4">
                  <a:lumMod val="20000"/>
                  <a:lumOff val="80000"/>
                </a:schemeClr>
              </a:solidFill>
              <a:latin typeface="Times New Roman" pitchFamily="18" charset="0"/>
              <a:cs typeface="Times New Roman" pitchFamily="18" charset="0"/>
            </a:endParaRPr>
          </a:p>
        </p:txBody>
      </p:sp>
      <p:pic>
        <p:nvPicPr>
          <p:cNvPr id="15" name="Picture 14"/>
          <p:cNvPicPr/>
          <p:nvPr/>
        </p:nvPicPr>
        <p:blipFill rotWithShape="1">
          <a:blip r:embed="rId2" cstate="print">
            <a:extLst>
              <a:ext uri="{28A0092B-C50C-407E-A947-70E740481C1C}">
                <a14:useLocalDpi xmlns:a14="http://schemas.microsoft.com/office/drawing/2010/main" val="0"/>
              </a:ext>
            </a:extLst>
          </a:blip>
          <a:srcRect l="1763" r="51646"/>
          <a:stretch/>
        </p:blipFill>
        <p:spPr>
          <a:xfrm>
            <a:off x="418254" y="990600"/>
            <a:ext cx="2606845" cy="2371665"/>
          </a:xfrm>
          <a:prstGeom prst="rect">
            <a:avLst/>
          </a:prstGeom>
        </p:spPr>
      </p:pic>
      <p:pic>
        <p:nvPicPr>
          <p:cNvPr id="17" name="Picture 16"/>
          <p:cNvPicPr>
            <a:picLocks noChangeAspect="1" noChangeArrowheads="1"/>
          </p:cNvPicPr>
          <p:nvPr/>
        </p:nvPicPr>
        <p:blipFill>
          <a:blip r:embed="rId3"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8" name="Picture 17"/>
          <p:cNvPicPr/>
          <p:nvPr/>
        </p:nvPicPr>
        <p:blipFill rotWithShape="1">
          <a:blip r:embed="rId4" cstate="print">
            <a:extLst>
              <a:ext uri="{BEBA8EAE-BF5A-486C-A8C5-ECC9F3942E4B}">
                <a14:imgProps xmlns:a14="http://schemas.microsoft.com/office/drawing/2010/main">
                  <a14:imgLayer r:embed="rId5">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b="4056"/>
          <a:stretch/>
        </p:blipFill>
        <p:spPr bwMode="auto">
          <a:xfrm>
            <a:off x="4191000" y="304800"/>
            <a:ext cx="3895725" cy="5606931"/>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4114800" y="6019800"/>
            <a:ext cx="4038600" cy="646331"/>
          </a:xfrm>
          <a:prstGeom prst="rect">
            <a:avLst/>
          </a:prstGeom>
        </p:spPr>
        <p:txBody>
          <a:bodyPr wrap="square">
            <a:spAutoFit/>
          </a:bodyPr>
          <a:lstStyle/>
          <a:p>
            <a:pPr algn="ctr">
              <a:tabLst>
                <a:tab pos="2916238" algn="ctr"/>
                <a:tab pos="3448050" algn="l"/>
                <a:tab pos="3609975" algn="l"/>
              </a:tabLst>
            </a:pPr>
            <a:r>
              <a:rPr lang="en-US" dirty="0">
                <a:solidFill>
                  <a:schemeClr val="accent4">
                    <a:lumMod val="20000"/>
                    <a:lumOff val="80000"/>
                  </a:schemeClr>
                </a:solidFill>
                <a:latin typeface="Times New Roman" pitchFamily="18" charset="0"/>
                <a:cs typeface="Times New Roman" pitchFamily="18" charset="0"/>
              </a:rPr>
              <a:t>X-ray diffraction pattern (a) SEM images of  B</a:t>
            </a:r>
            <a:r>
              <a:rPr lang="en-US" baseline="-25000" dirty="0">
                <a:solidFill>
                  <a:schemeClr val="accent4">
                    <a:lumMod val="20000"/>
                    <a:lumOff val="80000"/>
                  </a:schemeClr>
                </a:solidFill>
                <a:latin typeface="Times New Roman" pitchFamily="18" charset="0"/>
                <a:cs typeface="Times New Roman" pitchFamily="18" charset="0"/>
              </a:rPr>
              <a:t>4</a:t>
            </a:r>
            <a:r>
              <a:rPr lang="en-US" dirty="0">
                <a:solidFill>
                  <a:schemeClr val="accent4">
                    <a:lumMod val="20000"/>
                    <a:lumOff val="80000"/>
                  </a:schemeClr>
                </a:solidFill>
                <a:latin typeface="Times New Roman" pitchFamily="18" charset="0"/>
                <a:cs typeface="Times New Roman" pitchFamily="18" charset="0"/>
              </a:rPr>
              <a:t>C – </a:t>
            </a:r>
            <a:r>
              <a:rPr lang="en-US" dirty="0" err="1">
                <a:solidFill>
                  <a:schemeClr val="accent4">
                    <a:lumMod val="20000"/>
                    <a:lumOff val="80000"/>
                  </a:schemeClr>
                </a:solidFill>
                <a:latin typeface="Times New Roman" pitchFamily="18" charset="0"/>
                <a:cs typeface="Times New Roman" pitchFamily="18" charset="0"/>
              </a:rPr>
              <a:t>SiC</a:t>
            </a:r>
            <a:r>
              <a:rPr lang="en-US" dirty="0">
                <a:solidFill>
                  <a:schemeClr val="accent4">
                    <a:lumMod val="20000"/>
                    <a:lumOff val="80000"/>
                  </a:schemeClr>
                </a:solidFill>
                <a:latin typeface="Times New Roman" pitchFamily="18" charset="0"/>
                <a:cs typeface="Times New Roman" pitchFamily="18" charset="0"/>
              </a:rPr>
              <a:t> (</a:t>
            </a:r>
            <a:r>
              <a:rPr lang="en-US" dirty="0" err="1">
                <a:solidFill>
                  <a:schemeClr val="accent4">
                    <a:lumMod val="20000"/>
                    <a:lumOff val="80000"/>
                  </a:schemeClr>
                </a:solidFill>
                <a:latin typeface="Times New Roman" pitchFamily="18" charset="0"/>
                <a:cs typeface="Times New Roman" pitchFamily="18" charset="0"/>
              </a:rPr>
              <a:t>b,c</a:t>
            </a:r>
            <a:r>
              <a:rPr lang="en-US" dirty="0">
                <a:solidFill>
                  <a:schemeClr val="accent4">
                    <a:lumMod val="20000"/>
                    <a:lumOff val="80000"/>
                  </a:schemeClr>
                </a:solidFill>
                <a:latin typeface="Times New Roman" pitchFamily="18" charset="0"/>
                <a:cs typeface="Times New Roman" pitchFamily="18" charset="0"/>
              </a:rPr>
              <a:t>)</a:t>
            </a:r>
          </a:p>
        </p:txBody>
      </p:sp>
      <p:pic>
        <p:nvPicPr>
          <p:cNvPr id="21" name="Picture 20"/>
          <p:cNvPicPr/>
          <p:nvPr/>
        </p:nvPicPr>
        <p:blipFill rotWithShape="1">
          <a:blip r:embed="rId2" cstate="print">
            <a:extLst>
              <a:ext uri="{28A0092B-C50C-407E-A947-70E740481C1C}">
                <a14:useLocalDpi xmlns:a14="http://schemas.microsoft.com/office/drawing/2010/main" val="0"/>
              </a:ext>
            </a:extLst>
          </a:blip>
          <a:srcRect l="50000"/>
          <a:stretch/>
        </p:blipFill>
        <p:spPr>
          <a:xfrm>
            <a:off x="392904" y="3362265"/>
            <a:ext cx="2657543" cy="2265672"/>
          </a:xfrm>
          <a:prstGeom prst="rect">
            <a:avLst/>
          </a:prstGeom>
        </p:spPr>
      </p:pic>
    </p:spTree>
    <p:extLst>
      <p:ext uri="{BB962C8B-B14F-4D97-AF65-F5344CB8AC3E}">
        <p14:creationId xmlns:p14="http://schemas.microsoft.com/office/powerpoint/2010/main" val="29541186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1066800" y="4495800"/>
            <a:ext cx="1219200" cy="369332"/>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z="14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TiC</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sp>
        <p:nvSpPr>
          <p:cNvPr id="12" name="Rectangle 11"/>
          <p:cNvSpPr>
            <a:spLocks noChangeArrowheads="1"/>
          </p:cNvSpPr>
          <p:nvPr/>
        </p:nvSpPr>
        <p:spPr bwMode="auto">
          <a:xfrm>
            <a:off x="3581400" y="4495800"/>
            <a:ext cx="1219200" cy="369332"/>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TiC-SiC</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sp>
        <p:nvSpPr>
          <p:cNvPr id="13" name="Rectangle 11"/>
          <p:cNvSpPr>
            <a:spLocks noChangeArrowheads="1"/>
          </p:cNvSpPr>
          <p:nvPr/>
        </p:nvSpPr>
        <p:spPr bwMode="auto">
          <a:xfrm>
            <a:off x="6629400" y="4495800"/>
            <a:ext cx="1371600" cy="369332"/>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SiC-B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4</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grpSp>
        <p:nvGrpSpPr>
          <p:cNvPr id="18" name="Group 17"/>
          <p:cNvGrpSpPr/>
          <p:nvPr/>
        </p:nvGrpSpPr>
        <p:grpSpPr>
          <a:xfrm>
            <a:off x="457200" y="1143000"/>
            <a:ext cx="7964557" cy="3280967"/>
            <a:chOff x="457200" y="286578"/>
            <a:chExt cx="7964557" cy="3280967"/>
          </a:xfrm>
        </p:grpSpPr>
        <p:pic>
          <p:nvPicPr>
            <p:cNvPr id="14338" name="Picture 2" descr="J:\CurrentFold\SEM\SPS-364 Sandwich\DSC022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43" r="17207"/>
            <a:stretch/>
          </p:blipFill>
          <p:spPr bwMode="auto">
            <a:xfrm>
              <a:off x="457200" y="304800"/>
              <a:ext cx="2581564" cy="326228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14340" name="Picture 4" descr="J:\CurrentFold\SEM\SPS-364 Sandwich\DSC022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844"/>
            <a:stretch/>
          </p:blipFill>
          <p:spPr bwMode="auto">
            <a:xfrm>
              <a:off x="5819081" y="286578"/>
              <a:ext cx="2602676" cy="3225846"/>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grpSp>
          <p:nvGrpSpPr>
            <p:cNvPr id="15" name="Group 14"/>
            <p:cNvGrpSpPr/>
            <p:nvPr/>
          </p:nvGrpSpPr>
          <p:grpSpPr>
            <a:xfrm>
              <a:off x="3124200" y="304800"/>
              <a:ext cx="2590800" cy="3262745"/>
              <a:chOff x="685800" y="990600"/>
              <a:chExt cx="2590800" cy="3262745"/>
            </a:xfrm>
          </p:grpSpPr>
          <p:pic>
            <p:nvPicPr>
              <p:cNvPr id="14339" name="Picture 3" descr="J:\CurrentFold\SEM\SPS-364 Sandwich\DSC0224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26"/>
              <a:stretch/>
            </p:blipFill>
            <p:spPr bwMode="auto">
              <a:xfrm>
                <a:off x="685800" y="990600"/>
                <a:ext cx="2590800" cy="32627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14" name="Picture 2" descr="J:\CurrentFold\SEM\Al-Mg-B14\DSC01225.JPG"/>
              <p:cNvPicPr>
                <a:picLocks noChangeAspect="1" noChangeArrowheads="1"/>
              </p:cNvPicPr>
              <p:nvPr/>
            </p:nvPicPr>
            <p:blipFill>
              <a:blip r:embed="rId5" cstate="print">
                <a:extLst>
                  <a:ext uri="{28A0092B-C50C-407E-A947-70E740481C1C}">
                    <a14:useLocalDpi xmlns:a14="http://schemas.microsoft.com/office/drawing/2010/main" val="0"/>
                  </a:ext>
                </a:extLst>
              </a:blip>
              <a:srcRect l="70417" t="83232" r="9802" b="9373"/>
              <a:stretch>
                <a:fillRect/>
              </a:stretch>
            </p:blipFill>
            <p:spPr bwMode="auto">
              <a:xfrm rot="21480000">
                <a:off x="2137735" y="3748340"/>
                <a:ext cx="837606" cy="25157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Lst>
            </p:spPr>
          </p:pic>
        </p:grpSp>
        <p:pic>
          <p:nvPicPr>
            <p:cNvPr id="16" name="Picture 2" descr="J:\CurrentFold\SEM\Al-Mg-B14\DSC01225.JPG"/>
            <p:cNvPicPr>
              <a:picLocks noChangeAspect="1" noChangeArrowheads="1"/>
            </p:cNvPicPr>
            <p:nvPr/>
          </p:nvPicPr>
          <p:blipFill>
            <a:blip r:embed="rId5" cstate="print">
              <a:extLst>
                <a:ext uri="{28A0092B-C50C-407E-A947-70E740481C1C}">
                  <a14:useLocalDpi xmlns:a14="http://schemas.microsoft.com/office/drawing/2010/main" val="0"/>
                </a:ext>
              </a:extLst>
            </a:blip>
            <a:srcRect l="70417" t="83232" r="9802" b="9373"/>
            <a:stretch>
              <a:fillRect/>
            </a:stretch>
          </p:blipFill>
          <p:spPr bwMode="auto">
            <a:xfrm rot="21480000">
              <a:off x="1909135" y="3062539"/>
              <a:ext cx="837606" cy="25157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17" name="Picture 2" descr="J:\CurrentFold\SEM\Al-Mg-B14\DSC01225.JPG"/>
            <p:cNvPicPr>
              <a:picLocks noChangeAspect="1" noChangeArrowheads="1"/>
            </p:cNvPicPr>
            <p:nvPr/>
          </p:nvPicPr>
          <p:blipFill>
            <a:blip r:embed="rId5" cstate="print">
              <a:extLst>
                <a:ext uri="{28A0092B-C50C-407E-A947-70E740481C1C}">
                  <a14:useLocalDpi xmlns:a14="http://schemas.microsoft.com/office/drawing/2010/main" val="0"/>
                </a:ext>
              </a:extLst>
            </a:blip>
            <a:srcRect l="70417" t="83232" r="9802" b="9373"/>
            <a:stretch>
              <a:fillRect/>
            </a:stretch>
          </p:blipFill>
          <p:spPr bwMode="auto">
            <a:xfrm rot="21480000">
              <a:off x="7464059" y="3062540"/>
              <a:ext cx="837606" cy="25157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Lst>
          </p:spPr>
        </p:pic>
      </p:grpSp>
      <p:sp>
        <p:nvSpPr>
          <p:cNvPr id="19" name="Rectangle 18"/>
          <p:cNvSpPr/>
          <p:nvPr/>
        </p:nvSpPr>
        <p:spPr>
          <a:xfrm>
            <a:off x="3688855" y="160635"/>
            <a:ext cx="1461490"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Ti-B-Si-C</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0" name="Rectangle 19"/>
          <p:cNvSpPr/>
          <p:nvPr/>
        </p:nvSpPr>
        <p:spPr>
          <a:xfrm>
            <a:off x="1193558" y="609600"/>
            <a:ext cx="901080" cy="369332"/>
          </a:xfrm>
          <a:prstGeom prst="rect">
            <a:avLst/>
          </a:prstGeom>
        </p:spPr>
        <p:txBody>
          <a:bodyPr wrap="non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Ti-B-C</a:t>
            </a:r>
            <a:r>
              <a:rPr lang="en-US" smtClean="0">
                <a:solidFill>
                  <a:srgbClr xmlns:mc="http://schemas.openxmlformats.org/markup-compatibility/2006" xmlns:a14="http://schemas.microsoft.com/office/drawing/2010/main" val="000066" mc:Ignorable=""/>
                </a:solidFill>
                <a:latin typeface="Times New Roman" pitchFamily="18" charset="0"/>
                <a:cs typeface="Times New Roman" pitchFamily="18" charset="0"/>
              </a:rPr>
              <a:t>.</a:t>
            </a:r>
            <a:endParaRPr lang="en-US" dirty="0">
              <a:solidFill>
                <a:srgbClr xmlns:mc="http://schemas.openxmlformats.org/markup-compatibility/2006" xmlns:a14="http://schemas.microsoft.com/office/drawing/2010/main" val="000066" mc:Ignorable=""/>
              </a:solidFill>
              <a:latin typeface="Times New Roman" pitchFamily="18" charset="0"/>
              <a:cs typeface="Times New Roman" pitchFamily="18" charset="0"/>
            </a:endParaRPr>
          </a:p>
        </p:txBody>
      </p:sp>
      <p:sp>
        <p:nvSpPr>
          <p:cNvPr id="21" name="Rectangle 20"/>
          <p:cNvSpPr/>
          <p:nvPr/>
        </p:nvSpPr>
        <p:spPr>
          <a:xfrm>
            <a:off x="3949700" y="647700"/>
            <a:ext cx="881844" cy="369332"/>
          </a:xfrm>
          <a:prstGeom prst="rect">
            <a:avLst/>
          </a:prstGeom>
        </p:spPr>
        <p:txBody>
          <a:bodyPr wrap="none">
            <a:spAutoFit/>
          </a:bodyPr>
          <a:lstStyle/>
          <a:p>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Ti-Si-C</a:t>
            </a:r>
            <a:endParaRPr lang="en-US">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2" name="Rectangle 21"/>
          <p:cNvSpPr/>
          <p:nvPr/>
        </p:nvSpPr>
        <p:spPr>
          <a:xfrm>
            <a:off x="6705600" y="609600"/>
            <a:ext cx="838691" cy="369332"/>
          </a:xfrm>
          <a:prstGeom prst="rect">
            <a:avLst/>
          </a:prstGeom>
        </p:spPr>
        <p:txBody>
          <a:bodyPr wrap="none">
            <a:spAutoFit/>
          </a:bodyPr>
          <a:lstStyle/>
          <a:p>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B-Si-C</a:t>
            </a:r>
            <a:endParaRPr lang="en-US">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3" name="Rectangle 11"/>
          <p:cNvSpPr>
            <a:spLocks noChangeArrowheads="1"/>
          </p:cNvSpPr>
          <p:nvPr/>
        </p:nvSpPr>
        <p:spPr bwMode="auto">
          <a:xfrm>
            <a:off x="1371600" y="4876800"/>
            <a:ext cx="6371686" cy="369332"/>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z="1400" dirty="0" smtClean="0">
                <a:solidFill>
                  <a:schemeClr val="tx2"/>
                </a:solidFill>
                <a:latin typeface="Times New Roman" pitchFamily="18" charset="0"/>
                <a:cs typeface="Times New Roman" pitchFamily="18" charset="0"/>
              </a:rPr>
              <a:t>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SEM images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of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sandwich” composite sintered via SPS</a:t>
            </a:r>
            <a:r>
              <a:rPr lang="en-US" dirty="0">
                <a:solidFill>
                  <a:srgbClr xmlns:mc="http://schemas.openxmlformats.org/markup-compatibility/2006" xmlns:a14="http://schemas.microsoft.com/office/drawing/2010/main" val="000066" mc:Ignorable=""/>
                </a:solidFill>
                <a:latin typeface="Times New Roman" pitchFamily="18" charset="0"/>
                <a:cs typeface="Times New Roman" pitchFamily="18" charset="0"/>
              </a:rPr>
              <a:t>.</a:t>
            </a:r>
          </a:p>
        </p:txBody>
      </p:sp>
      <p:pic>
        <p:nvPicPr>
          <p:cNvPr id="40962" name="Picture 2" descr="C:\Users\User\Desktop\TiB2.jpg"/>
          <p:cNvPicPr>
            <a:picLocks noChangeAspect="1" noChangeArrowheads="1"/>
          </p:cNvPicPr>
          <p:nvPr/>
        </p:nvPicPr>
        <p:blipFill>
          <a:blip r:embed="rId6" cstate="print"/>
          <a:srcRect/>
          <a:stretch>
            <a:fillRect/>
          </a:stretch>
        </p:blipFill>
        <p:spPr bwMode="auto">
          <a:xfrm>
            <a:off x="2057400" y="5334000"/>
            <a:ext cx="4406900" cy="827087"/>
          </a:xfrm>
          <a:prstGeom prst="rect">
            <a:avLst/>
          </a:prstGeom>
          <a:noFill/>
        </p:spPr>
      </p:pic>
      <p:sp>
        <p:nvSpPr>
          <p:cNvPr id="24" name="Rectangle 23"/>
          <p:cNvSpPr/>
          <p:nvPr/>
        </p:nvSpPr>
        <p:spPr>
          <a:xfrm>
            <a:off x="3581400" y="6248400"/>
            <a:ext cx="1524000" cy="400110"/>
          </a:xfrm>
          <a:prstGeom prst="rect">
            <a:avLst/>
          </a:prstGeom>
        </p:spPr>
        <p:txBody>
          <a:bodyPr wrap="square">
            <a:spAutoFit/>
          </a:bodyPr>
          <a:lstStyle/>
          <a:p>
            <a:r>
              <a:rPr lang="en-US" sz="2000" b="1" smtClean="0">
                <a:solidFill>
                  <a:schemeClr val="accent3">
                    <a:lumMod val="60000"/>
                    <a:lumOff val="40000"/>
                  </a:schemeClr>
                </a:solidFill>
                <a:latin typeface="Times New Roman" pitchFamily="18" charset="0"/>
                <a:cs typeface="Times New Roman" pitchFamily="18" charset="0"/>
              </a:rPr>
              <a:t>“</a:t>
            </a:r>
            <a:r>
              <a:rPr lang="en-US" sz="20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Sandwich” </a:t>
            </a:r>
            <a:endParaRPr lang="en-US" sz="20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5" name="Picture 24"/>
          <p:cNvPicPr>
            <a:picLocks noChangeAspect="1" noChangeArrowheads="1"/>
          </p:cNvPicPr>
          <p:nvPr/>
        </p:nvPicPr>
        <p:blipFill>
          <a:blip r:embed="rId7"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70019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3962400" y="5410200"/>
            <a:ext cx="4800600" cy="646331"/>
          </a:xfrm>
          <a:prstGeom prst="rect">
            <a:avLst/>
          </a:prstGeom>
        </p:spPr>
        <p:txBody>
          <a:bodyPr wrap="square">
            <a:spAutoFit/>
          </a:bodyPr>
          <a:lstStyle/>
          <a:p>
            <a:pPr algn="ctr">
              <a:tabLst>
                <a:tab pos="2916238" algn="ctr"/>
                <a:tab pos="3448050" algn="l"/>
                <a:tab pos="3609975" algn="l"/>
              </a:tabLst>
            </a:pPr>
            <a:r>
              <a:rPr lang="en-US" dirty="0">
                <a:solidFill>
                  <a:schemeClr val="accent4">
                    <a:lumMod val="20000"/>
                    <a:lumOff val="80000"/>
                  </a:schemeClr>
                </a:solidFill>
                <a:latin typeface="Times New Roman" pitchFamily="18" charset="0"/>
                <a:cs typeface="Times New Roman" pitchFamily="18" charset="0"/>
              </a:rPr>
              <a:t> SEM </a:t>
            </a:r>
            <a:r>
              <a:rPr lang="en-US">
                <a:solidFill>
                  <a:schemeClr val="accent4">
                    <a:lumMod val="20000"/>
                    <a:lumOff val="80000"/>
                  </a:schemeClr>
                </a:solidFill>
                <a:latin typeface="Times New Roman" pitchFamily="18" charset="0"/>
                <a:cs typeface="Times New Roman" pitchFamily="18" charset="0"/>
              </a:rPr>
              <a:t>images and XRD pattern of  Ti</a:t>
            </a:r>
            <a:r>
              <a:rPr lang="en-US" baseline="-25000">
                <a:solidFill>
                  <a:schemeClr val="accent4">
                    <a:lumMod val="20000"/>
                    <a:lumOff val="80000"/>
                  </a:schemeClr>
                </a:solidFill>
                <a:latin typeface="Times New Roman" pitchFamily="18" charset="0"/>
                <a:cs typeface="Times New Roman" pitchFamily="18" charset="0"/>
              </a:rPr>
              <a:t>2</a:t>
            </a:r>
            <a:r>
              <a:rPr lang="en-US">
                <a:solidFill>
                  <a:schemeClr val="accent4">
                    <a:lumMod val="20000"/>
                    <a:lumOff val="80000"/>
                  </a:schemeClr>
                </a:solidFill>
                <a:latin typeface="Times New Roman" pitchFamily="18" charset="0"/>
                <a:cs typeface="Times New Roman" pitchFamily="18" charset="0"/>
              </a:rPr>
              <a:t>AlC-TiC </a:t>
            </a:r>
            <a:r>
              <a:rPr lang="en-US" dirty="0">
                <a:solidFill>
                  <a:schemeClr val="accent4">
                    <a:lumMod val="20000"/>
                    <a:lumOff val="80000"/>
                  </a:schemeClr>
                </a:solidFill>
                <a:latin typeface="Times New Roman" pitchFamily="18" charset="0"/>
                <a:cs typeface="Times New Roman" pitchFamily="18" charset="0"/>
              </a:rPr>
              <a:t>composite sintered via SPS.</a:t>
            </a:r>
          </a:p>
        </p:txBody>
      </p:sp>
      <p:pic>
        <p:nvPicPr>
          <p:cNvPr id="5126" name="Picture 6" descr="J:\CurrentFold\SEM\SPS-329_Ti-Al-C\DSC018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685800"/>
            <a:ext cx="3581400" cy="292938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5127" name="Picture 7" descr="J:\CurrentFold\SEM\SPS-329_Ti-Al-C\DSC019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15182"/>
            <a:ext cx="3594343" cy="3033193"/>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7" name="Picture 6" descr="4-Ti-Al-C.jpg"/>
          <p:cNvPicPr>
            <a:picLocks noChangeAspect="1"/>
          </p:cNvPicPr>
          <p:nvPr/>
        </p:nvPicPr>
        <p:blipFill>
          <a:blip r:embed="rId4" cstate="print">
            <a:lum contrast="10000"/>
          </a:blip>
          <a:stretch>
            <a:fillRect/>
          </a:stretch>
        </p:blipFill>
        <p:spPr>
          <a:xfrm>
            <a:off x="4191000" y="685800"/>
            <a:ext cx="4114800" cy="4526726"/>
          </a:xfrm>
          <a:prstGeom prst="rect">
            <a:avLst/>
          </a:prstGeom>
        </p:spPr>
      </p:pic>
      <p:sp>
        <p:nvSpPr>
          <p:cNvPr id="8" name="Rectangle 7"/>
          <p:cNvSpPr/>
          <p:nvPr/>
        </p:nvSpPr>
        <p:spPr>
          <a:xfrm>
            <a:off x="4040090" y="48567"/>
            <a:ext cx="1205010"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Ti-Al-C</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11" name="Picture 10"/>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698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362200" y="4508500"/>
            <a:ext cx="4876800" cy="646331"/>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z="1400"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SEM images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of  TiB</a:t>
            </a:r>
            <a:r>
              <a:rPr lang="en-US" baseline="-25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-TiN-SiC composite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sintered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via SPS</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pic>
        <p:nvPicPr>
          <p:cNvPr id="3" name="Picture 3" descr="J:\CurrentFold\SEM\SPS-313_BN-Ti-Si-C\DSC01578.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000" y="1003300"/>
            <a:ext cx="3945439" cy="333938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4" name="Picture 6" descr="J:\CurrentFold\SEM\SPS-313_BN-Ti-Si-C\DSC01572.JP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82039" y="1003300"/>
            <a:ext cx="3930710" cy="333938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5" name="Rectangle 4"/>
          <p:cNvSpPr/>
          <p:nvPr/>
        </p:nvSpPr>
        <p:spPr>
          <a:xfrm>
            <a:off x="3581400" y="304800"/>
            <a:ext cx="1684307"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BN-Ti-Si-C</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6" name="Picture 5"/>
          <p:cNvPicPr>
            <a:picLocks noChangeAspect="1" noChangeArrowheads="1"/>
          </p:cNvPicPr>
          <p:nvPr/>
        </p:nvPicPr>
        <p:blipFill>
          <a:blip r:embed="rId6"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21697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690957" y="3124200"/>
            <a:ext cx="5762086" cy="369332"/>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z="1400" dirty="0" smtClean="0">
                <a:solidFill>
                  <a:schemeClr val="tx2"/>
                </a:solidFill>
                <a:latin typeface="Times New Roman" pitchFamily="18" charset="0"/>
                <a:cs typeface="Times New Roman" pitchFamily="18" charset="0"/>
              </a:rPr>
              <a:t>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SEM images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of TiN-TiB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composite sintered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via SPS</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pic>
        <p:nvPicPr>
          <p:cNvPr id="3" name="Picture 2" descr="J:\CurrentFold\SEM\SPS-119 BN-Ti\DSC01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454" y="460602"/>
            <a:ext cx="3143858" cy="263244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4" name="Picture 3" descr="J:\CurrentFold\SEM\SPS-119 BN-Ti\DSC01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011" y="461665"/>
            <a:ext cx="3200400" cy="264359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5" name="Picture 3" descr="C:\Documents and Settings\linad\Desktop\BN-Ti.jpg"/>
          <p:cNvPicPr>
            <a:picLocks noChangeAspect="1" noChangeArrowheads="1"/>
          </p:cNvPicPr>
          <p:nvPr/>
        </p:nvPicPr>
        <p:blipFill>
          <a:blip r:embed="rId4" cstate="print">
            <a:lum contrast="20000"/>
          </a:blip>
          <a:srcRect/>
          <a:stretch>
            <a:fillRect/>
          </a:stretch>
        </p:blipFill>
        <p:spPr bwMode="auto">
          <a:xfrm>
            <a:off x="929965" y="3429000"/>
            <a:ext cx="1584635" cy="2514785"/>
          </a:xfrm>
          <a:prstGeom prst="rect">
            <a:avLst/>
          </a:prstGeom>
          <a:noFill/>
          <a:ln w="9525">
            <a:noFill/>
            <a:miter lim="800000"/>
            <a:headEnd/>
            <a:tailEnd/>
          </a:ln>
        </p:spPr>
      </p:pic>
      <p:pic>
        <p:nvPicPr>
          <p:cNvPr id="6" name="Picture 17" descr="H:\nanolab\DSC09517.JPG"/>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rcRect/>
          <a:stretch>
            <a:fillRect/>
          </a:stretch>
        </p:blipFill>
        <p:spPr bwMode="auto">
          <a:xfrm>
            <a:off x="2514600" y="3454400"/>
            <a:ext cx="2916187" cy="2514600"/>
          </a:xfrm>
          <a:prstGeom prst="rect">
            <a:avLst/>
          </a:prstGeom>
          <a:noFill/>
          <a:ln w="9525">
            <a:noFill/>
            <a:miter lim="800000"/>
            <a:headEnd/>
            <a:tailEnd/>
          </a:ln>
        </p:spPr>
      </p:pic>
      <p:pic>
        <p:nvPicPr>
          <p:cNvPr id="7" name="Picture 10" descr="F:\Armor\SPS-116\DSC09585.JPG"/>
          <p:cNvPicPr>
            <a:picLocks noChangeAspect="1" noChangeArrowheads="1"/>
          </p:cNvPicPr>
          <p:nvPr/>
        </p:nvPicPr>
        <p:blipFill>
          <a:blip r:embed="rId7" cstate="print">
            <a:lum bright="10000"/>
            <a:grayscl/>
          </a:blip>
          <a:srcRect/>
          <a:stretch>
            <a:fillRect/>
          </a:stretch>
        </p:blipFill>
        <p:spPr bwMode="auto">
          <a:xfrm>
            <a:off x="5418087" y="3429185"/>
            <a:ext cx="3027306" cy="2514600"/>
          </a:xfrm>
          <a:prstGeom prst="rect">
            <a:avLst/>
          </a:prstGeom>
          <a:noFill/>
          <a:ln w="9525">
            <a:noFill/>
            <a:miter lim="800000"/>
            <a:headEnd/>
            <a:tailEnd/>
          </a:ln>
        </p:spPr>
      </p:pic>
      <p:sp>
        <p:nvSpPr>
          <p:cNvPr id="8" name="Rectangle 11"/>
          <p:cNvSpPr>
            <a:spLocks noChangeArrowheads="1"/>
          </p:cNvSpPr>
          <p:nvPr/>
        </p:nvSpPr>
        <p:spPr bwMode="auto">
          <a:xfrm>
            <a:off x="609600" y="6119218"/>
            <a:ext cx="7848599" cy="383182"/>
          </a:xfrm>
          <a:prstGeom prst="rect">
            <a:avLst/>
          </a:prstGeom>
          <a:noFill/>
          <a:ln w="9525">
            <a:noFill/>
            <a:miter lim="800000"/>
            <a:headEnd/>
            <a:tailEnd/>
          </a:ln>
        </p:spPr>
        <p:txBody>
          <a:bodyPr wrap="square">
            <a:spAutoFit/>
          </a:bodyPr>
          <a:lstStyle/>
          <a:p>
            <a:pPr indent="128270" algn="just" fontAlgn="auto">
              <a:lnSpc>
                <a:spcPct val="105000"/>
              </a:lnSpc>
              <a:spcBef>
                <a:spcPts val="0"/>
              </a:spcBef>
              <a:spcAft>
                <a:spcPts val="0"/>
              </a:spcAft>
              <a:defRPr/>
            </a:pP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Images</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t>
            </a:r>
            <a:r>
              <a:rPr lang="es-ES">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of </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TiN-TiB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 </a:t>
            </a:r>
            <a:r>
              <a:rPr lang="es-E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t>
            </a: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XRD pattern</a:t>
            </a: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cadNusx" pitchFamily="2" charset="0"/>
                <a:cs typeface="Times New Roman" pitchFamily="18" charset="0"/>
              </a:rPr>
              <a:t>,</a:t>
            </a: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 SPS </a:t>
            </a:r>
            <a:r>
              <a:rPr lang="es-ES" dirty="0" err="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sintering</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3min</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cadNusx" pitchFamily="2" charset="0"/>
                <a:cs typeface="Times New Roman" pitchFamily="18" charset="0"/>
              </a:rPr>
              <a:t>, </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cadNusx" pitchFamily="2" charset="0"/>
                <a:cs typeface="Times New Roman" pitchFamily="18" charset="0"/>
              </a:rPr>
              <a:t>-</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SPS </a:t>
            </a:r>
            <a:r>
              <a:rPr lang="es-ES" dirty="0" err="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sintering</a:t>
            </a:r>
            <a:r>
              <a:rPr lang="es-E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5min</a:t>
            </a:r>
            <a:endPar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cadNusx" pitchFamily="2" charset="0"/>
              <a:cs typeface="Times New Roman" pitchFamily="18" charset="0"/>
            </a:endParaRPr>
          </a:p>
        </p:txBody>
      </p:sp>
      <p:sp>
        <p:nvSpPr>
          <p:cNvPr id="9" name="Rectangle 8"/>
          <p:cNvSpPr/>
          <p:nvPr/>
        </p:nvSpPr>
        <p:spPr>
          <a:xfrm>
            <a:off x="3962400" y="0"/>
            <a:ext cx="999825"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BN-Ti</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10" name="Picture 9"/>
          <p:cNvPicPr>
            <a:picLocks noChangeAspect="1" noChangeArrowheads="1"/>
          </p:cNvPicPr>
          <p:nvPr/>
        </p:nvPicPr>
        <p:blipFill>
          <a:blip r:embed="rId8"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56993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5" name="Rectangle 11"/>
          <p:cNvSpPr>
            <a:spLocks noChangeArrowheads="1"/>
          </p:cNvSpPr>
          <p:nvPr/>
        </p:nvSpPr>
        <p:spPr bwMode="auto">
          <a:xfrm>
            <a:off x="2362200" y="5750139"/>
            <a:ext cx="4343400" cy="923330"/>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SEM images  and XRD pattern of  </a:t>
            </a:r>
          </a:p>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(Ti,Zr)B</a:t>
            </a:r>
            <a:r>
              <a:rPr lang="en-US" sz="11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 (Ti,Zr)C composite sintered </a:t>
            </a:r>
          </a:p>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via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SPS</a:t>
            </a: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t>
            </a:r>
          </a:p>
        </p:txBody>
      </p:sp>
      <p:pic>
        <p:nvPicPr>
          <p:cNvPr id="6" name="Picture 2" descr="J:\CurrentFold\SEM\nanolab 7\SPS-385 BT-2 B4C+Ti+Zr\DSC023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84" y="784513"/>
            <a:ext cx="2953588" cy="2398021"/>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7" name="Picture 3" descr="J:\CurrentFold\SEM\nanolab 7\SPS-385 BT-2 B4C+Ti+Zr\DSC023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169834"/>
            <a:ext cx="2959972" cy="238567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8" name="Picture 7" descr="5-B4C-Ti-Zr.jpg"/>
          <p:cNvPicPr>
            <a:picLocks noChangeAspect="1"/>
          </p:cNvPicPr>
          <p:nvPr/>
        </p:nvPicPr>
        <p:blipFill>
          <a:blip r:embed="rId5" cstate="print">
            <a:lum contrast="10000"/>
          </a:blip>
          <a:stretch>
            <a:fillRect/>
          </a:stretch>
        </p:blipFill>
        <p:spPr>
          <a:xfrm>
            <a:off x="4876799" y="784513"/>
            <a:ext cx="2286001" cy="4788796"/>
          </a:xfrm>
          <a:prstGeom prst="rect">
            <a:avLst/>
          </a:prstGeom>
        </p:spPr>
      </p:pic>
      <p:sp>
        <p:nvSpPr>
          <p:cNvPr id="9" name="Rectangle 8"/>
          <p:cNvSpPr/>
          <p:nvPr/>
        </p:nvSpPr>
        <p:spPr>
          <a:xfrm>
            <a:off x="3619500" y="76200"/>
            <a:ext cx="1533625"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a:t>
            </a:r>
            <a:r>
              <a:rPr lang="en-US" sz="1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4</a:t>
            </a:r>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C-Ti-Zr</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extLst>
      <p:ext uri="{BB962C8B-B14F-4D97-AF65-F5344CB8AC3E}">
        <p14:creationId xmlns:p14="http://schemas.microsoft.com/office/powerpoint/2010/main" val="20680671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3581400" y="4876800"/>
            <a:ext cx="5257800" cy="1015663"/>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z="1400" dirty="0" smtClean="0">
                <a:solidFill>
                  <a:schemeClr val="tx2"/>
                </a:solidFill>
                <a:latin typeface="Times New Roman" pitchFamily="18" charset="0"/>
                <a:cs typeface="Times New Roman" pitchFamily="18" charset="0"/>
              </a:rPr>
              <a:t> </a:t>
            </a:r>
            <a:r>
              <a:rPr lang="en-US" sz="2000"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SEM </a:t>
            </a: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images and XRD patterns of  </a:t>
            </a:r>
          </a:p>
          <a:p>
            <a:pPr algn="ctr">
              <a:tabLst>
                <a:tab pos="2916238" algn="ctr"/>
                <a:tab pos="3448050" algn="l"/>
                <a:tab pos="3609975" algn="l"/>
              </a:tabLst>
            </a:pP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TiC-SiC, TiC-SiC-Ti</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3</a:t>
            </a: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SiC</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and Ti</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3</a:t>
            </a: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SiC</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z="2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-TiC composites </a:t>
            </a:r>
            <a:r>
              <a:rPr lang="en-US" sz="2000"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sintered via SPS</a:t>
            </a:r>
            <a:r>
              <a:rPr lang="en-US" sz="2000"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t>
            </a:r>
          </a:p>
        </p:txBody>
      </p:sp>
      <p:pic>
        <p:nvPicPr>
          <p:cNvPr id="3" name="Picture 2" descr="J:\CurrentFold\SEM\TiSiC\DSC0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17" y="825500"/>
            <a:ext cx="3134460" cy="261582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4" name="Picture 3" descr="J:\CurrentFold\SEM\TiSiC\DSC01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291" y="3441607"/>
            <a:ext cx="3136686" cy="254794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5" name="Picture 4" descr="1-TiC-SiC.jpg"/>
          <p:cNvPicPr>
            <a:picLocks noChangeAspect="1"/>
          </p:cNvPicPr>
          <p:nvPr/>
        </p:nvPicPr>
        <p:blipFill>
          <a:blip r:embed="rId4" cstate="print">
            <a:lum contrast="10000"/>
          </a:blip>
          <a:stretch>
            <a:fillRect/>
          </a:stretch>
        </p:blipFill>
        <p:spPr>
          <a:xfrm>
            <a:off x="3431791" y="863507"/>
            <a:ext cx="5559809" cy="3919835"/>
          </a:xfrm>
          <a:prstGeom prst="rect">
            <a:avLst/>
          </a:prstGeom>
        </p:spPr>
      </p:pic>
      <p:sp>
        <p:nvSpPr>
          <p:cNvPr id="6" name="Rectangle 5"/>
          <p:cNvSpPr/>
          <p:nvPr/>
        </p:nvSpPr>
        <p:spPr>
          <a:xfrm>
            <a:off x="3810000" y="376535"/>
            <a:ext cx="1153714"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Ti-Si-C</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7" name="Picture 6"/>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9290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7" descr="F:\Armor\SPS-119\SPS-119-5.JPG"/>
          <p:cNvPicPr>
            <a:picLocks noChangeAspect="1" noChangeArrowheads="1"/>
          </p:cNvPicPr>
          <p:nvPr/>
        </p:nvPicPr>
        <p:blipFill>
          <a:blip r:embed="rId2" cstate="print">
            <a:duotone>
              <a:prstClr val="black"/>
              <a:srgbClr xmlns:mc="http://schemas.openxmlformats.org/markup-compatibility/2006" xmlns:a14="http://schemas.microsoft.com/office/drawing/2010/main" val="D9C3A5" mc:Ignorable="">
                <a:tint val="50000"/>
                <a:satMod val="180000"/>
              </a:srgbClr>
            </a:duotone>
          </a:blip>
          <a:srcRect l="28123" t="4839" r="6558" b="21371"/>
          <a:stretch>
            <a:fillRect/>
          </a:stretch>
        </p:blipFill>
        <p:spPr bwMode="auto">
          <a:xfrm>
            <a:off x="2316956" y="959671"/>
            <a:ext cx="3965835" cy="3757505"/>
          </a:xfrm>
          <a:prstGeom prst="rect">
            <a:avLst/>
          </a:prstGeom>
          <a:noFill/>
          <a:ln w="9525">
            <a:noFill/>
            <a:miter lim="800000"/>
            <a:headEnd/>
            <a:tailEnd/>
          </a:ln>
        </p:spPr>
      </p:pic>
      <p:pic>
        <p:nvPicPr>
          <p:cNvPr id="6" name="Picture 50" descr="C:\Users\User\Desktop\7.jpg"/>
          <p:cNvPicPr>
            <a:picLocks noChangeAspect="1" noChangeArrowheads="1"/>
          </p:cNvPicPr>
          <p:nvPr/>
        </p:nvPicPr>
        <p:blipFill>
          <a:blip r:embed="rId3" cstate="print"/>
          <a:srcRect l="37691" r="22374" b="14304"/>
          <a:stretch>
            <a:fillRect/>
          </a:stretch>
        </p:blipFill>
        <p:spPr bwMode="auto">
          <a:xfrm>
            <a:off x="48679" y="936228"/>
            <a:ext cx="2226469" cy="3779332"/>
          </a:xfrm>
          <a:prstGeom prst="rect">
            <a:avLst/>
          </a:prstGeom>
          <a:noFill/>
          <a:ln w="9525">
            <a:noFill/>
            <a:miter lim="800000"/>
            <a:headEnd/>
            <a:tailEnd/>
          </a:ln>
        </p:spPr>
      </p:pic>
      <p:sp>
        <p:nvSpPr>
          <p:cNvPr id="5" name="Rectangle 11"/>
          <p:cNvSpPr>
            <a:spLocks noChangeArrowheads="1"/>
          </p:cNvSpPr>
          <p:nvPr/>
        </p:nvSpPr>
        <p:spPr bwMode="auto">
          <a:xfrm>
            <a:off x="1200013" y="4786431"/>
            <a:ext cx="6705600" cy="646331"/>
          </a:xfrm>
          <a:prstGeom prst="rect">
            <a:avLst/>
          </a:prstGeom>
          <a:noFill/>
          <a:ln w="9525">
            <a:noFill/>
            <a:miter lim="800000"/>
            <a:headEnd/>
            <a:tailEnd/>
          </a:ln>
        </p:spPr>
        <p:txBody>
          <a:bodyPr wrap="square">
            <a:spAutoFit/>
          </a:bodyPr>
          <a:lstStyle/>
          <a:p>
            <a:pPr algn="ctr">
              <a:tabLst>
                <a:tab pos="2916238" algn="ctr"/>
                <a:tab pos="3448050" algn="l"/>
                <a:tab pos="3609975" algn="l"/>
              </a:tabLst>
            </a:pP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XRD patterns and SEM image of  TiN-TiC-TiB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and TiB</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-TiC</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0.5</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N</a:t>
            </a:r>
            <a:r>
              <a:rPr lang="en-US" sz="12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0.5</a:t>
            </a:r>
            <a:r>
              <a:rPr lang="en-US"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 comosites sintered </a:t>
            </a:r>
            <a:r>
              <a:rPr lang="en-US" dirty="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via SPS</a:t>
            </a:r>
            <a:r>
              <a:rPr lang="en-US" dirty="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t>
            </a:r>
          </a:p>
        </p:txBody>
      </p:sp>
      <p:pic>
        <p:nvPicPr>
          <p:cNvPr id="8" name="Picture 2" descr="H:\CurrentFold\Conference\Beijing_WCAM 2012\Presentation\Figures\9-TiCN-TiB2.jpg"/>
          <p:cNvPicPr>
            <a:picLocks noChangeAspect="1" noChangeArrowheads="1"/>
          </p:cNvPicPr>
          <p:nvPr/>
        </p:nvPicPr>
        <p:blipFill>
          <a:blip r:embed="rId4" cstate="print">
            <a:lum contrast="-30000"/>
          </a:blip>
          <a:srcRect/>
          <a:stretch>
            <a:fillRect/>
          </a:stretch>
        </p:blipFill>
        <p:spPr bwMode="auto">
          <a:xfrm>
            <a:off x="6236103" y="990600"/>
            <a:ext cx="2882497" cy="3733800"/>
          </a:xfrm>
          <a:prstGeom prst="rect">
            <a:avLst/>
          </a:prstGeom>
          <a:noFill/>
        </p:spPr>
      </p:pic>
      <p:sp>
        <p:nvSpPr>
          <p:cNvPr id="9" name="Rectangle 8"/>
          <p:cNvSpPr/>
          <p:nvPr/>
        </p:nvSpPr>
        <p:spPr>
          <a:xfrm>
            <a:off x="3352800" y="381000"/>
            <a:ext cx="1666675" cy="461665"/>
          </a:xfrm>
          <a:prstGeom prst="rect">
            <a:avLst/>
          </a:prstGeom>
        </p:spPr>
        <p:txBody>
          <a:bodyPr wrap="none">
            <a:spAutoFit/>
          </a:bodyPr>
          <a:lstStyle/>
          <a:p>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B</a:t>
            </a:r>
            <a:r>
              <a:rPr lang="en-US" sz="2000" b="1" baseline="-25000"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4</a:t>
            </a:r>
            <a:r>
              <a:rPr lang="en-US" sz="2400" b="1" smtClean="0">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C–BN-Ti</a:t>
            </a:r>
            <a:endParaRPr lang="en-US" sz="2400" b="1">
              <a:solidFill>
                <a:schemeClr val="accent3">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extLst>
      <p:ext uri="{BB962C8B-B14F-4D97-AF65-F5344CB8AC3E}">
        <p14:creationId xmlns:p14="http://schemas.microsoft.com/office/powerpoint/2010/main" val="13419178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ka\AppData\Local\Temp\Rar$DR06.336\SPS_Photo\DSC019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27782"/>
            <a:ext cx="5029200" cy="4861344"/>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2051" name="Picture 3" descr="C:\Users\lika\Desktop\S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939" y="827782"/>
            <a:ext cx="1895569" cy="1965957"/>
          </a:xfrm>
          <a:prstGeom prst="ellipse">
            <a:avLst/>
          </a:prstGeom>
          <a:ln w="63500" cap="rnd">
            <a:noFill/>
          </a:ln>
          <a:effectLst>
            <a:glow rad="101600">
              <a:schemeClr val="accent2">
                <a:satMod val="175000"/>
                <a:alpha val="40000"/>
              </a:schemeClr>
            </a:glow>
            <a:outerShdw blurRad="381000" dist="292100" dir="5400000" sx="-80000" sy="-18000" rotWithShape="0">
              <a:schemeClr val="tx1">
                <a:alpha val="22000"/>
              </a:schemeClr>
            </a:outerShdw>
            <a:softEdge rad="63500"/>
          </a:effectLst>
          <a:scene3d>
            <a:camera prst="orthographicFront"/>
            <a:lightRig rig="contrasting" dir="t">
              <a:rot lat="0" lon="0" rev="3000000"/>
            </a:lightRig>
          </a:scene3d>
          <a:sp3d contourW="7620">
            <a:bevelT w="95250" h="31750"/>
            <a:contourClr>
              <a:srgbClr xmlns:mc="http://schemas.openxmlformats.org/markup-compatibility/2006" xmlns:a14="http://schemas.microsoft.com/office/drawing/2010/main" val="333333" mc:Ignorable=""/>
            </a:contourClr>
          </a:sp3d>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0825" y="3111500"/>
            <a:ext cx="373697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9" name="Text Placeholder 3"/>
          <p:cNvSpPr>
            <a:spLocks noGrp="1"/>
          </p:cNvSpPr>
          <p:nvPr>
            <p:ph type="body" sz="quarter" idx="10"/>
          </p:nvPr>
        </p:nvSpPr>
        <p:spPr>
          <a:xfrm>
            <a:off x="381000" y="221903"/>
            <a:ext cx="7690114" cy="692497"/>
          </a:xfrm>
        </p:spPr>
        <p:txBody>
          <a:bodyPr/>
          <a:lstStyle/>
          <a:p>
            <a:r>
              <a:rPr lang="en-US" sz="3200" spc="0" dirty="0" smtClean="0"/>
              <a:t>Spark </a:t>
            </a:r>
            <a:r>
              <a:rPr lang="en-US" sz="3200" spc="0" smtClean="0"/>
              <a:t>Plasma Sintering </a:t>
            </a:r>
            <a:r>
              <a:rPr lang="en-US" sz="3200" spc="0" dirty="0" smtClean="0"/>
              <a:t>Device</a:t>
            </a:r>
            <a:endParaRPr lang="en-US" sz="3200" spc="0" dirty="0"/>
          </a:p>
        </p:txBody>
      </p:sp>
      <p:sp>
        <p:nvSpPr>
          <p:cNvPr id="10" name="Rectangle 11"/>
          <p:cNvSpPr>
            <a:spLocks noChangeArrowheads="1"/>
          </p:cNvSpPr>
          <p:nvPr/>
        </p:nvSpPr>
        <p:spPr bwMode="auto">
          <a:xfrm>
            <a:off x="2286001" y="5808479"/>
            <a:ext cx="3810000" cy="1025922"/>
          </a:xfrm>
          <a:prstGeom prst="rect">
            <a:avLst/>
          </a:prstGeom>
          <a:noFill/>
          <a:ln w="9525">
            <a:noFill/>
            <a:miter lim="800000"/>
            <a:headEnd/>
            <a:tailEnd/>
          </a:ln>
        </p:spPr>
        <p:txBody>
          <a:bodyPr wrap="square">
            <a:spAutoFit/>
          </a:bodyPr>
          <a:lstStyle/>
          <a:p>
            <a:pPr defTabSz="793750">
              <a:spcBef>
                <a:spcPts val="400"/>
              </a:spcBef>
            </a:pPr>
            <a:r>
              <a:rPr lang="en-GB" dirty="0">
                <a:solidFill>
                  <a:schemeClr val="tx2"/>
                </a:solidFill>
                <a:latin typeface="Times New Roman" pitchFamily="18" charset="0"/>
              </a:rPr>
              <a:t>Sintering temperature (max 2500</a:t>
            </a:r>
            <a:r>
              <a:rPr lang="en-GB" baseline="30000" dirty="0">
                <a:solidFill>
                  <a:schemeClr val="tx2"/>
                </a:solidFill>
                <a:latin typeface="Times New Roman" pitchFamily="18" charset="0"/>
              </a:rPr>
              <a:t>o</a:t>
            </a:r>
            <a:r>
              <a:rPr lang="en-GB" dirty="0">
                <a:solidFill>
                  <a:schemeClr val="tx2"/>
                </a:solidFill>
                <a:latin typeface="Times New Roman" pitchFamily="18" charset="0"/>
              </a:rPr>
              <a:t>C)</a:t>
            </a:r>
          </a:p>
          <a:p>
            <a:pPr defTabSz="793750">
              <a:spcBef>
                <a:spcPts val="400"/>
              </a:spcBef>
            </a:pPr>
            <a:r>
              <a:rPr lang="en-GB" dirty="0">
                <a:solidFill>
                  <a:schemeClr val="tx2"/>
                </a:solidFill>
                <a:latin typeface="Times New Roman" pitchFamily="18" charset="0"/>
              </a:rPr>
              <a:t> Current (max 5000 A)</a:t>
            </a:r>
          </a:p>
          <a:p>
            <a:pPr defTabSz="793750">
              <a:spcBef>
                <a:spcPts val="400"/>
              </a:spcBef>
            </a:pPr>
            <a:r>
              <a:rPr lang="en-GB" dirty="0">
                <a:solidFill>
                  <a:schemeClr val="tx2"/>
                </a:solidFill>
                <a:latin typeface="Times New Roman" pitchFamily="18" charset="0"/>
              </a:rPr>
              <a:t> Applied pressure (max </a:t>
            </a:r>
            <a:r>
              <a:rPr lang="en-GB" dirty="0" smtClean="0">
                <a:solidFill>
                  <a:schemeClr val="tx2"/>
                </a:solidFill>
                <a:latin typeface="Times New Roman" pitchFamily="18" charset="0"/>
              </a:rPr>
              <a:t>100 </a:t>
            </a:r>
            <a:r>
              <a:rPr lang="en-GB" dirty="0" err="1" smtClean="0">
                <a:solidFill>
                  <a:schemeClr val="tx2"/>
                </a:solidFill>
                <a:latin typeface="Times New Roman" pitchFamily="18" charset="0"/>
              </a:rPr>
              <a:t>MPa</a:t>
            </a:r>
            <a:r>
              <a:rPr lang="en-GB" dirty="0">
                <a:solidFill>
                  <a:schemeClr val="tx2"/>
                </a:solidFill>
                <a:latin typeface="Times New Roman" pitchFamily="18" charset="0"/>
              </a:rPr>
              <a:t>)</a:t>
            </a:r>
          </a:p>
        </p:txBody>
      </p:sp>
    </p:spTree>
    <p:extLst>
      <p:ext uri="{BB962C8B-B14F-4D97-AF65-F5344CB8AC3E}">
        <p14:creationId xmlns:p14="http://schemas.microsoft.com/office/powerpoint/2010/main" val="2075298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en-US"/>
          </a:p>
        </p:txBody>
      </p:sp>
      <p:pic>
        <p:nvPicPr>
          <p:cNvPr id="57349" name="Picture 5" descr="C:\Documents and Settings\linad\Desktop\seminari\Photos\IMG_0615.jpg"/>
          <p:cNvPicPr>
            <a:picLocks noChangeAspect="1" noChangeArrowheads="1"/>
          </p:cNvPicPr>
          <p:nvPr/>
        </p:nvPicPr>
        <p:blipFill>
          <a:blip r:embed="rId2" cstate="print">
            <a:grayscl/>
          </a:blip>
          <a:srcRect/>
          <a:stretch>
            <a:fillRect/>
          </a:stretch>
        </p:blipFill>
        <p:spPr bwMode="auto">
          <a:xfrm>
            <a:off x="393818" y="3609558"/>
            <a:ext cx="1980054" cy="2286000"/>
          </a:xfrm>
          <a:prstGeom prst="rect">
            <a:avLst/>
          </a:prstGeom>
          <a:noFill/>
          <a:effectLst>
            <a:softEdge rad="127000"/>
          </a:effectLst>
        </p:spPr>
      </p:pic>
      <p:pic>
        <p:nvPicPr>
          <p:cNvPr id="17438" name="Picture 81" descr="C:\Users\User\Desktop\Gun shooting Kallashnikov.jpg"/>
          <p:cNvPicPr>
            <a:picLocks noChangeAspect="1" noChangeArrowheads="1"/>
          </p:cNvPicPr>
          <p:nvPr/>
        </p:nvPicPr>
        <p:blipFill>
          <a:blip r:embed="rId3" cstate="print"/>
          <a:srcRect t="3882" r="9926" b="59412"/>
          <a:stretch>
            <a:fillRect/>
          </a:stretch>
        </p:blipFill>
        <p:spPr bwMode="auto">
          <a:xfrm>
            <a:off x="457200" y="1662517"/>
            <a:ext cx="7587820" cy="1937516"/>
          </a:xfrm>
          <a:prstGeom prst="rect">
            <a:avLst/>
          </a:prstGeom>
          <a:noFill/>
          <a:ln w="9525">
            <a:noFill/>
            <a:miter lim="800000"/>
            <a:headEnd/>
            <a:tailEnd/>
          </a:ln>
        </p:spPr>
      </p:pic>
      <p:pic>
        <p:nvPicPr>
          <p:cNvPr id="17421" name="Picture 2" descr="C:\Documents and Settings\linad\Desktop\BTesting.jpg"/>
          <p:cNvPicPr>
            <a:picLocks noChangeAspect="1" noChangeArrowheads="1"/>
          </p:cNvPicPr>
          <p:nvPr/>
        </p:nvPicPr>
        <p:blipFill>
          <a:blip r:embed="rId4" cstate="print"/>
          <a:srcRect l="4671" t="18968" r="54060" b="76759"/>
          <a:stretch>
            <a:fillRect/>
          </a:stretch>
        </p:blipFill>
        <p:spPr bwMode="auto">
          <a:xfrm>
            <a:off x="1383845" y="2216093"/>
            <a:ext cx="1119696" cy="345985"/>
          </a:xfrm>
          <a:prstGeom prst="rect">
            <a:avLst/>
          </a:prstGeom>
          <a:noFill/>
          <a:ln w="9525">
            <a:noFill/>
            <a:miter lim="800000"/>
            <a:headEnd/>
            <a:tailEnd/>
          </a:ln>
        </p:spPr>
      </p:pic>
      <p:sp>
        <p:nvSpPr>
          <p:cNvPr id="25" name="Rectangle 24"/>
          <p:cNvSpPr/>
          <p:nvPr/>
        </p:nvSpPr>
        <p:spPr>
          <a:xfrm>
            <a:off x="381000" y="762000"/>
            <a:ext cx="7543800" cy="830997"/>
          </a:xfrm>
          <a:prstGeom prst="rect">
            <a:avLst/>
          </a:prstGeom>
        </p:spPr>
        <p:txBody>
          <a:bodyPr wrap="square">
            <a:spAutoFit/>
          </a:bodyPr>
          <a:lstStyle/>
          <a:p>
            <a:pPr fontAlgn="auto">
              <a:spcBef>
                <a:spcPts val="0"/>
              </a:spcBef>
              <a:spcAft>
                <a:spcPts val="0"/>
              </a:spcAft>
              <a:tabLst>
                <a:tab pos="2916238" algn="ctr"/>
                <a:tab pos="3448050" algn="l"/>
                <a:tab pos="3609975" algn="l"/>
              </a:tabLst>
              <a:defRPr/>
            </a:pPr>
            <a:r>
              <a:rPr lang="en-US" sz="2400" dirty="0" smtClean="0">
                <a:latin typeface="Times New Roman" pitchFamily="18" charset="0"/>
                <a:cs typeface="Times New Roman" pitchFamily="18" charset="0"/>
              </a:rPr>
              <a:t>TiC-W-Mo-Ni </a:t>
            </a:r>
            <a:r>
              <a:rPr lang="en-US" sz="2400" dirty="0">
                <a:latin typeface="Times New Roman" pitchFamily="18" charset="0"/>
                <a:cs typeface="Times New Roman" pitchFamily="18" charset="0"/>
              </a:rPr>
              <a:t>plate is able to </a:t>
            </a:r>
            <a:r>
              <a:rPr lang="en-US" sz="2400" b="1" i="1" dirty="0">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restrain </a:t>
            </a:r>
            <a:r>
              <a:rPr lang="en-US" sz="2400" dirty="0">
                <a:latin typeface="Times New Roman" pitchFamily="18" charset="0"/>
                <a:cs typeface="Times New Roman" pitchFamily="18" charset="0"/>
              </a:rPr>
              <a:t> armor piercing bullets from the </a:t>
            </a:r>
            <a:r>
              <a:rPr lang="en-US" sz="2400" dirty="0" smtClean="0">
                <a:latin typeface="Times New Roman" pitchFamily="18" charset="0"/>
                <a:cs typeface="Times New Roman" pitchFamily="18" charset="0"/>
              </a:rPr>
              <a:t>10 </a:t>
            </a:r>
            <a:r>
              <a:rPr lang="en-US" sz="2400" dirty="0">
                <a:latin typeface="Times New Roman" pitchFamily="18" charset="0"/>
                <a:cs typeface="Times New Roman" pitchFamily="18" charset="0"/>
              </a:rPr>
              <a:t>meter distance   </a:t>
            </a:r>
          </a:p>
        </p:txBody>
      </p:sp>
      <p:sp>
        <p:nvSpPr>
          <p:cNvPr id="29" name="Rectangle 28"/>
          <p:cNvSpPr/>
          <p:nvPr/>
        </p:nvSpPr>
        <p:spPr>
          <a:xfrm>
            <a:off x="381000" y="152400"/>
            <a:ext cx="5638800" cy="535531"/>
          </a:xfrm>
          <a:prstGeom prst="rect">
            <a:avLst/>
          </a:prstGeom>
        </p:spPr>
        <p:txBody>
          <a:bodyPr wrap="square">
            <a:spAutoFit/>
          </a:bodyPr>
          <a:lstStyle/>
          <a:p>
            <a:pPr defTabSz="914363" fontAlgn="auto">
              <a:lnSpc>
                <a:spcPct val="90000"/>
              </a:lnSpc>
              <a:spcBef>
                <a:spcPct val="20000"/>
              </a:spcBef>
              <a:spcAft>
                <a:spcPts val="0"/>
              </a:spcAft>
              <a:tabLst>
                <a:tab pos="2916238" algn="ctr"/>
                <a:tab pos="3448050" algn="l"/>
                <a:tab pos="3609975" algn="l"/>
              </a:tabLst>
              <a:defRPr/>
            </a:pPr>
            <a:r>
              <a:rPr lang="en-US" sz="3200" b="1" i="1" dirty="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rPr>
              <a:t>Preliminary ballistic testing </a:t>
            </a:r>
          </a:p>
        </p:txBody>
      </p:sp>
      <p:sp>
        <p:nvSpPr>
          <p:cNvPr id="15" name="Rectangle 11"/>
          <p:cNvSpPr>
            <a:spLocks noChangeArrowheads="1"/>
          </p:cNvSpPr>
          <p:nvPr/>
        </p:nvSpPr>
        <p:spPr bwMode="auto">
          <a:xfrm>
            <a:off x="2121694" y="3600033"/>
            <a:ext cx="6453843" cy="2800767"/>
          </a:xfrm>
          <a:prstGeom prst="rect">
            <a:avLst/>
          </a:prstGeom>
          <a:noFill/>
          <a:ln w="9525">
            <a:noFill/>
            <a:miter lim="800000"/>
            <a:headEnd/>
            <a:tailEnd/>
          </a:ln>
        </p:spPr>
        <p:txBody>
          <a:bodyPr wrap="square">
            <a:spAutoFit/>
          </a:bodyPr>
          <a:lstStyle/>
          <a:p>
            <a:pPr marL="514350" indent="-285750">
              <a:lnSpc>
                <a:spcPct val="150000"/>
              </a:lnSpc>
              <a:buClr>
                <a:schemeClr val="tx1">
                  <a:lumMod val="95000"/>
                </a:schemeClr>
              </a:buClr>
              <a:buSzPct val="100000"/>
              <a:buFont typeface="Sylfaen" pitchFamily="18"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 Size of the plate -100x100mm;</a:t>
            </a:r>
          </a:p>
          <a:p>
            <a:pPr marL="514350" indent="-285750">
              <a:lnSpc>
                <a:spcPct val="150000"/>
              </a:lnSpc>
              <a:buClr>
                <a:schemeClr val="tx1">
                  <a:lumMod val="95000"/>
                </a:schemeClr>
              </a:buClr>
              <a:buSzPct val="100000"/>
              <a:buFont typeface="Sylfaen" pitchFamily="18"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 Size of the plate fragments - 50x50mm;  Weight - 50-100g.</a:t>
            </a:r>
          </a:p>
          <a:p>
            <a:pPr marL="514350" indent="-285750">
              <a:buClr>
                <a:schemeClr val="tx1">
                  <a:lumMod val="95000"/>
                </a:schemeClr>
              </a:buClr>
              <a:buSzPct val="100000"/>
              <a:buFont typeface="Sylfaen" pitchFamily="18"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The plate presented a package armored with ballistic textile </a:t>
            </a:r>
            <a:r>
              <a:rPr lang="en-US" sz="1600" dirty="0" smtClean="0">
                <a:solidFill>
                  <a:srgbClr xmlns:mc="http://schemas.openxmlformats.org/markup-compatibility/2006" xmlns:a14="http://schemas.microsoft.com/office/drawing/2010/main" val="EBFAFF" mc:Ignorable=""/>
                </a:solidFill>
                <a:latin typeface="Times New Roman" pitchFamily="18" charset="0"/>
                <a:cs typeface="Times New Roman" pitchFamily="18" charset="0"/>
              </a:rPr>
              <a:t>(Kevlar, </a:t>
            </a: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tvarin, denima);</a:t>
            </a:r>
            <a:r>
              <a:rPr lang="en-US" sz="1600" b="1"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 </a:t>
            </a: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Weight of the package was 0,6 – 0,8 kg;</a:t>
            </a:r>
          </a:p>
          <a:p>
            <a:pPr marL="514350" indent="-285750">
              <a:buClr>
                <a:schemeClr val="tx1">
                  <a:lumMod val="95000"/>
                </a:schemeClr>
              </a:buClr>
              <a:buSzPct val="100000"/>
              <a:buFont typeface="Sylfaen" pitchFamily="18"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 Fire tests were provided by shooting from the Kalashnikov automatic gun of AKM-type;</a:t>
            </a:r>
          </a:p>
          <a:p>
            <a:pPr marL="806450" indent="-285750">
              <a:buClr>
                <a:schemeClr val="tx1">
                  <a:lumMod val="95000"/>
                </a:schemeClr>
              </a:buClr>
              <a:buSzPct val="100000"/>
              <a:buFont typeface="Arial" pitchFamily="34"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Bullets Б3-32 7,62х39 (armor-piercing incendiary)</a:t>
            </a:r>
          </a:p>
          <a:p>
            <a:pPr marL="806450" indent="-285750">
              <a:buClr>
                <a:schemeClr val="tx1">
                  <a:lumMod val="95000"/>
                </a:schemeClr>
              </a:buClr>
              <a:buSzPct val="100000"/>
              <a:buFont typeface="Arial" pitchFamily="34"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Bullet Mass - 7,98±0,1;</a:t>
            </a:r>
          </a:p>
          <a:p>
            <a:pPr marL="806450" indent="-285750">
              <a:buClr>
                <a:schemeClr val="tx1">
                  <a:lumMod val="95000"/>
                </a:schemeClr>
              </a:buClr>
              <a:buSzPct val="100000"/>
              <a:buFont typeface="Arial" pitchFamily="34"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Bullet speed - 730±10 m/sec.</a:t>
            </a:r>
          </a:p>
          <a:p>
            <a:pPr marL="571500" indent="-342900">
              <a:buClr>
                <a:schemeClr val="tx1">
                  <a:lumMod val="95000"/>
                </a:schemeClr>
              </a:buClr>
              <a:buSzPct val="100000"/>
              <a:buFont typeface="Sylfaen" pitchFamily="18" charset="0"/>
              <a:buChar char="¤"/>
              <a:defRPr/>
            </a:pPr>
            <a:r>
              <a:rPr lang="en-US" sz="1600" dirty="0">
                <a:solidFill>
                  <a:srgbClr xmlns:mc="http://schemas.openxmlformats.org/markup-compatibility/2006" xmlns:a14="http://schemas.microsoft.com/office/drawing/2010/main" val="EBFAFF" mc:Ignorable=""/>
                </a:solidFill>
                <a:latin typeface="Times New Roman" pitchFamily="18" charset="0"/>
                <a:cs typeface="Times New Roman" pitchFamily="18" charset="0"/>
              </a:rPr>
              <a:t>Standard method shooting, distance - 10m towards a plasticine target.</a:t>
            </a:r>
          </a:p>
        </p:txBody>
      </p:sp>
      <p:pic>
        <p:nvPicPr>
          <p:cNvPr id="14" name="Picture 13"/>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716524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9"/>
            <a:ext cx="8382000" cy="836612"/>
          </a:xfrm>
        </p:spPr>
        <p:txBody>
          <a:bodyPr>
            <a:normAutofit fontScale="90000"/>
          </a:bodyPr>
          <a:lstStyle/>
          <a:p>
            <a:r>
              <a:rPr lang="en-US" dirty="0" smtClean="0">
                <a:latin typeface="Times New Roman" pitchFamily="18" charset="0"/>
                <a:cs typeface="Times New Roman" pitchFamily="18" charset="0"/>
              </a:rPr>
              <a:t>Conclusion</a:t>
            </a:r>
            <a:br>
              <a:rPr lang="en-US" dirty="0" smtClean="0">
                <a:latin typeface="Times New Roman" pitchFamily="18" charset="0"/>
                <a:cs typeface="Times New Roman" pitchFamily="18" charset="0"/>
              </a:rPr>
            </a:br>
            <a:endParaRPr lang="en-US" dirty="0">
              <a:solidFill>
                <a:schemeClr val="tx2"/>
              </a:solidFill>
              <a:latin typeface="Times New Roman" pitchFamily="18" charset="0"/>
              <a:cs typeface="Times New Roman" pitchFamily="18" charset="0"/>
            </a:endParaRPr>
          </a:p>
        </p:txBody>
      </p:sp>
      <p:sp>
        <p:nvSpPr>
          <p:cNvPr id="7" name="Text Placeholder 2"/>
          <p:cNvSpPr>
            <a:spLocks noGrp="1"/>
          </p:cNvSpPr>
          <p:nvPr>
            <p:ph type="body" sz="quarter" idx="10"/>
          </p:nvPr>
        </p:nvSpPr>
        <p:spPr>
          <a:xfrm>
            <a:off x="152400" y="914401"/>
            <a:ext cx="8763000" cy="5333999"/>
          </a:xfrm>
        </p:spPr>
        <p:txBody>
          <a:bodyPr>
            <a:normAutofit fontScale="85000" lnSpcReduction="20000"/>
          </a:bodyPr>
          <a:lstStyle/>
          <a:p>
            <a:pPr>
              <a:spcBef>
                <a:spcPts val="600"/>
              </a:spcBef>
              <a:spcAft>
                <a:spcPts val="600"/>
              </a:spcAft>
            </a:pPr>
            <a:r>
              <a:rPr lang="en-US" dirty="0">
                <a:latin typeface="Times New Roman" pitchFamily="18" charset="0"/>
                <a:cs typeface="Times New Roman" pitchFamily="18" charset="0"/>
              </a:rPr>
              <a:t>There was developed new technology for manufacturing of nanocrystalline composite </a:t>
            </a:r>
            <a:r>
              <a:rPr lang="en-US" dirty="0" smtClean="0">
                <a:latin typeface="Times New Roman" pitchFamily="18" charset="0"/>
                <a:cs typeface="Times New Roman" pitchFamily="18" charset="0"/>
              </a:rPr>
              <a:t>materials. </a:t>
            </a:r>
          </a:p>
          <a:p>
            <a:pPr>
              <a:spcBef>
                <a:spcPts val="600"/>
              </a:spcBef>
              <a:spcAft>
                <a:spcPts val="600"/>
              </a:spcAft>
            </a:pPr>
            <a:r>
              <a:rPr lang="en-US" smtClean="0">
                <a:latin typeface="Times New Roman" pitchFamily="18" charset="0"/>
                <a:cs typeface="Times New Roman" pitchFamily="18" charset="0"/>
              </a:rPr>
              <a:t>The </a:t>
            </a:r>
            <a:r>
              <a:rPr lang="en-US" dirty="0">
                <a:latin typeface="Times New Roman" pitchFamily="18" charset="0"/>
                <a:cs typeface="Times New Roman" pitchFamily="18" charset="0"/>
              </a:rPr>
              <a:t>Spark Plasma Sintering (SPS) device </a:t>
            </a:r>
            <a:r>
              <a:rPr lang="en-US">
                <a:latin typeface="Times New Roman" pitchFamily="18" charset="0"/>
                <a:cs typeface="Times New Roman" pitchFamily="18" charset="0"/>
              </a:rPr>
              <a:t>was </a:t>
            </a:r>
            <a:r>
              <a:rPr lang="en-US" smtClean="0">
                <a:latin typeface="Times New Roman" pitchFamily="18" charset="0"/>
                <a:cs typeface="Times New Roman" pitchFamily="18" charset="0"/>
              </a:rPr>
              <a:t>modified. </a:t>
            </a:r>
          </a:p>
          <a:p>
            <a:pPr lvl="1">
              <a:spcBef>
                <a:spcPts val="600"/>
              </a:spcBef>
              <a:spcAft>
                <a:spcPts val="600"/>
              </a:spcAft>
            </a:pPr>
            <a:r>
              <a:rPr lang="en-US" smtClean="0">
                <a:latin typeface="Times New Roman" pitchFamily="18" charset="0"/>
                <a:cs typeface="Times New Roman" pitchFamily="18" charset="0"/>
              </a:rPr>
              <a:t>Modernization </a:t>
            </a:r>
            <a:r>
              <a:rPr lang="en-US" dirty="0">
                <a:latin typeface="Times New Roman" pitchFamily="18" charset="0"/>
                <a:cs typeface="Times New Roman" pitchFamily="18" charset="0"/>
              </a:rPr>
              <a:t>of SPS device was realized by replacing of pulse DC current unit with pulse AC current unit and ultrasonic unit for receiving the standing waves</a:t>
            </a:r>
            <a:r>
              <a:rPr lang="en-US">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spcBef>
                <a:spcPts val="600"/>
              </a:spcBef>
              <a:spcAft>
                <a:spcPts val="600"/>
              </a:spcAft>
            </a:pPr>
            <a:r>
              <a:rPr lang="en-US" smtClean="0">
                <a:latin typeface="Times New Roman" pitchFamily="18" charset="0"/>
                <a:cs typeface="Times New Roman" pitchFamily="18" charset="0"/>
              </a:rPr>
              <a:t>There </a:t>
            </a:r>
            <a:r>
              <a:rPr lang="en-US" dirty="0">
                <a:latin typeface="Times New Roman" pitchFamily="18" charset="0"/>
                <a:cs typeface="Times New Roman" pitchFamily="18" charset="0"/>
              </a:rPr>
              <a:t>were fabricated nanopowders of armor composite materials and </a:t>
            </a:r>
            <a:r>
              <a:rPr lang="en-US">
                <a:latin typeface="Times New Roman" pitchFamily="18" charset="0"/>
                <a:cs typeface="Times New Roman" pitchFamily="18" charset="0"/>
              </a:rPr>
              <a:t>bulk </a:t>
            </a:r>
            <a:r>
              <a:rPr lang="en-US" smtClean="0">
                <a:latin typeface="Times New Roman" pitchFamily="18" charset="0"/>
                <a:cs typeface="Times New Roman" pitchFamily="18" charset="0"/>
              </a:rPr>
              <a:t>billets </a:t>
            </a:r>
            <a:r>
              <a:rPr lang="en-US" dirty="0">
                <a:latin typeface="Times New Roman" pitchFamily="18" charset="0"/>
                <a:cs typeface="Times New Roman" pitchFamily="18" charset="0"/>
              </a:rPr>
              <a:t>in nanocrystalline </a:t>
            </a:r>
            <a:r>
              <a:rPr lang="en-US" dirty="0" smtClean="0">
                <a:latin typeface="Times New Roman" pitchFamily="18" charset="0"/>
                <a:cs typeface="Times New Roman" pitchFamily="18" charset="0"/>
              </a:rPr>
              <a:t>state</a:t>
            </a:r>
            <a:r>
              <a:rPr lang="en-US" smtClean="0">
                <a:latin typeface="Times New Roman" pitchFamily="18" charset="0"/>
                <a:cs typeface="Times New Roman" pitchFamily="18" charset="0"/>
              </a:rPr>
              <a:t>. </a:t>
            </a:r>
          </a:p>
          <a:p>
            <a:pPr>
              <a:spcBef>
                <a:spcPts val="600"/>
              </a:spcBef>
              <a:spcAft>
                <a:spcPts val="600"/>
              </a:spcAft>
            </a:pPr>
            <a:r>
              <a:rPr lang="en-US">
                <a:latin typeface="Times New Roman" pitchFamily="18" charset="0"/>
                <a:cs typeface="Times New Roman" pitchFamily="18" charset="0"/>
              </a:rPr>
              <a:t>There were </a:t>
            </a:r>
            <a:r>
              <a:rPr lang="en-US" smtClean="0">
                <a:latin typeface="Times New Roman" pitchFamily="18" charset="0"/>
                <a:cs typeface="Times New Roman" pitchFamily="18" charset="0"/>
              </a:rPr>
              <a:t>produced translucent </a:t>
            </a:r>
            <a:r>
              <a:rPr lang="en-US">
                <a:latin typeface="Times New Roman" pitchFamily="18" charset="0"/>
                <a:cs typeface="Times New Roman" pitchFamily="18" charset="0"/>
              </a:rPr>
              <a:t>YAG ceramics </a:t>
            </a:r>
          </a:p>
          <a:p>
            <a:pPr>
              <a:spcBef>
                <a:spcPts val="600"/>
              </a:spcBef>
              <a:spcAft>
                <a:spcPts val="600"/>
              </a:spcAft>
            </a:pPr>
            <a:r>
              <a:rPr lang="en-US" smtClean="0">
                <a:latin typeface="Times New Roman" pitchFamily="18" charset="0"/>
                <a:cs typeface="Times New Roman" pitchFamily="18" charset="0"/>
              </a:rPr>
              <a:t>Effective aerospace materials in </a:t>
            </a:r>
            <a:r>
              <a:rPr lang="en-US" dirty="0">
                <a:latin typeface="Times New Roman" pitchFamily="18" charset="0"/>
                <a:cs typeface="Times New Roman" pitchFamily="18" charset="0"/>
              </a:rPr>
              <a:t>nanocrystalline structural state were </a:t>
            </a:r>
            <a:r>
              <a:rPr lang="en-US">
                <a:latin typeface="Times New Roman" pitchFamily="18" charset="0"/>
                <a:cs typeface="Times New Roman" pitchFamily="18" charset="0"/>
              </a:rPr>
              <a:t>developed</a:t>
            </a:r>
            <a:r>
              <a:rPr lang="en-US" smtClean="0">
                <a:latin typeface="Times New Roman" pitchFamily="18" charset="0"/>
                <a:cs typeface="Times New Roman" pitchFamily="18" charset="0"/>
              </a:rPr>
              <a:t>.</a:t>
            </a:r>
          </a:p>
          <a:p>
            <a:pPr>
              <a:spcBef>
                <a:spcPts val="600"/>
              </a:spcBef>
              <a:spcAft>
                <a:spcPts val="600"/>
              </a:spcAft>
            </a:pPr>
            <a:r>
              <a:rPr lang="en-US" sz="3100" smtClean="0">
                <a:latin typeface="Times New Roman" pitchFamily="18" charset="0"/>
                <a:cs typeface="Times New Roman" pitchFamily="18" charset="0"/>
              </a:rPr>
              <a:t>Further </a:t>
            </a:r>
            <a:r>
              <a:rPr lang="en-US" sz="3100">
                <a:latin typeface="Times New Roman" pitchFamily="18" charset="0"/>
                <a:cs typeface="Times New Roman" pitchFamily="18" charset="0"/>
              </a:rPr>
              <a:t>works will be directed to </a:t>
            </a:r>
            <a:r>
              <a:rPr lang="en-US" sz="3100" smtClean="0">
                <a:latin typeface="Times New Roman" pitchFamily="18" charset="0"/>
                <a:cs typeface="Times New Roman" pitchFamily="18" charset="0"/>
              </a:rPr>
              <a:t>:</a:t>
            </a:r>
          </a:p>
          <a:p>
            <a:pPr lvl="1">
              <a:spcBef>
                <a:spcPts val="600"/>
              </a:spcBef>
              <a:spcAft>
                <a:spcPts val="600"/>
              </a:spcAft>
            </a:pPr>
            <a:r>
              <a:rPr lang="en-US" sz="2700" smtClean="0">
                <a:latin typeface="Times New Roman" pitchFamily="18" charset="0"/>
                <a:cs typeface="Times New Roman" pitchFamily="18" charset="0"/>
              </a:rPr>
              <a:t>detect ultrasonic </a:t>
            </a:r>
            <a:r>
              <a:rPr lang="en-US" sz="2700">
                <a:latin typeface="Times New Roman" pitchFamily="18" charset="0"/>
                <a:cs typeface="Times New Roman" pitchFamily="18" charset="0"/>
              </a:rPr>
              <a:t>influence on sintering </a:t>
            </a:r>
            <a:r>
              <a:rPr lang="en-US" sz="2700" smtClean="0">
                <a:latin typeface="Times New Roman" pitchFamily="18" charset="0"/>
                <a:cs typeface="Times New Roman" pitchFamily="18" charset="0"/>
              </a:rPr>
              <a:t>process.</a:t>
            </a:r>
            <a:endParaRPr lang="en-US" sz="2700">
              <a:latin typeface="Times New Roman" pitchFamily="18" charset="0"/>
              <a:cs typeface="Times New Roman" pitchFamily="18" charset="0"/>
            </a:endParaRPr>
          </a:p>
          <a:p>
            <a:pPr lvl="1">
              <a:spcBef>
                <a:spcPts val="600"/>
              </a:spcBef>
              <a:spcAft>
                <a:spcPts val="600"/>
              </a:spcAft>
            </a:pPr>
            <a:r>
              <a:rPr lang="en-US" sz="2700">
                <a:latin typeface="Times New Roman" pitchFamily="18" charset="0"/>
                <a:cs typeface="Times New Roman" pitchFamily="18" charset="0"/>
              </a:rPr>
              <a:t>investigate physico-mechanical properties of composite materials with desirable structure.</a:t>
            </a:r>
            <a:endParaRPr lang="en-US" sz="2700"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99821" y="2667000"/>
            <a:ext cx="3772179" cy="1295400"/>
          </a:xfrm>
          <a:prstGeom prst="rect">
            <a:avLst/>
          </a:prstGeom>
        </p:spPr>
        <p:txBody>
          <a:bodyPr vert="horz" lIns="0" tIns="0" rIns="0" bIns="0" rtlCol="0" anchor="t" anchorCtr="0">
            <a:prstTxWarp prst="textArchDown">
              <a:avLst>
                <a:gd name="adj" fmla="val 467983"/>
              </a:avLst>
            </a:prstTxWarp>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spc="0" smtClean="0">
                <a:ln/>
                <a:solidFill>
                  <a:srgbClr xmlns:mc="http://schemas.openxmlformats.org/markup-compatibility/2006" xmlns:a14="http://schemas.microsoft.com/office/drawing/2010/main" val="DF8045" mc:Ignorable=""/>
                </a:solidFill>
                <a:effectLst>
                  <a:reflection blurRad="6350" stA="60000" endA="900" endPos="58000" dir="5400000" sy="-100000" algn="bl" rotWithShape="0"/>
                </a:effectLst>
                <a:latin typeface="Times New Roman" pitchFamily="18" charset="0"/>
                <a:cs typeface="Times New Roman" pitchFamily="18" charset="0"/>
              </a:rPr>
              <a:t>Thank you</a:t>
            </a:r>
            <a:endParaRPr lang="en-US" sz="6000" spc="0">
              <a:ln/>
              <a:solidFill>
                <a:srgbClr xmlns:mc="http://schemas.openxmlformats.org/markup-compatibility/2006" xmlns:a14="http://schemas.microsoft.com/office/drawing/2010/main" val="DF8045" mc:Ignorable=""/>
              </a:solidFill>
              <a:effectLst>
                <a:reflection blurRad="6350" stA="60000" endA="900" endPos="58000" dir="5400000" sy="-100000" algn="bl" rotWithShape="0"/>
              </a:effectLst>
            </a:endParaRPr>
          </a:p>
        </p:txBody>
      </p:sp>
      <p:sp>
        <p:nvSpPr>
          <p:cNvPr id="7" name="Text Placeholder 3"/>
          <p:cNvSpPr txBox="1">
            <a:spLocks/>
          </p:cNvSpPr>
          <p:nvPr/>
        </p:nvSpPr>
        <p:spPr>
          <a:xfrm>
            <a:off x="4572000" y="3048000"/>
            <a:ext cx="4114800" cy="1334194"/>
          </a:xfrm>
          <a:prstGeom prst="rect">
            <a:avLst/>
          </a:prstGeom>
        </p:spPr>
        <p:txBody>
          <a:bodyPr vert="horz" lIns="0" tIns="0" rIns="0" bIns="0" rtlCol="0" anchor="t" anchorCtr="0">
            <a:prstTxWarp prst="textArchUp">
              <a:avLst>
                <a:gd name="adj" fmla="val 11812366"/>
              </a:avLst>
            </a:prstTxWarp>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spc="0" smtClean="0">
                <a:ln/>
                <a:solidFill>
                  <a:srgbClr xmlns:mc="http://schemas.openxmlformats.org/markup-compatibility/2006" xmlns:a14="http://schemas.microsoft.com/office/drawing/2010/main" val="DF8045" mc:Ignorable=""/>
                </a:solidFill>
                <a:effectLst>
                  <a:reflection blurRad="6350" stA="55000" endA="50" endPos="85000" dir="5400000" sy="-100000" algn="bl" rotWithShape="0"/>
                </a:effectLst>
                <a:latin typeface="Times New Roman" pitchFamily="18" charset="0"/>
                <a:cs typeface="Times New Roman" pitchFamily="18" charset="0"/>
              </a:rPr>
              <a:t>for</a:t>
            </a:r>
            <a:r>
              <a:rPr lang="en-US" sz="6000" spc="0" smtClean="0">
                <a:ln/>
                <a:solidFill>
                  <a:srgbClr xmlns:mc="http://schemas.openxmlformats.org/markup-compatibility/2006" xmlns:a14="http://schemas.microsoft.com/office/drawing/2010/main" val="DF8045" mc:Ignorable=""/>
                </a:solidFill>
                <a:effectLst>
                  <a:reflection blurRad="6350" stA="60000" endA="900" endPos="58000" dir="5400000" sy="-100000" algn="bl" rotWithShape="0"/>
                </a:effectLst>
                <a:latin typeface="Times New Roman" pitchFamily="18" charset="0"/>
                <a:cs typeface="Times New Roman" pitchFamily="18" charset="0"/>
              </a:rPr>
              <a:t> attention</a:t>
            </a:r>
            <a:endParaRPr lang="en-US" sz="6000" spc="0">
              <a:ln/>
              <a:solidFill>
                <a:srgbClr xmlns:mc="http://schemas.openxmlformats.org/markup-compatibility/2006" xmlns:a14="http://schemas.microsoft.com/office/drawing/2010/main" val="DF8045" mc:Ignorable=""/>
              </a:solidFill>
              <a:effectLst>
                <a:reflection blurRad="6350" stA="60000" endA="900" endPos="58000" dir="5400000" sy="-100000" algn="bl" rotWithShape="0"/>
              </a:effectLst>
            </a:endParaRPr>
          </a:p>
        </p:txBody>
      </p:sp>
      <p:pic>
        <p:nvPicPr>
          <p:cNvPr id="8" name="Picture 7"/>
          <p:cNvPicPr>
            <a:picLocks noChangeAspect="1" noChangeArrowheads="1"/>
          </p:cNvPicPr>
          <p:nvPr/>
        </p:nvPicPr>
        <p:blipFill>
          <a:blip r:embed="rId4"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9" name="Picture 3" descr="C:\Users\User\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 y="0"/>
            <a:ext cx="1420369" cy="9144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533400" y="304800"/>
            <a:ext cx="7848600" cy="7620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indent="0" defTabSz="91436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defRPr>
            </a:lvl1pPr>
            <a:lvl2pPr marL="914400" indent="-396875" defTabSz="914363">
              <a:lnSpc>
                <a:spcPct val="90000"/>
              </a:lnSpc>
              <a:spcBef>
                <a:spcPct val="20000"/>
              </a:spcBef>
              <a:buFontTx/>
              <a:buBlip>
                <a:blip r:embed="rId2"/>
              </a:buBlip>
              <a:defRPr sz="2800"/>
            </a:lvl2pPr>
            <a:lvl3pPr marL="1258888" indent="-344488" defTabSz="914363">
              <a:lnSpc>
                <a:spcPct val="90000"/>
              </a:lnSpc>
              <a:spcBef>
                <a:spcPct val="20000"/>
              </a:spcBef>
              <a:buFontTx/>
              <a:buBlip>
                <a:blip r:embed="rId2"/>
              </a:buBlip>
              <a:defRPr sz="2400"/>
            </a:lvl3pPr>
            <a:lvl4pPr marL="1604963" indent="-346075" defTabSz="914363">
              <a:lnSpc>
                <a:spcPct val="90000"/>
              </a:lnSpc>
              <a:spcBef>
                <a:spcPct val="20000"/>
              </a:spcBef>
              <a:buFontTx/>
              <a:buBlip>
                <a:blip r:embed="rId2"/>
              </a:buBlip>
              <a:defRPr sz="2400"/>
            </a:lvl4pPr>
            <a:lvl5pPr marL="1941513" indent="-336550" defTabSz="914363">
              <a:lnSpc>
                <a:spcPct val="90000"/>
              </a:lnSpc>
              <a:spcBef>
                <a:spcPct val="20000"/>
              </a:spcBef>
              <a:buFontTx/>
              <a:buBlip>
                <a:blip r:embed="rId2"/>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smtClean="0"/>
              <a:t>Spark plasma between powder particle</a:t>
            </a:r>
            <a:endParaRPr lang="en-US" dirty="0"/>
          </a:p>
        </p:txBody>
      </p:sp>
      <p:pic>
        <p:nvPicPr>
          <p:cNvPr id="9" name="Picture 63" descr="SPS"/>
          <p:cNvPicPr>
            <a:picLocks noChangeAspect="1" noChangeArrowheads="1"/>
          </p:cNvPicPr>
          <p:nvPr/>
        </p:nvPicPr>
        <p:blipFill>
          <a:blip r:embed="rId3" cstate="print"/>
          <a:srcRect t="1302" b="6668"/>
          <a:stretch>
            <a:fillRect/>
          </a:stretch>
        </p:blipFill>
        <p:spPr bwMode="auto">
          <a:xfrm>
            <a:off x="447808" y="3366414"/>
            <a:ext cx="4256077" cy="3078348"/>
          </a:xfrm>
          <a:prstGeom prst="rect">
            <a:avLst/>
          </a:prstGeom>
          <a:noFill/>
          <a:ln w="9525">
            <a:noFill/>
            <a:miter lim="800000"/>
            <a:headEnd/>
            <a:tailEnd/>
          </a:ln>
          <a:effectLst>
            <a:softEdge rad="63500"/>
          </a:effectLst>
        </p:spPr>
      </p:pic>
      <p:pic>
        <p:nvPicPr>
          <p:cNvPr id="2050" name="Picture 270"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15" y="990600"/>
            <a:ext cx="5417555" cy="2239336"/>
          </a:xfrm>
          <a:prstGeom prst="rect">
            <a:avLst/>
          </a:prstGeom>
          <a:noFill/>
          <a:ln>
            <a:noFill/>
          </a:ln>
          <a:effectLst>
            <a:softEdge rad="63500"/>
          </a:effectLst>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pic>
        <p:nvPicPr>
          <p:cNvPr id="11" name="Picture 10"/>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366414"/>
            <a:ext cx="3559009" cy="3048000"/>
          </a:xfrm>
          <a:prstGeom prst="rect">
            <a:avLst/>
          </a:prstGeom>
          <a:ln>
            <a:noFill/>
          </a:ln>
          <a:effectLst>
            <a:softEdge rad="112500"/>
          </a:effectLst>
        </p:spPr>
      </p:pic>
      <p:pic>
        <p:nvPicPr>
          <p:cNvPr id="7" name="Picture 3" descr="http://www.scm-sps.com/e_IMG/whatsps_e/concept.gif"/>
          <p:cNvPicPr>
            <a:picLocks noChangeAspect="1" noChangeArrowheads="1"/>
          </p:cNvPicPr>
          <p:nvPr/>
        </p:nvPicPr>
        <p:blipFill>
          <a:blip r:embed="rId7" cstate="print"/>
          <a:srcRect/>
          <a:stretch>
            <a:fillRect/>
          </a:stretch>
        </p:blipFill>
        <p:spPr bwMode="auto">
          <a:xfrm>
            <a:off x="5704770" y="1493764"/>
            <a:ext cx="3127694" cy="1233008"/>
          </a:xfrm>
          <a:prstGeom prst="rect">
            <a:avLst/>
          </a:prstGeom>
          <a:noFill/>
          <a:ln w="9525">
            <a:noFill/>
            <a:miter lim="800000"/>
            <a:headEnd/>
            <a:tailEnd/>
          </a:ln>
        </p:spPr>
      </p:pic>
    </p:spTree>
    <p:extLst>
      <p:ext uri="{BB962C8B-B14F-4D97-AF65-F5344CB8AC3E}">
        <p14:creationId xmlns:p14="http://schemas.microsoft.com/office/powerpoint/2010/main" val="75250335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Content Placeholder 2"/>
          <p:cNvSpPr txBox="1">
            <a:spLocks/>
          </p:cNvSpPr>
          <p:nvPr/>
        </p:nvSpPr>
        <p:spPr bwMode="auto">
          <a:xfrm>
            <a:off x="3429000" y="3429000"/>
            <a:ext cx="2895600" cy="2209800"/>
          </a:xfrm>
          <a:prstGeom prst="rect">
            <a:avLst/>
          </a:prstGeom>
          <a:noFill/>
          <a:ln w="9525">
            <a:noFill/>
            <a:miter lim="800000"/>
            <a:headEnd/>
            <a:tailEnd/>
          </a:ln>
        </p:spPr>
        <p:txBody>
          <a:bodyPr/>
          <a:lstStyle/>
          <a:p>
            <a:pPr marL="187325" indent="-187325">
              <a:spcBef>
                <a:spcPct val="20000"/>
              </a:spcBef>
              <a:spcAft>
                <a:spcPts val="800"/>
              </a:spcAft>
              <a:buClr>
                <a:schemeClr val="accent1"/>
              </a:buClr>
              <a:buSzPct val="60000"/>
              <a:buFont typeface="Symbol" pitchFamily="18" charset="2"/>
              <a:buNone/>
            </a:pPr>
            <a:endParaRPr lang="en-US">
              <a:solidFill>
                <a:schemeClr val="tx2"/>
              </a:solidFill>
              <a:latin typeface="AcadNusx" pitchFamily="2" charset="0"/>
            </a:endParaRPr>
          </a:p>
        </p:txBody>
      </p:sp>
      <p:pic>
        <p:nvPicPr>
          <p:cNvPr id="3" name="Picture 2"/>
          <p:cNvPicPr/>
          <p:nvPr/>
        </p:nvPicPr>
        <p:blipFill>
          <a:blip r:embed="rId2" cstate="print">
            <a:grayscl/>
            <a:extLst>
              <a:ext uri="{28A0092B-C50C-407E-A947-70E740481C1C}">
                <a14:useLocalDpi xmlns:a14="http://schemas.microsoft.com/office/drawing/2010/main" val="0"/>
              </a:ext>
            </a:extLst>
          </a:blip>
          <a:srcRect t="4015" r="3815" b="44168"/>
          <a:stretch>
            <a:fillRect/>
          </a:stretch>
        </p:blipFill>
        <p:spPr bwMode="auto">
          <a:xfrm>
            <a:off x="381000" y="1219200"/>
            <a:ext cx="3200400" cy="1905000"/>
          </a:xfrm>
          <a:prstGeom prst="rect">
            <a:avLst/>
          </a:prstGeom>
          <a:solidFill>
            <a:srgbClr xmlns:mc="http://schemas.openxmlformats.org/markup-compatibility/2006" xmlns:a14="http://schemas.microsoft.com/office/drawing/2010/main" val="FFFFFF" mc:Ignorable="">
              <a:shade val="85000"/>
            </a:srgbClr>
          </a:solidFill>
          <a:ln w="88900" cap="sq">
            <a:solidFill>
              <a:srgbClr xmlns:mc="http://schemas.openxmlformats.org/markup-compatibility/2006" xmlns:a14="http://schemas.microsoft.com/office/drawing/2010/main" val="FFFFFF" mc:Ignorable=""/>
            </a:solidFill>
            <a:miter lim="800000"/>
          </a:ln>
          <a:effectLst>
            <a:outerShdw blurRad="55000" dist="18000" dir="5400000" algn="tl" rotWithShape="0">
              <a:srgbClr xmlns:mc="http://schemas.openxmlformats.org/markup-compatibility/2006" xmlns:a14="http://schemas.microsoft.com/office/drawing/2010/main" val="000000" mc:Ignorable="">
                <a:alpha val="40000"/>
              </a:srgbClr>
            </a:outerShdw>
          </a:effectLst>
          <a:scene3d>
            <a:camera prst="orthographicFront"/>
            <a:lightRig rig="twoPt" dir="t">
              <a:rot lat="0" lon="0" rev="7200000"/>
            </a:lightRig>
          </a:scene3d>
          <a:sp3d>
            <a:bevelT w="25400" h="19050"/>
            <a:contourClr>
              <a:srgbClr xmlns:mc="http://schemas.openxmlformats.org/markup-compatibility/2006" xmlns:a14="http://schemas.microsoft.com/office/drawing/2010/main" val="FFFFFF" mc:Ignorable=""/>
            </a:contourClr>
          </a:sp3d>
        </p:spPr>
      </p:pic>
      <p:pic>
        <p:nvPicPr>
          <p:cNvPr id="4" name="Picture 3"/>
          <p:cNvPicPr/>
          <p:nvPr/>
        </p:nvPicPr>
        <p:blipFill>
          <a:blip r:embed="rId3" cstate="print">
            <a:extLst>
              <a:ext uri="{28A0092B-C50C-407E-A947-70E740481C1C}">
                <a14:useLocalDpi xmlns:a14="http://schemas.microsoft.com/office/drawing/2010/main" val="0"/>
              </a:ext>
            </a:extLst>
          </a:blip>
          <a:srcRect l="29755" t="22937" r="27724" b="50778"/>
          <a:stretch>
            <a:fillRect/>
          </a:stretch>
        </p:blipFill>
        <p:spPr bwMode="auto">
          <a:xfrm>
            <a:off x="3962399" y="1066800"/>
            <a:ext cx="4740965" cy="205740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l="30331" t="49127" r="27136" b="16486"/>
          <a:stretch>
            <a:fillRect/>
          </a:stretch>
        </p:blipFill>
        <p:spPr bwMode="auto">
          <a:xfrm>
            <a:off x="304800" y="3276600"/>
            <a:ext cx="4724400" cy="2174828"/>
          </a:xfrm>
          <a:prstGeom prst="rect">
            <a:avLst/>
          </a:prstGeom>
          <a:noFill/>
        </p:spPr>
      </p:pic>
      <p:sp>
        <p:nvSpPr>
          <p:cNvPr id="6" name="Rectangle 5"/>
          <p:cNvSpPr/>
          <p:nvPr/>
        </p:nvSpPr>
        <p:spPr>
          <a:xfrm>
            <a:off x="304800" y="634425"/>
            <a:ext cx="3581400" cy="584775"/>
          </a:xfrm>
          <a:prstGeom prst="rect">
            <a:avLst/>
          </a:prstGeom>
        </p:spPr>
        <p:txBody>
          <a:bodyPr wrap="square">
            <a:spAutoFit/>
          </a:bodyPr>
          <a:lstStyle/>
          <a:p>
            <a:r>
              <a:rPr lang="en-US" sz="1600" dirty="0" smtClean="0">
                <a:latin typeface="Times New Roman" pitchFamily="18" charset="0"/>
                <a:cs typeface="Times New Roman" pitchFamily="18" charset="0"/>
              </a:rPr>
              <a:t>Pulse </a:t>
            </a:r>
            <a:r>
              <a:rPr lang="en-US" sz="1600" dirty="0">
                <a:latin typeface="Times New Roman" pitchFamily="18" charset="0"/>
                <a:cs typeface="Times New Roman" pitchFamily="18" charset="0"/>
              </a:rPr>
              <a:t>DC current Shape </a:t>
            </a:r>
            <a:r>
              <a:rPr lang="en-US" sz="1600">
                <a:latin typeface="Times New Roman" pitchFamily="18" charset="0"/>
                <a:cs typeface="Times New Roman" pitchFamily="18" charset="0"/>
              </a:rPr>
              <a:t>in </a:t>
            </a:r>
            <a:r>
              <a:rPr lang="en-US" sz="1600" smtClean="0">
                <a:latin typeface="Times New Roman" pitchFamily="18" charset="0"/>
                <a:cs typeface="Times New Roman" pitchFamily="18" charset="0"/>
              </a:rPr>
              <a:t> </a:t>
            </a:r>
            <a:r>
              <a:rPr lang="en-US" sz="1600" dirty="0">
                <a:latin typeface="Times New Roman" pitchFamily="18" charset="0"/>
                <a:cs typeface="Times New Roman" pitchFamily="18" charset="0"/>
              </a:rPr>
              <a:t>Japanese SPS device.</a:t>
            </a:r>
          </a:p>
        </p:txBody>
      </p:sp>
      <p:sp>
        <p:nvSpPr>
          <p:cNvPr id="7" name="Rectangle 6"/>
          <p:cNvSpPr/>
          <p:nvPr/>
        </p:nvSpPr>
        <p:spPr>
          <a:xfrm>
            <a:off x="3962398" y="228600"/>
            <a:ext cx="4191001" cy="830997"/>
          </a:xfrm>
          <a:prstGeom prst="rect">
            <a:avLst/>
          </a:prstGeom>
        </p:spPr>
        <p:txBody>
          <a:bodyPr wrap="square">
            <a:spAutoFit/>
          </a:bodyPr>
          <a:lstStyle/>
          <a:p>
            <a:r>
              <a:rPr lang="en-US" sz="1200" dirty="0" smtClean="0">
                <a:latin typeface="Times New Roman" pitchFamily="18" charset="0"/>
                <a:cs typeface="Times New Roman" pitchFamily="18" charset="0"/>
              </a:rPr>
              <a:t>Pulse </a:t>
            </a:r>
            <a:r>
              <a:rPr lang="en-US" sz="1200" dirty="0">
                <a:latin typeface="Times New Roman" pitchFamily="18" charset="0"/>
                <a:cs typeface="Times New Roman" pitchFamily="18" charset="0"/>
              </a:rPr>
              <a:t>DC current Shape in the developed device: a- at the frequency of 400 Hz, b- during different frequencies (T), different duration </a:t>
            </a:r>
            <a:r>
              <a:rPr lang="en-US" sz="1200" dirty="0" smtClean="0">
                <a:latin typeface="Times New Roman" pitchFamily="18" charset="0"/>
                <a:cs typeface="Times New Roman" pitchFamily="18" charset="0"/>
              </a:rPr>
              <a:t>impulses </a:t>
            </a:r>
            <a:r>
              <a:rPr lang="en-US" sz="1200" dirty="0">
                <a:latin typeface="Times New Roman" pitchFamily="18" charset="0"/>
                <a:cs typeface="Times New Roman" pitchFamily="18" charset="0"/>
              </a:rPr>
              <a:t>(t) and different duration pauses (T-t); c - during non-pulse DC current.</a:t>
            </a:r>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0" name="Rectangle 16"/>
          <p:cNvSpPr>
            <a:spLocks noChangeArrowheads="1"/>
          </p:cNvSpPr>
          <p:nvPr/>
        </p:nvSpPr>
        <p:spPr bwMode="auto">
          <a:xfrm>
            <a:off x="304800" y="5410200"/>
            <a:ext cx="4953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xmlns:mc="http://schemas.openxmlformats.org/markup-compatibility/2006" xmlns:a14="http://schemas.microsoft.com/office/drawing/2010/main" val="EBFAFF" mc:Ignorable=""/>
                </a:solidFill>
                <a:effectLst/>
                <a:latin typeface="Times New Roman" pitchFamily="18" charset="0"/>
                <a:ea typeface="Times New Roman" pitchFamily="18" charset="0"/>
                <a:cs typeface="Times New Roman" pitchFamily="18" charset="0"/>
              </a:rPr>
              <a:t>AC (Alternating Current) </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Times New Roman" pitchFamily="18" charset="0"/>
                <a:cs typeface="Times New Roman" pitchFamily="18" charset="0"/>
              </a:rPr>
              <a:t>Shapes </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a- </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at frequency of </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400</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Hz, b- during different frequencies </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(T)</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different duration pulses </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(t)</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and different duration pauses</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(T-t)</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c </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Calibri"/>
                <a:ea typeface="Calibri" pitchFamily="34" charset="0"/>
                <a:cs typeface="Times New Roman" pitchFamily="18" charset="0"/>
              </a:rPr>
              <a:t>–</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by using the design of the Japanese device while using  </a:t>
            </a:r>
            <a:r>
              <a:rPr kumimoji="0" lang="ka-GE"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Times New Roman" pitchFamily="18" charset="0"/>
                <a:cs typeface="Times New Roman" pitchFamily="18" charset="0"/>
              </a:rPr>
              <a:t>pulse AC current</a:t>
            </a:r>
            <a:r>
              <a:rPr kumimoji="0" lang="en-US" sz="1400" b="0" i="0" u="none" strike="noStrike" cap="none" normalizeH="0" baseline="0" dirty="0" smtClean="0">
                <a:ln>
                  <a:noFill/>
                </a:ln>
                <a:solidFill>
                  <a:srgbClr xmlns:mc="http://schemas.openxmlformats.org/markup-compatibility/2006" xmlns:a14="http://schemas.microsoft.com/office/drawing/2010/main" val="EBFAFF" mc:Ignorable=""/>
                </a:solidFill>
                <a:effectLst/>
                <a:latin typeface="Times New Roman" pitchFamily="18" charset="0"/>
                <a:ea typeface="Calibri" pitchFamily="34" charset="0"/>
                <a:cs typeface="Times New Roman" pitchFamily="18" charset="0"/>
              </a:rPr>
              <a:t> instead of pulse DC current</a:t>
            </a:r>
            <a:r>
              <a:rPr kumimoji="0" lang="en-US" sz="1400" b="0" i="0" u="none" strike="noStrike" cap="none" normalizeH="0" baseline="0" dirty="0" smtClean="0">
                <a:ln>
                  <a:noFill/>
                </a:ln>
                <a:solidFill>
                  <a:schemeClr val="accent2">
                    <a:lumMod val="20000"/>
                    <a:lumOff val="80000"/>
                  </a:schemeClr>
                </a:solidFill>
                <a:effectLst/>
                <a:latin typeface="Times New Roman" pitchFamily="18" charset="0"/>
                <a:ea typeface="Calibri" pitchFamily="34" charset="0"/>
                <a:cs typeface="Times New Roman" pitchFamily="18" charset="0"/>
              </a:rPr>
              <a:t>.</a:t>
            </a:r>
            <a:endParaRPr kumimoji="0" lang="en-US" sz="1400" b="0" i="0" u="none" strike="noStrike" cap="none" normalizeH="0" baseline="0" dirty="0" smtClean="0">
              <a:ln>
                <a:noFill/>
              </a:ln>
              <a:solidFill>
                <a:schemeClr val="accent2">
                  <a:lumMod val="20000"/>
                  <a:lumOff val="80000"/>
                </a:schemeClr>
              </a:solidFill>
              <a:effectLst/>
              <a:latin typeface="Calibri" pitchFamily="34" charset="0"/>
            </a:endParaRPr>
          </a:p>
        </p:txBody>
      </p:sp>
      <p:grpSp>
        <p:nvGrpSpPr>
          <p:cNvPr id="27" name="Group 26"/>
          <p:cNvGrpSpPr/>
          <p:nvPr/>
        </p:nvGrpSpPr>
        <p:grpSpPr>
          <a:xfrm>
            <a:off x="5638800" y="4953000"/>
            <a:ext cx="1752600" cy="1796489"/>
            <a:chOff x="5029200" y="3200400"/>
            <a:chExt cx="1686344" cy="1796489"/>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200400"/>
              <a:ext cx="1686344" cy="1796489"/>
            </a:xfrm>
            <a:prstGeom prst="rect">
              <a:avLst/>
            </a:prstGeom>
            <a:ln>
              <a:solidFill>
                <a:schemeClr val="bg1"/>
              </a:solidFill>
            </a:ln>
          </p:spPr>
        </p:pic>
        <p:grpSp>
          <p:nvGrpSpPr>
            <p:cNvPr id="24" name="Group 23"/>
            <p:cNvGrpSpPr/>
            <p:nvPr/>
          </p:nvGrpSpPr>
          <p:grpSpPr>
            <a:xfrm>
              <a:off x="5029203" y="3485127"/>
              <a:ext cx="629592" cy="782073"/>
              <a:chOff x="7239000" y="5192018"/>
              <a:chExt cx="644370" cy="827782"/>
            </a:xfrm>
          </p:grpSpPr>
          <p:cxnSp>
            <p:nvCxnSpPr>
              <p:cNvPr id="23" name="Straight Arrow Connector 22"/>
              <p:cNvCxnSpPr/>
              <p:nvPr/>
            </p:nvCxnSpPr>
            <p:spPr>
              <a:xfrm flipV="1">
                <a:off x="7568239" y="5192018"/>
                <a:ext cx="0" cy="827782"/>
              </a:xfrm>
              <a:prstGeom prst="straightConnector1">
                <a:avLst/>
              </a:prstGeom>
              <a:ln w="12700">
                <a:tailEnd type="triangle" w="sm" len="lg"/>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7239000" y="5339834"/>
                <a:ext cx="488393" cy="369332"/>
              </a:xfrm>
              <a:prstGeom prst="rect">
                <a:avLst/>
              </a:prstGeom>
              <a:noFill/>
            </p:spPr>
            <p:txBody>
              <a:bodyPr wrap="square" rtlCol="0">
                <a:spAutoFit/>
              </a:bodyPr>
              <a:lstStyle/>
              <a:p>
                <a:r>
                  <a:rPr lang="en-US" dirty="0">
                    <a:solidFill>
                      <a:schemeClr val="bg1"/>
                    </a:solidFill>
                    <a:latin typeface="Script MT Bold"/>
                    <a:cs typeface="Times New Roman" pitchFamily="18" charset="0"/>
                  </a:rPr>
                  <a:t>I</a:t>
                </a:r>
                <a:endParaRPr lang="en-US" dirty="0">
                  <a:solidFill>
                    <a:schemeClr val="bg1"/>
                  </a:solidFill>
                </a:endParaRPr>
              </a:p>
            </p:txBody>
          </p:sp>
          <p:sp>
            <p:nvSpPr>
              <p:cNvPr id="34" name="TextBox 33"/>
              <p:cNvSpPr txBox="1"/>
              <p:nvPr/>
            </p:nvSpPr>
            <p:spPr>
              <a:xfrm>
                <a:off x="7394977" y="5501141"/>
                <a:ext cx="488393" cy="390918"/>
              </a:xfrm>
              <a:prstGeom prst="rect">
                <a:avLst/>
              </a:prstGeom>
              <a:noFill/>
            </p:spPr>
            <p:txBody>
              <a:bodyPr wrap="square" rtlCol="0">
                <a:spAutoFit/>
              </a:bodyPr>
              <a:lstStyle/>
              <a:p>
                <a:endParaRPr lang="en-US" dirty="0">
                  <a:solidFill>
                    <a:schemeClr val="bg1"/>
                  </a:solidFill>
                </a:endParaRPr>
              </a:p>
            </p:txBody>
          </p:sp>
        </p:grpSp>
      </p:grpSp>
      <p:pic>
        <p:nvPicPr>
          <p:cNvPr id="16" name="Picture 6" descr="http://www.scm-sps.com/e_IMG/whatsps_e/mecha.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04" r="61084" b="50000"/>
          <a:stretch/>
        </p:blipFill>
        <p:spPr bwMode="auto">
          <a:xfrm>
            <a:off x="5638800" y="3106444"/>
            <a:ext cx="1752600" cy="1828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cxnSp>
        <p:nvCxnSpPr>
          <p:cNvPr id="12" name="Straight Arrow Connector 11"/>
          <p:cNvCxnSpPr/>
          <p:nvPr/>
        </p:nvCxnSpPr>
        <p:spPr>
          <a:xfrm>
            <a:off x="6019800" y="3411244"/>
            <a:ext cx="0" cy="876300"/>
          </a:xfrm>
          <a:prstGeom prst="straightConnector1">
            <a:avLst/>
          </a:prstGeom>
          <a:ln w="12700">
            <a:tailEnd type="triangle" w="sm"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715000" y="3477919"/>
            <a:ext cx="488393" cy="369332"/>
          </a:xfrm>
          <a:prstGeom prst="rect">
            <a:avLst/>
          </a:prstGeom>
          <a:noFill/>
        </p:spPr>
        <p:txBody>
          <a:bodyPr wrap="square" rtlCol="0">
            <a:spAutoFit/>
          </a:bodyPr>
          <a:lstStyle/>
          <a:p>
            <a:r>
              <a:rPr lang="en-US" dirty="0">
                <a:solidFill>
                  <a:schemeClr val="bg1"/>
                </a:solidFill>
                <a:latin typeface="Script MT Bold"/>
                <a:cs typeface="Times New Roman" pitchFamily="18" charset="0"/>
              </a:rPr>
              <a:t>I</a:t>
            </a:r>
            <a:endParaRPr lang="en-US" dirty="0">
              <a:solidFill>
                <a:schemeClr val="bg1"/>
              </a:solidFill>
            </a:endParaRPr>
          </a:p>
        </p:txBody>
      </p:sp>
      <p:cxnSp>
        <p:nvCxnSpPr>
          <p:cNvPr id="36" name="Straight Arrow Connector 35"/>
          <p:cNvCxnSpPr/>
          <p:nvPr/>
        </p:nvCxnSpPr>
        <p:spPr>
          <a:xfrm>
            <a:off x="6057898" y="5237727"/>
            <a:ext cx="0" cy="829186"/>
          </a:xfrm>
          <a:prstGeom prst="straightConnector1">
            <a:avLst/>
          </a:prstGeom>
          <a:ln w="12700">
            <a:tailEnd type="triangle" w="sm" len="lg"/>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15" idx="0"/>
          </p:cNvCxnSpPr>
          <p:nvPr/>
        </p:nvCxnSpPr>
        <p:spPr>
          <a:xfrm>
            <a:off x="4953000" y="2344444"/>
            <a:ext cx="1006197" cy="1133475"/>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3429000" y="2667000"/>
            <a:ext cx="2514600" cy="152400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4800600" y="4572000"/>
            <a:ext cx="1066800" cy="83820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sp>
        <p:nvSpPr>
          <p:cNvPr id="33" name="Title 1"/>
          <p:cNvSpPr txBox="1">
            <a:spLocks/>
          </p:cNvSpPr>
          <p:nvPr/>
        </p:nvSpPr>
        <p:spPr bwMode="auto">
          <a:xfrm>
            <a:off x="337350" y="152400"/>
            <a:ext cx="7848600" cy="7620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indent="0" defTabSz="91436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defRPr>
            </a:lvl1pPr>
            <a:lvl2pPr marL="914400" indent="-396875" defTabSz="914363">
              <a:lnSpc>
                <a:spcPct val="90000"/>
              </a:lnSpc>
              <a:spcBef>
                <a:spcPct val="20000"/>
              </a:spcBef>
              <a:buFontTx/>
              <a:buBlip>
                <a:blip r:embed="rId7"/>
              </a:buBlip>
              <a:defRPr sz="2800"/>
            </a:lvl2pPr>
            <a:lvl3pPr marL="1258888" indent="-344488" defTabSz="914363">
              <a:lnSpc>
                <a:spcPct val="90000"/>
              </a:lnSpc>
              <a:spcBef>
                <a:spcPct val="20000"/>
              </a:spcBef>
              <a:buFontTx/>
              <a:buBlip>
                <a:blip r:embed="rId7"/>
              </a:buBlip>
              <a:defRPr sz="2400"/>
            </a:lvl3pPr>
            <a:lvl4pPr marL="1604963" indent="-346075" defTabSz="914363">
              <a:lnSpc>
                <a:spcPct val="90000"/>
              </a:lnSpc>
              <a:spcBef>
                <a:spcPct val="20000"/>
              </a:spcBef>
              <a:buFontTx/>
              <a:buBlip>
                <a:blip r:embed="rId7"/>
              </a:buBlip>
              <a:defRPr sz="2400"/>
            </a:lvl4pPr>
            <a:lvl5pPr marL="1941513" indent="-336550" defTabSz="914363">
              <a:lnSpc>
                <a:spcPct val="90000"/>
              </a:lnSpc>
              <a:spcBef>
                <a:spcPct val="20000"/>
              </a:spcBef>
              <a:buFontTx/>
              <a:buBlip>
                <a:blip r:embed="rId7"/>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2800" dirty="0" smtClean="0"/>
              <a:t>Current shapes</a:t>
            </a:r>
            <a:endParaRPr lang="en-US" sz="2800" dirty="0"/>
          </a:p>
        </p:txBody>
      </p:sp>
      <p:pic>
        <p:nvPicPr>
          <p:cNvPr id="31" name="Picture 30"/>
          <p:cNvPicPr>
            <a:picLocks noChangeAspect="1" noChangeArrowheads="1"/>
          </p:cNvPicPr>
          <p:nvPr/>
        </p:nvPicPr>
        <p:blipFill>
          <a:blip r:embed="rId8"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987499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7600"/>
                                        </p:tgtEl>
                                        <p:attrNameLst>
                                          <p:attrName>style.visibility</p:attrName>
                                        </p:attrNameLst>
                                      </p:cBhvr>
                                      <p:to>
                                        <p:strVal val="visible"/>
                                      </p:to>
                                    </p:set>
                                    <p:animEffect transition="in" filter="fade">
                                      <p:cBhvr>
                                        <p:cTn id="47" dur="500"/>
                                        <p:tgtEl>
                                          <p:spTgt spid="67600"/>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760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40" b="9168"/>
          <a:stretch/>
        </p:blipFill>
        <p:spPr bwMode="auto">
          <a:xfrm>
            <a:off x="450273" y="1153550"/>
            <a:ext cx="5131262" cy="31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579704" y="4495800"/>
            <a:ext cx="2209800" cy="180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638800" y="1626275"/>
            <a:ext cx="3200400" cy="2031325"/>
          </a:xfrm>
          <a:prstGeom prst="rect">
            <a:avLst/>
          </a:prstGeom>
        </p:spPr>
        <p:txBody>
          <a:bodyPr wrap="square">
            <a:spAutoFit/>
          </a:bodyPr>
          <a:lstStyle/>
          <a:p>
            <a:r>
              <a:rPr lang="sv-SE" dirty="0" smtClean="0">
                <a:latin typeface="Times New Roman" pitchFamily="18" charset="0"/>
                <a:cs typeface="Times New Roman" pitchFamily="18" charset="0"/>
              </a:rPr>
              <a:t>O</a:t>
            </a:r>
            <a:r>
              <a:rPr lang="sv-SE" dirty="0">
                <a:latin typeface="Times New Roman" pitchFamily="18" charset="0"/>
                <a:cs typeface="Times New Roman" pitchFamily="18" charset="0"/>
              </a:rPr>
              <a:t>. L. </a:t>
            </a:r>
            <a:r>
              <a:rPr lang="sv-SE" dirty="0" smtClean="0">
                <a:latin typeface="Times New Roman" pitchFamily="18" charset="0"/>
                <a:cs typeface="Times New Roman" pitchFamily="18" charset="0"/>
              </a:rPr>
              <a:t>Khasanov* and </a:t>
            </a:r>
            <a:r>
              <a:rPr lang="sv-SE" dirty="0">
                <a:latin typeface="Times New Roman" pitchFamily="18" charset="0"/>
                <a:cs typeface="Times New Roman" pitchFamily="18" charset="0"/>
              </a:rPr>
              <a:t>E. S. </a:t>
            </a:r>
            <a:r>
              <a:rPr lang="sv-SE" dirty="0" smtClean="0">
                <a:latin typeface="Times New Roman" pitchFamily="18" charset="0"/>
                <a:cs typeface="Times New Roman" pitchFamily="18" charset="0"/>
              </a:rPr>
              <a:t>Dvilis </a:t>
            </a:r>
            <a:r>
              <a:rPr lang="en-US" dirty="0" smtClean="0">
                <a:latin typeface="Times New Roman" pitchFamily="18" charset="0"/>
                <a:cs typeface="Times New Roman" pitchFamily="18" charset="0"/>
              </a:rPr>
              <a:t>“Net </a:t>
            </a:r>
            <a:r>
              <a:rPr lang="en-US" dirty="0">
                <a:latin typeface="Times New Roman" pitchFamily="18" charset="0"/>
                <a:cs typeface="Times New Roman" pitchFamily="18" charset="0"/>
              </a:rPr>
              <a:t>shaping nanopowders with </a:t>
            </a:r>
            <a:r>
              <a:rPr lang="en-US" dirty="0" smtClean="0">
                <a:latin typeface="Times New Roman" pitchFamily="18" charset="0"/>
                <a:cs typeface="Times New Roman" pitchFamily="18" charset="0"/>
              </a:rPr>
              <a:t>powerful ultrasonic </a:t>
            </a:r>
            <a:r>
              <a:rPr lang="en-US" dirty="0">
                <a:latin typeface="Times New Roman" pitchFamily="18" charset="0"/>
                <a:cs typeface="Times New Roman" pitchFamily="18" charset="0"/>
              </a:rPr>
              <a:t>action and methods of </a:t>
            </a:r>
            <a:r>
              <a:rPr lang="en-US" dirty="0" smtClean="0">
                <a:latin typeface="Times New Roman" pitchFamily="18" charset="0"/>
                <a:cs typeface="Times New Roman" pitchFamily="18" charset="0"/>
              </a:rPr>
              <a:t>density </a:t>
            </a:r>
            <a:r>
              <a:rPr lang="en-US" dirty="0">
                <a:latin typeface="Times New Roman" pitchFamily="18" charset="0"/>
                <a:cs typeface="Times New Roman" pitchFamily="18" charset="0"/>
              </a:rPr>
              <a:t>distribution </a:t>
            </a:r>
            <a:r>
              <a:rPr lang="en-US" dirty="0" smtClean="0">
                <a:latin typeface="Times New Roman" pitchFamily="18" charset="0"/>
                <a:cs typeface="Times New Roman" pitchFamily="18" charset="0"/>
              </a:rPr>
              <a:t>control” </a:t>
            </a:r>
            <a:r>
              <a:rPr lang="en-US" dirty="0">
                <a:latin typeface="Times New Roman" pitchFamily="18" charset="0"/>
                <a:cs typeface="Times New Roman" pitchFamily="18" charset="0"/>
              </a:rPr>
              <a:t>Ultrasonic die for compacting powders. </a:t>
            </a:r>
          </a:p>
        </p:txBody>
      </p:sp>
      <p:sp>
        <p:nvSpPr>
          <p:cNvPr id="10" name="Rectangle 9"/>
          <p:cNvSpPr/>
          <p:nvPr/>
        </p:nvSpPr>
        <p:spPr>
          <a:xfrm>
            <a:off x="5105400" y="4800600"/>
            <a:ext cx="3861846" cy="954107"/>
          </a:xfrm>
          <a:prstGeom prst="rect">
            <a:avLst/>
          </a:prstGeom>
        </p:spPr>
        <p:txBody>
          <a:bodyPr wrap="square">
            <a:spAutoFit/>
          </a:bodyPr>
          <a:lstStyle/>
          <a:p>
            <a:r>
              <a:rPr lang="en-US" sz="1400" dirty="0">
                <a:solidFill>
                  <a:schemeClr val="tx1">
                    <a:lumMod val="85000"/>
                  </a:schemeClr>
                </a:solidFill>
                <a:latin typeface="Times New Roman" pitchFamily="18" charset="0"/>
                <a:cs typeface="Times New Roman" pitchFamily="18" charset="0"/>
              </a:rPr>
              <a:t>Deformation model of layers of cylindrical powder compact under conditions of die wall friction</a:t>
            </a:r>
          </a:p>
          <a:p>
            <a:pPr marL="342900" indent="-342900">
              <a:buAutoNum type="alphaLcPeriod"/>
            </a:pPr>
            <a:r>
              <a:rPr lang="en-US" sz="1400" dirty="0" smtClean="0">
                <a:solidFill>
                  <a:schemeClr val="tx1">
                    <a:lumMod val="85000"/>
                  </a:schemeClr>
                </a:solidFill>
                <a:latin typeface="Times New Roman" pitchFamily="18" charset="0"/>
                <a:cs typeface="Times New Roman" pitchFamily="18" charset="0"/>
              </a:rPr>
              <a:t>conventional </a:t>
            </a:r>
            <a:r>
              <a:rPr lang="en-US" sz="1400" dirty="0">
                <a:solidFill>
                  <a:schemeClr val="tx1">
                    <a:lumMod val="85000"/>
                  </a:schemeClr>
                </a:solidFill>
                <a:latin typeface="Times New Roman" pitchFamily="18" charset="0"/>
                <a:cs typeface="Times New Roman" pitchFamily="18" charset="0"/>
              </a:rPr>
              <a:t>uniaxial single action pressing; </a:t>
            </a:r>
            <a:endParaRPr lang="en-US" sz="1400" dirty="0" smtClean="0">
              <a:solidFill>
                <a:schemeClr val="tx1">
                  <a:lumMod val="85000"/>
                </a:schemeClr>
              </a:solidFill>
              <a:latin typeface="Times New Roman" pitchFamily="18" charset="0"/>
              <a:cs typeface="Times New Roman" pitchFamily="18" charset="0"/>
            </a:endParaRPr>
          </a:p>
          <a:p>
            <a:pPr marL="342900" indent="-342900">
              <a:buAutoNum type="alphaLcPeriod"/>
            </a:pPr>
            <a:r>
              <a:rPr lang="en-US" sz="1400" dirty="0" smtClean="0">
                <a:solidFill>
                  <a:schemeClr val="tx1">
                    <a:lumMod val="85000"/>
                  </a:schemeClr>
                </a:solidFill>
                <a:latin typeface="Times New Roman" pitchFamily="18" charset="0"/>
                <a:cs typeface="Times New Roman" pitchFamily="18" charset="0"/>
              </a:rPr>
              <a:t>collector pressing</a:t>
            </a:r>
            <a:endParaRPr lang="en-US" sz="1400" dirty="0">
              <a:solidFill>
                <a:schemeClr val="tx1">
                  <a:lumMod val="85000"/>
                </a:schemeClr>
              </a:solidFill>
              <a:latin typeface="Times New Roman" pitchFamily="18" charset="0"/>
              <a:cs typeface="Times New Roman" pitchFamily="18" charset="0"/>
            </a:endParaRPr>
          </a:p>
        </p:txBody>
      </p: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2895600" y="4498109"/>
            <a:ext cx="2209800" cy="180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bwMode="auto">
          <a:xfrm>
            <a:off x="554304" y="152400"/>
            <a:ext cx="8132496" cy="63976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indent="0" defTabSz="91436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defRPr>
            </a:lvl1pPr>
            <a:lvl2pPr marL="914400" indent="-396875" defTabSz="914363">
              <a:lnSpc>
                <a:spcPct val="90000"/>
              </a:lnSpc>
              <a:spcBef>
                <a:spcPct val="20000"/>
              </a:spcBef>
              <a:buFontTx/>
              <a:buBlip>
                <a:blip r:embed="rId4"/>
              </a:buBlip>
              <a:defRPr sz="2800"/>
            </a:lvl2pPr>
            <a:lvl3pPr marL="1258888" indent="-344488" defTabSz="914363">
              <a:lnSpc>
                <a:spcPct val="90000"/>
              </a:lnSpc>
              <a:spcBef>
                <a:spcPct val="20000"/>
              </a:spcBef>
              <a:buFontTx/>
              <a:buBlip>
                <a:blip r:embed="rId4"/>
              </a:buBlip>
              <a:defRPr sz="2400"/>
            </a:lvl3pPr>
            <a:lvl4pPr marL="1604963" indent="-346075" defTabSz="914363">
              <a:lnSpc>
                <a:spcPct val="90000"/>
              </a:lnSpc>
              <a:spcBef>
                <a:spcPct val="20000"/>
              </a:spcBef>
              <a:buFontTx/>
              <a:buBlip>
                <a:blip r:embed="rId4"/>
              </a:buBlip>
              <a:defRPr sz="2400"/>
            </a:lvl4pPr>
            <a:lvl5pPr marL="1941513" indent="-336550" defTabSz="914363">
              <a:lnSpc>
                <a:spcPct val="90000"/>
              </a:lnSpc>
              <a:spcBef>
                <a:spcPct val="20000"/>
              </a:spcBef>
              <a:buFontTx/>
              <a:buBlip>
                <a:blip r:embed="rId4"/>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3000" i="0" dirty="0" smtClean="0">
                <a:latin typeface="Times New Roman" pitchFamily="18" charset="0"/>
                <a:cs typeface="Times New Roman" pitchFamily="18" charset="0"/>
              </a:rPr>
              <a:t>Dry </a:t>
            </a:r>
            <a:r>
              <a:rPr lang="en-US" sz="3000" i="0" dirty="0">
                <a:latin typeface="Times New Roman" pitchFamily="18" charset="0"/>
                <a:cs typeface="Times New Roman" pitchFamily="18" charset="0"/>
              </a:rPr>
              <a:t>Powder Compaction under Ultrasonic Action </a:t>
            </a:r>
            <a:r>
              <a:rPr lang="en-US" sz="3000" i="0" dirty="0" smtClean="0">
                <a:latin typeface="Times New Roman" pitchFamily="18" charset="0"/>
                <a:cs typeface="Times New Roman" pitchFamily="18" charset="0"/>
              </a:rPr>
              <a:t>Tomsk Polytechnic University</a:t>
            </a:r>
            <a:endParaRPr lang="en-US" sz="3000" dirty="0">
              <a:latin typeface="Times New Roman" pitchFamily="18" charset="0"/>
              <a:cs typeface="Times New Roman" pitchFamily="18" charset="0"/>
            </a:endParaRPr>
          </a:p>
        </p:txBody>
      </p:sp>
      <p:sp>
        <p:nvSpPr>
          <p:cNvPr id="13" name="TextBox 12"/>
          <p:cNvSpPr txBox="1"/>
          <p:nvPr/>
        </p:nvSpPr>
        <p:spPr>
          <a:xfrm>
            <a:off x="609600" y="6019800"/>
            <a:ext cx="381000" cy="276999"/>
          </a:xfrm>
          <a:prstGeom prst="rect">
            <a:avLst/>
          </a:prstGeom>
          <a:noFill/>
        </p:spPr>
        <p:txBody>
          <a:bodyPr wrap="square" rtlCol="0">
            <a:spAutoFit/>
          </a:bodyPr>
          <a:lstStyle/>
          <a:p>
            <a:r>
              <a:rPr lang="en-US" sz="1200" dirty="0" smtClean="0">
                <a:solidFill>
                  <a:schemeClr val="bg2">
                    <a:lumMod val="75000"/>
                  </a:schemeClr>
                </a:solidFill>
                <a:latin typeface="Times New Roman" pitchFamily="18" charset="0"/>
                <a:cs typeface="Times New Roman" pitchFamily="18" charset="0"/>
              </a:rPr>
              <a:t>a</a:t>
            </a:r>
            <a:endParaRPr lang="en-US" sz="1200" dirty="0">
              <a:solidFill>
                <a:schemeClr val="bg2">
                  <a:lumMod val="75000"/>
                </a:schemeClr>
              </a:solidFill>
              <a:latin typeface="Times New Roman" pitchFamily="18" charset="0"/>
              <a:cs typeface="Times New Roman" pitchFamily="18" charset="0"/>
            </a:endParaRPr>
          </a:p>
        </p:txBody>
      </p:sp>
      <p:sp>
        <p:nvSpPr>
          <p:cNvPr id="14" name="TextBox 13"/>
          <p:cNvSpPr txBox="1"/>
          <p:nvPr/>
        </p:nvSpPr>
        <p:spPr>
          <a:xfrm>
            <a:off x="2895600" y="6005899"/>
            <a:ext cx="381000" cy="276999"/>
          </a:xfrm>
          <a:prstGeom prst="rect">
            <a:avLst/>
          </a:prstGeom>
          <a:noFill/>
        </p:spPr>
        <p:txBody>
          <a:bodyPr wrap="square" rtlCol="0">
            <a:spAutoFit/>
          </a:bodyPr>
          <a:lstStyle/>
          <a:p>
            <a:r>
              <a:rPr lang="en-US" sz="1200" dirty="0" smtClean="0">
                <a:solidFill>
                  <a:schemeClr val="bg2">
                    <a:lumMod val="75000"/>
                  </a:schemeClr>
                </a:solidFill>
                <a:latin typeface="Times New Roman" pitchFamily="18" charset="0"/>
                <a:cs typeface="Times New Roman" pitchFamily="18" charset="0"/>
              </a:rPr>
              <a:t>b</a:t>
            </a:r>
            <a:endParaRPr lang="en-US" sz="1200" dirty="0">
              <a:solidFill>
                <a:schemeClr val="bg2">
                  <a:lumMod val="75000"/>
                </a:schemeClr>
              </a:solidFill>
              <a:latin typeface="Times New Roman" pitchFamily="18" charset="0"/>
              <a:cs typeface="Times New Roman" pitchFamily="18" charset="0"/>
            </a:endParaRPr>
          </a:p>
        </p:txBody>
      </p:sp>
      <p:pic>
        <p:nvPicPr>
          <p:cNvPr id="15" name="Picture 14"/>
          <p:cNvPicPr>
            <a:picLocks noChangeAspect="1" noChangeArrowheads="1"/>
          </p:cNvPicPr>
          <p:nvPr/>
        </p:nvPicPr>
        <p:blipFill>
          <a:blip r:embed="rId5"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05903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715397"/>
            <a:ext cx="4343400" cy="377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173304" y="5525832"/>
            <a:ext cx="8001000" cy="1323439"/>
          </a:xfrm>
          <a:prstGeom prst="rect">
            <a:avLst/>
          </a:prstGeom>
          <a:noFill/>
          <a:ln w="9525">
            <a:noFill/>
            <a:miter lim="800000"/>
            <a:headEnd/>
            <a:tailEnd/>
          </a:ln>
        </p:spPr>
        <p:txBody>
          <a:bodyPr wrap="square" anchor="ctr">
            <a:spAutoFit/>
          </a:bodyPr>
          <a:lstStyle/>
          <a:p>
            <a:pPr algn="ctr"/>
            <a:r>
              <a:rPr lang="de-DE" sz="1600" dirty="0" smtClean="0">
                <a:solidFill>
                  <a:schemeClr val="tx1">
                    <a:lumMod val="95000"/>
                  </a:schemeClr>
                </a:solidFill>
                <a:latin typeface="Times New Roman" pitchFamily="18" charset="0"/>
                <a:cs typeface="Times New Roman" pitchFamily="18" charset="0"/>
              </a:rPr>
              <a:t>HVPG-</a:t>
            </a:r>
            <a:r>
              <a:rPr lang="de-DE" sz="1600" i="1" dirty="0" smtClean="0">
                <a:solidFill>
                  <a:schemeClr val="tx1">
                    <a:lumMod val="95000"/>
                  </a:schemeClr>
                </a:solidFill>
                <a:latin typeface="Times New Roman" pitchFamily="18" charset="0"/>
                <a:cs typeface="Times New Roman" pitchFamily="18" charset="0"/>
              </a:rPr>
              <a:t> high </a:t>
            </a:r>
            <a:r>
              <a:rPr lang="de-DE" sz="1600" i="1" dirty="0">
                <a:solidFill>
                  <a:schemeClr val="tx1">
                    <a:lumMod val="95000"/>
                  </a:schemeClr>
                </a:solidFill>
                <a:latin typeface="Times New Roman" pitchFamily="18" charset="0"/>
                <a:cs typeface="Times New Roman" pitchFamily="18" charset="0"/>
              </a:rPr>
              <a:t>voltage pulse generator</a:t>
            </a:r>
            <a:r>
              <a:rPr lang="de-DE" sz="1600" dirty="0">
                <a:solidFill>
                  <a:schemeClr val="tx1">
                    <a:lumMod val="95000"/>
                  </a:schemeClr>
                </a:solidFill>
                <a:latin typeface="Times New Roman" pitchFamily="18" charset="0"/>
                <a:cs typeface="Times New Roman" pitchFamily="18" charset="0"/>
              </a:rPr>
              <a:t>. </a:t>
            </a:r>
            <a:r>
              <a:rPr lang="de-DE" sz="1600" dirty="0" smtClean="0">
                <a:solidFill>
                  <a:schemeClr val="tx1">
                    <a:lumMod val="95000"/>
                  </a:schemeClr>
                </a:solidFill>
                <a:latin typeface="Times New Roman" pitchFamily="18" charset="0"/>
                <a:cs typeface="Times New Roman" pitchFamily="18" charset="0"/>
              </a:rPr>
              <a:t>1-2 KV</a:t>
            </a:r>
          </a:p>
          <a:p>
            <a:pPr algn="ctr"/>
            <a:r>
              <a:rPr lang="de-DE" sz="1600" dirty="0" smtClean="0">
                <a:solidFill>
                  <a:schemeClr val="tx1">
                    <a:lumMod val="95000"/>
                  </a:schemeClr>
                </a:solidFill>
                <a:latin typeface="Times New Roman" pitchFamily="18" charset="0"/>
                <a:cs typeface="Times New Roman" pitchFamily="18" charset="0"/>
              </a:rPr>
              <a:t>LVPG- </a:t>
            </a:r>
            <a:r>
              <a:rPr lang="de-DE" sz="1600" i="1" dirty="0" smtClean="0">
                <a:solidFill>
                  <a:schemeClr val="tx1">
                    <a:lumMod val="95000"/>
                  </a:schemeClr>
                </a:solidFill>
                <a:latin typeface="Times New Roman" pitchFamily="18" charset="0"/>
                <a:cs typeface="Times New Roman" pitchFamily="18" charset="0"/>
              </a:rPr>
              <a:t>Low voltage </a:t>
            </a:r>
            <a:r>
              <a:rPr lang="de-DE" sz="1600" i="1" dirty="0">
                <a:solidFill>
                  <a:schemeClr val="tx1">
                    <a:lumMod val="95000"/>
                  </a:schemeClr>
                </a:solidFill>
                <a:latin typeface="Times New Roman" pitchFamily="18" charset="0"/>
                <a:cs typeface="Times New Roman" pitchFamily="18" charset="0"/>
              </a:rPr>
              <a:t>pulse </a:t>
            </a:r>
            <a:r>
              <a:rPr lang="de-DE" sz="1600" i="1" dirty="0" smtClean="0">
                <a:solidFill>
                  <a:schemeClr val="tx1">
                    <a:lumMod val="95000"/>
                  </a:schemeClr>
                </a:solidFill>
                <a:latin typeface="Times New Roman" pitchFamily="18" charset="0"/>
                <a:cs typeface="Times New Roman" pitchFamily="18" charset="0"/>
              </a:rPr>
              <a:t>generator</a:t>
            </a:r>
            <a:r>
              <a:rPr lang="de-DE" sz="1600" dirty="0">
                <a:solidFill>
                  <a:schemeClr val="tx1">
                    <a:lumMod val="95000"/>
                  </a:schemeClr>
                </a:solidFill>
                <a:latin typeface="Times New Roman" pitchFamily="18" charset="0"/>
                <a:cs typeface="Times New Roman" pitchFamily="18" charset="0"/>
              </a:rPr>
              <a:t> </a:t>
            </a:r>
            <a:r>
              <a:rPr lang="de-DE" sz="1600" dirty="0" smtClean="0">
                <a:solidFill>
                  <a:schemeClr val="tx1">
                    <a:lumMod val="95000"/>
                  </a:schemeClr>
                </a:solidFill>
                <a:latin typeface="Times New Roman" pitchFamily="18" charset="0"/>
                <a:cs typeface="Times New Roman" pitchFamily="18" charset="0"/>
              </a:rPr>
              <a:t>10-20V</a:t>
            </a:r>
            <a:r>
              <a:rPr lang="de-DE" sz="1600" dirty="0">
                <a:solidFill>
                  <a:schemeClr val="tx1">
                    <a:lumMod val="95000"/>
                  </a:schemeClr>
                </a:solidFill>
                <a:latin typeface="Times New Roman" pitchFamily="18" charset="0"/>
                <a:cs typeface="Times New Roman" pitchFamily="18" charset="0"/>
              </a:rPr>
              <a:t>, current force </a:t>
            </a:r>
            <a:r>
              <a:rPr lang="de-DE" sz="1600" dirty="0" smtClean="0">
                <a:solidFill>
                  <a:schemeClr val="tx1">
                    <a:lumMod val="95000"/>
                  </a:schemeClr>
                </a:solidFill>
                <a:latin typeface="Times New Roman" pitchFamily="18" charset="0"/>
                <a:cs typeface="Times New Roman" pitchFamily="18" charset="0"/>
              </a:rPr>
              <a:t>: 3000-5000A</a:t>
            </a:r>
            <a:r>
              <a:rPr lang="de-DE" sz="1600" dirty="0">
                <a:solidFill>
                  <a:schemeClr val="tx1">
                    <a:lumMod val="95000"/>
                  </a:schemeClr>
                </a:solidFill>
                <a:latin typeface="Times New Roman" pitchFamily="18" charset="0"/>
                <a:cs typeface="Times New Roman" pitchFamily="18" charset="0"/>
              </a:rPr>
              <a:t>. </a:t>
            </a:r>
            <a:endParaRPr lang="de-DE" sz="1600" dirty="0" smtClean="0">
              <a:solidFill>
                <a:schemeClr val="tx1">
                  <a:lumMod val="95000"/>
                </a:schemeClr>
              </a:solidFill>
              <a:latin typeface="Times New Roman" pitchFamily="18" charset="0"/>
              <a:cs typeface="Times New Roman" pitchFamily="18" charset="0"/>
            </a:endParaRPr>
          </a:p>
          <a:p>
            <a:pPr algn="ctr"/>
            <a:r>
              <a:rPr lang="de-DE" sz="1600" dirty="0" smtClean="0">
                <a:solidFill>
                  <a:schemeClr val="tx1">
                    <a:lumMod val="95000"/>
                  </a:schemeClr>
                </a:solidFill>
                <a:latin typeface="Times New Roman" pitchFamily="18" charset="0"/>
                <a:cs typeface="Times New Roman" pitchFamily="18" charset="0"/>
              </a:rPr>
              <a:t>USE- </a:t>
            </a:r>
            <a:r>
              <a:rPr lang="de-DE" sz="1600" i="1" dirty="0">
                <a:solidFill>
                  <a:schemeClr val="tx1">
                    <a:lumMod val="95000"/>
                  </a:schemeClr>
                </a:solidFill>
                <a:latin typeface="Times New Roman" pitchFamily="18" charset="0"/>
                <a:cs typeface="Times New Roman" pitchFamily="18" charset="0"/>
              </a:rPr>
              <a:t>Ultrasonic excitation device </a:t>
            </a:r>
            <a:r>
              <a:rPr lang="de-DE" sz="1600" i="1" dirty="0" smtClean="0">
                <a:solidFill>
                  <a:schemeClr val="tx1">
                    <a:lumMod val="95000"/>
                  </a:schemeClr>
                </a:solidFill>
                <a:latin typeface="Times New Roman" pitchFamily="18" charset="0"/>
                <a:cs typeface="Times New Roman" pitchFamily="18" charset="0"/>
              </a:rPr>
              <a:t>F=</a:t>
            </a:r>
            <a:r>
              <a:rPr lang="de-DE" sz="1600" dirty="0" smtClean="0">
                <a:solidFill>
                  <a:schemeClr val="tx1">
                    <a:lumMod val="95000"/>
                  </a:schemeClr>
                </a:solidFill>
                <a:latin typeface="Times New Roman" pitchFamily="18" charset="0"/>
                <a:cs typeface="Times New Roman" pitchFamily="18" charset="0"/>
              </a:rPr>
              <a:t>22-25 </a:t>
            </a:r>
            <a:r>
              <a:rPr lang="de-DE" sz="1600" dirty="0">
                <a:solidFill>
                  <a:schemeClr val="tx1">
                    <a:lumMod val="95000"/>
                  </a:schemeClr>
                </a:solidFill>
                <a:latin typeface="Times New Roman" pitchFamily="18" charset="0"/>
                <a:cs typeface="Times New Roman" pitchFamily="18" charset="0"/>
              </a:rPr>
              <a:t>kHz </a:t>
            </a:r>
            <a:endParaRPr lang="de-DE" sz="1600" dirty="0" smtClean="0">
              <a:solidFill>
                <a:schemeClr val="tx1">
                  <a:lumMod val="95000"/>
                </a:schemeClr>
              </a:solidFill>
              <a:latin typeface="Times New Roman" pitchFamily="18" charset="0"/>
              <a:cs typeface="Times New Roman" pitchFamily="18" charset="0"/>
            </a:endParaRPr>
          </a:p>
          <a:p>
            <a:pPr algn="ctr"/>
            <a:r>
              <a:rPr lang="de-DE" sz="1600" dirty="0" smtClean="0">
                <a:solidFill>
                  <a:schemeClr val="tx1">
                    <a:lumMod val="95000"/>
                  </a:schemeClr>
                </a:solidFill>
                <a:latin typeface="Times New Roman" pitchFamily="18" charset="0"/>
                <a:cs typeface="Times New Roman" pitchFamily="18" charset="0"/>
              </a:rPr>
              <a:t>HFG-</a:t>
            </a:r>
            <a:r>
              <a:rPr lang="de-DE" sz="1600" i="1" dirty="0" smtClean="0">
                <a:solidFill>
                  <a:schemeClr val="tx1">
                    <a:lumMod val="95000"/>
                  </a:schemeClr>
                </a:solidFill>
                <a:latin typeface="Times New Roman" pitchFamily="18" charset="0"/>
                <a:cs typeface="Times New Roman" pitchFamily="18" charset="0"/>
              </a:rPr>
              <a:t>High frecuency generator </a:t>
            </a:r>
            <a:r>
              <a:rPr lang="de-DE" sz="1600" dirty="0" smtClean="0">
                <a:solidFill>
                  <a:schemeClr val="tx1">
                    <a:lumMod val="95000"/>
                  </a:schemeClr>
                </a:solidFill>
                <a:latin typeface="Times New Roman" pitchFamily="18" charset="0"/>
                <a:cs typeface="Times New Roman" pitchFamily="18" charset="0"/>
              </a:rPr>
              <a:t>W=3KW</a:t>
            </a:r>
          </a:p>
          <a:p>
            <a:pPr algn="ctr"/>
            <a:r>
              <a:rPr lang="de-DE" sz="1600" dirty="0" smtClean="0">
                <a:solidFill>
                  <a:schemeClr val="tx1">
                    <a:lumMod val="95000"/>
                  </a:schemeClr>
                </a:solidFill>
                <a:latin typeface="Times New Roman" pitchFamily="18" charset="0"/>
                <a:cs typeface="Times New Roman" pitchFamily="18" charset="0"/>
              </a:rPr>
              <a:t>PD- </a:t>
            </a:r>
            <a:r>
              <a:rPr lang="en-US" sz="1600" i="1" dirty="0">
                <a:solidFill>
                  <a:schemeClr val="tx1">
                    <a:lumMod val="95000"/>
                  </a:schemeClr>
                </a:solidFill>
                <a:latin typeface="Times New Roman" pitchFamily="18" charset="0"/>
                <a:cs typeface="Times New Roman" pitchFamily="18" charset="0"/>
              </a:rPr>
              <a:t>Pulsed dynamic loading</a:t>
            </a:r>
            <a:r>
              <a:rPr lang="de-DE" sz="1600">
                <a:solidFill>
                  <a:schemeClr val="tx1">
                    <a:lumMod val="95000"/>
                  </a:schemeClr>
                </a:solidFill>
                <a:latin typeface="Times New Roman" pitchFamily="18" charset="0"/>
                <a:cs typeface="Times New Roman" pitchFamily="18" charset="0"/>
              </a:rPr>
              <a:t>. </a:t>
            </a:r>
            <a:endParaRPr lang="de-DE" sz="1600" dirty="0">
              <a:solidFill>
                <a:schemeClr val="tx1">
                  <a:lumMod val="95000"/>
                </a:schemeClr>
              </a:solidFill>
              <a:latin typeface="Times New Roman" pitchFamily="18" charset="0"/>
              <a:cs typeface="Times New Roman" pitchFamily="18" charset="0"/>
            </a:endParaRPr>
          </a:p>
        </p:txBody>
      </p:sp>
      <p:sp>
        <p:nvSpPr>
          <p:cNvPr id="7" name="TextBox 8"/>
          <p:cNvSpPr txBox="1">
            <a:spLocks noGrp="1" noChangeArrowheads="1"/>
          </p:cNvSpPr>
          <p:nvPr>
            <p:ph type="ctrTitle"/>
          </p:nvPr>
        </p:nvSpPr>
        <p:spPr bwMode="auto">
          <a:xfrm>
            <a:off x="193819" y="457200"/>
            <a:ext cx="8229600" cy="775597"/>
          </a:xfrm>
          <a:prstGeom prst="rect">
            <a:avLst/>
          </a:prstGeom>
          <a:noFill/>
          <a:ln w="9525">
            <a:noFill/>
            <a:miter lim="800000"/>
            <a:headEnd/>
            <a:tailEnd/>
          </a:ln>
        </p:spPr>
        <p:txBody>
          <a:bodyPr wrap="square">
            <a:spAutoFit/>
          </a:bodyPr>
          <a:lstStyle/>
          <a:p>
            <a:pPr algn="ctr"/>
            <a:r>
              <a:rPr lang="en-US" sz="2800" b="1" spc="0" dirty="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latin typeface="Times New Roman" pitchFamily="18" charset="0"/>
                <a:cs typeface="Times New Roman" pitchFamily="18" charset="0"/>
              </a:rPr>
              <a:t>Schematic drawing of the modified SPS device that makes possible sintering  </a:t>
            </a:r>
            <a:r>
              <a:rPr lang="en-US" sz="2800" b="1" spc="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latin typeface="Times New Roman" pitchFamily="18" charset="0"/>
                <a:cs typeface="Times New Roman" pitchFamily="18" charset="0"/>
              </a:rPr>
              <a:t>non-conductive </a:t>
            </a:r>
            <a:r>
              <a:rPr lang="en-US" sz="2800" b="1" spc="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latin typeface="Times New Roman" pitchFamily="18" charset="0"/>
                <a:cs typeface="Times New Roman" pitchFamily="18" charset="0"/>
              </a:rPr>
              <a:t>materials</a:t>
            </a:r>
            <a:endParaRPr lang="en-US" sz="2800" b="1" spc="0" dirty="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59057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Rectangle 647"/>
          <p:cNvSpPr/>
          <p:nvPr/>
        </p:nvSpPr>
        <p:spPr bwMode="auto">
          <a:xfrm rot="10800000">
            <a:off x="5788641" y="3894992"/>
            <a:ext cx="2024796" cy="557384"/>
          </a:xfrm>
          <a:prstGeom prst="rect">
            <a:avLst/>
          </a:prstGeom>
          <a:solidFill>
            <a:schemeClr val="bg1">
              <a:lumMod val="65000"/>
              <a:lumOff val="35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49" name="Rectangle 648"/>
          <p:cNvSpPr/>
          <p:nvPr/>
        </p:nvSpPr>
        <p:spPr bwMode="auto">
          <a:xfrm rot="10800000">
            <a:off x="6414882" y="4453035"/>
            <a:ext cx="710338" cy="899784"/>
          </a:xfrm>
          <a:prstGeom prst="rect">
            <a:avLst/>
          </a:prstGeom>
          <a:solidFill>
            <a:schemeClr val="bg1">
              <a:lumMod val="65000"/>
              <a:lumOff val="35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08" name="Title 1"/>
          <p:cNvSpPr txBox="1">
            <a:spLocks/>
          </p:cNvSpPr>
          <p:nvPr/>
        </p:nvSpPr>
        <p:spPr>
          <a:xfrm>
            <a:off x="1299582" y="5327531"/>
            <a:ext cx="3124200" cy="1257300"/>
          </a:xfrm>
          <a:prstGeom prst="rect">
            <a:avLst/>
          </a:prstGeom>
        </p:spPr>
        <p:txBody>
          <a:bodyPr/>
          <a:lstStyle>
            <a:lvl1pPr algn="l" defTabSz="912813" rtl="0" fontAlgn="base">
              <a:lnSpc>
                <a:spcPct val="90000"/>
              </a:lnSpc>
              <a:spcBef>
                <a:spcPct val="0"/>
              </a:spcBef>
              <a:spcAft>
                <a:spcPct val="0"/>
              </a:spcAft>
              <a:defRPr lang="en-US" sz="4800" kern="1200"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ctr" defTabSz="914363" fontAlgn="auto">
              <a:spcAft>
                <a:spcPts val="0"/>
              </a:spcAft>
              <a:defRPr/>
            </a:pPr>
            <a:r>
              <a:rPr lang="en-US" sz="2800" dirty="0">
                <a:latin typeface="Times New Roman" pitchFamily="18" charset="0"/>
                <a:cs typeface="Times New Roman" pitchFamily="18" charset="0"/>
              </a:rPr>
              <a:t>S</a:t>
            </a:r>
            <a:r>
              <a:rPr lang="en-US" sz="2800" dirty="0" smtClean="0">
                <a:latin typeface="Times New Roman" pitchFamily="18" charset="0"/>
                <a:cs typeface="Times New Roman" pitchFamily="18" charset="0"/>
              </a:rPr>
              <a:t>elf-propagating High-temperature </a:t>
            </a:r>
            <a:r>
              <a:rPr lang="en-US" sz="2800" dirty="0">
                <a:latin typeface="Times New Roman" pitchFamily="18" charset="0"/>
                <a:cs typeface="Times New Roman" pitchFamily="18" charset="0"/>
              </a:rPr>
              <a:t>S</a:t>
            </a:r>
            <a:r>
              <a:rPr lang="en-US" sz="2800" dirty="0" smtClean="0">
                <a:latin typeface="Times New Roman" pitchFamily="18" charset="0"/>
                <a:cs typeface="Times New Roman" pitchFamily="18" charset="0"/>
              </a:rPr>
              <a:t>ynthesis</a:t>
            </a:r>
          </a:p>
          <a:p>
            <a:pPr algn="ctr" defTabSz="914363" fontAlgn="auto">
              <a:spcAft>
                <a:spcPts val="0"/>
              </a:spcAft>
              <a:defRPr/>
            </a:pPr>
            <a:r>
              <a:rPr lang="en-US" sz="3200" dirty="0" smtClean="0">
                <a:latin typeface="Times New Roman" pitchFamily="18" charset="0"/>
                <a:cs typeface="Times New Roman" pitchFamily="18" charset="0"/>
              </a:rPr>
              <a:t>SHS</a:t>
            </a:r>
            <a:endParaRPr lang="en-US" sz="3200" dirty="0"/>
          </a:p>
        </p:txBody>
      </p:sp>
      <p:sp>
        <p:nvSpPr>
          <p:cNvPr id="1109" name="Title 1"/>
          <p:cNvSpPr txBox="1">
            <a:spLocks/>
          </p:cNvSpPr>
          <p:nvPr/>
        </p:nvSpPr>
        <p:spPr>
          <a:xfrm>
            <a:off x="5001705" y="5410200"/>
            <a:ext cx="3608895" cy="590550"/>
          </a:xfrm>
          <a:prstGeom prst="rect">
            <a:avLst/>
          </a:prstGeom>
        </p:spPr>
        <p:txBody>
          <a:bodyPr/>
          <a:lstStyle>
            <a:lvl1pPr algn="l" defTabSz="912813" rtl="0" fontAlgn="base">
              <a:lnSpc>
                <a:spcPct val="90000"/>
              </a:lnSpc>
              <a:spcBef>
                <a:spcPct val="0"/>
              </a:spcBef>
              <a:spcAft>
                <a:spcPct val="0"/>
              </a:spcAft>
              <a:defRPr lang="en-US" sz="4800" kern="1200"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ctr" defTabSz="914363" fontAlgn="auto">
              <a:spcAft>
                <a:spcPts val="0"/>
              </a:spcAft>
              <a:defRPr/>
            </a:pPr>
            <a:r>
              <a:rPr lang="en-US" sz="2800" dirty="0" smtClean="0">
                <a:latin typeface="Times New Roman" pitchFamily="18" charset="0"/>
                <a:cs typeface="Times New Roman" pitchFamily="18" charset="0"/>
              </a:rPr>
              <a:t>SPS produces  Poly SHS</a:t>
            </a:r>
            <a:endParaRPr lang="en-US" sz="2800" dirty="0"/>
          </a:p>
        </p:txBody>
      </p:sp>
      <p:grpSp>
        <p:nvGrpSpPr>
          <p:cNvPr id="206" name="Group 205"/>
          <p:cNvGrpSpPr/>
          <p:nvPr/>
        </p:nvGrpSpPr>
        <p:grpSpPr>
          <a:xfrm>
            <a:off x="5117862" y="635221"/>
            <a:ext cx="3375982" cy="4495800"/>
            <a:chOff x="5117862" y="635221"/>
            <a:chExt cx="3375982" cy="4495800"/>
          </a:xfrm>
        </p:grpSpPr>
        <p:grpSp>
          <p:nvGrpSpPr>
            <p:cNvPr id="190" name="Group 189"/>
            <p:cNvGrpSpPr/>
            <p:nvPr/>
          </p:nvGrpSpPr>
          <p:grpSpPr>
            <a:xfrm>
              <a:off x="5117862" y="635221"/>
              <a:ext cx="3375982" cy="4495800"/>
              <a:chOff x="4265937" y="76200"/>
              <a:chExt cx="3375982" cy="4495800"/>
            </a:xfrm>
          </p:grpSpPr>
          <p:grpSp>
            <p:nvGrpSpPr>
              <p:cNvPr id="2" name="Group 1"/>
              <p:cNvGrpSpPr/>
              <p:nvPr/>
            </p:nvGrpSpPr>
            <p:grpSpPr>
              <a:xfrm>
                <a:off x="4935170" y="1999446"/>
                <a:ext cx="2025664" cy="1328304"/>
                <a:chOff x="533400" y="3515663"/>
                <a:chExt cx="4648200" cy="3048000"/>
              </a:xfrm>
            </p:grpSpPr>
            <p:sp>
              <p:nvSpPr>
                <p:cNvPr id="349" name="Rectangle 348"/>
                <p:cNvSpPr/>
                <p:nvPr/>
              </p:nvSpPr>
              <p:spPr bwMode="auto">
                <a:xfrm>
                  <a:off x="533400" y="3515663"/>
                  <a:ext cx="4648200" cy="3048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124" name="Group 1123"/>
                <p:cNvGrpSpPr/>
                <p:nvPr/>
              </p:nvGrpSpPr>
              <p:grpSpPr>
                <a:xfrm>
                  <a:off x="3450996" y="6163220"/>
                  <a:ext cx="397104" cy="370537"/>
                  <a:chOff x="6003696" y="4056272"/>
                  <a:chExt cx="397104" cy="370537"/>
                </a:xfrm>
              </p:grpSpPr>
              <p:sp>
                <p:nvSpPr>
                  <p:cNvPr id="1121" name="Flowchart: Connector 1120"/>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22" name="Arc 1121"/>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Explosion 1 1122"/>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25" name="Group 1124"/>
                <p:cNvGrpSpPr/>
                <p:nvPr/>
              </p:nvGrpSpPr>
              <p:grpSpPr>
                <a:xfrm>
                  <a:off x="693420" y="3621823"/>
                  <a:ext cx="397104" cy="370537"/>
                  <a:chOff x="6003696" y="4056272"/>
                  <a:chExt cx="397104" cy="370537"/>
                </a:xfrm>
              </p:grpSpPr>
              <p:sp>
                <p:nvSpPr>
                  <p:cNvPr id="1126" name="Flowchart: Connector 112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27" name="Arc 112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Explosion 1 112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29" name="Group 1128"/>
                <p:cNvGrpSpPr/>
                <p:nvPr/>
              </p:nvGrpSpPr>
              <p:grpSpPr>
                <a:xfrm>
                  <a:off x="883920" y="3886200"/>
                  <a:ext cx="397104" cy="370537"/>
                  <a:chOff x="6003696" y="4056272"/>
                  <a:chExt cx="397104" cy="370537"/>
                </a:xfrm>
              </p:grpSpPr>
              <p:sp>
                <p:nvSpPr>
                  <p:cNvPr id="1130" name="Flowchart: Connector 112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31" name="Arc 113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Explosion 1 113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33" name="Group 1132"/>
                <p:cNvGrpSpPr/>
                <p:nvPr/>
              </p:nvGrpSpPr>
              <p:grpSpPr>
                <a:xfrm>
                  <a:off x="555396" y="4114800"/>
                  <a:ext cx="397104" cy="370537"/>
                  <a:chOff x="6003696" y="4056272"/>
                  <a:chExt cx="397104" cy="370537"/>
                </a:xfrm>
              </p:grpSpPr>
              <p:sp>
                <p:nvSpPr>
                  <p:cNvPr id="1134" name="Flowchart: Connector 113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35" name="Arc 113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Explosion 1 113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37" name="Group 1136"/>
                <p:cNvGrpSpPr/>
                <p:nvPr/>
              </p:nvGrpSpPr>
              <p:grpSpPr>
                <a:xfrm>
                  <a:off x="745896" y="4379177"/>
                  <a:ext cx="397104" cy="370537"/>
                  <a:chOff x="6003696" y="4056272"/>
                  <a:chExt cx="397104" cy="370537"/>
                </a:xfrm>
              </p:grpSpPr>
              <p:sp>
                <p:nvSpPr>
                  <p:cNvPr id="1138" name="Flowchart: Connector 113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39" name="Arc 113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Explosion 1 113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57" name="Group 1156"/>
                <p:cNvGrpSpPr/>
                <p:nvPr/>
              </p:nvGrpSpPr>
              <p:grpSpPr>
                <a:xfrm>
                  <a:off x="1219200" y="3672709"/>
                  <a:ext cx="397104" cy="370537"/>
                  <a:chOff x="6003696" y="4056272"/>
                  <a:chExt cx="397104" cy="370537"/>
                </a:xfrm>
              </p:grpSpPr>
              <p:sp>
                <p:nvSpPr>
                  <p:cNvPr id="1158" name="Flowchart: Connector 115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9" name="Arc 115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Explosion 1 115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61" name="Group 1160"/>
                <p:cNvGrpSpPr/>
                <p:nvPr/>
              </p:nvGrpSpPr>
              <p:grpSpPr>
                <a:xfrm>
                  <a:off x="1409700" y="3937086"/>
                  <a:ext cx="397104" cy="370537"/>
                  <a:chOff x="6003696" y="4056272"/>
                  <a:chExt cx="397104" cy="370537"/>
                </a:xfrm>
              </p:grpSpPr>
              <p:sp>
                <p:nvSpPr>
                  <p:cNvPr id="1162" name="Flowchart: Connector 116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3" name="Arc 116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Explosion 1 116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65" name="Group 1164"/>
                <p:cNvGrpSpPr/>
                <p:nvPr/>
              </p:nvGrpSpPr>
              <p:grpSpPr>
                <a:xfrm>
                  <a:off x="1066800" y="4150577"/>
                  <a:ext cx="397104" cy="370537"/>
                  <a:chOff x="6003696" y="4056272"/>
                  <a:chExt cx="397104" cy="370537"/>
                </a:xfrm>
              </p:grpSpPr>
              <p:sp>
                <p:nvSpPr>
                  <p:cNvPr id="1166" name="Flowchart: Connector 116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7" name="Arc 116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8" name="Explosion 1 116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169" name="Group 1168"/>
                <p:cNvGrpSpPr/>
                <p:nvPr/>
              </p:nvGrpSpPr>
              <p:grpSpPr>
                <a:xfrm>
                  <a:off x="1355496" y="4343400"/>
                  <a:ext cx="397104" cy="370537"/>
                  <a:chOff x="6003696" y="4056272"/>
                  <a:chExt cx="397104" cy="370537"/>
                </a:xfrm>
              </p:grpSpPr>
              <p:sp>
                <p:nvSpPr>
                  <p:cNvPr id="1170" name="Flowchart: Connector 116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1" name="Arc 117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Explosion 1 117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05" name="Group 1204"/>
                <p:cNvGrpSpPr/>
                <p:nvPr/>
              </p:nvGrpSpPr>
              <p:grpSpPr>
                <a:xfrm>
                  <a:off x="1890624" y="3581400"/>
                  <a:ext cx="397104" cy="370537"/>
                  <a:chOff x="6003696" y="4056272"/>
                  <a:chExt cx="397104" cy="370537"/>
                </a:xfrm>
              </p:grpSpPr>
              <p:sp>
                <p:nvSpPr>
                  <p:cNvPr id="1206" name="Flowchart: Connector 120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7" name="Arc 120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Explosion 1 120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09" name="Group 1208"/>
                <p:cNvGrpSpPr/>
                <p:nvPr/>
              </p:nvGrpSpPr>
              <p:grpSpPr>
                <a:xfrm>
                  <a:off x="2081124" y="3845777"/>
                  <a:ext cx="397104" cy="370537"/>
                  <a:chOff x="6003696" y="4056272"/>
                  <a:chExt cx="397104" cy="370537"/>
                </a:xfrm>
              </p:grpSpPr>
              <p:sp>
                <p:nvSpPr>
                  <p:cNvPr id="1210" name="Flowchart: Connector 120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1" name="Arc 121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Explosion 1 121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13" name="Group 1212"/>
                <p:cNvGrpSpPr/>
                <p:nvPr/>
              </p:nvGrpSpPr>
              <p:grpSpPr>
                <a:xfrm>
                  <a:off x="1752600" y="4074377"/>
                  <a:ext cx="397104" cy="370537"/>
                  <a:chOff x="6003696" y="4056272"/>
                  <a:chExt cx="397104" cy="370537"/>
                </a:xfrm>
              </p:grpSpPr>
              <p:sp>
                <p:nvSpPr>
                  <p:cNvPr id="1214" name="Flowchart: Connector 121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5" name="Arc 121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Explosion 1 121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17" name="Group 1216"/>
                <p:cNvGrpSpPr/>
                <p:nvPr/>
              </p:nvGrpSpPr>
              <p:grpSpPr>
                <a:xfrm>
                  <a:off x="1943100" y="4338754"/>
                  <a:ext cx="397104" cy="370537"/>
                  <a:chOff x="6003696" y="4056272"/>
                  <a:chExt cx="397104" cy="370537"/>
                </a:xfrm>
              </p:grpSpPr>
              <p:sp>
                <p:nvSpPr>
                  <p:cNvPr id="1218" name="Flowchart: Connector 121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9" name="Arc 121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Explosion 1 121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21" name="Group 1220"/>
                <p:cNvGrpSpPr/>
                <p:nvPr/>
              </p:nvGrpSpPr>
              <p:grpSpPr>
                <a:xfrm>
                  <a:off x="2416404" y="3632286"/>
                  <a:ext cx="397104" cy="370537"/>
                  <a:chOff x="6003696" y="4056272"/>
                  <a:chExt cx="397104" cy="370537"/>
                </a:xfrm>
              </p:grpSpPr>
              <p:sp>
                <p:nvSpPr>
                  <p:cNvPr id="1222" name="Flowchart: Connector 122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3" name="Arc 122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Explosion 1 122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25" name="Group 1224"/>
                <p:cNvGrpSpPr/>
                <p:nvPr/>
              </p:nvGrpSpPr>
              <p:grpSpPr>
                <a:xfrm>
                  <a:off x="2606904" y="3896663"/>
                  <a:ext cx="397104" cy="370537"/>
                  <a:chOff x="6003696" y="4056272"/>
                  <a:chExt cx="397104" cy="370537"/>
                </a:xfrm>
              </p:grpSpPr>
              <p:sp>
                <p:nvSpPr>
                  <p:cNvPr id="1226" name="Flowchart: Connector 122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7" name="Arc 122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Explosion 1 122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29" name="Group 1228"/>
                <p:cNvGrpSpPr/>
                <p:nvPr/>
              </p:nvGrpSpPr>
              <p:grpSpPr>
                <a:xfrm>
                  <a:off x="2264004" y="4110154"/>
                  <a:ext cx="397104" cy="370537"/>
                  <a:chOff x="6003696" y="4056272"/>
                  <a:chExt cx="397104" cy="370537"/>
                </a:xfrm>
              </p:grpSpPr>
              <p:sp>
                <p:nvSpPr>
                  <p:cNvPr id="1230" name="Flowchart: Connector 122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1" name="Arc 123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Explosion 1 123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33" name="Group 1232"/>
                <p:cNvGrpSpPr/>
                <p:nvPr/>
              </p:nvGrpSpPr>
              <p:grpSpPr>
                <a:xfrm>
                  <a:off x="2468880" y="4389640"/>
                  <a:ext cx="397104" cy="370537"/>
                  <a:chOff x="6003696" y="4056272"/>
                  <a:chExt cx="397104" cy="370537"/>
                </a:xfrm>
              </p:grpSpPr>
              <p:sp>
                <p:nvSpPr>
                  <p:cNvPr id="1234" name="Flowchart: Connector 123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5" name="Arc 123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Explosion 1 123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37" name="Group 1236"/>
                <p:cNvGrpSpPr/>
                <p:nvPr/>
              </p:nvGrpSpPr>
              <p:grpSpPr>
                <a:xfrm>
                  <a:off x="3001416" y="3581400"/>
                  <a:ext cx="397104" cy="370537"/>
                  <a:chOff x="6003696" y="4056272"/>
                  <a:chExt cx="397104" cy="370537"/>
                </a:xfrm>
              </p:grpSpPr>
              <p:sp>
                <p:nvSpPr>
                  <p:cNvPr id="1238" name="Flowchart: Connector 123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9" name="Arc 123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Explosion 1 123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41" name="Group 1240"/>
                <p:cNvGrpSpPr/>
                <p:nvPr/>
              </p:nvGrpSpPr>
              <p:grpSpPr>
                <a:xfrm>
                  <a:off x="3191916" y="3845777"/>
                  <a:ext cx="397104" cy="370537"/>
                  <a:chOff x="6003696" y="4056272"/>
                  <a:chExt cx="397104" cy="370537"/>
                </a:xfrm>
              </p:grpSpPr>
              <p:sp>
                <p:nvSpPr>
                  <p:cNvPr id="1242" name="Flowchart: Connector 124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3" name="Arc 124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Explosion 1 124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45" name="Group 1244"/>
                <p:cNvGrpSpPr/>
                <p:nvPr/>
              </p:nvGrpSpPr>
              <p:grpSpPr>
                <a:xfrm>
                  <a:off x="2863392" y="4074377"/>
                  <a:ext cx="397104" cy="370537"/>
                  <a:chOff x="6003696" y="4056272"/>
                  <a:chExt cx="397104" cy="370537"/>
                </a:xfrm>
              </p:grpSpPr>
              <p:sp>
                <p:nvSpPr>
                  <p:cNvPr id="1246" name="Flowchart: Connector 124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7" name="Arc 124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Explosion 1 124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49" name="Group 1248"/>
                <p:cNvGrpSpPr/>
                <p:nvPr/>
              </p:nvGrpSpPr>
              <p:grpSpPr>
                <a:xfrm>
                  <a:off x="3053892" y="4338754"/>
                  <a:ext cx="397104" cy="370537"/>
                  <a:chOff x="6003696" y="4056272"/>
                  <a:chExt cx="397104" cy="370537"/>
                </a:xfrm>
              </p:grpSpPr>
              <p:sp>
                <p:nvSpPr>
                  <p:cNvPr id="1250" name="Flowchart: Connector 124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1" name="Arc 125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Explosion 1 125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53" name="Group 1252"/>
                <p:cNvGrpSpPr/>
                <p:nvPr/>
              </p:nvGrpSpPr>
              <p:grpSpPr>
                <a:xfrm>
                  <a:off x="3527196" y="3632286"/>
                  <a:ext cx="397104" cy="370537"/>
                  <a:chOff x="6003696" y="4056272"/>
                  <a:chExt cx="397104" cy="370537"/>
                </a:xfrm>
              </p:grpSpPr>
              <p:sp>
                <p:nvSpPr>
                  <p:cNvPr id="1254" name="Flowchart: Connector 125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5" name="Arc 125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Explosion 1 125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57" name="Group 1256"/>
                <p:cNvGrpSpPr/>
                <p:nvPr/>
              </p:nvGrpSpPr>
              <p:grpSpPr>
                <a:xfrm>
                  <a:off x="3717696" y="3896663"/>
                  <a:ext cx="397104" cy="370537"/>
                  <a:chOff x="6003696" y="4056272"/>
                  <a:chExt cx="397104" cy="370537"/>
                </a:xfrm>
              </p:grpSpPr>
              <p:sp>
                <p:nvSpPr>
                  <p:cNvPr id="1258" name="Flowchart: Connector 125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9" name="Arc 125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Explosion 1 125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61" name="Group 1260"/>
                <p:cNvGrpSpPr/>
                <p:nvPr/>
              </p:nvGrpSpPr>
              <p:grpSpPr>
                <a:xfrm>
                  <a:off x="3374796" y="4110154"/>
                  <a:ext cx="397104" cy="370537"/>
                  <a:chOff x="6003696" y="4056272"/>
                  <a:chExt cx="397104" cy="370537"/>
                </a:xfrm>
              </p:grpSpPr>
              <p:sp>
                <p:nvSpPr>
                  <p:cNvPr id="1262" name="Flowchart: Connector 126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3" name="Arc 126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Explosion 1 126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65" name="Group 1264"/>
                <p:cNvGrpSpPr/>
                <p:nvPr/>
              </p:nvGrpSpPr>
              <p:grpSpPr>
                <a:xfrm>
                  <a:off x="3579672" y="4389640"/>
                  <a:ext cx="397104" cy="370537"/>
                  <a:chOff x="6003696" y="4056272"/>
                  <a:chExt cx="397104" cy="370537"/>
                </a:xfrm>
              </p:grpSpPr>
              <p:sp>
                <p:nvSpPr>
                  <p:cNvPr id="1266" name="Flowchart: Connector 126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7" name="Arc 126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Explosion 1 126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69" name="Group 1268"/>
                <p:cNvGrpSpPr/>
                <p:nvPr/>
              </p:nvGrpSpPr>
              <p:grpSpPr>
                <a:xfrm>
                  <a:off x="2728824" y="4612423"/>
                  <a:ext cx="397104" cy="370537"/>
                  <a:chOff x="6003696" y="4056272"/>
                  <a:chExt cx="397104" cy="370537"/>
                </a:xfrm>
              </p:grpSpPr>
              <p:sp>
                <p:nvSpPr>
                  <p:cNvPr id="1270" name="Flowchart: Connector 126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1" name="Arc 127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Explosion 1 127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73" name="Group 1272"/>
                <p:cNvGrpSpPr/>
                <p:nvPr/>
              </p:nvGrpSpPr>
              <p:grpSpPr>
                <a:xfrm>
                  <a:off x="2919324" y="4876800"/>
                  <a:ext cx="397104" cy="370537"/>
                  <a:chOff x="6003696" y="4056272"/>
                  <a:chExt cx="397104" cy="370537"/>
                </a:xfrm>
              </p:grpSpPr>
              <p:sp>
                <p:nvSpPr>
                  <p:cNvPr id="1274" name="Flowchart: Connector 127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5" name="Arc 127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6" name="Explosion 1 127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77" name="Group 1276"/>
                <p:cNvGrpSpPr/>
                <p:nvPr/>
              </p:nvGrpSpPr>
              <p:grpSpPr>
                <a:xfrm>
                  <a:off x="2590800" y="5105400"/>
                  <a:ext cx="397104" cy="370537"/>
                  <a:chOff x="6003696" y="4056272"/>
                  <a:chExt cx="397104" cy="370537"/>
                </a:xfrm>
              </p:grpSpPr>
              <p:sp>
                <p:nvSpPr>
                  <p:cNvPr id="1278" name="Flowchart: Connector 127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9" name="Arc 127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Explosion 1 127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81" name="Group 1280"/>
                <p:cNvGrpSpPr/>
                <p:nvPr/>
              </p:nvGrpSpPr>
              <p:grpSpPr>
                <a:xfrm>
                  <a:off x="2667000" y="5496863"/>
                  <a:ext cx="397104" cy="370537"/>
                  <a:chOff x="6003696" y="4056272"/>
                  <a:chExt cx="397104" cy="370537"/>
                </a:xfrm>
              </p:grpSpPr>
              <p:sp>
                <p:nvSpPr>
                  <p:cNvPr id="1282" name="Flowchart: Connector 128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3" name="Arc 128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Explosion 1 128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85" name="Group 1284"/>
                <p:cNvGrpSpPr/>
                <p:nvPr/>
              </p:nvGrpSpPr>
              <p:grpSpPr>
                <a:xfrm>
                  <a:off x="3254604" y="4663309"/>
                  <a:ext cx="397104" cy="370537"/>
                  <a:chOff x="6003696" y="4056272"/>
                  <a:chExt cx="397104" cy="370537"/>
                </a:xfrm>
              </p:grpSpPr>
              <p:sp>
                <p:nvSpPr>
                  <p:cNvPr id="1286" name="Flowchart: Connector 128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7" name="Arc 128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Explosion 1 128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89" name="Group 1288"/>
                <p:cNvGrpSpPr/>
                <p:nvPr/>
              </p:nvGrpSpPr>
              <p:grpSpPr>
                <a:xfrm>
                  <a:off x="3445104" y="4927686"/>
                  <a:ext cx="397104" cy="370537"/>
                  <a:chOff x="6003696" y="4056272"/>
                  <a:chExt cx="397104" cy="370537"/>
                </a:xfrm>
              </p:grpSpPr>
              <p:sp>
                <p:nvSpPr>
                  <p:cNvPr id="1290" name="Flowchart: Connector 128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91" name="Arc 129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Explosion 1 129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93" name="Group 1292"/>
                <p:cNvGrpSpPr/>
                <p:nvPr/>
              </p:nvGrpSpPr>
              <p:grpSpPr>
                <a:xfrm>
                  <a:off x="3102204" y="5141177"/>
                  <a:ext cx="397104" cy="370537"/>
                  <a:chOff x="6003696" y="4056272"/>
                  <a:chExt cx="397104" cy="370537"/>
                </a:xfrm>
              </p:grpSpPr>
              <p:sp>
                <p:nvSpPr>
                  <p:cNvPr id="1294" name="Flowchart: Connector 129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95" name="Arc 129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Explosion 1 129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97" name="Group 1296"/>
                <p:cNvGrpSpPr/>
                <p:nvPr/>
              </p:nvGrpSpPr>
              <p:grpSpPr>
                <a:xfrm>
                  <a:off x="3200400" y="5496863"/>
                  <a:ext cx="397104" cy="370537"/>
                  <a:chOff x="6003696" y="4056272"/>
                  <a:chExt cx="397104" cy="370537"/>
                </a:xfrm>
              </p:grpSpPr>
              <p:sp>
                <p:nvSpPr>
                  <p:cNvPr id="1298" name="Flowchart: Connector 129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99" name="Arc 129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Explosion 1 129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01" name="Group 1300"/>
                <p:cNvGrpSpPr/>
                <p:nvPr/>
              </p:nvGrpSpPr>
              <p:grpSpPr>
                <a:xfrm>
                  <a:off x="1660296" y="4572000"/>
                  <a:ext cx="397104" cy="370537"/>
                  <a:chOff x="6003696" y="4056272"/>
                  <a:chExt cx="397104" cy="370537"/>
                </a:xfrm>
              </p:grpSpPr>
              <p:sp>
                <p:nvSpPr>
                  <p:cNvPr id="1302" name="Flowchart: Connector 130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03" name="Arc 130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Explosion 1 130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05" name="Group 1304"/>
                <p:cNvGrpSpPr/>
                <p:nvPr/>
              </p:nvGrpSpPr>
              <p:grpSpPr>
                <a:xfrm>
                  <a:off x="1700124" y="4912577"/>
                  <a:ext cx="397104" cy="370537"/>
                  <a:chOff x="6003696" y="4056272"/>
                  <a:chExt cx="397104" cy="370537"/>
                </a:xfrm>
              </p:grpSpPr>
              <p:sp>
                <p:nvSpPr>
                  <p:cNvPr id="1306" name="Flowchart: Connector 130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07" name="Arc 130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Explosion 1 130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09" name="Group 1308"/>
                <p:cNvGrpSpPr/>
                <p:nvPr/>
              </p:nvGrpSpPr>
              <p:grpSpPr>
                <a:xfrm>
                  <a:off x="1371600" y="4953000"/>
                  <a:ext cx="397104" cy="370537"/>
                  <a:chOff x="6003696" y="4056272"/>
                  <a:chExt cx="397104" cy="370537"/>
                </a:xfrm>
              </p:grpSpPr>
              <p:sp>
                <p:nvSpPr>
                  <p:cNvPr id="1310" name="Flowchart: Connector 130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11" name="Arc 131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Explosion 1 131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13" name="Group 1312"/>
                <p:cNvGrpSpPr/>
                <p:nvPr/>
              </p:nvGrpSpPr>
              <p:grpSpPr>
                <a:xfrm>
                  <a:off x="1736496" y="5496863"/>
                  <a:ext cx="397104" cy="370537"/>
                  <a:chOff x="6003696" y="4056272"/>
                  <a:chExt cx="397104" cy="370537"/>
                </a:xfrm>
              </p:grpSpPr>
              <p:sp>
                <p:nvSpPr>
                  <p:cNvPr id="1314" name="Flowchart: Connector 131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15" name="Arc 131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Explosion 1 131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17" name="Group 1316"/>
                <p:cNvGrpSpPr/>
                <p:nvPr/>
              </p:nvGrpSpPr>
              <p:grpSpPr>
                <a:xfrm>
                  <a:off x="2117496" y="4648200"/>
                  <a:ext cx="397104" cy="370537"/>
                  <a:chOff x="6003696" y="4056272"/>
                  <a:chExt cx="397104" cy="370537"/>
                </a:xfrm>
              </p:grpSpPr>
              <p:sp>
                <p:nvSpPr>
                  <p:cNvPr id="1318" name="Flowchart: Connector 131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19" name="Arc 131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Explosion 1 131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21" name="Group 1320"/>
                <p:cNvGrpSpPr/>
                <p:nvPr/>
              </p:nvGrpSpPr>
              <p:grpSpPr>
                <a:xfrm>
                  <a:off x="2225904" y="4963463"/>
                  <a:ext cx="397104" cy="370537"/>
                  <a:chOff x="6003696" y="4056272"/>
                  <a:chExt cx="397104" cy="370537"/>
                </a:xfrm>
              </p:grpSpPr>
              <p:sp>
                <p:nvSpPr>
                  <p:cNvPr id="1322" name="Flowchart: Connector 132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23" name="Arc 132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Explosion 1 132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25" name="Group 1324"/>
                <p:cNvGrpSpPr/>
                <p:nvPr/>
              </p:nvGrpSpPr>
              <p:grpSpPr>
                <a:xfrm>
                  <a:off x="1883004" y="5176954"/>
                  <a:ext cx="397104" cy="370537"/>
                  <a:chOff x="6003696" y="4056272"/>
                  <a:chExt cx="397104" cy="370537"/>
                </a:xfrm>
              </p:grpSpPr>
              <p:sp>
                <p:nvSpPr>
                  <p:cNvPr id="1326" name="Flowchart: Connector 132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27" name="Arc 132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Explosion 1 132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29" name="Group 1328"/>
                <p:cNvGrpSpPr/>
                <p:nvPr/>
              </p:nvGrpSpPr>
              <p:grpSpPr>
                <a:xfrm>
                  <a:off x="2193696" y="5410200"/>
                  <a:ext cx="397104" cy="370537"/>
                  <a:chOff x="6003696" y="4056272"/>
                  <a:chExt cx="397104" cy="370537"/>
                </a:xfrm>
              </p:grpSpPr>
              <p:sp>
                <p:nvSpPr>
                  <p:cNvPr id="1330" name="Flowchart: Connector 132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31" name="Arc 133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Explosion 1 133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33" name="Group 1332"/>
                <p:cNvGrpSpPr/>
                <p:nvPr/>
              </p:nvGrpSpPr>
              <p:grpSpPr>
                <a:xfrm>
                  <a:off x="609600" y="4734863"/>
                  <a:ext cx="397104" cy="370537"/>
                  <a:chOff x="6003696" y="4056272"/>
                  <a:chExt cx="397104" cy="370537"/>
                </a:xfrm>
              </p:grpSpPr>
              <p:sp>
                <p:nvSpPr>
                  <p:cNvPr id="1334" name="Flowchart: Connector 133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35" name="Arc 133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Explosion 1 133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37" name="Group 1336"/>
                <p:cNvGrpSpPr/>
                <p:nvPr/>
              </p:nvGrpSpPr>
              <p:grpSpPr>
                <a:xfrm>
                  <a:off x="861924" y="4953000"/>
                  <a:ext cx="397104" cy="370537"/>
                  <a:chOff x="6003696" y="4056272"/>
                  <a:chExt cx="397104" cy="370537"/>
                </a:xfrm>
              </p:grpSpPr>
              <p:sp>
                <p:nvSpPr>
                  <p:cNvPr id="1338" name="Flowchart: Connector 133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39" name="Arc 133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Explosion 1 133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41" name="Group 1340"/>
                <p:cNvGrpSpPr/>
                <p:nvPr/>
              </p:nvGrpSpPr>
              <p:grpSpPr>
                <a:xfrm>
                  <a:off x="533400" y="5181600"/>
                  <a:ext cx="397104" cy="370537"/>
                  <a:chOff x="6003696" y="4056272"/>
                  <a:chExt cx="397104" cy="370537"/>
                </a:xfrm>
              </p:grpSpPr>
              <p:sp>
                <p:nvSpPr>
                  <p:cNvPr id="1342" name="Flowchart: Connector 134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43" name="Arc 134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Explosion 1 134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45" name="Group 1344"/>
                <p:cNvGrpSpPr/>
                <p:nvPr/>
              </p:nvGrpSpPr>
              <p:grpSpPr>
                <a:xfrm>
                  <a:off x="723900" y="5445977"/>
                  <a:ext cx="397104" cy="370537"/>
                  <a:chOff x="6003696" y="4056272"/>
                  <a:chExt cx="397104" cy="370537"/>
                </a:xfrm>
              </p:grpSpPr>
              <p:sp>
                <p:nvSpPr>
                  <p:cNvPr id="1346" name="Flowchart: Connector 134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47" name="Arc 134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Explosion 1 134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49" name="Group 1348"/>
                <p:cNvGrpSpPr/>
                <p:nvPr/>
              </p:nvGrpSpPr>
              <p:grpSpPr>
                <a:xfrm>
                  <a:off x="1143000" y="4648200"/>
                  <a:ext cx="397104" cy="370537"/>
                  <a:chOff x="6003696" y="4056272"/>
                  <a:chExt cx="397104" cy="370537"/>
                </a:xfrm>
              </p:grpSpPr>
              <p:sp>
                <p:nvSpPr>
                  <p:cNvPr id="1350" name="Flowchart: Connector 134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51" name="Arc 135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Explosion 1 135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53" name="Group 1352"/>
                <p:cNvGrpSpPr/>
                <p:nvPr/>
              </p:nvGrpSpPr>
              <p:grpSpPr>
                <a:xfrm>
                  <a:off x="1098576" y="5613973"/>
                  <a:ext cx="397104" cy="370537"/>
                  <a:chOff x="6003696" y="4056272"/>
                  <a:chExt cx="397104" cy="370537"/>
                </a:xfrm>
              </p:grpSpPr>
              <p:sp>
                <p:nvSpPr>
                  <p:cNvPr id="1354" name="Flowchart: Connector 135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55" name="Arc 135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Explosion 1 135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57" name="Group 1356"/>
                <p:cNvGrpSpPr/>
                <p:nvPr/>
              </p:nvGrpSpPr>
              <p:grpSpPr>
                <a:xfrm>
                  <a:off x="1044804" y="5217377"/>
                  <a:ext cx="397104" cy="370537"/>
                  <a:chOff x="6003696" y="4056272"/>
                  <a:chExt cx="397104" cy="370537"/>
                </a:xfrm>
              </p:grpSpPr>
              <p:sp>
                <p:nvSpPr>
                  <p:cNvPr id="1358" name="Flowchart: Connector 135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59" name="Arc 135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Explosion 1 135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61" name="Group 1360"/>
                <p:cNvGrpSpPr/>
                <p:nvPr/>
              </p:nvGrpSpPr>
              <p:grpSpPr>
                <a:xfrm>
                  <a:off x="1371600" y="5334000"/>
                  <a:ext cx="397104" cy="370537"/>
                  <a:chOff x="6003696" y="4056272"/>
                  <a:chExt cx="397104" cy="370537"/>
                </a:xfrm>
              </p:grpSpPr>
              <p:sp>
                <p:nvSpPr>
                  <p:cNvPr id="1362" name="Flowchart: Connector 136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63" name="Arc 136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Explosion 1 136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65" name="Group 1364"/>
                <p:cNvGrpSpPr/>
                <p:nvPr/>
              </p:nvGrpSpPr>
              <p:grpSpPr>
                <a:xfrm>
                  <a:off x="2919324" y="5750290"/>
                  <a:ext cx="397104" cy="370537"/>
                  <a:chOff x="6003696" y="4056272"/>
                  <a:chExt cx="397104" cy="370537"/>
                </a:xfrm>
              </p:grpSpPr>
              <p:sp>
                <p:nvSpPr>
                  <p:cNvPr id="1366" name="Flowchart: Connector 136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67" name="Arc 136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Explosion 1 136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69" name="Group 1368"/>
                <p:cNvGrpSpPr/>
                <p:nvPr/>
              </p:nvGrpSpPr>
              <p:grpSpPr>
                <a:xfrm>
                  <a:off x="2590800" y="5978890"/>
                  <a:ext cx="397104" cy="370537"/>
                  <a:chOff x="6003696" y="4056272"/>
                  <a:chExt cx="397104" cy="370537"/>
                </a:xfrm>
              </p:grpSpPr>
              <p:sp>
                <p:nvSpPr>
                  <p:cNvPr id="1370" name="Flowchart: Connector 136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71" name="Arc 137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2" name="Explosion 1 137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73" name="Group 1372"/>
                <p:cNvGrpSpPr/>
                <p:nvPr/>
              </p:nvGrpSpPr>
              <p:grpSpPr>
                <a:xfrm>
                  <a:off x="3937202" y="4326601"/>
                  <a:ext cx="397104" cy="370537"/>
                  <a:chOff x="6003696" y="4056272"/>
                  <a:chExt cx="397104" cy="370537"/>
                </a:xfrm>
              </p:grpSpPr>
              <p:sp>
                <p:nvSpPr>
                  <p:cNvPr id="1374" name="Flowchart: Connector 137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75" name="Arc 137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Explosion 1 137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77" name="Group 1376"/>
                <p:cNvGrpSpPr/>
                <p:nvPr/>
              </p:nvGrpSpPr>
              <p:grpSpPr>
                <a:xfrm>
                  <a:off x="3445104" y="5801176"/>
                  <a:ext cx="397104" cy="370537"/>
                  <a:chOff x="6003696" y="4056272"/>
                  <a:chExt cx="397104" cy="370537"/>
                </a:xfrm>
              </p:grpSpPr>
              <p:sp>
                <p:nvSpPr>
                  <p:cNvPr id="1378" name="Flowchart: Connector 137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79" name="Arc 137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Explosion 1 137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81" name="Group 1380"/>
                <p:cNvGrpSpPr/>
                <p:nvPr/>
              </p:nvGrpSpPr>
              <p:grpSpPr>
                <a:xfrm>
                  <a:off x="3102204" y="6014667"/>
                  <a:ext cx="397104" cy="370537"/>
                  <a:chOff x="6003696" y="4056272"/>
                  <a:chExt cx="397104" cy="370537"/>
                </a:xfrm>
              </p:grpSpPr>
              <p:sp>
                <p:nvSpPr>
                  <p:cNvPr id="1382" name="Flowchart: Connector 138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83" name="Arc 138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4" name="Explosion 1 138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85" name="Group 1384"/>
                <p:cNvGrpSpPr/>
                <p:nvPr/>
              </p:nvGrpSpPr>
              <p:grpSpPr>
                <a:xfrm>
                  <a:off x="4393327" y="3635446"/>
                  <a:ext cx="397104" cy="370537"/>
                  <a:chOff x="6003696" y="4056272"/>
                  <a:chExt cx="397104" cy="370537"/>
                </a:xfrm>
              </p:grpSpPr>
              <p:sp>
                <p:nvSpPr>
                  <p:cNvPr id="1386" name="Flowchart: Connector 138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87" name="Arc 138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8" name="Explosion 1 138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89" name="Group 1388"/>
                <p:cNvGrpSpPr/>
                <p:nvPr/>
              </p:nvGrpSpPr>
              <p:grpSpPr>
                <a:xfrm>
                  <a:off x="1700124" y="5786067"/>
                  <a:ext cx="397104" cy="370537"/>
                  <a:chOff x="6003696" y="4056272"/>
                  <a:chExt cx="397104" cy="370537"/>
                </a:xfrm>
              </p:grpSpPr>
              <p:sp>
                <p:nvSpPr>
                  <p:cNvPr id="1390" name="Flowchart: Connector 138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91" name="Arc 139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2" name="Explosion 1 139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93" name="Group 1392"/>
                <p:cNvGrpSpPr/>
                <p:nvPr/>
              </p:nvGrpSpPr>
              <p:grpSpPr>
                <a:xfrm>
                  <a:off x="1371600" y="5826490"/>
                  <a:ext cx="397104" cy="370537"/>
                  <a:chOff x="6003696" y="4056272"/>
                  <a:chExt cx="397104" cy="370537"/>
                </a:xfrm>
              </p:grpSpPr>
              <p:sp>
                <p:nvSpPr>
                  <p:cNvPr id="1394" name="Flowchart: Connector 139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95" name="Arc 139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6" name="Explosion 1 139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397" name="Group 1396"/>
                <p:cNvGrpSpPr/>
                <p:nvPr/>
              </p:nvGrpSpPr>
              <p:grpSpPr>
                <a:xfrm>
                  <a:off x="3793896" y="4713752"/>
                  <a:ext cx="397104" cy="370537"/>
                  <a:chOff x="6003696" y="4056272"/>
                  <a:chExt cx="397104" cy="370537"/>
                </a:xfrm>
              </p:grpSpPr>
              <p:sp>
                <p:nvSpPr>
                  <p:cNvPr id="1398" name="Flowchart: Connector 139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99" name="Arc 139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0" name="Explosion 1 139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01" name="Group 1400"/>
                <p:cNvGrpSpPr/>
                <p:nvPr/>
              </p:nvGrpSpPr>
              <p:grpSpPr>
                <a:xfrm>
                  <a:off x="2225904" y="5836953"/>
                  <a:ext cx="397104" cy="370537"/>
                  <a:chOff x="6003696" y="4056272"/>
                  <a:chExt cx="397104" cy="370537"/>
                </a:xfrm>
              </p:grpSpPr>
              <p:sp>
                <p:nvSpPr>
                  <p:cNvPr id="1402" name="Flowchart: Connector 140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03" name="Arc 140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4" name="Explosion 1 140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05" name="Group 1404"/>
                <p:cNvGrpSpPr/>
                <p:nvPr/>
              </p:nvGrpSpPr>
              <p:grpSpPr>
                <a:xfrm>
                  <a:off x="1883004" y="6050444"/>
                  <a:ext cx="397104" cy="370537"/>
                  <a:chOff x="6003696" y="4056272"/>
                  <a:chExt cx="397104" cy="370537"/>
                </a:xfrm>
              </p:grpSpPr>
              <p:sp>
                <p:nvSpPr>
                  <p:cNvPr id="1406" name="Flowchart: Connector 140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07" name="Arc 140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Explosion 1 140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09" name="Group 1408"/>
                <p:cNvGrpSpPr/>
                <p:nvPr/>
              </p:nvGrpSpPr>
              <p:grpSpPr>
                <a:xfrm>
                  <a:off x="4038600" y="3962400"/>
                  <a:ext cx="397104" cy="370537"/>
                  <a:chOff x="6003696" y="4056272"/>
                  <a:chExt cx="397104" cy="370537"/>
                </a:xfrm>
              </p:grpSpPr>
              <p:sp>
                <p:nvSpPr>
                  <p:cNvPr id="1410" name="Flowchart: Connector 140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11" name="Arc 141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2" name="Explosion 1 141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13" name="Group 1412"/>
                <p:cNvGrpSpPr/>
                <p:nvPr/>
              </p:nvGrpSpPr>
              <p:grpSpPr>
                <a:xfrm>
                  <a:off x="861924" y="5826490"/>
                  <a:ext cx="397104" cy="370537"/>
                  <a:chOff x="6003696" y="4056272"/>
                  <a:chExt cx="397104" cy="370537"/>
                </a:xfrm>
              </p:grpSpPr>
              <p:sp>
                <p:nvSpPr>
                  <p:cNvPr id="1414" name="Flowchart: Connector 141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15" name="Arc 141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Explosion 1 141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17" name="Group 1416"/>
                <p:cNvGrpSpPr/>
                <p:nvPr/>
              </p:nvGrpSpPr>
              <p:grpSpPr>
                <a:xfrm>
                  <a:off x="533400" y="6055090"/>
                  <a:ext cx="397104" cy="370537"/>
                  <a:chOff x="6003696" y="4056272"/>
                  <a:chExt cx="397104" cy="370537"/>
                </a:xfrm>
              </p:grpSpPr>
              <p:sp>
                <p:nvSpPr>
                  <p:cNvPr id="1418" name="Flowchart: Connector 141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19" name="Arc 141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0" name="Explosion 1 141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21" name="Group 1420"/>
                <p:cNvGrpSpPr/>
                <p:nvPr/>
              </p:nvGrpSpPr>
              <p:grpSpPr>
                <a:xfrm>
                  <a:off x="3992448" y="3566561"/>
                  <a:ext cx="397104" cy="370537"/>
                  <a:chOff x="6003696" y="4056272"/>
                  <a:chExt cx="397104" cy="370537"/>
                </a:xfrm>
              </p:grpSpPr>
              <p:sp>
                <p:nvSpPr>
                  <p:cNvPr id="1422" name="Flowchart: Connector 142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23" name="Arc 142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4" name="Explosion 1 142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25" name="Group 1424"/>
                <p:cNvGrpSpPr/>
                <p:nvPr/>
              </p:nvGrpSpPr>
              <p:grpSpPr>
                <a:xfrm>
                  <a:off x="4752975" y="3583722"/>
                  <a:ext cx="397104" cy="370537"/>
                  <a:chOff x="6003696" y="4056272"/>
                  <a:chExt cx="397104" cy="370537"/>
                </a:xfrm>
              </p:grpSpPr>
              <p:sp>
                <p:nvSpPr>
                  <p:cNvPr id="1426" name="Flowchart: Connector 142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27" name="Arc 142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8" name="Explosion 1 142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29" name="Group 1428"/>
                <p:cNvGrpSpPr/>
                <p:nvPr/>
              </p:nvGrpSpPr>
              <p:grpSpPr>
                <a:xfrm>
                  <a:off x="1044804" y="6090867"/>
                  <a:ext cx="397104" cy="370537"/>
                  <a:chOff x="6003696" y="4056272"/>
                  <a:chExt cx="397104" cy="370537"/>
                </a:xfrm>
              </p:grpSpPr>
              <p:sp>
                <p:nvSpPr>
                  <p:cNvPr id="1430" name="Flowchart: Connector 142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31" name="Arc 143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2" name="Explosion 1 143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33" name="Group 1432"/>
                <p:cNvGrpSpPr/>
                <p:nvPr/>
              </p:nvGrpSpPr>
              <p:grpSpPr>
                <a:xfrm>
                  <a:off x="1447800" y="6182663"/>
                  <a:ext cx="397104" cy="370537"/>
                  <a:chOff x="6003696" y="4056272"/>
                  <a:chExt cx="397104" cy="370537"/>
                </a:xfrm>
              </p:grpSpPr>
              <p:sp>
                <p:nvSpPr>
                  <p:cNvPr id="1434" name="Flowchart: Connector 143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35" name="Arc 143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6" name="Explosion 1 143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37" name="Group 1436"/>
                <p:cNvGrpSpPr/>
                <p:nvPr/>
              </p:nvGrpSpPr>
              <p:grpSpPr>
                <a:xfrm>
                  <a:off x="4535628" y="5029200"/>
                  <a:ext cx="397104" cy="370537"/>
                  <a:chOff x="6003696" y="4056272"/>
                  <a:chExt cx="397104" cy="370537"/>
                </a:xfrm>
              </p:grpSpPr>
              <p:sp>
                <p:nvSpPr>
                  <p:cNvPr id="1438" name="Flowchart: Connector 143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39" name="Arc 143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0" name="Explosion 1 143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41" name="Group 1440"/>
                <p:cNvGrpSpPr/>
                <p:nvPr/>
              </p:nvGrpSpPr>
              <p:grpSpPr>
                <a:xfrm>
                  <a:off x="4207104" y="5257800"/>
                  <a:ext cx="397104" cy="370537"/>
                  <a:chOff x="6003696" y="4056272"/>
                  <a:chExt cx="397104" cy="370537"/>
                </a:xfrm>
              </p:grpSpPr>
              <p:sp>
                <p:nvSpPr>
                  <p:cNvPr id="1442" name="Flowchart: Connector 144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43" name="Arc 144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4" name="Explosion 1 144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45" name="Group 1444"/>
                <p:cNvGrpSpPr/>
                <p:nvPr/>
              </p:nvGrpSpPr>
              <p:grpSpPr>
                <a:xfrm>
                  <a:off x="4283304" y="5649263"/>
                  <a:ext cx="397104" cy="370537"/>
                  <a:chOff x="6003696" y="4056272"/>
                  <a:chExt cx="397104" cy="370537"/>
                </a:xfrm>
              </p:grpSpPr>
              <p:sp>
                <p:nvSpPr>
                  <p:cNvPr id="1446" name="Flowchart: Connector 144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47" name="Arc 144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8" name="Explosion 1 144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49" name="Group 1448"/>
                <p:cNvGrpSpPr/>
                <p:nvPr/>
              </p:nvGrpSpPr>
              <p:grpSpPr>
                <a:xfrm>
                  <a:off x="4718508" y="5293577"/>
                  <a:ext cx="397104" cy="370537"/>
                  <a:chOff x="6003696" y="4056272"/>
                  <a:chExt cx="397104" cy="370537"/>
                </a:xfrm>
              </p:grpSpPr>
              <p:sp>
                <p:nvSpPr>
                  <p:cNvPr id="1450" name="Flowchart: Connector 144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51" name="Arc 145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2" name="Explosion 1 145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53" name="Group 1452"/>
                <p:cNvGrpSpPr/>
                <p:nvPr/>
              </p:nvGrpSpPr>
              <p:grpSpPr>
                <a:xfrm>
                  <a:off x="3842208" y="5115863"/>
                  <a:ext cx="397104" cy="370537"/>
                  <a:chOff x="6003696" y="4056272"/>
                  <a:chExt cx="397104" cy="370537"/>
                </a:xfrm>
              </p:grpSpPr>
              <p:sp>
                <p:nvSpPr>
                  <p:cNvPr id="1454" name="Flowchart: Connector 145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55" name="Arc 145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6" name="Explosion 1 145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57" name="Group 1456"/>
                <p:cNvGrpSpPr/>
                <p:nvPr/>
              </p:nvGrpSpPr>
              <p:grpSpPr>
                <a:xfrm>
                  <a:off x="3810000" y="5562600"/>
                  <a:ext cx="397104" cy="370537"/>
                  <a:chOff x="6003696" y="4056272"/>
                  <a:chExt cx="397104" cy="370537"/>
                </a:xfrm>
              </p:grpSpPr>
              <p:sp>
                <p:nvSpPr>
                  <p:cNvPr id="1458" name="Flowchart: Connector 145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59" name="Arc 145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0" name="Explosion 1 145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61" name="Group 1460"/>
                <p:cNvGrpSpPr/>
                <p:nvPr/>
              </p:nvGrpSpPr>
              <p:grpSpPr>
                <a:xfrm>
                  <a:off x="4535628" y="5902690"/>
                  <a:ext cx="397104" cy="370537"/>
                  <a:chOff x="6003696" y="4056272"/>
                  <a:chExt cx="397104" cy="370537"/>
                </a:xfrm>
              </p:grpSpPr>
              <p:sp>
                <p:nvSpPr>
                  <p:cNvPr id="1462" name="Flowchart: Connector 146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63" name="Arc 146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4" name="Explosion 1 146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65" name="Group 1464"/>
                <p:cNvGrpSpPr/>
                <p:nvPr/>
              </p:nvGrpSpPr>
              <p:grpSpPr>
                <a:xfrm>
                  <a:off x="4207104" y="6131290"/>
                  <a:ext cx="397104" cy="370537"/>
                  <a:chOff x="6003696" y="4056272"/>
                  <a:chExt cx="397104" cy="370537"/>
                </a:xfrm>
              </p:grpSpPr>
              <p:sp>
                <p:nvSpPr>
                  <p:cNvPr id="1466" name="Flowchart: Connector 146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67" name="Arc 146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8" name="Explosion 1 146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69" name="Group 1468"/>
                <p:cNvGrpSpPr/>
                <p:nvPr/>
              </p:nvGrpSpPr>
              <p:grpSpPr>
                <a:xfrm>
                  <a:off x="4718508" y="6167067"/>
                  <a:ext cx="397104" cy="370537"/>
                  <a:chOff x="6003696" y="4056272"/>
                  <a:chExt cx="397104" cy="370537"/>
                </a:xfrm>
              </p:grpSpPr>
              <p:sp>
                <p:nvSpPr>
                  <p:cNvPr id="1470" name="Flowchart: Connector 146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71" name="Arc 147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2" name="Explosion 1 147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73" name="Group 1472"/>
                <p:cNvGrpSpPr/>
                <p:nvPr/>
              </p:nvGrpSpPr>
              <p:grpSpPr>
                <a:xfrm>
                  <a:off x="3842208" y="5989353"/>
                  <a:ext cx="397104" cy="370537"/>
                  <a:chOff x="6003696" y="4056272"/>
                  <a:chExt cx="397104" cy="370537"/>
                </a:xfrm>
              </p:grpSpPr>
              <p:sp>
                <p:nvSpPr>
                  <p:cNvPr id="1474" name="Flowchart: Connector 147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75" name="Arc 147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6" name="Explosion 1 147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77" name="Group 1476"/>
                <p:cNvGrpSpPr/>
                <p:nvPr/>
              </p:nvGrpSpPr>
              <p:grpSpPr>
                <a:xfrm>
                  <a:off x="4746396" y="4237131"/>
                  <a:ext cx="397104" cy="370537"/>
                  <a:chOff x="6003696" y="4056272"/>
                  <a:chExt cx="397104" cy="370537"/>
                </a:xfrm>
              </p:grpSpPr>
              <p:sp>
                <p:nvSpPr>
                  <p:cNvPr id="1478" name="Flowchart: Connector 147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79" name="Arc 147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0" name="Explosion 1 147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81" name="Group 1480"/>
                <p:cNvGrpSpPr/>
                <p:nvPr/>
              </p:nvGrpSpPr>
              <p:grpSpPr>
                <a:xfrm>
                  <a:off x="4708296" y="5619194"/>
                  <a:ext cx="397104" cy="370537"/>
                  <a:chOff x="6003696" y="4056272"/>
                  <a:chExt cx="397104" cy="370537"/>
                </a:xfrm>
              </p:grpSpPr>
              <p:sp>
                <p:nvSpPr>
                  <p:cNvPr id="1482" name="Flowchart: Connector 148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83" name="Arc 148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4" name="Explosion 1 148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85" name="Group 1484"/>
                <p:cNvGrpSpPr/>
                <p:nvPr/>
              </p:nvGrpSpPr>
              <p:grpSpPr>
                <a:xfrm>
                  <a:off x="4273092" y="4277663"/>
                  <a:ext cx="397104" cy="370537"/>
                  <a:chOff x="6003696" y="4056272"/>
                  <a:chExt cx="397104" cy="370537"/>
                </a:xfrm>
              </p:grpSpPr>
              <p:sp>
                <p:nvSpPr>
                  <p:cNvPr id="1486" name="Flowchart: Connector 148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87" name="Arc 148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8" name="Explosion 1 148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89" name="Group 1488"/>
                <p:cNvGrpSpPr/>
                <p:nvPr/>
              </p:nvGrpSpPr>
              <p:grpSpPr>
                <a:xfrm>
                  <a:off x="4708296" y="3921977"/>
                  <a:ext cx="397104" cy="370537"/>
                  <a:chOff x="6003696" y="4056272"/>
                  <a:chExt cx="397104" cy="370537"/>
                </a:xfrm>
              </p:grpSpPr>
              <p:sp>
                <p:nvSpPr>
                  <p:cNvPr id="1490" name="Flowchart: Connector 148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91" name="Arc 149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2" name="Explosion 1 149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93" name="Group 1492"/>
                <p:cNvGrpSpPr/>
                <p:nvPr/>
              </p:nvGrpSpPr>
              <p:grpSpPr>
                <a:xfrm>
                  <a:off x="4525416" y="4531090"/>
                  <a:ext cx="397104" cy="370537"/>
                  <a:chOff x="6003696" y="4056272"/>
                  <a:chExt cx="397104" cy="370537"/>
                </a:xfrm>
              </p:grpSpPr>
              <p:sp>
                <p:nvSpPr>
                  <p:cNvPr id="1494" name="Flowchart: Connector 1493"/>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95" name="Arc 1494"/>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6" name="Explosion 1 1495"/>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497" name="Group 1496"/>
                <p:cNvGrpSpPr/>
                <p:nvPr/>
              </p:nvGrpSpPr>
              <p:grpSpPr>
                <a:xfrm>
                  <a:off x="4196892" y="4759690"/>
                  <a:ext cx="397104" cy="370537"/>
                  <a:chOff x="6003696" y="4056272"/>
                  <a:chExt cx="397104" cy="370537"/>
                </a:xfrm>
              </p:grpSpPr>
              <p:sp>
                <p:nvSpPr>
                  <p:cNvPr id="1498" name="Flowchart: Connector 1497"/>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99" name="Arc 1498"/>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0" name="Explosion 1 1499"/>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501" name="Group 1500"/>
                <p:cNvGrpSpPr/>
                <p:nvPr/>
              </p:nvGrpSpPr>
              <p:grpSpPr>
                <a:xfrm>
                  <a:off x="4708296" y="4795467"/>
                  <a:ext cx="397104" cy="370537"/>
                  <a:chOff x="6003696" y="4056272"/>
                  <a:chExt cx="397104" cy="370537"/>
                </a:xfrm>
              </p:grpSpPr>
              <p:sp>
                <p:nvSpPr>
                  <p:cNvPr id="1502" name="Flowchart: Connector 1501"/>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03" name="Arc 1502"/>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4" name="Explosion 1 1503"/>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505" name="Group 1504"/>
                <p:cNvGrpSpPr/>
                <p:nvPr/>
              </p:nvGrpSpPr>
              <p:grpSpPr>
                <a:xfrm>
                  <a:off x="2217851" y="6174178"/>
                  <a:ext cx="397104" cy="370537"/>
                  <a:chOff x="6003696" y="4056272"/>
                  <a:chExt cx="397104" cy="370537"/>
                </a:xfrm>
              </p:grpSpPr>
              <p:sp>
                <p:nvSpPr>
                  <p:cNvPr id="1506" name="Flowchart: Connector 1505"/>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07" name="Arc 1506"/>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8" name="Explosion 1 1507"/>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509" name="Group 1508"/>
                <p:cNvGrpSpPr/>
                <p:nvPr/>
              </p:nvGrpSpPr>
              <p:grpSpPr>
                <a:xfrm>
                  <a:off x="3530617" y="5307869"/>
                  <a:ext cx="397104" cy="370537"/>
                  <a:chOff x="6003696" y="4056272"/>
                  <a:chExt cx="397104" cy="370537"/>
                </a:xfrm>
              </p:grpSpPr>
              <p:sp>
                <p:nvSpPr>
                  <p:cNvPr id="1510" name="Flowchart: Connector 1509"/>
                  <p:cNvSpPr/>
                  <p:nvPr/>
                </p:nvSpPr>
                <p:spPr bwMode="auto">
                  <a:xfrm>
                    <a:off x="6164148" y="4212875"/>
                    <a:ext cx="76200" cy="76200"/>
                  </a:xfrm>
                  <a:prstGeom prst="flowChartConnector">
                    <a:avLst/>
                  </a:prstGeom>
                  <a:ln w="19050">
                    <a:headEnd type="none" w="med" len="med"/>
                    <a:tailEnd type="none" w="med" len="med"/>
                  </a:ln>
                  <a:effectLst/>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11" name="Arc 1510"/>
                  <p:cNvSpPr/>
                  <p:nvPr/>
                </p:nvSpPr>
                <p:spPr>
                  <a:xfrm>
                    <a:off x="6003696" y="4056272"/>
                    <a:ext cx="397104" cy="370537"/>
                  </a:xfrm>
                  <a:prstGeom prst="arc">
                    <a:avLst>
                      <a:gd name="adj1" fmla="val 16200000"/>
                      <a:gd name="adj2" fmla="val 16195163"/>
                    </a:avLst>
                  </a:prstGeom>
                  <a:ln w="19050">
                    <a:solidFill>
                      <a:srgbClr xmlns:mc="http://schemas.openxmlformats.org/markup-compatibility/2006" xmlns:a14="http://schemas.microsoft.com/office/drawing/2010/main" val="FF0000" mc:Ignorabl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2" name="Explosion 1 1511"/>
                  <p:cNvSpPr/>
                  <p:nvPr/>
                </p:nvSpPr>
                <p:spPr bwMode="auto">
                  <a:xfrm>
                    <a:off x="6070582" y="4105210"/>
                    <a:ext cx="263331" cy="291530"/>
                  </a:xfrm>
                  <a:prstGeom prst="irregularSeal1">
                    <a:avLst/>
                  </a:prstGeom>
                  <a:noFill/>
                  <a:ln w="12700">
                    <a:solidFill>
                      <a:srgbClr xmlns:mc="http://schemas.openxmlformats.org/markup-compatibility/2006" xmlns:a14="http://schemas.microsoft.com/office/drawing/2010/main" val="FF3300" mc:Ignorable=""/>
                    </a:solidFill>
                    <a:headEnd type="none" w="med" len="med"/>
                    <a:tailEnd type="none" w="med" len="med"/>
                  </a:ln>
                  <a:effectLst>
                    <a:innerShdw blurRad="1041400" dist="838200" dir="18660000">
                      <a:srgbClr xmlns:mc="http://schemas.openxmlformats.org/markup-compatibility/2006" xmlns:a14="http://schemas.microsoft.com/office/drawing/2010/main" val="FF0000" mc:Ignorable="">
                        <a:alpha val="90000"/>
                      </a:srgbClr>
                    </a:inn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sp>
            <p:nvSpPr>
              <p:cNvPr id="634" name="Rectangle 633"/>
              <p:cNvSpPr/>
              <p:nvPr/>
            </p:nvSpPr>
            <p:spPr bwMode="auto">
              <a:xfrm rot="10800000">
                <a:off x="4939275" y="1432888"/>
                <a:ext cx="2024796" cy="557384"/>
              </a:xfrm>
              <a:prstGeom prst="rect">
                <a:avLst/>
              </a:prstGeom>
              <a:solidFill>
                <a:schemeClr val="bg1">
                  <a:lumMod val="65000"/>
                  <a:lumOff val="3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5" name="Rectangle 634"/>
              <p:cNvSpPr/>
              <p:nvPr/>
            </p:nvSpPr>
            <p:spPr bwMode="auto">
              <a:xfrm>
                <a:off x="5592971" y="533104"/>
                <a:ext cx="710338" cy="899784"/>
              </a:xfrm>
              <a:prstGeom prst="rect">
                <a:avLst/>
              </a:prstGeom>
              <a:solidFill>
                <a:schemeClr val="bg1">
                  <a:lumMod val="65000"/>
                  <a:lumOff val="3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8" name="Rectangle 637"/>
              <p:cNvSpPr/>
              <p:nvPr/>
            </p:nvSpPr>
            <p:spPr bwMode="auto">
              <a:xfrm>
                <a:off x="4265937" y="1432888"/>
                <a:ext cx="680407" cy="2463524"/>
              </a:xfrm>
              <a:prstGeom prst="rect">
                <a:avLst/>
              </a:prstGeom>
              <a:solidFill>
                <a:schemeClr val="bg1">
                  <a:lumMod val="65000"/>
                  <a:lumOff val="35000"/>
                </a:schemeClr>
              </a:solidFill>
              <a:ln>
                <a:solidFill>
                  <a:schemeClr val="bg1">
                    <a:lumMod val="75000"/>
                    <a:lumOff val="2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9" name="Rectangle 638"/>
              <p:cNvSpPr/>
              <p:nvPr/>
            </p:nvSpPr>
            <p:spPr bwMode="auto">
              <a:xfrm>
                <a:off x="6961512" y="1432592"/>
                <a:ext cx="680407" cy="2463524"/>
              </a:xfrm>
              <a:prstGeom prst="rect">
                <a:avLst/>
              </a:prstGeom>
              <a:solidFill>
                <a:schemeClr val="bg1">
                  <a:lumMod val="65000"/>
                  <a:lumOff val="35000"/>
                </a:schemeClr>
              </a:solidFill>
              <a:ln>
                <a:solidFill>
                  <a:schemeClr val="bg1">
                    <a:lumMod val="75000"/>
                    <a:lumOff val="2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643" name="Straight Arrow Connector 642"/>
              <p:cNvCxnSpPr/>
              <p:nvPr/>
            </p:nvCxnSpPr>
            <p:spPr>
              <a:xfrm>
                <a:off x="5969131" y="228600"/>
                <a:ext cx="0" cy="990600"/>
              </a:xfrm>
              <a:prstGeom prst="straightConnector1">
                <a:avLst/>
              </a:prstGeom>
              <a:ln w="25400">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44" name="TextBox 643"/>
              <p:cNvSpPr txBox="1"/>
              <p:nvPr/>
            </p:nvSpPr>
            <p:spPr>
              <a:xfrm>
                <a:off x="5970113" y="4069853"/>
                <a:ext cx="756037" cy="461665"/>
              </a:xfrm>
              <a:prstGeom prst="rect">
                <a:avLst/>
              </a:prstGeom>
              <a:noFill/>
            </p:spPr>
            <p:txBody>
              <a:bodyPr wrap="square" rtlCol="0">
                <a:spAutoFit/>
              </a:bodyPr>
              <a:lstStyle/>
              <a:p>
                <a:r>
                  <a:rPr lang="en-US" sz="2400" dirty="0" smtClean="0">
                    <a:latin typeface="Script MT Bold"/>
                    <a:ea typeface="Adobe Gothic Std B" pitchFamily="34" charset="-128"/>
                    <a:cs typeface="Times New Roman" pitchFamily="18" charset="0"/>
                  </a:rPr>
                  <a:t>I</a:t>
                </a:r>
                <a:endParaRPr lang="en-US" sz="2400" dirty="0">
                  <a:latin typeface="KursivC" pitchFamily="82" charset="0"/>
                  <a:ea typeface="Adobe Gothic Std B" pitchFamily="34" charset="-128"/>
                  <a:cs typeface="Times New Roman" pitchFamily="18" charset="0"/>
                </a:endParaRPr>
              </a:p>
            </p:txBody>
          </p:sp>
          <p:cxnSp>
            <p:nvCxnSpPr>
              <p:cNvPr id="645" name="Straight Arrow Connector 644"/>
              <p:cNvCxnSpPr/>
              <p:nvPr/>
            </p:nvCxnSpPr>
            <p:spPr>
              <a:xfrm flipH="1">
                <a:off x="5941925" y="673974"/>
                <a:ext cx="24607" cy="3898026"/>
              </a:xfrm>
              <a:prstGeom prst="straightConnector1">
                <a:avLst/>
              </a:prstGeom>
              <a:ln w="25400">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46" name="TextBox 645"/>
              <p:cNvSpPr txBox="1"/>
              <p:nvPr/>
            </p:nvSpPr>
            <p:spPr>
              <a:xfrm>
                <a:off x="6019800" y="76200"/>
                <a:ext cx="75603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a:t>
                </a:r>
                <a:endParaRPr lang="en-US" sz="2400" dirty="0">
                  <a:latin typeface="Times New Roman" pitchFamily="18" charset="0"/>
                  <a:cs typeface="Times New Roman" pitchFamily="18" charset="0"/>
                </a:endParaRPr>
              </a:p>
            </p:txBody>
          </p:sp>
        </p:grpSp>
        <p:sp>
          <p:nvSpPr>
            <p:cNvPr id="655" name="TextBox 654"/>
            <p:cNvSpPr txBox="1"/>
            <p:nvPr/>
          </p:nvSpPr>
          <p:spPr>
            <a:xfrm>
              <a:off x="5766793" y="2096997"/>
              <a:ext cx="1396007" cy="369332"/>
            </a:xfrm>
            <a:prstGeom prst="rect">
              <a:avLst/>
            </a:prstGeom>
            <a:noFill/>
          </p:spPr>
          <p:txBody>
            <a:bodyPr wrap="square" rtlCol="0">
              <a:spAutoFit/>
            </a:bodyPr>
            <a:lstStyle/>
            <a:p>
              <a:r>
                <a:rPr lang="en-US"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1</a:t>
              </a:r>
              <a:r>
                <a:rPr lang="en-US"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2</a:t>
              </a:r>
              <a:r>
                <a:rPr lang="en-US"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3</a:t>
              </a:r>
              <a:endParaRPr lang="en-US" dirty="0"/>
            </a:p>
          </p:txBody>
        </p:sp>
        <p:sp>
          <p:nvSpPr>
            <p:cNvPr id="656" name="TextBox 655"/>
            <p:cNvSpPr txBox="1"/>
            <p:nvPr/>
          </p:nvSpPr>
          <p:spPr>
            <a:xfrm>
              <a:off x="5785393" y="2916716"/>
              <a:ext cx="2063207"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1          </a:t>
              </a:r>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       </a:t>
              </a:r>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3</a:t>
              </a:r>
              <a:endParaRPr lang="en-US" sz="2000" b="1" baseline="-25000" dirty="0">
                <a:ln w="50800"/>
                <a:solidFill>
                  <a:schemeClr val="bg1">
                    <a:shade val="50000"/>
                  </a:schemeClr>
                </a:solidFill>
                <a:latin typeface="Times New Roman" pitchFamily="18" charset="0"/>
                <a:cs typeface="Times New Roman" pitchFamily="18" charset="0"/>
              </a:endParaRPr>
            </a:p>
          </p:txBody>
        </p:sp>
      </p:grpSp>
      <p:grpSp>
        <p:nvGrpSpPr>
          <p:cNvPr id="205" name="Group 204"/>
          <p:cNvGrpSpPr/>
          <p:nvPr/>
        </p:nvGrpSpPr>
        <p:grpSpPr>
          <a:xfrm>
            <a:off x="864704" y="693475"/>
            <a:ext cx="3728407" cy="4644092"/>
            <a:chOff x="739587" y="683439"/>
            <a:chExt cx="3728407" cy="4644092"/>
          </a:xfrm>
        </p:grpSpPr>
        <p:grpSp>
          <p:nvGrpSpPr>
            <p:cNvPr id="191" name="Group 190"/>
            <p:cNvGrpSpPr/>
            <p:nvPr/>
          </p:nvGrpSpPr>
          <p:grpSpPr>
            <a:xfrm>
              <a:off x="739587" y="683439"/>
              <a:ext cx="3728407" cy="4644092"/>
              <a:chOff x="76200" y="152400"/>
              <a:chExt cx="3728407" cy="4644092"/>
            </a:xfrm>
          </p:grpSpPr>
          <p:grpSp>
            <p:nvGrpSpPr>
              <p:cNvPr id="1104" name="Group 1103"/>
              <p:cNvGrpSpPr/>
              <p:nvPr/>
            </p:nvGrpSpPr>
            <p:grpSpPr>
              <a:xfrm>
                <a:off x="218863" y="1433184"/>
                <a:ext cx="2921017" cy="2355705"/>
                <a:chOff x="-1371600" y="-788222"/>
                <a:chExt cx="6705600" cy="5407847"/>
              </a:xfrm>
            </p:grpSpPr>
            <p:grpSp>
              <p:nvGrpSpPr>
                <p:cNvPr id="347" name="Group 346"/>
                <p:cNvGrpSpPr/>
                <p:nvPr/>
              </p:nvGrpSpPr>
              <p:grpSpPr>
                <a:xfrm>
                  <a:off x="-1371600" y="-788222"/>
                  <a:ext cx="6705600" cy="5407847"/>
                  <a:chOff x="-1295400" y="-228600"/>
                  <a:chExt cx="6705600" cy="5407847"/>
                </a:xfrm>
              </p:grpSpPr>
              <p:sp>
                <p:nvSpPr>
                  <p:cNvPr id="5" name="Rectangle 4"/>
                  <p:cNvSpPr/>
                  <p:nvPr/>
                </p:nvSpPr>
                <p:spPr bwMode="auto">
                  <a:xfrm>
                    <a:off x="762000" y="1066800"/>
                    <a:ext cx="4648200" cy="3048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Flowchart: Connector 5"/>
                  <p:cNvSpPr/>
                  <p:nvPr/>
                </p:nvSpPr>
                <p:spPr bwMode="auto">
                  <a:xfrm>
                    <a:off x="9906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 name="Flowchart: Connector 6"/>
                  <p:cNvSpPr/>
                  <p:nvPr/>
                </p:nvSpPr>
                <p:spPr bwMode="auto">
                  <a:xfrm>
                    <a:off x="11430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Flowchart: Connector 7"/>
                  <p:cNvSpPr/>
                  <p:nvPr/>
                </p:nvSpPr>
                <p:spPr bwMode="auto">
                  <a:xfrm>
                    <a:off x="12954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 name="Flowchart: Connector 8"/>
                  <p:cNvSpPr/>
                  <p:nvPr/>
                </p:nvSpPr>
                <p:spPr bwMode="auto">
                  <a:xfrm>
                    <a:off x="14478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Flowchart: Connector 9"/>
                  <p:cNvSpPr/>
                  <p:nvPr/>
                </p:nvSpPr>
                <p:spPr bwMode="auto">
                  <a:xfrm>
                    <a:off x="16002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Flowchart: Connector 10"/>
                  <p:cNvSpPr/>
                  <p:nvPr/>
                </p:nvSpPr>
                <p:spPr bwMode="auto">
                  <a:xfrm>
                    <a:off x="17526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Flowchart: Connector 11"/>
                  <p:cNvSpPr/>
                  <p:nvPr/>
                </p:nvSpPr>
                <p:spPr bwMode="auto">
                  <a:xfrm>
                    <a:off x="1905000" y="2209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 name="Flowchart: Connector 12"/>
                  <p:cNvSpPr/>
                  <p:nvPr/>
                </p:nvSpPr>
                <p:spPr bwMode="auto">
                  <a:xfrm>
                    <a:off x="2057400" y="2362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 name="Flowchart: Connector 13"/>
                  <p:cNvSpPr/>
                  <p:nvPr/>
                </p:nvSpPr>
                <p:spPr bwMode="auto">
                  <a:xfrm>
                    <a:off x="2209800" y="2514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 name="Flowchart: Connector 14"/>
                  <p:cNvSpPr/>
                  <p:nvPr/>
                </p:nvSpPr>
                <p:spPr bwMode="auto">
                  <a:xfrm>
                    <a:off x="2362200" y="2667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Flowchart: Connector 15"/>
                  <p:cNvSpPr/>
                  <p:nvPr/>
                </p:nvSpPr>
                <p:spPr bwMode="auto">
                  <a:xfrm>
                    <a:off x="2514600" y="2819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Flowchart: Connector 16"/>
                  <p:cNvSpPr/>
                  <p:nvPr/>
                </p:nvSpPr>
                <p:spPr bwMode="auto">
                  <a:xfrm>
                    <a:off x="2667000" y="2971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Flowchart: Connector 17"/>
                  <p:cNvSpPr/>
                  <p:nvPr/>
                </p:nvSpPr>
                <p:spPr bwMode="auto">
                  <a:xfrm>
                    <a:off x="2819400" y="3124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Flowchart: Connector 18"/>
                  <p:cNvSpPr/>
                  <p:nvPr/>
                </p:nvSpPr>
                <p:spPr bwMode="auto">
                  <a:xfrm>
                    <a:off x="2971800" y="3276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Flowchart: Connector 19"/>
                  <p:cNvSpPr/>
                  <p:nvPr/>
                </p:nvSpPr>
                <p:spPr bwMode="auto">
                  <a:xfrm>
                    <a:off x="3124200" y="3429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Flowchart: Connector 20"/>
                  <p:cNvSpPr/>
                  <p:nvPr/>
                </p:nvSpPr>
                <p:spPr bwMode="auto">
                  <a:xfrm>
                    <a:off x="3276600" y="3581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Flowchart: Connector 21"/>
                  <p:cNvSpPr/>
                  <p:nvPr/>
                </p:nvSpPr>
                <p:spPr bwMode="auto">
                  <a:xfrm>
                    <a:off x="3429000" y="3733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Flowchart: Connector 22"/>
                  <p:cNvSpPr/>
                  <p:nvPr/>
                </p:nvSpPr>
                <p:spPr bwMode="auto">
                  <a:xfrm>
                    <a:off x="8382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4" name="Flowchart: Connector 23"/>
                  <p:cNvSpPr/>
                  <p:nvPr/>
                </p:nvSpPr>
                <p:spPr bwMode="auto">
                  <a:xfrm>
                    <a:off x="9906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 name="Flowchart: Connector 24"/>
                  <p:cNvSpPr/>
                  <p:nvPr/>
                </p:nvSpPr>
                <p:spPr bwMode="auto">
                  <a:xfrm>
                    <a:off x="11430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Flowchart: Connector 25"/>
                  <p:cNvSpPr/>
                  <p:nvPr/>
                </p:nvSpPr>
                <p:spPr bwMode="auto">
                  <a:xfrm>
                    <a:off x="12954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 name="Flowchart: Connector 26"/>
                  <p:cNvSpPr/>
                  <p:nvPr/>
                </p:nvSpPr>
                <p:spPr bwMode="auto">
                  <a:xfrm>
                    <a:off x="14478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Flowchart: Connector 27"/>
                  <p:cNvSpPr/>
                  <p:nvPr/>
                </p:nvSpPr>
                <p:spPr bwMode="auto">
                  <a:xfrm>
                    <a:off x="1600200" y="2209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 name="Flowchart: Connector 28"/>
                  <p:cNvSpPr/>
                  <p:nvPr/>
                </p:nvSpPr>
                <p:spPr bwMode="auto">
                  <a:xfrm>
                    <a:off x="1752600" y="2362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 name="Flowchart: Connector 29"/>
                  <p:cNvSpPr/>
                  <p:nvPr/>
                </p:nvSpPr>
                <p:spPr bwMode="auto">
                  <a:xfrm>
                    <a:off x="1905000" y="2514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 name="Flowchart: Connector 30"/>
                  <p:cNvSpPr/>
                  <p:nvPr/>
                </p:nvSpPr>
                <p:spPr bwMode="auto">
                  <a:xfrm>
                    <a:off x="2057400" y="2667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 name="Flowchart: Connector 31"/>
                  <p:cNvSpPr/>
                  <p:nvPr/>
                </p:nvSpPr>
                <p:spPr bwMode="auto">
                  <a:xfrm>
                    <a:off x="2209800" y="2819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 name="Flowchart: Connector 32"/>
                  <p:cNvSpPr/>
                  <p:nvPr/>
                </p:nvSpPr>
                <p:spPr bwMode="auto">
                  <a:xfrm>
                    <a:off x="2362200" y="2971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Flowchart: Connector 33"/>
                  <p:cNvSpPr/>
                  <p:nvPr/>
                </p:nvSpPr>
                <p:spPr bwMode="auto">
                  <a:xfrm>
                    <a:off x="2514600" y="3124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5" name="Flowchart: Connector 34"/>
                  <p:cNvSpPr/>
                  <p:nvPr/>
                </p:nvSpPr>
                <p:spPr bwMode="auto">
                  <a:xfrm>
                    <a:off x="2667000" y="3276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6" name="Flowchart: Connector 35"/>
                  <p:cNvSpPr/>
                  <p:nvPr/>
                </p:nvSpPr>
                <p:spPr bwMode="auto">
                  <a:xfrm>
                    <a:off x="2819400" y="3429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7" name="Flowchart: Connector 36"/>
                  <p:cNvSpPr/>
                  <p:nvPr/>
                </p:nvSpPr>
                <p:spPr bwMode="auto">
                  <a:xfrm>
                    <a:off x="2971800" y="3581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8" name="Flowchart: Connector 37"/>
                  <p:cNvSpPr/>
                  <p:nvPr/>
                </p:nvSpPr>
                <p:spPr bwMode="auto">
                  <a:xfrm>
                    <a:off x="3124200" y="3733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 name="Flowchart: Connector 38"/>
                  <p:cNvSpPr/>
                  <p:nvPr/>
                </p:nvSpPr>
                <p:spPr bwMode="auto">
                  <a:xfrm>
                    <a:off x="3276600" y="3886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0" name="Flowchart: Connector 39"/>
                  <p:cNvSpPr/>
                  <p:nvPr/>
                </p:nvSpPr>
                <p:spPr bwMode="auto">
                  <a:xfrm>
                    <a:off x="1600200" y="1219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1" name="Flowchart: Connector 40"/>
                  <p:cNvSpPr/>
                  <p:nvPr/>
                </p:nvSpPr>
                <p:spPr bwMode="auto">
                  <a:xfrm>
                    <a:off x="17526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Flowchart: Connector 41"/>
                  <p:cNvSpPr/>
                  <p:nvPr/>
                </p:nvSpPr>
                <p:spPr bwMode="auto">
                  <a:xfrm>
                    <a:off x="19050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3" name="Flowchart: Connector 42"/>
                  <p:cNvSpPr/>
                  <p:nvPr/>
                </p:nvSpPr>
                <p:spPr bwMode="auto">
                  <a:xfrm>
                    <a:off x="20574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4" name="Flowchart: Connector 43"/>
                  <p:cNvSpPr/>
                  <p:nvPr/>
                </p:nvSpPr>
                <p:spPr bwMode="auto">
                  <a:xfrm>
                    <a:off x="22098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5" name="Flowchart: Connector 44"/>
                  <p:cNvSpPr/>
                  <p:nvPr/>
                </p:nvSpPr>
                <p:spPr bwMode="auto">
                  <a:xfrm>
                    <a:off x="23622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6" name="Flowchart: Connector 45"/>
                  <p:cNvSpPr/>
                  <p:nvPr/>
                </p:nvSpPr>
                <p:spPr bwMode="auto">
                  <a:xfrm>
                    <a:off x="25146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7" name="Flowchart: Connector 46"/>
                  <p:cNvSpPr/>
                  <p:nvPr/>
                </p:nvSpPr>
                <p:spPr bwMode="auto">
                  <a:xfrm>
                    <a:off x="26670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8" name="Flowchart: Connector 47"/>
                  <p:cNvSpPr/>
                  <p:nvPr/>
                </p:nvSpPr>
                <p:spPr bwMode="auto">
                  <a:xfrm>
                    <a:off x="28194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9" name="Flowchart: Connector 48"/>
                  <p:cNvSpPr/>
                  <p:nvPr/>
                </p:nvSpPr>
                <p:spPr bwMode="auto">
                  <a:xfrm>
                    <a:off x="29718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0" name="Flowchart: Connector 49"/>
                  <p:cNvSpPr/>
                  <p:nvPr/>
                </p:nvSpPr>
                <p:spPr bwMode="auto">
                  <a:xfrm>
                    <a:off x="31242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1" name="Flowchart: Connector 50"/>
                  <p:cNvSpPr/>
                  <p:nvPr/>
                </p:nvSpPr>
                <p:spPr bwMode="auto">
                  <a:xfrm>
                    <a:off x="3276600" y="2895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2" name="Flowchart: Connector 51"/>
                  <p:cNvSpPr/>
                  <p:nvPr/>
                </p:nvSpPr>
                <p:spPr bwMode="auto">
                  <a:xfrm>
                    <a:off x="34290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Flowchart: Connector 52"/>
                  <p:cNvSpPr/>
                  <p:nvPr/>
                </p:nvSpPr>
                <p:spPr bwMode="auto">
                  <a:xfrm>
                    <a:off x="3581400" y="3200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4" name="Flowchart: Connector 53"/>
                  <p:cNvSpPr/>
                  <p:nvPr/>
                </p:nvSpPr>
                <p:spPr bwMode="auto">
                  <a:xfrm>
                    <a:off x="37338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5" name="Flowchart: Connector 54"/>
                  <p:cNvSpPr/>
                  <p:nvPr/>
                </p:nvSpPr>
                <p:spPr bwMode="auto">
                  <a:xfrm>
                    <a:off x="3886200" y="3505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6" name="Flowchart: Connector 55"/>
                  <p:cNvSpPr/>
                  <p:nvPr/>
                </p:nvSpPr>
                <p:spPr bwMode="auto">
                  <a:xfrm>
                    <a:off x="4038600" y="3657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7" name="Flowchart: Connector 56"/>
                  <p:cNvSpPr/>
                  <p:nvPr/>
                </p:nvSpPr>
                <p:spPr bwMode="auto">
                  <a:xfrm>
                    <a:off x="14478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8" name="Flowchart: Connector 57"/>
                  <p:cNvSpPr/>
                  <p:nvPr/>
                </p:nvSpPr>
                <p:spPr bwMode="auto">
                  <a:xfrm>
                    <a:off x="16002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9" name="Flowchart: Connector 58"/>
                  <p:cNvSpPr/>
                  <p:nvPr/>
                </p:nvSpPr>
                <p:spPr bwMode="auto">
                  <a:xfrm>
                    <a:off x="17526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0" name="Flowchart: Connector 59"/>
                  <p:cNvSpPr/>
                  <p:nvPr/>
                </p:nvSpPr>
                <p:spPr bwMode="auto">
                  <a:xfrm>
                    <a:off x="19050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1" name="Flowchart: Connector 60"/>
                  <p:cNvSpPr/>
                  <p:nvPr/>
                </p:nvSpPr>
                <p:spPr bwMode="auto">
                  <a:xfrm>
                    <a:off x="20574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 name="Flowchart: Connector 61"/>
                  <p:cNvSpPr/>
                  <p:nvPr/>
                </p:nvSpPr>
                <p:spPr bwMode="auto">
                  <a:xfrm>
                    <a:off x="22098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 name="Flowchart: Connector 62"/>
                  <p:cNvSpPr/>
                  <p:nvPr/>
                </p:nvSpPr>
                <p:spPr bwMode="auto">
                  <a:xfrm>
                    <a:off x="23622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4" name="Flowchart: Connector 63"/>
                  <p:cNvSpPr/>
                  <p:nvPr/>
                </p:nvSpPr>
                <p:spPr bwMode="auto">
                  <a:xfrm>
                    <a:off x="25146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5" name="Flowchart: Connector 64"/>
                  <p:cNvSpPr/>
                  <p:nvPr/>
                </p:nvSpPr>
                <p:spPr bwMode="auto">
                  <a:xfrm>
                    <a:off x="26670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6" name="Flowchart: Connector 65"/>
                  <p:cNvSpPr/>
                  <p:nvPr/>
                </p:nvSpPr>
                <p:spPr bwMode="auto">
                  <a:xfrm>
                    <a:off x="28194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7" name="Flowchart: Connector 66"/>
                  <p:cNvSpPr/>
                  <p:nvPr/>
                </p:nvSpPr>
                <p:spPr bwMode="auto">
                  <a:xfrm>
                    <a:off x="2971800" y="2895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8" name="Flowchart: Connector 67"/>
                  <p:cNvSpPr/>
                  <p:nvPr/>
                </p:nvSpPr>
                <p:spPr bwMode="auto">
                  <a:xfrm>
                    <a:off x="31242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Flowchart: Connector 68"/>
                  <p:cNvSpPr/>
                  <p:nvPr/>
                </p:nvSpPr>
                <p:spPr bwMode="auto">
                  <a:xfrm>
                    <a:off x="3276600" y="3200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Flowchart: Connector 69"/>
                  <p:cNvSpPr/>
                  <p:nvPr/>
                </p:nvSpPr>
                <p:spPr bwMode="auto">
                  <a:xfrm>
                    <a:off x="34290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1" name="Flowchart: Connector 70"/>
                  <p:cNvSpPr/>
                  <p:nvPr/>
                </p:nvSpPr>
                <p:spPr bwMode="auto">
                  <a:xfrm>
                    <a:off x="3581400" y="3505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Flowchart: Connector 71"/>
                  <p:cNvSpPr/>
                  <p:nvPr/>
                </p:nvSpPr>
                <p:spPr bwMode="auto">
                  <a:xfrm>
                    <a:off x="3733800" y="3657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Flowchart: Connector 72"/>
                  <p:cNvSpPr/>
                  <p:nvPr/>
                </p:nvSpPr>
                <p:spPr bwMode="auto">
                  <a:xfrm>
                    <a:off x="3886200" y="3810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4" name="Flowchart: Connector 73"/>
                  <p:cNvSpPr/>
                  <p:nvPr/>
                </p:nvSpPr>
                <p:spPr bwMode="auto">
                  <a:xfrm>
                    <a:off x="2286000" y="1219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5" name="Flowchart: Connector 74"/>
                  <p:cNvSpPr/>
                  <p:nvPr/>
                </p:nvSpPr>
                <p:spPr bwMode="auto">
                  <a:xfrm>
                    <a:off x="24384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6" name="Flowchart: Connector 75"/>
                  <p:cNvSpPr/>
                  <p:nvPr/>
                </p:nvSpPr>
                <p:spPr bwMode="auto">
                  <a:xfrm>
                    <a:off x="25908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7" name="Flowchart: Connector 76"/>
                  <p:cNvSpPr/>
                  <p:nvPr/>
                </p:nvSpPr>
                <p:spPr bwMode="auto">
                  <a:xfrm>
                    <a:off x="27432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8" name="Flowchart: Connector 77"/>
                  <p:cNvSpPr/>
                  <p:nvPr/>
                </p:nvSpPr>
                <p:spPr bwMode="auto">
                  <a:xfrm>
                    <a:off x="28956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9" name="Flowchart: Connector 78"/>
                  <p:cNvSpPr/>
                  <p:nvPr/>
                </p:nvSpPr>
                <p:spPr bwMode="auto">
                  <a:xfrm>
                    <a:off x="30480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0" name="Flowchart: Connector 79"/>
                  <p:cNvSpPr/>
                  <p:nvPr/>
                </p:nvSpPr>
                <p:spPr bwMode="auto">
                  <a:xfrm>
                    <a:off x="32004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1" name="Flowchart: Connector 80"/>
                  <p:cNvSpPr/>
                  <p:nvPr/>
                </p:nvSpPr>
                <p:spPr bwMode="auto">
                  <a:xfrm>
                    <a:off x="33528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2" name="Flowchart: Connector 81"/>
                  <p:cNvSpPr/>
                  <p:nvPr/>
                </p:nvSpPr>
                <p:spPr bwMode="auto">
                  <a:xfrm>
                    <a:off x="35052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3" name="Flowchart: Connector 82"/>
                  <p:cNvSpPr/>
                  <p:nvPr/>
                </p:nvSpPr>
                <p:spPr bwMode="auto">
                  <a:xfrm>
                    <a:off x="36576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4" name="Flowchart: Connector 83"/>
                  <p:cNvSpPr/>
                  <p:nvPr/>
                </p:nvSpPr>
                <p:spPr bwMode="auto">
                  <a:xfrm>
                    <a:off x="38100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5" name="Flowchart: Connector 84"/>
                  <p:cNvSpPr/>
                  <p:nvPr/>
                </p:nvSpPr>
                <p:spPr bwMode="auto">
                  <a:xfrm>
                    <a:off x="3962400" y="2895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6" name="Flowchart: Connector 85"/>
                  <p:cNvSpPr/>
                  <p:nvPr/>
                </p:nvSpPr>
                <p:spPr bwMode="auto">
                  <a:xfrm>
                    <a:off x="41148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7" name="Flowchart: Connector 86"/>
                  <p:cNvSpPr/>
                  <p:nvPr/>
                </p:nvSpPr>
                <p:spPr bwMode="auto">
                  <a:xfrm>
                    <a:off x="4267200" y="3200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8" name="Flowchart: Connector 87"/>
                  <p:cNvSpPr/>
                  <p:nvPr/>
                </p:nvSpPr>
                <p:spPr bwMode="auto">
                  <a:xfrm>
                    <a:off x="44196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9" name="Flowchart: Connector 88"/>
                  <p:cNvSpPr/>
                  <p:nvPr/>
                </p:nvSpPr>
                <p:spPr bwMode="auto">
                  <a:xfrm>
                    <a:off x="4572000" y="3505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0" name="Flowchart: Connector 89"/>
                  <p:cNvSpPr/>
                  <p:nvPr/>
                </p:nvSpPr>
                <p:spPr bwMode="auto">
                  <a:xfrm>
                    <a:off x="4724400" y="3657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1" name="Flowchart: Connector 90"/>
                  <p:cNvSpPr/>
                  <p:nvPr/>
                </p:nvSpPr>
                <p:spPr bwMode="auto">
                  <a:xfrm>
                    <a:off x="21336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2" name="Flowchart: Connector 91"/>
                  <p:cNvSpPr/>
                  <p:nvPr/>
                </p:nvSpPr>
                <p:spPr bwMode="auto">
                  <a:xfrm>
                    <a:off x="22860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3" name="Flowchart: Connector 92"/>
                  <p:cNvSpPr/>
                  <p:nvPr/>
                </p:nvSpPr>
                <p:spPr bwMode="auto">
                  <a:xfrm>
                    <a:off x="24384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4" name="Flowchart: Connector 93"/>
                  <p:cNvSpPr/>
                  <p:nvPr/>
                </p:nvSpPr>
                <p:spPr bwMode="auto">
                  <a:xfrm>
                    <a:off x="25908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5" name="Flowchart: Connector 94"/>
                  <p:cNvSpPr/>
                  <p:nvPr/>
                </p:nvSpPr>
                <p:spPr bwMode="auto">
                  <a:xfrm>
                    <a:off x="27432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6" name="Flowchart: Connector 95"/>
                  <p:cNvSpPr/>
                  <p:nvPr/>
                </p:nvSpPr>
                <p:spPr bwMode="auto">
                  <a:xfrm>
                    <a:off x="28956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7" name="Flowchart: Connector 96"/>
                  <p:cNvSpPr/>
                  <p:nvPr/>
                </p:nvSpPr>
                <p:spPr bwMode="auto">
                  <a:xfrm>
                    <a:off x="30480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8" name="Flowchart: Connector 97"/>
                  <p:cNvSpPr/>
                  <p:nvPr/>
                </p:nvSpPr>
                <p:spPr bwMode="auto">
                  <a:xfrm>
                    <a:off x="32004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9" name="Flowchart: Connector 98"/>
                  <p:cNvSpPr/>
                  <p:nvPr/>
                </p:nvSpPr>
                <p:spPr bwMode="auto">
                  <a:xfrm>
                    <a:off x="33528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0" name="Flowchart: Connector 99"/>
                  <p:cNvSpPr/>
                  <p:nvPr/>
                </p:nvSpPr>
                <p:spPr bwMode="auto">
                  <a:xfrm>
                    <a:off x="35052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1" name="Flowchart: Connector 100"/>
                  <p:cNvSpPr/>
                  <p:nvPr/>
                </p:nvSpPr>
                <p:spPr bwMode="auto">
                  <a:xfrm>
                    <a:off x="3657600" y="2895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2" name="Flowchart: Connector 101"/>
                  <p:cNvSpPr/>
                  <p:nvPr/>
                </p:nvSpPr>
                <p:spPr bwMode="auto">
                  <a:xfrm>
                    <a:off x="38100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3" name="Flowchart: Connector 102"/>
                  <p:cNvSpPr/>
                  <p:nvPr/>
                </p:nvSpPr>
                <p:spPr bwMode="auto">
                  <a:xfrm>
                    <a:off x="3962400" y="3200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4" name="Flowchart: Connector 103"/>
                  <p:cNvSpPr/>
                  <p:nvPr/>
                </p:nvSpPr>
                <p:spPr bwMode="auto">
                  <a:xfrm>
                    <a:off x="41148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5" name="Flowchart: Connector 104"/>
                  <p:cNvSpPr/>
                  <p:nvPr/>
                </p:nvSpPr>
                <p:spPr bwMode="auto">
                  <a:xfrm>
                    <a:off x="4267200" y="3505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Flowchart: Connector 105"/>
                  <p:cNvSpPr/>
                  <p:nvPr/>
                </p:nvSpPr>
                <p:spPr bwMode="auto">
                  <a:xfrm>
                    <a:off x="4419600" y="3657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Flowchart: Connector 106"/>
                  <p:cNvSpPr/>
                  <p:nvPr/>
                </p:nvSpPr>
                <p:spPr bwMode="auto">
                  <a:xfrm>
                    <a:off x="4572000" y="3810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Flowchart: Connector 107"/>
                  <p:cNvSpPr/>
                  <p:nvPr/>
                </p:nvSpPr>
                <p:spPr bwMode="auto">
                  <a:xfrm>
                    <a:off x="2895600" y="1143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Flowchart: Connector 108"/>
                  <p:cNvSpPr/>
                  <p:nvPr/>
                </p:nvSpPr>
                <p:spPr bwMode="auto">
                  <a:xfrm>
                    <a:off x="30480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0" name="Flowchart: Connector 109"/>
                  <p:cNvSpPr/>
                  <p:nvPr/>
                </p:nvSpPr>
                <p:spPr bwMode="auto">
                  <a:xfrm>
                    <a:off x="32004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1" name="Flowchart: Connector 110"/>
                  <p:cNvSpPr/>
                  <p:nvPr/>
                </p:nvSpPr>
                <p:spPr bwMode="auto">
                  <a:xfrm>
                    <a:off x="33528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2" name="Flowchart: Connector 111"/>
                  <p:cNvSpPr/>
                  <p:nvPr/>
                </p:nvSpPr>
                <p:spPr bwMode="auto">
                  <a:xfrm>
                    <a:off x="35052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3" name="Flowchart: Connector 112"/>
                  <p:cNvSpPr/>
                  <p:nvPr/>
                </p:nvSpPr>
                <p:spPr bwMode="auto">
                  <a:xfrm>
                    <a:off x="36576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Flowchart: Connector 113"/>
                  <p:cNvSpPr/>
                  <p:nvPr/>
                </p:nvSpPr>
                <p:spPr bwMode="auto">
                  <a:xfrm>
                    <a:off x="38100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Flowchart: Connector 114"/>
                  <p:cNvSpPr/>
                  <p:nvPr/>
                </p:nvSpPr>
                <p:spPr bwMode="auto">
                  <a:xfrm>
                    <a:off x="3962400" y="2209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Flowchart: Connector 115"/>
                  <p:cNvSpPr/>
                  <p:nvPr/>
                </p:nvSpPr>
                <p:spPr bwMode="auto">
                  <a:xfrm>
                    <a:off x="4114800" y="2362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Flowchart: Connector 116"/>
                  <p:cNvSpPr/>
                  <p:nvPr/>
                </p:nvSpPr>
                <p:spPr bwMode="auto">
                  <a:xfrm>
                    <a:off x="4267200" y="2514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Flowchart: Connector 117"/>
                  <p:cNvSpPr/>
                  <p:nvPr/>
                </p:nvSpPr>
                <p:spPr bwMode="auto">
                  <a:xfrm>
                    <a:off x="4419600" y="2667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Flowchart: Connector 118"/>
                  <p:cNvSpPr/>
                  <p:nvPr/>
                </p:nvSpPr>
                <p:spPr bwMode="auto">
                  <a:xfrm>
                    <a:off x="4572000" y="2819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Flowchart: Connector 119"/>
                  <p:cNvSpPr/>
                  <p:nvPr/>
                </p:nvSpPr>
                <p:spPr bwMode="auto">
                  <a:xfrm>
                    <a:off x="4724400" y="2971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Flowchart: Connector 120"/>
                  <p:cNvSpPr/>
                  <p:nvPr/>
                </p:nvSpPr>
                <p:spPr bwMode="auto">
                  <a:xfrm>
                    <a:off x="4876800" y="3124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Flowchart: Connector 121"/>
                  <p:cNvSpPr/>
                  <p:nvPr/>
                </p:nvSpPr>
                <p:spPr bwMode="auto">
                  <a:xfrm>
                    <a:off x="5029200" y="3276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Flowchart: Connector 122"/>
                  <p:cNvSpPr/>
                  <p:nvPr/>
                </p:nvSpPr>
                <p:spPr bwMode="auto">
                  <a:xfrm>
                    <a:off x="5181600" y="3429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Flowchart: Connector 123"/>
                  <p:cNvSpPr/>
                  <p:nvPr/>
                </p:nvSpPr>
                <p:spPr bwMode="auto">
                  <a:xfrm>
                    <a:off x="3314700" y="11811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Flowchart: Connector 124"/>
                  <p:cNvSpPr/>
                  <p:nvPr/>
                </p:nvSpPr>
                <p:spPr bwMode="auto">
                  <a:xfrm>
                    <a:off x="27432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Flowchart: Connector 125"/>
                  <p:cNvSpPr/>
                  <p:nvPr/>
                </p:nvSpPr>
                <p:spPr bwMode="auto">
                  <a:xfrm>
                    <a:off x="28956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Flowchart: Connector 126"/>
                  <p:cNvSpPr/>
                  <p:nvPr/>
                </p:nvSpPr>
                <p:spPr bwMode="auto">
                  <a:xfrm>
                    <a:off x="30480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Flowchart: Connector 127"/>
                  <p:cNvSpPr/>
                  <p:nvPr/>
                </p:nvSpPr>
                <p:spPr bwMode="auto">
                  <a:xfrm>
                    <a:off x="32004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9" name="Flowchart: Connector 128"/>
                  <p:cNvSpPr/>
                  <p:nvPr/>
                </p:nvSpPr>
                <p:spPr bwMode="auto">
                  <a:xfrm>
                    <a:off x="33528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0" name="Flowchart: Connector 129"/>
                  <p:cNvSpPr/>
                  <p:nvPr/>
                </p:nvSpPr>
                <p:spPr bwMode="auto">
                  <a:xfrm>
                    <a:off x="35052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1" name="Flowchart: Connector 130"/>
                  <p:cNvSpPr/>
                  <p:nvPr/>
                </p:nvSpPr>
                <p:spPr bwMode="auto">
                  <a:xfrm>
                    <a:off x="3657600" y="2209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2" name="Flowchart: Connector 131"/>
                  <p:cNvSpPr/>
                  <p:nvPr/>
                </p:nvSpPr>
                <p:spPr bwMode="auto">
                  <a:xfrm>
                    <a:off x="3810000" y="2362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3" name="Flowchart: Connector 132"/>
                  <p:cNvSpPr/>
                  <p:nvPr/>
                </p:nvSpPr>
                <p:spPr bwMode="auto">
                  <a:xfrm>
                    <a:off x="3962400" y="2514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4" name="Flowchart: Connector 133"/>
                  <p:cNvSpPr/>
                  <p:nvPr/>
                </p:nvSpPr>
                <p:spPr bwMode="auto">
                  <a:xfrm>
                    <a:off x="4114800" y="2667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5" name="Flowchart: Connector 134"/>
                  <p:cNvSpPr/>
                  <p:nvPr/>
                </p:nvSpPr>
                <p:spPr bwMode="auto">
                  <a:xfrm>
                    <a:off x="4267200" y="2819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6" name="Flowchart: Connector 135"/>
                  <p:cNvSpPr/>
                  <p:nvPr/>
                </p:nvSpPr>
                <p:spPr bwMode="auto">
                  <a:xfrm>
                    <a:off x="4419600" y="2971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7" name="Flowchart: Connector 136"/>
                  <p:cNvSpPr/>
                  <p:nvPr/>
                </p:nvSpPr>
                <p:spPr bwMode="auto">
                  <a:xfrm>
                    <a:off x="4572000" y="3124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8" name="Flowchart: Connector 137"/>
                  <p:cNvSpPr/>
                  <p:nvPr/>
                </p:nvSpPr>
                <p:spPr bwMode="auto">
                  <a:xfrm>
                    <a:off x="4724400" y="3276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9" name="Flowchart: Connector 138"/>
                  <p:cNvSpPr/>
                  <p:nvPr/>
                </p:nvSpPr>
                <p:spPr bwMode="auto">
                  <a:xfrm>
                    <a:off x="4876800" y="3429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0" name="Flowchart: Connector 139"/>
                  <p:cNvSpPr/>
                  <p:nvPr/>
                </p:nvSpPr>
                <p:spPr bwMode="auto">
                  <a:xfrm>
                    <a:off x="5029200" y="3581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1" name="Flowchart: Connector 140"/>
                  <p:cNvSpPr/>
                  <p:nvPr/>
                </p:nvSpPr>
                <p:spPr bwMode="auto">
                  <a:xfrm>
                    <a:off x="5181600" y="3733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2" name="Flowchart: Connector 141"/>
                  <p:cNvSpPr/>
                  <p:nvPr/>
                </p:nvSpPr>
                <p:spPr bwMode="auto">
                  <a:xfrm>
                    <a:off x="3733800" y="1219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3" name="Flowchart: Connector 142"/>
                  <p:cNvSpPr/>
                  <p:nvPr/>
                </p:nvSpPr>
                <p:spPr bwMode="auto">
                  <a:xfrm>
                    <a:off x="38862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4" name="Flowchart: Connector 143"/>
                  <p:cNvSpPr/>
                  <p:nvPr/>
                </p:nvSpPr>
                <p:spPr bwMode="auto">
                  <a:xfrm>
                    <a:off x="40386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5" name="Flowchart: Connector 144"/>
                  <p:cNvSpPr/>
                  <p:nvPr/>
                </p:nvSpPr>
                <p:spPr bwMode="auto">
                  <a:xfrm>
                    <a:off x="41910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6" name="Flowchart: Connector 145"/>
                  <p:cNvSpPr/>
                  <p:nvPr/>
                </p:nvSpPr>
                <p:spPr bwMode="auto">
                  <a:xfrm>
                    <a:off x="43434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7" name="Flowchart: Connector 146"/>
                  <p:cNvSpPr/>
                  <p:nvPr/>
                </p:nvSpPr>
                <p:spPr bwMode="auto">
                  <a:xfrm>
                    <a:off x="44958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8" name="Flowchart: Connector 147"/>
                  <p:cNvSpPr/>
                  <p:nvPr/>
                </p:nvSpPr>
                <p:spPr bwMode="auto">
                  <a:xfrm>
                    <a:off x="46482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9" name="Flowchart: Connector 148"/>
                  <p:cNvSpPr/>
                  <p:nvPr/>
                </p:nvSpPr>
                <p:spPr bwMode="auto">
                  <a:xfrm>
                    <a:off x="48006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0" name="Flowchart: Connector 149"/>
                  <p:cNvSpPr/>
                  <p:nvPr/>
                </p:nvSpPr>
                <p:spPr bwMode="auto">
                  <a:xfrm>
                    <a:off x="49530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1" name="Flowchart: Connector 150"/>
                  <p:cNvSpPr/>
                  <p:nvPr/>
                </p:nvSpPr>
                <p:spPr bwMode="auto">
                  <a:xfrm>
                    <a:off x="51054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2" name="Flowchart: Connector 151"/>
                  <p:cNvSpPr/>
                  <p:nvPr/>
                </p:nvSpPr>
                <p:spPr bwMode="auto">
                  <a:xfrm>
                    <a:off x="52578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9" name="Flowchart: Connector 158"/>
                  <p:cNvSpPr/>
                  <p:nvPr/>
                </p:nvSpPr>
                <p:spPr bwMode="auto">
                  <a:xfrm>
                    <a:off x="3505200" y="1371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0" name="Flowchart: Connector 159"/>
                  <p:cNvSpPr/>
                  <p:nvPr/>
                </p:nvSpPr>
                <p:spPr bwMode="auto">
                  <a:xfrm>
                    <a:off x="3733800" y="1524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1" name="Flowchart: Connector 160"/>
                  <p:cNvSpPr/>
                  <p:nvPr/>
                </p:nvSpPr>
                <p:spPr bwMode="auto">
                  <a:xfrm>
                    <a:off x="3810000" y="1676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2" name="Flowchart: Connector 161"/>
                  <p:cNvSpPr/>
                  <p:nvPr/>
                </p:nvSpPr>
                <p:spPr bwMode="auto">
                  <a:xfrm>
                    <a:off x="3962400" y="1828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3" name="Flowchart: Connector 162"/>
                  <p:cNvSpPr/>
                  <p:nvPr/>
                </p:nvSpPr>
                <p:spPr bwMode="auto">
                  <a:xfrm>
                    <a:off x="4114800" y="1981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4" name="Flowchart: Connector 163"/>
                  <p:cNvSpPr/>
                  <p:nvPr/>
                </p:nvSpPr>
                <p:spPr bwMode="auto">
                  <a:xfrm>
                    <a:off x="4267200" y="2133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5" name="Flowchart: Connector 164"/>
                  <p:cNvSpPr/>
                  <p:nvPr/>
                </p:nvSpPr>
                <p:spPr bwMode="auto">
                  <a:xfrm>
                    <a:off x="44196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6" name="Flowchart: Connector 165"/>
                  <p:cNvSpPr/>
                  <p:nvPr/>
                </p:nvSpPr>
                <p:spPr bwMode="auto">
                  <a:xfrm>
                    <a:off x="4572000" y="2438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7" name="Flowchart: Connector 166"/>
                  <p:cNvSpPr/>
                  <p:nvPr/>
                </p:nvSpPr>
                <p:spPr bwMode="auto">
                  <a:xfrm>
                    <a:off x="4724400" y="2590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8" name="Flowchart: Connector 167"/>
                  <p:cNvSpPr/>
                  <p:nvPr/>
                </p:nvSpPr>
                <p:spPr bwMode="auto">
                  <a:xfrm>
                    <a:off x="4876800" y="2743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9" name="Flowchart: Connector 168"/>
                  <p:cNvSpPr/>
                  <p:nvPr/>
                </p:nvSpPr>
                <p:spPr bwMode="auto">
                  <a:xfrm>
                    <a:off x="5029200" y="2895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0" name="Flowchart: Connector 169"/>
                  <p:cNvSpPr/>
                  <p:nvPr/>
                </p:nvSpPr>
                <p:spPr bwMode="auto">
                  <a:xfrm>
                    <a:off x="52578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6" name="Flowchart: Connector 175"/>
                  <p:cNvSpPr/>
                  <p:nvPr/>
                </p:nvSpPr>
                <p:spPr bwMode="auto">
                  <a:xfrm>
                    <a:off x="4343400" y="1143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7" name="Flowchart: Connector 176"/>
                  <p:cNvSpPr/>
                  <p:nvPr/>
                </p:nvSpPr>
                <p:spPr bwMode="auto">
                  <a:xfrm>
                    <a:off x="44958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8" name="Flowchart: Connector 177"/>
                  <p:cNvSpPr/>
                  <p:nvPr/>
                </p:nvSpPr>
                <p:spPr bwMode="auto">
                  <a:xfrm>
                    <a:off x="46482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9" name="Flowchart: Connector 178"/>
                  <p:cNvSpPr/>
                  <p:nvPr/>
                </p:nvSpPr>
                <p:spPr bwMode="auto">
                  <a:xfrm>
                    <a:off x="48006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0" name="Flowchart: Connector 179"/>
                  <p:cNvSpPr/>
                  <p:nvPr/>
                </p:nvSpPr>
                <p:spPr bwMode="auto">
                  <a:xfrm>
                    <a:off x="49530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1" name="Flowchart: Connector 180"/>
                  <p:cNvSpPr/>
                  <p:nvPr/>
                </p:nvSpPr>
                <p:spPr bwMode="auto">
                  <a:xfrm>
                    <a:off x="51054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2" name="Flowchart: Connector 181"/>
                  <p:cNvSpPr/>
                  <p:nvPr/>
                </p:nvSpPr>
                <p:spPr bwMode="auto">
                  <a:xfrm>
                    <a:off x="52578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3" name="Flowchart: Connector 192"/>
                  <p:cNvSpPr/>
                  <p:nvPr/>
                </p:nvSpPr>
                <p:spPr bwMode="auto">
                  <a:xfrm>
                    <a:off x="41910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4" name="Flowchart: Connector 193"/>
                  <p:cNvSpPr/>
                  <p:nvPr/>
                </p:nvSpPr>
                <p:spPr bwMode="auto">
                  <a:xfrm>
                    <a:off x="43434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5" name="Flowchart: Connector 194"/>
                  <p:cNvSpPr/>
                  <p:nvPr/>
                </p:nvSpPr>
                <p:spPr bwMode="auto">
                  <a:xfrm>
                    <a:off x="44958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6" name="Flowchart: Connector 195"/>
                  <p:cNvSpPr/>
                  <p:nvPr/>
                </p:nvSpPr>
                <p:spPr bwMode="auto">
                  <a:xfrm>
                    <a:off x="4648200" y="1752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7" name="Flowchart: Connector 196"/>
                  <p:cNvSpPr/>
                  <p:nvPr/>
                </p:nvSpPr>
                <p:spPr bwMode="auto">
                  <a:xfrm>
                    <a:off x="4800600" y="1905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8" name="Flowchart: Connector 197"/>
                  <p:cNvSpPr/>
                  <p:nvPr/>
                </p:nvSpPr>
                <p:spPr bwMode="auto">
                  <a:xfrm>
                    <a:off x="4953000" y="2057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9" name="Flowchart: Connector 198"/>
                  <p:cNvSpPr/>
                  <p:nvPr/>
                </p:nvSpPr>
                <p:spPr bwMode="auto">
                  <a:xfrm>
                    <a:off x="5105400" y="2209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0" name="Flowchart: Connector 199"/>
                  <p:cNvSpPr/>
                  <p:nvPr/>
                </p:nvSpPr>
                <p:spPr bwMode="auto">
                  <a:xfrm>
                    <a:off x="5257800" y="2362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0" name="Flowchart: Connector 209"/>
                  <p:cNvSpPr/>
                  <p:nvPr/>
                </p:nvSpPr>
                <p:spPr bwMode="auto">
                  <a:xfrm>
                    <a:off x="5029200" y="1143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1" name="Flowchart: Connector 210"/>
                  <p:cNvSpPr/>
                  <p:nvPr/>
                </p:nvSpPr>
                <p:spPr bwMode="auto">
                  <a:xfrm>
                    <a:off x="51816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6" name="Flowchart: Connector 225"/>
                  <p:cNvSpPr/>
                  <p:nvPr/>
                </p:nvSpPr>
                <p:spPr bwMode="auto">
                  <a:xfrm>
                    <a:off x="4800600" y="3962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7" name="Flowchart: Connector 226"/>
                  <p:cNvSpPr/>
                  <p:nvPr/>
                </p:nvSpPr>
                <p:spPr bwMode="auto">
                  <a:xfrm>
                    <a:off x="4876800" y="1295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8" name="Flowchart: Connector 227"/>
                  <p:cNvSpPr/>
                  <p:nvPr/>
                </p:nvSpPr>
                <p:spPr bwMode="auto">
                  <a:xfrm>
                    <a:off x="5029200" y="1447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9" name="Flowchart: Connector 228"/>
                  <p:cNvSpPr/>
                  <p:nvPr/>
                </p:nvSpPr>
                <p:spPr bwMode="auto">
                  <a:xfrm>
                    <a:off x="5181600" y="1600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0" name="Flowchart: Connector 229"/>
                  <p:cNvSpPr/>
                  <p:nvPr/>
                </p:nvSpPr>
                <p:spPr bwMode="auto">
                  <a:xfrm>
                    <a:off x="845820" y="118565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6" name="Flowchart: Connector 255"/>
                  <p:cNvSpPr/>
                  <p:nvPr/>
                </p:nvSpPr>
                <p:spPr bwMode="auto">
                  <a:xfrm>
                    <a:off x="4000500" y="1143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7" name="Flowchart: Connector 256"/>
                  <p:cNvSpPr/>
                  <p:nvPr/>
                </p:nvSpPr>
                <p:spPr bwMode="auto">
                  <a:xfrm>
                    <a:off x="4648200" y="11049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8" name="Flowchart: Connector 257"/>
                  <p:cNvSpPr/>
                  <p:nvPr/>
                </p:nvSpPr>
                <p:spPr bwMode="auto">
                  <a:xfrm>
                    <a:off x="5067300" y="310134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9" name="Flowchart: Connector 258"/>
                  <p:cNvSpPr/>
                  <p:nvPr/>
                </p:nvSpPr>
                <p:spPr bwMode="auto">
                  <a:xfrm>
                    <a:off x="1866900" y="121158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0" name="Flowchart: Connector 259"/>
                  <p:cNvSpPr/>
                  <p:nvPr/>
                </p:nvSpPr>
                <p:spPr bwMode="auto">
                  <a:xfrm>
                    <a:off x="1372974" y="112014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4" name="Flowchart: Connector 273"/>
                  <p:cNvSpPr/>
                  <p:nvPr/>
                </p:nvSpPr>
                <p:spPr bwMode="auto">
                  <a:xfrm>
                    <a:off x="5105400" y="392946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5" name="Flowchart: Connector 274"/>
                  <p:cNvSpPr/>
                  <p:nvPr/>
                </p:nvSpPr>
                <p:spPr bwMode="auto">
                  <a:xfrm>
                    <a:off x="2552700" y="115517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6" name="Flowchart: Connector 275"/>
                  <p:cNvSpPr/>
                  <p:nvPr/>
                </p:nvSpPr>
                <p:spPr bwMode="auto">
                  <a:xfrm>
                    <a:off x="5257800" y="326898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7" name="Flowchart: Connector 276"/>
                  <p:cNvSpPr/>
                  <p:nvPr/>
                </p:nvSpPr>
                <p:spPr bwMode="auto">
                  <a:xfrm>
                    <a:off x="3528060" y="112776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8" name="Flowchart: Connector 277"/>
                  <p:cNvSpPr/>
                  <p:nvPr/>
                </p:nvSpPr>
                <p:spPr bwMode="auto">
                  <a:xfrm>
                    <a:off x="1752600" y="3733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9" name="Flowchart: Connector 278"/>
                  <p:cNvSpPr/>
                  <p:nvPr/>
                </p:nvSpPr>
                <p:spPr bwMode="auto">
                  <a:xfrm>
                    <a:off x="1905000" y="3886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0" name="Flowchart: Connector 279"/>
                  <p:cNvSpPr/>
                  <p:nvPr/>
                </p:nvSpPr>
                <p:spPr bwMode="auto">
                  <a:xfrm>
                    <a:off x="2057400" y="4038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1" name="Flowchart: Connector 280"/>
                  <p:cNvSpPr/>
                  <p:nvPr/>
                </p:nvSpPr>
                <p:spPr bwMode="auto">
                  <a:xfrm>
                    <a:off x="1257300" y="123137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2" name="Flowchart: Connector 281"/>
                  <p:cNvSpPr/>
                  <p:nvPr/>
                </p:nvSpPr>
                <p:spPr bwMode="auto">
                  <a:xfrm>
                    <a:off x="1021080" y="3810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3" name="Flowchart: Connector 282"/>
                  <p:cNvSpPr/>
                  <p:nvPr/>
                </p:nvSpPr>
                <p:spPr bwMode="auto">
                  <a:xfrm>
                    <a:off x="1752600" y="4038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4" name="Flowchart: Connector 283"/>
                  <p:cNvSpPr/>
                  <p:nvPr/>
                </p:nvSpPr>
                <p:spPr bwMode="auto">
                  <a:xfrm>
                    <a:off x="876300" y="1844119"/>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5" name="Flowchart: Connector 284"/>
                  <p:cNvSpPr/>
                  <p:nvPr/>
                </p:nvSpPr>
                <p:spPr bwMode="auto">
                  <a:xfrm>
                    <a:off x="822096" y="22479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6" name="Flowchart: Connector 285"/>
                  <p:cNvSpPr/>
                  <p:nvPr/>
                </p:nvSpPr>
                <p:spPr bwMode="auto">
                  <a:xfrm>
                    <a:off x="822096" y="381516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7" name="Flowchart: Connector 286"/>
                  <p:cNvSpPr/>
                  <p:nvPr/>
                </p:nvSpPr>
                <p:spPr bwMode="auto">
                  <a:xfrm>
                    <a:off x="1752600" y="3048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8" name="Flowchart: Connector 287"/>
                  <p:cNvSpPr/>
                  <p:nvPr/>
                </p:nvSpPr>
                <p:spPr bwMode="auto">
                  <a:xfrm>
                    <a:off x="1905000" y="3200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9" name="Flowchart: Connector 288"/>
                  <p:cNvSpPr/>
                  <p:nvPr/>
                </p:nvSpPr>
                <p:spPr bwMode="auto">
                  <a:xfrm>
                    <a:off x="20574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1" name="Flowchart: Connector 290"/>
                  <p:cNvSpPr/>
                  <p:nvPr/>
                </p:nvSpPr>
                <p:spPr bwMode="auto">
                  <a:xfrm>
                    <a:off x="914400" y="31194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2" name="Flowchart: Connector 291"/>
                  <p:cNvSpPr/>
                  <p:nvPr/>
                </p:nvSpPr>
                <p:spPr bwMode="auto">
                  <a:xfrm>
                    <a:off x="1066800" y="32718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3" name="Flowchart: Connector 292"/>
                  <p:cNvSpPr/>
                  <p:nvPr/>
                </p:nvSpPr>
                <p:spPr bwMode="auto">
                  <a:xfrm>
                    <a:off x="1219200" y="34242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4" name="Flowchart: Connector 293"/>
                  <p:cNvSpPr/>
                  <p:nvPr/>
                </p:nvSpPr>
                <p:spPr bwMode="auto">
                  <a:xfrm>
                    <a:off x="1371600" y="35766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5" name="Flowchart: Connector 294"/>
                  <p:cNvSpPr/>
                  <p:nvPr/>
                </p:nvSpPr>
                <p:spPr bwMode="auto">
                  <a:xfrm>
                    <a:off x="1524000" y="37290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6" name="Flowchart: Connector 295"/>
                  <p:cNvSpPr/>
                  <p:nvPr/>
                </p:nvSpPr>
                <p:spPr bwMode="auto">
                  <a:xfrm>
                    <a:off x="1752600" y="33528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7" name="Flowchart: Connector 296"/>
                  <p:cNvSpPr/>
                  <p:nvPr/>
                </p:nvSpPr>
                <p:spPr bwMode="auto">
                  <a:xfrm>
                    <a:off x="1905000" y="35052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8" name="Flowchart: Connector 297"/>
                  <p:cNvSpPr/>
                  <p:nvPr/>
                </p:nvSpPr>
                <p:spPr bwMode="auto">
                  <a:xfrm>
                    <a:off x="2057400" y="3657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9" name="Flowchart: Connector 298"/>
                  <p:cNvSpPr/>
                  <p:nvPr/>
                </p:nvSpPr>
                <p:spPr bwMode="auto">
                  <a:xfrm>
                    <a:off x="838200" y="32718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0" name="Flowchart: Connector 299"/>
                  <p:cNvSpPr/>
                  <p:nvPr/>
                </p:nvSpPr>
                <p:spPr bwMode="auto">
                  <a:xfrm>
                    <a:off x="914400" y="34242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1" name="Flowchart: Connector 300"/>
                  <p:cNvSpPr/>
                  <p:nvPr/>
                </p:nvSpPr>
                <p:spPr bwMode="auto">
                  <a:xfrm>
                    <a:off x="1066800" y="35766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2" name="Flowchart: Connector 301"/>
                  <p:cNvSpPr/>
                  <p:nvPr/>
                </p:nvSpPr>
                <p:spPr bwMode="auto">
                  <a:xfrm>
                    <a:off x="1219200" y="37290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3" name="Flowchart: Connector 302"/>
                  <p:cNvSpPr/>
                  <p:nvPr/>
                </p:nvSpPr>
                <p:spPr bwMode="auto">
                  <a:xfrm>
                    <a:off x="1371600" y="38814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4" name="Flowchart: Connector 303"/>
                  <p:cNvSpPr/>
                  <p:nvPr/>
                </p:nvSpPr>
                <p:spPr bwMode="auto">
                  <a:xfrm>
                    <a:off x="1295400" y="22860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5" name="Flowchart: Connector 304"/>
                  <p:cNvSpPr/>
                  <p:nvPr/>
                </p:nvSpPr>
                <p:spPr bwMode="auto">
                  <a:xfrm>
                    <a:off x="1143000" y="25146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6" name="Flowchart: Connector 305"/>
                  <p:cNvSpPr/>
                  <p:nvPr/>
                </p:nvSpPr>
                <p:spPr bwMode="auto">
                  <a:xfrm>
                    <a:off x="1371600" y="28194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7" name="Flowchart: Connector 306"/>
                  <p:cNvSpPr/>
                  <p:nvPr/>
                </p:nvSpPr>
                <p:spPr bwMode="auto">
                  <a:xfrm>
                    <a:off x="1600200" y="29670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8" name="Flowchart: Connector 307"/>
                  <p:cNvSpPr/>
                  <p:nvPr/>
                </p:nvSpPr>
                <p:spPr bwMode="auto">
                  <a:xfrm>
                    <a:off x="1600200" y="31194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9" name="Flowchart: Connector 308"/>
                  <p:cNvSpPr/>
                  <p:nvPr/>
                </p:nvSpPr>
                <p:spPr bwMode="auto">
                  <a:xfrm>
                    <a:off x="1828800" y="278892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0" name="Flowchart: Connector 309"/>
                  <p:cNvSpPr/>
                  <p:nvPr/>
                </p:nvSpPr>
                <p:spPr bwMode="auto">
                  <a:xfrm>
                    <a:off x="838200" y="2769422"/>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1" name="Flowchart: Connector 310"/>
                  <p:cNvSpPr/>
                  <p:nvPr/>
                </p:nvSpPr>
                <p:spPr bwMode="auto">
                  <a:xfrm>
                    <a:off x="1066800" y="28146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2" name="Flowchart: Connector 311"/>
                  <p:cNvSpPr/>
                  <p:nvPr/>
                </p:nvSpPr>
                <p:spPr bwMode="auto">
                  <a:xfrm>
                    <a:off x="1143000" y="29670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3" name="Flowchart: Connector 312"/>
                  <p:cNvSpPr/>
                  <p:nvPr/>
                </p:nvSpPr>
                <p:spPr bwMode="auto">
                  <a:xfrm>
                    <a:off x="1295400" y="31194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4" name="Flowchart: Connector 313"/>
                  <p:cNvSpPr/>
                  <p:nvPr/>
                </p:nvSpPr>
                <p:spPr bwMode="auto">
                  <a:xfrm>
                    <a:off x="1447800" y="32718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5" name="Flowchart: Connector 314"/>
                  <p:cNvSpPr/>
                  <p:nvPr/>
                </p:nvSpPr>
                <p:spPr bwMode="auto">
                  <a:xfrm>
                    <a:off x="1600200" y="34242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6" name="Flowchart: Connector 315"/>
                  <p:cNvSpPr/>
                  <p:nvPr/>
                </p:nvSpPr>
                <p:spPr bwMode="auto">
                  <a:xfrm>
                    <a:off x="1447800" y="25860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7" name="Flowchart: Connector 316"/>
                  <p:cNvSpPr/>
                  <p:nvPr/>
                </p:nvSpPr>
                <p:spPr bwMode="auto">
                  <a:xfrm>
                    <a:off x="1600200" y="27384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aseline="-25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8" name="Arc 317"/>
                  <p:cNvSpPr/>
                  <p:nvPr/>
                </p:nvSpPr>
                <p:spPr>
                  <a:xfrm>
                    <a:off x="381000" y="2133600"/>
                    <a:ext cx="876300" cy="861646"/>
                  </a:xfrm>
                  <a:prstGeom prst="arc">
                    <a:avLst>
                      <a:gd name="adj1" fmla="val 16200000"/>
                      <a:gd name="adj2" fmla="val 564132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Arc 318"/>
                  <p:cNvSpPr/>
                  <p:nvPr/>
                </p:nvSpPr>
                <p:spPr>
                  <a:xfrm>
                    <a:off x="76200" y="1752600"/>
                    <a:ext cx="1524000" cy="1663955"/>
                  </a:xfrm>
                  <a:prstGeom prst="arc">
                    <a:avLst>
                      <a:gd name="adj1" fmla="val 16012983"/>
                      <a:gd name="adj2" fmla="val 564132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Arc 319"/>
                  <p:cNvSpPr/>
                  <p:nvPr/>
                </p:nvSpPr>
                <p:spPr>
                  <a:xfrm>
                    <a:off x="-304799" y="1489161"/>
                    <a:ext cx="2362199" cy="2244639"/>
                  </a:xfrm>
                  <a:prstGeom prst="arc">
                    <a:avLst>
                      <a:gd name="adj1" fmla="val 16060032"/>
                      <a:gd name="adj2" fmla="val 564132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Arc 321"/>
                  <p:cNvSpPr/>
                  <p:nvPr/>
                </p:nvSpPr>
                <p:spPr>
                  <a:xfrm>
                    <a:off x="-685800" y="1143000"/>
                    <a:ext cx="3200400" cy="2900766"/>
                  </a:xfrm>
                  <a:prstGeom prst="arc">
                    <a:avLst>
                      <a:gd name="adj1" fmla="val 16200000"/>
                      <a:gd name="adj2" fmla="val 564132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Arc 322"/>
                  <p:cNvSpPr/>
                  <p:nvPr/>
                </p:nvSpPr>
                <p:spPr>
                  <a:xfrm>
                    <a:off x="-838200" y="872841"/>
                    <a:ext cx="3829050" cy="3470559"/>
                  </a:xfrm>
                  <a:prstGeom prst="arc">
                    <a:avLst>
                      <a:gd name="adj1" fmla="val 18088490"/>
                      <a:gd name="adj2" fmla="val 334400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Arc 323"/>
                  <p:cNvSpPr/>
                  <p:nvPr/>
                </p:nvSpPr>
                <p:spPr>
                  <a:xfrm>
                    <a:off x="-606851" y="685800"/>
                    <a:ext cx="4188251" cy="3796130"/>
                  </a:xfrm>
                  <a:prstGeom prst="arc">
                    <a:avLst>
                      <a:gd name="adj1" fmla="val 18654015"/>
                      <a:gd name="adj2" fmla="val 3020641"/>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lowchart: Connector 324"/>
                  <p:cNvSpPr/>
                  <p:nvPr/>
                </p:nvSpPr>
                <p:spPr bwMode="auto">
                  <a:xfrm>
                    <a:off x="2324100" y="36909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6" name="Flowchart: Connector 325"/>
                  <p:cNvSpPr/>
                  <p:nvPr/>
                </p:nvSpPr>
                <p:spPr bwMode="auto">
                  <a:xfrm>
                    <a:off x="2476500" y="38433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7" name="Flowchart: Connector 326"/>
                  <p:cNvSpPr/>
                  <p:nvPr/>
                </p:nvSpPr>
                <p:spPr bwMode="auto">
                  <a:xfrm>
                    <a:off x="2628900" y="39957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8" name="Flowchart: Connector 327"/>
                  <p:cNvSpPr/>
                  <p:nvPr/>
                </p:nvSpPr>
                <p:spPr bwMode="auto">
                  <a:xfrm>
                    <a:off x="2324100" y="39957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9" name="Flowchart: Connector 328"/>
                  <p:cNvSpPr/>
                  <p:nvPr/>
                </p:nvSpPr>
                <p:spPr bwMode="auto">
                  <a:xfrm>
                    <a:off x="3558540" y="38433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0" name="Flowchart: Connector 329"/>
                  <p:cNvSpPr/>
                  <p:nvPr/>
                </p:nvSpPr>
                <p:spPr bwMode="auto">
                  <a:xfrm>
                    <a:off x="2247900" y="31956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1" name="Flowchart: Connector 330"/>
                  <p:cNvSpPr/>
                  <p:nvPr/>
                </p:nvSpPr>
                <p:spPr bwMode="auto">
                  <a:xfrm>
                    <a:off x="3726180" y="396756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2" name="Flowchart: Connector 331"/>
                  <p:cNvSpPr/>
                  <p:nvPr/>
                </p:nvSpPr>
                <p:spPr bwMode="auto">
                  <a:xfrm>
                    <a:off x="4107180" y="392946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3" name="Flowchart: Connector 332"/>
                  <p:cNvSpPr/>
                  <p:nvPr/>
                </p:nvSpPr>
                <p:spPr bwMode="auto">
                  <a:xfrm>
                    <a:off x="3009900" y="36909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4" name="Flowchart: Connector 333"/>
                  <p:cNvSpPr/>
                  <p:nvPr/>
                </p:nvSpPr>
                <p:spPr bwMode="auto">
                  <a:xfrm>
                    <a:off x="4495800" y="3982806"/>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5" name="Flowchart: Connector 334"/>
                  <p:cNvSpPr/>
                  <p:nvPr/>
                </p:nvSpPr>
                <p:spPr bwMode="auto">
                  <a:xfrm>
                    <a:off x="2400300" y="33861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6" name="Flowchart: Connector 335"/>
                  <p:cNvSpPr/>
                  <p:nvPr/>
                </p:nvSpPr>
                <p:spPr bwMode="auto">
                  <a:xfrm>
                    <a:off x="2552700" y="35385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7" name="Flowchart: Connector 336"/>
                  <p:cNvSpPr/>
                  <p:nvPr/>
                </p:nvSpPr>
                <p:spPr bwMode="auto">
                  <a:xfrm>
                    <a:off x="2705100" y="36909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8" name="Flowchart: Connector 337"/>
                  <p:cNvSpPr/>
                  <p:nvPr/>
                </p:nvSpPr>
                <p:spPr bwMode="auto">
                  <a:xfrm>
                    <a:off x="2857500" y="38433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9" name="Flowchart: Connector 338"/>
                  <p:cNvSpPr/>
                  <p:nvPr/>
                </p:nvSpPr>
                <p:spPr bwMode="auto">
                  <a:xfrm>
                    <a:off x="3009900" y="39957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0" name="Flowchart: Connector 339"/>
                  <p:cNvSpPr/>
                  <p:nvPr/>
                </p:nvSpPr>
                <p:spPr bwMode="auto">
                  <a:xfrm>
                    <a:off x="4267200" y="379761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1" name="Flowchart: Connector 340"/>
                  <p:cNvSpPr/>
                  <p:nvPr/>
                </p:nvSpPr>
                <p:spPr bwMode="auto">
                  <a:xfrm>
                    <a:off x="2019300" y="2933700"/>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2" name="Flowchart: Connector 341"/>
                  <p:cNvSpPr/>
                  <p:nvPr/>
                </p:nvSpPr>
                <p:spPr bwMode="auto">
                  <a:xfrm>
                    <a:off x="2095500" y="30813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3" name="Flowchart: Connector 342"/>
                  <p:cNvSpPr/>
                  <p:nvPr/>
                </p:nvSpPr>
                <p:spPr bwMode="auto">
                  <a:xfrm>
                    <a:off x="4884420" y="3805237"/>
                    <a:ext cx="76200" cy="76200"/>
                  </a:xfrm>
                  <a:prstGeom prst="flowChartConnector">
                    <a:avLst/>
                  </a:prstGeom>
                  <a:ln>
                    <a:headEnd type="none" w="med" len="med"/>
                    <a:tailEnd type="none" w="med" len="med"/>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4" name="Arc 343"/>
                  <p:cNvSpPr/>
                  <p:nvPr/>
                </p:nvSpPr>
                <p:spPr>
                  <a:xfrm>
                    <a:off x="-1292651" y="76200"/>
                    <a:ext cx="5331251" cy="4832118"/>
                  </a:xfrm>
                  <a:prstGeom prst="arc">
                    <a:avLst>
                      <a:gd name="adj1" fmla="val 19582128"/>
                      <a:gd name="adj2" fmla="val 2261558"/>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Arc 344"/>
                  <p:cNvSpPr/>
                  <p:nvPr/>
                </p:nvSpPr>
                <p:spPr>
                  <a:xfrm>
                    <a:off x="-1295400" y="0"/>
                    <a:ext cx="5864651" cy="5044959"/>
                  </a:xfrm>
                  <a:prstGeom prst="arc">
                    <a:avLst>
                      <a:gd name="adj1" fmla="val 19761062"/>
                      <a:gd name="adj2" fmla="val 2076425"/>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Arc 345"/>
                  <p:cNvSpPr/>
                  <p:nvPr/>
                </p:nvSpPr>
                <p:spPr>
                  <a:xfrm>
                    <a:off x="-1143000" y="-228600"/>
                    <a:ext cx="6286500" cy="5407847"/>
                  </a:xfrm>
                  <a:prstGeom prst="arc">
                    <a:avLst>
                      <a:gd name="adj1" fmla="val 19964289"/>
                      <a:gd name="adj2" fmla="val 2002180"/>
                    </a:avLst>
                  </a:prstGeom>
                  <a:noFill/>
                  <a:ln w="25400" cmpd="thickThin">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00" name="Explosion 1 1099"/>
                <p:cNvSpPr/>
                <p:nvPr/>
              </p:nvSpPr>
              <p:spPr bwMode="auto">
                <a:xfrm>
                  <a:off x="698933" y="1764086"/>
                  <a:ext cx="309563" cy="411985"/>
                </a:xfrm>
                <a:prstGeom prst="irregularSeal1">
                  <a:avLst/>
                </a:prstGeom>
                <a:solidFill>
                  <a:srgbClr xmlns:mc="http://schemas.openxmlformats.org/markup-compatibility/2006" xmlns:a14="http://schemas.microsoft.com/office/drawing/2010/main" val="FF0000" mc:Ignorable=""/>
                </a:solidFill>
                <a:ln>
                  <a:solidFill>
                    <a:srgbClr xmlns:mc="http://schemas.openxmlformats.org/markup-compatibility/2006" xmlns:a14="http://schemas.microsoft.com/office/drawing/2010/main" val="FF0000" mc:Ignorabl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
            <p:nvSpPr>
              <p:cNvPr id="1107" name="Right Arrow 1106"/>
              <p:cNvSpPr/>
              <p:nvPr/>
            </p:nvSpPr>
            <p:spPr bwMode="auto">
              <a:xfrm>
                <a:off x="1428288" y="2479270"/>
                <a:ext cx="1481811" cy="113891"/>
              </a:xfrm>
              <a:prstGeom prst="rightArrow">
                <a:avLst>
                  <a:gd name="adj1" fmla="val 26344"/>
                  <a:gd name="adj2" fmla="val 171742"/>
                </a:avLst>
              </a:prstGeom>
              <a:solidFill>
                <a:srgbClr xmlns:mc="http://schemas.openxmlformats.org/markup-compatibility/2006" xmlns:a14="http://schemas.microsoft.com/office/drawing/2010/main" val="FF0000" mc:Ignorable=""/>
              </a:solidFill>
              <a:ln>
                <a:solidFill>
                  <a:srgbClr xmlns:mc="http://schemas.openxmlformats.org/markup-compatibility/2006" xmlns:a14="http://schemas.microsoft.com/office/drawing/2010/main" val="FF0000" mc:Ignorabl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 name="Rectangle 2"/>
              <p:cNvSpPr/>
              <p:nvPr/>
            </p:nvSpPr>
            <p:spPr bwMode="auto">
              <a:xfrm rot="10800000">
                <a:off x="1040297" y="1433184"/>
                <a:ext cx="2182516" cy="557384"/>
              </a:xfrm>
              <a:prstGeom prst="rect">
                <a:avLst/>
              </a:prstGeom>
              <a:solidFill>
                <a:schemeClr val="bg1">
                  <a:lumMod val="65000"/>
                  <a:lumOff val="35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 name="Rectangle 3"/>
              <p:cNvSpPr/>
              <p:nvPr/>
            </p:nvSpPr>
            <p:spPr bwMode="auto">
              <a:xfrm>
                <a:off x="1755659" y="533400"/>
                <a:ext cx="710338" cy="899784"/>
              </a:xfrm>
              <a:prstGeom prst="rect">
                <a:avLst/>
              </a:prstGeom>
              <a:solidFill>
                <a:schemeClr val="bg1">
                  <a:lumMod val="65000"/>
                  <a:lumOff val="3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17" name="Rectangle 616"/>
              <p:cNvSpPr/>
              <p:nvPr/>
            </p:nvSpPr>
            <p:spPr bwMode="auto">
              <a:xfrm rot="10800000">
                <a:off x="1102920" y="3338665"/>
                <a:ext cx="2024796" cy="557384"/>
              </a:xfrm>
              <a:prstGeom prst="rect">
                <a:avLst/>
              </a:prstGeom>
              <a:solidFill>
                <a:schemeClr val="bg1">
                  <a:lumMod val="65000"/>
                  <a:lumOff val="35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18" name="Rectangle 617"/>
              <p:cNvSpPr/>
              <p:nvPr/>
            </p:nvSpPr>
            <p:spPr bwMode="auto">
              <a:xfrm rot="10800000">
                <a:off x="1729161" y="3896708"/>
                <a:ext cx="710338" cy="899784"/>
              </a:xfrm>
              <a:prstGeom prst="rect">
                <a:avLst/>
              </a:prstGeom>
              <a:solidFill>
                <a:schemeClr val="bg1">
                  <a:lumMod val="65000"/>
                  <a:lumOff val="35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3" name="Rectangle 152"/>
              <p:cNvSpPr/>
              <p:nvPr/>
            </p:nvSpPr>
            <p:spPr bwMode="auto">
              <a:xfrm>
                <a:off x="430696" y="1433184"/>
                <a:ext cx="680407" cy="2463524"/>
              </a:xfrm>
              <a:prstGeom prst="rect">
                <a:avLst/>
              </a:prstGeom>
              <a:solidFill>
                <a:schemeClr val="bg1">
                  <a:lumMod val="65000"/>
                  <a:lumOff val="35000"/>
                </a:schemeClr>
              </a:solidFill>
              <a:ln>
                <a:solidFill>
                  <a:schemeClr val="bg1">
                    <a:lumMod val="75000"/>
                    <a:lumOff val="2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0" name="Rectangle 619"/>
              <p:cNvSpPr/>
              <p:nvPr/>
            </p:nvSpPr>
            <p:spPr bwMode="auto">
              <a:xfrm>
                <a:off x="3124200" y="1432888"/>
                <a:ext cx="680407" cy="2463524"/>
              </a:xfrm>
              <a:prstGeom prst="rect">
                <a:avLst/>
              </a:prstGeom>
              <a:solidFill>
                <a:schemeClr val="bg1">
                  <a:lumMod val="65000"/>
                  <a:lumOff val="35000"/>
                </a:schemeClr>
              </a:solidFill>
              <a:ln>
                <a:solidFill>
                  <a:schemeClr val="bg1">
                    <a:lumMod val="75000"/>
                    <a:lumOff val="2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55" name="Straight Connector 154"/>
              <p:cNvCxnSpPr>
                <a:endCxn id="1100" idx="1"/>
              </p:cNvCxnSpPr>
              <p:nvPr/>
            </p:nvCxnSpPr>
            <p:spPr>
              <a:xfrm>
                <a:off x="76200" y="2460959"/>
                <a:ext cx="1044605" cy="155610"/>
              </a:xfrm>
              <a:prstGeom prst="line">
                <a:avLst/>
              </a:prstGeom>
              <a:ln w="22225" cmpd="sng">
                <a:solidFill>
                  <a:srgbClr xmlns:mc="http://schemas.openxmlformats.org/markup-compatibility/2006" xmlns:a14="http://schemas.microsoft.com/office/drawing/2010/main" val="FFC000" mc:Ignorable=""/>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a:endCxn id="1100" idx="1"/>
              </p:cNvCxnSpPr>
              <p:nvPr/>
            </p:nvCxnSpPr>
            <p:spPr>
              <a:xfrm flipV="1">
                <a:off x="76200" y="2616569"/>
                <a:ext cx="1044605" cy="17595"/>
              </a:xfrm>
              <a:prstGeom prst="line">
                <a:avLst/>
              </a:prstGeom>
              <a:ln w="22225" cmpd="sng">
                <a:solidFill>
                  <a:srgbClr xmlns:mc="http://schemas.openxmlformats.org/markup-compatibility/2006" xmlns:a14="http://schemas.microsoft.com/office/drawing/2010/main" val="FFC000" mc:Ignorable=""/>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118342" y="228600"/>
                <a:ext cx="0" cy="990600"/>
              </a:xfrm>
              <a:prstGeom prst="straightConnector1">
                <a:avLst/>
              </a:prstGeom>
              <a:ln w="25400">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224345" y="152400"/>
                <a:ext cx="75603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a:t>
                </a:r>
                <a:endParaRPr lang="en-US" sz="2400" dirty="0">
                  <a:latin typeface="Times New Roman" pitchFamily="18" charset="0"/>
                  <a:cs typeface="Times New Roman" pitchFamily="18" charset="0"/>
                </a:endParaRPr>
              </a:p>
            </p:txBody>
          </p:sp>
        </p:grpSp>
        <p:sp>
          <p:nvSpPr>
            <p:cNvPr id="201" name="TextBox 200"/>
            <p:cNvSpPr txBox="1"/>
            <p:nvPr/>
          </p:nvSpPr>
          <p:spPr>
            <a:xfrm>
              <a:off x="2204624" y="2096997"/>
              <a:ext cx="1253050" cy="369332"/>
            </a:xfrm>
            <a:prstGeom prst="rect">
              <a:avLst/>
            </a:prstGeom>
            <a:noFill/>
          </p:spPr>
          <p:txBody>
            <a:bodyPr wrap="square" rtlCol="0">
              <a:spAutoFit/>
            </a:bodyPr>
            <a:lstStyle/>
            <a:p>
              <a:r>
                <a:rPr lang="en-US"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1</a:t>
              </a:r>
              <a:r>
                <a:rPr lang="en-US"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2</a:t>
              </a:r>
              <a:r>
                <a:rPr lang="en-US"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≠T</a:t>
              </a:r>
              <a:r>
                <a:rPr lang="en-US" baseline="-25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Times New Roman" pitchFamily="18" charset="0"/>
                  <a:cs typeface="Times New Roman" pitchFamily="18" charset="0"/>
                </a:rPr>
                <a:t>3</a:t>
              </a:r>
              <a:endParaRPr lang="en-US" dirty="0"/>
            </a:p>
          </p:txBody>
        </p:sp>
        <p:sp>
          <p:nvSpPr>
            <p:cNvPr id="659" name="TextBox 658"/>
            <p:cNvSpPr txBox="1"/>
            <p:nvPr/>
          </p:nvSpPr>
          <p:spPr>
            <a:xfrm>
              <a:off x="1822993" y="3124200"/>
              <a:ext cx="2063207"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1        </a:t>
              </a:r>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2       </a:t>
              </a:r>
              <a:r>
                <a:rPr lang="en-US" sz="2400" b="1"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T</a:t>
              </a:r>
              <a:r>
                <a:rPr lang="en-US" sz="2400" b="1" baseline="-25000" dirty="0" smtClean="0">
                  <a:ln w="50800"/>
                  <a:solidFill>
                    <a:schemeClr val="bg1">
                      <a:shade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3</a:t>
              </a:r>
              <a:endParaRPr lang="en-US" sz="2000" b="1" baseline="-25000" dirty="0">
                <a:ln w="50800"/>
                <a:solidFill>
                  <a:schemeClr val="bg1">
                    <a:shade val="50000"/>
                  </a:schemeClr>
                </a:solidFill>
                <a:latin typeface="Times New Roman" pitchFamily="18" charset="0"/>
                <a:cs typeface="Times New Roman" pitchFamily="18" charset="0"/>
              </a:endParaRPr>
            </a:p>
          </p:txBody>
        </p:sp>
      </p:grpSp>
      <p:sp>
        <p:nvSpPr>
          <p:cNvPr id="660" name="Text Placeholder 3"/>
          <p:cNvSpPr txBox="1">
            <a:spLocks/>
          </p:cNvSpPr>
          <p:nvPr/>
        </p:nvSpPr>
        <p:spPr>
          <a:xfrm>
            <a:off x="685800" y="221903"/>
            <a:ext cx="7690114" cy="692497"/>
          </a:xfrm>
          <a:prstGeom prst="rect">
            <a:avLst/>
          </a:prstGeom>
          <a:noFill/>
          <a:ln w="9525">
            <a:noFill/>
            <a:miter lim="800000"/>
            <a:headEnd/>
            <a:tailEnd/>
          </a:ln>
        </p:spPr>
        <p:txBody>
          <a:bodyPr vert="horz" wrap="square" lIns="0" tIns="0" rIns="0" bIns="0" numCol="1" anchor="t" anchorCtr="0" compatLnSpc="1">
            <a:prstTxWarp prst="textNoShape">
              <a:avLst/>
            </a:prstTxWarp>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defTabSz="91281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cs typeface="+mn-cs"/>
              </a:defRPr>
            </a:lvl1pPr>
            <a:lvl2pPr marL="914400" indent="-396875" defTabSz="912813">
              <a:lnSpc>
                <a:spcPct val="90000"/>
              </a:lnSpc>
              <a:spcBef>
                <a:spcPct val="20000"/>
              </a:spcBef>
              <a:buBlip>
                <a:blip r:embed="rId2"/>
              </a:buBlip>
              <a:defRPr sz="2800">
                <a:latin typeface="+mn-lt"/>
                <a:cs typeface="+mn-cs"/>
              </a:defRPr>
            </a:lvl2pPr>
            <a:lvl3pPr marL="1258888" indent="-344488" defTabSz="912813">
              <a:lnSpc>
                <a:spcPct val="90000"/>
              </a:lnSpc>
              <a:spcBef>
                <a:spcPct val="20000"/>
              </a:spcBef>
              <a:buBlip>
                <a:blip r:embed="rId2"/>
              </a:buBlip>
              <a:defRPr sz="2400">
                <a:latin typeface="+mn-lt"/>
                <a:cs typeface="+mn-cs"/>
              </a:defRPr>
            </a:lvl3pPr>
            <a:lvl4pPr marL="1604963" indent="-346075" defTabSz="912813">
              <a:lnSpc>
                <a:spcPct val="90000"/>
              </a:lnSpc>
              <a:spcBef>
                <a:spcPct val="20000"/>
              </a:spcBef>
              <a:buBlip>
                <a:blip r:embed="rId2"/>
              </a:buBlip>
              <a:defRPr sz="2400">
                <a:latin typeface="+mn-lt"/>
                <a:cs typeface="+mn-cs"/>
              </a:defRPr>
            </a:lvl4pPr>
            <a:lvl5pPr marL="1941513" indent="-336550" defTabSz="912813">
              <a:lnSpc>
                <a:spcPct val="90000"/>
              </a:lnSpc>
              <a:spcBef>
                <a:spcPct val="20000"/>
              </a:spcBef>
              <a:buBlip>
                <a:blip r:embed="rId2"/>
              </a:buBlip>
              <a:defRPr sz="2400">
                <a:latin typeface="+mn-lt"/>
                <a:cs typeface="+mn-cs"/>
              </a:defRPr>
            </a:lvl5pPr>
            <a:lvl6pPr marL="2514499" indent="-228591" defTabSz="914363">
              <a:spcBef>
                <a:spcPct val="20000"/>
              </a:spcBef>
              <a:buFont typeface="Arial" pitchFamily="34" charset="0"/>
              <a:buChar char="•"/>
              <a:defRPr sz="2000">
                <a:latin typeface="+mn-lt"/>
                <a:cs typeface="+mn-cs"/>
              </a:defRPr>
            </a:lvl6pPr>
            <a:lvl7pPr marL="2971681" indent="-228591" defTabSz="914363">
              <a:spcBef>
                <a:spcPct val="20000"/>
              </a:spcBef>
              <a:buFont typeface="Arial" pitchFamily="34" charset="0"/>
              <a:buChar char="•"/>
              <a:defRPr sz="2000">
                <a:latin typeface="+mn-lt"/>
                <a:cs typeface="+mn-cs"/>
              </a:defRPr>
            </a:lvl7pPr>
            <a:lvl8pPr marL="3428863" indent="-228591" defTabSz="914363">
              <a:spcBef>
                <a:spcPct val="20000"/>
              </a:spcBef>
              <a:buFont typeface="Arial" pitchFamily="34" charset="0"/>
              <a:buChar char="•"/>
              <a:defRPr sz="2000">
                <a:latin typeface="+mn-lt"/>
                <a:cs typeface="+mn-cs"/>
              </a:defRPr>
            </a:lvl8pPr>
            <a:lvl9pPr marL="3886045" indent="-228591" defTabSz="914363">
              <a:spcBef>
                <a:spcPct val="20000"/>
              </a:spcBef>
              <a:buFont typeface="Arial" pitchFamily="34" charset="0"/>
              <a:buChar char="•"/>
              <a:defRPr sz="2000">
                <a:latin typeface="+mn-lt"/>
                <a:cs typeface="+mn-cs"/>
              </a:defRPr>
            </a:lvl9pPr>
          </a:lstStyle>
          <a:p>
            <a:r>
              <a:rPr lang="en-US" dirty="0"/>
              <a:t>Schematic drawing of forming bulk sample </a:t>
            </a:r>
          </a:p>
        </p:txBody>
      </p:sp>
      <p:sp>
        <p:nvSpPr>
          <p:cNvPr id="203" name="Rectangle 202"/>
          <p:cNvSpPr/>
          <p:nvPr/>
        </p:nvSpPr>
        <p:spPr>
          <a:xfrm>
            <a:off x="152400" y="3135868"/>
            <a:ext cx="1219200" cy="461665"/>
          </a:xfrm>
          <a:prstGeom prst="rect">
            <a:avLst/>
          </a:prstGeom>
        </p:spPr>
        <p:txBody>
          <a:bodyPr wrap="square">
            <a:spAutoFit/>
          </a:bodyPr>
          <a:lstStyle/>
          <a:p>
            <a:r>
              <a:rPr lang="en-US" sz="2400" dirty="0" smtClean="0">
                <a:latin typeface="Times New Roman" pitchFamily="18" charset="0"/>
                <a:cs typeface="Times New Roman" pitchFamily="18" charset="0"/>
              </a:rPr>
              <a:t>Ignition</a:t>
            </a:r>
            <a:endParaRPr lang="en-US" sz="2400" dirty="0">
              <a:latin typeface="Times New Roman" pitchFamily="18" charset="0"/>
              <a:cs typeface="Times New Roman" pitchFamily="18" charset="0"/>
            </a:endParaRPr>
          </a:p>
        </p:txBody>
      </p:sp>
      <p:pic>
        <p:nvPicPr>
          <p:cNvPr id="650" name="Picture 649"/>
          <p:cNvPicPr>
            <a:picLocks noChangeAspect="1" noChangeArrowheads="1"/>
          </p:cNvPicPr>
          <p:nvPr/>
        </p:nvPicPr>
        <p:blipFill>
          <a:blip r:embed="rId3"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647" name="TextBox 646"/>
          <p:cNvSpPr txBox="1"/>
          <p:nvPr/>
        </p:nvSpPr>
        <p:spPr>
          <a:xfrm>
            <a:off x="3683241" y="4721207"/>
            <a:ext cx="2667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Front Wave </a:t>
            </a:r>
            <a:r>
              <a:rPr lang="en-US" dirty="0">
                <a:latin typeface="Times New Roman" pitchFamily="18" charset="0"/>
                <a:cs typeface="Times New Roman" pitchFamily="18" charset="0"/>
              </a:rPr>
              <a:t>of SHS </a:t>
            </a:r>
          </a:p>
        </p:txBody>
      </p:sp>
      <p:cxnSp>
        <p:nvCxnSpPr>
          <p:cNvPr id="651" name="Straight Arrow Connector 650"/>
          <p:cNvCxnSpPr/>
          <p:nvPr/>
        </p:nvCxnSpPr>
        <p:spPr>
          <a:xfrm>
            <a:off x="3613046" y="3779084"/>
            <a:ext cx="717514" cy="927735"/>
          </a:xfrm>
          <a:prstGeom prst="straightConnector1">
            <a:avLst/>
          </a:prstGeom>
          <a:ln w="19050">
            <a:solidFill>
              <a:schemeClr val="bg2">
                <a:lumMod val="20000"/>
                <a:lumOff val="8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2" name="Straight Arrow Connector 651"/>
          <p:cNvCxnSpPr>
            <a:stCxn id="1432" idx="1"/>
          </p:cNvCxnSpPr>
          <p:nvPr/>
        </p:nvCxnSpPr>
        <p:spPr>
          <a:xfrm flipH="1">
            <a:off x="4800600" y="3752728"/>
            <a:ext cx="1238511" cy="954091"/>
          </a:xfrm>
          <a:prstGeom prst="straightConnector1">
            <a:avLst/>
          </a:prstGeom>
          <a:ln w="19050">
            <a:solidFill>
              <a:schemeClr val="bg2">
                <a:lumMod val="20000"/>
                <a:lumOff val="80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3722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fill="hold"/>
                                        <p:tgtEl>
                                          <p:spTgt spid="205"/>
                                        </p:tgtEl>
                                        <p:attrNameLst>
                                          <p:attrName>ppt_x</p:attrName>
                                        </p:attrNameLst>
                                      </p:cBhvr>
                                      <p:tavLst>
                                        <p:tav tm="0">
                                          <p:val>
                                            <p:strVal val="#ppt_x"/>
                                          </p:val>
                                        </p:tav>
                                        <p:tav tm="100000">
                                          <p:val>
                                            <p:strVal val="#ppt_x"/>
                                          </p:val>
                                        </p:tav>
                                      </p:tavLst>
                                    </p:anim>
                                    <p:anim calcmode="lin" valueType="num">
                                      <p:cBhvr additive="base">
                                        <p:cTn id="8" dur="500" fill="hold"/>
                                        <p:tgtEl>
                                          <p:spTgt spid="2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fill="hold"/>
                                        <p:tgtEl>
                                          <p:spTgt spid="203"/>
                                        </p:tgtEl>
                                        <p:attrNameLst>
                                          <p:attrName>ppt_x</p:attrName>
                                        </p:attrNameLst>
                                      </p:cBhvr>
                                      <p:tavLst>
                                        <p:tav tm="0">
                                          <p:val>
                                            <p:strVal val="#ppt_x"/>
                                          </p:val>
                                        </p:tav>
                                        <p:tav tm="100000">
                                          <p:val>
                                            <p:strVal val="#ppt_x"/>
                                          </p:val>
                                        </p:tav>
                                      </p:tavLst>
                                    </p:anim>
                                    <p:anim calcmode="lin" valueType="num">
                                      <p:cBhvr additive="base">
                                        <p:cTn id="12" dur="500" fill="hold"/>
                                        <p:tgtEl>
                                          <p:spTgt spid="2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08"/>
                                        </p:tgtEl>
                                        <p:attrNameLst>
                                          <p:attrName>style.visibility</p:attrName>
                                        </p:attrNameLst>
                                      </p:cBhvr>
                                      <p:to>
                                        <p:strVal val="visible"/>
                                      </p:to>
                                    </p:set>
                                    <p:anim calcmode="lin" valueType="num">
                                      <p:cBhvr additive="base">
                                        <p:cTn id="15" dur="500" fill="hold"/>
                                        <p:tgtEl>
                                          <p:spTgt spid="1108"/>
                                        </p:tgtEl>
                                        <p:attrNameLst>
                                          <p:attrName>ppt_x</p:attrName>
                                        </p:attrNameLst>
                                      </p:cBhvr>
                                      <p:tavLst>
                                        <p:tav tm="0">
                                          <p:val>
                                            <p:strVal val="#ppt_x"/>
                                          </p:val>
                                        </p:tav>
                                        <p:tav tm="100000">
                                          <p:val>
                                            <p:strVal val="#ppt_x"/>
                                          </p:val>
                                        </p:tav>
                                      </p:tavLst>
                                    </p:anim>
                                    <p:anim calcmode="lin" valueType="num">
                                      <p:cBhvr additive="base">
                                        <p:cTn id="16" dur="500" fill="hold"/>
                                        <p:tgtEl>
                                          <p:spTgt spid="1108"/>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51"/>
                                        </p:tgtEl>
                                        <p:attrNameLst>
                                          <p:attrName>style.visibility</p:attrName>
                                        </p:attrNameLst>
                                      </p:cBhvr>
                                      <p:to>
                                        <p:strVal val="visible"/>
                                      </p:to>
                                    </p:set>
                                    <p:animEffect transition="in" filter="fade">
                                      <p:cBhvr>
                                        <p:cTn id="19" dur="500"/>
                                        <p:tgtEl>
                                          <p:spTgt spid="6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7"/>
                                        </p:tgtEl>
                                        <p:attrNameLst>
                                          <p:attrName>style.visibility</p:attrName>
                                        </p:attrNameLst>
                                      </p:cBhvr>
                                      <p:to>
                                        <p:strVal val="visible"/>
                                      </p:to>
                                    </p:set>
                                    <p:animEffect transition="in" filter="fade">
                                      <p:cBhvr>
                                        <p:cTn id="22" dur="500"/>
                                        <p:tgtEl>
                                          <p:spTgt spid="64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 calcmode="lin" valueType="num">
                                      <p:cBhvr additive="base">
                                        <p:cTn id="27" dur="500" fill="hold"/>
                                        <p:tgtEl>
                                          <p:spTgt spid="206"/>
                                        </p:tgtEl>
                                        <p:attrNameLst>
                                          <p:attrName>ppt_x</p:attrName>
                                        </p:attrNameLst>
                                      </p:cBhvr>
                                      <p:tavLst>
                                        <p:tav tm="0">
                                          <p:val>
                                            <p:strVal val="#ppt_x"/>
                                          </p:val>
                                        </p:tav>
                                        <p:tav tm="100000">
                                          <p:val>
                                            <p:strVal val="#ppt_x"/>
                                          </p:val>
                                        </p:tav>
                                      </p:tavLst>
                                    </p:anim>
                                    <p:anim calcmode="lin" valueType="num">
                                      <p:cBhvr additive="base">
                                        <p:cTn id="28" dur="500" fill="hold"/>
                                        <p:tgtEl>
                                          <p:spTgt spid="20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9"/>
                                        </p:tgtEl>
                                        <p:attrNameLst>
                                          <p:attrName>style.visibility</p:attrName>
                                        </p:attrNameLst>
                                      </p:cBhvr>
                                      <p:to>
                                        <p:strVal val="visible"/>
                                      </p:to>
                                    </p:set>
                                    <p:anim calcmode="lin" valueType="num">
                                      <p:cBhvr additive="base">
                                        <p:cTn id="31" dur="500" fill="hold"/>
                                        <p:tgtEl>
                                          <p:spTgt spid="1109"/>
                                        </p:tgtEl>
                                        <p:attrNameLst>
                                          <p:attrName>ppt_x</p:attrName>
                                        </p:attrNameLst>
                                      </p:cBhvr>
                                      <p:tavLst>
                                        <p:tav tm="0">
                                          <p:val>
                                            <p:strVal val="#ppt_x"/>
                                          </p:val>
                                        </p:tav>
                                        <p:tav tm="100000">
                                          <p:val>
                                            <p:strVal val="#ppt_x"/>
                                          </p:val>
                                        </p:tav>
                                      </p:tavLst>
                                    </p:anim>
                                    <p:anim calcmode="lin" valueType="num">
                                      <p:cBhvr additive="base">
                                        <p:cTn id="32" dur="500" fill="hold"/>
                                        <p:tgtEl>
                                          <p:spTgt spid="110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9"/>
                                        </p:tgtEl>
                                        <p:attrNameLst>
                                          <p:attrName>style.visibility</p:attrName>
                                        </p:attrNameLst>
                                      </p:cBhvr>
                                      <p:to>
                                        <p:strVal val="visible"/>
                                      </p:to>
                                    </p:set>
                                    <p:anim calcmode="lin" valueType="num">
                                      <p:cBhvr additive="base">
                                        <p:cTn id="35" dur="500" fill="hold"/>
                                        <p:tgtEl>
                                          <p:spTgt spid="649"/>
                                        </p:tgtEl>
                                        <p:attrNameLst>
                                          <p:attrName>ppt_x</p:attrName>
                                        </p:attrNameLst>
                                      </p:cBhvr>
                                      <p:tavLst>
                                        <p:tav tm="0">
                                          <p:val>
                                            <p:strVal val="#ppt_x"/>
                                          </p:val>
                                        </p:tav>
                                        <p:tav tm="100000">
                                          <p:val>
                                            <p:strVal val="#ppt_x"/>
                                          </p:val>
                                        </p:tav>
                                      </p:tavLst>
                                    </p:anim>
                                    <p:anim calcmode="lin" valueType="num">
                                      <p:cBhvr additive="base">
                                        <p:cTn id="36" dur="500" fill="hold"/>
                                        <p:tgtEl>
                                          <p:spTgt spid="6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8"/>
                                        </p:tgtEl>
                                        <p:attrNameLst>
                                          <p:attrName>style.visibility</p:attrName>
                                        </p:attrNameLst>
                                      </p:cBhvr>
                                      <p:to>
                                        <p:strVal val="visible"/>
                                      </p:to>
                                    </p:set>
                                    <p:anim calcmode="lin" valueType="num">
                                      <p:cBhvr additive="base">
                                        <p:cTn id="39" dur="500" fill="hold"/>
                                        <p:tgtEl>
                                          <p:spTgt spid="648"/>
                                        </p:tgtEl>
                                        <p:attrNameLst>
                                          <p:attrName>ppt_x</p:attrName>
                                        </p:attrNameLst>
                                      </p:cBhvr>
                                      <p:tavLst>
                                        <p:tav tm="0">
                                          <p:val>
                                            <p:strVal val="#ppt_x"/>
                                          </p:val>
                                        </p:tav>
                                        <p:tav tm="100000">
                                          <p:val>
                                            <p:strVal val="#ppt_x"/>
                                          </p:val>
                                        </p:tav>
                                      </p:tavLst>
                                    </p:anim>
                                    <p:anim calcmode="lin" valueType="num">
                                      <p:cBhvr additive="base">
                                        <p:cTn id="40" dur="500" fill="hold"/>
                                        <p:tgtEl>
                                          <p:spTgt spid="648"/>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652"/>
                                        </p:tgtEl>
                                        <p:attrNameLst>
                                          <p:attrName>style.visibility</p:attrName>
                                        </p:attrNameLst>
                                      </p:cBhvr>
                                      <p:to>
                                        <p:strVal val="visible"/>
                                      </p:to>
                                    </p:set>
                                    <p:animEffect transition="in" filter="fade">
                                      <p:cBhvr>
                                        <p:cTn id="43" dur="5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49" grpId="0" animBg="1"/>
      <p:bldP spid="1108" grpId="0"/>
      <p:bldP spid="1109" grpId="0"/>
      <p:bldP spid="203" grpId="0"/>
      <p:bldP spid="6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0"/>
            <a:ext cx="8001000" cy="1066800"/>
          </a:xfrm>
        </p:spPr>
        <p:txBody>
          <a:bodyPr/>
          <a:lstStyle/>
          <a:p>
            <a:pPr>
              <a:spcAft>
                <a:spcPts val="0"/>
              </a:spcAft>
            </a:pPr>
            <a:r>
              <a:rPr lang="en-US" sz="2400" dirty="0">
                <a:effectLst/>
                <a:latin typeface="Times New Roman"/>
                <a:ea typeface="Times New Roman"/>
              </a:rPr>
              <a:t>Press molds for </a:t>
            </a:r>
            <a:r>
              <a:rPr lang="en-US" sz="2400" dirty="0" smtClean="0">
                <a:effectLst/>
                <a:latin typeface="Times New Roman"/>
                <a:ea typeface="Times New Roman"/>
              </a:rPr>
              <a:t>a- synthesize </a:t>
            </a:r>
            <a:r>
              <a:rPr lang="en-US" sz="2400" dirty="0">
                <a:effectLst/>
                <a:latin typeface="Times New Roman"/>
                <a:ea typeface="Times New Roman"/>
              </a:rPr>
              <a:t>nanopowder of boron </a:t>
            </a:r>
            <a:r>
              <a:rPr lang="en-US" sz="2400" dirty="0" smtClean="0">
                <a:effectLst/>
                <a:latin typeface="Times New Roman"/>
                <a:ea typeface="Times New Roman"/>
              </a:rPr>
              <a:t>carbide; b- </a:t>
            </a:r>
            <a:r>
              <a:rPr lang="en-US" sz="2400" dirty="0">
                <a:effectLst/>
                <a:latin typeface="Times New Roman"/>
                <a:ea typeface="Times New Roman"/>
              </a:rPr>
              <a:t>sintering of isolator dens bodies </a:t>
            </a:r>
            <a:r>
              <a:rPr lang="en-US" sz="2400" dirty="0" smtClean="0">
                <a:effectLst/>
                <a:latin typeface="Times New Roman"/>
                <a:ea typeface="Times New Roman"/>
              </a:rPr>
              <a:t>and c- sintering </a:t>
            </a:r>
            <a:r>
              <a:rPr lang="en-US" sz="2400" dirty="0">
                <a:effectLst/>
                <a:latin typeface="Times New Roman"/>
                <a:ea typeface="Times New Roman"/>
              </a:rPr>
              <a:t>of </a:t>
            </a:r>
            <a:r>
              <a:rPr lang="en-US" sz="2400" dirty="0" smtClean="0">
                <a:effectLst/>
                <a:latin typeface="Times New Roman"/>
                <a:ea typeface="Times New Roman"/>
              </a:rPr>
              <a:t>conductive dens bodies (with insulator layers)</a:t>
            </a:r>
            <a:r>
              <a:rPr lang="en-US" sz="5400" dirty="0">
                <a:effectLst/>
                <a:latin typeface="Times New Roman"/>
                <a:ea typeface="Times New Roman"/>
              </a:rPr>
              <a:t/>
            </a:r>
            <a:br>
              <a:rPr lang="en-US" sz="5400" dirty="0">
                <a:effectLst/>
                <a:latin typeface="Times New Roman"/>
                <a:ea typeface="Times New Roman"/>
              </a:rPr>
            </a:br>
            <a:endParaRPr lang="en-US" dirty="0"/>
          </a:p>
        </p:txBody>
      </p:sp>
      <p:sp>
        <p:nvSpPr>
          <p:cNvPr id="9" name="Text Placeholder 3"/>
          <p:cNvSpPr txBox="1">
            <a:spLocks/>
          </p:cNvSpPr>
          <p:nvPr/>
        </p:nvSpPr>
        <p:spPr>
          <a:xfrm>
            <a:off x="381000" y="260003"/>
            <a:ext cx="7690114" cy="692497"/>
          </a:xfrm>
          <a:prstGeom prst="rect">
            <a:avLst/>
          </a:prstGeom>
          <a:noFill/>
          <a:ln w="9525">
            <a:noFill/>
            <a:miter lim="800000"/>
            <a:headEnd/>
            <a:tailEnd/>
          </a:ln>
        </p:spPr>
        <p:txBody>
          <a:bodyPr vert="horz" wrap="square" lIns="0" tIns="0" rIns="0" bIns="0" numCol="1" anchor="t" anchorCtr="0" compatLnSpc="1">
            <a:prstTxWarp prst="textNoShape">
              <a:avLst/>
            </a:prstTxWarp>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defTabSz="91281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n-lt"/>
                <a:cs typeface="+mn-cs"/>
              </a:defRPr>
            </a:lvl1pPr>
            <a:lvl2pPr marL="914400" indent="-396875" defTabSz="912813">
              <a:lnSpc>
                <a:spcPct val="90000"/>
              </a:lnSpc>
              <a:spcBef>
                <a:spcPct val="20000"/>
              </a:spcBef>
              <a:buBlip>
                <a:blip r:embed="rId3"/>
              </a:buBlip>
              <a:defRPr sz="2800">
                <a:latin typeface="+mn-lt"/>
                <a:cs typeface="+mn-cs"/>
              </a:defRPr>
            </a:lvl2pPr>
            <a:lvl3pPr marL="1258888" indent="-344488" defTabSz="912813">
              <a:lnSpc>
                <a:spcPct val="90000"/>
              </a:lnSpc>
              <a:spcBef>
                <a:spcPct val="20000"/>
              </a:spcBef>
              <a:buBlip>
                <a:blip r:embed="rId3"/>
              </a:buBlip>
              <a:defRPr sz="2400">
                <a:latin typeface="+mn-lt"/>
                <a:cs typeface="+mn-cs"/>
              </a:defRPr>
            </a:lvl3pPr>
            <a:lvl4pPr marL="1604963" indent="-346075" defTabSz="912813">
              <a:lnSpc>
                <a:spcPct val="90000"/>
              </a:lnSpc>
              <a:spcBef>
                <a:spcPct val="20000"/>
              </a:spcBef>
              <a:buBlip>
                <a:blip r:embed="rId3"/>
              </a:buBlip>
              <a:defRPr sz="2400">
                <a:latin typeface="+mn-lt"/>
                <a:cs typeface="+mn-cs"/>
              </a:defRPr>
            </a:lvl4pPr>
            <a:lvl5pPr marL="1941513" indent="-336550" defTabSz="912813">
              <a:lnSpc>
                <a:spcPct val="90000"/>
              </a:lnSpc>
              <a:spcBef>
                <a:spcPct val="20000"/>
              </a:spcBef>
              <a:buBlip>
                <a:blip r:embed="rId3"/>
              </a:buBlip>
              <a:defRPr sz="2400">
                <a:latin typeface="+mn-lt"/>
                <a:cs typeface="+mn-cs"/>
              </a:defRPr>
            </a:lvl5pPr>
            <a:lvl6pPr marL="2514499" indent="-228591" defTabSz="914363">
              <a:spcBef>
                <a:spcPct val="20000"/>
              </a:spcBef>
              <a:buFont typeface="Arial" pitchFamily="34" charset="0"/>
              <a:buChar char="•"/>
              <a:defRPr sz="2000">
                <a:latin typeface="+mn-lt"/>
                <a:cs typeface="+mn-cs"/>
              </a:defRPr>
            </a:lvl6pPr>
            <a:lvl7pPr marL="2971681" indent="-228591" defTabSz="914363">
              <a:spcBef>
                <a:spcPct val="20000"/>
              </a:spcBef>
              <a:buFont typeface="Arial" pitchFamily="34" charset="0"/>
              <a:buChar char="•"/>
              <a:defRPr sz="2000">
                <a:latin typeface="+mn-lt"/>
                <a:cs typeface="+mn-cs"/>
              </a:defRPr>
            </a:lvl7pPr>
            <a:lvl8pPr marL="3428863" indent="-228591" defTabSz="914363">
              <a:spcBef>
                <a:spcPct val="20000"/>
              </a:spcBef>
              <a:buFont typeface="Arial" pitchFamily="34" charset="0"/>
              <a:buChar char="•"/>
              <a:defRPr sz="2000">
                <a:latin typeface="+mn-lt"/>
                <a:cs typeface="+mn-cs"/>
              </a:defRPr>
            </a:lvl8pPr>
            <a:lvl9pPr marL="3886045" indent="-228591" defTabSz="914363">
              <a:spcBef>
                <a:spcPct val="20000"/>
              </a:spcBef>
              <a:buFont typeface="Arial" pitchFamily="34" charset="0"/>
              <a:buChar char="•"/>
              <a:defRPr sz="2000">
                <a:latin typeface="+mn-lt"/>
                <a:cs typeface="+mn-cs"/>
              </a:defRPr>
            </a:lvl9pPr>
          </a:lstStyle>
          <a:p>
            <a:pPr algn="ctr"/>
            <a:r>
              <a:rPr lang="en-US" dirty="0"/>
              <a:t>Schematic drawing </a:t>
            </a:r>
            <a:r>
              <a:rPr lang="en-US"/>
              <a:t>of </a:t>
            </a:r>
            <a:r>
              <a:rPr lang="en-US" smtClean="0"/>
              <a:t>Press forms</a:t>
            </a:r>
            <a:endParaRPr lang="en-US" dirty="0"/>
          </a:p>
        </p:txBody>
      </p:sp>
      <p:pic>
        <p:nvPicPr>
          <p:cNvPr id="10" name="Picture 9"/>
          <p:cNvPicPr>
            <a:picLocks noChangeAspect="1" noChangeArrowheads="1"/>
          </p:cNvPicPr>
          <p:nvPr/>
        </p:nvPicPr>
        <p:blipFill>
          <a:blip r:embed="rId4"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grpSp>
        <p:nvGrpSpPr>
          <p:cNvPr id="13" name="Group 12"/>
          <p:cNvGrpSpPr/>
          <p:nvPr/>
        </p:nvGrpSpPr>
        <p:grpSpPr>
          <a:xfrm>
            <a:off x="531389" y="1535668"/>
            <a:ext cx="4953000" cy="3404631"/>
            <a:chOff x="531389" y="1535668"/>
            <a:chExt cx="4953000" cy="3404631"/>
          </a:xfrm>
        </p:grpSpPr>
        <p:pic>
          <p:nvPicPr>
            <p:cNvPr id="6" name="Picture 5"/>
            <p:cNvPicPr/>
            <p:nvPr/>
          </p:nvPicPr>
          <p:blipFill rotWithShape="1">
            <a:blip r:embed="rId5" cstate="print">
              <a:extLst>
                <a:ext uri="{28A0092B-C50C-407E-A947-70E740481C1C}">
                  <a14:useLocalDpi xmlns:a14="http://schemas.microsoft.com/office/drawing/2010/main" val="0"/>
                </a:ext>
              </a:extLst>
            </a:blip>
            <a:srcRect l="24102" t="24572" r="14618" b="12571"/>
            <a:stretch/>
          </p:blipFill>
          <p:spPr bwMode="auto">
            <a:xfrm>
              <a:off x="531389" y="1581637"/>
              <a:ext cx="4953000" cy="335866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85800" y="4419600"/>
              <a:ext cx="3810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sp>
          <p:nvSpPr>
            <p:cNvPr id="7" name="TextBox 6"/>
            <p:cNvSpPr txBox="1"/>
            <p:nvPr/>
          </p:nvSpPr>
          <p:spPr>
            <a:xfrm>
              <a:off x="3619500" y="4374172"/>
              <a:ext cx="381000" cy="369332"/>
            </a:xfrm>
            <a:prstGeom prst="rect">
              <a:avLst/>
            </a:prstGeom>
            <a:noFill/>
          </p:spPr>
          <p:txBody>
            <a:bodyPr wrap="square" rtlCol="0">
              <a:spAutoFit/>
            </a:bodyPr>
            <a:lstStyle/>
            <a:p>
              <a:r>
                <a:rPr lang="en-US" dirty="0" smtClean="0">
                  <a:solidFill>
                    <a:schemeClr val="bg1"/>
                  </a:solidFill>
                </a:rPr>
                <a:t>b</a:t>
              </a:r>
              <a:endParaRPr lang="en-US" dirty="0">
                <a:solidFill>
                  <a:schemeClr val="bg1"/>
                </a:solidFill>
              </a:endParaRPr>
            </a:p>
          </p:txBody>
        </p:sp>
        <p:sp>
          <p:nvSpPr>
            <p:cNvPr id="3" name="TextBox 2"/>
            <p:cNvSpPr txBox="1"/>
            <p:nvPr/>
          </p:nvSpPr>
          <p:spPr>
            <a:xfrm>
              <a:off x="4648200" y="1535668"/>
              <a:ext cx="381000" cy="369332"/>
            </a:xfrm>
            <a:prstGeom prst="rect">
              <a:avLst/>
            </a:prstGeom>
            <a:noFill/>
          </p:spPr>
          <p:txBody>
            <a:bodyPr wrap="square" rtlCol="0">
              <a:spAutoFit/>
            </a:bodyPr>
            <a:lstStyle/>
            <a:p>
              <a:r>
                <a:rPr lang="en-US" i="1" dirty="0" smtClean="0">
                  <a:solidFill>
                    <a:schemeClr val="bg1">
                      <a:lumMod val="95000"/>
                      <a:lumOff val="5000"/>
                    </a:schemeClr>
                  </a:solidFill>
                </a:rPr>
                <a:t>P</a:t>
              </a:r>
              <a:endParaRPr lang="en-US" i="1" dirty="0">
                <a:solidFill>
                  <a:schemeClr val="bg1">
                    <a:lumMod val="95000"/>
                    <a:lumOff val="5000"/>
                  </a:schemeClr>
                </a:solidFill>
              </a:endParaRPr>
            </a:p>
          </p:txBody>
        </p:sp>
      </p:grpSp>
      <p:grpSp>
        <p:nvGrpSpPr>
          <p:cNvPr id="12" name="Group 11"/>
          <p:cNvGrpSpPr/>
          <p:nvPr/>
        </p:nvGrpSpPr>
        <p:grpSpPr>
          <a:xfrm>
            <a:off x="5712989" y="1443907"/>
            <a:ext cx="2821411" cy="3496392"/>
            <a:chOff x="5712989" y="1443907"/>
            <a:chExt cx="2821411" cy="3496392"/>
          </a:xfrm>
        </p:grpSpPr>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5182" t="3475" r="47710" b="9321"/>
            <a:stretch/>
          </p:blipFill>
          <p:spPr>
            <a:xfrm>
              <a:off x="5712989" y="1443907"/>
              <a:ext cx="2821411" cy="3496392"/>
            </a:xfrm>
            <a:prstGeom prst="rect">
              <a:avLst/>
            </a:prstGeom>
          </p:spPr>
        </p:pic>
        <p:sp>
          <p:nvSpPr>
            <p:cNvPr id="8" name="TextBox 7"/>
            <p:cNvSpPr txBox="1"/>
            <p:nvPr/>
          </p:nvSpPr>
          <p:spPr>
            <a:xfrm>
              <a:off x="5981700" y="4374172"/>
              <a:ext cx="381000" cy="369332"/>
            </a:xfrm>
            <a:prstGeom prst="rect">
              <a:avLst/>
            </a:prstGeom>
            <a:solidFill>
              <a:schemeClr val="tx1"/>
            </a:solidFill>
          </p:spPr>
          <p:txBody>
            <a:bodyPr wrap="square" rtlCol="0">
              <a:spAutoFit/>
            </a:bodyPr>
            <a:lstStyle/>
            <a:p>
              <a:r>
                <a:rPr lang="en-US" dirty="0" smtClean="0">
                  <a:solidFill>
                    <a:schemeClr val="bg1"/>
                  </a:solidFill>
                </a:rPr>
                <a:t>c</a:t>
              </a:r>
              <a:endParaRPr lang="en-US" dirty="0">
                <a:solidFill>
                  <a:schemeClr val="bg1"/>
                </a:solidFill>
              </a:endParaRPr>
            </a:p>
          </p:txBody>
        </p:sp>
        <p:sp>
          <p:nvSpPr>
            <p:cNvPr id="11" name="TextBox 10"/>
            <p:cNvSpPr txBox="1"/>
            <p:nvPr/>
          </p:nvSpPr>
          <p:spPr>
            <a:xfrm>
              <a:off x="7010400" y="2133600"/>
              <a:ext cx="381000" cy="338554"/>
            </a:xfrm>
            <a:prstGeom prst="rect">
              <a:avLst/>
            </a:prstGeom>
            <a:noFill/>
          </p:spPr>
          <p:txBody>
            <a:bodyPr wrap="square" rtlCol="0">
              <a:spAutoFit/>
            </a:bodyPr>
            <a:lstStyle/>
            <a:p>
              <a:r>
                <a:rPr lang="en-US" sz="1600" i="1" dirty="0" smtClean="0">
                  <a:solidFill>
                    <a:schemeClr val="bg1">
                      <a:lumMod val="95000"/>
                      <a:lumOff val="5000"/>
                    </a:schemeClr>
                  </a:solidFill>
                </a:rPr>
                <a:t>P</a:t>
              </a:r>
              <a:endParaRPr lang="en-US" sz="1600" i="1" dirty="0">
                <a:solidFill>
                  <a:schemeClr val="bg1">
                    <a:lumMod val="95000"/>
                    <a:lumOff val="5000"/>
                  </a:schemeClr>
                </a:solidFill>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9963" y="2895600"/>
            <a:ext cx="5842031" cy="2438400"/>
            <a:chOff x="1436031" y="2895600"/>
            <a:chExt cx="5842031" cy="2438400"/>
          </a:xfrm>
        </p:grpSpPr>
        <p:sp>
          <p:nvSpPr>
            <p:cNvPr id="5" name="Line Callout 1 4"/>
            <p:cNvSpPr/>
            <p:nvPr/>
          </p:nvSpPr>
          <p:spPr bwMode="auto">
            <a:xfrm>
              <a:off x="4781182" y="2895600"/>
              <a:ext cx="2496880" cy="342900"/>
            </a:xfrm>
            <a:prstGeom prst="borderCallout1">
              <a:avLst>
                <a:gd name="adj1" fmla="val 49818"/>
                <a:gd name="adj2" fmla="val -5489"/>
                <a:gd name="adj3" fmla="val 112500"/>
                <a:gd name="adj4" fmla="val -38333"/>
              </a:avLst>
            </a:prstGeom>
            <a:ln w="19050">
              <a:solidFill>
                <a:schemeClr val="accent6">
                  <a:lumMod val="40000"/>
                  <a:lumOff val="6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Powder Metallurgy </a:t>
              </a:r>
            </a:p>
          </p:txBody>
        </p:sp>
        <p:sp>
          <p:nvSpPr>
            <p:cNvPr id="6" name="Line Callout 1 5"/>
            <p:cNvSpPr/>
            <p:nvPr/>
          </p:nvSpPr>
          <p:spPr bwMode="auto">
            <a:xfrm>
              <a:off x="4772748" y="3352800"/>
              <a:ext cx="2496880" cy="342900"/>
            </a:xfrm>
            <a:prstGeom prst="borderCallout1">
              <a:avLst>
                <a:gd name="adj1" fmla="val 44640"/>
                <a:gd name="adj2" fmla="val -6555"/>
                <a:gd name="adj3" fmla="val 42597"/>
                <a:gd name="adj4" fmla="val -38689"/>
              </a:avLst>
            </a:prstGeom>
            <a:ln w="19050">
              <a:solidFill>
                <a:schemeClr val="accent6">
                  <a:lumMod val="40000"/>
                  <a:lumOff val="6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Sol-Gel Method </a:t>
              </a:r>
            </a:p>
          </p:txBody>
        </p:sp>
        <p:sp>
          <p:nvSpPr>
            <p:cNvPr id="7" name="Line Callout 1 6"/>
            <p:cNvSpPr/>
            <p:nvPr/>
          </p:nvSpPr>
          <p:spPr bwMode="auto">
            <a:xfrm>
              <a:off x="4772748" y="3810000"/>
              <a:ext cx="2496880" cy="342900"/>
            </a:xfrm>
            <a:prstGeom prst="borderCallout1">
              <a:avLst>
                <a:gd name="adj1" fmla="val 18750"/>
                <a:gd name="adj2" fmla="val -8333"/>
                <a:gd name="adj3" fmla="val -27306"/>
                <a:gd name="adj4" fmla="val -35844"/>
              </a:avLst>
            </a:prstGeom>
            <a:ln w="19050">
              <a:solidFill>
                <a:schemeClr val="accent6">
                  <a:lumMod val="40000"/>
                  <a:lumOff val="6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Powder compaction </a:t>
              </a:r>
            </a:p>
          </p:txBody>
        </p:sp>
        <p:sp>
          <p:nvSpPr>
            <p:cNvPr id="8" name="Line Callout 1 7"/>
            <p:cNvSpPr/>
            <p:nvPr/>
          </p:nvSpPr>
          <p:spPr bwMode="auto">
            <a:xfrm>
              <a:off x="4771268" y="4267200"/>
              <a:ext cx="2496880" cy="342900"/>
            </a:xfrm>
            <a:prstGeom prst="borderCallout1">
              <a:avLst>
                <a:gd name="adj1" fmla="val 18750"/>
                <a:gd name="adj2" fmla="val -8333"/>
                <a:gd name="adj3" fmla="val -27306"/>
                <a:gd name="adj4" fmla="val -35844"/>
              </a:avLst>
            </a:prstGeom>
            <a:ln w="19050">
              <a:solidFill>
                <a:schemeClr val="accent6">
                  <a:lumMod val="40000"/>
                  <a:lumOff val="6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etc….</a:t>
              </a:r>
            </a:p>
          </p:txBody>
        </p:sp>
        <p:sp>
          <p:nvSpPr>
            <p:cNvPr id="4" name="Down Arrow Callout 3"/>
            <p:cNvSpPr/>
            <p:nvPr/>
          </p:nvSpPr>
          <p:spPr bwMode="auto">
            <a:xfrm>
              <a:off x="1436031" y="3097322"/>
              <a:ext cx="2759989" cy="2236678"/>
            </a:xfrm>
            <a:prstGeom prst="downArrowCallout">
              <a:avLst>
                <a:gd name="adj1" fmla="val 4216"/>
                <a:gd name="adj2" fmla="val 6984"/>
                <a:gd name="adj3" fmla="val 17835"/>
                <a:gd name="adj4" fmla="val 64977"/>
              </a:avLst>
            </a:prstGeom>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914099" fontAlgn="base">
                <a:spcBef>
                  <a:spcPct val="0"/>
                </a:spcBef>
                <a:spcAft>
                  <a:spcPct val="0"/>
                </a:spcAft>
              </a:pPr>
              <a:r>
                <a:rPr lang="en-US" sz="2300" b="1" smtClean="0">
                  <a:ln w="50800"/>
                  <a:solidFill>
                    <a:schemeClr val="bg1">
                      <a:shade val="50000"/>
                    </a:schemeClr>
                  </a:solidFill>
                  <a:latin typeface="Segoe" pitchFamily="34" charset="0"/>
                </a:rPr>
                <a:t>Development of </a:t>
              </a:r>
              <a:r>
                <a:rPr lang="en-US" sz="2300" b="1" dirty="0" smtClean="0">
                  <a:ln w="50800"/>
                  <a:solidFill>
                    <a:schemeClr val="bg1">
                      <a:shade val="50000"/>
                    </a:schemeClr>
                  </a:solidFill>
                  <a:effectLst/>
                  <a:latin typeface="Segoe" pitchFamily="34" charset="0"/>
                </a:rPr>
                <a:t>manufacturing</a:t>
              </a:r>
              <a:r>
                <a:rPr lang="en-US" sz="2300" b="1" dirty="0" smtClean="0">
                  <a:ln w="50800"/>
                  <a:solidFill>
                    <a:schemeClr val="bg1">
                      <a:shade val="50000"/>
                    </a:schemeClr>
                  </a:solidFill>
                  <a:latin typeface="Segoe" pitchFamily="34" charset="0"/>
                </a:rPr>
                <a:t> </a:t>
              </a:r>
              <a:r>
                <a:rPr lang="en-US" sz="2300" b="1" dirty="0">
                  <a:ln w="50800"/>
                  <a:solidFill>
                    <a:schemeClr val="bg1">
                      <a:shade val="50000"/>
                    </a:schemeClr>
                  </a:solidFill>
                  <a:latin typeface="Segoe" pitchFamily="34" charset="0"/>
                </a:rPr>
                <a:t>process</a:t>
              </a:r>
            </a:p>
          </p:txBody>
        </p:sp>
      </p:grpSp>
      <p:grpSp>
        <p:nvGrpSpPr>
          <p:cNvPr id="9" name="Group 8"/>
          <p:cNvGrpSpPr/>
          <p:nvPr/>
        </p:nvGrpSpPr>
        <p:grpSpPr>
          <a:xfrm>
            <a:off x="229532" y="4991100"/>
            <a:ext cx="5792079" cy="1718289"/>
            <a:chOff x="1448732" y="4991100"/>
            <a:chExt cx="5792079" cy="1718289"/>
          </a:xfrm>
        </p:grpSpPr>
        <p:sp>
          <p:nvSpPr>
            <p:cNvPr id="11" name="Line Callout 1 10"/>
            <p:cNvSpPr/>
            <p:nvPr/>
          </p:nvSpPr>
          <p:spPr bwMode="auto">
            <a:xfrm>
              <a:off x="4743931" y="4991100"/>
              <a:ext cx="2496880" cy="342900"/>
            </a:xfrm>
            <a:prstGeom prst="borderCallout1">
              <a:avLst>
                <a:gd name="adj1" fmla="val 49818"/>
                <a:gd name="adj2" fmla="val -3963"/>
                <a:gd name="adj3" fmla="val 127315"/>
                <a:gd name="adj4" fmla="val -32738"/>
              </a:avLst>
            </a:prstGeom>
            <a:ln w="15875">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High Temp. Furnaces</a:t>
              </a:r>
            </a:p>
          </p:txBody>
        </p:sp>
        <p:sp>
          <p:nvSpPr>
            <p:cNvPr id="12" name="Line Callout 1 11"/>
            <p:cNvSpPr/>
            <p:nvPr/>
          </p:nvSpPr>
          <p:spPr bwMode="auto">
            <a:xfrm>
              <a:off x="4735497" y="5448300"/>
              <a:ext cx="2496880" cy="342900"/>
            </a:xfrm>
            <a:prstGeom prst="borderCallout1">
              <a:avLst>
                <a:gd name="adj1" fmla="val 55751"/>
                <a:gd name="adj2" fmla="val -5538"/>
                <a:gd name="adj3" fmla="val 42597"/>
                <a:gd name="adj4" fmla="val -38689"/>
              </a:avLst>
            </a:prstGeom>
            <a:ln w="15875">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Hot Press</a:t>
              </a:r>
            </a:p>
          </p:txBody>
        </p:sp>
        <p:sp>
          <p:nvSpPr>
            <p:cNvPr id="13" name="Line Callout 1 12"/>
            <p:cNvSpPr/>
            <p:nvPr/>
          </p:nvSpPr>
          <p:spPr bwMode="auto">
            <a:xfrm>
              <a:off x="4735497" y="5905500"/>
              <a:ext cx="2496880" cy="342900"/>
            </a:xfrm>
            <a:prstGeom prst="borderCallout1">
              <a:avLst>
                <a:gd name="adj1" fmla="val 40972"/>
                <a:gd name="adj2" fmla="val -6298"/>
                <a:gd name="adj3" fmla="val -42121"/>
                <a:gd name="adj4" fmla="val -29740"/>
              </a:avLst>
            </a:prstGeom>
            <a:ln w="15875">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SPS device</a:t>
              </a:r>
            </a:p>
          </p:txBody>
        </p:sp>
        <p:sp>
          <p:nvSpPr>
            <p:cNvPr id="14" name="Line Callout 1 13"/>
            <p:cNvSpPr/>
            <p:nvPr/>
          </p:nvSpPr>
          <p:spPr bwMode="auto">
            <a:xfrm>
              <a:off x="4724400" y="6366489"/>
              <a:ext cx="2496880" cy="342900"/>
            </a:xfrm>
            <a:prstGeom prst="borderCallout1">
              <a:avLst>
                <a:gd name="adj1" fmla="val 52083"/>
                <a:gd name="adj2" fmla="val -5790"/>
                <a:gd name="adj3" fmla="val -176030"/>
                <a:gd name="adj4" fmla="val -32229"/>
              </a:avLst>
            </a:prstGeom>
            <a:ln w="15875">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etc….</a:t>
              </a:r>
            </a:p>
          </p:txBody>
        </p:sp>
        <p:sp>
          <p:nvSpPr>
            <p:cNvPr id="10" name="TextBox 9"/>
            <p:cNvSpPr txBox="1"/>
            <p:nvPr/>
          </p:nvSpPr>
          <p:spPr>
            <a:xfrm>
              <a:off x="1448732" y="5369731"/>
              <a:ext cx="275998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300" b="1" dirty="0">
                  <a:ln w="50800"/>
                  <a:solidFill>
                    <a:schemeClr val="bg1">
                      <a:shade val="50000"/>
                    </a:schemeClr>
                  </a:solidFill>
                  <a:latin typeface="Segoe" pitchFamily="34" charset="0"/>
                </a:rPr>
                <a:t>Devices</a:t>
              </a:r>
            </a:p>
          </p:txBody>
        </p:sp>
      </p:grpSp>
      <p:grpSp>
        <p:nvGrpSpPr>
          <p:cNvPr id="15" name="Group 14"/>
          <p:cNvGrpSpPr/>
          <p:nvPr/>
        </p:nvGrpSpPr>
        <p:grpSpPr>
          <a:xfrm>
            <a:off x="202195" y="762000"/>
            <a:ext cx="5817605" cy="2340467"/>
            <a:chOff x="1448732" y="762000"/>
            <a:chExt cx="5817605" cy="2340467"/>
          </a:xfrm>
        </p:grpSpPr>
        <p:sp>
          <p:nvSpPr>
            <p:cNvPr id="17" name="Line Callout 1 16"/>
            <p:cNvSpPr/>
            <p:nvPr/>
          </p:nvSpPr>
          <p:spPr bwMode="auto">
            <a:xfrm>
              <a:off x="4769457" y="762000"/>
              <a:ext cx="2496880" cy="342900"/>
            </a:xfrm>
            <a:prstGeom prst="borderCallout1">
              <a:avLst>
                <a:gd name="adj1" fmla="val 49818"/>
                <a:gd name="adj2" fmla="val -5489"/>
                <a:gd name="adj3" fmla="val 112500"/>
                <a:gd name="adj4" fmla="val -38333"/>
              </a:avLst>
            </a:prstGeom>
            <a:ln>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Ceramic Scintillators</a:t>
              </a: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sp>
          <p:nvSpPr>
            <p:cNvPr id="18" name="Line Callout 1 17"/>
            <p:cNvSpPr/>
            <p:nvPr/>
          </p:nvSpPr>
          <p:spPr bwMode="auto">
            <a:xfrm>
              <a:off x="4769457" y="1257300"/>
              <a:ext cx="2496880" cy="342900"/>
            </a:xfrm>
            <a:prstGeom prst="borderCallout1">
              <a:avLst>
                <a:gd name="adj1" fmla="val 44640"/>
                <a:gd name="adj2" fmla="val -6555"/>
                <a:gd name="adj3" fmla="val 42597"/>
                <a:gd name="adj4" fmla="val -38689"/>
              </a:avLst>
            </a:prstGeom>
            <a:ln>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Hard metals</a:t>
              </a:r>
            </a:p>
          </p:txBody>
        </p:sp>
        <p:sp>
          <p:nvSpPr>
            <p:cNvPr id="19" name="Line Callout 1 18"/>
            <p:cNvSpPr/>
            <p:nvPr/>
          </p:nvSpPr>
          <p:spPr bwMode="auto">
            <a:xfrm>
              <a:off x="4769457" y="1790700"/>
              <a:ext cx="2496880" cy="342900"/>
            </a:xfrm>
            <a:prstGeom prst="borderCallout1">
              <a:avLst>
                <a:gd name="adj1" fmla="val 18750"/>
                <a:gd name="adj2" fmla="val -8333"/>
                <a:gd name="adj3" fmla="val -27306"/>
                <a:gd name="adj4" fmla="val -35844"/>
              </a:avLst>
            </a:prstGeom>
            <a:ln>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Armor materials</a:t>
              </a:r>
            </a:p>
          </p:txBody>
        </p:sp>
        <p:sp>
          <p:nvSpPr>
            <p:cNvPr id="20" name="Line Callout 1 19"/>
            <p:cNvSpPr/>
            <p:nvPr/>
          </p:nvSpPr>
          <p:spPr bwMode="auto">
            <a:xfrm>
              <a:off x="4769457" y="2324100"/>
              <a:ext cx="2496880" cy="342900"/>
            </a:xfrm>
            <a:prstGeom prst="borderCallout1">
              <a:avLst>
                <a:gd name="adj1" fmla="val 18750"/>
                <a:gd name="adj2" fmla="val -8333"/>
                <a:gd name="adj3" fmla="val -27306"/>
                <a:gd name="adj4" fmla="val -35844"/>
              </a:avLst>
            </a:prstGeom>
            <a:ln>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aerospace </a:t>
              </a:r>
              <a:r>
                <a:rPr lang="en-US" sz="200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rPr>
                <a:t>materials</a:t>
              </a: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imes New Roman" pitchFamily="18" charset="0"/>
                <a:cs typeface="Times New Roman" pitchFamily="18" charset="0"/>
              </a:endParaRPr>
            </a:p>
          </p:txBody>
        </p:sp>
        <p:sp>
          <p:nvSpPr>
            <p:cNvPr id="16" name="Down Arrow Callout 15"/>
            <p:cNvSpPr/>
            <p:nvPr/>
          </p:nvSpPr>
          <p:spPr bwMode="auto">
            <a:xfrm>
              <a:off x="1448732" y="1066800"/>
              <a:ext cx="2759988" cy="2035667"/>
            </a:xfrm>
            <a:prstGeom prst="downArrowCallout">
              <a:avLst>
                <a:gd name="adj1" fmla="val 5606"/>
                <a:gd name="adj2" fmla="val 8175"/>
                <a:gd name="adj3" fmla="val 18969"/>
                <a:gd name="adj4" fmla="val 6497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914099" fontAlgn="base">
                <a:spcBef>
                  <a:spcPct val="0"/>
                </a:spcBef>
                <a:spcAft>
                  <a:spcPct val="0"/>
                </a:spcAft>
              </a:pPr>
              <a:r>
                <a:rPr lang="en-US" sz="2300" b="1" smtClean="0">
                  <a:ln w="50800"/>
                  <a:solidFill>
                    <a:schemeClr val="bg1">
                      <a:shade val="50000"/>
                    </a:schemeClr>
                  </a:solidFill>
                  <a:latin typeface="Segoe" pitchFamily="34" charset="0"/>
                </a:rPr>
                <a:t>Development of </a:t>
              </a:r>
              <a:r>
                <a:rPr lang="en-US" sz="2300" b="1" dirty="0" smtClean="0">
                  <a:ln w="50800"/>
                  <a:solidFill>
                    <a:schemeClr val="bg1">
                      <a:shade val="50000"/>
                    </a:schemeClr>
                  </a:solidFill>
                  <a:latin typeface="Segoe" pitchFamily="34" charset="0"/>
                </a:rPr>
                <a:t>composition</a:t>
              </a:r>
            </a:p>
          </p:txBody>
        </p:sp>
      </p:grpSp>
      <p:sp>
        <p:nvSpPr>
          <p:cNvPr id="21" name="Title 1"/>
          <p:cNvSpPr txBox="1">
            <a:spLocks/>
          </p:cNvSpPr>
          <p:nvPr/>
        </p:nvSpPr>
        <p:spPr bwMode="auto">
          <a:xfrm>
            <a:off x="304800" y="228600"/>
            <a:ext cx="7848600" cy="7620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indent="0" defTabSz="914363">
              <a:lnSpc>
                <a:spcPct val="90000"/>
              </a:lnSpc>
              <a:spcBef>
                <a:spcPct val="20000"/>
              </a:spcBef>
              <a:buFont typeface="Arial" pitchFamily="34" charset="0"/>
              <a:buNone/>
              <a:defRPr kumimoji="0" lang="en-US" sz="3200" b="1" i="1" u="none" strike="noStrike" cap="none" spc="0"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defRPr>
            </a:lvl1pPr>
            <a:lvl2pPr marL="914400" indent="-396875" defTabSz="914363">
              <a:lnSpc>
                <a:spcPct val="90000"/>
              </a:lnSpc>
              <a:spcBef>
                <a:spcPct val="20000"/>
              </a:spcBef>
              <a:buFontTx/>
              <a:buBlip>
                <a:blip r:embed="rId2"/>
              </a:buBlip>
              <a:defRPr sz="2800"/>
            </a:lvl2pPr>
            <a:lvl3pPr marL="1258888" indent="-344488" defTabSz="914363">
              <a:lnSpc>
                <a:spcPct val="90000"/>
              </a:lnSpc>
              <a:spcBef>
                <a:spcPct val="20000"/>
              </a:spcBef>
              <a:buFontTx/>
              <a:buBlip>
                <a:blip r:embed="rId2"/>
              </a:buBlip>
              <a:defRPr sz="2400"/>
            </a:lvl3pPr>
            <a:lvl4pPr marL="1604963" indent="-346075" defTabSz="914363">
              <a:lnSpc>
                <a:spcPct val="90000"/>
              </a:lnSpc>
              <a:spcBef>
                <a:spcPct val="20000"/>
              </a:spcBef>
              <a:buFontTx/>
              <a:buBlip>
                <a:blip r:embed="rId2"/>
              </a:buBlip>
              <a:defRPr sz="2400"/>
            </a:lvl4pPr>
            <a:lvl5pPr marL="1941513" indent="-336550" defTabSz="914363">
              <a:lnSpc>
                <a:spcPct val="90000"/>
              </a:lnSpc>
              <a:spcBef>
                <a:spcPct val="20000"/>
              </a:spcBef>
              <a:buFontTx/>
              <a:buBlip>
                <a:blip r:embed="rId2"/>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2800" dirty="0" smtClean="0"/>
              <a:t>Schematic drawing of technology</a:t>
            </a:r>
            <a:endParaRPr lang="en-US" sz="2800" dirty="0"/>
          </a:p>
        </p:txBody>
      </p:sp>
      <p:sp>
        <p:nvSpPr>
          <p:cNvPr id="22" name="Line Callout 1 21" descr="Silicates, LSO, YSO,&#10;Aluminates , LuAP, LuAG&#10;Tungstats: PWO,CdWO4, CaWO4,    &#10;"/>
          <p:cNvSpPr/>
          <p:nvPr/>
        </p:nvSpPr>
        <p:spPr bwMode="auto">
          <a:xfrm>
            <a:off x="6464300" y="304800"/>
            <a:ext cx="2374900" cy="1126909"/>
          </a:xfrm>
          <a:prstGeom prst="borderCallout1">
            <a:avLst>
              <a:gd name="adj1" fmla="val 18750"/>
              <a:gd name="adj2" fmla="val -8333"/>
              <a:gd name="adj3" fmla="val 47351"/>
              <a:gd name="adj4" fmla="val -21107"/>
            </a:avLst>
          </a:prstGeom>
          <a:ln w="25400">
            <a:solidFill>
              <a:schemeClr val="accent2">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lvl="0" algn="ctr" fontAlgn="base">
              <a:spcBef>
                <a:spcPct val="0"/>
              </a:spcBef>
              <a:spcAft>
                <a:spcPct val="0"/>
              </a:spcAft>
              <a:defRPr/>
            </a:pPr>
            <a:r>
              <a:rPr lang="en-US" sz="1600" i="1">
                <a:solidFill>
                  <a:sysClr val="window" lastClr="FFFFFF"/>
                </a:solidFill>
                <a:latin typeface="Times New Roman" pitchFamily="18" charset="0"/>
                <a:cs typeface="Times New Roman" pitchFamily="18" charset="0"/>
              </a:rPr>
              <a:t>Silicates, LSO, YSO,</a:t>
            </a:r>
          </a:p>
          <a:p>
            <a:pPr lvl="0" algn="ctr" fontAlgn="base">
              <a:spcBef>
                <a:spcPct val="0"/>
              </a:spcBef>
              <a:spcAft>
                <a:spcPct val="0"/>
              </a:spcAft>
              <a:defRPr/>
            </a:pPr>
            <a:r>
              <a:rPr lang="en-US" sz="1600" i="1">
                <a:solidFill>
                  <a:sysClr val="window" lastClr="FFFFFF"/>
                </a:solidFill>
                <a:latin typeface="Times New Roman" pitchFamily="18" charset="0"/>
                <a:cs typeface="Times New Roman" pitchFamily="18" charset="0"/>
              </a:rPr>
              <a:t>Aluminates , LuAP, LuAG</a:t>
            </a:r>
          </a:p>
          <a:p>
            <a:pPr algn="ctr" fontAlgn="base">
              <a:spcBef>
                <a:spcPct val="0"/>
              </a:spcBef>
              <a:spcAft>
                <a:spcPct val="0"/>
              </a:spcAft>
              <a:defRPr/>
            </a:pPr>
            <a:r>
              <a:rPr lang="en-US" sz="1600" i="1">
                <a:solidFill>
                  <a:sysClr val="window" lastClr="FFFFFF"/>
                </a:solidFill>
                <a:latin typeface="Times New Roman" pitchFamily="18" charset="0"/>
                <a:cs typeface="Times New Roman" pitchFamily="18" charset="0"/>
              </a:rPr>
              <a:t>Tungstats: PWO,CdWO</a:t>
            </a:r>
            <a:r>
              <a:rPr lang="en-US" sz="1600" baseline="-25000">
                <a:solidFill>
                  <a:sysClr val="window" lastClr="FFFFFF"/>
                </a:solidFill>
                <a:latin typeface="Times New Roman" pitchFamily="18" charset="0"/>
                <a:cs typeface="Times New Roman" pitchFamily="18" charset="0"/>
              </a:rPr>
              <a:t>4,</a:t>
            </a:r>
            <a:r>
              <a:rPr lang="en-US" sz="1600" i="1">
                <a:solidFill>
                  <a:sysClr val="window" lastClr="FFFFFF"/>
                </a:solidFill>
                <a:latin typeface="Times New Roman" pitchFamily="18" charset="0"/>
                <a:cs typeface="Times New Roman" pitchFamily="18" charset="0"/>
              </a:rPr>
              <a:t> </a:t>
            </a:r>
            <a:r>
              <a:rPr lang="en-US" sz="1600" i="1">
                <a:solidFill>
                  <a:prstClr val="white"/>
                </a:solidFill>
              </a:rPr>
              <a:t>CaWO</a:t>
            </a:r>
            <a:r>
              <a:rPr lang="en-US" sz="1600" i="1" baseline="-25000">
                <a:solidFill>
                  <a:prstClr val="white"/>
                </a:solidFill>
              </a:rPr>
              <a:t>4, </a:t>
            </a: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4" name="Line Callout 1 23" descr="Silicates, LSO, YSO,&#10;Aluminates , LuAP, LuAG&#10;Tungstats: PWO,CdWO4, CaWO4,    &#10;"/>
          <p:cNvSpPr/>
          <p:nvPr/>
        </p:nvSpPr>
        <p:spPr bwMode="auto">
          <a:xfrm>
            <a:off x="7772400" y="1546010"/>
            <a:ext cx="1371600" cy="679371"/>
          </a:xfrm>
          <a:prstGeom prst="borderCallout1">
            <a:avLst>
              <a:gd name="adj1" fmla="val 18750"/>
              <a:gd name="adj2" fmla="val -1698"/>
              <a:gd name="adj3" fmla="val -16145"/>
              <a:gd name="adj4" fmla="val -133915"/>
            </a:avLst>
          </a:prstGeom>
          <a:ln w="25400">
            <a:solidFill>
              <a:schemeClr val="accent2">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lvl="0" algn="ctr" fontAlgn="base">
              <a:spcBef>
                <a:spcPct val="0"/>
              </a:spcBef>
              <a:spcAft>
                <a:spcPct val="0"/>
              </a:spcAft>
              <a:defRPr/>
            </a:pPr>
            <a:r>
              <a:rPr lang="en-US" sz="1400" smtClean="0">
                <a:solidFill>
                  <a:sysClr val="window" lastClr="FFFFFF"/>
                </a:solidFill>
                <a:latin typeface="Times New Roman" pitchFamily="18" charset="0"/>
                <a:cs typeface="Times New Roman" pitchFamily="18" charset="0"/>
              </a:rPr>
              <a:t>WC-Co</a:t>
            </a:r>
            <a:endParaRPr lang="en-US" sz="1400">
              <a:solidFill>
                <a:sysClr val="window" lastClr="FFFFFF"/>
              </a:solidFill>
              <a:latin typeface="Times New Roman" pitchFamily="18" charset="0"/>
              <a:cs typeface="Times New Roman" pitchFamily="18" charset="0"/>
            </a:endParaRPr>
          </a:p>
          <a:p>
            <a:pPr lvl="0" algn="ctr" fontAlgn="base">
              <a:spcBef>
                <a:spcPct val="0"/>
              </a:spcBef>
              <a:spcAft>
                <a:spcPct val="0"/>
              </a:spcAft>
              <a:defRPr/>
            </a:pPr>
            <a:r>
              <a:rPr lang="en-US" sz="1600" smtClean="0">
                <a:solidFill>
                  <a:sysClr val="window" lastClr="FFFFFF"/>
                </a:solidFill>
                <a:latin typeface="Times New Roman" pitchFamily="18" charset="0"/>
                <a:cs typeface="Times New Roman" pitchFamily="18" charset="0"/>
              </a:rPr>
              <a:t>TiC-Ni-Mo-W</a:t>
            </a:r>
            <a:endParaRPr lang="en-US" sz="1600">
              <a:solidFill>
                <a:sysClr val="window" lastClr="FFFFFF"/>
              </a:solidFill>
              <a:latin typeface="Times New Roman" pitchFamily="18" charset="0"/>
              <a:cs typeface="Times New Roman" pitchFamily="18" charset="0"/>
            </a:endParaRPr>
          </a:p>
          <a:p>
            <a:pPr lvl="0" algn="ctr" fontAlgn="base">
              <a:spcBef>
                <a:spcPct val="0"/>
              </a:spcBef>
              <a:spcAft>
                <a:spcPct val="0"/>
              </a:spcAft>
              <a:defRPr/>
            </a:pPr>
            <a:r>
              <a:rPr lang="en-US" sz="1600">
                <a:solidFill>
                  <a:sysClr val="window" lastClr="FFFFFF"/>
                </a:solidFill>
                <a:latin typeface="Times New Roman" pitchFamily="18" charset="0"/>
                <a:cs typeface="Times New Roman" pitchFamily="18" charset="0"/>
              </a:rPr>
              <a:t>    TiC-Fe-Ni</a:t>
            </a:r>
            <a:endParaRPr lang="en-US" sz="1600" dirty="0">
              <a:solidFill>
                <a:sysClr val="window" lastClr="FFFFFF"/>
              </a:solidFill>
              <a:latin typeface="Times New Roman" pitchFamily="18" charset="0"/>
              <a:cs typeface="Times New Roman" pitchFamily="18" charset="0"/>
            </a:endParaRPr>
          </a:p>
        </p:txBody>
      </p:sp>
      <p:sp>
        <p:nvSpPr>
          <p:cNvPr id="25" name="Line Callout 1 24" descr="Silicates, LSO, YSO,&#10;Aluminates , LuAP, LuAG&#10;Tungstats: PWO,CdWO4, CaWO4,    &#10;"/>
          <p:cNvSpPr/>
          <p:nvPr/>
        </p:nvSpPr>
        <p:spPr bwMode="auto">
          <a:xfrm>
            <a:off x="6402834" y="1729026"/>
            <a:ext cx="1102866" cy="861774"/>
          </a:xfrm>
          <a:prstGeom prst="borderCallout1">
            <a:avLst>
              <a:gd name="adj1" fmla="val 18750"/>
              <a:gd name="adj2" fmla="val -1698"/>
              <a:gd name="adj3" fmla="val 29632"/>
              <a:gd name="adj4" fmla="val -42026"/>
            </a:avLst>
          </a:prstGeom>
          <a:ln w="25400">
            <a:solidFill>
              <a:schemeClr val="accent2">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t" anchorCtr="0" compatLnSpc="1">
            <a:prstTxWarp prst="textNoShape">
              <a:avLst/>
            </a:prstTxWarp>
            <a:spAutoFit/>
          </a:bodyPr>
          <a:lstStyle/>
          <a:p>
            <a:pPr algn="ctr"/>
            <a:r>
              <a:rPr lang="en-US" sz="1400" smtClean="0">
                <a:latin typeface="Times New Roman" pitchFamily="18" charset="0"/>
                <a:cs typeface="Times New Roman" pitchFamily="18" charset="0"/>
              </a:rPr>
              <a:t>B</a:t>
            </a:r>
            <a:r>
              <a:rPr lang="en-US" sz="1400" baseline="-25000" smtClean="0">
                <a:latin typeface="Times New Roman" pitchFamily="18" charset="0"/>
                <a:cs typeface="Times New Roman" pitchFamily="18" charset="0"/>
              </a:rPr>
              <a:t>4</a:t>
            </a:r>
            <a:r>
              <a:rPr lang="en-US" sz="1400" smtClean="0">
                <a:latin typeface="Times New Roman" pitchFamily="18" charset="0"/>
                <a:cs typeface="Times New Roman" pitchFamily="18" charset="0"/>
              </a:rPr>
              <a:t>C</a:t>
            </a:r>
          </a:p>
          <a:p>
            <a:pPr algn="ctr"/>
            <a:r>
              <a:rPr lang="en-US" sz="1400" smtClean="0">
                <a:latin typeface="Times New Roman" pitchFamily="18" charset="0"/>
                <a:cs typeface="Times New Roman" pitchFamily="18" charset="0"/>
              </a:rPr>
              <a:t>     B</a:t>
            </a:r>
            <a:r>
              <a:rPr lang="en-US" sz="1400" baseline="-25000" smtClean="0">
                <a:latin typeface="Times New Roman" pitchFamily="18" charset="0"/>
                <a:cs typeface="Times New Roman" pitchFamily="18" charset="0"/>
              </a:rPr>
              <a:t>4</a:t>
            </a:r>
            <a:r>
              <a:rPr lang="en-US" sz="1400" smtClean="0">
                <a:latin typeface="Times New Roman" pitchFamily="18" charset="0"/>
                <a:cs typeface="Times New Roman" pitchFamily="18" charset="0"/>
              </a:rPr>
              <a:t>C-Cu-Mn</a:t>
            </a:r>
          </a:p>
          <a:p>
            <a:pPr algn="ctr"/>
            <a:r>
              <a:rPr lang="en-US" sz="1400" smtClean="0">
                <a:solidFill>
                  <a:sysClr val="window" lastClr="FFFFFF"/>
                </a:solidFill>
                <a:latin typeface="Times New Roman" pitchFamily="18" charset="0"/>
                <a:cs typeface="Times New Roman" pitchFamily="18" charset="0"/>
              </a:rPr>
              <a:t>TiC-Ni-Mo-W </a:t>
            </a:r>
            <a:endParaRPr lang="en-US" sz="1400">
              <a:solidFill>
                <a:sysClr val="window" lastClr="FFFFFF"/>
              </a:solidFill>
              <a:latin typeface="Times New Roman" pitchFamily="18" charset="0"/>
              <a:cs typeface="Times New Roman" pitchFamily="18" charset="0"/>
            </a:endParaRPr>
          </a:p>
          <a:p>
            <a:pPr algn="ctr"/>
            <a:r>
              <a:rPr lang="en-US" sz="1400" smtClean="0">
                <a:latin typeface="Times New Roman" pitchFamily="18" charset="0"/>
                <a:cs typeface="Times New Roman" pitchFamily="18" charset="0"/>
              </a:rPr>
              <a:t>TiB</a:t>
            </a:r>
            <a:r>
              <a:rPr lang="en-US" sz="1400" baseline="-25000" smtClean="0">
                <a:latin typeface="Times New Roman" pitchFamily="18" charset="0"/>
                <a:cs typeface="Times New Roman" pitchFamily="18" charset="0"/>
              </a:rPr>
              <a:t>2</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 TiC</a:t>
            </a:r>
            <a:endParaRPr lang="en-US" sz="1600" dirty="0">
              <a:solidFill>
                <a:sysClr val="window" lastClr="FFFFFF"/>
              </a:solidFill>
              <a:latin typeface="Times New Roman" pitchFamily="18" charset="0"/>
              <a:cs typeface="Times New Roman" pitchFamily="18" charset="0"/>
            </a:endParaRPr>
          </a:p>
        </p:txBody>
      </p:sp>
      <p:sp>
        <p:nvSpPr>
          <p:cNvPr id="28" name="Line Callout 1 27" descr="Silicates, LSO, YSO,&#10;Aluminates , LuAP, LuAG&#10;Tungstats: PWO,CdWO4, CaWO4,    &#10;"/>
          <p:cNvSpPr/>
          <p:nvPr/>
        </p:nvSpPr>
        <p:spPr bwMode="auto">
          <a:xfrm>
            <a:off x="7354878" y="2730579"/>
            <a:ext cx="1676400" cy="965121"/>
          </a:xfrm>
          <a:prstGeom prst="borderCallout1">
            <a:avLst>
              <a:gd name="adj1" fmla="val 18750"/>
              <a:gd name="adj2" fmla="val -1698"/>
              <a:gd name="adj3" fmla="val -17291"/>
              <a:gd name="adj4" fmla="val -84757"/>
            </a:avLst>
          </a:prstGeom>
          <a:ln w="25400">
            <a:solidFill>
              <a:schemeClr val="accent2">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lvl="0" algn="ctr" fontAlgn="base">
              <a:spcBef>
                <a:spcPct val="0"/>
              </a:spcBef>
              <a:spcAft>
                <a:spcPct val="0"/>
              </a:spcAft>
              <a:defRPr/>
            </a:pPr>
            <a:r>
              <a:rPr lang="en-US" sz="1400">
                <a:latin typeface="Times New Roman" pitchFamily="18" charset="0"/>
                <a:cs typeface="Times New Roman" pitchFamily="18" charset="0"/>
              </a:rPr>
              <a:t>B</a:t>
            </a:r>
            <a:r>
              <a:rPr lang="en-US" sz="1000">
                <a:latin typeface="Times New Roman" pitchFamily="18" charset="0"/>
                <a:cs typeface="Times New Roman" pitchFamily="18" charset="0"/>
              </a:rPr>
              <a:t>4</a:t>
            </a:r>
            <a:r>
              <a:rPr lang="en-US" sz="1400">
                <a:latin typeface="Times New Roman" pitchFamily="18" charset="0"/>
                <a:cs typeface="Times New Roman" pitchFamily="18" charset="0"/>
              </a:rPr>
              <a:t>C-TiB</a:t>
            </a:r>
            <a:r>
              <a:rPr lang="en-US" sz="1000">
                <a:latin typeface="Times New Roman" pitchFamily="18" charset="0"/>
                <a:cs typeface="Times New Roman" pitchFamily="18" charset="0"/>
              </a:rPr>
              <a:t>2</a:t>
            </a:r>
            <a:r>
              <a:rPr lang="en-US" sz="1400">
                <a:latin typeface="Times New Roman" pitchFamily="18" charset="0"/>
                <a:cs typeface="Times New Roman" pitchFamily="18" charset="0"/>
              </a:rPr>
              <a:t>, B</a:t>
            </a:r>
            <a:r>
              <a:rPr lang="en-US" sz="1000">
                <a:latin typeface="Times New Roman" pitchFamily="18" charset="0"/>
                <a:cs typeface="Times New Roman" pitchFamily="18" charset="0"/>
              </a:rPr>
              <a:t>4</a:t>
            </a:r>
            <a:r>
              <a:rPr lang="en-US" sz="1400">
                <a:latin typeface="Times New Roman" pitchFamily="18" charset="0"/>
                <a:cs typeface="Times New Roman" pitchFamily="18" charset="0"/>
              </a:rPr>
              <a:t>C-SiC, TiC-SiC, TiB</a:t>
            </a:r>
            <a:r>
              <a:rPr lang="en-US" sz="1000">
                <a:latin typeface="Times New Roman" pitchFamily="18" charset="0"/>
                <a:cs typeface="Times New Roman" pitchFamily="18" charset="0"/>
              </a:rPr>
              <a:t>2</a:t>
            </a:r>
            <a:r>
              <a:rPr lang="en-US" sz="1400">
                <a:latin typeface="Times New Roman" pitchFamily="18" charset="0"/>
                <a:cs typeface="Times New Roman" pitchFamily="18" charset="0"/>
              </a:rPr>
              <a:t>-TiN, TiB</a:t>
            </a:r>
            <a:r>
              <a:rPr lang="en-US" sz="1000">
                <a:latin typeface="Times New Roman" pitchFamily="18" charset="0"/>
                <a:cs typeface="Times New Roman" pitchFamily="18" charset="0"/>
              </a:rPr>
              <a:t>2</a:t>
            </a:r>
            <a:r>
              <a:rPr lang="en-US" sz="1400">
                <a:latin typeface="Times New Roman" pitchFamily="18" charset="0"/>
                <a:cs typeface="Times New Roman" pitchFamily="18" charset="0"/>
              </a:rPr>
              <a:t>-TiC, TiB</a:t>
            </a:r>
            <a:r>
              <a:rPr lang="en-US" sz="1000">
                <a:latin typeface="Times New Roman" pitchFamily="18" charset="0"/>
                <a:cs typeface="Times New Roman" pitchFamily="18" charset="0"/>
              </a:rPr>
              <a:t>2</a:t>
            </a:r>
            <a:r>
              <a:rPr lang="en-US" sz="1400">
                <a:latin typeface="Times New Roman" pitchFamily="18" charset="0"/>
                <a:cs typeface="Times New Roman" pitchFamily="18" charset="0"/>
              </a:rPr>
              <a:t>-TiN-TiC and TiC-Ni-Mo-W</a:t>
            </a:r>
            <a:endParaRPr lang="en-US" sz="1600" dirty="0">
              <a:solidFill>
                <a:sysClr val="window" lastClr="FFFFFF"/>
              </a:solidFill>
              <a:latin typeface="Times New Roman" pitchFamily="18" charset="0"/>
              <a:cs typeface="Times New Roman" pitchFamily="18" charset="0"/>
            </a:endParaRPr>
          </a:p>
        </p:txBody>
      </p:sp>
      <p:pic>
        <p:nvPicPr>
          <p:cNvPr id="29" name="Picture 28"/>
          <p:cNvPicPr>
            <a:picLocks noChangeAspect="1" noChangeArrowheads="1"/>
          </p:cNvPicPr>
          <p:nvPr/>
        </p:nvPicPr>
        <p:blipFill>
          <a:blip r:embed="rId3" cstate="print"/>
          <a:srcRect/>
          <a:stretch>
            <a:fillRect/>
          </a:stretch>
        </p:blipFill>
        <p:spPr bwMode="auto">
          <a:xfrm>
            <a:off x="8174304" y="6060260"/>
            <a:ext cx="844274" cy="61320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54189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Elegant swirls frosty green template Segoe(2)">
  <a:themeElements>
    <a:clrScheme name="Teal Template-Templa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56981" mc:Ignorable=""/>
      </a:dk2>
      <a:lt2>
        <a:srgbClr xmlns:mc="http://schemas.openxmlformats.org/markup-compatibility/2006" xmlns:a14="http://schemas.microsoft.com/office/drawing/2010/main" val="BEECE7"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6B8EC7"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35C595" mc:Ignorable=""/>
      </a:accent4>
      <a:accent5>
        <a:srgbClr xmlns:mc="http://schemas.openxmlformats.org/markup-compatibility/2006" xmlns:a14="http://schemas.microsoft.com/office/drawing/2010/main" val="FF9929" mc:Ignorable=""/>
      </a:accent5>
      <a:accent6>
        <a:srgbClr xmlns:mc="http://schemas.openxmlformats.org/markup-compatibility/2006" xmlns:a14="http://schemas.microsoft.com/office/drawing/2010/main" val="7D3DA1"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50595"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3497AE"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7DCC2E" mc:Ignorable=""/>
      </a:accent4>
      <a:accent5>
        <a:srgbClr xmlns:mc="http://schemas.openxmlformats.org/markup-compatibility/2006" xmlns:a14="http://schemas.microsoft.com/office/drawing/2010/main" val="FF9929" mc:Ignorable=""/>
      </a:accent5>
      <a:accent6>
        <a:srgbClr xmlns:mc="http://schemas.openxmlformats.org/markup-compatibility/2006" xmlns:a14="http://schemas.microsoft.com/office/drawing/2010/main" val="7D3DA1"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7DDDFF"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852251-A51E-493B-842D-B9EC27103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1_Elegant swirls frosty green template Segoe(2)</Template>
  <TotalTime>1067</TotalTime>
  <Words>1228</Words>
  <Application>Microsoft Office PowerPoint</Application>
  <PresentationFormat>On-screen Show (4:3)</PresentationFormat>
  <Paragraphs>153</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1_Elegant swirls frosty green template Segoe(2)</vt:lpstr>
      <vt:lpstr>White with Courier font for code slides</vt:lpstr>
      <vt:lpstr>Producing nanocrystalline composite materials via Spark Plasma Sintering Method</vt:lpstr>
      <vt:lpstr>PowerPoint Presentation</vt:lpstr>
      <vt:lpstr>PowerPoint Presentation</vt:lpstr>
      <vt:lpstr>PowerPoint Presentation</vt:lpstr>
      <vt:lpstr>PowerPoint Presentation</vt:lpstr>
      <vt:lpstr>Schematic drawing of the modified SPS device that makes possible sintering  non-conductive materials</vt:lpstr>
      <vt:lpstr>PowerPoint Presentation</vt:lpstr>
      <vt:lpstr>Press molds for a- synthesize nanopowder of boron carbide; b- sintering of isolator dens bodies and c- sintering of conductive dens bodies (with insulator layers)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nanocrystalline composite materials via Spark Plazma Sintering Method</dc:title>
  <dc:creator>User</dc:creator>
  <cp:lastModifiedBy>lika</cp:lastModifiedBy>
  <cp:revision>44</cp:revision>
  <dcterms:created xsi:type="dcterms:W3CDTF">2012-08-07T09:21:19Z</dcterms:created>
  <dcterms:modified xsi:type="dcterms:W3CDTF">2012-08-09T10:52:03Z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TC102867339990</vt:lpwstr>
  </property>
</Properties>
</file>