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8" r:id="rId2"/>
    <p:sldId id="257" r:id="rId3"/>
    <p:sldId id="259" r:id="rId4"/>
    <p:sldId id="260" r:id="rId5"/>
    <p:sldId id="261" r:id="rId6"/>
    <p:sldId id="289" r:id="rId7"/>
    <p:sldId id="262" r:id="rId8"/>
    <p:sldId id="263" r:id="rId9"/>
    <p:sldId id="290" r:id="rId10"/>
    <p:sldId id="264" r:id="rId11"/>
    <p:sldId id="265" r:id="rId12"/>
    <p:sldId id="282" r:id="rId13"/>
    <p:sldId id="294" r:id="rId14"/>
    <p:sldId id="295" r:id="rId15"/>
    <p:sldId id="283" r:id="rId16"/>
    <p:sldId id="284" r:id="rId17"/>
    <p:sldId id="292" r:id="rId18"/>
    <p:sldId id="293" r:id="rId19"/>
    <p:sldId id="288" r:id="rId20"/>
    <p:sldId id="280" r:id="rId21"/>
    <p:sldId id="26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BCC9"/>
    <a:srgbClr val="7A6C8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9" autoAdjust="0"/>
    <p:restoredTop sz="94660"/>
  </p:normalViewPr>
  <p:slideViewPr>
    <p:cSldViewPr>
      <p:cViewPr>
        <p:scale>
          <a:sx n="59" d="100"/>
          <a:sy n="59" d="100"/>
        </p:scale>
        <p:origin x="-162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18.wmf"/><Relationship Id="rId1" Type="http://schemas.openxmlformats.org/officeDocument/2006/relationships/image" Target="../media/image35.wmf"/><Relationship Id="rId5" Type="http://schemas.openxmlformats.org/officeDocument/2006/relationships/image" Target="../media/image37.wmf"/><Relationship Id="rId4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5" Type="http://schemas.openxmlformats.org/officeDocument/2006/relationships/image" Target="../media/image25.wmf"/><Relationship Id="rId4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2A218-2ED9-41CA-9AF4-7B8BC88ED936}" type="datetimeFigureOut">
              <a:rPr lang="en-US" smtClean="0"/>
              <a:pPr/>
              <a:t>8/7/2012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295E8-D72C-42D4-BCF1-3C3EBCFD11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295E8-D72C-42D4-BCF1-3C3EBCFD11EE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295E8-D72C-42D4-BCF1-3C3EBCFD11EE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onlight title.png"/>
          <p:cNvPicPr>
            <a:picLocks noChangeAspect="1"/>
          </p:cNvPicPr>
          <p:nvPr/>
        </p:nvPicPr>
        <p:blipFill>
          <a:blip r:embed="rId2" cstate="print"/>
          <a:srcRect l="6765" r="4151" b="4117"/>
          <a:stretch>
            <a:fillRect/>
          </a:stretch>
        </p:blipFill>
        <p:spPr>
          <a:xfrm>
            <a:off x="0" y="0"/>
            <a:ext cx="9144000" cy="6859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52600"/>
            <a:ext cx="5410200" cy="1801906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2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733800"/>
            <a:ext cx="4724400" cy="1676400"/>
          </a:xfrm>
        </p:spPr>
        <p:txBody>
          <a:bodyPr>
            <a:normAutofit/>
          </a:bodyPr>
          <a:lstStyle>
            <a:lvl1pPr marL="0" indent="0" algn="l">
              <a:buNone/>
              <a:defRPr sz="2200" kern="1200"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0" y="6347908"/>
            <a:ext cx="2133600" cy="182880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4A56E3BC-1B4C-46E3-9510-CE2676E6FCAA}" type="datetime1">
              <a:rPr lang="en-US" smtClean="0"/>
              <a:pPr/>
              <a:t>8/7/2012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0" y="6544234"/>
            <a:ext cx="2895600" cy="182880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Cubed Sphere Simulator          GGSWBS'12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1960"/>
            <a:ext cx="1066800" cy="21515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E1ACC10-EF15-4681-ACD3-88452D8627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76438" y="1981201"/>
            <a:ext cx="5325315" cy="3841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E911-C75F-4F01-8B0E-3D37251B15A2}" type="datetime1">
              <a:rPr lang="en-US" smtClean="0"/>
              <a:pPr/>
              <a:t>8/7/2012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Cubed Sphere Simulator          GGSWBS'12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ACC10-EF15-4681-ACD3-88452D8627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793751"/>
            <a:ext cx="1371600" cy="5041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76438" y="793751"/>
            <a:ext cx="4500562" cy="5041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B82B-4F11-4D7C-9059-FB82A4512D30}" type="datetime1">
              <a:rPr lang="en-US" smtClean="0"/>
              <a:pPr/>
              <a:t>8/7/2012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Cubed Sphere Simulator          GGSWBS'12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ACC10-EF15-4681-ACD3-88452D8627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A30EC-588A-4867-AEA6-70BE8C290B79}" type="datetime1">
              <a:rPr lang="en-US" smtClean="0"/>
              <a:pPr/>
              <a:t>8/7/2012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Cubed Sphere Simulator          GGSWBS'12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ACC10-EF15-4681-ACD3-88452D8627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onlight section.png"/>
          <p:cNvPicPr>
            <a:picLocks noChangeAspect="1"/>
          </p:cNvPicPr>
          <p:nvPr/>
        </p:nvPicPr>
        <p:blipFill>
          <a:blip r:embed="rId2" cstate="print"/>
          <a:srcRect l="6389" r="4959" b="27051"/>
          <a:stretch>
            <a:fillRect/>
          </a:stretch>
        </p:blipFill>
        <p:spPr>
          <a:xfrm>
            <a:off x="0" y="0"/>
            <a:ext cx="9144000" cy="6858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38400"/>
            <a:ext cx="7772400" cy="1362075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2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86200"/>
            <a:ext cx="7772400" cy="941294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000" kern="1200">
                <a:gradFill>
                  <a:gsLst>
                    <a:gs pos="0">
                      <a:schemeClr val="bg1"/>
                    </a:gs>
                    <a:gs pos="90000">
                      <a:schemeClr val="bg2">
                        <a:lumMod val="90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35A79-FE19-4A6C-A47B-480B735BBC5F}" type="datetime1">
              <a:rPr lang="en-US" smtClean="0"/>
              <a:pPr/>
              <a:t>8/7/2012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Cubed Sphere Simulator          GGSWBS'12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ACC10-EF15-4681-ACD3-88452D8627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oonlight - two content.png"/>
          <p:cNvPicPr>
            <a:picLocks noChangeAspect="1"/>
          </p:cNvPicPr>
          <p:nvPr/>
        </p:nvPicPr>
        <p:blipFill>
          <a:blip r:embed="rId2" cstate="print"/>
          <a:srcRect l="2281" t="1035" r="4562"/>
          <a:stretch>
            <a:fillRect/>
          </a:stretch>
        </p:blipFill>
        <p:spPr>
          <a:xfrm>
            <a:off x="0" y="0"/>
            <a:ext cx="9144000" cy="6854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92162"/>
            <a:ext cx="6019799" cy="808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6438" y="2003425"/>
            <a:ext cx="2971800" cy="383222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03425"/>
            <a:ext cx="2971800" cy="38322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8C3D0-AD5F-4992-8C24-A85DDE8A5675}" type="datetime1">
              <a:rPr lang="en-US" smtClean="0"/>
              <a:pPr/>
              <a:t>8/7/2012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Cubed Sphere Simulator          GGSWBS'12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ACC10-EF15-4681-ACD3-88452D8627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oonlight - two content.png"/>
          <p:cNvPicPr>
            <a:picLocks noChangeAspect="1"/>
          </p:cNvPicPr>
          <p:nvPr/>
        </p:nvPicPr>
        <p:blipFill>
          <a:blip r:embed="rId2" cstate="print"/>
          <a:srcRect l="2281" t="1035" r="4562"/>
          <a:stretch>
            <a:fillRect/>
          </a:stretch>
        </p:blipFill>
        <p:spPr>
          <a:xfrm>
            <a:off x="0" y="0"/>
            <a:ext cx="9144000" cy="6854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92162"/>
            <a:ext cx="6019799" cy="8080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1700960"/>
            <a:ext cx="2971800" cy="75088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1200" y="2541494"/>
            <a:ext cx="2971800" cy="32941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199" y="1700960"/>
            <a:ext cx="2971800" cy="75088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2541494"/>
            <a:ext cx="2971800" cy="32941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A843-CF65-4F4F-ADF9-2A0689F5257E}" type="datetime1">
              <a:rPr lang="en-US" smtClean="0"/>
              <a:pPr/>
              <a:t>8/7/2012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Cubed Sphere Simulator          GGSWBS'12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ACC10-EF15-4681-ACD3-88452D8627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657E-4126-4B83-B3FF-DE0EB997EF8E}" type="datetime1">
              <a:rPr lang="en-US" smtClean="0"/>
              <a:pPr/>
              <a:t>8/7/2012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Cubed Sphere Simulator          GGSWBS'12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ACC10-EF15-4681-ACD3-88452D8627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F6787-F41D-4FE3-B53F-AA426EB0031E}" type="datetime1">
              <a:rPr lang="en-US" smtClean="0"/>
              <a:pPr/>
              <a:t>8/7/2012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Cubed Sphere Simulator          GGSWBS'12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ACC10-EF15-4681-ACD3-88452D8627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onlight - two content.png"/>
          <p:cNvPicPr>
            <a:picLocks noChangeAspect="1"/>
          </p:cNvPicPr>
          <p:nvPr/>
        </p:nvPicPr>
        <p:blipFill>
          <a:blip r:embed="rId2" cstate="print"/>
          <a:srcRect l="2281" t="1035" r="4562"/>
          <a:stretch>
            <a:fillRect/>
          </a:stretch>
        </p:blipFill>
        <p:spPr>
          <a:xfrm>
            <a:off x="0" y="0"/>
            <a:ext cx="9144000" cy="6854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033272"/>
            <a:ext cx="1298448" cy="2624328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371600"/>
            <a:ext cx="4953000" cy="3886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27248" y="5486400"/>
            <a:ext cx="4498848" cy="7589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3124-0A98-48B0-8770-F542770E2587}" type="datetime1">
              <a:rPr lang="en-US" smtClean="0"/>
              <a:pPr/>
              <a:t>8/7/2012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Cubed Sphere Simulator          GGSWBS'12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ACC10-EF15-4681-ACD3-88452D8627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onlight - two content.png"/>
          <p:cNvPicPr>
            <a:picLocks noChangeAspect="1"/>
          </p:cNvPicPr>
          <p:nvPr/>
        </p:nvPicPr>
        <p:blipFill>
          <a:blip r:embed="rId2" cstate="print"/>
          <a:srcRect l="2281" t="1035" r="4562"/>
          <a:stretch>
            <a:fillRect/>
          </a:stretch>
        </p:blipFill>
        <p:spPr>
          <a:xfrm>
            <a:off x="0" y="0"/>
            <a:ext cx="9144000" cy="6854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33462"/>
            <a:ext cx="1295400" cy="2624138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05000" y="914400"/>
            <a:ext cx="5486400" cy="4495800"/>
          </a:xfrm>
          <a:prstGeom prst="ellipse">
            <a:avLst/>
          </a:prstGeom>
          <a:effectLst>
            <a:innerShdw blurRad="254000">
              <a:schemeClr val="tx1"/>
            </a:innerShdw>
            <a:softEdge rad="1270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24200" y="5486400"/>
            <a:ext cx="4495800" cy="76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A7EAB-A89F-43A6-BE0B-7EFA3491F3B4}" type="datetime1">
              <a:rPr lang="en-US" smtClean="0"/>
              <a:pPr/>
              <a:t>8/7/2012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Cubed Sphere Simulator          GGSWBS'12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ACC10-EF15-4681-ACD3-88452D8627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oonlight master 2.png"/>
          <p:cNvPicPr>
            <a:picLocks noChangeAspect="1"/>
          </p:cNvPicPr>
          <p:nvPr/>
        </p:nvPicPr>
        <p:blipFill>
          <a:blip r:embed="rId13" cstate="print"/>
          <a:srcRect l="2391" t="1099" r="198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1201" y="792162"/>
            <a:ext cx="5311562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981201"/>
            <a:ext cx="5015753" cy="384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47908"/>
            <a:ext cx="2133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fld id="{BC01E9F8-43D9-4072-A2DE-FCFCFB949834}" type="datetime1">
              <a:rPr lang="en-US" smtClean="0"/>
              <a:pPr/>
              <a:t>8/7/2012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544234"/>
            <a:ext cx="2895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Cubed Sphere Simulator          GGSWBS'12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033246"/>
            <a:ext cx="1066800" cy="2151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2"/>
                </a:solidFill>
              </a:defRPr>
            </a:lvl1pPr>
          </a:lstStyle>
          <a:p>
            <a:fld id="{0E1ACC10-EF15-4681-ACD3-88452D8627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sh dir="u"/>
  </p:transition>
  <p:hf sldNum="0" hdr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effectLst>
            <a:reflection blurRad="6350" stA="55000" endA="300" endPos="2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200"/>
        </a:spcBef>
        <a:buClr>
          <a:schemeClr val="bg2"/>
        </a:buClr>
        <a:buFontTx/>
        <a:buBlip>
          <a:blip r:embed="rId14"/>
        </a:buBlip>
        <a:defRPr sz="22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1200"/>
        </a:spcBef>
        <a:buFontTx/>
        <a:buBlip>
          <a:blip r:embed="rId15"/>
        </a:buBlip>
        <a:defRPr sz="20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1200"/>
        </a:spcBef>
        <a:buFontTx/>
        <a:buBlip>
          <a:blip r:embed="rId15"/>
        </a:buBlip>
        <a:defRPr sz="20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1200"/>
        </a:spcBef>
        <a:buFontTx/>
        <a:buBlip>
          <a:blip r:embed="rId15"/>
        </a:buBlip>
        <a:defRPr sz="20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1200"/>
        </a:spcBef>
        <a:buFontTx/>
        <a:buBlip>
          <a:blip r:embed="rId15"/>
        </a:buBlip>
        <a:defRPr sz="20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1371600" indent="-228600" algn="l" defTabSz="914400" rtl="0" eaLnBrk="1" latinLnBrk="0" hangingPunct="1">
        <a:spcBef>
          <a:spcPts val="1200"/>
        </a:spcBef>
        <a:buClrTx/>
        <a:buFont typeface="Arial" pitchFamily="34" charset="0"/>
        <a:buChar char="•"/>
        <a:defRPr sz="18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spcBef>
          <a:spcPts val="1200"/>
        </a:spcBef>
        <a:buClrTx/>
        <a:buFont typeface="Arial" pitchFamily="34" charset="0"/>
        <a:buChar char="•"/>
        <a:defRPr sz="1800" kern="120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spcBef>
          <a:spcPts val="1200"/>
        </a:spcBef>
        <a:buClrTx/>
        <a:buFont typeface="Arial" pitchFamily="34" charset="0"/>
        <a:buChar char="•"/>
        <a:defRPr sz="1800" kern="1200" baseline="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ts val="1200"/>
        </a:spcBef>
        <a:buClrTx/>
        <a:buFont typeface="Arial" pitchFamily="34" charset="0"/>
        <a:buChar char="•"/>
        <a:defRPr sz="1800" kern="1200" baseline="0">
          <a:gradFill>
            <a:gsLst>
              <a:gs pos="0">
                <a:schemeClr val="bg1"/>
              </a:gs>
              <a:gs pos="90000">
                <a:schemeClr val="bg2">
                  <a:lumMod val="9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0.bin"/><Relationship Id="rId5" Type="http://schemas.openxmlformats.org/officeDocument/2006/relationships/oleObject" Target="../embeddings/oleObject19.bin"/><Relationship Id="rId4" Type="http://schemas.openxmlformats.org/officeDocument/2006/relationships/oleObject" Target="../embeddings/oleObject18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42.png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4.bin"/><Relationship Id="rId5" Type="http://schemas.openxmlformats.org/officeDocument/2006/relationships/oleObject" Target="../embeddings/oleObject23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="1" smtClean="0"/>
              <a:t>Cubed Sphere Simulator          GGSWBS'12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60960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Cubed Sphere Simulator</a:t>
            </a:r>
            <a:endParaRPr lang="en-US" sz="4000" b="1" dirty="0">
              <a:solidFill>
                <a:schemeClr val="bg1">
                  <a:lumMod val="9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2209800"/>
            <a:ext cx="84582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/>
              </a:rPr>
              <a:t>Natalia Nebulishvili                     Department of Mathematics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/>
              </a:rPr>
              <a:t>Giorgi Rukhaia                                   Tbilisi State University</a:t>
            </a:r>
          </a:p>
          <a:p>
            <a:endParaRPr lang="en-US" sz="2400" b="1" dirty="0" smtClean="0">
              <a:solidFill>
                <a:schemeClr val="bg1"/>
              </a:solidFill>
              <a:effectLst/>
            </a:endParaRPr>
          </a:p>
          <a:p>
            <a:r>
              <a:rPr lang="en-US" sz="2400" b="1" dirty="0" smtClean="0">
                <a:solidFill>
                  <a:schemeClr val="bg1"/>
                </a:solidFill>
                <a:effectLst/>
              </a:rPr>
              <a:t>Mariam Doliashvili                      Department of Computer Science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/>
              </a:rPr>
              <a:t>Luka Tarielashvili                                 Tbilisi State University</a:t>
            </a:r>
          </a:p>
          <a:p>
            <a:endParaRPr lang="en-US" b="1" dirty="0"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5029200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40000"/>
                      <a:lumOff val="60000"/>
                      <a:alpha val="60000"/>
                    </a:schemeClr>
                  </a:glow>
                </a:effectLst>
              </a:rPr>
              <a:t>5</a:t>
            </a:r>
            <a:r>
              <a:rPr lang="en-US" sz="2400" baseline="300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40000"/>
                      <a:lumOff val="60000"/>
                      <a:alpha val="60000"/>
                    </a:schemeClr>
                  </a:glow>
                </a:effectLst>
              </a:rPr>
              <a:t>th</a:t>
            </a:r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40000"/>
                      <a:lumOff val="60000"/>
                      <a:alpha val="60000"/>
                    </a:schemeClr>
                  </a:glow>
                </a:effectLst>
              </a:rPr>
              <a:t> Georgian-German School and Workshop in Basic Science</a:t>
            </a:r>
            <a:endParaRPr lang="en-US" sz="2400" dirty="0">
              <a:solidFill>
                <a:schemeClr val="bg1"/>
              </a:solidFill>
              <a:effectLst>
                <a:glow rad="101600">
                  <a:schemeClr val="tx1">
                    <a:lumMod val="40000"/>
                    <a:lumOff val="60000"/>
                    <a:alpha val="60000"/>
                  </a:schemeClr>
                </a:glow>
              </a:effectLst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64B1A-0D8F-4F05-A2B2-965DAC2B686C}" type="datetime1">
              <a:rPr lang="en-US" smtClean="0"/>
              <a:pPr/>
              <a:t>8/7/2012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="1" smtClean="0"/>
              <a:t>Cubed Sphere Simulator          GGSWBS'12</a:t>
            </a:r>
            <a:endParaRPr lang="en-US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6858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Classical </a:t>
            </a:r>
            <a:r>
              <a:rPr lang="en-US" sz="40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Runge-Kutta</a:t>
            </a:r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Method</a:t>
            </a:r>
            <a:endParaRPr lang="en-US" sz="4000" b="1" dirty="0">
              <a:solidFill>
                <a:schemeClr val="bg1">
                  <a:lumMod val="9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304799" y="1524000"/>
          <a:ext cx="4495801" cy="1345200"/>
        </p:xfrm>
        <a:graphic>
          <a:graphicData uri="http://schemas.openxmlformats.org/presentationml/2006/ole">
            <p:oleObj spid="_x0000_s7170" name="Equation" r:id="rId3" imgW="1612800" imgH="482400" progId="Equation.DSMT4">
              <p:embed/>
            </p:oleObj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6096000" y="1828800"/>
          <a:ext cx="2362200" cy="877888"/>
        </p:xfrm>
        <a:graphic>
          <a:graphicData uri="http://schemas.openxmlformats.org/presentationml/2006/ole">
            <p:oleObj spid="_x0000_s7171" name="Equation" r:id="rId4" imgW="647640" imgH="253800" progId="Equation.DSMT4">
              <p:embed/>
            </p:oleObj>
          </a:graphicData>
        </a:graphic>
      </p:graphicFrame>
      <p:graphicFrame>
        <p:nvGraphicFramePr>
          <p:cNvPr id="7174" name="Object 6"/>
          <p:cNvGraphicFramePr>
            <a:graphicFrameLocks noChangeAspect="1"/>
          </p:cNvGraphicFramePr>
          <p:nvPr/>
        </p:nvGraphicFramePr>
        <p:xfrm>
          <a:off x="5791200" y="5334000"/>
          <a:ext cx="2895600" cy="809065"/>
        </p:xfrm>
        <a:graphic>
          <a:graphicData uri="http://schemas.openxmlformats.org/presentationml/2006/ole">
            <p:oleObj spid="_x0000_s7174" name="Equation" r:id="rId5" imgW="863280" imgH="241200" progId="Equation.DSMT4">
              <p:embed/>
            </p:oleObj>
          </a:graphicData>
        </a:graphic>
      </p:graphicFrame>
      <p:graphicFrame>
        <p:nvGraphicFramePr>
          <p:cNvPr id="7175" name="Object 7"/>
          <p:cNvGraphicFramePr>
            <a:graphicFrameLocks noChangeAspect="1"/>
          </p:cNvGraphicFramePr>
          <p:nvPr/>
        </p:nvGraphicFramePr>
        <p:xfrm>
          <a:off x="5334000" y="3124200"/>
          <a:ext cx="346693" cy="304800"/>
        </p:xfrm>
        <a:graphic>
          <a:graphicData uri="http://schemas.openxmlformats.org/presentationml/2006/ole">
            <p:oleObj spid="_x0000_s7175" name="Equation" r:id="rId6" imgW="126720" imgH="139680" progId="Equation.DSMT4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562600" y="298198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time step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7177" name="Object 9"/>
          <p:cNvGraphicFramePr>
            <a:graphicFrameLocks noChangeAspect="1"/>
          </p:cNvGraphicFramePr>
          <p:nvPr/>
        </p:nvGraphicFramePr>
        <p:xfrm>
          <a:off x="228600" y="2667000"/>
          <a:ext cx="4165783" cy="3886200"/>
        </p:xfrm>
        <a:graphic>
          <a:graphicData uri="http://schemas.openxmlformats.org/presentationml/2006/ole">
            <p:oleObj spid="_x0000_s7177" name="Equation" r:id="rId7" imgW="1892160" imgH="1765080" progId="Equation.DSMT4">
              <p:embed/>
            </p:oleObj>
          </a:graphicData>
        </a:graphic>
      </p:graphicFrame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7F81-BC2D-43D0-9691-FABC7187C9EB}" type="datetime1">
              <a:rPr lang="en-US" smtClean="0"/>
              <a:pPr/>
              <a:t>8/7/2012</a:t>
            </a:fld>
            <a:endParaRPr lang="en-US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="1" smtClean="0"/>
              <a:t>Cubed Sphere Simulator          GGSWBS'12</a:t>
            </a:r>
            <a:endParaRPr lang="en-US" sz="1200" b="1" dirty="0"/>
          </a:p>
        </p:txBody>
      </p:sp>
      <p:pic>
        <p:nvPicPr>
          <p:cNvPr id="25602" name="Picture 2" descr="C:\Users\natali\Desktop\run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0999" y="685800"/>
            <a:ext cx="5181599" cy="22041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38200" y="30480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Fourth-Order SSP Schemes</a:t>
            </a:r>
            <a:endParaRPr lang="en-US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5334000" y="990600"/>
          <a:ext cx="2811517" cy="1524000"/>
        </p:xfrm>
        <a:graphic>
          <a:graphicData uri="http://schemas.openxmlformats.org/presentationml/2006/ole">
            <p:oleObj spid="_x0000_s25603" name="Equation" r:id="rId4" imgW="1358640" imgH="736560" progId="Equation.DSMT4">
              <p:embed/>
            </p:oleObj>
          </a:graphicData>
        </a:graphic>
      </p:graphicFrame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5410200" y="2971800"/>
          <a:ext cx="2845676" cy="1447800"/>
        </p:xfrm>
        <a:graphic>
          <a:graphicData uri="http://schemas.openxmlformats.org/presentationml/2006/ole">
            <p:oleObj spid="_x0000_s25604" name="Equation" r:id="rId5" imgW="1447560" imgH="736560" progId="Equation.DSMT4">
              <p:embed/>
            </p:oleObj>
          </a:graphicData>
        </a:graphic>
      </p:graphicFrame>
      <p:graphicFrame>
        <p:nvGraphicFramePr>
          <p:cNvPr id="25605" name="Object 5"/>
          <p:cNvGraphicFramePr>
            <a:graphicFrameLocks noChangeAspect="1"/>
          </p:cNvGraphicFramePr>
          <p:nvPr/>
        </p:nvGraphicFramePr>
        <p:xfrm>
          <a:off x="304799" y="2819400"/>
          <a:ext cx="3979333" cy="3581400"/>
        </p:xfrm>
        <a:graphic>
          <a:graphicData uri="http://schemas.openxmlformats.org/presentationml/2006/ole">
            <p:oleObj spid="_x0000_s25605" name="Equation" r:id="rId6" imgW="2286000" imgH="2057400" progId="Equation.DSMT4">
              <p:embed/>
            </p:oleObj>
          </a:graphicData>
        </a:graphic>
      </p:graphicFrame>
      <p:graphicFrame>
        <p:nvGraphicFramePr>
          <p:cNvPr id="25606" name="Object 6"/>
          <p:cNvGraphicFramePr>
            <a:graphicFrameLocks noChangeAspect="1"/>
          </p:cNvGraphicFramePr>
          <p:nvPr/>
        </p:nvGraphicFramePr>
        <p:xfrm>
          <a:off x="6096000" y="5867400"/>
          <a:ext cx="1909011" cy="533400"/>
        </p:xfrm>
        <a:graphic>
          <a:graphicData uri="http://schemas.openxmlformats.org/presentationml/2006/ole">
            <p:oleObj spid="_x0000_s25606" name="Equation" r:id="rId7" imgW="863280" imgH="241200" progId="Equation.DSMT4">
              <p:embed/>
            </p:oleObj>
          </a:graphicData>
        </a:graphic>
      </p:graphicFrame>
      <p:graphicFrame>
        <p:nvGraphicFramePr>
          <p:cNvPr id="25607" name="Object 7"/>
          <p:cNvGraphicFramePr>
            <a:graphicFrameLocks noChangeAspect="1"/>
          </p:cNvGraphicFramePr>
          <p:nvPr/>
        </p:nvGraphicFramePr>
        <p:xfrm>
          <a:off x="5943600" y="4953000"/>
          <a:ext cx="346075" cy="381000"/>
        </p:xfrm>
        <a:graphic>
          <a:graphicData uri="http://schemas.openxmlformats.org/presentationml/2006/ole">
            <p:oleObj spid="_x0000_s25607" name="Equation" r:id="rId8" imgW="126720" imgH="139680" progId="Equation.DSMT4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172200" y="48006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time step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1319B-AECD-40D7-81B4-263DA492C7E9}" type="datetime1">
              <a:rPr lang="en-US" smtClean="0"/>
              <a:pPr/>
              <a:t>8/7/2012</a:t>
            </a:fld>
            <a:endParaRPr lang="en-US" dirty="0"/>
          </a:p>
        </p:txBody>
      </p:sp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28600" y="6544234"/>
            <a:ext cx="2895600" cy="182880"/>
          </a:xfrm>
        </p:spPr>
        <p:txBody>
          <a:bodyPr/>
          <a:lstStyle/>
          <a:p>
            <a:r>
              <a:rPr lang="en-US" sz="1200" b="1" smtClean="0"/>
              <a:t>Cubed Sphere Simulator          GGSWBS'12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91440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smtClean="0">
                <a:solidFill>
                  <a:schemeClr val="bg1"/>
                </a:solidFill>
                <a:effectLst>
                  <a:glow rad="101600">
                    <a:schemeClr val="bg2">
                      <a:lumMod val="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Programming language:</a:t>
            </a:r>
          </a:p>
        </p:txBody>
      </p:sp>
      <p:pic>
        <p:nvPicPr>
          <p:cNvPr id="8" name="Picture 3" descr="C:\Documents and Settings\ltibua\My Documents\class point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3401" y="1447800"/>
            <a:ext cx="4764948" cy="4572000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6" name="TextBox 5"/>
          <p:cNvSpPr txBox="1"/>
          <p:nvPr/>
        </p:nvSpPr>
        <p:spPr>
          <a:xfrm>
            <a:off x="3352800" y="2133600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9600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75000"/>
                      <a:alpha val="40000"/>
                    </a:schemeClr>
                  </a:glow>
                </a:effectLst>
                <a:latin typeface="Academy" pitchFamily="2" charset="0"/>
              </a:rPr>
              <a:t>C++</a:t>
            </a:r>
            <a:endParaRPr lang="en-US" sz="9600" dirty="0">
              <a:solidFill>
                <a:schemeClr val="bg1"/>
              </a:solidFill>
              <a:effectLst>
                <a:glow rad="101600">
                  <a:schemeClr val="bg2">
                    <a:lumMod val="75000"/>
                    <a:alpha val="40000"/>
                  </a:schemeClr>
                </a:glow>
              </a:effectLst>
              <a:latin typeface="Academy" pitchFamily="2" charset="0"/>
            </a:endParaRPr>
          </a:p>
        </p:txBody>
      </p:sp>
      <p:pic>
        <p:nvPicPr>
          <p:cNvPr id="27651" name="Picture 3" descr="C:\Documents and Settings\ltibua\Desktop\openg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495800"/>
            <a:ext cx="3433566" cy="1771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02CD-2B4E-4678-875A-96CB2E281B54}" type="datetime1">
              <a:rPr lang="en-US" smtClean="0"/>
              <a:pPr/>
              <a:t>8/7/2012</a:t>
            </a:fld>
            <a:endParaRPr lang="en-US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F6787-F41D-4FE3-B53F-AA426EB0031E}" type="datetime1">
              <a:rPr lang="en-US" smtClean="0"/>
              <a:pPr/>
              <a:t>8/7/2012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Cubed Sphere Simulator          GGSWBS'12</a:t>
            </a:r>
            <a:endParaRPr lang="en-US" dirty="0"/>
          </a:p>
        </p:txBody>
      </p:sp>
      <p:pic>
        <p:nvPicPr>
          <p:cNvPr id="28674" name="Picture 2" descr="C:\Users\User\Desktop\coordSystem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438400" y="991591"/>
            <a:ext cx="3886200" cy="4568653"/>
          </a:xfrm>
          <a:prstGeom prst="rect">
            <a:avLst/>
          </a:prstGeom>
          <a:noFill/>
        </p:spPr>
      </p:pic>
      <p:sp>
        <p:nvSpPr>
          <p:cNvPr id="7" name="Rounded Rectangular Callout 6"/>
          <p:cNvSpPr/>
          <p:nvPr/>
        </p:nvSpPr>
        <p:spPr>
          <a:xfrm>
            <a:off x="4648200" y="1676400"/>
            <a:ext cx="1447800" cy="762000"/>
          </a:xfrm>
          <a:prstGeom prst="wedgeRoundRect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Func Value</a:t>
            </a:r>
          </a:p>
          <a:p>
            <a:pPr algn="ctr"/>
            <a:r>
              <a:rPr lang="en-US" smtClean="0"/>
              <a:t>*tmp values</a:t>
            </a:r>
            <a:endParaRPr 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Cubed Sphere Simulator          GGSWBS'12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28800" y="228600"/>
            <a:ext cx="5638800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5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Splitting  the Sphere</a:t>
            </a:r>
            <a:endParaRPr lang="en-US" sz="45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6626" name="Picture 2" descr="C:\Users\User\Desktop\gaxlechili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066800"/>
            <a:ext cx="2819400" cy="2819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7650" name="Picture 2" descr="C:\Users\User\Desktop\Zvelebi\truali1 ufono.png"/>
          <p:cNvPicPr>
            <a:picLocks noChangeAspect="1" noChangeArrowheads="1"/>
          </p:cNvPicPr>
          <p:nvPr/>
        </p:nvPicPr>
        <p:blipFill>
          <a:blip r:embed="rId3" cstate="print">
            <a:lum bright="11000" contrast="17000"/>
          </a:blip>
          <a:srcRect/>
          <a:stretch>
            <a:fillRect/>
          </a:stretch>
        </p:blipFill>
        <p:spPr bwMode="auto">
          <a:xfrm>
            <a:off x="118697" y="2133600"/>
            <a:ext cx="3043663" cy="2972215"/>
          </a:xfrm>
          <a:prstGeom prst="rect">
            <a:avLst/>
          </a:prstGeom>
          <a:noFill/>
        </p:spPr>
      </p:pic>
      <p:pic>
        <p:nvPicPr>
          <p:cNvPr id="27651" name="Picture 3" descr="C:\Users\User\Desktop\Zvelebi\sphere ufono.png"/>
          <p:cNvPicPr>
            <a:picLocks noChangeAspect="1" noChangeArrowheads="1"/>
          </p:cNvPicPr>
          <p:nvPr/>
        </p:nvPicPr>
        <p:blipFill>
          <a:blip r:embed="rId4" cstate="print">
            <a:lum bright="11000" contrast="17000"/>
          </a:blip>
          <a:srcRect/>
          <a:stretch>
            <a:fillRect/>
          </a:stretch>
        </p:blipFill>
        <p:spPr bwMode="auto">
          <a:xfrm>
            <a:off x="6290896" y="2286000"/>
            <a:ext cx="2624504" cy="2734057"/>
          </a:xfrm>
          <a:prstGeom prst="rect">
            <a:avLst/>
          </a:prstGeom>
          <a:noFill/>
        </p:spPr>
      </p:pic>
      <p:pic>
        <p:nvPicPr>
          <p:cNvPr id="27652" name="Picture 4" descr="C:\Users\User\Desktop\Zvelebi\gayofa horiz ufono.png"/>
          <p:cNvPicPr>
            <a:picLocks noChangeAspect="1" noChangeArrowheads="1"/>
          </p:cNvPicPr>
          <p:nvPr/>
        </p:nvPicPr>
        <p:blipFill>
          <a:blip r:embed="rId5" cstate="print">
            <a:lum bright="11000" contrast="17000"/>
          </a:blip>
          <a:srcRect/>
          <a:stretch>
            <a:fillRect/>
          </a:stretch>
        </p:blipFill>
        <p:spPr bwMode="auto">
          <a:xfrm>
            <a:off x="3029177" y="3886200"/>
            <a:ext cx="3219900" cy="3019847"/>
          </a:xfrm>
          <a:prstGeom prst="rect">
            <a:avLst/>
          </a:prstGeom>
          <a:noFill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DEE2F-C829-42B8-9FC3-346B1769CEF3}" type="datetime1">
              <a:rPr lang="en-US" smtClean="0"/>
              <a:pPr/>
              <a:t>8/7/2012</a:t>
            </a:fld>
            <a:endParaRPr lang="en-US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Cubed Sphere Simulator          GGSWBS'12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381000"/>
            <a:ext cx="92320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50000"/>
                      <a:lumOff val="50000"/>
                      <a:alpha val="60000"/>
                    </a:schemeClr>
                  </a:glow>
                </a:effectLst>
              </a:rPr>
              <a:t>Optimised</a:t>
            </a:r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50000"/>
                      <a:lumOff val="50000"/>
                      <a:alpha val="60000"/>
                    </a:schemeClr>
                  </a:glow>
                </a:effectLst>
              </a:rPr>
              <a:t> Algorithm for Grid Creation</a:t>
            </a:r>
            <a:endParaRPr lang="en-US" sz="4400" dirty="0">
              <a:solidFill>
                <a:schemeClr val="bg1">
                  <a:lumMod val="95000"/>
                </a:schemeClr>
              </a:solidFill>
              <a:effectLst>
                <a:glow rad="101600">
                  <a:schemeClr val="tx1">
                    <a:lumMod val="50000"/>
                    <a:lumOff val="50000"/>
                    <a:alpha val="60000"/>
                  </a:schemeClr>
                </a:glow>
              </a:effectLst>
            </a:endParaRPr>
          </a:p>
        </p:txBody>
      </p:sp>
      <p:pic>
        <p:nvPicPr>
          <p:cNvPr id="6" name="Picture 5" descr="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1524000"/>
            <a:ext cx="4175239" cy="4175239"/>
          </a:xfrm>
          <a:prstGeom prst="rect">
            <a:avLst/>
          </a:prstGeom>
        </p:spPr>
      </p:pic>
      <p:pic>
        <p:nvPicPr>
          <p:cNvPr id="7" name="Picture 6" descr="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1524000"/>
            <a:ext cx="4175239" cy="4175239"/>
          </a:xfrm>
          <a:prstGeom prst="rect">
            <a:avLst/>
          </a:prstGeom>
        </p:spPr>
      </p:pic>
      <p:pic>
        <p:nvPicPr>
          <p:cNvPr id="8" name="Picture 7" descr="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90800" y="1524000"/>
            <a:ext cx="4175239" cy="4175239"/>
          </a:xfrm>
          <a:prstGeom prst="rect">
            <a:avLst/>
          </a:prstGeom>
        </p:spPr>
      </p:pic>
      <p:pic>
        <p:nvPicPr>
          <p:cNvPr id="9" name="Picture 8" descr="0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90800" y="1524000"/>
            <a:ext cx="4175239" cy="4175239"/>
          </a:xfrm>
          <a:prstGeom prst="rect">
            <a:avLst/>
          </a:prstGeom>
        </p:spPr>
      </p:pic>
      <p:pic>
        <p:nvPicPr>
          <p:cNvPr id="10" name="Picture 9" descr="0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90800" y="1524000"/>
            <a:ext cx="4175239" cy="4175239"/>
          </a:xfrm>
          <a:prstGeom prst="rect">
            <a:avLst/>
          </a:prstGeom>
        </p:spPr>
      </p:pic>
      <p:pic>
        <p:nvPicPr>
          <p:cNvPr id="11" name="Picture 10" descr="0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90800" y="1524000"/>
            <a:ext cx="4175239" cy="4175239"/>
          </a:xfrm>
          <a:prstGeom prst="rect">
            <a:avLst/>
          </a:prstGeom>
        </p:spPr>
      </p:pic>
      <p:pic>
        <p:nvPicPr>
          <p:cNvPr id="12" name="Picture 11" descr="0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0800" y="1524000"/>
            <a:ext cx="4175239" cy="4175239"/>
          </a:xfrm>
          <a:prstGeom prst="rect">
            <a:avLst/>
          </a:prstGeom>
        </p:spPr>
      </p:pic>
      <p:pic>
        <p:nvPicPr>
          <p:cNvPr id="13" name="Picture 12" descr="0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90800" y="1524000"/>
            <a:ext cx="4175239" cy="4175239"/>
          </a:xfrm>
          <a:prstGeom prst="rect">
            <a:avLst/>
          </a:prstGeom>
        </p:spPr>
      </p:pic>
      <p:pic>
        <p:nvPicPr>
          <p:cNvPr id="14" name="Picture 13" descr="0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90800" y="1524000"/>
            <a:ext cx="4175239" cy="4175239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2B741-937C-4217-8D81-29749B5E67E7}" type="datetime1">
              <a:rPr lang="en-US" smtClean="0"/>
              <a:pPr/>
              <a:t>8/7/2012</a:t>
            </a:fld>
            <a:endParaRPr lang="en-US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Cubed Sphere Simulator          GGSWBS'12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95400" y="304800"/>
            <a:ext cx="6248400" cy="7848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5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Sphere</a:t>
            </a:r>
            <a:endParaRPr lang="en-US" sz="45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1447800"/>
            <a:ext cx="6248400" cy="63094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514350" indent="-514350" algn="ctr">
              <a:buAutoNum type="arabicParenR"/>
            </a:pPr>
            <a:r>
              <a:rPr lang="en-US" sz="3500" b="1" dirty="0" smtClean="0">
                <a:solidFill>
                  <a:schemeClr val="bg1"/>
                </a:solidFill>
              </a:rPr>
              <a:t>“</a:t>
            </a:r>
            <a:r>
              <a:rPr lang="en-US" sz="3500" b="1" dirty="0" err="1" smtClean="0">
                <a:solidFill>
                  <a:schemeClr val="bg1"/>
                </a:solidFill>
              </a:rPr>
              <a:t>Neighbours</a:t>
            </a:r>
            <a:r>
              <a:rPr lang="en-US" sz="3500" b="1" dirty="0" smtClean="0">
                <a:solidFill>
                  <a:schemeClr val="bg1"/>
                </a:solidFill>
              </a:rPr>
              <a:t>”</a:t>
            </a:r>
          </a:p>
        </p:txBody>
      </p:sp>
      <p:pic>
        <p:nvPicPr>
          <p:cNvPr id="28674" name="Picture 2" descr="C:\Users\User\Desktop\neightbo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2667000"/>
            <a:ext cx="4038600" cy="2941235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E7B6-0615-4BE1-B67B-A0D8ABE78484}" type="datetime1">
              <a:rPr lang="en-US" smtClean="0"/>
              <a:pPr/>
              <a:t>8/7/2012</a:t>
            </a:fld>
            <a:endParaRPr lang="en-US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Cubed Sphere Simulator          GGSWBS'12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3400" y="304800"/>
            <a:ext cx="7467600" cy="7848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500" b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   </a:t>
            </a:r>
            <a:r>
              <a:rPr lang="en-US" sz="4000" b="1" smtClean="0">
                <a:solidFill>
                  <a:schemeClr val="bg1"/>
                </a:solidFill>
              </a:rPr>
              <a:t>Moving around the Sphere</a:t>
            </a:r>
          </a:p>
        </p:txBody>
      </p:sp>
      <p:pic>
        <p:nvPicPr>
          <p:cNvPr id="26626" name="Picture 2" descr="C:\Users\User\Desktop\Untitled-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3886200"/>
            <a:ext cx="2171429" cy="2336508"/>
          </a:xfrm>
          <a:prstGeom prst="rect">
            <a:avLst/>
          </a:prstGeom>
          <a:noFill/>
        </p:spPr>
      </p:pic>
      <p:pic>
        <p:nvPicPr>
          <p:cNvPr id="26627" name="Picture 3" descr="C:\Users\User\Desktop\Untitled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371600"/>
            <a:ext cx="2057143" cy="2057143"/>
          </a:xfrm>
          <a:prstGeom prst="rect">
            <a:avLst/>
          </a:prstGeom>
          <a:noFill/>
        </p:spPr>
      </p:pic>
      <p:pic>
        <p:nvPicPr>
          <p:cNvPr id="26628" name="Picture 4" descr="C:\Users\User\Desktop\Untitled-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8057" y="1371601"/>
            <a:ext cx="2057143" cy="2057143"/>
          </a:xfrm>
          <a:prstGeom prst="rect">
            <a:avLst/>
          </a:prstGeom>
          <a:noFill/>
        </p:spPr>
      </p:pic>
      <p:pic>
        <p:nvPicPr>
          <p:cNvPr id="26629" name="Picture 5" descr="C:\Users\User\Desktop\Untitled-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257" y="4108403"/>
            <a:ext cx="1961905" cy="1961905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User\Desktop\Zvelebi\yviteli.png"/>
          <p:cNvPicPr>
            <a:picLocks noChangeAspect="1" noChangeArrowheads="1"/>
          </p:cNvPicPr>
          <p:nvPr/>
        </p:nvPicPr>
        <p:blipFill>
          <a:blip r:embed="rId3" cstate="print">
            <a:lum contrast="3000"/>
          </a:blip>
          <a:stretch>
            <a:fillRect/>
          </a:stretch>
        </p:blipFill>
        <p:spPr bwMode="auto">
          <a:xfrm>
            <a:off x="5105400" y="914400"/>
            <a:ext cx="3700979" cy="316083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Cubed Sphere Simulator          GGSWBS'12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45248" y="304800"/>
            <a:ext cx="5325497" cy="116955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514350" indent="-514350" algn="ctr"/>
            <a:r>
              <a:rPr lang="en-US" sz="3500" b="1" smtClean="0">
                <a:solidFill>
                  <a:schemeClr val="bg1"/>
                </a:solidFill>
              </a:rPr>
              <a:t>Moving around the Sphere</a:t>
            </a:r>
          </a:p>
          <a:p>
            <a:pPr marL="514350" indent="-514350" algn="ctr"/>
            <a:r>
              <a:rPr lang="en-US" sz="3500" b="1" smtClean="0">
                <a:solidFill>
                  <a:schemeClr val="bg1"/>
                </a:solidFill>
              </a:rPr>
              <a:t> (using streams)</a:t>
            </a:r>
            <a:endParaRPr lang="en-US" sz="35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:\Documents and Settings\ltibua\Desktop\New Folder (2)\diagonal2.PN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 bwMode="auto">
          <a:xfrm>
            <a:off x="811164" y="1066800"/>
            <a:ext cx="2614025" cy="2621645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glow" dir="t">
              <a:rot lat="0" lon="0" rev="4800000"/>
            </a:lightRig>
          </a:scene3d>
          <a:sp3d prstMaterial="matte"/>
        </p:spPr>
      </p:pic>
      <p:pic>
        <p:nvPicPr>
          <p:cNvPr id="5" name="Picture 3" descr="C:\Users\User\Desktop\Zvelebi\c&amp;v.png"/>
          <p:cNvPicPr>
            <a:picLocks noChangeAspect="1" noChangeArrowheads="1"/>
          </p:cNvPicPr>
          <p:nvPr/>
        </p:nvPicPr>
        <p:blipFill>
          <a:blip r:embed="rId5" cstate="print">
            <a:lum contrast="3000"/>
          </a:blip>
          <a:stretch>
            <a:fillRect/>
          </a:stretch>
        </p:blipFill>
        <p:spPr bwMode="auto">
          <a:xfrm>
            <a:off x="5105400" y="3657600"/>
            <a:ext cx="3969363" cy="32980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2" descr="C:\Documents and Settings\ltibua\Desktop\New Folder (2)\diagonal.PNG"/>
          <p:cNvPicPr>
            <a:picLocks noChangeAspect="1" noChangeArrowheads="1"/>
          </p:cNvPicPr>
          <p:nvPr/>
        </p:nvPicPr>
        <p:blipFill>
          <a:blip r:embed="rId6" cstate="print">
            <a:lum/>
          </a:blip>
          <a:stretch>
            <a:fillRect/>
          </a:stretch>
        </p:blipFill>
        <p:spPr bwMode="auto">
          <a:xfrm>
            <a:off x="811164" y="3886200"/>
            <a:ext cx="2617836" cy="261783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glow" dir="t">
              <a:rot lat="0" lon="0" rev="4800000"/>
            </a:lightRig>
          </a:scene3d>
          <a:sp3d prstMaterial="matte"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Cubed Sphere Simulator          GGSWBS'12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30480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Visualization of Numerical Solution</a:t>
            </a:r>
            <a:endParaRPr lang="en-US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7650" name="Picture 2" descr="C:\Users\User\Desktop\funqc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447800"/>
            <a:ext cx="4724400" cy="4724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ACD9F-B69A-4AE0-A9A0-813E0688FF8F}" type="datetime1">
              <a:rPr lang="en-US" smtClean="0"/>
              <a:pPr/>
              <a:t>8/7/2012</a:t>
            </a:fld>
            <a:endParaRPr lang="en-US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riali2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53000" y="228600"/>
            <a:ext cx="3810000" cy="3810000"/>
          </a:xfrm>
          <a:ln w="0"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="1" smtClean="0"/>
              <a:t>Cubed Sphere Simulator          GGSWBS'12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057400" y="4419600"/>
            <a:ext cx="525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50000"/>
                      <a:lumOff val="50000"/>
                      <a:alpha val="60000"/>
                    </a:schemeClr>
                  </a:glow>
                </a:effectLst>
              </a:rPr>
              <a:t>Main Goal</a:t>
            </a:r>
            <a:endParaRPr lang="en-US" sz="2400" dirty="0" smtClean="0">
              <a:solidFill>
                <a:schemeClr val="bg1">
                  <a:lumMod val="95000"/>
                </a:schemeClr>
              </a:solidFill>
              <a:effectLst>
                <a:glow rad="101600">
                  <a:schemeClr val="tx1">
                    <a:lumMod val="50000"/>
                    <a:lumOff val="50000"/>
                    <a:alpha val="60000"/>
                  </a:schemeClr>
                </a:glow>
              </a:effectLst>
            </a:endParaRP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50000"/>
                      <a:lumOff val="50000"/>
                      <a:alpha val="60000"/>
                    </a:schemeClr>
                  </a:glow>
                </a:effectLst>
              </a:rPr>
              <a:t>The environment for solving differential equations on the sphere</a:t>
            </a:r>
            <a:endParaRPr lang="en-US" sz="2400" dirty="0">
              <a:solidFill>
                <a:schemeClr val="bg1">
                  <a:lumMod val="95000"/>
                </a:schemeClr>
              </a:solidFill>
              <a:effectLst>
                <a:glow rad="101600">
                  <a:schemeClr val="tx1">
                    <a:lumMod val="50000"/>
                    <a:lumOff val="50000"/>
                    <a:alpha val="60000"/>
                  </a:schemeClr>
                </a:glow>
              </a:effectLst>
            </a:endParaRPr>
          </a:p>
        </p:txBody>
      </p:sp>
      <p:pic>
        <p:nvPicPr>
          <p:cNvPr id="2050" name="Picture 2" descr="C:\Users\natali\Desktop\triali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"/>
            <a:ext cx="3810000" cy="381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7E0B-6F2E-4D3D-847B-DF2087040799}" type="datetime1">
              <a:rPr lang="en-US" smtClean="0"/>
              <a:pPr/>
              <a:t>8/7/2012</a:t>
            </a:fld>
            <a:endParaRPr lang="en-US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Cubed Sphere Simulator          GGSWBS'12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6858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40000"/>
                      <a:lumOff val="60000"/>
                      <a:alpha val="60000"/>
                    </a:schemeClr>
                  </a:glow>
                </a:effectLst>
              </a:rPr>
              <a:t>Future Perspectives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lumMod val="40000"/>
                    <a:lumOff val="60000"/>
                    <a:alpha val="6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752600"/>
            <a:ext cx="746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Local mesh refinement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Expanding “</a:t>
            </a:r>
            <a:r>
              <a:rPr lang="en-US" sz="2800" dirty="0" err="1" smtClean="0">
                <a:solidFill>
                  <a:schemeClr val="bg1"/>
                </a:solidFill>
              </a:rPr>
              <a:t>neighbour</a:t>
            </a:r>
            <a:r>
              <a:rPr lang="en-US" sz="2800" dirty="0" smtClean="0">
                <a:solidFill>
                  <a:schemeClr val="bg1"/>
                </a:solidFill>
              </a:rPr>
              <a:t> “definitions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Changing structure from sphere to any surface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Solving real problems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Further development for testing new schemes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E6B2E-5A0B-41E4-B15D-E803D19BACF6}" type="datetime1">
              <a:rPr lang="en-US" smtClean="0"/>
              <a:pPr/>
              <a:t>8/7/2012</a:t>
            </a:fld>
            <a:endParaRPr lang="en-US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="1" smtClean="0"/>
              <a:t>Cubed Sphere Simulator          GGSWBS'12</a:t>
            </a:r>
            <a:endParaRPr lang="en-US" sz="1200" b="1" dirty="0"/>
          </a:p>
        </p:txBody>
      </p:sp>
      <p:pic>
        <p:nvPicPr>
          <p:cNvPr id="26627" name="Picture 3" descr="C:\Documents and Settings\ltibua\Desktop\chven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76400" y="685800"/>
            <a:ext cx="5790477" cy="366349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52600" y="42788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G. </a:t>
            </a:r>
            <a:r>
              <a:rPr lang="en-US" b="1" i="1" dirty="0" err="1" smtClean="0">
                <a:solidFill>
                  <a:schemeClr val="bg1"/>
                </a:solidFill>
              </a:rPr>
              <a:t>Rukhaia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42788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L. </a:t>
            </a:r>
            <a:r>
              <a:rPr lang="en-US" b="1" i="1" dirty="0" err="1" smtClean="0">
                <a:solidFill>
                  <a:schemeClr val="bg1"/>
                </a:solidFill>
              </a:rPr>
              <a:t>Tarielashvili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427886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M. </a:t>
            </a:r>
            <a:r>
              <a:rPr lang="en-US" b="1" i="1" dirty="0" err="1" smtClean="0">
                <a:solidFill>
                  <a:schemeClr val="bg1"/>
                </a:solidFill>
              </a:rPr>
              <a:t>Doliashvili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42788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N. </a:t>
            </a:r>
            <a:r>
              <a:rPr lang="en-US" b="1" i="1" dirty="0" err="1" smtClean="0">
                <a:solidFill>
                  <a:schemeClr val="bg1"/>
                </a:solidFill>
              </a:rPr>
              <a:t>Nebulishvili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3200" y="4724400"/>
            <a:ext cx="3962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4000" i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გმადლობთ</a:t>
            </a:r>
            <a:r>
              <a:rPr lang="en-US" sz="4000" i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5400" i="1" smtClean="0">
                <a:solidFill>
                  <a:schemeClr val="bg1"/>
                </a:solidFill>
              </a:rPr>
              <a:t>! </a:t>
            </a:r>
            <a:r>
              <a:rPr lang="en-US" sz="4400" i="1" err="1" smtClean="0">
                <a:solidFill>
                  <a:schemeClr val="bg1"/>
                </a:solidFill>
              </a:rPr>
              <a:t>Vielen</a:t>
            </a:r>
            <a:r>
              <a:rPr lang="en-US" sz="4400" i="1" smtClean="0">
                <a:solidFill>
                  <a:schemeClr val="bg1"/>
                </a:solidFill>
              </a:rPr>
              <a:t> Dank !</a:t>
            </a:r>
            <a:endParaRPr lang="en-US" sz="4400" i="1" dirty="0">
              <a:solidFill>
                <a:schemeClr val="bg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BC75-D636-4268-9161-22C79021A20E}" type="datetime1">
              <a:rPr lang="en-US" smtClean="0"/>
              <a:pPr/>
              <a:t>8/7/2012</a:t>
            </a:fld>
            <a:endParaRPr lang="en-US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="1" smtClean="0"/>
              <a:t>Cubed Sphere Simulator          GGSWBS'12</a:t>
            </a:r>
            <a:endParaRPr lang="en-US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24200" y="1143000"/>
            <a:ext cx="640080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50000"/>
                      <a:lumOff val="50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Creating a </a:t>
            </a:r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50000"/>
                      <a:lumOff val="50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Grid</a:t>
            </a:r>
          </a:p>
          <a:p>
            <a:pPr algn="ctr"/>
            <a:endParaRPr lang="en-US" sz="4000" b="1" dirty="0">
              <a:solidFill>
                <a:schemeClr val="bg1">
                  <a:lumMod val="95000"/>
                </a:schemeClr>
              </a:solidFill>
              <a:effectLst>
                <a:glow rad="101600">
                  <a:schemeClr val="tx1">
                    <a:lumMod val="50000"/>
                    <a:lumOff val="50000"/>
                    <a:alpha val="6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027" name="Picture 3" descr="C:\Users\natali\Desktop\group_1_screen_min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-228600"/>
            <a:ext cx="4407301" cy="3305476"/>
          </a:xfrm>
          <a:prstGeom prst="rect">
            <a:avLst/>
          </a:prstGeom>
          <a:noFill/>
        </p:spPr>
      </p:pic>
      <p:pic>
        <p:nvPicPr>
          <p:cNvPr id="1028" name="Picture 4" descr="C:\Users\natali\Desktop\kub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462125">
            <a:off x="2502674" y="2712089"/>
            <a:ext cx="4038600" cy="3945019"/>
          </a:xfrm>
          <a:prstGeom prst="rect">
            <a:avLst/>
          </a:prstGeom>
          <a:noFill/>
        </p:spPr>
      </p:pic>
      <p:pic>
        <p:nvPicPr>
          <p:cNvPr id="1029" name="Picture 5" descr="C:\Users\natali\Desktop\spero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19007485">
            <a:off x="2782554" y="3048138"/>
            <a:ext cx="3557895" cy="3527276"/>
          </a:xfrm>
          <a:prstGeom prst="rect">
            <a:avLst/>
          </a:prstGeom>
          <a:noFill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5A77F-09F8-4552-92AC-350A01802B42}" type="datetime1">
              <a:rPr lang="en-US" smtClean="0"/>
              <a:pPr/>
              <a:t>8/7/2012</a:t>
            </a:fld>
            <a:endParaRPr lang="en-US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="1" smtClean="0"/>
              <a:t>Cubed Sphere Simulator          GGSWBS'12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5334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Smoothing the Grid</a:t>
            </a:r>
          </a:p>
        </p:txBody>
      </p:sp>
      <p:pic>
        <p:nvPicPr>
          <p:cNvPr id="3079" name="Picture 7" descr="C:\Users\natali\Desktop\gascorebulsh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737574" y="2606609"/>
            <a:ext cx="3796826" cy="3796826"/>
          </a:xfrm>
          <a:prstGeom prst="rect">
            <a:avLst/>
          </a:prstGeom>
          <a:noFill/>
        </p:spPr>
      </p:pic>
      <p:pic>
        <p:nvPicPr>
          <p:cNvPr id="3081" name="Picture 9" descr="C:\Users\natali\Desktop\lomkas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762000" y="2590800"/>
            <a:ext cx="3796826" cy="3796826"/>
          </a:xfrm>
          <a:prstGeom prst="rect">
            <a:avLst/>
          </a:prstGeom>
          <a:noFill/>
        </p:spPr>
      </p:pic>
      <p:pic>
        <p:nvPicPr>
          <p:cNvPr id="13" name="Picture 9" descr="C:\Users\natali\Desktop\lomkas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737574" y="2603973"/>
            <a:ext cx="3796826" cy="3796826"/>
          </a:xfrm>
          <a:prstGeom prst="rect">
            <a:avLst/>
          </a:prstGeom>
          <a:noFill/>
        </p:spPr>
      </p:pic>
      <p:pic>
        <p:nvPicPr>
          <p:cNvPr id="3082" name="Picture 10" descr="C:\Users\natali\certili acdenil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1676400"/>
            <a:ext cx="1396826" cy="1396826"/>
          </a:xfrm>
          <a:prstGeom prst="rect">
            <a:avLst/>
          </a:prstGeom>
          <a:noFill/>
        </p:spPr>
      </p:pic>
      <p:pic>
        <p:nvPicPr>
          <p:cNvPr id="3083" name="Picture 11" descr="C:\Users\natali\certili centrsh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1676400"/>
            <a:ext cx="1396826" cy="1396826"/>
          </a:xfrm>
          <a:prstGeom prst="rect">
            <a:avLst/>
          </a:prstGeom>
          <a:noFill/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228600" y="6119308"/>
            <a:ext cx="2133600" cy="182880"/>
          </a:xfrm>
        </p:spPr>
        <p:txBody>
          <a:bodyPr/>
          <a:lstStyle/>
          <a:p>
            <a:fld id="{5DC272D0-1795-4E65-AD5D-0039DA8A08A2}" type="datetime1">
              <a:rPr lang="en-US" smtClean="0"/>
              <a:pPr/>
              <a:t>8/7/2012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76400" y="61722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50000"/>
                      <a:lumOff val="50000"/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Non-uniform</a:t>
            </a:r>
            <a:endParaRPr lang="en-US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3048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40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Caushy</a:t>
            </a:r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Problem for</a:t>
            </a:r>
          </a:p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Differential Equations</a:t>
            </a:r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685800" y="1524000"/>
          <a:ext cx="5562601" cy="1975503"/>
        </p:xfrm>
        <a:graphic>
          <a:graphicData uri="http://schemas.openxmlformats.org/presentationml/2006/ole">
            <p:oleObj spid="_x0000_s4099" name="Equation" r:id="rId3" imgW="1358640" imgH="482400" progId="Equation.DSMT4">
              <p:embed/>
            </p:oleObj>
          </a:graphicData>
        </a:graphic>
      </p:graphicFrame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685800" y="3581400"/>
          <a:ext cx="838200" cy="1061720"/>
        </p:xfrm>
        <a:graphic>
          <a:graphicData uri="http://schemas.openxmlformats.org/presentationml/2006/ole">
            <p:oleObj spid="_x0000_s4101" name="Equation" r:id="rId4" imgW="190440" imgH="241200" progId="Equation.DSMT4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47800" y="37338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>
                    <a:lumMod val="95000"/>
                  </a:schemeClr>
                </a:solidFill>
              </a:rPr>
              <a:t>-set of  “neighbours” of   </a:t>
            </a:r>
            <a:r>
              <a:rPr lang="en-GB" sz="2800" i="1" dirty="0" err="1" smtClean="0">
                <a:solidFill>
                  <a:schemeClr val="bg1">
                    <a:lumMod val="95000"/>
                  </a:schemeClr>
                </a:solidFill>
              </a:rPr>
              <a:t>ij</a:t>
            </a:r>
            <a:r>
              <a:rPr lang="en-GB" sz="2800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sz="2800" dirty="0" smtClean="0">
                <a:solidFill>
                  <a:schemeClr val="bg1">
                    <a:lumMod val="95000"/>
                  </a:schemeClr>
                </a:solidFill>
              </a:rPr>
              <a:t> point</a:t>
            </a:r>
            <a:endParaRPr lang="en-GB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4102" name="Object 6"/>
          <p:cNvGraphicFramePr>
            <a:graphicFrameLocks noChangeAspect="1"/>
          </p:cNvGraphicFramePr>
          <p:nvPr/>
        </p:nvGraphicFramePr>
        <p:xfrm>
          <a:off x="838200" y="4724400"/>
          <a:ext cx="2362200" cy="954424"/>
        </p:xfrm>
        <a:graphic>
          <a:graphicData uri="http://schemas.openxmlformats.org/presentationml/2006/ole">
            <p:oleObj spid="_x0000_s4102" name="Equation" r:id="rId5" imgW="647640" imgH="253800" progId="Equation.DSMT4">
              <p:embed/>
            </p:oleObj>
          </a:graphicData>
        </a:graphic>
      </p:graphicFrame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28600" y="6544234"/>
            <a:ext cx="2895600" cy="182880"/>
          </a:xfrm>
        </p:spPr>
        <p:txBody>
          <a:bodyPr/>
          <a:lstStyle/>
          <a:p>
            <a:r>
              <a:rPr lang="en-US" sz="1200" b="1" smtClean="0"/>
              <a:t>Cubed Sphere Simulator          GGSWBS'12</a:t>
            </a:r>
            <a:endParaRPr lang="en-US" sz="1200" b="1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DFE1-5DF6-4ADD-8918-873F191DFBEE}" type="datetime1">
              <a:rPr lang="en-US" smtClean="0"/>
              <a:pPr/>
              <a:t>8/7/2012</a:t>
            </a:fld>
            <a:endParaRPr lang="en-US" dirty="0"/>
          </a:p>
        </p:txBody>
      </p:sp>
      <p:graphicFrame>
        <p:nvGraphicFramePr>
          <p:cNvPr id="4104" name="Object 8"/>
          <p:cNvGraphicFramePr>
            <a:graphicFrameLocks noChangeAspect="1"/>
          </p:cNvGraphicFramePr>
          <p:nvPr/>
        </p:nvGraphicFramePr>
        <p:xfrm>
          <a:off x="6705600" y="2057400"/>
          <a:ext cx="1885950" cy="685800"/>
        </p:xfrm>
        <a:graphic>
          <a:graphicData uri="http://schemas.openxmlformats.org/presentationml/2006/ole">
            <p:oleObj spid="_x0000_s4104" name="Equation" r:id="rId6" imgW="558720" imgH="203040" progId="Equation.DSMT4">
              <p:embed/>
            </p:oleObj>
          </a:graphicData>
        </a:graphic>
      </p:graphicFrame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Cubed Sphere Simulator          GGSWBS'12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381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Stencils</a:t>
            </a:r>
            <a:endParaRPr lang="en-US" sz="4000" b="1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D983-F6EC-42EE-B394-D1D67E0544CE}" type="datetime1">
              <a:rPr lang="en-US" smtClean="0"/>
              <a:pPr/>
              <a:t>8/7/2012</a:t>
            </a:fld>
            <a:endParaRPr lang="en-US" dirty="0"/>
          </a:p>
        </p:txBody>
      </p:sp>
      <p:pic>
        <p:nvPicPr>
          <p:cNvPr id="27653" name="Picture 5" descr="C:\Users\natali\Desktop\certili centrshi copy 3.png"/>
          <p:cNvPicPr>
            <a:picLocks noChangeAspect="1" noChangeArrowheads="1"/>
          </p:cNvPicPr>
          <p:nvPr/>
        </p:nvPicPr>
        <p:blipFill>
          <a:blip r:embed="rId2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3200400" y="2514600"/>
            <a:ext cx="2260600" cy="2260600"/>
          </a:xfrm>
          <a:prstGeom prst="rect">
            <a:avLst/>
          </a:prstGeom>
          <a:noFill/>
        </p:spPr>
      </p:pic>
      <p:pic>
        <p:nvPicPr>
          <p:cNvPr id="27655" name="Picture 7" descr="C:\Users\natali\Desktop\certili centrshi copy.png"/>
          <p:cNvPicPr>
            <a:picLocks noChangeAspect="1" noChangeArrowheads="1"/>
          </p:cNvPicPr>
          <p:nvPr/>
        </p:nvPicPr>
        <p:blipFill>
          <a:blip r:embed="rId3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6400800" y="1219200"/>
            <a:ext cx="1905000" cy="1905000"/>
          </a:xfrm>
          <a:prstGeom prst="rect">
            <a:avLst/>
          </a:prstGeom>
          <a:noFill/>
        </p:spPr>
      </p:pic>
      <p:pic>
        <p:nvPicPr>
          <p:cNvPr id="27656" name="Picture 8" descr="C:\Users\natali\Desktop\certili centrshi copy 4.png"/>
          <p:cNvPicPr>
            <a:picLocks noChangeAspect="1" noChangeArrowheads="1"/>
          </p:cNvPicPr>
          <p:nvPr/>
        </p:nvPicPr>
        <p:blipFill>
          <a:blip r:embed="rId4" cstate="print">
            <a:lum bright="100000"/>
          </a:blip>
          <a:srcRect/>
          <a:stretch>
            <a:fillRect/>
          </a:stretch>
        </p:blipFill>
        <p:spPr bwMode="auto">
          <a:xfrm>
            <a:off x="-304800" y="3429000"/>
            <a:ext cx="3124200" cy="3124200"/>
          </a:xfrm>
          <a:prstGeom prst="rect">
            <a:avLst/>
          </a:prstGeom>
          <a:noFill/>
        </p:spPr>
      </p:pic>
      <p:pic>
        <p:nvPicPr>
          <p:cNvPr id="27657" name="Picture 9" descr="C:\Users\natali\Desktop\certili centrshi copy 5.png"/>
          <p:cNvPicPr>
            <a:picLocks noChangeAspect="1" noChangeArrowheads="1"/>
          </p:cNvPicPr>
          <p:nvPr/>
        </p:nvPicPr>
        <p:blipFill>
          <a:blip r:embed="rId5" cstate="print">
            <a:lum bright="100000"/>
          </a:blip>
          <a:srcRect/>
          <a:stretch>
            <a:fillRect/>
          </a:stretch>
        </p:blipFill>
        <p:spPr bwMode="auto">
          <a:xfrm>
            <a:off x="5486400" y="3276600"/>
            <a:ext cx="3352800" cy="3352800"/>
          </a:xfrm>
          <a:prstGeom prst="rect">
            <a:avLst/>
          </a:prstGeom>
          <a:noFill/>
        </p:spPr>
      </p:pic>
      <p:pic>
        <p:nvPicPr>
          <p:cNvPr id="10" name="Picture 6" descr="C:\Users\natali\Desktop\certili centrshi copy2.png"/>
          <p:cNvPicPr>
            <a:picLocks noChangeAspect="1" noChangeArrowheads="1"/>
          </p:cNvPicPr>
          <p:nvPr/>
        </p:nvPicPr>
        <p:blipFill>
          <a:blip r:embed="rId6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72714" y="1295400"/>
            <a:ext cx="2133600" cy="21336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="1" smtClean="0"/>
              <a:t>Cubed Sphere Simulator          GGSWBS'12</a:t>
            </a:r>
            <a:endParaRPr lang="en-US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609600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Euler Explicit Scheme</a:t>
            </a:r>
            <a:endParaRPr lang="en-US" sz="4000" b="1" dirty="0">
              <a:solidFill>
                <a:schemeClr val="bg1">
                  <a:lumMod val="9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914400" y="3352800"/>
          <a:ext cx="609600" cy="670560"/>
        </p:xfrm>
        <a:graphic>
          <a:graphicData uri="http://schemas.openxmlformats.org/presentationml/2006/ole">
            <p:oleObj spid="_x0000_s5123" name="Equation" r:id="rId3" imgW="126720" imgH="139680" progId="Equation.DSMT4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47800" y="34290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time step</a:t>
            </a: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838201" y="4495800"/>
          <a:ext cx="4419600" cy="1234888"/>
        </p:xfrm>
        <a:graphic>
          <a:graphicData uri="http://schemas.openxmlformats.org/presentationml/2006/ole">
            <p:oleObj spid="_x0000_s5125" name="Equation" r:id="rId4" imgW="863280" imgH="241200" progId="Equation.DSMT4">
              <p:embed/>
            </p:oleObj>
          </a:graphicData>
        </a:graphic>
      </p:graphicFrame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990600" y="1523999"/>
          <a:ext cx="5867400" cy="1557717"/>
        </p:xfrm>
        <a:graphic>
          <a:graphicData uri="http://schemas.openxmlformats.org/presentationml/2006/ole">
            <p:oleObj spid="_x0000_s5126" name="Equation" r:id="rId5" imgW="1434960" imgH="380880" progId="Equation.DSMT4">
              <p:embed/>
            </p:oleObj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936A5-D998-4169-9FF8-3C4A9F682C51}" type="datetime1">
              <a:rPr lang="en-US" smtClean="0"/>
              <a:pPr/>
              <a:t>8/7/2012</a:t>
            </a:fld>
            <a:endParaRPr lang="en-US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="1" smtClean="0"/>
              <a:t>Cubed Sphere Simulator          GGSWBS'12</a:t>
            </a:r>
            <a:endParaRPr lang="en-US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304800"/>
            <a:ext cx="65532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Locally One Directional Decomposition</a:t>
            </a:r>
          </a:p>
          <a:p>
            <a:pPr algn="ctr"/>
            <a:endParaRPr lang="en-US" sz="4000" dirty="0" smtClean="0">
              <a:solidFill>
                <a:schemeClr val="bg1">
                  <a:lumMod val="95000"/>
                </a:schemeClr>
              </a:solidFill>
              <a:effectLst>
                <a:glow rad="101600">
                  <a:schemeClr val="tx1">
                    <a:lumMod val="40000"/>
                    <a:lumOff val="60000"/>
                    <a:alpha val="6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graphicFrame>
        <p:nvGraphicFramePr>
          <p:cNvPr id="6154" name="Object 10"/>
          <p:cNvGraphicFramePr>
            <a:graphicFrameLocks noChangeAspect="1"/>
          </p:cNvGraphicFramePr>
          <p:nvPr/>
        </p:nvGraphicFramePr>
        <p:xfrm>
          <a:off x="2438400" y="4800600"/>
          <a:ext cx="3543300" cy="762000"/>
        </p:xfrm>
        <a:graphic>
          <a:graphicData uri="http://schemas.openxmlformats.org/presentationml/2006/ole">
            <p:oleObj spid="_x0000_s6154" name="Equation" r:id="rId3" imgW="1180800" imgH="253800" progId="Equation.DSMT4">
              <p:embed/>
            </p:oleObj>
          </a:graphicData>
        </a:graphic>
      </p:graphicFrame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1C33-09D5-440B-848C-8AD76FA9CC6D}" type="datetime1">
              <a:rPr lang="en-US" smtClean="0"/>
              <a:pPr/>
              <a:t>8/7/2012</a:t>
            </a:fld>
            <a:endParaRPr lang="en-US" dirty="0"/>
          </a:p>
        </p:txBody>
      </p:sp>
      <p:graphicFrame>
        <p:nvGraphicFramePr>
          <p:cNvPr id="6155" name="Object 11"/>
          <p:cNvGraphicFramePr>
            <a:graphicFrameLocks noChangeAspect="1"/>
          </p:cNvGraphicFramePr>
          <p:nvPr/>
        </p:nvGraphicFramePr>
        <p:xfrm>
          <a:off x="457199" y="1295400"/>
          <a:ext cx="5985711" cy="1143000"/>
        </p:xfrm>
        <a:graphic>
          <a:graphicData uri="http://schemas.openxmlformats.org/presentationml/2006/ole">
            <p:oleObj spid="_x0000_s6155" name="Equation" r:id="rId4" imgW="2527200" imgH="482400" progId="Equation.DSMT4">
              <p:embed/>
            </p:oleObj>
          </a:graphicData>
        </a:graphic>
      </p:graphicFrame>
      <p:graphicFrame>
        <p:nvGraphicFramePr>
          <p:cNvPr id="6156" name="Object 12"/>
          <p:cNvGraphicFramePr>
            <a:graphicFrameLocks noChangeAspect="1"/>
          </p:cNvGraphicFramePr>
          <p:nvPr/>
        </p:nvGraphicFramePr>
        <p:xfrm>
          <a:off x="6934200" y="1600200"/>
          <a:ext cx="1327150" cy="482600"/>
        </p:xfrm>
        <a:graphic>
          <a:graphicData uri="http://schemas.openxmlformats.org/presentationml/2006/ole">
            <p:oleObj spid="_x0000_s6156" name="Equation" r:id="rId5" imgW="558720" imgH="203040" progId="Equation.DSMT4">
              <p:embed/>
            </p:oleObj>
          </a:graphicData>
        </a:graphic>
      </p:graphicFrame>
      <p:graphicFrame>
        <p:nvGraphicFramePr>
          <p:cNvPr id="6158" name="Object 14"/>
          <p:cNvGraphicFramePr>
            <a:graphicFrameLocks noChangeAspect="1"/>
          </p:cNvGraphicFramePr>
          <p:nvPr/>
        </p:nvGraphicFramePr>
        <p:xfrm>
          <a:off x="3200400" y="2819400"/>
          <a:ext cx="2600325" cy="1600200"/>
        </p:xfrm>
        <a:graphic>
          <a:graphicData uri="http://schemas.openxmlformats.org/presentationml/2006/ole">
            <p:oleObj spid="_x0000_s6158" name="Equation" r:id="rId6" imgW="1155600" imgH="711000" progId="Equation.DSMT4">
              <p:embed/>
            </p:oleObj>
          </a:graphicData>
        </a:graphic>
      </p:graphicFrame>
      <p:graphicFrame>
        <p:nvGraphicFramePr>
          <p:cNvPr id="6160" name="Object 16"/>
          <p:cNvGraphicFramePr>
            <a:graphicFrameLocks noChangeAspect="1"/>
          </p:cNvGraphicFramePr>
          <p:nvPr/>
        </p:nvGraphicFramePr>
        <p:xfrm>
          <a:off x="6172200" y="2743200"/>
          <a:ext cx="2754086" cy="1676400"/>
        </p:xfrm>
        <a:graphic>
          <a:graphicData uri="http://schemas.openxmlformats.org/presentationml/2006/ole">
            <p:oleObj spid="_x0000_s6160" name="Equation" r:id="rId7" imgW="1168200" imgH="711000" progId="Equation.DSMT4">
              <p:embed/>
            </p:oleObj>
          </a:graphicData>
        </a:graphic>
      </p:graphicFrame>
      <p:graphicFrame>
        <p:nvGraphicFramePr>
          <p:cNvPr id="6161" name="Object 17"/>
          <p:cNvGraphicFramePr>
            <a:graphicFrameLocks noChangeAspect="1"/>
          </p:cNvGraphicFramePr>
          <p:nvPr/>
        </p:nvGraphicFramePr>
        <p:xfrm>
          <a:off x="304800" y="2743200"/>
          <a:ext cx="2257425" cy="1600200"/>
        </p:xfrm>
        <a:graphic>
          <a:graphicData uri="http://schemas.openxmlformats.org/presentationml/2006/ole">
            <p:oleObj spid="_x0000_s6161" name="Equation" r:id="rId8" imgW="1002960" imgH="711000" progId="Equation.DSMT4">
              <p:embed/>
            </p:oleObj>
          </a:graphicData>
        </a:graphic>
      </p:graphicFrame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Cubed Sphere Simulator          GGSWBS'12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68580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Euler Implicit Scheme</a:t>
            </a:r>
            <a:endParaRPr lang="en-US" sz="4000" b="1" dirty="0">
              <a:solidFill>
                <a:schemeClr val="bg1">
                  <a:lumMod val="95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B29F-1AA1-4DAC-80B0-48FD4A0AA40C}" type="datetime1">
              <a:rPr lang="en-US" smtClean="0"/>
              <a:pPr/>
              <a:t>8/7/2012</a:t>
            </a:fld>
            <a:endParaRPr lang="en-US" dirty="0"/>
          </a:p>
        </p:txBody>
      </p:sp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838200" y="3200400"/>
          <a:ext cx="609600" cy="669925"/>
        </p:xfrm>
        <a:graphic>
          <a:graphicData uri="http://schemas.openxmlformats.org/presentationml/2006/ole">
            <p:oleObj spid="_x0000_s26627" name="Equation" r:id="rId3" imgW="126720" imgH="139680" progId="Equation.DSMT4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95400" y="32004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time step</a:t>
            </a: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26628" name="Object 4"/>
          <p:cNvGraphicFramePr>
            <a:graphicFrameLocks noChangeAspect="1"/>
          </p:cNvGraphicFramePr>
          <p:nvPr/>
        </p:nvGraphicFramePr>
        <p:xfrm>
          <a:off x="457200" y="1828800"/>
          <a:ext cx="7132637" cy="914400"/>
        </p:xfrm>
        <a:graphic>
          <a:graphicData uri="http://schemas.openxmlformats.org/presentationml/2006/ole">
            <p:oleObj spid="_x0000_s26628" name="Equation" r:id="rId4" imgW="1981080" imgH="253800" progId="Equation.DSMT4">
              <p:embed/>
            </p:oleObj>
          </a:graphicData>
        </a:graphic>
      </p:graphicFrame>
      <p:graphicFrame>
        <p:nvGraphicFramePr>
          <p:cNvPr id="26629" name="Object 5"/>
          <p:cNvGraphicFramePr>
            <a:graphicFrameLocks noChangeAspect="1"/>
          </p:cNvGraphicFramePr>
          <p:nvPr/>
        </p:nvGraphicFramePr>
        <p:xfrm>
          <a:off x="609600" y="4419600"/>
          <a:ext cx="3291840" cy="914400"/>
        </p:xfrm>
        <a:graphic>
          <a:graphicData uri="http://schemas.openxmlformats.org/presentationml/2006/ole">
            <p:oleObj spid="_x0000_s26629" name="Equation" r:id="rId5" imgW="914400" imgH="253800" progId="Equation.DSMT4">
              <p:embed/>
            </p:oleObj>
          </a:graphicData>
        </a:graphic>
      </p:graphicFrame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onlight">
  <a:themeElements>
    <a:clrScheme name="Moonlight">
      <a:dk1>
        <a:srgbClr val="595959"/>
      </a:dk1>
      <a:lt1>
        <a:srgbClr val="FFFFFF"/>
      </a:lt1>
      <a:dk2>
        <a:srgbClr val="2AB7FF"/>
      </a:dk2>
      <a:lt2>
        <a:srgbClr val="DBE5F1"/>
      </a:lt2>
      <a:accent1>
        <a:srgbClr val="20378C"/>
      </a:accent1>
      <a:accent2>
        <a:srgbClr val="A20000"/>
      </a:accent2>
      <a:accent3>
        <a:srgbClr val="534088"/>
      </a:accent3>
      <a:accent4>
        <a:srgbClr val="2D9123"/>
      </a:accent4>
      <a:accent5>
        <a:srgbClr val="7E2C80"/>
      </a:accent5>
      <a:accent6>
        <a:srgbClr val="4A4EC5"/>
      </a:accent6>
      <a:hlink>
        <a:srgbClr val="BBECFF"/>
      </a:hlink>
      <a:folHlink>
        <a:srgbClr val="DDDDDD"/>
      </a:folHlink>
    </a:clrScheme>
    <a:fontScheme name="Moonlight">
      <a:maj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onlight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50000"/>
              </a:schemeClr>
            </a:gs>
            <a:gs pos="35000">
              <a:schemeClr val="phClr">
                <a:tint val="80000"/>
                <a:satMod val="200000"/>
              </a:schemeClr>
            </a:gs>
            <a:gs pos="100000">
              <a:schemeClr val="phClr">
                <a:tint val="75000"/>
                <a:satMod val="250000"/>
              </a:schemeClr>
            </a:gs>
          </a:gsLst>
          <a:path path="rect">
            <a:fillToRect l="100000" t="100000"/>
          </a:path>
        </a:gradFill>
        <a:gradFill rotWithShape="1">
          <a:gsLst>
            <a:gs pos="0">
              <a:schemeClr val="phClr">
                <a:shade val="60000"/>
                <a:satMod val="150000"/>
              </a:schemeClr>
            </a:gs>
            <a:gs pos="80000">
              <a:schemeClr val="phClr">
                <a:shade val="100000"/>
                <a:satMod val="130000"/>
              </a:schemeClr>
            </a:gs>
            <a:gs pos="100000">
              <a:schemeClr val="phClr">
                <a:tint val="9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6350" cap="flat" cmpd="sng" algn="ctr">
          <a:solidFill>
            <a:schemeClr val="phClr">
              <a:shade val="95000"/>
              <a:satMod val="115000"/>
            </a:schemeClr>
          </a:solidFill>
          <a:prstDash val="solid"/>
        </a:ln>
        <a:ln w="12700" cap="flat" cmpd="sng" algn="ctr">
          <a:solidFill>
            <a:schemeClr val="phClr">
              <a:satMod val="110000"/>
            </a:schemeClr>
          </a:solidFill>
          <a:prstDash val="solid"/>
        </a:ln>
        <a:ln w="25400" cap="flat" cmpd="sng" algn="ctr">
          <a:solidFill>
            <a:schemeClr val="phClr">
              <a:shade val="90000"/>
              <a:satMod val="115000"/>
            </a:schemeClr>
          </a:solidFill>
          <a:prstDash val="solid"/>
        </a:ln>
      </a:lnStyleLst>
      <a:effectStyleLst>
        <a:effectStyle>
          <a:effectLst>
            <a:outerShdw blurRad="50800" dist="25400" dir="5400000" sx="101000" sy="101000" algn="ctr" rotWithShape="0">
              <a:srgbClr val="000000">
                <a:alpha val="60000"/>
              </a:srgbClr>
            </a:outerShdw>
          </a:effectLst>
        </a:effectStyle>
        <a:effectStyle>
          <a:effectLst>
            <a:innerShdw blurRad="76200" dist="25400" dir="13500000">
              <a:srgbClr val="000000">
                <a:alpha val="60000"/>
              </a:srgbClr>
            </a:innerShdw>
          </a:effectLst>
          <a:scene3d>
            <a:camera prst="orthographicFront">
              <a:rot lat="0" lon="0" rev="0"/>
            </a:camera>
            <a:lightRig rig="balanced" dir="tl">
              <a:rot lat="0" lon="0" rev="4200000"/>
            </a:lightRig>
          </a:scene3d>
          <a:sp3d>
            <a:bevelT w="25400" h="12700" prst="softRound"/>
          </a:sp3d>
        </a:effectStyle>
        <a:effectStyle>
          <a:effectLst>
            <a:innerShdw blurRad="76200" dist="25400" dir="13500000">
              <a:srgbClr val="000000">
                <a:alpha val="60000"/>
              </a:srgbClr>
            </a:innerShdw>
            <a:softEdge rad="3175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lumMod val="90000"/>
              </a:schemeClr>
            </a:gs>
            <a:gs pos="30000">
              <a:schemeClr val="phClr">
                <a:lumMod val="75000"/>
              </a:schemeClr>
            </a:gs>
            <a:gs pos="100000">
              <a:schemeClr val="phClr">
                <a:lumMod val="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lumMod val="90000"/>
              </a:schemeClr>
            </a:gs>
            <a:gs pos="30000">
              <a:schemeClr val="phClr">
                <a:lumMod val="75000"/>
              </a:schemeClr>
            </a:gs>
            <a:gs pos="100000">
              <a:schemeClr val="phClr">
                <a:lumMod val="10000"/>
              </a:schemeClr>
            </a:gs>
          </a:gsLst>
          <a:path path="rect">
            <a:fillToRect l="100000" t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Moonlight</Template>
  <TotalTime>1352</TotalTime>
  <Words>282</Words>
  <Application>Microsoft Office PowerPoint</Application>
  <PresentationFormat>On-screen Show (4:3)</PresentationFormat>
  <Paragraphs>90</Paragraphs>
  <Slides>21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Moonlight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natali</dc:creator>
  <cp:lastModifiedBy>natali</cp:lastModifiedBy>
  <cp:revision>135</cp:revision>
  <dcterms:created xsi:type="dcterms:W3CDTF">2012-08-05T08:15:24Z</dcterms:created>
  <dcterms:modified xsi:type="dcterms:W3CDTF">2012-08-07T12:40:47Z</dcterms:modified>
</cp:coreProperties>
</file>