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8" r:id="rId2"/>
    <p:sldId id="259" r:id="rId3"/>
    <p:sldId id="262" r:id="rId4"/>
    <p:sldId id="268" r:id="rId5"/>
    <p:sldId id="264" r:id="rId6"/>
    <p:sldId id="265" r:id="rId7"/>
    <p:sldId id="267" r:id="rId8"/>
    <p:sldId id="266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Georgian - German School and Workshop in Basic Science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E225A-57D8-48F6-B61E-AC59EA3A000F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Tamar Tchelidze - Ivane Javakhishvili Tbilisi State University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A5107-EE25-42B1-9863-7B0DCAA3E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Georgian - German School and Workshop in Basic Science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BE46B-D83E-4448-B0E6-D69F9FEB8BC0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Tamar Tchelidze - Ivane Javakhishvili Tbilisi State University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E5B249-46C5-4EBE-962F-99D97B20F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B448-3295-4BD5-B430-5D3AB91866F5}" type="datetime1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30AE-05D3-47CD-8239-617D3C56D358}" type="datetime1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2F21-A940-4F3C-80E3-88F19C37E0A5}" type="datetime1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CFC74-7B19-43C7-A0F5-04EDC0A6B238}" type="datetime1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01B4-C8A6-41AB-920E-12D7ADDB7DAE}" type="datetime1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E96C-9FA1-4EC4-AE71-6DC081C4BABB}" type="datetime1">
              <a:rPr lang="en-US" smtClean="0"/>
              <a:pPr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9029-8458-4882-9BCC-AFD634554F2C}" type="datetime1">
              <a:rPr lang="en-US" smtClean="0"/>
              <a:pPr/>
              <a:t>9/10/2012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6108-2631-4C60-A61A-646FD18DBD1F}" type="datetime1">
              <a:rPr lang="en-US" smtClean="0"/>
              <a:pPr/>
              <a:t>9/10/2012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AB63-C91D-4DD9-BFE1-3FFBF51EE546}" type="datetime1">
              <a:rPr lang="en-US" smtClean="0"/>
              <a:pPr/>
              <a:t>9/10/2012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2839-BFE6-4D2B-AB3F-E01237F5ED89}" type="datetime1">
              <a:rPr lang="en-US" smtClean="0"/>
              <a:pPr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7001-AA29-4222-8273-FF3128AD5655}" type="datetime1">
              <a:rPr lang="en-US" smtClean="0"/>
              <a:pPr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0893D-AA4A-489A-8F68-E22AB8A551FC}" type="datetime1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8.bin"/><Relationship Id="rId3" Type="http://schemas.openxmlformats.org/officeDocument/2006/relationships/image" Target="../media/image2.png"/><Relationship Id="rId7" Type="http://schemas.openxmlformats.org/officeDocument/2006/relationships/oleObject" Target="../embeddings/oleObject2.bin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oleObject" Target="../embeddings/oleObject6.bin"/><Relationship Id="rId5" Type="http://schemas.openxmlformats.org/officeDocument/2006/relationships/image" Target="../media/image15.png"/><Relationship Id="rId10" Type="http://schemas.openxmlformats.org/officeDocument/2006/relationships/oleObject" Target="../embeddings/oleObject5.bin"/><Relationship Id="rId4" Type="http://schemas.openxmlformats.org/officeDocument/2006/relationships/image" Target="../media/image14.png"/><Relationship Id="rId9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7289" y="-50470"/>
            <a:ext cx="7006711" cy="1819893"/>
          </a:xfrm>
          <a:prstGeom prst="rect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Georgian - German School and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>Workshop in Basic Science</a:t>
            </a:r>
            <a:endParaRPr lang="en-US" sz="4000" dirty="0" smtClean="0">
              <a:solidFill>
                <a:schemeClr val="bg1"/>
              </a:solidFill>
              <a:latin typeface="Baskerville"/>
              <a:cs typeface="Baskerville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" y="1802559"/>
            <a:ext cx="9144001" cy="3564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TSU Logo Blue Better Quality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09" y="-50470"/>
            <a:ext cx="1840676" cy="185302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85800" y="2362200"/>
            <a:ext cx="7696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Electric Field-Induced Emission Enhancement and Modulation in </a:t>
            </a:r>
            <a:r>
              <a:rPr lang="en-US" sz="3600" b="1" dirty="0" err="1" smtClean="0"/>
              <a:t>CdSe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Nanowires</a:t>
            </a:r>
            <a:endParaRPr lang="en-US" sz="3600" b="1" dirty="0"/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762000" y="4180344"/>
            <a:ext cx="7772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Times New Roman" pitchFamily="18" charset="0"/>
              </a:rPr>
              <a:t>Felix Vietmeyer</a:t>
            </a:r>
            <a:r>
              <a:rPr kumimoji="0" lang="en-US" sz="24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Times New Roman" pitchFamily="18" charset="0"/>
              </a:rPr>
              <a:t>Tamar Tchelidze</a:t>
            </a:r>
            <a:r>
              <a:rPr kumimoji="0" lang="en-US" sz="2400" b="1" i="1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Times New Roman" pitchFamily="18" charset="0"/>
              </a:rPr>
              <a:t>2,3</a:t>
            </a:r>
            <a:r>
              <a:rPr kumimoji="0" lang="en-US" sz="24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Times New Roman" pitchFamily="18" charset="0"/>
              </a:rPr>
              <a:t>,Veronica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Times New Roman" pitchFamily="18" charset="0"/>
              </a:rPr>
              <a:t>Tsou</a:t>
            </a:r>
            <a:r>
              <a:rPr kumimoji="0" lang="en-US" sz="24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Times New Roman" pitchFamily="18" charset="0"/>
              </a:rPr>
              <a:t>1,4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Times New Roman" pitchFamily="18" charset="0"/>
              </a:rPr>
              <a:t>Boldizsar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Times New Roman" pitchFamily="18" charset="0"/>
              </a:rPr>
              <a:t> Janko</a:t>
            </a:r>
            <a:r>
              <a:rPr kumimoji="0" lang="en-US" sz="24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Times New Roman" pitchFamily="18" charset="0"/>
              </a:rPr>
              <a:t>, Masaru Kuno</a:t>
            </a:r>
            <a:r>
              <a:rPr kumimoji="0" lang="en-US" sz="24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Times New Roman" pitchFamily="18" charset="0"/>
              </a:rPr>
              <a:t>1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en-US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Department of Chemistry and Biochemistry, </a:t>
            </a:r>
            <a:r>
              <a:rPr lang="en-US" sz="2000" b="1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Department of Physics, University of Notre Dame, Notre Dame, Indiana 46556.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Faculty of Exact and Natural Sciences, Iv. </a:t>
            </a:r>
            <a:r>
              <a:rPr lang="en-US" sz="20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Javakhishvili</a:t>
            </a:r>
            <a:r>
              <a:rPr lang="en-US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Tbilisi State University, 0179 Tbilisi Georgia.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en-US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Department of Chemistry, University of Waterloo, Waterloo, Ontario N2L 3G1, Canada</a:t>
            </a:r>
          </a:p>
        </p:txBody>
      </p:sp>
    </p:spTree>
    <p:extLst>
      <p:ext uri="{BB962C8B-B14F-4D97-AF65-F5344CB8AC3E}">
        <p14:creationId xmlns="" xmlns:p14="http://schemas.microsoft.com/office/powerpoint/2010/main" val="29785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0"/>
            <a:ext cx="7848600" cy="888670"/>
          </a:xfrm>
          <a:prstGeom prst="rect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Georgian - German School and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/>
              <a:t>Workshop in Basic Science</a:t>
            </a:r>
            <a:endParaRPr lang="en-US" sz="2800" dirty="0" smtClean="0">
              <a:solidFill>
                <a:schemeClr val="bg1"/>
              </a:solidFill>
              <a:latin typeface="Baskerville"/>
              <a:cs typeface="Baskerville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" y="914400"/>
            <a:ext cx="9144001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TSU Logo Blue Better Quality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10" y="-50469"/>
            <a:ext cx="958436" cy="9648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175260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Semiconductor </a:t>
            </a:r>
            <a:r>
              <a:rPr lang="en-US" sz="2400" b="1" dirty="0" err="1" smtClean="0"/>
              <a:t>nanowires</a:t>
            </a:r>
            <a:r>
              <a:rPr lang="en-US" sz="2400" b="1" dirty="0" smtClean="0"/>
              <a:t>, having advantages  of tunable electronic structures using quantum confinement effects, are a class of materials with many powerful properties for future technologies.   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1295400" y="3657600"/>
            <a:ext cx="6172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High photoluminescence efficiency,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strongly linear polarized emission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significantly faster carrier relaxation</a:t>
            </a:r>
            <a:endParaRPr 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val="29785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0"/>
            <a:ext cx="7848600" cy="888670"/>
          </a:xfrm>
          <a:prstGeom prst="rect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Georgian - German School and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/>
              <a:t>Workshop in Basic Science</a:t>
            </a:r>
            <a:endParaRPr lang="en-US" sz="2800" dirty="0" smtClean="0">
              <a:solidFill>
                <a:schemeClr val="bg1"/>
              </a:solidFill>
              <a:latin typeface="Baskerville"/>
              <a:cs typeface="Baskerville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" y="914400"/>
            <a:ext cx="9144001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TSU Logo Blue Better Quality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10" y="-50469"/>
            <a:ext cx="958436" cy="9648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1905000"/>
            <a:ext cx="7543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In this work the model for explanation of phenomenon where the emission intensity NWs is enhanced and modulated by external electric field is presented. </a:t>
            </a:r>
          </a:p>
          <a:p>
            <a:pPr algn="just"/>
            <a:endParaRPr lang="en-US" sz="2400" b="1" dirty="0" smtClean="0"/>
          </a:p>
          <a:p>
            <a:pPr algn="just"/>
            <a:r>
              <a:rPr lang="en-US" sz="2400" b="1" dirty="0" smtClean="0"/>
              <a:t>Tangible and reversible QY enhancements of ~20% are observed in NWs emission intensities with an applied voltage ranging from -100 to 100 V.</a:t>
            </a:r>
          </a:p>
          <a:p>
            <a:pPr algn="just"/>
            <a:endParaRPr lang="en-US" sz="24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29785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0"/>
            <a:ext cx="7848600" cy="888670"/>
          </a:xfrm>
          <a:prstGeom prst="rect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Georgian - German School and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/>
              <a:t>Workshop in Basic Science</a:t>
            </a:r>
            <a:endParaRPr lang="en-US" sz="2800" dirty="0" smtClean="0">
              <a:solidFill>
                <a:schemeClr val="bg1"/>
              </a:solidFill>
              <a:latin typeface="Baskerville"/>
              <a:cs typeface="Baskerville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" y="914400"/>
            <a:ext cx="9144001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TSU Logo Blue Better Quality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10" y="-50469"/>
            <a:ext cx="958436" cy="9648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1447800"/>
            <a:ext cx="8382000" cy="4462760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The effect is directly linked  to field-induced changes of carrier </a:t>
            </a:r>
            <a:r>
              <a:rPr lang="en-US" sz="2400" b="1" dirty="0" err="1" smtClean="0">
                <a:solidFill>
                  <a:srgbClr val="FF0000"/>
                </a:solidFill>
              </a:rPr>
              <a:t>detrapping</a:t>
            </a:r>
            <a:r>
              <a:rPr lang="en-US" sz="2400" b="1" dirty="0" smtClean="0">
                <a:solidFill>
                  <a:srgbClr val="FF0000"/>
                </a:solidFill>
              </a:rPr>
              <a:t> rates from defect states responsible for non-</a:t>
            </a:r>
            <a:r>
              <a:rPr lang="en-US" sz="2400" b="1" dirty="0" err="1" smtClean="0">
                <a:solidFill>
                  <a:srgbClr val="FF0000"/>
                </a:solidFill>
              </a:rPr>
              <a:t>radiative</a:t>
            </a:r>
            <a:r>
              <a:rPr lang="en-US" sz="2400" b="1" dirty="0" smtClean="0">
                <a:solidFill>
                  <a:srgbClr val="FF0000"/>
                </a:solidFill>
              </a:rPr>
              <a:t> relaxation processes, namely a </a:t>
            </a:r>
            <a:r>
              <a:rPr lang="en-US" sz="2400" b="1" dirty="0" err="1" smtClean="0">
                <a:solidFill>
                  <a:srgbClr val="FF0000"/>
                </a:solidFill>
              </a:rPr>
              <a:t>nanoscale</a:t>
            </a:r>
            <a:r>
              <a:rPr lang="en-US" sz="2400" b="1" dirty="0" smtClean="0">
                <a:solidFill>
                  <a:srgbClr val="FF0000"/>
                </a:solidFill>
              </a:rPr>
              <a:t> Poole-</a:t>
            </a:r>
            <a:r>
              <a:rPr lang="en-US" sz="2400" b="1" dirty="0" err="1" smtClean="0">
                <a:solidFill>
                  <a:srgbClr val="FF0000"/>
                </a:solidFill>
              </a:rPr>
              <a:t>Frenkel</a:t>
            </a:r>
            <a:r>
              <a:rPr lang="en-US" sz="2400" b="1" dirty="0" smtClean="0">
                <a:solidFill>
                  <a:srgbClr val="FF0000"/>
                </a:solidFill>
              </a:rPr>
              <a:t> effect</a:t>
            </a:r>
            <a:r>
              <a:rPr lang="en-US" sz="2400" b="1" dirty="0" smtClean="0"/>
              <a:t>.  </a:t>
            </a:r>
            <a:r>
              <a:rPr lang="en-US" sz="2400" b="1" dirty="0" err="1" smtClean="0">
                <a:solidFill>
                  <a:srgbClr val="0000FF"/>
                </a:solidFill>
              </a:rPr>
              <a:t>Frenkel</a:t>
            </a:r>
            <a:r>
              <a:rPr lang="en-US" sz="2400" b="1" dirty="0" smtClean="0">
                <a:solidFill>
                  <a:srgbClr val="0000FF"/>
                </a:solidFill>
              </a:rPr>
              <a:t>, J. Phys. Rev. 1938, 54, 647. </a:t>
            </a:r>
          </a:p>
          <a:p>
            <a:pPr algn="just"/>
            <a:endParaRPr lang="en-US" sz="2400" b="1" dirty="0" smtClean="0"/>
          </a:p>
          <a:p>
            <a:pPr algn="just"/>
            <a:r>
              <a:rPr lang="en-US" sz="2000" b="1" dirty="0" smtClean="0"/>
              <a:t>To more quantitatively rationalize the phenomenon, model that describes </a:t>
            </a:r>
            <a:r>
              <a:rPr lang="en-US" sz="2000" b="1" dirty="0" err="1" smtClean="0"/>
              <a:t>photogenerated</a:t>
            </a:r>
            <a:r>
              <a:rPr lang="en-US" sz="2000" b="1" dirty="0" smtClean="0"/>
              <a:t> carrier recombination dynamics (rate equation method) is applied. It is  extended to account for field-enhanced carrier </a:t>
            </a:r>
            <a:r>
              <a:rPr lang="en-US" sz="2000" b="1" dirty="0" err="1" smtClean="0"/>
              <a:t>detrapping</a:t>
            </a:r>
            <a:r>
              <a:rPr lang="en-US" sz="2000" b="1" dirty="0" smtClean="0"/>
              <a:t> rates. </a:t>
            </a:r>
          </a:p>
          <a:p>
            <a:pPr algn="just"/>
            <a:endParaRPr lang="en-US" sz="2000" b="1" dirty="0" smtClean="0"/>
          </a:p>
          <a:p>
            <a:pPr algn="just"/>
            <a:r>
              <a:rPr lang="en-US" sz="2000" b="1" dirty="0" smtClean="0"/>
              <a:t>To define actual electric filed experienced by NW we performed traditional  procedure with Poisson equation.   Both external and internal (built-in) electric fields are considered in tandem to explain the observations. </a:t>
            </a:r>
          </a:p>
          <a:p>
            <a:pPr algn="just"/>
            <a:endParaRPr lang="en-US" sz="24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29785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0"/>
            <a:ext cx="7848600" cy="888670"/>
          </a:xfrm>
          <a:prstGeom prst="rect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Georgian - German School and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/>
              <a:t>Workshop in Basic Science</a:t>
            </a:r>
            <a:endParaRPr lang="en-US" sz="2800" dirty="0" smtClean="0">
              <a:solidFill>
                <a:schemeClr val="bg1"/>
              </a:solidFill>
              <a:latin typeface="Baskerville"/>
              <a:cs typeface="Baskerville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" y="914400"/>
            <a:ext cx="9144001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TSU Logo Blue Better Quality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0"/>
            <a:ext cx="914400" cy="920537"/>
          </a:xfrm>
          <a:prstGeom prst="rect">
            <a:avLst/>
          </a:prstGeom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6000"/>
            <a:ext cx="3581400" cy="24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4572000" y="2133600"/>
            <a:ext cx="3810000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/>
              <a:t>The key moment of the model in </a:t>
            </a:r>
            <a:r>
              <a:rPr lang="en-US" b="1" dirty="0" err="1" smtClean="0"/>
              <a:t>Pook-Frenkel</a:t>
            </a:r>
            <a:r>
              <a:rPr lang="en-US" b="1" dirty="0" smtClean="0"/>
              <a:t> effect, which connects the increase of emission intensity to increase of </a:t>
            </a:r>
            <a:r>
              <a:rPr lang="en-US" b="1" dirty="0" err="1" smtClean="0"/>
              <a:t>detrapping</a:t>
            </a:r>
            <a:r>
              <a:rPr lang="en-US" b="1" dirty="0" smtClean="0"/>
              <a:t> rate from the non-</a:t>
            </a:r>
            <a:r>
              <a:rPr lang="en-US" b="1" dirty="0" err="1" smtClean="0"/>
              <a:t>radiative</a:t>
            </a:r>
            <a:r>
              <a:rPr lang="en-US" b="1" dirty="0" smtClean="0"/>
              <a:t> relaxation centers.  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667000" y="137160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Model</a:t>
            </a:r>
            <a:endParaRPr lang="en-US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52400" y="4724400"/>
            <a:ext cx="8610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/>
              <a:t>An  electric filed alters </a:t>
            </a:r>
            <a:r>
              <a:rPr lang="en-US" b="1" dirty="0" err="1" smtClean="0"/>
              <a:t>K</a:t>
            </a:r>
            <a:r>
              <a:rPr lang="en-US" b="1" baseline="-25000" dirty="0" err="1" smtClean="0"/>
              <a:t>d</a:t>
            </a:r>
            <a:r>
              <a:rPr lang="en-US" b="1" dirty="0" smtClean="0"/>
              <a:t>  </a:t>
            </a:r>
            <a:r>
              <a:rPr lang="en-US" b="1" dirty="0" err="1" smtClean="0"/>
              <a:t>detrapping</a:t>
            </a:r>
            <a:r>
              <a:rPr lang="en-US" b="1" dirty="0" smtClean="0"/>
              <a:t> coefficient by reducing barrier height. In an electric filed potential energy, which represent  the superposition of the trap’s Coulomb potential with that of the NW, </a:t>
            </a:r>
            <a:r>
              <a:rPr lang="en-US" b="1" dirty="0" smtClean="0">
                <a:sym typeface="Symbol"/>
              </a:rPr>
              <a:t>(x)</a:t>
            </a:r>
            <a:r>
              <a:rPr lang="en-US" b="1" dirty="0" smtClean="0"/>
              <a:t>, acquires local maximum.  If actual shape of </a:t>
            </a:r>
            <a:r>
              <a:rPr lang="en-US" b="1" dirty="0" smtClean="0">
                <a:sym typeface="Symbol"/>
              </a:rPr>
              <a:t>(x) is known it is very easy to determine the position of this local maximum,  barrier height and </a:t>
            </a:r>
            <a:r>
              <a:rPr lang="en-US" b="1" dirty="0" err="1" smtClean="0">
                <a:sym typeface="Symbol"/>
              </a:rPr>
              <a:t>detrapping</a:t>
            </a:r>
            <a:r>
              <a:rPr lang="en-US" b="1" dirty="0" smtClean="0">
                <a:sym typeface="Symbol"/>
              </a:rPr>
              <a:t> enhancement factor </a:t>
            </a:r>
            <a:endParaRPr lang="ru-RU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905000"/>
            <a:ext cx="1952625" cy="523875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5943600"/>
            <a:ext cx="1828800" cy="81578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5715000" y="5943600"/>
            <a:ext cx="23622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876800" y="4038600"/>
            <a:ext cx="106680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R~np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85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0"/>
            <a:ext cx="7848600" cy="888670"/>
          </a:xfrm>
          <a:prstGeom prst="rect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Georgian - German School and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/>
              <a:t>Workshop in Basic Science</a:t>
            </a:r>
            <a:endParaRPr lang="en-US" sz="2800" dirty="0" smtClean="0">
              <a:solidFill>
                <a:schemeClr val="bg1"/>
              </a:solidFill>
              <a:latin typeface="Baskerville"/>
              <a:cs typeface="Baskerville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" y="914400"/>
            <a:ext cx="9144001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TSU Logo Blue Better Quality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0"/>
            <a:ext cx="914400" cy="920537"/>
          </a:xfrm>
          <a:prstGeom prst="rect">
            <a:avLst/>
          </a:prstGeom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1752600" y="1447800"/>
            <a:ext cx="487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Estimation of Electric field inside the </a:t>
            </a:r>
            <a:r>
              <a:rPr lang="en-US" b="1" dirty="0" err="1" smtClean="0"/>
              <a:t>CdSE</a:t>
            </a:r>
            <a:r>
              <a:rPr lang="en-US" b="1" dirty="0" smtClean="0"/>
              <a:t> NW for different applied voltage </a:t>
            </a:r>
            <a:endParaRPr lang="en-US" b="1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2209800"/>
            <a:ext cx="2667000" cy="2037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399" y="5029200"/>
            <a:ext cx="2017221" cy="990600"/>
          </a:xfrm>
          <a:prstGeom prst="rect">
            <a:avLst/>
          </a:prstGeom>
          <a:noFill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133600"/>
            <a:ext cx="380047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86400" y="4191000"/>
            <a:ext cx="29146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9785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0"/>
            <a:ext cx="7848600" cy="888670"/>
          </a:xfrm>
          <a:prstGeom prst="rect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Georgian - German School and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/>
              <a:t>Workshop in Basic Science</a:t>
            </a:r>
            <a:endParaRPr lang="en-US" sz="2800" dirty="0" smtClean="0">
              <a:solidFill>
                <a:schemeClr val="bg1"/>
              </a:solidFill>
              <a:latin typeface="Baskerville"/>
              <a:cs typeface="Baskerville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" y="914400"/>
            <a:ext cx="9144001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TSU Logo Blue Better Quality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0"/>
            <a:ext cx="914400" cy="920537"/>
          </a:xfrm>
          <a:prstGeom prst="rect">
            <a:avLst/>
          </a:prstGeom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429000" y="1447800"/>
            <a:ext cx="1576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Conclusion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2209800"/>
            <a:ext cx="7620000" cy="41549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400" b="1" dirty="0" smtClean="0"/>
              <a:t>The emission sensitivity is rationalized by the field-induced modulation of carrier </a:t>
            </a:r>
            <a:r>
              <a:rPr lang="en-US" sz="2400" b="1" dirty="0" err="1" smtClean="0"/>
              <a:t>detrapping</a:t>
            </a:r>
            <a:r>
              <a:rPr lang="en-US" sz="2400" b="1" dirty="0" smtClean="0"/>
              <a:t> rates from defects sites responsible for </a:t>
            </a:r>
            <a:r>
              <a:rPr lang="en-US" sz="2400" b="1" dirty="0" err="1" smtClean="0"/>
              <a:t>nonradiative</a:t>
            </a:r>
            <a:r>
              <a:rPr lang="en-US" sz="2400" b="1" dirty="0" smtClean="0"/>
              <a:t> processes 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b="1" dirty="0" smtClean="0"/>
              <a:t>The underlined physical mechanism is a </a:t>
            </a:r>
            <a:r>
              <a:rPr lang="en-US" sz="2400" b="1" dirty="0" err="1" smtClean="0"/>
              <a:t>nanoscale</a:t>
            </a:r>
            <a:r>
              <a:rPr lang="en-US" sz="2400" b="1" dirty="0" smtClean="0"/>
              <a:t> Pool-</a:t>
            </a:r>
            <a:r>
              <a:rPr lang="en-US" sz="2400" b="1" dirty="0" err="1" smtClean="0"/>
              <a:t>Frenkel</a:t>
            </a:r>
            <a:r>
              <a:rPr lang="en-US" sz="2400" b="1" dirty="0" smtClean="0"/>
              <a:t> effect, which lowers trap state barriers and enhances </a:t>
            </a:r>
            <a:r>
              <a:rPr lang="en-US" sz="2400" b="1" dirty="0" err="1" smtClean="0"/>
              <a:t>detrapping</a:t>
            </a:r>
            <a:r>
              <a:rPr lang="en-US" sz="2400" b="1" dirty="0" smtClean="0"/>
              <a:t> rate.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b="1" dirty="0" smtClean="0"/>
              <a:t>The good agreement between the theory and experiment suggests that the observed NW emission enhancement/modulation phenomenon offers insight into trapping dynamics, and can help clarify impact of defects in low dimensional materials</a:t>
            </a:r>
            <a:endParaRPr 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val="29785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0"/>
            <a:ext cx="7848600" cy="888670"/>
          </a:xfrm>
          <a:prstGeom prst="rect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Georgian - German School and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/>
              <a:t>Workshop in Basic Science</a:t>
            </a:r>
            <a:endParaRPr lang="en-US" sz="2800" dirty="0" smtClean="0">
              <a:solidFill>
                <a:schemeClr val="bg1"/>
              </a:solidFill>
              <a:latin typeface="Baskerville"/>
              <a:cs typeface="Baskerville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" y="914400"/>
            <a:ext cx="9144001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TSU Logo Blue Better Quality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0"/>
            <a:ext cx="914400" cy="920537"/>
          </a:xfrm>
          <a:prstGeom prst="rect">
            <a:avLst/>
          </a:prstGeom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4038600"/>
            <a:ext cx="3673862" cy="2706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2057400" y="1447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smtClean="0"/>
              <a:t>Calculation of emission intensity by rate equations</a:t>
            </a:r>
            <a:endParaRPr lang="en-US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2209800"/>
            <a:ext cx="3124200" cy="2181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4343400" y="2971800"/>
          <a:ext cx="3322864" cy="704850"/>
        </p:xfrm>
        <a:graphic>
          <a:graphicData uri="http://schemas.openxmlformats.org/presentationml/2006/ole">
            <p:oleObj spid="_x0000_s2055" name="Equation" r:id="rId6" imgW="0" imgH="0" progId="Equation.DSMT4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4343400" y="3886200"/>
          <a:ext cx="3797754" cy="708914"/>
        </p:xfrm>
        <a:graphic>
          <a:graphicData uri="http://schemas.openxmlformats.org/presentationml/2006/ole">
            <p:oleObj spid="_x0000_s2054" name="Equation" r:id="rId7" imgW="0" imgH="0" progId="Equation.DSMT4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4191000" y="4724400"/>
          <a:ext cx="2332718" cy="704850"/>
        </p:xfrm>
        <a:graphic>
          <a:graphicData uri="http://schemas.openxmlformats.org/presentationml/2006/ole">
            <p:oleObj spid="_x0000_s2053" name="Equation" r:id="rId8" imgW="0" imgH="0" progId="Equation.DSMT4">
              <p:embed/>
            </p:oleObj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4114800" y="5410200"/>
          <a:ext cx="4280039" cy="742950"/>
        </p:xfrm>
        <a:graphic>
          <a:graphicData uri="http://schemas.openxmlformats.org/presentationml/2006/ole">
            <p:oleObj spid="_x0000_s2052" name="Equation" r:id="rId9" imgW="0" imgH="0" progId="Equation.DSMT4">
              <p:embed/>
            </p:oleObj>
          </a:graphicData>
        </a:graphic>
      </p:graphicFrame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457200" y="1257300"/>
            <a:ext cx="213231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29200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ea typeface="Times New Roman" pitchFamily="18" charset="0"/>
                <a:cs typeface="Times New Roman" pitchFamily="18" charset="0"/>
              </a:rPr>
              <a:t>                                           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29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2095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ea typeface="Times New Roman" pitchFamily="18" charset="0"/>
                <a:cs typeface="Times New Roman" pitchFamily="18" charset="0"/>
              </a:rPr>
              <a:t>                  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8"/>
          <p:cNvGraphicFramePr>
            <a:graphicFrameLocks noChangeAspect="1"/>
          </p:cNvGraphicFramePr>
          <p:nvPr/>
        </p:nvGraphicFramePr>
        <p:xfrm>
          <a:off x="4495800" y="2514600"/>
          <a:ext cx="3322638" cy="704850"/>
        </p:xfrm>
        <a:graphic>
          <a:graphicData uri="http://schemas.openxmlformats.org/presentationml/2006/ole">
            <p:oleObj spid="_x0000_s2056" name="Equation" r:id="rId10" imgW="1892300" imgH="393700" progId="Equation.DSMT4">
              <p:embed/>
            </p:oleObj>
          </a:graphicData>
        </a:graphic>
      </p:graphicFrame>
      <p:graphicFrame>
        <p:nvGraphicFramePr>
          <p:cNvPr id="5" name="Object 9"/>
          <p:cNvGraphicFramePr>
            <a:graphicFrameLocks noChangeAspect="1"/>
          </p:cNvGraphicFramePr>
          <p:nvPr/>
        </p:nvGraphicFramePr>
        <p:xfrm>
          <a:off x="4343400" y="3581400"/>
          <a:ext cx="3797300" cy="709613"/>
        </p:xfrm>
        <a:graphic>
          <a:graphicData uri="http://schemas.openxmlformats.org/presentationml/2006/ole">
            <p:oleObj spid="_x0000_s2057" name="Equation" r:id="rId11" imgW="2133600" imgH="393700" progId="Equation.DSMT4">
              <p:embed/>
            </p:oleObj>
          </a:graphicData>
        </a:graphic>
      </p:graphicFrame>
      <p:graphicFrame>
        <p:nvGraphicFramePr>
          <p:cNvPr id="7" name="Object 10"/>
          <p:cNvGraphicFramePr>
            <a:graphicFrameLocks noChangeAspect="1"/>
          </p:cNvGraphicFramePr>
          <p:nvPr/>
        </p:nvGraphicFramePr>
        <p:xfrm>
          <a:off x="4800600" y="4648200"/>
          <a:ext cx="2332038" cy="704850"/>
        </p:xfrm>
        <a:graphic>
          <a:graphicData uri="http://schemas.openxmlformats.org/presentationml/2006/ole">
            <p:oleObj spid="_x0000_s2058" name="Equation" r:id="rId12" imgW="1307532" imgH="393529" progId="Equation.DSMT4">
              <p:embed/>
            </p:oleObj>
          </a:graphicData>
        </a:graphic>
      </p:graphicFrame>
      <p:graphicFrame>
        <p:nvGraphicFramePr>
          <p:cNvPr id="11" name="Object 11"/>
          <p:cNvGraphicFramePr>
            <a:graphicFrameLocks noChangeAspect="1"/>
          </p:cNvGraphicFramePr>
          <p:nvPr/>
        </p:nvGraphicFramePr>
        <p:xfrm>
          <a:off x="4267200" y="5562600"/>
          <a:ext cx="4279900" cy="742950"/>
        </p:xfrm>
        <a:graphic>
          <a:graphicData uri="http://schemas.openxmlformats.org/presentationml/2006/ole">
            <p:oleObj spid="_x0000_s2059" name="Equation" r:id="rId13" imgW="2527300" imgH="40640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9785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0"/>
            <a:ext cx="7848600" cy="888670"/>
          </a:xfrm>
          <a:prstGeom prst="rect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Georgian - German School and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/>
              <a:t>Workshop in Basic Science</a:t>
            </a:r>
            <a:endParaRPr lang="en-US" sz="2800" dirty="0" smtClean="0">
              <a:solidFill>
                <a:schemeClr val="bg1"/>
              </a:solidFill>
              <a:latin typeface="Baskerville"/>
              <a:cs typeface="Baskerville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" y="914400"/>
            <a:ext cx="9144001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TSU Logo Blue Better Quality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0"/>
            <a:ext cx="914400" cy="920537"/>
          </a:xfrm>
          <a:prstGeom prst="rect">
            <a:avLst/>
          </a:prstGeom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295400" y="2971800"/>
            <a:ext cx="72089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THANK YOU FOR ATTENTION !</a:t>
            </a:r>
          </a:p>
        </p:txBody>
      </p:sp>
    </p:spTree>
    <p:extLst>
      <p:ext uri="{BB962C8B-B14F-4D97-AF65-F5344CB8AC3E}">
        <p14:creationId xmlns="" xmlns:p14="http://schemas.microsoft.com/office/powerpoint/2010/main" val="29785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2522</TotalTime>
  <Words>520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tamriko azizi</dc:creator>
  <cp:lastModifiedBy>Administrator</cp:lastModifiedBy>
  <cp:revision>164</cp:revision>
  <dcterms:created xsi:type="dcterms:W3CDTF">2006-08-16T00:00:00Z</dcterms:created>
  <dcterms:modified xsi:type="dcterms:W3CDTF">2012-09-10T13:11:06Z</dcterms:modified>
</cp:coreProperties>
</file>