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2" r:id="rId3"/>
    <p:sldId id="259" r:id="rId4"/>
    <p:sldId id="291" r:id="rId5"/>
    <p:sldId id="265" r:id="rId6"/>
    <p:sldId id="297" r:id="rId7"/>
    <p:sldId id="298" r:id="rId8"/>
    <p:sldId id="267" r:id="rId9"/>
    <p:sldId id="269" r:id="rId10"/>
    <p:sldId id="271" r:id="rId11"/>
    <p:sldId id="272" r:id="rId12"/>
    <p:sldId id="273" r:id="rId13"/>
    <p:sldId id="275" r:id="rId14"/>
    <p:sldId id="288" r:id="rId15"/>
    <p:sldId id="277" r:id="rId16"/>
    <p:sldId id="280" r:id="rId17"/>
    <p:sldId id="300" r:id="rId18"/>
    <p:sldId id="303" r:id="rId19"/>
    <p:sldId id="292" r:id="rId20"/>
    <p:sldId id="287" r:id="rId21"/>
    <p:sldId id="304" r:id="rId22"/>
  </p:sldIdLst>
  <p:sldSz cx="9144000" cy="6858000" type="screen4x3"/>
  <p:notesSz cx="7099300" cy="102346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D2F7"/>
    <a:srgbClr val="7030A0"/>
    <a:srgbClr val="800080"/>
    <a:srgbClr val="FF5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6654" autoAdjust="0"/>
  </p:normalViewPr>
  <p:slideViewPr>
    <p:cSldViewPr>
      <p:cViewPr varScale="1">
        <p:scale>
          <a:sx n="85" d="100"/>
          <a:sy n="85" d="100"/>
        </p:scale>
        <p:origin x="-163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ru-RU"/>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8B2FBBE6-4816-42F5-98C0-77D1B7299C3A}" type="datetimeFigureOut">
              <a:rPr lang="ru-RU"/>
              <a:pPr>
                <a:defRPr/>
              </a:pPr>
              <a:t>05.08.2012</a:t>
            </a:fld>
            <a:endParaRPr lang="ru-RU"/>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ru-RU"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ru-RU"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ru-RU"/>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E307F5D8-C372-4724-A300-DE6C781A212A}" type="slidenum">
              <a:rPr lang="ru-RU"/>
              <a:pPr>
                <a:defRPr/>
              </a:pPr>
              <a:t>‹#›</a:t>
            </a:fld>
            <a:endParaRPr lang="ru-RU"/>
          </a:p>
        </p:txBody>
      </p:sp>
    </p:spTree>
    <p:extLst>
      <p:ext uri="{BB962C8B-B14F-4D97-AF65-F5344CB8AC3E}">
        <p14:creationId xmlns:p14="http://schemas.microsoft.com/office/powerpoint/2010/main" xmlns="" val="2450412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Why we need polarized antiproton beams and what new important information we can extract  from polarized antiproton experiments?</a:t>
            </a:r>
          </a:p>
          <a:p>
            <a:r>
              <a:rPr lang="en-US" dirty="0" smtClean="0"/>
              <a:t>Let</a:t>
            </a:r>
            <a:r>
              <a:rPr lang="en-US" baseline="0" dirty="0" smtClean="0"/>
              <a:t> me speak little about (because more details  we will have in other talks) and </a:t>
            </a:r>
          </a:p>
          <a:p>
            <a:r>
              <a:rPr lang="en-US" baseline="0" dirty="0" smtClean="0"/>
              <a:t>what contribution comes from Georgian participants, especially from HEPI TSU.</a:t>
            </a:r>
            <a:endParaRPr lang="ru-RU"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62822A-1F3C-40DB-A1AC-763EAE4F6483}" type="slidenum">
              <a:rPr lang="ru-RU" smtClean="0"/>
              <a:pPr fontAlgn="base">
                <a:spcBef>
                  <a:spcPct val="0"/>
                </a:spcBef>
                <a:spcAft>
                  <a:spcPct val="0"/>
                </a:spcAft>
                <a:defRPr/>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Experiment idea was in following:</a:t>
            </a:r>
            <a:endParaRPr lang="ru-RU" dirty="0" smtClean="0"/>
          </a:p>
          <a:p>
            <a:r>
              <a:rPr lang="en-US" dirty="0" smtClean="0"/>
              <a:t> use transversely polarized proton beam circulating in COSY ring;</a:t>
            </a:r>
            <a:endParaRPr lang="ru-RU" dirty="0" smtClean="0"/>
          </a:p>
          <a:p>
            <a:r>
              <a:rPr lang="en-US" dirty="0" smtClean="0"/>
              <a:t> Switch on electron cooler to depolarize proton beam;</a:t>
            </a:r>
            <a:endParaRPr lang="ru-RU" dirty="0" smtClean="0"/>
          </a:p>
          <a:p>
            <a:r>
              <a:rPr lang="en-GB" dirty="0" err="1" smtClean="0"/>
              <a:t>Analyze</a:t>
            </a:r>
            <a:r>
              <a:rPr lang="en-GB" dirty="0" smtClean="0"/>
              <a:t> proton polarisation</a:t>
            </a:r>
            <a:r>
              <a:rPr lang="en-GB" b="1" dirty="0" smtClean="0"/>
              <a:t> </a:t>
            </a:r>
            <a:r>
              <a:rPr lang="en-GB" dirty="0" smtClean="0"/>
              <a:t>with internal deuteron-cluster target of ANKE</a:t>
            </a:r>
            <a:r>
              <a:rPr lang="en-US" dirty="0" smtClean="0"/>
              <a:t> .</a:t>
            </a:r>
            <a:endParaRPr lang="ru-RU" dirty="0" smtClean="0"/>
          </a:p>
          <a:p>
            <a:endParaRPr lang="en-US" dirty="0" smtClean="0"/>
          </a:p>
          <a:p>
            <a:r>
              <a:rPr lang="en-US" dirty="0" smtClean="0"/>
              <a:t>We used </a:t>
            </a:r>
            <a:r>
              <a:rPr lang="en-US" dirty="0" err="1" smtClean="0"/>
              <a:t>pd</a:t>
            </a:r>
            <a:r>
              <a:rPr lang="en-US" dirty="0" smtClean="0"/>
              <a:t> elastic scattering to measure proton polarization, because analyzing power of this reaction at 49 MeV is high (~.4).</a:t>
            </a:r>
            <a:endParaRPr lang="ru-RU" dirty="0" smtClean="0"/>
          </a:p>
          <a:p>
            <a:endParaRPr lang="en-US" dirty="0" smtClean="0"/>
          </a:p>
          <a:p>
            <a:r>
              <a:rPr lang="en-US" dirty="0" smtClean="0"/>
              <a:t>For particle detection we used ANKE Silicon Tracking telescopes system (STT).</a:t>
            </a:r>
            <a:endParaRPr lang="ru-RU" dirty="0" smtClean="0"/>
          </a:p>
        </p:txBody>
      </p:sp>
      <p:sp>
        <p:nvSpPr>
          <p:cNvPr id="4" name="Slide Number Placeholder 3"/>
          <p:cNvSpPr>
            <a:spLocks noGrp="1"/>
          </p:cNvSpPr>
          <p:nvPr>
            <p:ph type="sldNum" sz="quarter" idx="5"/>
          </p:nvPr>
        </p:nvSpPr>
        <p:spPr/>
        <p:txBody>
          <a:bodyPr/>
          <a:lstStyle/>
          <a:p>
            <a:pPr>
              <a:defRPr/>
            </a:pPr>
            <a:fld id="{2EE34AEF-CC4C-45BE-B07E-D12E19F92738}" type="slidenum">
              <a:rPr lang="ru-RU" smtClean="0"/>
              <a:pPr>
                <a:defRPr/>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left panel we can see ANKE vacuum chamber with STT system.</a:t>
            </a:r>
            <a:endParaRPr lang="ru-RU" dirty="0" smtClean="0"/>
          </a:p>
          <a:p>
            <a:r>
              <a:rPr lang="en-US" dirty="0" smtClean="0"/>
              <a:t>Each STT has three layer and  was placed for both, Left and Right side of  the cluster target.</a:t>
            </a:r>
            <a:endParaRPr lang="ru-RU" dirty="0" smtClean="0"/>
          </a:p>
          <a:p>
            <a:r>
              <a:rPr lang="en-US" dirty="0" smtClean="0"/>
              <a:t>Red horizontal line is proton beam;  blue vertical line is deuteron cluster target.</a:t>
            </a:r>
            <a:endParaRPr lang="ru-RU" dirty="0" smtClean="0"/>
          </a:p>
          <a:p>
            <a:endParaRPr lang="en-US" dirty="0" smtClean="0"/>
          </a:p>
          <a:p>
            <a:r>
              <a:rPr lang="en-US" dirty="0" smtClean="0"/>
              <a:t>All simulations for geometry optimizations  and energy deposit calibration was done myself using GEANT framework. </a:t>
            </a:r>
            <a:endParaRPr lang="ru-RU" dirty="0" smtClean="0"/>
          </a:p>
          <a:p>
            <a:endParaRPr lang="en-US" dirty="0" smtClean="0"/>
          </a:p>
          <a:p>
            <a:r>
              <a:rPr lang="en-US" dirty="0" smtClean="0"/>
              <a:t>At the right panel energy deposit in I layer versus energy deposit in second one is shown.</a:t>
            </a:r>
            <a:endParaRPr lang="ru-RU" dirty="0" smtClean="0"/>
          </a:p>
          <a:p>
            <a:r>
              <a:rPr lang="en-US" dirty="0" smtClean="0"/>
              <a:t>Top bands corresponds to stopped particles in second layer.</a:t>
            </a:r>
            <a:endParaRPr lang="ru-RU" dirty="0" smtClean="0"/>
          </a:p>
          <a:p>
            <a:r>
              <a:rPr lang="en-US" dirty="0" smtClean="0"/>
              <a:t>Above this red arrow,  we can separate deuteron and proton with high accuracy.</a:t>
            </a:r>
            <a:endParaRPr lang="ru-RU" dirty="0" smtClean="0"/>
          </a:p>
          <a:p>
            <a:pPr eaLnBrk="1" hangingPunct="1"/>
            <a:endParaRPr lang="en-US" dirty="0" smtClean="0"/>
          </a:p>
          <a:p>
            <a:pPr eaLnBrk="1" hangingPunct="1"/>
            <a:r>
              <a:rPr lang="en-US" dirty="0" smtClean="0"/>
              <a:t>L=2.5 10</a:t>
            </a:r>
            <a:r>
              <a:rPr lang="en-US" baseline="30000" dirty="0" smtClean="0"/>
              <a:t>28</a:t>
            </a:r>
            <a:r>
              <a:rPr lang="en-US" dirty="0" smtClean="0"/>
              <a:t> </a:t>
            </a:r>
            <a:endParaRPr lang="ru-RU" dirty="0" smtClean="0"/>
          </a:p>
        </p:txBody>
      </p:sp>
      <p:sp>
        <p:nvSpPr>
          <p:cNvPr id="4" name="Slide Number Placeholder 3"/>
          <p:cNvSpPr>
            <a:spLocks noGrp="1"/>
          </p:cNvSpPr>
          <p:nvPr>
            <p:ph type="sldNum" sz="quarter" idx="5"/>
          </p:nvPr>
        </p:nvSpPr>
        <p:spPr/>
        <p:txBody>
          <a:bodyPr/>
          <a:lstStyle/>
          <a:p>
            <a:pPr>
              <a:defRPr/>
            </a:pPr>
            <a:fld id="{B4712BC8-A2B8-4D29-B320-34F96384EFBD}" type="slidenum">
              <a:rPr lang="ru-RU" smtClean="0"/>
              <a:pPr>
                <a:defRPr/>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At the left panel </a:t>
            </a:r>
            <a:r>
              <a:rPr lang="en-GB" dirty="0" smtClean="0"/>
              <a:t>ratio of beam polarisations with and without electron beam during </a:t>
            </a:r>
            <a:r>
              <a:rPr lang="en-US" dirty="0" smtClean="0"/>
              <a:t> </a:t>
            </a:r>
            <a:r>
              <a:rPr lang="en-US" dirty="0" err="1" smtClean="0"/>
              <a:t>i</a:t>
            </a:r>
            <a:r>
              <a:rPr lang="en-GB" dirty="0" err="1" smtClean="0"/>
              <a:t>nteraction</a:t>
            </a:r>
            <a:r>
              <a:rPr lang="en-GB" dirty="0" smtClean="0"/>
              <a:t> cycles was shown. </a:t>
            </a:r>
          </a:p>
          <a:p>
            <a:r>
              <a:rPr lang="en-US" dirty="0" smtClean="0"/>
              <a:t>The R  was measured for fife different values of relative velocity.   The ratio within errors is close to unity.</a:t>
            </a:r>
            <a:endParaRPr lang="ru-RU" dirty="0" smtClean="0"/>
          </a:p>
          <a:p>
            <a:endParaRPr lang="en-US" dirty="0" smtClean="0"/>
          </a:p>
          <a:p>
            <a:r>
              <a:rPr lang="en-US" dirty="0" smtClean="0"/>
              <a:t>Estimated spin-flip cross section  (right panel)  is fare from calculated one (10</a:t>
            </a:r>
            <a:r>
              <a:rPr lang="en-US" baseline="30000" dirty="0" smtClean="0"/>
              <a:t>7</a:t>
            </a:r>
            <a:r>
              <a:rPr lang="en-US" dirty="0" smtClean="0"/>
              <a:t> versus 10</a:t>
            </a:r>
            <a:r>
              <a:rPr lang="en-US" baseline="30000" dirty="0" smtClean="0"/>
              <a:t>13</a:t>
            </a:r>
            <a:r>
              <a:rPr lang="en-US" dirty="0" smtClean="0"/>
              <a:t>) and much too small to be a useful method! </a:t>
            </a:r>
          </a:p>
          <a:p>
            <a:endParaRPr lang="en-US" dirty="0" smtClean="0"/>
          </a:p>
          <a:p>
            <a:r>
              <a:rPr lang="en-US" dirty="0" smtClean="0"/>
              <a:t>HEPI STU contributed in all stages of experiments: </a:t>
            </a:r>
          </a:p>
          <a:p>
            <a:r>
              <a:rPr lang="en-US" dirty="0" smtClean="0"/>
              <a:t>               preparation phase</a:t>
            </a:r>
            <a:r>
              <a:rPr lang="en-US" baseline="0" dirty="0" smtClean="0"/>
              <a:t> including simulations to optimize detector setup;</a:t>
            </a:r>
          </a:p>
          <a:p>
            <a:r>
              <a:rPr lang="en-US" baseline="0" dirty="0" smtClean="0"/>
              <a:t>               conducting experiments, data analyses;</a:t>
            </a:r>
            <a:endParaRPr lang="ru-RU" dirty="0" smtClean="0"/>
          </a:p>
        </p:txBody>
      </p:sp>
      <p:sp>
        <p:nvSpPr>
          <p:cNvPr id="4" name="Slide Number Placeholder 3"/>
          <p:cNvSpPr>
            <a:spLocks noGrp="1"/>
          </p:cNvSpPr>
          <p:nvPr>
            <p:ph type="sldNum" sz="quarter" idx="5"/>
          </p:nvPr>
        </p:nvSpPr>
        <p:spPr/>
        <p:txBody>
          <a:bodyPr/>
          <a:lstStyle/>
          <a:p>
            <a:pPr>
              <a:defRPr/>
            </a:pPr>
            <a:fld id="{5D168787-552E-4195-B861-9162CC114377}" type="slidenum">
              <a:rPr lang="ru-RU" smtClean="0"/>
              <a:pPr>
                <a:defRPr/>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t>In general total </a:t>
            </a:r>
            <a:r>
              <a:rPr lang="en-GB" dirty="0" err="1" smtClean="0"/>
              <a:t>hadronic</a:t>
            </a:r>
            <a:r>
              <a:rPr lang="en-GB" dirty="0" smtClean="0"/>
              <a:t> cross section consists  of  three terms: </a:t>
            </a:r>
            <a:r>
              <a:rPr lang="en-US" dirty="0" smtClean="0"/>
              <a:t>total spin independent </a:t>
            </a:r>
            <a:r>
              <a:rPr lang="en-US" dirty="0" err="1" smtClean="0"/>
              <a:t>hadronic</a:t>
            </a:r>
            <a:r>
              <a:rPr lang="en-US" dirty="0" smtClean="0"/>
              <a:t> cross section </a:t>
            </a:r>
            <a:r>
              <a:rPr lang="el-GR" dirty="0" smtClean="0"/>
              <a:t>σ</a:t>
            </a:r>
            <a:r>
              <a:rPr lang="en-US" baseline="-25000" dirty="0" smtClean="0"/>
              <a:t>0</a:t>
            </a:r>
            <a:r>
              <a:rPr lang="en-US" dirty="0" smtClean="0"/>
              <a:t> and two </a:t>
            </a:r>
            <a:r>
              <a:rPr lang="en-GB" dirty="0" smtClean="0"/>
              <a:t>spin dependent cross sections </a:t>
            </a:r>
            <a:r>
              <a:rPr lang="el-GR" dirty="0" smtClean="0"/>
              <a:t>σ</a:t>
            </a:r>
            <a:r>
              <a:rPr lang="en-US" baseline="-25000" dirty="0" smtClean="0"/>
              <a:t>1</a:t>
            </a:r>
            <a:r>
              <a:rPr lang="en-US" dirty="0" smtClean="0"/>
              <a:t> (Transverse) and </a:t>
            </a:r>
            <a:r>
              <a:rPr lang="el-GR" dirty="0" smtClean="0"/>
              <a:t>σ</a:t>
            </a:r>
            <a:r>
              <a:rPr lang="en-US" baseline="-25000" dirty="0" smtClean="0"/>
              <a:t>2</a:t>
            </a:r>
            <a:r>
              <a:rPr lang="en-US" dirty="0" smtClean="0"/>
              <a:t>(Longitudinal).</a:t>
            </a:r>
            <a:endParaRPr lang="ru-RU" dirty="0" smtClean="0"/>
          </a:p>
          <a:p>
            <a:endParaRPr lang="en-US" dirty="0" smtClean="0"/>
          </a:p>
          <a:p>
            <a:r>
              <a:rPr lang="en-US" dirty="0" smtClean="0"/>
              <a:t>For initially equally populated spin states  this expression simplified : transverse case and longitudinal case.</a:t>
            </a:r>
          </a:p>
          <a:p>
            <a:endParaRPr lang="ru-RU"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Lets we have transversely polarized internal target and circulating proton beam.</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EB79F8-2385-449F-9A35-B1309780AD18}" type="slidenum">
              <a:rPr lang="de-DE" smtClean="0"/>
              <a:pPr fontAlgn="base">
                <a:spcBef>
                  <a:spcPct val="0"/>
                </a:spcBef>
                <a:spcAft>
                  <a:spcPct val="0"/>
                </a:spcAft>
                <a:defRPr/>
              </a:pPr>
              <a:t>13</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Spin states with spin down kicked out often, then states with spin up.  </a:t>
            </a:r>
            <a:endParaRPr lang="ru-RU" dirty="0"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731B0-1BD2-41B1-A37C-A26608078517}" type="slidenum">
              <a:rPr lang="de-DE" smtClean="0"/>
              <a:pPr fontAlgn="base">
                <a:spcBef>
                  <a:spcPct val="0"/>
                </a:spcBef>
                <a:spcAft>
                  <a:spcPct val="0"/>
                </a:spcAft>
                <a:defRPr/>
              </a:pPr>
              <a:t>14</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At the end </a:t>
            </a:r>
            <a:r>
              <a:rPr lang="en-GB" dirty="0" smtClean="0"/>
              <a:t>after multiple passage trough polarised internal  target stored beam is polarising.</a:t>
            </a:r>
            <a:endParaRPr lang="ru-RU"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943E89-A424-41FD-B12A-EE8AC3D0E2A8}" type="slidenum">
              <a:rPr lang="de-DE" smtClean="0"/>
              <a:pPr fontAlgn="base">
                <a:spcBef>
                  <a:spcPct val="0"/>
                </a:spcBef>
                <a:spcAft>
                  <a:spcPct val="0"/>
                </a:spcAft>
                <a:defRPr/>
              </a:pPr>
              <a:t>15</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Firs stage: spin filtering study at COSY using storage cell target.</a:t>
            </a:r>
            <a:endParaRPr lang="ru-RU" dirty="0" smtClean="0"/>
          </a:p>
          <a:p>
            <a:r>
              <a:rPr lang="en-US" dirty="0" smtClean="0"/>
              <a:t>The target density depends strongly on the transverse dimension of the storage cell.  In order to minimize </a:t>
            </a:r>
            <a:r>
              <a:rPr lang="el-GR" dirty="0" smtClean="0"/>
              <a:t>β</a:t>
            </a:r>
            <a:r>
              <a:rPr lang="en-US" dirty="0" smtClean="0"/>
              <a:t>-function at the storage cell, a special insertion has to be prepared, which includes additional 4 </a:t>
            </a:r>
            <a:r>
              <a:rPr lang="en-US" dirty="0" err="1" smtClean="0"/>
              <a:t>quadrupoles</a:t>
            </a:r>
            <a:r>
              <a:rPr lang="en-US" dirty="0" smtClean="0"/>
              <a:t> around storage cell.</a:t>
            </a:r>
          </a:p>
          <a:p>
            <a:endParaRPr lang="en-US" dirty="0" smtClean="0"/>
          </a:p>
          <a:p>
            <a:r>
              <a:rPr lang="en-US" dirty="0" smtClean="0"/>
              <a:t>In August 2011 Spin Filtering at COSY was successfully performed</a:t>
            </a:r>
          </a:p>
          <a:p>
            <a:r>
              <a:rPr lang="en-US" dirty="0" smtClean="0"/>
              <a:t>(~11000 sec beam lifetime without</a:t>
            </a:r>
            <a:r>
              <a:rPr lang="en-US" baseline="0" dirty="0" smtClean="0"/>
              <a:t> </a:t>
            </a:r>
            <a:r>
              <a:rPr lang="en-US" baseline="0" dirty="0" err="1" smtClean="0"/>
              <a:t>pax</a:t>
            </a:r>
            <a:r>
              <a:rPr lang="en-US" baseline="0" dirty="0" smtClean="0"/>
              <a:t> target ~8000 sec with target, large polarization lifetime ~ 2.5x10^5 sec</a:t>
            </a:r>
            <a:r>
              <a:rPr lang="en-US" dirty="0" smtClean="0"/>
              <a:t>):</a:t>
            </a:r>
            <a:r>
              <a:rPr lang="en-US" baseline="0" dirty="0" smtClean="0"/>
              <a:t> principle works! </a:t>
            </a:r>
          </a:p>
          <a:p>
            <a:r>
              <a:rPr lang="en-US" baseline="0" dirty="0" smtClean="0"/>
              <a:t>(more details  by Christian </a:t>
            </a:r>
            <a:r>
              <a:rPr lang="en-US" baseline="0" dirty="0" err="1" smtClean="0"/>
              <a:t>Weideman</a:t>
            </a:r>
            <a:r>
              <a:rPr lang="en-US" baseline="0" dirty="0" smtClean="0"/>
              <a:t>).</a:t>
            </a:r>
          </a:p>
          <a:p>
            <a:endParaRPr lang="en-US" baseline="0" dirty="0" smtClean="0"/>
          </a:p>
          <a:p>
            <a:r>
              <a:rPr lang="en-US" dirty="0" smtClean="0"/>
              <a:t>HEPI STU contributed in all stages of experiments: </a:t>
            </a:r>
          </a:p>
          <a:p>
            <a:r>
              <a:rPr lang="en-US" dirty="0" smtClean="0"/>
              <a:t>               preparation phase</a:t>
            </a:r>
            <a:r>
              <a:rPr lang="en-US" baseline="0" dirty="0" smtClean="0"/>
              <a:t> including simulations to optimize detector setup;</a:t>
            </a:r>
          </a:p>
          <a:p>
            <a:r>
              <a:rPr lang="en-US" baseline="0" dirty="0" smtClean="0"/>
              <a:t>               conducting experiments, data analyses;</a:t>
            </a:r>
            <a:endParaRPr lang="en-US" dirty="0" smtClean="0"/>
          </a:p>
          <a:p>
            <a:endParaRPr lang="ru-RU" dirty="0" smtClean="0"/>
          </a:p>
          <a:p>
            <a:r>
              <a:rPr lang="en-US" i="1" dirty="0" smtClean="0"/>
              <a:t>Geometrical COSY acceptance ~ 40 </a:t>
            </a:r>
            <a:r>
              <a:rPr lang="el-GR" i="1" dirty="0" smtClean="0"/>
              <a:t>π</a:t>
            </a:r>
            <a:r>
              <a:rPr lang="en-US" i="1" dirty="0" smtClean="0"/>
              <a:t> mm </a:t>
            </a:r>
            <a:r>
              <a:rPr lang="en-US" i="1" dirty="0" err="1" smtClean="0"/>
              <a:t>mrad</a:t>
            </a:r>
            <a:r>
              <a:rPr lang="en-US" i="1" dirty="0" smtClean="0"/>
              <a:t>. </a:t>
            </a:r>
            <a:endParaRPr lang="ru-RU" dirty="0" smtClean="0"/>
          </a:p>
          <a:p>
            <a:pPr eaLnBrk="1" hangingPunct="1">
              <a:spcBef>
                <a:spcPct val="0"/>
              </a:spcBef>
            </a:pPr>
            <a:endParaRPr lang="en-US" dirty="0" smtClean="0"/>
          </a:p>
          <a:p>
            <a:pPr eaLnBrk="1" hangingPunct="1">
              <a:spcBef>
                <a:spcPct val="0"/>
              </a:spcBef>
            </a:pPr>
            <a:endParaRPr lang="ru-RU" dirty="0"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E5A5C-8003-4BC1-B387-BE904C2B5269}" type="slidenum">
              <a:rPr lang="ru-RU" smtClean="0"/>
              <a:pPr fontAlgn="base">
                <a:spcBef>
                  <a:spcPct val="0"/>
                </a:spcBef>
                <a:spcAft>
                  <a:spcPct val="0"/>
                </a:spcAft>
                <a:defRPr/>
              </a:pPr>
              <a:t>16</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 target with silicon</a:t>
            </a:r>
            <a:r>
              <a:rPr lang="en-US" baseline="0" dirty="0" smtClean="0"/>
              <a:t> strip detectors around: four quadrant with three layer silicon strip detectors in each quadrant.</a:t>
            </a:r>
          </a:p>
          <a:p>
            <a:r>
              <a:rPr lang="en-US" baseline="0" dirty="0" smtClean="0"/>
              <a:t>All simulations to optimize detector positions, to estimate event rates, detector occupancy, ratio of detected signals etc.</a:t>
            </a:r>
          </a:p>
          <a:p>
            <a:r>
              <a:rPr lang="en-US" baseline="0" dirty="0" smtClean="0"/>
              <a:t>was made myself in GEANT4 framework.</a:t>
            </a:r>
          </a:p>
          <a:p>
            <a:endParaRPr lang="en-US" baseline="0" dirty="0" smtClean="0"/>
          </a:p>
          <a:p>
            <a:r>
              <a:rPr lang="en-US" baseline="0" dirty="0" smtClean="0"/>
              <a:t>As a by product we can investigate deuteron break up reaction at low energy (45-60 MeV), which is important to test</a:t>
            </a:r>
          </a:p>
          <a:p>
            <a:r>
              <a:rPr lang="en-US" baseline="0" dirty="0" smtClean="0"/>
              <a:t>predictions Chiral Perturbation Theory – Effective Field Theory of strong interaction and </a:t>
            </a:r>
          </a:p>
          <a:p>
            <a:r>
              <a:rPr lang="en-US" baseline="0" dirty="0" smtClean="0"/>
              <a:t>also to estimate contribution of three nucleon forces. </a:t>
            </a:r>
          </a:p>
          <a:p>
            <a:r>
              <a:rPr lang="en-US" baseline="0" dirty="0" smtClean="0"/>
              <a:t>In 2011 dedicated BUP proposal also was submitted to </a:t>
            </a:r>
            <a:r>
              <a:rPr lang="en-US" baseline="0" dirty="0" err="1" smtClean="0"/>
              <a:t>Juelich</a:t>
            </a:r>
            <a:r>
              <a:rPr lang="en-US" baseline="0" dirty="0" smtClean="0"/>
              <a:t> PAC. HEPI TSU also participates in this investigations.</a:t>
            </a:r>
            <a:endParaRPr lang="en-US" dirty="0"/>
          </a:p>
        </p:txBody>
      </p:sp>
      <p:sp>
        <p:nvSpPr>
          <p:cNvPr id="4" name="Slide Number Placeholder 3"/>
          <p:cNvSpPr>
            <a:spLocks noGrp="1"/>
          </p:cNvSpPr>
          <p:nvPr>
            <p:ph type="sldNum" sz="quarter" idx="10"/>
          </p:nvPr>
        </p:nvSpPr>
        <p:spPr/>
        <p:txBody>
          <a:bodyPr/>
          <a:lstStyle/>
          <a:p>
            <a:pPr>
              <a:defRPr/>
            </a:pPr>
            <a:fld id="{E307F5D8-C372-4724-A300-DE6C781A212A}" type="slidenum">
              <a:rPr lang="ru-RU" smtClean="0"/>
              <a:pPr>
                <a:defRPr/>
              </a:pPr>
              <a:t>17</a:t>
            </a:fld>
            <a:endParaRPr lang="ru-RU"/>
          </a:p>
        </p:txBody>
      </p:sp>
    </p:spTree>
    <p:extLst>
      <p:ext uri="{BB962C8B-B14F-4D97-AF65-F5344CB8AC3E}">
        <p14:creationId xmlns:p14="http://schemas.microsoft.com/office/powerpoint/2010/main" xmlns="" val="4285326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On this slide skeleton wiev of CERN AD was shown.</a:t>
            </a:r>
          </a:p>
          <a:p>
            <a:r>
              <a:rPr lang="it-IT" dirty="0" smtClean="0"/>
              <a:t>Target section we can move from COSY after full testing and commisioning,  but  w</a:t>
            </a:r>
            <a:r>
              <a:rPr lang="en-US" dirty="0" smtClean="0"/>
              <a:t>e need  open-able storage cell because uncooled  </a:t>
            </a:r>
          </a:p>
          <a:p>
            <a:r>
              <a:rPr lang="en-US" dirty="0" smtClean="0"/>
              <a:t>beam size is bigger than storage cell dimensions.  </a:t>
            </a:r>
            <a:endParaRPr lang="ru-RU" dirty="0" smtClean="0"/>
          </a:p>
          <a:p>
            <a:r>
              <a:rPr lang="en-US" dirty="0" smtClean="0"/>
              <a:t>At this moment - under construction.</a:t>
            </a:r>
            <a:endParaRPr lang="ru-RU" dirty="0" smtClean="0"/>
          </a:p>
          <a:p>
            <a:r>
              <a:rPr lang="en-US" dirty="0" smtClean="0"/>
              <a:t>The low </a:t>
            </a:r>
            <a:r>
              <a:rPr lang="el-GR" dirty="0" smtClean="0"/>
              <a:t>β</a:t>
            </a:r>
            <a:r>
              <a:rPr lang="en-US" dirty="0" smtClean="0"/>
              <a:t>-section should be includes additional 6 quadruples. </a:t>
            </a:r>
          </a:p>
          <a:p>
            <a:r>
              <a:rPr lang="en-US" dirty="0" smtClean="0"/>
              <a:t>It is necessary to upgrade existing electron cooler from 30 </a:t>
            </a:r>
            <a:r>
              <a:rPr lang="en-US" dirty="0" err="1" smtClean="0"/>
              <a:t>keV</a:t>
            </a:r>
            <a:r>
              <a:rPr lang="en-US" dirty="0" smtClean="0"/>
              <a:t> to 300 </a:t>
            </a:r>
            <a:r>
              <a:rPr lang="en-US" dirty="0" err="1" smtClean="0"/>
              <a:t>keV</a:t>
            </a:r>
            <a:r>
              <a:rPr lang="en-US" dirty="0" smtClean="0"/>
              <a:t>.</a:t>
            </a:r>
            <a:endParaRPr lang="ru-RU" dirty="0" smtClean="0"/>
          </a:p>
          <a:p>
            <a:r>
              <a:rPr lang="en-US" dirty="0" smtClean="0"/>
              <a:t>In order to determine </a:t>
            </a:r>
            <a:r>
              <a:rPr lang="el-GR" dirty="0" smtClean="0"/>
              <a:t>σ</a:t>
            </a:r>
            <a:r>
              <a:rPr lang="en-US" baseline="-25000" dirty="0" smtClean="0"/>
              <a:t>2</a:t>
            </a:r>
            <a:r>
              <a:rPr lang="en-US" dirty="0" smtClean="0"/>
              <a:t>, , in the straight section opposite the PIT, a </a:t>
            </a:r>
            <a:r>
              <a:rPr lang="en-US" dirty="0" err="1" smtClean="0"/>
              <a:t>solenoidal</a:t>
            </a:r>
            <a:r>
              <a:rPr lang="en-US" dirty="0" smtClean="0"/>
              <a:t>  </a:t>
            </a:r>
            <a:r>
              <a:rPr lang="en-US" dirty="0" err="1" smtClean="0"/>
              <a:t>Seberian</a:t>
            </a:r>
            <a:r>
              <a:rPr lang="en-US" dirty="0" smtClean="0"/>
              <a:t> snake must be implemented. </a:t>
            </a:r>
            <a:endParaRPr lang="ru-RU" dirty="0" smtClean="0"/>
          </a:p>
          <a:p>
            <a:endParaRPr lang="en-US" i="1" dirty="0" smtClean="0"/>
          </a:p>
          <a:p>
            <a:r>
              <a:rPr lang="en-US" dirty="0" smtClean="0"/>
              <a:t>Time table:  </a:t>
            </a:r>
            <a:endParaRPr lang="ru-RU" dirty="0" smtClean="0"/>
          </a:p>
          <a:p>
            <a:r>
              <a:rPr lang="en-US" dirty="0" smtClean="0"/>
              <a:t>  </a:t>
            </a:r>
            <a:r>
              <a:rPr lang="en-US" dirty="0" err="1" smtClean="0"/>
              <a:t>Unknow</a:t>
            </a:r>
            <a:r>
              <a:rPr lang="en-US" dirty="0" smtClean="0"/>
              <a:t>!</a:t>
            </a:r>
            <a:endParaRPr lang="ru-RU" dirty="0" smtClean="0"/>
          </a:p>
        </p:txBody>
      </p:sp>
      <p:sp>
        <p:nvSpPr>
          <p:cNvPr id="4" name="Slide Number Placeholder 3"/>
          <p:cNvSpPr>
            <a:spLocks noGrp="1"/>
          </p:cNvSpPr>
          <p:nvPr>
            <p:ph type="sldNum" sz="quarter" idx="10"/>
          </p:nvPr>
        </p:nvSpPr>
        <p:spPr/>
        <p:txBody>
          <a:bodyPr/>
          <a:lstStyle/>
          <a:p>
            <a:pPr>
              <a:defRPr/>
            </a:pPr>
            <a:fld id="{E307F5D8-C372-4724-A300-DE6C781A212A}" type="slidenum">
              <a:rPr lang="ru-RU" smtClean="0"/>
              <a:pPr>
                <a:defRPr/>
              </a:pPr>
              <a:t>18</a:t>
            </a:fld>
            <a:endParaRPr lang="ru-RU"/>
          </a:p>
        </p:txBody>
      </p:sp>
    </p:spTree>
    <p:extLst>
      <p:ext uri="{BB962C8B-B14F-4D97-AF65-F5344CB8AC3E}">
        <p14:creationId xmlns:p14="http://schemas.microsoft.com/office/powerpoint/2010/main" xmlns="" val="3988094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6A6FC5-0515-4F96-9D69-DC5B1C33CFA9}" type="slidenum">
              <a:rPr lang="de-DE" smtClean="0"/>
              <a:pPr fontAlgn="base">
                <a:spcBef>
                  <a:spcPct val="0"/>
                </a:spcBef>
                <a:spcAft>
                  <a:spcPct val="0"/>
                </a:spcAft>
                <a:defRPr/>
              </a:pPr>
              <a:t>19</a:t>
            </a:fld>
            <a:endParaRPr lang="de-DE"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Eight Georgian Physicist from different European research centers participates in this experiments,  five  from HEPI TSU; </a:t>
            </a:r>
          </a:p>
          <a:p>
            <a:pPr eaLnBrk="1" hangingPunct="1">
              <a:spcBef>
                <a:spcPct val="0"/>
              </a:spcBef>
            </a:pPr>
            <a:r>
              <a:rPr lang="en-US" dirty="0" smtClean="0"/>
              <a:t>We have one </a:t>
            </a:r>
            <a:r>
              <a:rPr lang="en-US" dirty="0" err="1" smtClean="0"/>
              <a:t>Pos.Doc</a:t>
            </a:r>
            <a:r>
              <a:rPr lang="en-US" dirty="0" smtClean="0"/>
              <a:t> and two </a:t>
            </a:r>
            <a:r>
              <a:rPr lang="en-US" dirty="0" err="1" smtClean="0"/>
              <a:t>Ph.D</a:t>
            </a:r>
            <a:r>
              <a:rPr lang="en-US" dirty="0" smtClean="0"/>
              <a:t> students.</a:t>
            </a:r>
            <a:endParaRPr 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naïve quark model proton consist with 3 valence quark. </a:t>
            </a:r>
            <a:r>
              <a:rPr lang="en-US" sz="1200" b="0" i="0" u="none" strike="noStrike" kern="1200" baseline="0" dirty="0" smtClean="0">
                <a:solidFill>
                  <a:schemeClr val="tx1"/>
                </a:solidFill>
                <a:latin typeface="+mn-lt"/>
                <a:ea typeface="+mn-ea"/>
                <a:cs typeface="+mn-cs"/>
              </a:rPr>
              <a:t>It was expected that spin 1/2 of the proton is simply the sum of two</a:t>
            </a:r>
          </a:p>
          <a:p>
            <a:r>
              <a:rPr lang="en-US" sz="1200" b="0" i="0" u="none" strike="noStrike" kern="1200" baseline="0" dirty="0" smtClean="0">
                <a:solidFill>
                  <a:schemeClr val="tx1"/>
                </a:solidFill>
                <a:latin typeface="+mn-lt"/>
                <a:ea typeface="+mn-ea"/>
                <a:cs typeface="+mn-cs"/>
              </a:rPr>
              <a:t>parallel and one antiparallel spin-1/2 quarks adding to s = 1/2. However, the real</a:t>
            </a:r>
          </a:p>
          <a:p>
            <a:r>
              <a:rPr lang="en-US" sz="1200" b="0" i="0" u="none" strike="noStrike" kern="1200" baseline="0" dirty="0" smtClean="0">
                <a:solidFill>
                  <a:schemeClr val="tx1"/>
                </a:solidFill>
                <a:latin typeface="+mn-lt"/>
                <a:ea typeface="+mn-ea"/>
                <a:cs typeface="+mn-cs"/>
              </a:rPr>
              <a:t>picture of proton structure is much more complicated: </a:t>
            </a:r>
            <a:r>
              <a:rPr lang="en-US" sz="1200" b="0" i="1" u="none" strike="noStrike" kern="1200" baseline="0" dirty="0" smtClean="0">
                <a:solidFill>
                  <a:schemeClr val="tx1"/>
                </a:solidFill>
                <a:latin typeface="+mn-lt"/>
                <a:ea typeface="+mn-ea"/>
                <a:cs typeface="+mn-cs"/>
              </a:rPr>
              <a:t>the valence quarks swim in a "sea" of virtual quarks and antiquarks</a:t>
            </a:r>
            <a:r>
              <a:rPr lang="en-US" sz="1200" b="0" i="0" u="none" strike="noStrike" kern="1200" baseline="0" dirty="0" smtClean="0">
                <a:solidFill>
                  <a:schemeClr val="tx1"/>
                </a:solidFill>
                <a:latin typeface="+mn-lt"/>
                <a:ea typeface="+mn-ea"/>
                <a:cs typeface="+mn-cs"/>
              </a:rPr>
              <a:t> and</a:t>
            </a:r>
          </a:p>
          <a:p>
            <a:r>
              <a:rPr lang="en-US" sz="1200" b="0" i="0" u="none" strike="noStrike" kern="1200" baseline="0" dirty="0" smtClean="0">
                <a:solidFill>
                  <a:schemeClr val="tx1"/>
                </a:solidFill>
                <a:latin typeface="+mn-lt"/>
                <a:ea typeface="+mn-ea"/>
                <a:cs typeface="+mn-cs"/>
              </a:rPr>
              <a:t>gluons, holding the quarks together. All of these contribute to the nucleon’s spin.</a:t>
            </a:r>
            <a:endParaRPr lang="en-US" dirty="0"/>
          </a:p>
        </p:txBody>
      </p:sp>
      <p:sp>
        <p:nvSpPr>
          <p:cNvPr id="4" name="Slide Number Placeholder 3"/>
          <p:cNvSpPr>
            <a:spLocks noGrp="1"/>
          </p:cNvSpPr>
          <p:nvPr>
            <p:ph type="sldNum" sz="quarter" idx="10"/>
          </p:nvPr>
        </p:nvSpPr>
        <p:spPr/>
        <p:txBody>
          <a:bodyPr/>
          <a:lstStyle/>
          <a:p>
            <a:pPr>
              <a:defRPr/>
            </a:pPr>
            <a:fld id="{E307F5D8-C372-4724-A300-DE6C781A212A}" type="slidenum">
              <a:rPr lang="ru-RU" smtClean="0"/>
              <a:pPr>
                <a:defRPr/>
              </a:pPr>
              <a:t>2</a:t>
            </a:fld>
            <a:endParaRPr lang="ru-RU"/>
          </a:p>
        </p:txBody>
      </p:sp>
    </p:spTree>
    <p:extLst>
      <p:ext uri="{BB962C8B-B14F-4D97-AF65-F5344CB8AC3E}">
        <p14:creationId xmlns:p14="http://schemas.microsoft.com/office/powerpoint/2010/main" xmlns="" val="1712735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Successful end of spin filtering at  any antiproton ring</a:t>
            </a:r>
            <a:r>
              <a:rPr lang="en-US" baseline="0" dirty="0" smtClean="0"/>
              <a:t> </a:t>
            </a:r>
            <a:r>
              <a:rPr lang="en-US" dirty="0" smtClean="0"/>
              <a:t>(AD?)  will make  a green light for  the next steps:</a:t>
            </a:r>
          </a:p>
          <a:p>
            <a:r>
              <a:rPr lang="en-GB" sz="900" dirty="0" smtClean="0">
                <a:solidFill>
                  <a:srgbClr val="FF0000"/>
                </a:solidFill>
              </a:rPr>
              <a:t>Next: Design of Antiproton Polariser Ring (APR),</a:t>
            </a:r>
          </a:p>
          <a:p>
            <a:r>
              <a:rPr lang="en-GB" sz="900" dirty="0" smtClean="0">
                <a:solidFill>
                  <a:srgbClr val="FF0000"/>
                </a:solidFill>
              </a:rPr>
              <a:t>Finally: asymmetric p-</a:t>
            </a:r>
            <a:r>
              <a:rPr lang="en-GB" sz="900" dirty="0" err="1" smtClean="0">
                <a:solidFill>
                  <a:srgbClr val="FF0000"/>
                </a:solidFill>
              </a:rPr>
              <a:t>pbar</a:t>
            </a:r>
            <a:r>
              <a:rPr lang="en-GB" sz="900" dirty="0" smtClean="0">
                <a:solidFill>
                  <a:srgbClr val="FF0000"/>
                </a:solidFill>
              </a:rPr>
              <a:t> collider (3.5-15 </a:t>
            </a:r>
            <a:r>
              <a:rPr lang="en-GB" sz="900" dirty="0" err="1" smtClean="0">
                <a:solidFill>
                  <a:srgbClr val="FF0000"/>
                </a:solidFill>
              </a:rPr>
              <a:t>GeV</a:t>
            </a:r>
            <a:r>
              <a:rPr lang="en-GB" sz="900" dirty="0" smtClean="0">
                <a:solidFill>
                  <a:srgbClr val="FF0000"/>
                </a:solidFill>
              </a:rPr>
              <a:t>/c) at FAIR.</a:t>
            </a:r>
          </a:p>
          <a:p>
            <a:endParaRPr lang="ru-RU" sz="900" dirty="0" smtClean="0">
              <a:solidFill>
                <a:srgbClr val="FF0000"/>
              </a:solidFill>
            </a:endParaRPr>
          </a:p>
        </p:txBody>
      </p:sp>
      <p:sp>
        <p:nvSpPr>
          <p:cNvPr id="4" name="Slide Number Placeholder 3"/>
          <p:cNvSpPr>
            <a:spLocks noGrp="1"/>
          </p:cNvSpPr>
          <p:nvPr>
            <p:ph type="sldNum" sz="quarter" idx="5"/>
          </p:nvPr>
        </p:nvSpPr>
        <p:spPr/>
        <p:txBody>
          <a:bodyPr/>
          <a:lstStyle/>
          <a:p>
            <a:pPr>
              <a:defRPr/>
            </a:pPr>
            <a:fld id="{59BBAB38-6423-425C-9E17-278F3B4D58CF}" type="slidenum">
              <a:rPr lang="ru-RU" smtClean="0"/>
              <a:pPr>
                <a:defRPr/>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Simulation results:</a:t>
            </a:r>
            <a:r>
              <a:rPr lang="en-US" baseline="0" dirty="0" smtClean="0"/>
              <a:t> for each case two million events was generated according differential cross section shape.</a:t>
            </a:r>
            <a:endParaRPr lang="en-US" dirty="0"/>
          </a:p>
        </p:txBody>
      </p:sp>
      <p:sp>
        <p:nvSpPr>
          <p:cNvPr id="4" name="Slide Number Placeholder 3"/>
          <p:cNvSpPr>
            <a:spLocks noGrp="1"/>
          </p:cNvSpPr>
          <p:nvPr>
            <p:ph type="sldNum" sz="quarter" idx="10"/>
          </p:nvPr>
        </p:nvSpPr>
        <p:spPr/>
        <p:txBody>
          <a:bodyPr/>
          <a:lstStyle/>
          <a:p>
            <a:pPr>
              <a:defRPr/>
            </a:pPr>
            <a:fld id="{E307F5D8-C372-4724-A300-DE6C781A212A}" type="slidenum">
              <a:rPr lang="ru-RU" smtClean="0"/>
              <a:pPr>
                <a:defRPr/>
              </a:pPr>
              <a:t>21</a:t>
            </a:fld>
            <a:endParaRPr lang="ru-RU"/>
          </a:p>
        </p:txBody>
      </p:sp>
    </p:spTree>
    <p:extLst>
      <p:ext uri="{BB962C8B-B14F-4D97-AF65-F5344CB8AC3E}">
        <p14:creationId xmlns:p14="http://schemas.microsoft.com/office/powerpoint/2010/main" xmlns="" val="406806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At leading level the quark structure of hadrons is described by three distribution functions:  spin averaged q(x)</a:t>
            </a:r>
            <a:r>
              <a:rPr lang="en-US" i="1" dirty="0" smtClean="0"/>
              <a:t>=</a:t>
            </a:r>
            <a:r>
              <a:rPr lang="en-US" dirty="0" smtClean="0"/>
              <a:t>q</a:t>
            </a:r>
            <a:r>
              <a:rPr lang="en-US" baseline="-25000" dirty="0" smtClean="0"/>
              <a:t>+</a:t>
            </a:r>
            <a:r>
              <a:rPr lang="en-US" dirty="0" smtClean="0"/>
              <a:t>(x)+q-(x),  </a:t>
            </a:r>
            <a:r>
              <a:rPr lang="en-US" dirty="0" err="1" smtClean="0"/>
              <a:t>helisity</a:t>
            </a:r>
            <a:r>
              <a:rPr lang="en-US" dirty="0" smtClean="0"/>
              <a:t>  ∆q(x)</a:t>
            </a:r>
            <a:r>
              <a:rPr lang="en-US" i="1" dirty="0" smtClean="0"/>
              <a:t>=</a:t>
            </a:r>
            <a:r>
              <a:rPr lang="en-US" dirty="0" smtClean="0"/>
              <a:t>q</a:t>
            </a:r>
            <a:r>
              <a:rPr lang="en-US" baseline="-25000" dirty="0" smtClean="0"/>
              <a:t>+</a:t>
            </a:r>
            <a:r>
              <a:rPr lang="en-US" dirty="0" smtClean="0"/>
              <a:t>(x)-q-(x)</a:t>
            </a:r>
            <a:r>
              <a:rPr lang="en-US" i="1" dirty="0" smtClean="0"/>
              <a:t> </a:t>
            </a:r>
            <a:r>
              <a:rPr lang="en-US" dirty="0" smtClean="0"/>
              <a:t>and </a:t>
            </a:r>
            <a:r>
              <a:rPr lang="en-US" dirty="0" err="1" smtClean="0"/>
              <a:t>travsversity</a:t>
            </a:r>
            <a:r>
              <a:rPr lang="en-US" dirty="0" smtClean="0"/>
              <a:t>  </a:t>
            </a:r>
            <a:r>
              <a:rPr lang="el-GR" dirty="0" smtClean="0"/>
              <a:t>δ</a:t>
            </a:r>
            <a:r>
              <a:rPr lang="en-US" dirty="0" smtClean="0"/>
              <a:t>q(x).  Last two functions describe quark distribution in longitudinally and transversely polarized hadrons respectively.</a:t>
            </a:r>
            <a:endParaRPr lang="ru-RU" dirty="0" smtClean="0"/>
          </a:p>
          <a:p>
            <a:r>
              <a:rPr lang="en-US" i="1" dirty="0" smtClean="0"/>
              <a:t>q</a:t>
            </a:r>
            <a:r>
              <a:rPr lang="en-US" i="1" baseline="-25000" dirty="0" smtClean="0"/>
              <a:t>+ </a:t>
            </a:r>
            <a:r>
              <a:rPr lang="en-US" i="1" dirty="0" smtClean="0"/>
              <a:t>/q- is the probability of finding quark with a fraction x of the longitudinal momentum and spin, parallel /</a:t>
            </a:r>
            <a:r>
              <a:rPr lang="en-US" i="1" dirty="0" err="1" smtClean="0"/>
              <a:t>antiparalel</a:t>
            </a:r>
            <a:r>
              <a:rPr lang="en-US" i="1" dirty="0" smtClean="0"/>
              <a:t> to the momentum.</a:t>
            </a:r>
            <a:endParaRPr lang="ru-RU" dirty="0" smtClean="0"/>
          </a:p>
          <a:p>
            <a:endParaRPr lang="en-US" dirty="0" smtClean="0"/>
          </a:p>
          <a:p>
            <a:r>
              <a:rPr lang="en-US" dirty="0" smtClean="0"/>
              <a:t>If hadron is initially longitudinally polarized, quark remember hadron </a:t>
            </a:r>
            <a:r>
              <a:rPr lang="en-US" dirty="0" err="1" smtClean="0"/>
              <a:t>helisity</a:t>
            </a:r>
            <a:r>
              <a:rPr lang="en-US" dirty="0" smtClean="0"/>
              <a:t>. </a:t>
            </a:r>
            <a:endParaRPr lang="ru-RU" dirty="0" smtClean="0"/>
          </a:p>
          <a:p>
            <a:endParaRPr lang="en-US" dirty="0" smtClean="0"/>
          </a:p>
          <a:p>
            <a:r>
              <a:rPr lang="en-US" dirty="0" smtClean="0"/>
              <a:t>In </a:t>
            </a:r>
            <a:r>
              <a:rPr lang="en-US" dirty="0" err="1" smtClean="0"/>
              <a:t>transversity</a:t>
            </a:r>
            <a:r>
              <a:rPr lang="en-US" dirty="0" smtClean="0"/>
              <a:t> basis  </a:t>
            </a:r>
            <a:r>
              <a:rPr lang="el-GR" dirty="0" smtClean="0"/>
              <a:t>δ</a:t>
            </a:r>
            <a:r>
              <a:rPr lang="en-US" dirty="0" smtClean="0"/>
              <a:t>q(x)  has similar meaning as </a:t>
            </a:r>
            <a:r>
              <a:rPr lang="el-GR" dirty="0" smtClean="0"/>
              <a:t>Δ</a:t>
            </a:r>
            <a:r>
              <a:rPr lang="en-US" dirty="0" smtClean="0"/>
              <a:t>q (x) but in  transversely polarized hadron. </a:t>
            </a:r>
            <a:endParaRPr lang="ru-RU" dirty="0" smtClean="0"/>
          </a:p>
          <a:p>
            <a:endParaRPr lang="en-US" dirty="0" smtClean="0"/>
          </a:p>
          <a:p>
            <a:r>
              <a:rPr lang="en-US" dirty="0" smtClean="0"/>
              <a:t>Because  matrix element of </a:t>
            </a:r>
            <a:r>
              <a:rPr lang="el-GR" dirty="0" smtClean="0"/>
              <a:t>δ</a:t>
            </a:r>
            <a:r>
              <a:rPr lang="en-US" dirty="0" smtClean="0"/>
              <a:t>q  is proportional to </a:t>
            </a:r>
            <a:r>
              <a:rPr lang="el-GR" i="1" dirty="0" smtClean="0"/>
              <a:t>γ</a:t>
            </a:r>
            <a:r>
              <a:rPr lang="en-US" i="1" baseline="30000" dirty="0" smtClean="0"/>
              <a:t>5  </a:t>
            </a:r>
            <a:r>
              <a:rPr lang="en-US" dirty="0" smtClean="0"/>
              <a:t>matrixes, it is chirality odd.  So in order to measure </a:t>
            </a:r>
            <a:r>
              <a:rPr lang="el-GR" dirty="0" smtClean="0"/>
              <a:t>δ</a:t>
            </a:r>
            <a:r>
              <a:rPr lang="en-US" dirty="0" smtClean="0"/>
              <a:t>q  the chirality must be flipped  twice.</a:t>
            </a:r>
            <a:endParaRPr lang="ru-RU" dirty="0" smtClean="0"/>
          </a:p>
          <a:p>
            <a:endParaRPr lang="en-US" dirty="0" smtClean="0"/>
          </a:p>
          <a:p>
            <a:r>
              <a:rPr lang="en-US" dirty="0" smtClean="0"/>
              <a:t>This  three functions are related with  the </a:t>
            </a:r>
            <a:r>
              <a:rPr lang="en-US" dirty="0" err="1" smtClean="0"/>
              <a:t>Soffer</a:t>
            </a:r>
            <a:r>
              <a:rPr lang="en-US" dirty="0" smtClean="0"/>
              <a:t> inequality: q(x)+ </a:t>
            </a:r>
            <a:r>
              <a:rPr lang="el-GR" dirty="0" smtClean="0"/>
              <a:t>Δ</a:t>
            </a:r>
            <a:r>
              <a:rPr lang="en-US" dirty="0" smtClean="0"/>
              <a:t>q(x) ≥ 2|</a:t>
            </a:r>
            <a:r>
              <a:rPr lang="el-GR" dirty="0" smtClean="0"/>
              <a:t>δ</a:t>
            </a:r>
            <a:r>
              <a:rPr lang="en-US" dirty="0" smtClean="0"/>
              <a:t>q(x)|.</a:t>
            </a:r>
            <a:endParaRPr lang="ru-RU" dirty="0" smtClean="0"/>
          </a:p>
          <a:p>
            <a:pPr eaLnBrk="1" hangingPunct="1">
              <a:spcBef>
                <a:spcPct val="0"/>
              </a:spcBef>
            </a:pPr>
            <a:endParaRPr lang="en-US" dirty="0" smtClean="0">
              <a:cs typeface="Arial" charset="0"/>
            </a:endParaRPr>
          </a:p>
          <a:p>
            <a:pPr eaLnBrk="1" hangingPunct="1">
              <a:spcBef>
                <a:spcPct val="0"/>
              </a:spcBef>
            </a:pPr>
            <a:endParaRPr lang="en-US" dirty="0" smtClean="0">
              <a:cs typeface="Arial" charset="0"/>
            </a:endParaRPr>
          </a:p>
          <a:p>
            <a:pPr eaLnBrk="1" hangingPunct="1">
              <a:spcBef>
                <a:spcPct val="0"/>
              </a:spcBef>
            </a:pPr>
            <a:endParaRPr lang="en-GB" dirty="0" smtClean="0">
              <a:latin typeface="Arial" charset="0"/>
              <a:cs typeface="Arial" charset="0"/>
            </a:endParaRP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8B5E7-181D-427D-9DED-7B2BE1FE33D3}" type="slidenum">
              <a:rPr lang="de-DE" smtClean="0"/>
              <a:pPr fontAlgn="base">
                <a:spcBef>
                  <a:spcPct val="0"/>
                </a:spcBef>
                <a:spcAft>
                  <a:spcPct val="0"/>
                </a:spcAft>
                <a:defRPr/>
              </a:pPr>
              <a:t>3</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68E563-D35F-47D4-989F-8BE6A733A02E}" type="slidenum">
              <a:rPr lang="de-DE" smtClean="0"/>
              <a:pPr fontAlgn="base">
                <a:spcBef>
                  <a:spcPct val="0"/>
                </a:spcBef>
                <a:spcAft>
                  <a:spcPct val="0"/>
                </a:spcAft>
                <a:defRPr/>
              </a:pPr>
              <a:t>4</a:t>
            </a:fld>
            <a:endParaRPr lang="de-DE"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quark transverse polarization does not mix with the gluon polarization because gluon carry out only longitudinal spin.  It is reason, why it is impossible to  measure </a:t>
            </a:r>
            <a:r>
              <a:rPr lang="el-GR" dirty="0" smtClean="0"/>
              <a:t>δ</a:t>
            </a:r>
            <a:r>
              <a:rPr lang="en-US" dirty="0" smtClean="0"/>
              <a:t>q  in Deep Inelastic Scattering (DIS).</a:t>
            </a:r>
            <a:endParaRPr lang="ru-RU" dirty="0" smtClean="0"/>
          </a:p>
          <a:p>
            <a:endParaRPr lang="en-US" dirty="0" smtClean="0"/>
          </a:p>
          <a:p>
            <a:r>
              <a:rPr lang="en-US" dirty="0" smtClean="0"/>
              <a:t>Direct measurement of </a:t>
            </a:r>
            <a:r>
              <a:rPr lang="en-US" dirty="0" err="1" smtClean="0"/>
              <a:t>transversity</a:t>
            </a:r>
            <a:r>
              <a:rPr lang="en-US" dirty="0" smtClean="0"/>
              <a:t> requires another chiral-odd partner.  For example,  lepton pair production when both scattered protons are transversely polarized.</a:t>
            </a:r>
            <a:endParaRPr lang="ru-RU" dirty="0" smtClean="0"/>
          </a:p>
          <a:p>
            <a:r>
              <a:rPr lang="en-US" dirty="0" smtClean="0"/>
              <a:t> // </a:t>
            </a:r>
          </a:p>
          <a:p>
            <a:r>
              <a:rPr lang="en-US" dirty="0" smtClean="0"/>
              <a:t>Indirect measurement is possible in semi inclusive DIS if protons are transversely polarized, but here we have another problem – </a:t>
            </a:r>
            <a:r>
              <a:rPr lang="en-US" dirty="0" err="1" smtClean="0"/>
              <a:t>ftransversity</a:t>
            </a:r>
            <a:r>
              <a:rPr lang="en-US" dirty="0" smtClean="0"/>
              <a:t> is convoluted with unknown fragmentation function!</a:t>
            </a:r>
            <a:endParaRPr lang="ru-RU" dirty="0" smtClean="0"/>
          </a:p>
          <a:p>
            <a:pPr eaLnBrk="1" hangingPunct="1">
              <a:spcBef>
                <a:spcPct val="0"/>
              </a:spcBef>
            </a:pPr>
            <a:endParaRPr lang="ru-R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charset="0"/>
              <a:cs typeface="Arial" charset="0"/>
            </a:endParaRPr>
          </a:p>
          <a:p>
            <a:r>
              <a:rPr lang="en-US" dirty="0" smtClean="0"/>
              <a:t>Such a kind of process is </a:t>
            </a:r>
            <a:r>
              <a:rPr lang="en-US" dirty="0" err="1" smtClean="0"/>
              <a:t>Drell</a:t>
            </a:r>
            <a:r>
              <a:rPr lang="en-US" dirty="0" smtClean="0"/>
              <a:t>-Yan production of lepton pairs  via measurement of the double transverse spin asymmetry A</a:t>
            </a:r>
            <a:r>
              <a:rPr lang="en-US" baseline="-25000" dirty="0" smtClean="0"/>
              <a:t>TT</a:t>
            </a:r>
            <a:r>
              <a:rPr lang="en-US" dirty="0" smtClean="0"/>
              <a:t>.</a:t>
            </a:r>
            <a:endParaRPr lang="ru-RU" dirty="0" smtClean="0"/>
          </a:p>
          <a:p>
            <a:r>
              <a:rPr lang="en-US" dirty="0" smtClean="0"/>
              <a:t>Here </a:t>
            </a:r>
            <a:r>
              <a:rPr lang="en-US" dirty="0" err="1" smtClean="0"/>
              <a:t>a</a:t>
            </a:r>
            <a:r>
              <a:rPr lang="en-US" baseline="-25000" dirty="0" err="1" smtClean="0"/>
              <a:t>TT</a:t>
            </a:r>
            <a:r>
              <a:rPr lang="en-US" baseline="-25000" dirty="0" smtClean="0"/>
              <a:t>  </a:t>
            </a:r>
            <a:r>
              <a:rPr lang="en-US" dirty="0" smtClean="0"/>
              <a:t>is</a:t>
            </a:r>
            <a:r>
              <a:rPr lang="en-US" baseline="-25000" dirty="0" smtClean="0"/>
              <a:t>  </a:t>
            </a:r>
            <a:r>
              <a:rPr lang="en-US" dirty="0" smtClean="0"/>
              <a:t>double spin asymmetry in</a:t>
            </a:r>
            <a:r>
              <a:rPr lang="en-US" baseline="-25000" dirty="0" smtClean="0"/>
              <a:t>  </a:t>
            </a:r>
            <a:r>
              <a:rPr lang="en-US" dirty="0" smtClean="0"/>
              <a:t>elementary QED</a:t>
            </a:r>
            <a:r>
              <a:rPr lang="en-US" baseline="-25000" dirty="0" smtClean="0"/>
              <a:t> </a:t>
            </a:r>
            <a:r>
              <a:rPr lang="en-US" dirty="0" smtClean="0"/>
              <a:t>process which  is well known, M </a:t>
            </a:r>
            <a:r>
              <a:rPr lang="en-US" baseline="30000" dirty="0" smtClean="0"/>
              <a:t>2</a:t>
            </a:r>
            <a:r>
              <a:rPr lang="en-US" dirty="0" smtClean="0"/>
              <a:t> – lepton pairs  invariant mass.   q   –</a:t>
            </a:r>
            <a:r>
              <a:rPr lang="en-US" baseline="-25000" dirty="0" smtClean="0"/>
              <a:t> </a:t>
            </a:r>
            <a:r>
              <a:rPr lang="en-US" dirty="0" smtClean="0"/>
              <a:t>quark aroma  (u, d, s ..) </a:t>
            </a:r>
            <a:endParaRPr lang="ru-RU" dirty="0" smtClean="0"/>
          </a:p>
          <a:p>
            <a:pPr eaLnBrk="1" hangingPunct="1">
              <a:spcBef>
                <a:spcPct val="0"/>
              </a:spcBef>
            </a:pPr>
            <a:r>
              <a:rPr lang="en-GB" dirty="0" smtClean="0"/>
              <a:t>For </a:t>
            </a:r>
            <a:r>
              <a:rPr lang="en-GB" dirty="0" smtClean="0"/>
              <a:t>example at  PAX energies (s~ 30-50 </a:t>
            </a:r>
            <a:r>
              <a:rPr lang="en-GB" dirty="0" err="1" smtClean="0"/>
              <a:t>GeV</a:t>
            </a:r>
            <a:r>
              <a:rPr lang="en-GB" dirty="0" smtClean="0"/>
              <a:t>,   x</a:t>
            </a:r>
            <a:r>
              <a:rPr lang="en-GB" baseline="-25000" dirty="0" smtClean="0"/>
              <a:t>1</a:t>
            </a:r>
            <a:r>
              <a:rPr lang="en-GB" dirty="0" smtClean="0"/>
              <a:t>x</a:t>
            </a:r>
            <a:r>
              <a:rPr lang="en-GB" baseline="-25000" dirty="0" smtClean="0"/>
              <a:t>2</a:t>
            </a:r>
            <a:r>
              <a:rPr lang="en-GB" dirty="0" smtClean="0"/>
              <a:t>~  0.2-0.3 )  A</a:t>
            </a:r>
            <a:r>
              <a:rPr lang="en-GB" baseline="-25000" dirty="0" smtClean="0"/>
              <a:t>TT</a:t>
            </a:r>
            <a:r>
              <a:rPr lang="en-GB" dirty="0" smtClean="0"/>
              <a:t>/a</a:t>
            </a:r>
            <a:r>
              <a:rPr lang="en-GB" baseline="-25000" dirty="0" smtClean="0"/>
              <a:t>TT</a:t>
            </a:r>
            <a:r>
              <a:rPr lang="en-GB" dirty="0" smtClean="0"/>
              <a:t>~0.2 and it is large enough to be measured. </a:t>
            </a:r>
          </a:p>
          <a:p>
            <a:pPr eaLnBrk="1" hangingPunct="1">
              <a:spcBef>
                <a:spcPct val="0"/>
              </a:spcBef>
            </a:pPr>
            <a:endParaRPr lang="en-GB" dirty="0" smtClean="0"/>
          </a:p>
          <a:p>
            <a:pPr eaLnBrk="1" hangingPunct="1">
              <a:spcBef>
                <a:spcPct val="0"/>
              </a:spcBef>
            </a:pPr>
            <a:r>
              <a:rPr lang="en-GB" dirty="0" smtClean="0"/>
              <a:t> So to measure </a:t>
            </a:r>
            <a:r>
              <a:rPr lang="en-GB" dirty="0" err="1" smtClean="0"/>
              <a:t>transversity</a:t>
            </a:r>
            <a:r>
              <a:rPr lang="en-GB" dirty="0" smtClean="0"/>
              <a:t> it is necessary to detect two opposite sign leptons (electron and positron) in </a:t>
            </a:r>
            <a:r>
              <a:rPr lang="en-GB" dirty="0" err="1" smtClean="0"/>
              <a:t>pp</a:t>
            </a:r>
            <a:r>
              <a:rPr lang="en-GB" dirty="0" smtClean="0"/>
              <a:t>-bar interaction. </a:t>
            </a:r>
            <a:endParaRPr lang="ru-RU" dirty="0" smtClean="0"/>
          </a:p>
          <a:p>
            <a:pPr eaLnBrk="1" hangingPunct="1">
              <a:spcBef>
                <a:spcPct val="0"/>
              </a:spcBef>
            </a:pPr>
            <a:endParaRPr lang="en-GB" dirty="0" smtClean="0">
              <a:latin typeface="Arial" charset="0"/>
              <a:cs typeface="Arial" charset="0"/>
            </a:endParaRPr>
          </a:p>
          <a:p>
            <a:pPr eaLnBrk="1" hangingPunct="1">
              <a:spcBef>
                <a:spcPct val="0"/>
              </a:spcBef>
            </a:pPr>
            <a:endParaRPr lang="en-GB" dirty="0" smtClean="0">
              <a:latin typeface="Arial" charset="0"/>
              <a:cs typeface="Arial" charset="0"/>
            </a:endParaRP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B11EA5-4CE4-42AF-AB39-22EEA1F76697}" type="slidenum">
              <a:rPr lang="de-DE" smtClean="0"/>
              <a:pPr fontAlgn="base">
                <a:spcBef>
                  <a:spcPct val="0"/>
                </a:spcBef>
                <a:spcAft>
                  <a:spcPct val="0"/>
                </a:spcAft>
                <a:defRPr/>
              </a:pPr>
              <a:t>5</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PAX experiment in collider mode looks like:</a:t>
            </a:r>
            <a:r>
              <a:rPr lang="en-US" baseline="0" dirty="0" smtClean="0"/>
              <a:t> </a:t>
            </a:r>
            <a:r>
              <a:rPr lang="en-US" dirty="0" smtClean="0"/>
              <a:t> GEANT4</a:t>
            </a:r>
            <a:r>
              <a:rPr lang="en-US" baseline="0" dirty="0" smtClean="0"/>
              <a:t> figure of PAX detector from </a:t>
            </a:r>
            <a:r>
              <a:rPr lang="en-US" baseline="0" dirty="0" err="1" smtClean="0"/>
              <a:t>Gogi</a:t>
            </a:r>
            <a:r>
              <a:rPr lang="en-US" baseline="0" dirty="0" smtClean="0"/>
              <a:t> </a:t>
            </a:r>
            <a:r>
              <a:rPr lang="en-US" baseline="0" dirty="0" err="1" smtClean="0"/>
              <a:t>Macharashvili</a:t>
            </a:r>
            <a:r>
              <a:rPr lang="en-US" baseline="0" dirty="0" smtClean="0"/>
              <a:t>.</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E307F5D8-C372-4724-A300-DE6C781A212A}" type="slidenum">
              <a:rPr lang="ru-RU" smtClean="0"/>
              <a:pPr>
                <a:defRPr/>
              </a:pPr>
              <a:t>6</a:t>
            </a:fld>
            <a:endParaRPr lang="ru-RU"/>
          </a:p>
        </p:txBody>
      </p:sp>
    </p:spTree>
    <p:extLst>
      <p:ext uri="{BB962C8B-B14F-4D97-AF65-F5344CB8AC3E}">
        <p14:creationId xmlns:p14="http://schemas.microsoft.com/office/powerpoint/2010/main" xmlns="" val="289403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Drell</a:t>
            </a:r>
            <a:r>
              <a:rPr lang="en-US" dirty="0" smtClean="0"/>
              <a:t>-Yan signal (yellow) and background; main background channel is pi0-&gt;gamma, </a:t>
            </a:r>
            <a:r>
              <a:rPr lang="en-US" dirty="0" err="1" smtClean="0"/>
              <a:t>e+e</a:t>
            </a:r>
            <a:r>
              <a:rPr lang="en-US" dirty="0" smtClean="0"/>
              <a:t>-</a:t>
            </a:r>
            <a:r>
              <a:rPr lang="en-US" baseline="0" dirty="0" smtClean="0"/>
              <a:t> </a:t>
            </a:r>
          </a:p>
          <a:p>
            <a:r>
              <a:rPr lang="en-US" baseline="0" dirty="0" err="1" smtClean="0"/>
              <a:t>Whan</a:t>
            </a:r>
            <a:r>
              <a:rPr lang="en-US" baseline="0" dirty="0" smtClean="0"/>
              <a:t> only two lepton was detected from different pi0 decay (small energy, but large opening angle).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4 · 10^9 </a:t>
            </a:r>
            <a:r>
              <a:rPr lang="en-US" sz="1200" b="0" i="0" u="none" strike="noStrike" kern="1200" baseline="0" dirty="0" err="1" smtClean="0">
                <a:solidFill>
                  <a:schemeClr val="tx1"/>
                </a:solidFill>
                <a:latin typeface="+mn-lt"/>
                <a:ea typeface="+mn-ea"/>
                <a:cs typeface="+mn-cs"/>
              </a:rPr>
              <a:t>pp</a:t>
            </a:r>
            <a:r>
              <a:rPr lang="en-US" sz="1200" b="0" i="0" u="none" strike="noStrike" kern="1200" baseline="0" dirty="0" smtClean="0">
                <a:solidFill>
                  <a:schemeClr val="tx1"/>
                </a:solidFill>
                <a:latin typeface="+mn-lt"/>
                <a:ea typeface="+mn-ea"/>
                <a:cs typeface="+mn-cs"/>
              </a:rPr>
              <a:t> interactions generated according PITHYA event generator: by GM and myself.</a:t>
            </a:r>
          </a:p>
          <a:p>
            <a:r>
              <a:rPr lang="en-US" sz="1200" b="0" i="0" u="none" strike="noStrike" kern="1200" baseline="0" dirty="0" smtClean="0">
                <a:solidFill>
                  <a:schemeClr val="tx1"/>
                </a:solidFill>
                <a:latin typeface="+mn-lt"/>
                <a:ea typeface="+mn-ea"/>
                <a:cs typeface="+mn-cs"/>
              </a:rPr>
              <a:t>The background below 1.5 </a:t>
            </a:r>
            <a:r>
              <a:rPr lang="en-US" sz="1200" b="0" i="0" u="none" strike="noStrike" kern="1200" baseline="0" dirty="0" err="1" smtClean="0">
                <a:solidFill>
                  <a:schemeClr val="tx1"/>
                </a:solidFill>
                <a:latin typeface="+mn-lt"/>
                <a:ea typeface="+mn-ea"/>
                <a:cs typeface="+mn-cs"/>
              </a:rPr>
              <a:t>GeV</a:t>
            </a:r>
            <a:r>
              <a:rPr lang="en-US" sz="1200" b="0" i="0" u="none" strike="noStrike" kern="1200" baseline="0" dirty="0" smtClean="0">
                <a:solidFill>
                  <a:schemeClr val="tx1"/>
                </a:solidFill>
                <a:latin typeface="+mn-lt"/>
                <a:ea typeface="+mn-ea"/>
                <a:cs typeface="+mn-cs"/>
              </a:rPr>
              <a:t>/c2 is not shown since it is vetoed by the trigger.</a:t>
            </a:r>
          </a:p>
          <a:p>
            <a:endParaRPr 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Problem: Polarized antiproton beam never produced yet. </a:t>
            </a:r>
            <a:endParaRPr lang="ru-RU" dirty="0" smtClean="0"/>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307F5D8-C372-4724-A300-DE6C781A212A}" type="slidenum">
              <a:rPr lang="ru-RU" smtClean="0"/>
              <a:pPr>
                <a:defRPr/>
              </a:pPr>
              <a:t>7</a:t>
            </a:fld>
            <a:endParaRPr lang="ru-RU"/>
          </a:p>
        </p:txBody>
      </p:sp>
    </p:spTree>
    <p:extLst>
      <p:ext uri="{BB962C8B-B14F-4D97-AF65-F5344CB8AC3E}">
        <p14:creationId xmlns:p14="http://schemas.microsoft.com/office/powerpoint/2010/main" xmlns="" val="2902564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But we are able to use unique  possibility  of storage rings:  Any spin-dependent losses  filters spin of the stored beam.  </a:t>
            </a:r>
          </a:p>
          <a:p>
            <a:r>
              <a:rPr lang="en-US" dirty="0" smtClean="0"/>
              <a:t>There are two processes:</a:t>
            </a:r>
            <a:endParaRPr lang="ru-RU" dirty="0" smtClean="0"/>
          </a:p>
          <a:p>
            <a:r>
              <a:rPr lang="en-US" dirty="0" smtClean="0"/>
              <a:t>Selective loss - discard one sub-state more than the other.  </a:t>
            </a:r>
            <a:r>
              <a:rPr lang="en-US" i="1" dirty="0" smtClean="0"/>
              <a:t>Purely </a:t>
            </a:r>
            <a:r>
              <a:rPr lang="en-US" i="1" dirty="0" err="1" smtClean="0"/>
              <a:t>hadronic</a:t>
            </a:r>
            <a:r>
              <a:rPr lang="en-US" i="1" dirty="0" smtClean="0"/>
              <a:t> interaction, for example </a:t>
            </a:r>
            <a:r>
              <a:rPr lang="en-US" i="1" dirty="0" err="1" smtClean="0"/>
              <a:t>pp</a:t>
            </a:r>
            <a:r>
              <a:rPr lang="en-US" i="1" dirty="0" smtClean="0"/>
              <a:t> elastic scattering. </a:t>
            </a:r>
            <a:endParaRPr lang="ru-RU" dirty="0" smtClean="0"/>
          </a:p>
          <a:p>
            <a:r>
              <a:rPr lang="en-US" dirty="0" smtClean="0"/>
              <a:t>Selective flip - reverse one sub-state more than the other.</a:t>
            </a:r>
            <a:endParaRPr lang="ru-RU" dirty="0" smtClean="0"/>
          </a:p>
          <a:p>
            <a:endParaRPr lang="en-US" dirty="0" smtClean="0"/>
          </a:p>
          <a:p>
            <a:r>
              <a:rPr lang="en-US" dirty="0" smtClean="0"/>
              <a:t>Both methods  involve long beam lifetime and long polarization lifetimes!</a:t>
            </a:r>
            <a:endParaRPr lang="ru-RU"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9D1172-C6AA-4D94-B7F8-C513882B9E83}" type="slidenum">
              <a:rPr lang="ru-RU" smtClean="0"/>
              <a:pPr fontAlgn="base">
                <a:spcBef>
                  <a:spcPct val="0"/>
                </a:spcBef>
                <a:spcAft>
                  <a:spcPct val="0"/>
                </a:spcAft>
                <a:defRPr/>
              </a:pPr>
              <a:t>8</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Do polarized electrons  polarize a proton beam?</a:t>
            </a:r>
            <a:endParaRPr lang="ru-RU" dirty="0" smtClean="0"/>
          </a:p>
          <a:p>
            <a:r>
              <a:rPr lang="en-US" dirty="0" smtClean="0"/>
              <a:t>Idea is in following: lets we have </a:t>
            </a:r>
            <a:r>
              <a:rPr lang="en-US" dirty="0" err="1" smtClean="0"/>
              <a:t>unpolarized</a:t>
            </a:r>
            <a:r>
              <a:rPr lang="en-US" dirty="0" smtClean="0"/>
              <a:t> proton beam, circulating in storage ring and co-moving polarized electrons (for example from electron  cooler ) with very small relative velocity. </a:t>
            </a:r>
          </a:p>
          <a:p>
            <a:endParaRPr lang="en-US" dirty="0" smtClean="0"/>
          </a:p>
          <a:p>
            <a:r>
              <a:rPr lang="en-US" dirty="0" smtClean="0"/>
              <a:t>In principle in this strict section spin transfers from electron to proton is possible and if cross section of this process is large  enough at the and we will  get polarized proton beam.</a:t>
            </a:r>
            <a:endParaRPr lang="ru-RU" dirty="0" smtClean="0"/>
          </a:p>
          <a:p>
            <a:endParaRPr lang="en-GB" dirty="0" smtClean="0"/>
          </a:p>
          <a:p>
            <a:r>
              <a:rPr lang="en-GB" dirty="0" smtClean="0"/>
              <a:t>How to check this idea with the existing experimental facilities?</a:t>
            </a:r>
            <a:endParaRPr lang="ru-RU" dirty="0" smtClean="0"/>
          </a:p>
        </p:txBody>
      </p:sp>
      <p:sp>
        <p:nvSpPr>
          <p:cNvPr id="4" name="Slide Number Placeholder 3"/>
          <p:cNvSpPr>
            <a:spLocks noGrp="1"/>
          </p:cNvSpPr>
          <p:nvPr>
            <p:ph type="sldNum" sz="quarter" idx="5"/>
          </p:nvPr>
        </p:nvSpPr>
        <p:spPr/>
        <p:txBody>
          <a:bodyPr/>
          <a:lstStyle/>
          <a:p>
            <a:pPr>
              <a:defRPr/>
            </a:pPr>
            <a:fld id="{62F217DB-CE53-42B8-956B-93C8764D388F}" type="slidenum">
              <a:rPr lang="ru-RU" smtClean="0"/>
              <a:pPr>
                <a:defRPr/>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lvl1pPr>
              <a:defRPr/>
            </a:lvl1pPr>
          </a:lstStyle>
          <a:p>
            <a:pPr>
              <a:defRPr/>
            </a:pPr>
            <a:fld id="{1860A7CA-F28C-4BB3-B00D-BEB7A4613781}" type="datetime1">
              <a:rPr lang="ru-RU"/>
              <a:pPr>
                <a:defRPr/>
              </a:pPr>
              <a:t>05.08.2012</a:t>
            </a:fld>
            <a:endParaRPr lang="ru-RU"/>
          </a:p>
        </p:txBody>
      </p:sp>
      <p:sp>
        <p:nvSpPr>
          <p:cNvPr id="5" name="Footer Placeholder 4"/>
          <p:cNvSpPr>
            <a:spLocks noGrp="1"/>
          </p:cNvSpPr>
          <p:nvPr>
            <p:ph type="ftr" sz="quarter" idx="11"/>
          </p:nvPr>
        </p:nvSpPr>
        <p:spPr/>
        <p:txBody>
          <a:bodyPr/>
          <a:lstStyle>
            <a:lvl1pPr>
              <a:defRPr/>
            </a:lvl1pPr>
          </a:lstStyle>
          <a:p>
            <a:pPr>
              <a:defRPr/>
            </a:pPr>
            <a:r>
              <a:rPr lang="en-US"/>
              <a:t>Mirian Tabidze         HEPI TSU</a:t>
            </a:r>
            <a:endParaRPr lang="ru-RU"/>
          </a:p>
        </p:txBody>
      </p:sp>
      <p:sp>
        <p:nvSpPr>
          <p:cNvPr id="6" name="Slide Number Placeholder 5"/>
          <p:cNvSpPr>
            <a:spLocks noGrp="1"/>
          </p:cNvSpPr>
          <p:nvPr>
            <p:ph type="sldNum" sz="quarter" idx="12"/>
          </p:nvPr>
        </p:nvSpPr>
        <p:spPr/>
        <p:txBody>
          <a:bodyPr/>
          <a:lstStyle>
            <a:lvl1pPr>
              <a:defRPr/>
            </a:lvl1pPr>
          </a:lstStyle>
          <a:p>
            <a:pPr>
              <a:defRPr/>
            </a:pPr>
            <a:fld id="{164BE765-7E2E-4E90-B93E-37DB32F54A74}" type="slidenum">
              <a:rPr lang="ru-RU"/>
              <a:pPr>
                <a:defRPr/>
              </a:pPr>
              <a:t>‹#›</a:t>
            </a:fld>
            <a:endParaRPr lang="ru-RU"/>
          </a:p>
        </p:txBody>
      </p:sp>
    </p:spTree>
    <p:extLst>
      <p:ext uri="{BB962C8B-B14F-4D97-AF65-F5344CB8AC3E}">
        <p14:creationId xmlns:p14="http://schemas.microsoft.com/office/powerpoint/2010/main" xmlns="" val="376477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6EF7154B-C434-4FEF-91D9-2C5DA37F13BB}" type="datetime1">
              <a:rPr lang="ru-RU"/>
              <a:pPr>
                <a:defRPr/>
              </a:pPr>
              <a:t>05.08.2012</a:t>
            </a:fld>
            <a:endParaRPr lang="ru-RU"/>
          </a:p>
        </p:txBody>
      </p:sp>
      <p:sp>
        <p:nvSpPr>
          <p:cNvPr id="5" name="Footer Placeholder 4"/>
          <p:cNvSpPr>
            <a:spLocks noGrp="1"/>
          </p:cNvSpPr>
          <p:nvPr>
            <p:ph type="ftr" sz="quarter" idx="11"/>
          </p:nvPr>
        </p:nvSpPr>
        <p:spPr/>
        <p:txBody>
          <a:bodyPr/>
          <a:lstStyle>
            <a:lvl1pPr>
              <a:defRPr/>
            </a:lvl1pPr>
          </a:lstStyle>
          <a:p>
            <a:pPr>
              <a:defRPr/>
            </a:pPr>
            <a:r>
              <a:rPr lang="en-US"/>
              <a:t>Mirian Tabidze         HEPI TSU</a:t>
            </a:r>
            <a:endParaRPr lang="ru-RU"/>
          </a:p>
        </p:txBody>
      </p:sp>
      <p:sp>
        <p:nvSpPr>
          <p:cNvPr id="6" name="Slide Number Placeholder 5"/>
          <p:cNvSpPr>
            <a:spLocks noGrp="1"/>
          </p:cNvSpPr>
          <p:nvPr>
            <p:ph type="sldNum" sz="quarter" idx="12"/>
          </p:nvPr>
        </p:nvSpPr>
        <p:spPr/>
        <p:txBody>
          <a:bodyPr/>
          <a:lstStyle>
            <a:lvl1pPr>
              <a:defRPr/>
            </a:lvl1pPr>
          </a:lstStyle>
          <a:p>
            <a:pPr>
              <a:defRPr/>
            </a:pPr>
            <a:fld id="{E80C735E-FE3A-448B-9DA9-4B81E78B0F43}" type="slidenum">
              <a:rPr lang="ru-RU"/>
              <a:pPr>
                <a:defRPr/>
              </a:pPr>
              <a:t>‹#›</a:t>
            </a:fld>
            <a:endParaRPr lang="ru-RU"/>
          </a:p>
        </p:txBody>
      </p:sp>
    </p:spTree>
    <p:extLst>
      <p:ext uri="{BB962C8B-B14F-4D97-AF65-F5344CB8AC3E}">
        <p14:creationId xmlns:p14="http://schemas.microsoft.com/office/powerpoint/2010/main" xmlns="" val="277823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E7823A11-679B-4DB0-9951-B9AD9CF31653}" type="datetime1">
              <a:rPr lang="ru-RU"/>
              <a:pPr>
                <a:defRPr/>
              </a:pPr>
              <a:t>05.08.2012</a:t>
            </a:fld>
            <a:endParaRPr lang="ru-RU"/>
          </a:p>
        </p:txBody>
      </p:sp>
      <p:sp>
        <p:nvSpPr>
          <p:cNvPr id="5" name="Footer Placeholder 4"/>
          <p:cNvSpPr>
            <a:spLocks noGrp="1"/>
          </p:cNvSpPr>
          <p:nvPr>
            <p:ph type="ftr" sz="quarter" idx="11"/>
          </p:nvPr>
        </p:nvSpPr>
        <p:spPr/>
        <p:txBody>
          <a:bodyPr/>
          <a:lstStyle>
            <a:lvl1pPr>
              <a:defRPr/>
            </a:lvl1pPr>
          </a:lstStyle>
          <a:p>
            <a:pPr>
              <a:defRPr/>
            </a:pPr>
            <a:r>
              <a:rPr lang="en-US"/>
              <a:t>Mirian Tabidze         HEPI TSU</a:t>
            </a:r>
            <a:endParaRPr lang="ru-RU"/>
          </a:p>
        </p:txBody>
      </p:sp>
      <p:sp>
        <p:nvSpPr>
          <p:cNvPr id="6" name="Slide Number Placeholder 5"/>
          <p:cNvSpPr>
            <a:spLocks noGrp="1"/>
          </p:cNvSpPr>
          <p:nvPr>
            <p:ph type="sldNum" sz="quarter" idx="12"/>
          </p:nvPr>
        </p:nvSpPr>
        <p:spPr/>
        <p:txBody>
          <a:bodyPr/>
          <a:lstStyle>
            <a:lvl1pPr>
              <a:defRPr/>
            </a:lvl1pPr>
          </a:lstStyle>
          <a:p>
            <a:pPr>
              <a:defRPr/>
            </a:pPr>
            <a:fld id="{C6BFE781-45D1-42CF-9BD9-7C92E323077C}" type="slidenum">
              <a:rPr lang="ru-RU"/>
              <a:pPr>
                <a:defRPr/>
              </a:pPr>
              <a:t>‹#›</a:t>
            </a:fld>
            <a:endParaRPr lang="ru-RU"/>
          </a:p>
        </p:txBody>
      </p:sp>
    </p:spTree>
    <p:extLst>
      <p:ext uri="{BB962C8B-B14F-4D97-AF65-F5344CB8AC3E}">
        <p14:creationId xmlns:p14="http://schemas.microsoft.com/office/powerpoint/2010/main" xmlns="" val="177295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pPr>
              <a:defRPr/>
            </a:pPr>
            <a:fld id="{6757839A-1950-4CCB-8C57-B460F7F62151}" type="datetime1">
              <a:rPr lang="ru-RU"/>
              <a:pPr>
                <a:defRPr/>
              </a:pPr>
              <a:t>05.08.2012</a:t>
            </a:fld>
            <a:endParaRPr lang="ru-RU"/>
          </a:p>
        </p:txBody>
      </p:sp>
      <p:sp>
        <p:nvSpPr>
          <p:cNvPr id="5" name="Footer Placeholder 4"/>
          <p:cNvSpPr>
            <a:spLocks noGrp="1"/>
          </p:cNvSpPr>
          <p:nvPr>
            <p:ph type="ftr" sz="quarter" idx="11"/>
          </p:nvPr>
        </p:nvSpPr>
        <p:spPr/>
        <p:txBody>
          <a:bodyPr/>
          <a:lstStyle>
            <a:lvl1pPr>
              <a:defRPr/>
            </a:lvl1pPr>
          </a:lstStyle>
          <a:p>
            <a:pPr>
              <a:defRPr/>
            </a:pPr>
            <a:r>
              <a:rPr lang="en-US"/>
              <a:t>Mirian Tabidze         HEPI TSU</a:t>
            </a:r>
            <a:endParaRPr lang="ru-RU"/>
          </a:p>
        </p:txBody>
      </p:sp>
      <p:sp>
        <p:nvSpPr>
          <p:cNvPr id="6" name="Slide Number Placeholder 5"/>
          <p:cNvSpPr>
            <a:spLocks noGrp="1"/>
          </p:cNvSpPr>
          <p:nvPr>
            <p:ph type="sldNum" sz="quarter" idx="12"/>
          </p:nvPr>
        </p:nvSpPr>
        <p:spPr/>
        <p:txBody>
          <a:bodyPr/>
          <a:lstStyle>
            <a:lvl1pPr>
              <a:defRPr/>
            </a:lvl1pPr>
          </a:lstStyle>
          <a:p>
            <a:pPr>
              <a:defRPr/>
            </a:pPr>
            <a:fld id="{61B1B067-26E6-4C04-AA12-99637446F56A}" type="slidenum">
              <a:rPr lang="ru-RU"/>
              <a:pPr>
                <a:defRPr/>
              </a:pPr>
              <a:t>‹#›</a:t>
            </a:fld>
            <a:endParaRPr lang="ru-RU"/>
          </a:p>
        </p:txBody>
      </p:sp>
    </p:spTree>
    <p:extLst>
      <p:ext uri="{BB962C8B-B14F-4D97-AF65-F5344CB8AC3E}">
        <p14:creationId xmlns:p14="http://schemas.microsoft.com/office/powerpoint/2010/main" xmlns="" val="146254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88BD76-D869-42E9-A781-AE24F84EB8FF}" type="datetime1">
              <a:rPr lang="ru-RU"/>
              <a:pPr>
                <a:defRPr/>
              </a:pPr>
              <a:t>05.08.2012</a:t>
            </a:fld>
            <a:endParaRPr lang="ru-RU"/>
          </a:p>
        </p:txBody>
      </p:sp>
      <p:sp>
        <p:nvSpPr>
          <p:cNvPr id="5" name="Footer Placeholder 4"/>
          <p:cNvSpPr>
            <a:spLocks noGrp="1"/>
          </p:cNvSpPr>
          <p:nvPr>
            <p:ph type="ftr" sz="quarter" idx="11"/>
          </p:nvPr>
        </p:nvSpPr>
        <p:spPr/>
        <p:txBody>
          <a:bodyPr/>
          <a:lstStyle>
            <a:lvl1pPr>
              <a:defRPr/>
            </a:lvl1pPr>
          </a:lstStyle>
          <a:p>
            <a:pPr>
              <a:defRPr/>
            </a:pPr>
            <a:r>
              <a:rPr lang="en-US"/>
              <a:t>Mirian Tabidze         HEPI TSU</a:t>
            </a:r>
            <a:endParaRPr lang="ru-RU"/>
          </a:p>
        </p:txBody>
      </p:sp>
      <p:sp>
        <p:nvSpPr>
          <p:cNvPr id="6" name="Slide Number Placeholder 5"/>
          <p:cNvSpPr>
            <a:spLocks noGrp="1"/>
          </p:cNvSpPr>
          <p:nvPr>
            <p:ph type="sldNum" sz="quarter" idx="12"/>
          </p:nvPr>
        </p:nvSpPr>
        <p:spPr/>
        <p:txBody>
          <a:bodyPr/>
          <a:lstStyle>
            <a:lvl1pPr>
              <a:defRPr/>
            </a:lvl1pPr>
          </a:lstStyle>
          <a:p>
            <a:pPr>
              <a:defRPr/>
            </a:pPr>
            <a:fld id="{9136F6B9-2D88-4895-AE9F-43165B61695D}" type="slidenum">
              <a:rPr lang="ru-RU"/>
              <a:pPr>
                <a:defRPr/>
              </a:pPr>
              <a:t>‹#›</a:t>
            </a:fld>
            <a:endParaRPr lang="ru-RU"/>
          </a:p>
        </p:txBody>
      </p:sp>
    </p:spTree>
    <p:extLst>
      <p:ext uri="{BB962C8B-B14F-4D97-AF65-F5344CB8AC3E}">
        <p14:creationId xmlns:p14="http://schemas.microsoft.com/office/powerpoint/2010/main" xmlns="" val="285043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3"/>
          <p:cNvSpPr>
            <a:spLocks noGrp="1"/>
          </p:cNvSpPr>
          <p:nvPr>
            <p:ph type="dt" sz="half" idx="10"/>
          </p:nvPr>
        </p:nvSpPr>
        <p:spPr/>
        <p:txBody>
          <a:bodyPr/>
          <a:lstStyle>
            <a:lvl1pPr>
              <a:defRPr/>
            </a:lvl1pPr>
          </a:lstStyle>
          <a:p>
            <a:pPr>
              <a:defRPr/>
            </a:pPr>
            <a:fld id="{57E14514-2F65-45E0-84CC-ED51CC08136B}" type="datetime1">
              <a:rPr lang="ru-RU"/>
              <a:pPr>
                <a:defRPr/>
              </a:pPr>
              <a:t>05.08.2012</a:t>
            </a:fld>
            <a:endParaRPr lang="ru-RU"/>
          </a:p>
        </p:txBody>
      </p:sp>
      <p:sp>
        <p:nvSpPr>
          <p:cNvPr id="6" name="Footer Placeholder 4"/>
          <p:cNvSpPr>
            <a:spLocks noGrp="1"/>
          </p:cNvSpPr>
          <p:nvPr>
            <p:ph type="ftr" sz="quarter" idx="11"/>
          </p:nvPr>
        </p:nvSpPr>
        <p:spPr/>
        <p:txBody>
          <a:bodyPr/>
          <a:lstStyle>
            <a:lvl1pPr>
              <a:defRPr/>
            </a:lvl1pPr>
          </a:lstStyle>
          <a:p>
            <a:pPr>
              <a:defRPr/>
            </a:pPr>
            <a:r>
              <a:rPr lang="en-US"/>
              <a:t>Mirian Tabidze         HEPI TSU</a:t>
            </a:r>
            <a:endParaRPr lang="ru-RU"/>
          </a:p>
        </p:txBody>
      </p:sp>
      <p:sp>
        <p:nvSpPr>
          <p:cNvPr id="7" name="Slide Number Placeholder 5"/>
          <p:cNvSpPr>
            <a:spLocks noGrp="1"/>
          </p:cNvSpPr>
          <p:nvPr>
            <p:ph type="sldNum" sz="quarter" idx="12"/>
          </p:nvPr>
        </p:nvSpPr>
        <p:spPr/>
        <p:txBody>
          <a:bodyPr/>
          <a:lstStyle>
            <a:lvl1pPr>
              <a:defRPr/>
            </a:lvl1pPr>
          </a:lstStyle>
          <a:p>
            <a:pPr>
              <a:defRPr/>
            </a:pPr>
            <a:fld id="{6D67DD1E-9509-47AD-BCD7-DBDB42A065CD}" type="slidenum">
              <a:rPr lang="ru-RU"/>
              <a:pPr>
                <a:defRPr/>
              </a:pPr>
              <a:t>‹#›</a:t>
            </a:fld>
            <a:endParaRPr lang="ru-RU"/>
          </a:p>
        </p:txBody>
      </p:sp>
    </p:spTree>
    <p:extLst>
      <p:ext uri="{BB962C8B-B14F-4D97-AF65-F5344CB8AC3E}">
        <p14:creationId xmlns:p14="http://schemas.microsoft.com/office/powerpoint/2010/main" xmlns="" val="234846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3"/>
          <p:cNvSpPr>
            <a:spLocks noGrp="1"/>
          </p:cNvSpPr>
          <p:nvPr>
            <p:ph type="dt" sz="half" idx="10"/>
          </p:nvPr>
        </p:nvSpPr>
        <p:spPr/>
        <p:txBody>
          <a:bodyPr/>
          <a:lstStyle>
            <a:lvl1pPr>
              <a:defRPr/>
            </a:lvl1pPr>
          </a:lstStyle>
          <a:p>
            <a:pPr>
              <a:defRPr/>
            </a:pPr>
            <a:fld id="{F549EB8B-BE0A-46BC-A599-4E952B7A8516}" type="datetime1">
              <a:rPr lang="ru-RU"/>
              <a:pPr>
                <a:defRPr/>
              </a:pPr>
              <a:t>05.08.2012</a:t>
            </a:fld>
            <a:endParaRPr lang="ru-RU"/>
          </a:p>
        </p:txBody>
      </p:sp>
      <p:sp>
        <p:nvSpPr>
          <p:cNvPr id="8" name="Footer Placeholder 4"/>
          <p:cNvSpPr>
            <a:spLocks noGrp="1"/>
          </p:cNvSpPr>
          <p:nvPr>
            <p:ph type="ftr" sz="quarter" idx="11"/>
          </p:nvPr>
        </p:nvSpPr>
        <p:spPr/>
        <p:txBody>
          <a:bodyPr/>
          <a:lstStyle>
            <a:lvl1pPr>
              <a:defRPr/>
            </a:lvl1pPr>
          </a:lstStyle>
          <a:p>
            <a:pPr>
              <a:defRPr/>
            </a:pPr>
            <a:r>
              <a:rPr lang="en-US"/>
              <a:t>Mirian Tabidze         HEPI TSU</a:t>
            </a:r>
            <a:endParaRPr lang="ru-RU"/>
          </a:p>
        </p:txBody>
      </p:sp>
      <p:sp>
        <p:nvSpPr>
          <p:cNvPr id="9" name="Slide Number Placeholder 5"/>
          <p:cNvSpPr>
            <a:spLocks noGrp="1"/>
          </p:cNvSpPr>
          <p:nvPr>
            <p:ph type="sldNum" sz="quarter" idx="12"/>
          </p:nvPr>
        </p:nvSpPr>
        <p:spPr/>
        <p:txBody>
          <a:bodyPr/>
          <a:lstStyle>
            <a:lvl1pPr>
              <a:defRPr/>
            </a:lvl1pPr>
          </a:lstStyle>
          <a:p>
            <a:pPr>
              <a:defRPr/>
            </a:pPr>
            <a:fld id="{8D72BDB3-AA3A-4C24-8C0C-9826169CE7F1}" type="slidenum">
              <a:rPr lang="ru-RU"/>
              <a:pPr>
                <a:defRPr/>
              </a:pPr>
              <a:t>‹#›</a:t>
            </a:fld>
            <a:endParaRPr lang="ru-RU"/>
          </a:p>
        </p:txBody>
      </p:sp>
    </p:spTree>
    <p:extLst>
      <p:ext uri="{BB962C8B-B14F-4D97-AF65-F5344CB8AC3E}">
        <p14:creationId xmlns:p14="http://schemas.microsoft.com/office/powerpoint/2010/main" xmlns="" val="402985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3"/>
          <p:cNvSpPr>
            <a:spLocks noGrp="1"/>
          </p:cNvSpPr>
          <p:nvPr>
            <p:ph type="dt" sz="half" idx="10"/>
          </p:nvPr>
        </p:nvSpPr>
        <p:spPr/>
        <p:txBody>
          <a:bodyPr/>
          <a:lstStyle>
            <a:lvl1pPr>
              <a:defRPr/>
            </a:lvl1pPr>
          </a:lstStyle>
          <a:p>
            <a:pPr>
              <a:defRPr/>
            </a:pPr>
            <a:fld id="{6941C889-F89F-40C7-88B1-EDC4EF1C83EF}" type="datetime1">
              <a:rPr lang="ru-RU"/>
              <a:pPr>
                <a:defRPr/>
              </a:pPr>
              <a:t>05.08.2012</a:t>
            </a:fld>
            <a:endParaRPr lang="ru-RU"/>
          </a:p>
        </p:txBody>
      </p:sp>
      <p:sp>
        <p:nvSpPr>
          <p:cNvPr id="4" name="Footer Placeholder 4"/>
          <p:cNvSpPr>
            <a:spLocks noGrp="1"/>
          </p:cNvSpPr>
          <p:nvPr>
            <p:ph type="ftr" sz="quarter" idx="11"/>
          </p:nvPr>
        </p:nvSpPr>
        <p:spPr/>
        <p:txBody>
          <a:bodyPr/>
          <a:lstStyle>
            <a:lvl1pPr>
              <a:defRPr/>
            </a:lvl1pPr>
          </a:lstStyle>
          <a:p>
            <a:pPr>
              <a:defRPr/>
            </a:pPr>
            <a:r>
              <a:rPr lang="en-US"/>
              <a:t>Mirian Tabidze         HEPI TSU</a:t>
            </a:r>
            <a:endParaRPr lang="ru-RU"/>
          </a:p>
        </p:txBody>
      </p:sp>
      <p:sp>
        <p:nvSpPr>
          <p:cNvPr id="5" name="Slide Number Placeholder 5"/>
          <p:cNvSpPr>
            <a:spLocks noGrp="1"/>
          </p:cNvSpPr>
          <p:nvPr>
            <p:ph type="sldNum" sz="quarter" idx="12"/>
          </p:nvPr>
        </p:nvSpPr>
        <p:spPr/>
        <p:txBody>
          <a:bodyPr/>
          <a:lstStyle>
            <a:lvl1pPr>
              <a:defRPr/>
            </a:lvl1pPr>
          </a:lstStyle>
          <a:p>
            <a:pPr>
              <a:defRPr/>
            </a:pPr>
            <a:fld id="{137CD1AF-5ACC-4BD3-A037-C173C2536731}" type="slidenum">
              <a:rPr lang="ru-RU"/>
              <a:pPr>
                <a:defRPr/>
              </a:pPr>
              <a:t>‹#›</a:t>
            </a:fld>
            <a:endParaRPr lang="ru-RU"/>
          </a:p>
        </p:txBody>
      </p:sp>
    </p:spTree>
    <p:extLst>
      <p:ext uri="{BB962C8B-B14F-4D97-AF65-F5344CB8AC3E}">
        <p14:creationId xmlns:p14="http://schemas.microsoft.com/office/powerpoint/2010/main" xmlns="" val="343250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8278E3-66ED-42B2-ACC3-B4AE22BD9955}" type="datetime1">
              <a:rPr lang="ru-RU"/>
              <a:pPr>
                <a:defRPr/>
              </a:pPr>
              <a:t>05.08.2012</a:t>
            </a:fld>
            <a:endParaRPr lang="ru-RU"/>
          </a:p>
        </p:txBody>
      </p:sp>
      <p:sp>
        <p:nvSpPr>
          <p:cNvPr id="3" name="Footer Placeholder 4"/>
          <p:cNvSpPr>
            <a:spLocks noGrp="1"/>
          </p:cNvSpPr>
          <p:nvPr>
            <p:ph type="ftr" sz="quarter" idx="11"/>
          </p:nvPr>
        </p:nvSpPr>
        <p:spPr/>
        <p:txBody>
          <a:bodyPr/>
          <a:lstStyle>
            <a:lvl1pPr>
              <a:defRPr/>
            </a:lvl1pPr>
          </a:lstStyle>
          <a:p>
            <a:pPr>
              <a:defRPr/>
            </a:pPr>
            <a:r>
              <a:rPr lang="en-US"/>
              <a:t>Mirian Tabidze         HEPI TSU</a:t>
            </a:r>
            <a:endParaRPr lang="ru-RU"/>
          </a:p>
        </p:txBody>
      </p:sp>
      <p:sp>
        <p:nvSpPr>
          <p:cNvPr id="4" name="Slide Number Placeholder 5"/>
          <p:cNvSpPr>
            <a:spLocks noGrp="1"/>
          </p:cNvSpPr>
          <p:nvPr>
            <p:ph type="sldNum" sz="quarter" idx="12"/>
          </p:nvPr>
        </p:nvSpPr>
        <p:spPr/>
        <p:txBody>
          <a:bodyPr/>
          <a:lstStyle>
            <a:lvl1pPr>
              <a:defRPr/>
            </a:lvl1pPr>
          </a:lstStyle>
          <a:p>
            <a:pPr>
              <a:defRPr/>
            </a:pPr>
            <a:fld id="{02BC9725-6C00-4233-AF16-34511DF79660}" type="slidenum">
              <a:rPr lang="ru-RU"/>
              <a:pPr>
                <a:defRPr/>
              </a:pPr>
              <a:t>‹#›</a:t>
            </a:fld>
            <a:endParaRPr lang="ru-RU"/>
          </a:p>
        </p:txBody>
      </p:sp>
    </p:spTree>
    <p:extLst>
      <p:ext uri="{BB962C8B-B14F-4D97-AF65-F5344CB8AC3E}">
        <p14:creationId xmlns:p14="http://schemas.microsoft.com/office/powerpoint/2010/main" xmlns="" val="271312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08A938-8598-45F4-9047-9A000EF9CB92}" type="datetime1">
              <a:rPr lang="ru-RU"/>
              <a:pPr>
                <a:defRPr/>
              </a:pPr>
              <a:t>05.08.2012</a:t>
            </a:fld>
            <a:endParaRPr lang="ru-RU"/>
          </a:p>
        </p:txBody>
      </p:sp>
      <p:sp>
        <p:nvSpPr>
          <p:cNvPr id="6" name="Footer Placeholder 4"/>
          <p:cNvSpPr>
            <a:spLocks noGrp="1"/>
          </p:cNvSpPr>
          <p:nvPr>
            <p:ph type="ftr" sz="quarter" idx="11"/>
          </p:nvPr>
        </p:nvSpPr>
        <p:spPr/>
        <p:txBody>
          <a:bodyPr/>
          <a:lstStyle>
            <a:lvl1pPr>
              <a:defRPr/>
            </a:lvl1pPr>
          </a:lstStyle>
          <a:p>
            <a:pPr>
              <a:defRPr/>
            </a:pPr>
            <a:r>
              <a:rPr lang="en-US"/>
              <a:t>Mirian Tabidze         HEPI TSU</a:t>
            </a:r>
            <a:endParaRPr lang="ru-RU"/>
          </a:p>
        </p:txBody>
      </p:sp>
      <p:sp>
        <p:nvSpPr>
          <p:cNvPr id="7" name="Slide Number Placeholder 5"/>
          <p:cNvSpPr>
            <a:spLocks noGrp="1"/>
          </p:cNvSpPr>
          <p:nvPr>
            <p:ph type="sldNum" sz="quarter" idx="12"/>
          </p:nvPr>
        </p:nvSpPr>
        <p:spPr/>
        <p:txBody>
          <a:bodyPr/>
          <a:lstStyle>
            <a:lvl1pPr>
              <a:defRPr/>
            </a:lvl1pPr>
          </a:lstStyle>
          <a:p>
            <a:pPr>
              <a:defRPr/>
            </a:pPr>
            <a:fld id="{4B98158E-A9B8-4E76-A1C8-03ED811C802D}" type="slidenum">
              <a:rPr lang="ru-RU"/>
              <a:pPr>
                <a:defRPr/>
              </a:pPr>
              <a:t>‹#›</a:t>
            </a:fld>
            <a:endParaRPr lang="ru-RU"/>
          </a:p>
        </p:txBody>
      </p:sp>
    </p:spTree>
    <p:extLst>
      <p:ext uri="{BB962C8B-B14F-4D97-AF65-F5344CB8AC3E}">
        <p14:creationId xmlns:p14="http://schemas.microsoft.com/office/powerpoint/2010/main" xmlns="" val="90100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7BCD22-A1E3-45CC-BCDB-366B511251AA}" type="datetime1">
              <a:rPr lang="ru-RU"/>
              <a:pPr>
                <a:defRPr/>
              </a:pPr>
              <a:t>05.08.2012</a:t>
            </a:fld>
            <a:endParaRPr lang="ru-RU"/>
          </a:p>
        </p:txBody>
      </p:sp>
      <p:sp>
        <p:nvSpPr>
          <p:cNvPr id="6" name="Footer Placeholder 4"/>
          <p:cNvSpPr>
            <a:spLocks noGrp="1"/>
          </p:cNvSpPr>
          <p:nvPr>
            <p:ph type="ftr" sz="quarter" idx="11"/>
          </p:nvPr>
        </p:nvSpPr>
        <p:spPr/>
        <p:txBody>
          <a:bodyPr/>
          <a:lstStyle>
            <a:lvl1pPr>
              <a:defRPr/>
            </a:lvl1pPr>
          </a:lstStyle>
          <a:p>
            <a:pPr>
              <a:defRPr/>
            </a:pPr>
            <a:r>
              <a:rPr lang="en-US"/>
              <a:t>Mirian Tabidze         HEPI TSU</a:t>
            </a:r>
            <a:endParaRPr lang="ru-RU"/>
          </a:p>
        </p:txBody>
      </p:sp>
      <p:sp>
        <p:nvSpPr>
          <p:cNvPr id="7" name="Slide Number Placeholder 5"/>
          <p:cNvSpPr>
            <a:spLocks noGrp="1"/>
          </p:cNvSpPr>
          <p:nvPr>
            <p:ph type="sldNum" sz="quarter" idx="12"/>
          </p:nvPr>
        </p:nvSpPr>
        <p:spPr/>
        <p:txBody>
          <a:bodyPr/>
          <a:lstStyle>
            <a:lvl1pPr>
              <a:defRPr/>
            </a:lvl1pPr>
          </a:lstStyle>
          <a:p>
            <a:pPr>
              <a:defRPr/>
            </a:pPr>
            <a:fld id="{C5983CAE-0D29-4CE0-8031-DB7C174A0792}" type="slidenum">
              <a:rPr lang="ru-RU"/>
              <a:pPr>
                <a:defRPr/>
              </a:pPr>
              <a:t>‹#›</a:t>
            </a:fld>
            <a:endParaRPr lang="ru-RU"/>
          </a:p>
        </p:txBody>
      </p:sp>
    </p:spTree>
    <p:extLst>
      <p:ext uri="{BB962C8B-B14F-4D97-AF65-F5344CB8AC3E}">
        <p14:creationId xmlns:p14="http://schemas.microsoft.com/office/powerpoint/2010/main" xmlns="" val="408384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a:defRPr/>
            </a:pPr>
            <a:fld id="{35B776BE-1774-45CF-9814-94B361DE53EB}" type="datetime1">
              <a:rPr lang="ru-RU"/>
              <a:pPr>
                <a:defRPr/>
              </a:pPr>
              <a:t>05.08.2012</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52"/>
                <a:cs typeface="Arial" charset="0"/>
              </a:defRPr>
            </a:lvl1pPr>
          </a:lstStyle>
          <a:p>
            <a:pPr>
              <a:defRPr/>
            </a:pPr>
            <a:r>
              <a:rPr lang="en-US"/>
              <a:t>Mirian Tabidze         HEPI TSU</a:t>
            </a: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8FF0868-71F3-467E-925D-A1DBB2B8044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jpe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38" y="142875"/>
            <a:ext cx="7772400" cy="1428750"/>
          </a:xfrm>
        </p:spPr>
        <p:txBody>
          <a:bodyPr rtlCol="0">
            <a:normAutofit fontScale="90000"/>
          </a:bodyPr>
          <a:lstStyle/>
          <a:p>
            <a:pPr eaLnBrk="1" fontAlgn="auto" hangingPunct="1">
              <a:spcAft>
                <a:spcPts val="0"/>
              </a:spcAft>
              <a:defRPr/>
            </a:pPr>
            <a:r>
              <a:rPr lang="en-GB" dirty="0" smtClean="0">
                <a:solidFill>
                  <a:schemeClr val="tx2"/>
                </a:solidFill>
              </a:rPr>
              <a:t>The PAX Project and  HEPI TSU Contribution</a:t>
            </a:r>
            <a:endParaRPr lang="ru-RU" dirty="0">
              <a:solidFill>
                <a:schemeClr val="accent1"/>
              </a:solidFill>
            </a:endParaRPr>
          </a:p>
        </p:txBody>
      </p:sp>
      <p:sp>
        <p:nvSpPr>
          <p:cNvPr id="8195" name="Subtitle 2"/>
          <p:cNvSpPr>
            <a:spLocks noGrp="1"/>
          </p:cNvSpPr>
          <p:nvPr>
            <p:ph type="subTitle" idx="1"/>
          </p:nvPr>
        </p:nvSpPr>
        <p:spPr>
          <a:xfrm>
            <a:off x="755650" y="6357938"/>
            <a:ext cx="7632700" cy="352425"/>
          </a:xfrm>
        </p:spPr>
        <p:txBody>
          <a:bodyPr/>
          <a:lstStyle/>
          <a:p>
            <a:pPr eaLnBrk="1" hangingPunct="1"/>
            <a:r>
              <a:rPr lang="en-US" sz="2000" dirty="0" smtClean="0">
                <a:solidFill>
                  <a:srgbClr val="FF0000"/>
                </a:solidFill>
              </a:rPr>
              <a:t>06 August,  GGSWBS’12,  Tbilisi.</a:t>
            </a:r>
            <a:endParaRPr lang="ru-RU" sz="2000" dirty="0" smtClean="0">
              <a:solidFill>
                <a:srgbClr val="FF0000"/>
              </a:solidFill>
            </a:endParaRPr>
          </a:p>
        </p:txBody>
      </p:sp>
      <p:pic>
        <p:nvPicPr>
          <p:cNvPr id="819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7813" y="2997200"/>
            <a:ext cx="5759450" cy="328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7" name="Text Box 6"/>
          <p:cNvSpPr txBox="1">
            <a:spLocks noChangeArrowheads="1"/>
          </p:cNvSpPr>
          <p:nvPr/>
        </p:nvSpPr>
        <p:spPr bwMode="auto">
          <a:xfrm>
            <a:off x="2051050" y="1700213"/>
            <a:ext cx="5616575"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dirty="0" err="1">
                <a:solidFill>
                  <a:srgbClr val="FF0000"/>
                </a:solidFill>
              </a:rPr>
              <a:t>Mirian</a:t>
            </a:r>
            <a:r>
              <a:rPr lang="en-US" sz="2000" dirty="0">
                <a:solidFill>
                  <a:srgbClr val="FF0000"/>
                </a:solidFill>
              </a:rPr>
              <a:t> </a:t>
            </a:r>
            <a:r>
              <a:rPr lang="en-US" sz="2000" dirty="0" err="1">
                <a:solidFill>
                  <a:srgbClr val="FF0000"/>
                </a:solidFill>
              </a:rPr>
              <a:t>Tabidze</a:t>
            </a:r>
            <a:r>
              <a:rPr lang="en-US" sz="2000" dirty="0">
                <a:solidFill>
                  <a:srgbClr val="FF0000"/>
                </a:solidFill>
              </a:rPr>
              <a:t> </a:t>
            </a:r>
            <a:endParaRPr lang="en-US" sz="2000" dirty="0">
              <a:solidFill>
                <a:srgbClr val="C00000"/>
              </a:solidFill>
            </a:endParaRPr>
          </a:p>
          <a:p>
            <a:pPr algn="ctr" eaLnBrk="1" hangingPunct="1">
              <a:spcBef>
                <a:spcPct val="50000"/>
              </a:spcBef>
            </a:pPr>
            <a:r>
              <a:rPr lang="en-US" sz="2000" dirty="0">
                <a:solidFill>
                  <a:srgbClr val="FF0000"/>
                </a:solidFill>
              </a:rPr>
              <a:t> </a:t>
            </a:r>
            <a:r>
              <a:rPr lang="en-US" sz="2000" dirty="0">
                <a:solidFill>
                  <a:srgbClr val="FF5050"/>
                </a:solidFill>
              </a:rPr>
              <a:t>High Energy Physic Institute  of TSU</a:t>
            </a:r>
            <a:r>
              <a:rPr lang="en-US" sz="2000" dirty="0">
                <a:solidFill>
                  <a:srgbClr val="FF0000"/>
                </a:solidFill>
              </a:rPr>
              <a:t> </a:t>
            </a:r>
            <a:endParaRPr lang="ru-RU" sz="2000" dirty="0">
              <a:solidFill>
                <a:srgbClr val="C00000"/>
              </a:solidFill>
            </a:endParaRPr>
          </a:p>
        </p:txBody>
      </p:sp>
      <p:pic>
        <p:nvPicPr>
          <p:cNvPr id="6" name="Picture 5"/>
          <p:cNvPicPr>
            <a:picLocks noChangeAspect="1"/>
          </p:cNvPicPr>
          <p:nvPr/>
        </p:nvPicPr>
        <p:blipFill>
          <a:blip r:embed="rId4" cstate="print">
            <a:extLst>
              <a:ext uri="{BEBA8EAE-BF5A-486C-A8C5-ECC9F3942E4B}">
                <a14:imgProps xmlns:a14="http://schemas.microsoft.com/office/drawing/2010/main" xmlns="">
                  <a14:imgLayer r:embed="rId5">
                    <a14:imgEffect>
                      <a14:backgroundRemoval t="862" b="100000" l="3161" r="100000">
                        <a14:foregroundMark x1="19774" y1="13559" x2="16667" y2="16667"/>
                        <a14:foregroundMark x1="10452" y1="42655" x2="10452" y2="42655"/>
                        <a14:foregroundMark x1="59322" y1="46610" x2="59322" y2="46610"/>
                        <a14:foregroundMark x1="4237" y1="40395" x2="4237" y2="40395"/>
                        <a14:foregroundMark x1="46839" y1="93391" x2="46839" y2="93391"/>
                        <a14:foregroundMark x1="57184" y1="93391" x2="57184" y2="93391"/>
                      </a14:backgroundRemoval>
                    </a14:imgEffect>
                  </a14:imgLayer>
                </a14:imgProps>
              </a:ext>
              <a:ext uri="{28A0092B-C50C-407E-A947-70E740481C1C}">
                <a14:useLocalDpi xmlns:a14="http://schemas.microsoft.com/office/drawing/2010/main" xmlns="" val="0"/>
              </a:ext>
            </a:extLst>
          </a:blip>
          <a:stretch>
            <a:fillRect/>
          </a:stretch>
        </p:blipFill>
        <p:spPr>
          <a:xfrm>
            <a:off x="7307263" y="1196752"/>
            <a:ext cx="1656184" cy="16561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898989"/>
                </a:solidFill>
                <a:latin typeface="Calibri" pitchFamily="34" charset="0"/>
              </a:rPr>
              <a:t>Mirian Tabidze         HEPI TSU</a:t>
            </a:r>
            <a:endParaRPr lang="ru-RU" smtClean="0">
              <a:solidFill>
                <a:srgbClr val="898989"/>
              </a:solidFill>
              <a:latin typeface="Calibri" pitchFamily="34" charset="0"/>
            </a:endParaRPr>
          </a:p>
        </p:txBody>
      </p:sp>
      <p:sp>
        <p:nvSpPr>
          <p:cNvPr id="29" name="Slide Number Placeholder 5"/>
          <p:cNvSpPr>
            <a:spLocks noGrp="1"/>
          </p:cNvSpPr>
          <p:nvPr>
            <p:ph type="sldNum" sz="quarter" idx="12"/>
          </p:nvPr>
        </p:nvSpPr>
        <p:spPr/>
        <p:txBody>
          <a:bodyPr/>
          <a:lstStyle/>
          <a:p>
            <a:pPr>
              <a:defRPr/>
            </a:pPr>
            <a:fld id="{9EBCD548-E333-43BE-BCE8-BF416705B61C}" type="slidenum">
              <a:rPr lang="ru-RU"/>
              <a:pPr>
                <a:defRPr/>
              </a:pPr>
              <a:t>10</a:t>
            </a:fld>
            <a:endParaRPr lang="ru-RU"/>
          </a:p>
        </p:txBody>
      </p:sp>
      <p:sp>
        <p:nvSpPr>
          <p:cNvPr id="17412" name="Title 1"/>
          <p:cNvSpPr>
            <a:spLocks noGrp="1"/>
          </p:cNvSpPr>
          <p:nvPr>
            <p:ph type="title"/>
          </p:nvPr>
        </p:nvSpPr>
        <p:spPr>
          <a:xfrm>
            <a:off x="636588" y="0"/>
            <a:ext cx="8507412" cy="1143000"/>
          </a:xfrm>
        </p:spPr>
        <p:txBody>
          <a:bodyPr/>
          <a:lstStyle/>
          <a:p>
            <a:pPr algn="l" eaLnBrk="1" hangingPunct="1"/>
            <a:r>
              <a:rPr lang="en-GB" sz="3600" smtClean="0">
                <a:solidFill>
                  <a:schemeClr val="tx2"/>
                </a:solidFill>
              </a:rPr>
              <a:t>Spin Flip: </a:t>
            </a:r>
            <a:r>
              <a:rPr lang="en-GB" sz="3600" smtClean="0">
                <a:solidFill>
                  <a:srgbClr val="00B0F0"/>
                </a:solidFill>
              </a:rPr>
              <a:t>Depolarisation study at COSY</a:t>
            </a:r>
          </a:p>
        </p:txBody>
      </p:sp>
      <p:sp>
        <p:nvSpPr>
          <p:cNvPr id="17413" name="AutoShape 9"/>
          <p:cNvSpPr>
            <a:spLocks noChangeArrowheads="1"/>
          </p:cNvSpPr>
          <p:nvPr/>
        </p:nvSpPr>
        <p:spPr bwMode="auto">
          <a:xfrm>
            <a:off x="4494213" y="3759200"/>
            <a:ext cx="488950" cy="465138"/>
          </a:xfrm>
          <a:prstGeom prst="bracketPair">
            <a:avLst>
              <a:gd name="adj" fmla="val 16667"/>
            </a:avLst>
          </a:prstGeom>
          <a:noFill/>
          <a:ln w="76200">
            <a:solidFill>
              <a:srgbClr val="FF3300"/>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pPr algn="ctr"/>
            <a:endParaRPr lang="en-US">
              <a:solidFill>
                <a:srgbClr val="FF3300"/>
              </a:solidFill>
              <a:latin typeface="Calibri" pitchFamily="34" charset="0"/>
            </a:endParaRPr>
          </a:p>
        </p:txBody>
      </p:sp>
      <p:sp>
        <p:nvSpPr>
          <p:cNvPr id="17414" name="Line 10"/>
          <p:cNvSpPr>
            <a:spLocks noChangeShapeType="1"/>
          </p:cNvSpPr>
          <p:nvPr/>
        </p:nvSpPr>
        <p:spPr bwMode="auto">
          <a:xfrm flipV="1">
            <a:off x="4567238" y="4224338"/>
            <a:ext cx="360362" cy="9525"/>
          </a:xfrm>
          <a:prstGeom prst="line">
            <a:avLst/>
          </a:prstGeom>
          <a:noFill/>
          <a:ln w="76200">
            <a:solidFill>
              <a:srgbClr val="FF3300"/>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7415" name="Oval 11"/>
          <p:cNvSpPr>
            <a:spLocks noChangeArrowheads="1"/>
          </p:cNvSpPr>
          <p:nvPr/>
        </p:nvSpPr>
        <p:spPr bwMode="auto">
          <a:xfrm>
            <a:off x="5267325" y="4152900"/>
            <a:ext cx="142875" cy="144463"/>
          </a:xfrm>
          <a:prstGeom prst="ellipse">
            <a:avLst/>
          </a:prstGeom>
          <a:solidFill>
            <a:srgbClr val="3A6F8A"/>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nchor="ctr">
            <a:spAutoFit/>
          </a:bodyPr>
          <a:lstStyle/>
          <a:p>
            <a:endParaRPr lang="en-US">
              <a:latin typeface="Calibri" pitchFamily="34" charset="0"/>
            </a:endParaRPr>
          </a:p>
        </p:txBody>
      </p:sp>
      <p:sp>
        <p:nvSpPr>
          <p:cNvPr id="17416" name="Line 12"/>
          <p:cNvSpPr>
            <a:spLocks noChangeShapeType="1"/>
          </p:cNvSpPr>
          <p:nvPr/>
        </p:nvSpPr>
        <p:spPr bwMode="auto">
          <a:xfrm>
            <a:off x="5265738" y="4079875"/>
            <a:ext cx="14446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7417" name="Line 13"/>
          <p:cNvSpPr>
            <a:spLocks noChangeShapeType="1"/>
          </p:cNvSpPr>
          <p:nvPr/>
        </p:nvSpPr>
        <p:spPr bwMode="auto">
          <a:xfrm>
            <a:off x="5265738" y="4368800"/>
            <a:ext cx="14446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7418" name="AutoShape 14"/>
          <p:cNvSpPr>
            <a:spLocks noChangeArrowheads="1"/>
          </p:cNvSpPr>
          <p:nvPr/>
        </p:nvSpPr>
        <p:spPr bwMode="auto">
          <a:xfrm rot="-10467194">
            <a:off x="4187825" y="4516438"/>
            <a:ext cx="476250" cy="790575"/>
          </a:xfrm>
          <a:prstGeom prst="curvedLeftArrow">
            <a:avLst>
              <a:gd name="adj1" fmla="val 33200"/>
              <a:gd name="adj2" fmla="val 66400"/>
              <a:gd name="adj3" fmla="val 33333"/>
            </a:avLst>
          </a:prstGeom>
          <a:solidFill>
            <a:srgbClr val="3A6F8A"/>
          </a:solidFill>
          <a:ln w="9525">
            <a:solidFill>
              <a:schemeClr val="tx1"/>
            </a:solidFill>
            <a:miter lim="800000"/>
            <a:headEnd/>
            <a:tailEnd/>
          </a:ln>
        </p:spPr>
        <p:txBody>
          <a:bodyPr lIns="90000" tIns="46800" rIns="90000" bIns="46800" anchor="ctr">
            <a:spAutoFit/>
          </a:bodyPr>
          <a:lstStyle/>
          <a:p>
            <a:endParaRPr lang="en-US">
              <a:latin typeface="Calibri" pitchFamily="34" charset="0"/>
            </a:endParaRPr>
          </a:p>
        </p:txBody>
      </p:sp>
      <p:sp>
        <p:nvSpPr>
          <p:cNvPr id="17419" name="AutoShape 15"/>
          <p:cNvSpPr>
            <a:spLocks noChangeArrowheads="1"/>
          </p:cNvSpPr>
          <p:nvPr/>
        </p:nvSpPr>
        <p:spPr bwMode="auto">
          <a:xfrm>
            <a:off x="4791075" y="4587875"/>
            <a:ext cx="476250" cy="790575"/>
          </a:xfrm>
          <a:prstGeom prst="curvedLeftArrow">
            <a:avLst>
              <a:gd name="adj1" fmla="val 33200"/>
              <a:gd name="adj2" fmla="val 66400"/>
              <a:gd name="adj3" fmla="val 33333"/>
            </a:avLst>
          </a:prstGeom>
          <a:solidFill>
            <a:srgbClr val="3A6F8A"/>
          </a:solidFill>
          <a:ln w="9525">
            <a:solidFill>
              <a:schemeClr val="tx1"/>
            </a:solidFill>
            <a:miter lim="800000"/>
            <a:headEnd/>
            <a:tailEnd/>
          </a:ln>
        </p:spPr>
        <p:txBody>
          <a:bodyPr lIns="90000" tIns="46800" rIns="90000" bIns="46800" anchor="ctr">
            <a:spAutoFit/>
          </a:bodyPr>
          <a:lstStyle/>
          <a:p>
            <a:endParaRPr lang="en-US">
              <a:latin typeface="Calibri" pitchFamily="34" charset="0"/>
            </a:endParaRPr>
          </a:p>
        </p:txBody>
      </p:sp>
      <p:sp>
        <p:nvSpPr>
          <p:cNvPr id="17420" name="Line 16"/>
          <p:cNvSpPr>
            <a:spLocks noChangeShapeType="1"/>
          </p:cNvSpPr>
          <p:nvPr/>
        </p:nvSpPr>
        <p:spPr bwMode="auto">
          <a:xfrm>
            <a:off x="4835525" y="4803775"/>
            <a:ext cx="0" cy="215900"/>
          </a:xfrm>
          <a:prstGeom prst="line">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7421" name="Text Box 17"/>
          <p:cNvSpPr txBox="1">
            <a:spLocks noChangeArrowheads="1"/>
          </p:cNvSpPr>
          <p:nvPr/>
        </p:nvSpPr>
        <p:spPr bwMode="auto">
          <a:xfrm>
            <a:off x="4475163" y="4706938"/>
            <a:ext cx="2889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atin typeface="Calibri" pitchFamily="34" charset="0"/>
              </a:rPr>
              <a:t>p</a:t>
            </a:r>
          </a:p>
        </p:txBody>
      </p:sp>
      <p:sp>
        <p:nvSpPr>
          <p:cNvPr id="17422" name="Text Box 19"/>
          <p:cNvSpPr txBox="1">
            <a:spLocks noChangeArrowheads="1"/>
          </p:cNvSpPr>
          <p:nvPr/>
        </p:nvSpPr>
        <p:spPr bwMode="auto">
          <a:xfrm>
            <a:off x="3827463" y="5378450"/>
            <a:ext cx="18716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de-DE" sz="1200">
                <a:latin typeface="Calibri" pitchFamily="34" charset="0"/>
              </a:rPr>
              <a:t>T</a:t>
            </a:r>
            <a:r>
              <a:rPr lang="de-DE" sz="1200" baseline="-25000">
                <a:latin typeface="Calibri" pitchFamily="34" charset="0"/>
              </a:rPr>
              <a:t>p</a:t>
            </a:r>
            <a:r>
              <a:rPr lang="de-DE" sz="1200">
                <a:latin typeface="Calibri" pitchFamily="34" charset="0"/>
              </a:rPr>
              <a:t> = 49 MeV</a:t>
            </a:r>
          </a:p>
        </p:txBody>
      </p:sp>
      <p:sp>
        <p:nvSpPr>
          <p:cNvPr id="17423" name="AutoShape 20"/>
          <p:cNvSpPr>
            <a:spLocks noChangeArrowheads="1"/>
          </p:cNvSpPr>
          <p:nvPr/>
        </p:nvSpPr>
        <p:spPr bwMode="auto">
          <a:xfrm>
            <a:off x="2743200" y="4233863"/>
            <a:ext cx="3849688" cy="1709737"/>
          </a:xfrm>
          <a:prstGeom prst="roundRect">
            <a:avLst>
              <a:gd name="adj" fmla="val 50000"/>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spAutoFit/>
          </a:bodyPr>
          <a:lstStyle/>
          <a:p>
            <a:endParaRPr lang="en-US">
              <a:latin typeface="Calibri" pitchFamily="34" charset="0"/>
            </a:endParaRPr>
          </a:p>
        </p:txBody>
      </p:sp>
      <p:sp>
        <p:nvSpPr>
          <p:cNvPr id="17424" name="Text Box 21"/>
          <p:cNvSpPr txBox="1">
            <a:spLocks noChangeArrowheads="1"/>
          </p:cNvSpPr>
          <p:nvPr/>
        </p:nvSpPr>
        <p:spPr bwMode="auto">
          <a:xfrm>
            <a:off x="5486400" y="5308600"/>
            <a:ext cx="8350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atin typeface="Calibri" pitchFamily="34" charset="0"/>
              </a:rPr>
              <a:t>COSY</a:t>
            </a:r>
          </a:p>
        </p:txBody>
      </p:sp>
      <p:pic>
        <p:nvPicPr>
          <p:cNvPr id="17425" name="Picture 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3" y="3500438"/>
            <a:ext cx="1601787" cy="218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7426" name="Group 32"/>
          <p:cNvGrpSpPr>
            <a:grpSpLocks/>
          </p:cNvGrpSpPr>
          <p:nvPr/>
        </p:nvGrpSpPr>
        <p:grpSpPr bwMode="auto">
          <a:xfrm>
            <a:off x="7054850" y="3213100"/>
            <a:ext cx="2089150" cy="1392238"/>
            <a:chOff x="6826250" y="4703762"/>
            <a:chExt cx="2089150" cy="1392238"/>
          </a:xfrm>
        </p:grpSpPr>
        <p:pic>
          <p:nvPicPr>
            <p:cNvPr id="17435" name="Picture 5" descr="IMG_1527"/>
            <p:cNvPicPr>
              <a:picLocks noChangeAspect="1" noChangeArrowheads="1"/>
            </p:cNvPicPr>
            <p:nvPr/>
          </p:nvPicPr>
          <p:blipFill>
            <a:blip r:embed="rId4" cstate="print">
              <a:lum bright="20000"/>
              <a:extLst>
                <a:ext uri="{28A0092B-C50C-407E-A947-70E740481C1C}">
                  <a14:useLocalDpi xmlns:a14="http://schemas.microsoft.com/office/drawing/2010/main" xmlns="" val="0"/>
                </a:ext>
              </a:extLst>
            </a:blip>
            <a:srcRect/>
            <a:stretch>
              <a:fillRect/>
            </a:stretch>
          </p:blipFill>
          <p:spPr bwMode="auto">
            <a:xfrm>
              <a:off x="6826250" y="4703762"/>
              <a:ext cx="2089150" cy="1392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36" name="Line 6"/>
            <p:cNvSpPr>
              <a:spLocks noChangeShapeType="1"/>
            </p:cNvSpPr>
            <p:nvPr/>
          </p:nvSpPr>
          <p:spPr bwMode="auto">
            <a:xfrm>
              <a:off x="7450138" y="5308600"/>
              <a:ext cx="1008062" cy="0"/>
            </a:xfrm>
            <a:prstGeom prst="line">
              <a:avLst/>
            </a:prstGeom>
            <a:noFill/>
            <a:ln w="38100" cap="rnd">
              <a:solidFill>
                <a:srgbClr val="FF3300"/>
              </a:solidFill>
              <a:prstDash val="sysDot"/>
              <a:round/>
              <a:headEnd type="triangle" w="med" len="me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7437" name="Line 7"/>
            <p:cNvSpPr>
              <a:spLocks noChangeShapeType="1"/>
            </p:cNvSpPr>
            <p:nvPr/>
          </p:nvSpPr>
          <p:spPr bwMode="auto">
            <a:xfrm>
              <a:off x="7594600" y="4876800"/>
              <a:ext cx="0" cy="936625"/>
            </a:xfrm>
            <a:prstGeom prst="line">
              <a:avLst/>
            </a:prstGeom>
            <a:noFill/>
            <a:ln w="76200">
              <a:solidFill>
                <a:srgbClr val="FFFF00"/>
              </a:solidFill>
              <a:prstDash val="sysDot"/>
              <a:round/>
              <a:headEnd/>
              <a:tailEnd type="triangle" w="med" len="me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grpSp>
      <p:pic>
        <p:nvPicPr>
          <p:cNvPr id="17427" name="Picture 37" descr="Cosy"/>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58000" y="4572000"/>
            <a:ext cx="2165350" cy="188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pic>
      <p:sp>
        <p:nvSpPr>
          <p:cNvPr id="17428" name="Text Box 29"/>
          <p:cNvSpPr txBox="1">
            <a:spLocks noChangeArrowheads="1"/>
          </p:cNvSpPr>
          <p:nvPr/>
        </p:nvSpPr>
        <p:spPr bwMode="auto">
          <a:xfrm>
            <a:off x="3300413" y="3622675"/>
            <a:ext cx="12239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a:latin typeface="Calibri" pitchFamily="34" charset="0"/>
              </a:rPr>
              <a:t>e-cooler</a:t>
            </a:r>
          </a:p>
        </p:txBody>
      </p:sp>
      <p:sp>
        <p:nvSpPr>
          <p:cNvPr id="17429" name="Text Box 30"/>
          <p:cNvSpPr txBox="1">
            <a:spLocks noChangeArrowheads="1"/>
          </p:cNvSpPr>
          <p:nvPr/>
        </p:nvSpPr>
        <p:spPr bwMode="auto">
          <a:xfrm>
            <a:off x="5181600" y="3327400"/>
            <a:ext cx="15509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atin typeface="Calibri" pitchFamily="34" charset="0"/>
              </a:rPr>
              <a:t>ANKE cluster target &amp; STT</a:t>
            </a:r>
          </a:p>
        </p:txBody>
      </p:sp>
      <p:sp>
        <p:nvSpPr>
          <p:cNvPr id="17430" name="Text Box 32"/>
          <p:cNvSpPr txBox="1">
            <a:spLocks noChangeArrowheads="1"/>
          </p:cNvSpPr>
          <p:nvPr/>
        </p:nvSpPr>
        <p:spPr bwMode="auto">
          <a:xfrm>
            <a:off x="1187450" y="981075"/>
            <a:ext cx="72898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Char char="•"/>
            </a:pPr>
            <a:r>
              <a:rPr lang="en-GB">
                <a:latin typeface="Calibri" pitchFamily="34" charset="0"/>
              </a:rPr>
              <a:t> </a:t>
            </a:r>
            <a:r>
              <a:rPr lang="en-GB" sz="2000">
                <a:latin typeface="Calibri" pitchFamily="34" charset="0"/>
              </a:rPr>
              <a:t>Use </a:t>
            </a:r>
            <a:r>
              <a:rPr lang="en-GB" sz="2000" b="1">
                <a:solidFill>
                  <a:srgbClr val="006699"/>
                </a:solidFill>
                <a:latin typeface="Calibri" pitchFamily="34" charset="0"/>
              </a:rPr>
              <a:t>(transversely) polarised </a:t>
            </a:r>
            <a:r>
              <a:rPr lang="en-GB" sz="2000">
                <a:latin typeface="Calibri" pitchFamily="34" charset="0"/>
              </a:rPr>
              <a:t>proton beam circulating in COSY</a:t>
            </a:r>
          </a:p>
          <a:p>
            <a:pPr eaLnBrk="1" hangingPunct="1">
              <a:spcBef>
                <a:spcPct val="50000"/>
              </a:spcBef>
              <a:buFontTx/>
              <a:buChar char="•"/>
            </a:pPr>
            <a:r>
              <a:rPr lang="en-GB" sz="2000">
                <a:latin typeface="Calibri" pitchFamily="34" charset="0"/>
              </a:rPr>
              <a:t> Switch on </a:t>
            </a:r>
            <a:r>
              <a:rPr lang="en-GB" sz="2000" b="1">
                <a:solidFill>
                  <a:srgbClr val="006699"/>
                </a:solidFill>
                <a:latin typeface="Calibri" pitchFamily="34" charset="0"/>
              </a:rPr>
              <a:t> electron cooler </a:t>
            </a:r>
            <a:r>
              <a:rPr lang="en-GB" sz="2000">
                <a:latin typeface="Calibri" pitchFamily="34" charset="0"/>
              </a:rPr>
              <a:t>to depolarise proton beam</a:t>
            </a:r>
          </a:p>
          <a:p>
            <a:pPr eaLnBrk="1" hangingPunct="1">
              <a:spcBef>
                <a:spcPct val="50000"/>
              </a:spcBef>
              <a:buFontTx/>
              <a:buChar char="•"/>
            </a:pPr>
            <a:r>
              <a:rPr lang="en-GB" sz="2000">
                <a:latin typeface="Calibri" pitchFamily="34" charset="0"/>
              </a:rPr>
              <a:t> Analyze</a:t>
            </a:r>
            <a:r>
              <a:rPr lang="en-GB" sz="2000">
                <a:solidFill>
                  <a:srgbClr val="FF3300"/>
                </a:solidFill>
                <a:latin typeface="Calibri" pitchFamily="34" charset="0"/>
              </a:rPr>
              <a:t> </a:t>
            </a:r>
            <a:r>
              <a:rPr lang="en-GB" sz="2000" b="1">
                <a:solidFill>
                  <a:srgbClr val="006699"/>
                </a:solidFill>
                <a:latin typeface="Calibri" pitchFamily="34" charset="0"/>
              </a:rPr>
              <a:t>proton polarisation </a:t>
            </a:r>
            <a:r>
              <a:rPr lang="en-GB" sz="2000">
                <a:latin typeface="Calibri" pitchFamily="34" charset="0"/>
              </a:rPr>
              <a:t>with internal D</a:t>
            </a:r>
            <a:r>
              <a:rPr lang="en-GB" sz="2000" baseline="-25000">
                <a:latin typeface="Calibri" pitchFamily="34" charset="0"/>
              </a:rPr>
              <a:t>2</a:t>
            </a:r>
            <a:r>
              <a:rPr lang="en-GB" sz="2000">
                <a:latin typeface="Calibri" pitchFamily="34" charset="0"/>
              </a:rPr>
              <a:t>-cluster target of ANKE</a:t>
            </a:r>
          </a:p>
        </p:txBody>
      </p:sp>
      <p:sp>
        <p:nvSpPr>
          <p:cNvPr id="17431" name="Rectangle 26"/>
          <p:cNvSpPr>
            <a:spLocks noChangeArrowheads="1"/>
          </p:cNvSpPr>
          <p:nvPr/>
        </p:nvSpPr>
        <p:spPr bwMode="auto">
          <a:xfrm>
            <a:off x="7408863" y="6172200"/>
            <a:ext cx="1658937" cy="2762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GB" sz="1200" i="1">
                <a:latin typeface="Calibri" pitchFamily="34" charset="0"/>
              </a:rPr>
              <a:t>circumference 184 m</a:t>
            </a:r>
          </a:p>
        </p:txBody>
      </p:sp>
      <p:cxnSp>
        <p:nvCxnSpPr>
          <p:cNvPr id="17432" name="Straight Arrow Connector 36"/>
          <p:cNvCxnSpPr>
            <a:cxnSpLocks noChangeShapeType="1"/>
          </p:cNvCxnSpPr>
          <p:nvPr/>
        </p:nvCxnSpPr>
        <p:spPr bwMode="auto">
          <a:xfrm>
            <a:off x="2438400" y="4013200"/>
            <a:ext cx="1981200" cy="76200"/>
          </a:xfrm>
          <a:prstGeom prst="straightConnector1">
            <a:avLst/>
          </a:prstGeom>
          <a:noFill/>
          <a:ln w="9525">
            <a:solidFill>
              <a:schemeClr val="tx1"/>
            </a:solidFill>
            <a:prstDash val="dash"/>
            <a:round/>
            <a:headEnd/>
            <a:tailEnd type="arrow" w="med" len="med"/>
          </a:ln>
          <a:extLst>
            <a:ext uri="{909E8E84-426E-40DD-AFC4-6F175D3DCCD1}">
              <a14:hiddenFill xmlns:a14="http://schemas.microsoft.com/office/drawing/2010/main" xmlns="">
                <a:noFill/>
              </a14:hiddenFill>
            </a:ext>
          </a:extLst>
        </p:spPr>
      </p:cxnSp>
      <p:cxnSp>
        <p:nvCxnSpPr>
          <p:cNvPr id="17433" name="Straight Arrow Connector 38"/>
          <p:cNvCxnSpPr>
            <a:cxnSpLocks noChangeShapeType="1"/>
          </p:cNvCxnSpPr>
          <p:nvPr/>
        </p:nvCxnSpPr>
        <p:spPr bwMode="auto">
          <a:xfrm rot="10800000" flipV="1">
            <a:off x="5562600" y="4098925"/>
            <a:ext cx="1295400" cy="66675"/>
          </a:xfrm>
          <a:prstGeom prst="straightConnector1">
            <a:avLst/>
          </a:prstGeom>
          <a:noFill/>
          <a:ln w="9525">
            <a:solidFill>
              <a:schemeClr val="tx1"/>
            </a:solidFill>
            <a:prstDash val="dash"/>
            <a:round/>
            <a:headEnd/>
            <a:tailEnd type="arrow" w="med" len="med"/>
          </a:ln>
          <a:extLst>
            <a:ext uri="{909E8E84-426E-40DD-AFC4-6F175D3DCCD1}">
              <a14:hiddenFill xmlns:a14="http://schemas.microsoft.com/office/drawing/2010/main" xmlns="">
                <a:noFill/>
              </a14:hiddenFill>
            </a:ext>
          </a:extLst>
        </p:spPr>
      </p:cxnSp>
      <p:sp>
        <p:nvSpPr>
          <p:cNvPr id="27" name="Footer Placeholder 26"/>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cs typeface="+mn-cs"/>
              </a:rPr>
              <a:t>Mirian Tabidze         HEPI TSU</a:t>
            </a:r>
            <a:endParaRPr lang="ru-RU" sz="1200"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898989"/>
                </a:solidFill>
                <a:latin typeface="Calibri" pitchFamily="34" charset="0"/>
              </a:rPr>
              <a:t>Mirian Tabidze         HEPI TSU</a:t>
            </a:r>
            <a:endParaRPr lang="ru-RU" smtClean="0">
              <a:solidFill>
                <a:srgbClr val="898989"/>
              </a:solidFill>
              <a:latin typeface="Calibri" pitchFamily="34" charset="0"/>
            </a:endParaRPr>
          </a:p>
        </p:txBody>
      </p:sp>
      <p:sp>
        <p:nvSpPr>
          <p:cNvPr id="11" name="Slide Number Placeholder 5"/>
          <p:cNvSpPr>
            <a:spLocks noGrp="1"/>
          </p:cNvSpPr>
          <p:nvPr>
            <p:ph type="sldNum" sz="quarter" idx="12"/>
          </p:nvPr>
        </p:nvSpPr>
        <p:spPr/>
        <p:txBody>
          <a:bodyPr/>
          <a:lstStyle/>
          <a:p>
            <a:pPr>
              <a:defRPr/>
            </a:pPr>
            <a:fld id="{476C41D0-9AB2-4F06-87E8-798FF9FA7362}" type="slidenum">
              <a:rPr lang="ru-RU"/>
              <a:pPr>
                <a:defRPr/>
              </a:pPr>
              <a:t>11</a:t>
            </a:fld>
            <a:endParaRPr lang="ru-RU"/>
          </a:p>
        </p:txBody>
      </p:sp>
      <p:sp>
        <p:nvSpPr>
          <p:cNvPr id="46082" name="Title 1"/>
          <p:cNvSpPr>
            <a:spLocks noGrp="1"/>
          </p:cNvSpPr>
          <p:nvPr>
            <p:ph type="title"/>
          </p:nvPr>
        </p:nvSpPr>
        <p:spPr/>
        <p:txBody>
          <a:bodyPr rtlCol="0">
            <a:normAutofit fontScale="90000"/>
          </a:bodyPr>
          <a:lstStyle/>
          <a:p>
            <a:pPr eaLnBrk="1" fontAlgn="auto" hangingPunct="1">
              <a:spcAft>
                <a:spcPts val="0"/>
              </a:spcAft>
              <a:defRPr/>
            </a:pPr>
            <a:r>
              <a:rPr lang="en-GB" dirty="0" smtClean="0"/>
              <a:t>Spin Flip: </a:t>
            </a:r>
            <a:r>
              <a:rPr lang="en-GB" sz="4000" dirty="0" smtClean="0">
                <a:solidFill>
                  <a:srgbClr val="00B0F0"/>
                </a:solidFill>
              </a:rPr>
              <a:t>Depolarisation study at COSY</a:t>
            </a:r>
          </a:p>
        </p:txBody>
      </p:sp>
      <p:sp>
        <p:nvSpPr>
          <p:cNvPr id="18437" name="Text Box 8"/>
          <p:cNvSpPr txBox="1">
            <a:spLocks noChangeArrowheads="1"/>
          </p:cNvSpPr>
          <p:nvPr/>
        </p:nvSpPr>
        <p:spPr bwMode="auto">
          <a:xfrm>
            <a:off x="504825" y="1865313"/>
            <a:ext cx="4067175" cy="101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sz="2000">
                <a:solidFill>
                  <a:srgbClr val="FF3300"/>
                </a:solidFill>
                <a:latin typeface="Calibri" pitchFamily="34" charset="0"/>
              </a:rPr>
              <a:t>pd elastic</a:t>
            </a:r>
            <a:r>
              <a:rPr lang="de-DE" sz="2000">
                <a:latin typeface="Calibri" pitchFamily="34" charset="0"/>
              </a:rPr>
              <a:t> scattering:</a:t>
            </a:r>
            <a:br>
              <a:rPr lang="de-DE" sz="2000">
                <a:latin typeface="Calibri" pitchFamily="34" charset="0"/>
              </a:rPr>
            </a:br>
            <a:r>
              <a:rPr lang="de-DE" sz="2000">
                <a:latin typeface="Calibri" pitchFamily="34" charset="0"/>
              </a:rPr>
              <a:t>detection in two (L-R) symmetric Silicon Tracking Telescopes</a:t>
            </a:r>
          </a:p>
        </p:txBody>
      </p:sp>
      <p:pic>
        <p:nvPicPr>
          <p:cNvPr id="18438" name="Picture 18" descr="setu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3" y="2871788"/>
            <a:ext cx="4143375" cy="271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9" name="Text Box 66"/>
          <p:cNvSpPr txBox="1">
            <a:spLocks noChangeArrowheads="1"/>
          </p:cNvSpPr>
          <p:nvPr/>
        </p:nvSpPr>
        <p:spPr bwMode="auto">
          <a:xfrm>
            <a:off x="5634038" y="1941513"/>
            <a:ext cx="2608262"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2000">
                <a:latin typeface="Calibri" pitchFamily="34" charset="0"/>
              </a:rPr>
              <a:t>Deuteron identification</a:t>
            </a:r>
          </a:p>
        </p:txBody>
      </p:sp>
      <p:pic>
        <p:nvPicPr>
          <p:cNvPr id="18440" name="Picture 6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83163" y="2565400"/>
            <a:ext cx="3910012" cy="2659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1" name="Text Box 68"/>
          <p:cNvSpPr txBox="1">
            <a:spLocks noChangeArrowheads="1"/>
          </p:cNvSpPr>
          <p:nvPr/>
        </p:nvSpPr>
        <p:spPr bwMode="auto">
          <a:xfrm>
            <a:off x="6929438" y="3197225"/>
            <a:ext cx="3079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atin typeface="Calibri" pitchFamily="34" charset="0"/>
              </a:rPr>
              <a:t>d</a:t>
            </a:r>
          </a:p>
        </p:txBody>
      </p:sp>
      <p:sp>
        <p:nvSpPr>
          <p:cNvPr id="18442" name="Text Box 69"/>
          <p:cNvSpPr txBox="1">
            <a:spLocks noChangeArrowheads="1"/>
          </p:cNvSpPr>
          <p:nvPr/>
        </p:nvSpPr>
        <p:spPr bwMode="auto">
          <a:xfrm>
            <a:off x="5561013" y="4024313"/>
            <a:ext cx="3079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atin typeface="Calibri" pitchFamily="34" charset="0"/>
              </a:rPr>
              <a:t>p</a:t>
            </a:r>
          </a:p>
        </p:txBody>
      </p:sp>
      <p:sp>
        <p:nvSpPr>
          <p:cNvPr id="9" name="Footer Placeholder 8"/>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cs typeface="+mn-cs"/>
              </a:rPr>
              <a:t>Mirian Tabidze         HEPI TSU</a:t>
            </a:r>
            <a:endParaRPr lang="ru-RU" sz="1200" dirty="0">
              <a:solidFill>
                <a:schemeClr val="tx1">
                  <a:tint val="75000"/>
                </a:schemeClr>
              </a:solidFill>
              <a:latin typeface="+mn-lt"/>
              <a:cs typeface="+mn-cs"/>
            </a:endParaRPr>
          </a:p>
        </p:txBody>
      </p:sp>
      <p:cxnSp>
        <p:nvCxnSpPr>
          <p:cNvPr id="13" name="Straight Arrow Connector 12"/>
          <p:cNvCxnSpPr/>
          <p:nvPr/>
        </p:nvCxnSpPr>
        <p:spPr>
          <a:xfrm>
            <a:off x="5357813" y="3429000"/>
            <a:ext cx="3071812" cy="857250"/>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898989"/>
                </a:solidFill>
                <a:latin typeface="Calibri" pitchFamily="34" charset="0"/>
              </a:rPr>
              <a:t>Mirian Tabidze         HEPI TSU</a:t>
            </a:r>
            <a:endParaRPr lang="ru-RU" smtClean="0">
              <a:solidFill>
                <a:srgbClr val="898989"/>
              </a:solidFill>
              <a:latin typeface="Calibri" pitchFamily="34" charset="0"/>
            </a:endParaRPr>
          </a:p>
        </p:txBody>
      </p:sp>
      <p:sp>
        <p:nvSpPr>
          <p:cNvPr id="11" name="Slide Number Placeholder 5"/>
          <p:cNvSpPr>
            <a:spLocks noGrp="1"/>
          </p:cNvSpPr>
          <p:nvPr>
            <p:ph type="sldNum" sz="quarter" idx="12"/>
          </p:nvPr>
        </p:nvSpPr>
        <p:spPr>
          <a:xfrm>
            <a:off x="8286750" y="6356350"/>
            <a:ext cx="400050" cy="365125"/>
          </a:xfrm>
        </p:spPr>
        <p:txBody>
          <a:bodyPr/>
          <a:lstStyle/>
          <a:p>
            <a:pPr>
              <a:defRPr/>
            </a:pPr>
            <a:fld id="{7579C5B0-437F-4B02-8470-D6738C17FD11}" type="slidenum">
              <a:rPr lang="ru-RU"/>
              <a:pPr>
                <a:defRPr/>
              </a:pPr>
              <a:t>12</a:t>
            </a:fld>
            <a:endParaRPr lang="ru-RU"/>
          </a:p>
        </p:txBody>
      </p:sp>
      <p:sp>
        <p:nvSpPr>
          <p:cNvPr id="19460" name="Title 1"/>
          <p:cNvSpPr>
            <a:spLocks noGrp="1"/>
          </p:cNvSpPr>
          <p:nvPr>
            <p:ph type="title"/>
          </p:nvPr>
        </p:nvSpPr>
        <p:spPr/>
        <p:txBody>
          <a:bodyPr/>
          <a:lstStyle/>
          <a:p>
            <a:pPr algn="l" eaLnBrk="1" hangingPunct="1"/>
            <a:r>
              <a:rPr lang="en-GB" sz="3600" smtClean="0">
                <a:solidFill>
                  <a:schemeClr val="tx2"/>
                </a:solidFill>
              </a:rPr>
              <a:t>Spin Flip: </a:t>
            </a:r>
            <a:r>
              <a:rPr lang="en-GB" sz="3600" smtClean="0">
                <a:solidFill>
                  <a:srgbClr val="00B0F0"/>
                </a:solidFill>
              </a:rPr>
              <a:t>Depolarisation study at COSY</a:t>
            </a:r>
          </a:p>
        </p:txBody>
      </p:sp>
      <p:pic>
        <p:nvPicPr>
          <p:cNvPr id="1946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088" y="2636838"/>
            <a:ext cx="3894137" cy="300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2"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59425" y="2708275"/>
            <a:ext cx="2746375"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3" name="Text Box 7"/>
          <p:cNvSpPr txBox="1">
            <a:spLocks noChangeArrowheads="1"/>
          </p:cNvSpPr>
          <p:nvPr/>
        </p:nvSpPr>
        <p:spPr bwMode="auto">
          <a:xfrm>
            <a:off x="1116013" y="1779588"/>
            <a:ext cx="3813175" cy="101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000">
                <a:latin typeface="Calibri" pitchFamily="34" charset="0"/>
              </a:rPr>
              <a:t>Ratio of beam polarisations with</a:t>
            </a:r>
          </a:p>
          <a:p>
            <a:pPr algn="ctr" eaLnBrk="1" hangingPunct="1"/>
            <a:r>
              <a:rPr lang="en-GB" sz="2000">
                <a:latin typeface="Calibri" pitchFamily="34" charset="0"/>
              </a:rPr>
              <a:t>and without electron beam during </a:t>
            </a:r>
          </a:p>
          <a:p>
            <a:pPr algn="ctr" eaLnBrk="1" hangingPunct="1"/>
            <a:r>
              <a:rPr lang="en-GB" sz="2000">
                <a:latin typeface="Calibri" pitchFamily="34" charset="0"/>
              </a:rPr>
              <a:t>interaction cycles:</a:t>
            </a:r>
          </a:p>
        </p:txBody>
      </p:sp>
      <p:sp>
        <p:nvSpPr>
          <p:cNvPr id="19464" name="Text Box 8"/>
          <p:cNvSpPr txBox="1">
            <a:spLocks noChangeArrowheads="1"/>
          </p:cNvSpPr>
          <p:nvPr/>
        </p:nvSpPr>
        <p:spPr bwMode="auto">
          <a:xfrm>
            <a:off x="5562600" y="1752600"/>
            <a:ext cx="3013075" cy="1017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000">
                <a:latin typeface="Calibri" pitchFamily="34" charset="0"/>
              </a:rPr>
              <a:t>Upper limit for </a:t>
            </a:r>
          </a:p>
          <a:p>
            <a:pPr algn="ctr" eaLnBrk="1" hangingPunct="1"/>
            <a:r>
              <a:rPr lang="en-GB" sz="2000">
                <a:latin typeface="Calibri" pitchFamily="34" charset="0"/>
              </a:rPr>
              <a:t>longitudinal and transverse</a:t>
            </a:r>
          </a:p>
          <a:p>
            <a:pPr algn="ctr" eaLnBrk="1" hangingPunct="1"/>
            <a:r>
              <a:rPr lang="en-GB" sz="2000">
                <a:latin typeface="Calibri" pitchFamily="34" charset="0"/>
              </a:rPr>
              <a:t>spin-flip cross section:</a:t>
            </a:r>
          </a:p>
        </p:txBody>
      </p:sp>
      <p:sp>
        <p:nvSpPr>
          <p:cNvPr id="106" name="Text Box 11"/>
          <p:cNvSpPr txBox="1">
            <a:spLocks noChangeArrowheads="1"/>
          </p:cNvSpPr>
          <p:nvPr/>
        </p:nvSpPr>
        <p:spPr bwMode="auto">
          <a:xfrm>
            <a:off x="755650" y="5638800"/>
            <a:ext cx="4038600" cy="709613"/>
          </a:xfrm>
          <a:prstGeom prst="rect">
            <a:avLst/>
          </a:prstGeom>
          <a:solidFill>
            <a:schemeClr val="bg2">
              <a:lumMod val="40000"/>
              <a:lumOff val="60000"/>
            </a:schemeClr>
          </a:solidFill>
          <a:ln w="9525">
            <a:solidFill>
              <a:srgbClr val="3A6F8A"/>
            </a:solidFill>
            <a:miter lim="800000"/>
            <a:headEnd/>
            <a:tailEnd/>
          </a:ln>
          <a:effectLst/>
        </p:spPr>
        <p:txBody>
          <a:bodyPr lIns="90000" tIns="46800" rIns="90000" bIns="46800">
            <a:spAutoFit/>
          </a:bodyPr>
          <a:lstStyle/>
          <a:p>
            <a:pPr algn="ctr" fontAlgn="auto">
              <a:spcBef>
                <a:spcPct val="50000"/>
              </a:spcBef>
              <a:spcAft>
                <a:spcPts val="0"/>
              </a:spcAft>
              <a:buFont typeface="Wingdings" pitchFamily="2" charset="2"/>
              <a:buNone/>
              <a:defRPr/>
            </a:pPr>
            <a:r>
              <a:rPr lang="en-GB" sz="2000" dirty="0">
                <a:latin typeface="+mn-lt"/>
                <a:cs typeface="+mn-cs"/>
              </a:rPr>
              <a:t>Cross section </a:t>
            </a:r>
            <a:r>
              <a:rPr lang="en-GB" sz="2000" dirty="0">
                <a:solidFill>
                  <a:srgbClr val="FF0000"/>
                </a:solidFill>
                <a:latin typeface="+mn-lt"/>
                <a:cs typeface="+mn-cs"/>
              </a:rPr>
              <a:t>much too small </a:t>
            </a:r>
            <a:r>
              <a:rPr lang="en-GB" sz="2000" dirty="0">
                <a:latin typeface="+mn-lt"/>
                <a:cs typeface="+mn-cs"/>
              </a:rPr>
              <a:t>to be a useful method ! </a:t>
            </a:r>
            <a:endParaRPr lang="en-GB" sz="2000" b="1" dirty="0">
              <a:latin typeface="+mn-lt"/>
              <a:cs typeface="+mn-cs"/>
            </a:endParaRPr>
          </a:p>
        </p:txBody>
      </p:sp>
      <p:sp>
        <p:nvSpPr>
          <p:cNvPr id="19466" name="Rechteck 52"/>
          <p:cNvSpPr>
            <a:spLocks noChangeArrowheads="1"/>
          </p:cNvSpPr>
          <p:nvPr/>
        </p:nvSpPr>
        <p:spPr bwMode="auto">
          <a:xfrm>
            <a:off x="4953000" y="1447800"/>
            <a:ext cx="4125913" cy="307975"/>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400">
                <a:latin typeface="Calibri" pitchFamily="34" charset="0"/>
              </a:rPr>
              <a:t>D.Oellers et al., Physics Letters B 674 (2009) 269</a:t>
            </a:r>
          </a:p>
        </p:txBody>
      </p:sp>
      <p:sp>
        <p:nvSpPr>
          <p:cNvPr id="9" name="Footer Placeholder 8"/>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cs typeface="+mn-cs"/>
              </a:rPr>
              <a:t>Mirian Tabidze         HEPI TSU</a:t>
            </a:r>
            <a:endParaRPr lang="ru-RU" sz="1200" dirty="0">
              <a:solidFill>
                <a:schemeClr val="tx1">
                  <a:tint val="75000"/>
                </a:schemeClr>
              </a:solidFill>
              <a:latin typeface="+mn-lt"/>
              <a:cs typeface="+mn-cs"/>
            </a:endParaRPr>
          </a:p>
        </p:txBody>
      </p:sp>
      <p:sp>
        <p:nvSpPr>
          <p:cNvPr id="19468" name="TextBox 11"/>
          <p:cNvSpPr txBox="1">
            <a:spLocks noChangeArrowheads="1"/>
          </p:cNvSpPr>
          <p:nvPr/>
        </p:nvSpPr>
        <p:spPr bwMode="auto">
          <a:xfrm>
            <a:off x="6429375" y="6215063"/>
            <a:ext cx="12858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        </a:t>
            </a:r>
            <a:r>
              <a:rPr lang="en-US" sz="1600">
                <a:solidFill>
                  <a:srgbClr val="C00000"/>
                </a:solidFill>
              </a:rPr>
              <a:t>10</a:t>
            </a:r>
            <a:r>
              <a:rPr lang="en-US" sz="1600" baseline="30000">
                <a:solidFill>
                  <a:srgbClr val="C00000"/>
                </a:solidFill>
              </a:rPr>
              <a:t>13 </a:t>
            </a:r>
            <a:r>
              <a:rPr lang="en-US" sz="1600">
                <a:solidFill>
                  <a:srgbClr val="C00000"/>
                </a:solidFill>
              </a:rPr>
              <a:t>b</a:t>
            </a:r>
            <a:endParaRPr lang="ru-RU" sz="160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898989"/>
                </a:solidFill>
                <a:latin typeface="Calibri" pitchFamily="34" charset="0"/>
              </a:rPr>
              <a:t>Mirian Tabidze         HEPI TSU</a:t>
            </a:r>
            <a:endParaRPr lang="ru-RU" smtClean="0">
              <a:solidFill>
                <a:srgbClr val="898989"/>
              </a:solidFill>
              <a:latin typeface="Calibri" pitchFamily="34" charset="0"/>
            </a:endParaRPr>
          </a:p>
        </p:txBody>
      </p:sp>
      <p:sp>
        <p:nvSpPr>
          <p:cNvPr id="106" name="Slide Number Placeholder 5"/>
          <p:cNvSpPr>
            <a:spLocks noGrp="1"/>
          </p:cNvSpPr>
          <p:nvPr>
            <p:ph type="sldNum" sz="quarter" idx="12"/>
          </p:nvPr>
        </p:nvSpPr>
        <p:spPr/>
        <p:txBody>
          <a:bodyPr/>
          <a:lstStyle/>
          <a:p>
            <a:pPr>
              <a:defRPr/>
            </a:pPr>
            <a:fld id="{5E9EC775-5002-4923-8ACE-4FFFD5C8F591}" type="slidenum">
              <a:rPr lang="ru-RU"/>
              <a:pPr>
                <a:defRPr/>
              </a:pPr>
              <a:t>13</a:t>
            </a:fld>
            <a:endParaRPr lang="ru-RU"/>
          </a:p>
        </p:txBody>
      </p:sp>
      <p:sp>
        <p:nvSpPr>
          <p:cNvPr id="216" name="Rectangle 215"/>
          <p:cNvSpPr/>
          <p:nvPr/>
        </p:nvSpPr>
        <p:spPr bwMode="auto">
          <a:xfrm>
            <a:off x="685800" y="2362200"/>
            <a:ext cx="8229600" cy="1163638"/>
          </a:xfrm>
          <a:prstGeom prst="rect">
            <a:avLst/>
          </a:prstGeom>
          <a:solidFill>
            <a:schemeClr val="accent6">
              <a:lumMod val="20000"/>
              <a:lumOff val="80000"/>
            </a:schemeClr>
          </a:solidFill>
          <a:ln w="9525" cap="flat" cmpd="sng" algn="ctr">
            <a:solidFill>
              <a:srgbClr val="3A6F8A"/>
            </a:solidFill>
            <a:prstDash val="solid"/>
            <a:round/>
            <a:headEnd type="none" w="med" len="med"/>
            <a:tailEnd type="none" w="med" len="med"/>
          </a:ln>
          <a:effectLst/>
        </p:spPr>
        <p:txBody>
          <a:bodyPr lIns="90000" tIns="46800" rIns="90000" bIns="46800">
            <a:spAutoFit/>
          </a:bodyPr>
          <a:lstStyle/>
          <a:p>
            <a:pPr fontAlgn="auto">
              <a:spcBef>
                <a:spcPts val="0"/>
              </a:spcBef>
              <a:spcAft>
                <a:spcPts val="0"/>
              </a:spcAft>
              <a:defRPr/>
            </a:pPr>
            <a:endParaRPr lang="en-GB">
              <a:latin typeface="+mn-lt"/>
              <a:cs typeface="+mn-cs"/>
            </a:endParaRPr>
          </a:p>
        </p:txBody>
      </p:sp>
      <p:sp>
        <p:nvSpPr>
          <p:cNvPr id="4103" name="Title 1"/>
          <p:cNvSpPr>
            <a:spLocks noGrp="1"/>
          </p:cNvSpPr>
          <p:nvPr>
            <p:ph type="title"/>
          </p:nvPr>
        </p:nvSpPr>
        <p:spPr>
          <a:xfrm>
            <a:off x="468313" y="404813"/>
            <a:ext cx="8229600" cy="922337"/>
          </a:xfrm>
        </p:spPr>
        <p:txBody>
          <a:bodyPr/>
          <a:lstStyle/>
          <a:p>
            <a:pPr algn="l" eaLnBrk="1" hangingPunct="1"/>
            <a:r>
              <a:rPr lang="en-GB" sz="3600" smtClean="0">
                <a:solidFill>
                  <a:schemeClr val="tx2"/>
                </a:solidFill>
              </a:rPr>
              <a:t>Spin Filtering</a:t>
            </a:r>
          </a:p>
        </p:txBody>
      </p:sp>
      <p:sp>
        <p:nvSpPr>
          <p:cNvPr id="110" name="Rectangle 21"/>
          <p:cNvSpPr>
            <a:spLocks noChangeArrowheads="1"/>
          </p:cNvSpPr>
          <p:nvPr/>
        </p:nvSpPr>
        <p:spPr bwMode="auto">
          <a:xfrm>
            <a:off x="714375" y="3714750"/>
            <a:ext cx="8267700" cy="2743200"/>
          </a:xfrm>
          <a:prstGeom prst="rect">
            <a:avLst/>
          </a:prstGeom>
          <a:solidFill>
            <a:schemeClr val="bg2">
              <a:lumMod val="40000"/>
              <a:lumOff val="60000"/>
            </a:schemeClr>
          </a:solidFill>
          <a:ln w="19050" algn="ctr">
            <a:solidFill>
              <a:srgbClr val="3A6F8A"/>
            </a:solidFill>
            <a:miter lim="800000"/>
            <a:headEnd/>
            <a:tailEnd/>
          </a:ln>
          <a:effectLst/>
        </p:spPr>
        <p:txBody>
          <a:bodyPr wrap="none" lIns="89098" tIns="44549" rIns="89098" bIns="44549" anchor="ctr">
            <a:spAutoFit/>
          </a:bodyPr>
          <a:lstStyle/>
          <a:p>
            <a:pPr fontAlgn="auto">
              <a:spcBef>
                <a:spcPts val="0"/>
              </a:spcBef>
              <a:spcAft>
                <a:spcPts val="0"/>
              </a:spcAft>
              <a:defRPr/>
            </a:pPr>
            <a:endParaRPr lang="en-US">
              <a:latin typeface="+mn-lt"/>
              <a:cs typeface="+mn-cs"/>
            </a:endParaRPr>
          </a:p>
        </p:txBody>
      </p:sp>
      <p:grpSp>
        <p:nvGrpSpPr>
          <p:cNvPr id="4105" name="Group 22"/>
          <p:cNvGrpSpPr>
            <a:grpSpLocks/>
          </p:cNvGrpSpPr>
          <p:nvPr/>
        </p:nvGrpSpPr>
        <p:grpSpPr bwMode="auto">
          <a:xfrm>
            <a:off x="3365500" y="3810000"/>
            <a:ext cx="3733800" cy="1866900"/>
            <a:chOff x="1704" y="2656"/>
            <a:chExt cx="2352" cy="1176"/>
          </a:xfrm>
        </p:grpSpPr>
        <p:sp>
          <p:nvSpPr>
            <p:cNvPr id="4178" name="Oval 23"/>
            <p:cNvSpPr>
              <a:spLocks noChangeArrowheads="1"/>
            </p:cNvSpPr>
            <p:nvPr/>
          </p:nvSpPr>
          <p:spPr bwMode="auto">
            <a:xfrm>
              <a:off x="1704" y="2768"/>
              <a:ext cx="2352" cy="856"/>
            </a:xfrm>
            <a:prstGeom prst="ellipse">
              <a:avLst/>
            </a:prstGeom>
            <a:solidFill>
              <a:schemeClr val="bg1"/>
            </a:solidFill>
            <a:ln w="152400">
              <a:solidFill>
                <a:schemeClr val="accent2"/>
              </a:solidFill>
              <a:round/>
              <a:headEnd/>
              <a:tailEnd/>
            </a:ln>
          </p:spPr>
          <p:txBody>
            <a:bodyPr lIns="89098" tIns="44549" rIns="89098" bIns="44549" anchor="ctr">
              <a:spAutoFit/>
            </a:bodyPr>
            <a:lstStyle/>
            <a:p>
              <a:endParaRPr lang="en-US">
                <a:latin typeface="Calibri" pitchFamily="34" charset="0"/>
              </a:endParaRPr>
            </a:p>
          </p:txBody>
        </p:sp>
        <p:sp>
          <p:nvSpPr>
            <p:cNvPr id="4179" name="Line 24"/>
            <p:cNvSpPr>
              <a:spLocks noChangeShapeType="1"/>
            </p:cNvSpPr>
            <p:nvPr/>
          </p:nvSpPr>
          <p:spPr bwMode="auto">
            <a:xfrm>
              <a:off x="2264" y="2720"/>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80" name="Line 25"/>
            <p:cNvSpPr>
              <a:spLocks noChangeShapeType="1"/>
            </p:cNvSpPr>
            <p:nvPr/>
          </p:nvSpPr>
          <p:spPr bwMode="auto">
            <a:xfrm>
              <a:off x="1912" y="3304"/>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81" name="Line 26"/>
            <p:cNvSpPr>
              <a:spLocks noChangeShapeType="1"/>
            </p:cNvSpPr>
            <p:nvPr/>
          </p:nvSpPr>
          <p:spPr bwMode="auto">
            <a:xfrm>
              <a:off x="2576" y="2688"/>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82" name="Line 27"/>
            <p:cNvSpPr>
              <a:spLocks noChangeShapeType="1"/>
            </p:cNvSpPr>
            <p:nvPr/>
          </p:nvSpPr>
          <p:spPr bwMode="auto">
            <a:xfrm>
              <a:off x="2928" y="2680"/>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83" name="Line 28"/>
            <p:cNvSpPr>
              <a:spLocks noChangeShapeType="1"/>
            </p:cNvSpPr>
            <p:nvPr/>
          </p:nvSpPr>
          <p:spPr bwMode="auto">
            <a:xfrm>
              <a:off x="3936" y="2840"/>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84" name="Line 29"/>
            <p:cNvSpPr>
              <a:spLocks noChangeShapeType="1"/>
            </p:cNvSpPr>
            <p:nvPr/>
          </p:nvSpPr>
          <p:spPr bwMode="auto">
            <a:xfrm>
              <a:off x="3584" y="2744"/>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85" name="Line 30"/>
            <p:cNvSpPr>
              <a:spLocks noChangeShapeType="1"/>
            </p:cNvSpPr>
            <p:nvPr/>
          </p:nvSpPr>
          <p:spPr bwMode="auto">
            <a:xfrm>
              <a:off x="2504" y="3456"/>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86" name="Line 31"/>
            <p:cNvSpPr>
              <a:spLocks noChangeShapeType="1"/>
            </p:cNvSpPr>
            <p:nvPr/>
          </p:nvSpPr>
          <p:spPr bwMode="auto">
            <a:xfrm>
              <a:off x="3352" y="3432"/>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87" name="Line 32"/>
            <p:cNvSpPr>
              <a:spLocks noChangeShapeType="1"/>
            </p:cNvSpPr>
            <p:nvPr/>
          </p:nvSpPr>
          <p:spPr bwMode="auto">
            <a:xfrm>
              <a:off x="3664" y="3376"/>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88" name="Line 33"/>
            <p:cNvSpPr>
              <a:spLocks noChangeShapeType="1"/>
            </p:cNvSpPr>
            <p:nvPr/>
          </p:nvSpPr>
          <p:spPr bwMode="auto">
            <a:xfrm flipH="1" flipV="1">
              <a:off x="2400" y="2696"/>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89" name="Line 34"/>
            <p:cNvSpPr>
              <a:spLocks noChangeShapeType="1"/>
            </p:cNvSpPr>
            <p:nvPr/>
          </p:nvSpPr>
          <p:spPr bwMode="auto">
            <a:xfrm flipH="1" flipV="1">
              <a:off x="2080" y="2768"/>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90" name="Line 35"/>
            <p:cNvSpPr>
              <a:spLocks noChangeShapeType="1"/>
            </p:cNvSpPr>
            <p:nvPr/>
          </p:nvSpPr>
          <p:spPr bwMode="auto">
            <a:xfrm flipH="1" flipV="1">
              <a:off x="2040" y="3296"/>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91" name="Line 36"/>
            <p:cNvSpPr>
              <a:spLocks noChangeShapeType="1"/>
            </p:cNvSpPr>
            <p:nvPr/>
          </p:nvSpPr>
          <p:spPr bwMode="auto">
            <a:xfrm flipH="1" flipV="1">
              <a:off x="2344" y="3392"/>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92" name="Line 37"/>
            <p:cNvSpPr>
              <a:spLocks noChangeShapeType="1"/>
            </p:cNvSpPr>
            <p:nvPr/>
          </p:nvSpPr>
          <p:spPr bwMode="auto">
            <a:xfrm flipH="1" flipV="1">
              <a:off x="2712" y="2664"/>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93" name="Line 38"/>
            <p:cNvSpPr>
              <a:spLocks noChangeShapeType="1"/>
            </p:cNvSpPr>
            <p:nvPr/>
          </p:nvSpPr>
          <p:spPr bwMode="auto">
            <a:xfrm flipH="1" flipV="1">
              <a:off x="3408" y="2672"/>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94" name="Line 39"/>
            <p:cNvSpPr>
              <a:spLocks noChangeShapeType="1"/>
            </p:cNvSpPr>
            <p:nvPr/>
          </p:nvSpPr>
          <p:spPr bwMode="auto">
            <a:xfrm flipH="1" flipV="1">
              <a:off x="3064" y="2656"/>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95" name="Line 40"/>
            <p:cNvSpPr>
              <a:spLocks noChangeShapeType="1"/>
            </p:cNvSpPr>
            <p:nvPr/>
          </p:nvSpPr>
          <p:spPr bwMode="auto">
            <a:xfrm flipH="1" flipV="1">
              <a:off x="1800" y="3216"/>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96" name="Line 41"/>
            <p:cNvSpPr>
              <a:spLocks noChangeShapeType="1"/>
            </p:cNvSpPr>
            <p:nvPr/>
          </p:nvSpPr>
          <p:spPr bwMode="auto">
            <a:xfrm flipH="1" flipV="1">
              <a:off x="1784" y="2832"/>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97" name="Line 42"/>
            <p:cNvSpPr>
              <a:spLocks noChangeShapeType="1"/>
            </p:cNvSpPr>
            <p:nvPr/>
          </p:nvSpPr>
          <p:spPr bwMode="auto">
            <a:xfrm flipH="1" flipV="1">
              <a:off x="3792" y="2752"/>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98" name="Line 43"/>
            <p:cNvSpPr>
              <a:spLocks noChangeShapeType="1"/>
            </p:cNvSpPr>
            <p:nvPr/>
          </p:nvSpPr>
          <p:spPr bwMode="auto">
            <a:xfrm flipH="1" flipV="1">
              <a:off x="2664" y="3456"/>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99" name="Line 44"/>
            <p:cNvSpPr>
              <a:spLocks noChangeShapeType="1"/>
            </p:cNvSpPr>
            <p:nvPr/>
          </p:nvSpPr>
          <p:spPr bwMode="auto">
            <a:xfrm flipH="1" flipV="1">
              <a:off x="3488" y="3408"/>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200" name="Line 45"/>
            <p:cNvSpPr>
              <a:spLocks noChangeShapeType="1"/>
            </p:cNvSpPr>
            <p:nvPr/>
          </p:nvSpPr>
          <p:spPr bwMode="auto">
            <a:xfrm flipH="1" flipV="1">
              <a:off x="3832" y="3296"/>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201" name="Rectangle 46"/>
            <p:cNvSpPr>
              <a:spLocks noChangeArrowheads="1"/>
            </p:cNvSpPr>
            <p:nvPr/>
          </p:nvSpPr>
          <p:spPr bwMode="auto">
            <a:xfrm>
              <a:off x="2736" y="3392"/>
              <a:ext cx="440" cy="384"/>
            </a:xfrm>
            <a:prstGeom prst="rect">
              <a:avLst/>
            </a:prstGeom>
            <a:solidFill>
              <a:srgbClr val="00FF00"/>
            </a:solidFill>
            <a:ln w="19050">
              <a:solidFill>
                <a:schemeClr val="tx1"/>
              </a:solidFill>
              <a:miter lim="800000"/>
              <a:headEnd/>
              <a:tailEnd/>
            </a:ln>
          </p:spPr>
          <p:txBody>
            <a:bodyPr wrap="none" lIns="89098" tIns="44549" rIns="89098" bIns="44549" anchor="ctr">
              <a:spAutoFit/>
            </a:bodyPr>
            <a:lstStyle/>
            <a:p>
              <a:endParaRPr lang="en-US">
                <a:latin typeface="Calibri" pitchFamily="34" charset="0"/>
              </a:endParaRPr>
            </a:p>
          </p:txBody>
        </p:sp>
        <p:sp>
          <p:nvSpPr>
            <p:cNvPr id="4202" name="Line 47"/>
            <p:cNvSpPr>
              <a:spLocks noChangeShapeType="1"/>
            </p:cNvSpPr>
            <p:nvPr/>
          </p:nvSpPr>
          <p:spPr bwMode="auto">
            <a:xfrm flipH="1" flipV="1">
              <a:off x="2944" y="3304"/>
              <a:ext cx="0" cy="528"/>
            </a:xfrm>
            <a:prstGeom prst="line">
              <a:avLst/>
            </a:prstGeom>
            <a:noFill/>
            <a:ln w="1016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grpSp>
      <p:grpSp>
        <p:nvGrpSpPr>
          <p:cNvPr id="4106" name="Group 48"/>
          <p:cNvGrpSpPr>
            <a:grpSpLocks/>
          </p:cNvGrpSpPr>
          <p:nvPr/>
        </p:nvGrpSpPr>
        <p:grpSpPr bwMode="auto">
          <a:xfrm>
            <a:off x="3365500" y="3810000"/>
            <a:ext cx="3733800" cy="1866900"/>
            <a:chOff x="1704" y="2656"/>
            <a:chExt cx="2352" cy="1176"/>
          </a:xfrm>
        </p:grpSpPr>
        <p:sp>
          <p:nvSpPr>
            <p:cNvPr id="4154" name="Oval 49"/>
            <p:cNvSpPr>
              <a:spLocks noChangeArrowheads="1"/>
            </p:cNvSpPr>
            <p:nvPr/>
          </p:nvSpPr>
          <p:spPr bwMode="auto">
            <a:xfrm>
              <a:off x="1704" y="2768"/>
              <a:ext cx="2352" cy="856"/>
            </a:xfrm>
            <a:prstGeom prst="ellipse">
              <a:avLst/>
            </a:prstGeom>
            <a:solidFill>
              <a:schemeClr val="bg1"/>
            </a:solidFill>
            <a:ln w="38100">
              <a:solidFill>
                <a:schemeClr val="accent2"/>
              </a:solidFill>
              <a:round/>
              <a:headEnd/>
              <a:tailEnd/>
            </a:ln>
          </p:spPr>
          <p:txBody>
            <a:bodyPr lIns="89098" tIns="44549" rIns="89098" bIns="44549" anchor="ctr">
              <a:spAutoFit/>
            </a:bodyPr>
            <a:lstStyle/>
            <a:p>
              <a:endParaRPr lang="en-US">
                <a:latin typeface="Calibri" pitchFamily="34" charset="0"/>
              </a:endParaRPr>
            </a:p>
          </p:txBody>
        </p:sp>
        <p:sp>
          <p:nvSpPr>
            <p:cNvPr id="4155" name="Line 50"/>
            <p:cNvSpPr>
              <a:spLocks noChangeShapeType="1"/>
            </p:cNvSpPr>
            <p:nvPr/>
          </p:nvSpPr>
          <p:spPr bwMode="auto">
            <a:xfrm>
              <a:off x="2264" y="2720"/>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56" name="Line 51"/>
            <p:cNvSpPr>
              <a:spLocks noChangeShapeType="1"/>
            </p:cNvSpPr>
            <p:nvPr/>
          </p:nvSpPr>
          <p:spPr bwMode="auto">
            <a:xfrm>
              <a:off x="1912" y="3304"/>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57" name="Line 52"/>
            <p:cNvSpPr>
              <a:spLocks noChangeShapeType="1"/>
            </p:cNvSpPr>
            <p:nvPr/>
          </p:nvSpPr>
          <p:spPr bwMode="auto">
            <a:xfrm>
              <a:off x="2928" y="2680"/>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58" name="Line 53"/>
            <p:cNvSpPr>
              <a:spLocks noChangeShapeType="1"/>
            </p:cNvSpPr>
            <p:nvPr/>
          </p:nvSpPr>
          <p:spPr bwMode="auto">
            <a:xfrm>
              <a:off x="3936" y="2840"/>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59" name="Line 54"/>
            <p:cNvSpPr>
              <a:spLocks noChangeShapeType="1"/>
            </p:cNvSpPr>
            <p:nvPr/>
          </p:nvSpPr>
          <p:spPr bwMode="auto">
            <a:xfrm>
              <a:off x="3584" y="2744"/>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60" name="Line 55"/>
            <p:cNvSpPr>
              <a:spLocks noChangeShapeType="1"/>
            </p:cNvSpPr>
            <p:nvPr/>
          </p:nvSpPr>
          <p:spPr bwMode="auto">
            <a:xfrm>
              <a:off x="2504" y="3456"/>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61" name="Line 56"/>
            <p:cNvSpPr>
              <a:spLocks noChangeShapeType="1"/>
            </p:cNvSpPr>
            <p:nvPr/>
          </p:nvSpPr>
          <p:spPr bwMode="auto">
            <a:xfrm>
              <a:off x="3352" y="3432"/>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62" name="Line 57"/>
            <p:cNvSpPr>
              <a:spLocks noChangeShapeType="1"/>
            </p:cNvSpPr>
            <p:nvPr/>
          </p:nvSpPr>
          <p:spPr bwMode="auto">
            <a:xfrm>
              <a:off x="3664" y="3376"/>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63" name="Line 58"/>
            <p:cNvSpPr>
              <a:spLocks noChangeShapeType="1"/>
            </p:cNvSpPr>
            <p:nvPr/>
          </p:nvSpPr>
          <p:spPr bwMode="auto">
            <a:xfrm flipH="1" flipV="1">
              <a:off x="2400" y="2696"/>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64" name="Line 59"/>
            <p:cNvSpPr>
              <a:spLocks noChangeShapeType="1"/>
            </p:cNvSpPr>
            <p:nvPr/>
          </p:nvSpPr>
          <p:spPr bwMode="auto">
            <a:xfrm flipH="1" flipV="1">
              <a:off x="2080" y="2768"/>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65" name="Line 60"/>
            <p:cNvSpPr>
              <a:spLocks noChangeShapeType="1"/>
            </p:cNvSpPr>
            <p:nvPr/>
          </p:nvSpPr>
          <p:spPr bwMode="auto">
            <a:xfrm flipH="1" flipV="1">
              <a:off x="2040" y="3296"/>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66" name="Line 61"/>
            <p:cNvSpPr>
              <a:spLocks noChangeShapeType="1"/>
            </p:cNvSpPr>
            <p:nvPr/>
          </p:nvSpPr>
          <p:spPr bwMode="auto">
            <a:xfrm flipH="1" flipV="1">
              <a:off x="2344" y="3392"/>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67" name="Line 62"/>
            <p:cNvSpPr>
              <a:spLocks noChangeShapeType="1"/>
            </p:cNvSpPr>
            <p:nvPr/>
          </p:nvSpPr>
          <p:spPr bwMode="auto">
            <a:xfrm flipH="1" flipV="1">
              <a:off x="2712" y="2664"/>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68" name="Line 63"/>
            <p:cNvSpPr>
              <a:spLocks noChangeShapeType="1"/>
            </p:cNvSpPr>
            <p:nvPr/>
          </p:nvSpPr>
          <p:spPr bwMode="auto">
            <a:xfrm flipH="1" flipV="1">
              <a:off x="3408" y="2672"/>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69" name="Line 64"/>
            <p:cNvSpPr>
              <a:spLocks noChangeShapeType="1"/>
            </p:cNvSpPr>
            <p:nvPr/>
          </p:nvSpPr>
          <p:spPr bwMode="auto">
            <a:xfrm flipH="1" flipV="1">
              <a:off x="3064" y="2656"/>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70" name="Line 65"/>
            <p:cNvSpPr>
              <a:spLocks noChangeShapeType="1"/>
            </p:cNvSpPr>
            <p:nvPr/>
          </p:nvSpPr>
          <p:spPr bwMode="auto">
            <a:xfrm flipH="1" flipV="1">
              <a:off x="1800" y="3216"/>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71" name="Line 66"/>
            <p:cNvSpPr>
              <a:spLocks noChangeShapeType="1"/>
            </p:cNvSpPr>
            <p:nvPr/>
          </p:nvSpPr>
          <p:spPr bwMode="auto">
            <a:xfrm flipH="1" flipV="1">
              <a:off x="1784" y="2832"/>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72" name="Line 67"/>
            <p:cNvSpPr>
              <a:spLocks noChangeShapeType="1"/>
            </p:cNvSpPr>
            <p:nvPr/>
          </p:nvSpPr>
          <p:spPr bwMode="auto">
            <a:xfrm flipH="1" flipV="1">
              <a:off x="3792" y="2752"/>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73" name="Line 68"/>
            <p:cNvSpPr>
              <a:spLocks noChangeShapeType="1"/>
            </p:cNvSpPr>
            <p:nvPr/>
          </p:nvSpPr>
          <p:spPr bwMode="auto">
            <a:xfrm flipH="1" flipV="1">
              <a:off x="2664" y="3456"/>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74" name="Line 69"/>
            <p:cNvSpPr>
              <a:spLocks noChangeShapeType="1"/>
            </p:cNvSpPr>
            <p:nvPr/>
          </p:nvSpPr>
          <p:spPr bwMode="auto">
            <a:xfrm flipH="1" flipV="1">
              <a:off x="3488" y="3408"/>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75" name="Line 70"/>
            <p:cNvSpPr>
              <a:spLocks noChangeShapeType="1"/>
            </p:cNvSpPr>
            <p:nvPr/>
          </p:nvSpPr>
          <p:spPr bwMode="auto">
            <a:xfrm flipH="1" flipV="1">
              <a:off x="3832" y="3296"/>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76" name="Rectangle 71"/>
            <p:cNvSpPr>
              <a:spLocks noChangeArrowheads="1"/>
            </p:cNvSpPr>
            <p:nvPr/>
          </p:nvSpPr>
          <p:spPr bwMode="auto">
            <a:xfrm>
              <a:off x="2736" y="3392"/>
              <a:ext cx="440" cy="384"/>
            </a:xfrm>
            <a:prstGeom prst="rect">
              <a:avLst/>
            </a:prstGeom>
            <a:solidFill>
              <a:srgbClr val="00FF00"/>
            </a:solidFill>
            <a:ln w="19050">
              <a:solidFill>
                <a:schemeClr val="tx1"/>
              </a:solidFill>
              <a:miter lim="800000"/>
              <a:headEnd/>
              <a:tailEnd/>
            </a:ln>
          </p:spPr>
          <p:txBody>
            <a:bodyPr wrap="none" lIns="89098" tIns="44549" rIns="89098" bIns="44549" anchor="ctr">
              <a:spAutoFit/>
            </a:bodyPr>
            <a:lstStyle/>
            <a:p>
              <a:endParaRPr lang="en-US">
                <a:latin typeface="Calibri" pitchFamily="34" charset="0"/>
              </a:endParaRPr>
            </a:p>
          </p:txBody>
        </p:sp>
        <p:sp>
          <p:nvSpPr>
            <p:cNvPr id="4177" name="Line 72"/>
            <p:cNvSpPr>
              <a:spLocks noChangeShapeType="1"/>
            </p:cNvSpPr>
            <p:nvPr/>
          </p:nvSpPr>
          <p:spPr bwMode="auto">
            <a:xfrm flipH="1" flipV="1">
              <a:off x="2944" y="3304"/>
              <a:ext cx="0" cy="528"/>
            </a:xfrm>
            <a:prstGeom prst="line">
              <a:avLst/>
            </a:prstGeom>
            <a:noFill/>
            <a:ln w="1016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grpSp>
      <p:grpSp>
        <p:nvGrpSpPr>
          <p:cNvPr id="4107" name="Group 73"/>
          <p:cNvGrpSpPr>
            <a:grpSpLocks/>
          </p:cNvGrpSpPr>
          <p:nvPr/>
        </p:nvGrpSpPr>
        <p:grpSpPr bwMode="auto">
          <a:xfrm>
            <a:off x="914400" y="4330700"/>
            <a:ext cx="2667000" cy="965200"/>
            <a:chOff x="472" y="3040"/>
            <a:chExt cx="1680" cy="608"/>
          </a:xfrm>
        </p:grpSpPr>
        <p:sp>
          <p:nvSpPr>
            <p:cNvPr id="4151" name="Text Box 74"/>
            <p:cNvSpPr txBox="1">
              <a:spLocks noChangeArrowheads="1"/>
            </p:cNvSpPr>
            <p:nvPr/>
          </p:nvSpPr>
          <p:spPr bwMode="auto">
            <a:xfrm>
              <a:off x="472" y="3088"/>
              <a:ext cx="1304" cy="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89089" tIns="44544" rIns="89089" bIns="44544">
              <a:spAutoFit/>
            </a:bodyPr>
            <a:lstStyle>
              <a:lvl1pPr defTabSz="890588" eaLnBrk="0" hangingPunct="0">
                <a:defRPr>
                  <a:solidFill>
                    <a:schemeClr val="tx1"/>
                  </a:solidFill>
                  <a:latin typeface="Arial" charset="0"/>
                  <a:cs typeface="Arial" charset="0"/>
                </a:defRPr>
              </a:lvl1pPr>
              <a:lvl2pPr marL="742950" indent="-285750" defTabSz="890588" eaLnBrk="0" hangingPunct="0">
                <a:defRPr>
                  <a:solidFill>
                    <a:schemeClr val="tx1"/>
                  </a:solidFill>
                  <a:latin typeface="Arial" charset="0"/>
                  <a:cs typeface="Arial" charset="0"/>
                </a:defRPr>
              </a:lvl2pPr>
              <a:lvl3pPr marL="1143000" indent="-228600" defTabSz="890588" eaLnBrk="0" hangingPunct="0">
                <a:defRPr>
                  <a:solidFill>
                    <a:schemeClr val="tx1"/>
                  </a:solidFill>
                  <a:latin typeface="Arial" charset="0"/>
                  <a:cs typeface="Arial" charset="0"/>
                </a:defRPr>
              </a:lvl3pPr>
              <a:lvl4pPr marL="1600200" indent="-228600" defTabSz="890588" eaLnBrk="0" hangingPunct="0">
                <a:defRPr>
                  <a:solidFill>
                    <a:schemeClr val="tx1"/>
                  </a:solidFill>
                  <a:latin typeface="Arial" charset="0"/>
                  <a:cs typeface="Arial" charset="0"/>
                </a:defRPr>
              </a:lvl4pPr>
              <a:lvl5pPr marL="2057400" indent="-228600" defTabSz="890588" eaLnBrk="0" hangingPunct="0">
                <a:defRPr>
                  <a:solidFill>
                    <a:schemeClr val="tx1"/>
                  </a:solidFill>
                  <a:latin typeface="Arial" charset="0"/>
                  <a:cs typeface="Arial" charset="0"/>
                </a:defRPr>
              </a:lvl5pPr>
              <a:lvl6pPr marL="2514600" indent="-228600" defTabSz="890588" eaLnBrk="0" fontAlgn="base" hangingPunct="0">
                <a:spcBef>
                  <a:spcPct val="0"/>
                </a:spcBef>
                <a:spcAft>
                  <a:spcPct val="0"/>
                </a:spcAft>
                <a:defRPr>
                  <a:solidFill>
                    <a:schemeClr val="tx1"/>
                  </a:solidFill>
                  <a:latin typeface="Arial" charset="0"/>
                  <a:cs typeface="Arial" charset="0"/>
                </a:defRPr>
              </a:lvl6pPr>
              <a:lvl7pPr marL="2971800" indent="-228600" defTabSz="890588" eaLnBrk="0" fontAlgn="base" hangingPunct="0">
                <a:spcBef>
                  <a:spcPct val="0"/>
                </a:spcBef>
                <a:spcAft>
                  <a:spcPct val="0"/>
                </a:spcAft>
                <a:defRPr>
                  <a:solidFill>
                    <a:schemeClr val="tx1"/>
                  </a:solidFill>
                  <a:latin typeface="Arial" charset="0"/>
                  <a:cs typeface="Arial" charset="0"/>
                </a:defRPr>
              </a:lvl7pPr>
              <a:lvl8pPr marL="3429000" indent="-228600" defTabSz="890588" eaLnBrk="0" fontAlgn="base" hangingPunct="0">
                <a:spcBef>
                  <a:spcPct val="0"/>
                </a:spcBef>
                <a:spcAft>
                  <a:spcPct val="0"/>
                </a:spcAft>
                <a:defRPr>
                  <a:solidFill>
                    <a:schemeClr val="tx1"/>
                  </a:solidFill>
                  <a:latin typeface="Arial" charset="0"/>
                  <a:cs typeface="Arial" charset="0"/>
                </a:defRPr>
              </a:lvl8pPr>
              <a:lvl9pPr marL="3886200" indent="-228600" defTabSz="890588"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sz="2300" b="1">
                  <a:solidFill>
                    <a:schemeClr val="accent2"/>
                  </a:solidFill>
                  <a:latin typeface="Calibri" pitchFamily="34" charset="0"/>
                </a:rPr>
                <a:t>Unpolarised anti-p beam</a:t>
              </a:r>
            </a:p>
          </p:txBody>
        </p:sp>
        <p:sp>
          <p:nvSpPr>
            <p:cNvPr id="4152" name="Arc 75"/>
            <p:cNvSpPr>
              <a:spLocks/>
            </p:cNvSpPr>
            <p:nvPr/>
          </p:nvSpPr>
          <p:spPr bwMode="auto">
            <a:xfrm flipH="1" flipV="1">
              <a:off x="1760" y="3040"/>
              <a:ext cx="288" cy="5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lIns="89098" tIns="44549" rIns="89098" bIns="44549" anchor="ctr">
              <a:spAutoFit/>
            </a:bodyPr>
            <a:lstStyle/>
            <a:p>
              <a:endParaRPr lang="en-US">
                <a:latin typeface="Calibri" pitchFamily="34" charset="0"/>
              </a:endParaRPr>
            </a:p>
          </p:txBody>
        </p:sp>
        <p:sp>
          <p:nvSpPr>
            <p:cNvPr id="4153" name="Line 76"/>
            <p:cNvSpPr>
              <a:spLocks noChangeShapeType="1"/>
            </p:cNvSpPr>
            <p:nvPr/>
          </p:nvSpPr>
          <p:spPr bwMode="auto">
            <a:xfrm>
              <a:off x="1944" y="3560"/>
              <a:ext cx="208" cy="88"/>
            </a:xfrm>
            <a:prstGeom prst="line">
              <a:avLst/>
            </a:prstGeom>
            <a:noFill/>
            <a:ln w="571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grpSp>
      <p:sp>
        <p:nvSpPr>
          <p:cNvPr id="4108" name="Text Box 77"/>
          <p:cNvSpPr txBox="1">
            <a:spLocks noChangeArrowheads="1"/>
          </p:cNvSpPr>
          <p:nvPr/>
        </p:nvSpPr>
        <p:spPr bwMode="auto">
          <a:xfrm>
            <a:off x="4083050" y="5638800"/>
            <a:ext cx="249555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89089" tIns="44544" rIns="89089" bIns="44544">
            <a:spAutoFit/>
          </a:bodyPr>
          <a:lstStyle>
            <a:lvl1pPr defTabSz="890588" eaLnBrk="0" hangingPunct="0">
              <a:defRPr>
                <a:solidFill>
                  <a:schemeClr val="tx1"/>
                </a:solidFill>
                <a:latin typeface="Arial" charset="0"/>
                <a:cs typeface="Arial" charset="0"/>
              </a:defRPr>
            </a:lvl1pPr>
            <a:lvl2pPr marL="742950" indent="-285750" defTabSz="890588" eaLnBrk="0" hangingPunct="0">
              <a:defRPr>
                <a:solidFill>
                  <a:schemeClr val="tx1"/>
                </a:solidFill>
                <a:latin typeface="Arial" charset="0"/>
                <a:cs typeface="Arial" charset="0"/>
              </a:defRPr>
            </a:lvl2pPr>
            <a:lvl3pPr marL="1143000" indent="-228600" defTabSz="890588" eaLnBrk="0" hangingPunct="0">
              <a:defRPr>
                <a:solidFill>
                  <a:schemeClr val="tx1"/>
                </a:solidFill>
                <a:latin typeface="Arial" charset="0"/>
                <a:cs typeface="Arial" charset="0"/>
              </a:defRPr>
            </a:lvl3pPr>
            <a:lvl4pPr marL="1600200" indent="-228600" defTabSz="890588" eaLnBrk="0" hangingPunct="0">
              <a:defRPr>
                <a:solidFill>
                  <a:schemeClr val="tx1"/>
                </a:solidFill>
                <a:latin typeface="Arial" charset="0"/>
                <a:cs typeface="Arial" charset="0"/>
              </a:defRPr>
            </a:lvl4pPr>
            <a:lvl5pPr marL="2057400" indent="-228600" defTabSz="890588" eaLnBrk="0" hangingPunct="0">
              <a:defRPr>
                <a:solidFill>
                  <a:schemeClr val="tx1"/>
                </a:solidFill>
                <a:latin typeface="Arial" charset="0"/>
                <a:cs typeface="Arial" charset="0"/>
              </a:defRPr>
            </a:lvl5pPr>
            <a:lvl6pPr marL="2514600" indent="-228600" defTabSz="890588" eaLnBrk="0" fontAlgn="base" hangingPunct="0">
              <a:spcBef>
                <a:spcPct val="0"/>
              </a:spcBef>
              <a:spcAft>
                <a:spcPct val="0"/>
              </a:spcAft>
              <a:defRPr>
                <a:solidFill>
                  <a:schemeClr val="tx1"/>
                </a:solidFill>
                <a:latin typeface="Arial" charset="0"/>
                <a:cs typeface="Arial" charset="0"/>
              </a:defRPr>
            </a:lvl6pPr>
            <a:lvl7pPr marL="2971800" indent="-228600" defTabSz="890588" eaLnBrk="0" fontAlgn="base" hangingPunct="0">
              <a:spcBef>
                <a:spcPct val="0"/>
              </a:spcBef>
              <a:spcAft>
                <a:spcPct val="0"/>
              </a:spcAft>
              <a:defRPr>
                <a:solidFill>
                  <a:schemeClr val="tx1"/>
                </a:solidFill>
                <a:latin typeface="Arial" charset="0"/>
                <a:cs typeface="Arial" charset="0"/>
              </a:defRPr>
            </a:lvl7pPr>
            <a:lvl8pPr marL="3429000" indent="-228600" defTabSz="890588" eaLnBrk="0" fontAlgn="base" hangingPunct="0">
              <a:spcBef>
                <a:spcPct val="0"/>
              </a:spcBef>
              <a:spcAft>
                <a:spcPct val="0"/>
              </a:spcAft>
              <a:defRPr>
                <a:solidFill>
                  <a:schemeClr val="tx1"/>
                </a:solidFill>
                <a:latin typeface="Arial" charset="0"/>
                <a:cs typeface="Arial" charset="0"/>
              </a:defRPr>
            </a:lvl8pPr>
            <a:lvl9pPr marL="3886200" indent="-228600" defTabSz="890588"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300" b="1">
                <a:solidFill>
                  <a:srgbClr val="00CC00"/>
                </a:solidFill>
                <a:latin typeface="Calibri" pitchFamily="34" charset="0"/>
              </a:rPr>
              <a:t>Polarised target</a:t>
            </a:r>
          </a:p>
        </p:txBody>
      </p:sp>
      <p:grpSp>
        <p:nvGrpSpPr>
          <p:cNvPr id="4109" name="Group 78"/>
          <p:cNvGrpSpPr>
            <a:grpSpLocks/>
          </p:cNvGrpSpPr>
          <p:nvPr/>
        </p:nvGrpSpPr>
        <p:grpSpPr bwMode="auto">
          <a:xfrm>
            <a:off x="3365500" y="3810000"/>
            <a:ext cx="3733800" cy="1866900"/>
            <a:chOff x="1472" y="2832"/>
            <a:chExt cx="2352" cy="1176"/>
          </a:xfrm>
        </p:grpSpPr>
        <p:sp>
          <p:nvSpPr>
            <p:cNvPr id="4122" name="Oval 79"/>
            <p:cNvSpPr>
              <a:spLocks noChangeArrowheads="1"/>
            </p:cNvSpPr>
            <p:nvPr/>
          </p:nvSpPr>
          <p:spPr bwMode="auto">
            <a:xfrm>
              <a:off x="1472" y="2944"/>
              <a:ext cx="2352" cy="856"/>
            </a:xfrm>
            <a:prstGeom prst="ellipse">
              <a:avLst/>
            </a:prstGeom>
            <a:noFill/>
            <a:ln w="25400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lIns="89098" tIns="44549" rIns="89098" bIns="44549" anchor="ctr">
              <a:spAutoFit/>
            </a:bodyPr>
            <a:lstStyle/>
            <a:p>
              <a:endParaRPr lang="en-US">
                <a:latin typeface="Calibri" pitchFamily="34" charset="0"/>
              </a:endParaRPr>
            </a:p>
          </p:txBody>
        </p:sp>
        <p:sp>
          <p:nvSpPr>
            <p:cNvPr id="4123" name="Line 80"/>
            <p:cNvSpPr>
              <a:spLocks noChangeShapeType="1"/>
            </p:cNvSpPr>
            <p:nvPr/>
          </p:nvSpPr>
          <p:spPr bwMode="auto">
            <a:xfrm>
              <a:off x="2032" y="2896"/>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24" name="Line 81"/>
            <p:cNvSpPr>
              <a:spLocks noChangeShapeType="1"/>
            </p:cNvSpPr>
            <p:nvPr/>
          </p:nvSpPr>
          <p:spPr bwMode="auto">
            <a:xfrm>
              <a:off x="1712" y="2968"/>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25" name="Line 82"/>
            <p:cNvSpPr>
              <a:spLocks noChangeShapeType="1"/>
            </p:cNvSpPr>
            <p:nvPr/>
          </p:nvSpPr>
          <p:spPr bwMode="auto">
            <a:xfrm>
              <a:off x="1680" y="3480"/>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26" name="Line 83"/>
            <p:cNvSpPr>
              <a:spLocks noChangeShapeType="1"/>
            </p:cNvSpPr>
            <p:nvPr/>
          </p:nvSpPr>
          <p:spPr bwMode="auto">
            <a:xfrm>
              <a:off x="1960" y="3560"/>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27" name="Line 84"/>
            <p:cNvSpPr>
              <a:spLocks noChangeShapeType="1"/>
            </p:cNvSpPr>
            <p:nvPr/>
          </p:nvSpPr>
          <p:spPr bwMode="auto">
            <a:xfrm>
              <a:off x="2344" y="2864"/>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28" name="Line 85"/>
            <p:cNvSpPr>
              <a:spLocks noChangeShapeType="1"/>
            </p:cNvSpPr>
            <p:nvPr/>
          </p:nvSpPr>
          <p:spPr bwMode="auto">
            <a:xfrm>
              <a:off x="3040" y="2872"/>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29" name="Line 86"/>
            <p:cNvSpPr>
              <a:spLocks noChangeShapeType="1"/>
            </p:cNvSpPr>
            <p:nvPr/>
          </p:nvSpPr>
          <p:spPr bwMode="auto">
            <a:xfrm>
              <a:off x="2696" y="2856"/>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30" name="Line 87"/>
            <p:cNvSpPr>
              <a:spLocks noChangeShapeType="1"/>
            </p:cNvSpPr>
            <p:nvPr/>
          </p:nvSpPr>
          <p:spPr bwMode="auto">
            <a:xfrm>
              <a:off x="3720" y="3424"/>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31" name="Line 88"/>
            <p:cNvSpPr>
              <a:spLocks noChangeShapeType="1"/>
            </p:cNvSpPr>
            <p:nvPr/>
          </p:nvSpPr>
          <p:spPr bwMode="auto">
            <a:xfrm>
              <a:off x="3704" y="3016"/>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32" name="Line 89"/>
            <p:cNvSpPr>
              <a:spLocks noChangeShapeType="1"/>
            </p:cNvSpPr>
            <p:nvPr/>
          </p:nvSpPr>
          <p:spPr bwMode="auto">
            <a:xfrm>
              <a:off x="3352" y="2920"/>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33" name="Line 90"/>
            <p:cNvSpPr>
              <a:spLocks noChangeShapeType="1"/>
            </p:cNvSpPr>
            <p:nvPr/>
          </p:nvSpPr>
          <p:spPr bwMode="auto">
            <a:xfrm>
              <a:off x="2272" y="3632"/>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34" name="Line 91"/>
            <p:cNvSpPr>
              <a:spLocks noChangeShapeType="1"/>
            </p:cNvSpPr>
            <p:nvPr/>
          </p:nvSpPr>
          <p:spPr bwMode="auto">
            <a:xfrm>
              <a:off x="3120" y="3608"/>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35" name="Line 92"/>
            <p:cNvSpPr>
              <a:spLocks noChangeShapeType="1"/>
            </p:cNvSpPr>
            <p:nvPr/>
          </p:nvSpPr>
          <p:spPr bwMode="auto">
            <a:xfrm>
              <a:off x="3432" y="3552"/>
              <a:ext cx="0" cy="28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36" name="Line 93"/>
            <p:cNvSpPr>
              <a:spLocks noChangeShapeType="1"/>
            </p:cNvSpPr>
            <p:nvPr/>
          </p:nvSpPr>
          <p:spPr bwMode="auto">
            <a:xfrm flipH="1" flipV="1">
              <a:off x="2168" y="2872"/>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37" name="Line 94"/>
            <p:cNvSpPr>
              <a:spLocks noChangeShapeType="1"/>
            </p:cNvSpPr>
            <p:nvPr/>
          </p:nvSpPr>
          <p:spPr bwMode="auto">
            <a:xfrm flipH="1" flipV="1">
              <a:off x="1848" y="2944"/>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38" name="Line 95"/>
            <p:cNvSpPr>
              <a:spLocks noChangeShapeType="1"/>
            </p:cNvSpPr>
            <p:nvPr/>
          </p:nvSpPr>
          <p:spPr bwMode="auto">
            <a:xfrm flipH="1" flipV="1">
              <a:off x="1808" y="3472"/>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39" name="Line 96"/>
            <p:cNvSpPr>
              <a:spLocks noChangeShapeType="1"/>
            </p:cNvSpPr>
            <p:nvPr/>
          </p:nvSpPr>
          <p:spPr bwMode="auto">
            <a:xfrm flipH="1" flipV="1">
              <a:off x="2112" y="3568"/>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40" name="Line 97"/>
            <p:cNvSpPr>
              <a:spLocks noChangeShapeType="1"/>
            </p:cNvSpPr>
            <p:nvPr/>
          </p:nvSpPr>
          <p:spPr bwMode="auto">
            <a:xfrm flipH="1" flipV="1">
              <a:off x="2480" y="2840"/>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41" name="Line 98"/>
            <p:cNvSpPr>
              <a:spLocks noChangeShapeType="1"/>
            </p:cNvSpPr>
            <p:nvPr/>
          </p:nvSpPr>
          <p:spPr bwMode="auto">
            <a:xfrm flipH="1" flipV="1">
              <a:off x="3176" y="2848"/>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42" name="Line 99"/>
            <p:cNvSpPr>
              <a:spLocks noChangeShapeType="1"/>
            </p:cNvSpPr>
            <p:nvPr/>
          </p:nvSpPr>
          <p:spPr bwMode="auto">
            <a:xfrm flipH="1" flipV="1">
              <a:off x="2832" y="2832"/>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43" name="Line 100"/>
            <p:cNvSpPr>
              <a:spLocks noChangeShapeType="1"/>
            </p:cNvSpPr>
            <p:nvPr/>
          </p:nvSpPr>
          <p:spPr bwMode="auto">
            <a:xfrm flipH="1" flipV="1">
              <a:off x="1568" y="3392"/>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44" name="Line 101"/>
            <p:cNvSpPr>
              <a:spLocks noChangeShapeType="1"/>
            </p:cNvSpPr>
            <p:nvPr/>
          </p:nvSpPr>
          <p:spPr bwMode="auto">
            <a:xfrm flipH="1" flipV="1">
              <a:off x="1552" y="3008"/>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45" name="Line 102"/>
            <p:cNvSpPr>
              <a:spLocks noChangeShapeType="1"/>
            </p:cNvSpPr>
            <p:nvPr/>
          </p:nvSpPr>
          <p:spPr bwMode="auto">
            <a:xfrm flipH="1" flipV="1">
              <a:off x="3560" y="2928"/>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46" name="Line 103"/>
            <p:cNvSpPr>
              <a:spLocks noChangeShapeType="1"/>
            </p:cNvSpPr>
            <p:nvPr/>
          </p:nvSpPr>
          <p:spPr bwMode="auto">
            <a:xfrm flipH="1" flipV="1">
              <a:off x="2432" y="3632"/>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47" name="Line 104"/>
            <p:cNvSpPr>
              <a:spLocks noChangeShapeType="1"/>
            </p:cNvSpPr>
            <p:nvPr/>
          </p:nvSpPr>
          <p:spPr bwMode="auto">
            <a:xfrm flipH="1" flipV="1">
              <a:off x="3256" y="3584"/>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48" name="Line 105"/>
            <p:cNvSpPr>
              <a:spLocks noChangeShapeType="1"/>
            </p:cNvSpPr>
            <p:nvPr/>
          </p:nvSpPr>
          <p:spPr bwMode="auto">
            <a:xfrm flipH="1" flipV="1">
              <a:off x="3600" y="3472"/>
              <a:ext cx="0" cy="28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4149" name="Rectangle 106"/>
            <p:cNvSpPr>
              <a:spLocks noChangeArrowheads="1"/>
            </p:cNvSpPr>
            <p:nvPr/>
          </p:nvSpPr>
          <p:spPr bwMode="auto">
            <a:xfrm>
              <a:off x="2504" y="3568"/>
              <a:ext cx="440" cy="384"/>
            </a:xfrm>
            <a:prstGeom prst="rect">
              <a:avLst/>
            </a:prstGeom>
            <a:solidFill>
              <a:srgbClr val="00FF00"/>
            </a:solidFill>
            <a:ln w="19050">
              <a:solidFill>
                <a:schemeClr val="tx1"/>
              </a:solidFill>
              <a:miter lim="800000"/>
              <a:headEnd/>
              <a:tailEnd/>
            </a:ln>
          </p:spPr>
          <p:txBody>
            <a:bodyPr wrap="none" lIns="89098" tIns="44549" rIns="89098" bIns="44549" anchor="ctr">
              <a:spAutoFit/>
            </a:bodyPr>
            <a:lstStyle/>
            <a:p>
              <a:endParaRPr lang="en-US">
                <a:latin typeface="Calibri" pitchFamily="34" charset="0"/>
              </a:endParaRPr>
            </a:p>
          </p:txBody>
        </p:sp>
        <p:sp>
          <p:nvSpPr>
            <p:cNvPr id="4150" name="Line 107"/>
            <p:cNvSpPr>
              <a:spLocks noChangeShapeType="1"/>
            </p:cNvSpPr>
            <p:nvPr/>
          </p:nvSpPr>
          <p:spPr bwMode="auto">
            <a:xfrm flipH="1" flipV="1">
              <a:off x="2712" y="3480"/>
              <a:ext cx="0" cy="528"/>
            </a:xfrm>
            <a:prstGeom prst="line">
              <a:avLst/>
            </a:prstGeom>
            <a:noFill/>
            <a:ln w="1016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grpSp>
      <p:sp>
        <p:nvSpPr>
          <p:cNvPr id="4110" name="Rectangle 5"/>
          <p:cNvSpPr>
            <a:spLocks noChangeArrowheads="1"/>
          </p:cNvSpPr>
          <p:nvPr/>
        </p:nvSpPr>
        <p:spPr bwMode="auto">
          <a:xfrm>
            <a:off x="6019800" y="1371600"/>
            <a:ext cx="2557463" cy="1016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r>
              <a:rPr lang="en-US" sz="2000">
                <a:solidFill>
                  <a:srgbClr val="00B050"/>
                </a:solidFill>
                <a:latin typeface="Calibri" pitchFamily="34" charset="0"/>
              </a:rPr>
              <a:t>P beam polarization</a:t>
            </a:r>
          </a:p>
          <a:p>
            <a:r>
              <a:rPr lang="en-US" sz="2000">
                <a:solidFill>
                  <a:srgbClr val="0066FF"/>
                </a:solidFill>
                <a:latin typeface="Calibri" pitchFamily="34" charset="0"/>
              </a:rPr>
              <a:t>Q target polarization</a:t>
            </a:r>
            <a:endParaRPr lang="en-US" sz="2000">
              <a:solidFill>
                <a:schemeClr val="accent1"/>
              </a:solidFill>
              <a:latin typeface="Calibri" pitchFamily="34" charset="0"/>
            </a:endParaRPr>
          </a:p>
          <a:p>
            <a:r>
              <a:rPr lang="en-US" sz="2000">
                <a:latin typeface="Calibri" pitchFamily="34" charset="0"/>
              </a:rPr>
              <a:t>k || beam direction</a:t>
            </a:r>
          </a:p>
        </p:txBody>
      </p:sp>
      <p:sp>
        <p:nvSpPr>
          <p:cNvPr id="4111" name="Text Box 6"/>
          <p:cNvSpPr txBox="1">
            <a:spLocks noChangeArrowheads="1"/>
          </p:cNvSpPr>
          <p:nvPr/>
        </p:nvSpPr>
        <p:spPr bwMode="auto">
          <a:xfrm>
            <a:off x="838200" y="1600200"/>
            <a:ext cx="4038600"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2400">
                <a:latin typeface="Calibri" pitchFamily="34" charset="0"/>
              </a:rPr>
              <a:t>σ</a:t>
            </a:r>
            <a:r>
              <a:rPr lang="de-DE" sz="2400" baseline="-25000">
                <a:latin typeface="Calibri" pitchFamily="34" charset="0"/>
              </a:rPr>
              <a:t>tot</a:t>
            </a:r>
            <a:r>
              <a:rPr lang="de-DE" sz="2400">
                <a:latin typeface="Calibri" pitchFamily="34" charset="0"/>
              </a:rPr>
              <a:t> = </a:t>
            </a:r>
            <a:r>
              <a:rPr lang="el-GR" sz="2400">
                <a:latin typeface="Calibri" pitchFamily="34" charset="0"/>
              </a:rPr>
              <a:t>σ</a:t>
            </a:r>
            <a:r>
              <a:rPr lang="de-DE" sz="2400" baseline="-25000">
                <a:latin typeface="Calibri" pitchFamily="34" charset="0"/>
              </a:rPr>
              <a:t>0</a:t>
            </a:r>
            <a:r>
              <a:rPr lang="de-DE" sz="2400">
                <a:latin typeface="Calibri" pitchFamily="34" charset="0"/>
              </a:rPr>
              <a:t> + </a:t>
            </a:r>
            <a:r>
              <a:rPr lang="el-GR" sz="2400">
                <a:solidFill>
                  <a:srgbClr val="FF3300"/>
                </a:solidFill>
                <a:latin typeface="Calibri" pitchFamily="34" charset="0"/>
              </a:rPr>
              <a:t>σ</a:t>
            </a:r>
            <a:r>
              <a:rPr lang="de-DE" sz="2400" baseline="-25000">
                <a:solidFill>
                  <a:srgbClr val="FF3300"/>
                </a:solidFill>
                <a:latin typeface="Calibri" pitchFamily="34" charset="0"/>
                <a:sym typeface="Symbol" pitchFamily="18" charset="2"/>
              </a:rPr>
              <a:t>1</a:t>
            </a:r>
            <a:r>
              <a:rPr lang="en-US" sz="2400">
                <a:latin typeface="Calibri" pitchFamily="34" charset="0"/>
              </a:rPr>
              <a:t>·</a:t>
            </a:r>
            <a:r>
              <a:rPr lang="en-US" sz="2400">
                <a:solidFill>
                  <a:srgbClr val="00B050"/>
                </a:solidFill>
                <a:latin typeface="Calibri" pitchFamily="34" charset="0"/>
              </a:rPr>
              <a:t>P</a:t>
            </a:r>
            <a:r>
              <a:rPr lang="en-US" sz="2400">
                <a:latin typeface="Calibri" pitchFamily="34" charset="0"/>
              </a:rPr>
              <a:t>·</a:t>
            </a:r>
            <a:r>
              <a:rPr lang="en-US" sz="2400">
                <a:solidFill>
                  <a:srgbClr val="0066FF"/>
                </a:solidFill>
                <a:latin typeface="Calibri" pitchFamily="34" charset="0"/>
              </a:rPr>
              <a:t>Q </a:t>
            </a:r>
            <a:r>
              <a:rPr lang="en-US" sz="2400">
                <a:latin typeface="Calibri" pitchFamily="34" charset="0"/>
              </a:rPr>
              <a:t>+ </a:t>
            </a:r>
            <a:r>
              <a:rPr lang="el-GR" sz="2400">
                <a:latin typeface="Calibri" pitchFamily="34" charset="0"/>
              </a:rPr>
              <a:t>σ</a:t>
            </a:r>
            <a:r>
              <a:rPr lang="de-DE" sz="2400" baseline="-25000">
                <a:latin typeface="Calibri" pitchFamily="34" charset="0"/>
              </a:rPr>
              <a:t>2</a:t>
            </a:r>
            <a:r>
              <a:rPr lang="en-US" sz="2400">
                <a:latin typeface="Calibri" pitchFamily="34" charset="0"/>
              </a:rPr>
              <a:t>·(</a:t>
            </a:r>
            <a:r>
              <a:rPr lang="en-US" sz="2400">
                <a:solidFill>
                  <a:srgbClr val="00B050"/>
                </a:solidFill>
                <a:latin typeface="Calibri" pitchFamily="34" charset="0"/>
              </a:rPr>
              <a:t>P</a:t>
            </a:r>
            <a:r>
              <a:rPr lang="en-US" sz="2400">
                <a:latin typeface="Calibri" pitchFamily="34" charset="0"/>
              </a:rPr>
              <a:t>·k)(</a:t>
            </a:r>
            <a:r>
              <a:rPr lang="en-US" sz="2400">
                <a:solidFill>
                  <a:srgbClr val="0066FF"/>
                </a:solidFill>
                <a:latin typeface="Calibri" pitchFamily="34" charset="0"/>
              </a:rPr>
              <a:t>Q</a:t>
            </a:r>
            <a:r>
              <a:rPr lang="en-US" sz="2400">
                <a:latin typeface="Calibri" pitchFamily="34" charset="0"/>
              </a:rPr>
              <a:t>·k)</a:t>
            </a:r>
          </a:p>
        </p:txBody>
      </p:sp>
      <p:sp>
        <p:nvSpPr>
          <p:cNvPr id="4112" name="Line 7"/>
          <p:cNvSpPr>
            <a:spLocks noChangeShapeType="1"/>
          </p:cNvSpPr>
          <p:nvPr/>
        </p:nvSpPr>
        <p:spPr bwMode="auto">
          <a:xfrm>
            <a:off x="2786063" y="1643063"/>
            <a:ext cx="195262" cy="0"/>
          </a:xfrm>
          <a:prstGeom prst="line">
            <a:avLst/>
          </a:prstGeom>
          <a:noFill/>
          <a:ln w="9525">
            <a:solidFill>
              <a:srgbClr val="0066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113" name="Line 8"/>
          <p:cNvSpPr>
            <a:spLocks noChangeShapeType="1"/>
          </p:cNvSpPr>
          <p:nvPr/>
        </p:nvSpPr>
        <p:spPr bwMode="auto">
          <a:xfrm>
            <a:off x="2500313" y="1643063"/>
            <a:ext cx="195262" cy="0"/>
          </a:xfrm>
          <a:prstGeom prst="line">
            <a:avLst/>
          </a:prstGeom>
          <a:noFill/>
          <a:ln w="9525">
            <a:solidFill>
              <a:srgbClr val="00B05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114" name="Line 9"/>
          <p:cNvSpPr>
            <a:spLocks noChangeShapeType="1"/>
          </p:cNvSpPr>
          <p:nvPr/>
        </p:nvSpPr>
        <p:spPr bwMode="auto">
          <a:xfrm>
            <a:off x="3643313" y="1643063"/>
            <a:ext cx="195262" cy="0"/>
          </a:xfrm>
          <a:prstGeom prst="line">
            <a:avLst/>
          </a:prstGeom>
          <a:noFill/>
          <a:ln w="9525">
            <a:solidFill>
              <a:srgbClr val="00B05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115" name="Line 10"/>
          <p:cNvSpPr>
            <a:spLocks noChangeShapeType="1"/>
          </p:cNvSpPr>
          <p:nvPr/>
        </p:nvSpPr>
        <p:spPr bwMode="auto">
          <a:xfrm>
            <a:off x="4214813" y="1643063"/>
            <a:ext cx="195262" cy="0"/>
          </a:xfrm>
          <a:prstGeom prst="line">
            <a:avLst/>
          </a:prstGeom>
          <a:noFill/>
          <a:ln w="9525">
            <a:solidFill>
              <a:srgbClr val="0066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116" name="Line 11"/>
          <p:cNvSpPr>
            <a:spLocks noChangeShapeType="1"/>
          </p:cNvSpPr>
          <p:nvPr/>
        </p:nvSpPr>
        <p:spPr bwMode="auto">
          <a:xfrm>
            <a:off x="4500563" y="1643063"/>
            <a:ext cx="1952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117" name="Line 12"/>
          <p:cNvSpPr>
            <a:spLocks noChangeShapeType="1"/>
          </p:cNvSpPr>
          <p:nvPr/>
        </p:nvSpPr>
        <p:spPr bwMode="auto">
          <a:xfrm>
            <a:off x="3857625" y="1643063"/>
            <a:ext cx="195263"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4098" name="Object 2"/>
          <p:cNvGraphicFramePr>
            <a:graphicFrameLocks noChangeAspect="1"/>
          </p:cNvGraphicFramePr>
          <p:nvPr/>
        </p:nvGraphicFramePr>
        <p:xfrm>
          <a:off x="1981200" y="2981325"/>
          <a:ext cx="2133600" cy="447675"/>
        </p:xfrm>
        <a:graphic>
          <a:graphicData uri="http://schemas.openxmlformats.org/presentationml/2006/ole">
            <p:oleObj spid="_x0000_s4234" name="Equation" r:id="rId4" imgW="7315200" imgH="1531088" progId="Equation.3">
              <p:embed/>
            </p:oleObj>
          </a:graphicData>
        </a:graphic>
      </p:graphicFrame>
      <p:sp>
        <p:nvSpPr>
          <p:cNvPr id="4118" name="Text Box 15"/>
          <p:cNvSpPr txBox="1">
            <a:spLocks noChangeArrowheads="1"/>
          </p:cNvSpPr>
          <p:nvPr/>
        </p:nvSpPr>
        <p:spPr bwMode="auto">
          <a:xfrm>
            <a:off x="685800" y="2859088"/>
            <a:ext cx="13303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Transverse</a:t>
            </a:r>
          </a:p>
          <a:p>
            <a:pPr eaLnBrk="1" hangingPunct="1"/>
            <a:r>
              <a:rPr lang="en-US">
                <a:latin typeface="Calibri" pitchFamily="34" charset="0"/>
              </a:rPr>
              <a:t>case:</a:t>
            </a:r>
          </a:p>
        </p:txBody>
      </p:sp>
      <p:graphicFrame>
        <p:nvGraphicFramePr>
          <p:cNvPr id="4099" name="Object 3"/>
          <p:cNvGraphicFramePr>
            <a:graphicFrameLocks noChangeAspect="1"/>
          </p:cNvGraphicFramePr>
          <p:nvPr/>
        </p:nvGraphicFramePr>
        <p:xfrm>
          <a:off x="5837238" y="2971800"/>
          <a:ext cx="2925762" cy="447675"/>
        </p:xfrm>
        <a:graphic>
          <a:graphicData uri="http://schemas.openxmlformats.org/presentationml/2006/ole">
            <p:oleObj spid="_x0000_s4235" name="Equation" r:id="rId5" imgW="7315200" imgH="1115878" progId="Equation.3">
              <p:embed/>
            </p:oleObj>
          </a:graphicData>
        </a:graphic>
      </p:graphicFrame>
      <p:sp>
        <p:nvSpPr>
          <p:cNvPr id="4119" name="Text Box 17"/>
          <p:cNvSpPr txBox="1">
            <a:spLocks noChangeArrowheads="1"/>
          </p:cNvSpPr>
          <p:nvPr/>
        </p:nvSpPr>
        <p:spPr bwMode="auto">
          <a:xfrm>
            <a:off x="4419600" y="2859088"/>
            <a:ext cx="14303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Longitudinal</a:t>
            </a:r>
          </a:p>
          <a:p>
            <a:pPr eaLnBrk="1" hangingPunct="1"/>
            <a:r>
              <a:rPr lang="en-US">
                <a:latin typeface="Calibri" pitchFamily="34" charset="0"/>
              </a:rPr>
              <a:t>case:</a:t>
            </a:r>
          </a:p>
        </p:txBody>
      </p:sp>
      <p:sp>
        <p:nvSpPr>
          <p:cNvPr id="214" name="Rectangle 19"/>
          <p:cNvSpPr>
            <a:spLocks noChangeArrowheads="1"/>
          </p:cNvSpPr>
          <p:nvPr/>
        </p:nvSpPr>
        <p:spPr bwMode="auto">
          <a:xfrm>
            <a:off x="985838" y="2452688"/>
            <a:ext cx="7418387" cy="366712"/>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91431" tIns="45715" rIns="91431" bIns="45715">
            <a:spAutoFit/>
          </a:bodyPr>
          <a:lstStyle/>
          <a:p>
            <a:pPr algn="ctr" fontAlgn="auto">
              <a:spcBef>
                <a:spcPts val="0"/>
              </a:spcBef>
              <a:spcAft>
                <a:spcPts val="0"/>
              </a:spcAft>
              <a:defRPr/>
            </a:pPr>
            <a:r>
              <a:rPr lang="en-US" dirty="0">
                <a:solidFill>
                  <a:srgbClr val="000000"/>
                </a:solidFill>
                <a:ea typeface="ＭＳ Ｐゴシック" charset="-128"/>
              </a:rPr>
              <a:t>For initially equally populated spin states: </a:t>
            </a:r>
            <a:r>
              <a:rPr lang="en-US" dirty="0">
                <a:solidFill>
                  <a:srgbClr val="FF0000"/>
                </a:solidFill>
                <a:ea typeface="ＭＳ Ｐゴシック" charset="-128"/>
                <a:sym typeface="Symbol" pitchFamily="18" charset="2"/>
              </a:rPr>
              <a:t> (</a:t>
            </a:r>
            <a:r>
              <a:rPr lang="en-US" dirty="0">
                <a:solidFill>
                  <a:srgbClr val="FF0000"/>
                </a:solidFill>
                <a:ea typeface="ＭＳ Ｐゴシック" charset="-128"/>
              </a:rPr>
              <a:t>m=+½) and </a:t>
            </a:r>
            <a:r>
              <a:rPr lang="en-US" dirty="0">
                <a:solidFill>
                  <a:srgbClr val="FF0000"/>
                </a:solidFill>
                <a:ea typeface="ＭＳ Ｐゴシック" charset="-128"/>
                <a:sym typeface="Symbol" pitchFamily="18" charset="2"/>
              </a:rPr>
              <a:t></a:t>
            </a:r>
            <a:r>
              <a:rPr lang="en-US" dirty="0">
                <a:solidFill>
                  <a:srgbClr val="FF0000"/>
                </a:solidFill>
                <a:ea typeface="ＭＳ Ｐゴシック" charset="-128"/>
              </a:rPr>
              <a:t> (m=-½)</a:t>
            </a:r>
          </a:p>
        </p:txBody>
      </p:sp>
      <p:sp>
        <p:nvSpPr>
          <p:cNvPr id="104" name="Footer Placeholder 103"/>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cs typeface="+mn-cs"/>
              </a:rPr>
              <a:t>Mirian Tabidze         HEPI TSU</a:t>
            </a:r>
            <a:endParaRPr lang="ru-RU" sz="1200"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898989"/>
                </a:solidFill>
                <a:latin typeface="Calibri" pitchFamily="34" charset="0"/>
              </a:rPr>
              <a:t>Mirian Tabidze         HEPI TSU</a:t>
            </a:r>
            <a:endParaRPr lang="ru-RU" smtClean="0">
              <a:solidFill>
                <a:srgbClr val="898989"/>
              </a:solidFill>
              <a:latin typeface="Calibri" pitchFamily="34" charset="0"/>
            </a:endParaRPr>
          </a:p>
        </p:txBody>
      </p:sp>
      <p:sp>
        <p:nvSpPr>
          <p:cNvPr id="84" name="Slide Number Placeholder 5"/>
          <p:cNvSpPr>
            <a:spLocks noGrp="1"/>
          </p:cNvSpPr>
          <p:nvPr>
            <p:ph type="sldNum" sz="quarter" idx="12"/>
          </p:nvPr>
        </p:nvSpPr>
        <p:spPr/>
        <p:txBody>
          <a:bodyPr/>
          <a:lstStyle/>
          <a:p>
            <a:pPr>
              <a:defRPr/>
            </a:pPr>
            <a:fld id="{B0AC9481-BEF1-463C-9A44-FCFB9BD4FA94}" type="slidenum">
              <a:rPr lang="ru-RU"/>
              <a:pPr>
                <a:defRPr/>
              </a:pPr>
              <a:t>14</a:t>
            </a:fld>
            <a:endParaRPr lang="ru-RU"/>
          </a:p>
        </p:txBody>
      </p:sp>
      <p:sp>
        <p:nvSpPr>
          <p:cNvPr id="216" name="Rectangle 215"/>
          <p:cNvSpPr/>
          <p:nvPr/>
        </p:nvSpPr>
        <p:spPr bwMode="auto">
          <a:xfrm>
            <a:off x="685800" y="2362200"/>
            <a:ext cx="8229600" cy="1163638"/>
          </a:xfrm>
          <a:prstGeom prst="rect">
            <a:avLst/>
          </a:prstGeom>
          <a:solidFill>
            <a:schemeClr val="accent6">
              <a:lumMod val="20000"/>
              <a:lumOff val="80000"/>
            </a:schemeClr>
          </a:solidFill>
          <a:ln w="9525" cap="flat" cmpd="sng" algn="ctr">
            <a:solidFill>
              <a:srgbClr val="3A6F8A"/>
            </a:solidFill>
            <a:prstDash val="solid"/>
            <a:round/>
            <a:headEnd type="none" w="med" len="med"/>
            <a:tailEnd type="none" w="med" len="med"/>
          </a:ln>
          <a:effectLst/>
        </p:spPr>
        <p:txBody>
          <a:bodyPr lIns="90000" tIns="46800" rIns="90000" bIns="46800">
            <a:spAutoFit/>
          </a:bodyPr>
          <a:lstStyle/>
          <a:p>
            <a:pPr fontAlgn="auto">
              <a:spcBef>
                <a:spcPts val="0"/>
              </a:spcBef>
              <a:spcAft>
                <a:spcPts val="0"/>
              </a:spcAft>
              <a:defRPr/>
            </a:pPr>
            <a:endParaRPr lang="en-GB">
              <a:latin typeface="+mn-lt"/>
              <a:cs typeface="+mn-cs"/>
            </a:endParaRPr>
          </a:p>
        </p:txBody>
      </p:sp>
      <p:sp>
        <p:nvSpPr>
          <p:cNvPr id="5127" name="Title 1"/>
          <p:cNvSpPr>
            <a:spLocks noGrp="1"/>
          </p:cNvSpPr>
          <p:nvPr>
            <p:ph type="title"/>
          </p:nvPr>
        </p:nvSpPr>
        <p:spPr/>
        <p:txBody>
          <a:bodyPr/>
          <a:lstStyle/>
          <a:p>
            <a:pPr algn="l" eaLnBrk="1" hangingPunct="1"/>
            <a:r>
              <a:rPr lang="en-GB" sz="3600" smtClean="0">
                <a:solidFill>
                  <a:schemeClr val="tx2"/>
                </a:solidFill>
              </a:rPr>
              <a:t>Spin Filtering</a:t>
            </a:r>
          </a:p>
        </p:txBody>
      </p:sp>
      <p:sp>
        <p:nvSpPr>
          <p:cNvPr id="5128" name="Rectangle 21"/>
          <p:cNvSpPr>
            <a:spLocks noChangeArrowheads="1"/>
          </p:cNvSpPr>
          <p:nvPr/>
        </p:nvSpPr>
        <p:spPr bwMode="auto">
          <a:xfrm>
            <a:off x="642938" y="3643313"/>
            <a:ext cx="8267700" cy="2743200"/>
          </a:xfrm>
          <a:prstGeom prst="rect">
            <a:avLst/>
          </a:prstGeom>
          <a:solidFill>
            <a:srgbClr val="CCCCCC"/>
          </a:solidFill>
          <a:ln w="19050">
            <a:solidFill>
              <a:srgbClr val="3A6F8A"/>
            </a:solidFill>
            <a:miter lim="800000"/>
            <a:headEnd/>
            <a:tailEnd/>
          </a:ln>
        </p:spPr>
        <p:txBody>
          <a:bodyPr wrap="none" lIns="89098" tIns="44549" rIns="89098" bIns="44549" anchor="ctr">
            <a:spAutoFit/>
          </a:bodyPr>
          <a:lstStyle/>
          <a:p>
            <a:endParaRPr lang="en-US">
              <a:latin typeface="Calibri" pitchFamily="34" charset="0"/>
            </a:endParaRPr>
          </a:p>
        </p:txBody>
      </p:sp>
      <p:sp>
        <p:nvSpPr>
          <p:cNvPr id="5129" name="Oval 23"/>
          <p:cNvSpPr>
            <a:spLocks noChangeArrowheads="1"/>
          </p:cNvSpPr>
          <p:nvPr/>
        </p:nvSpPr>
        <p:spPr bwMode="auto">
          <a:xfrm>
            <a:off x="3365500" y="3987800"/>
            <a:ext cx="3733800" cy="1358900"/>
          </a:xfrm>
          <a:prstGeom prst="ellipse">
            <a:avLst/>
          </a:prstGeom>
          <a:solidFill>
            <a:schemeClr val="bg1"/>
          </a:solidFill>
          <a:ln w="152400">
            <a:solidFill>
              <a:schemeClr val="accent2"/>
            </a:solidFill>
            <a:round/>
            <a:headEnd/>
            <a:tailEnd/>
          </a:ln>
        </p:spPr>
        <p:txBody>
          <a:bodyPr lIns="89098" tIns="44549" rIns="89098" bIns="44549" anchor="ctr">
            <a:spAutoFit/>
          </a:bodyPr>
          <a:lstStyle/>
          <a:p>
            <a:endParaRPr lang="en-US">
              <a:latin typeface="Calibri" pitchFamily="34" charset="0"/>
            </a:endParaRPr>
          </a:p>
        </p:txBody>
      </p:sp>
      <p:sp>
        <p:nvSpPr>
          <p:cNvPr id="5130" name="Line 24"/>
          <p:cNvSpPr>
            <a:spLocks noChangeShapeType="1"/>
          </p:cNvSpPr>
          <p:nvPr/>
        </p:nvSpPr>
        <p:spPr bwMode="auto">
          <a:xfrm>
            <a:off x="4254500" y="3911600"/>
            <a:ext cx="0" cy="4445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31" name="Line 29"/>
          <p:cNvSpPr>
            <a:spLocks noChangeShapeType="1"/>
          </p:cNvSpPr>
          <p:nvPr/>
        </p:nvSpPr>
        <p:spPr bwMode="auto">
          <a:xfrm>
            <a:off x="6350000" y="3949700"/>
            <a:ext cx="0" cy="4445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32" name="Line 31"/>
          <p:cNvSpPr>
            <a:spLocks noChangeShapeType="1"/>
          </p:cNvSpPr>
          <p:nvPr/>
        </p:nvSpPr>
        <p:spPr bwMode="auto">
          <a:xfrm>
            <a:off x="5981700" y="5041900"/>
            <a:ext cx="0" cy="4445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33" name="Line 33"/>
          <p:cNvSpPr>
            <a:spLocks noChangeShapeType="1"/>
          </p:cNvSpPr>
          <p:nvPr/>
        </p:nvSpPr>
        <p:spPr bwMode="auto">
          <a:xfrm flipH="1" flipV="1">
            <a:off x="4470400" y="38735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34" name="Line 34"/>
          <p:cNvSpPr>
            <a:spLocks noChangeShapeType="1"/>
          </p:cNvSpPr>
          <p:nvPr/>
        </p:nvSpPr>
        <p:spPr bwMode="auto">
          <a:xfrm flipH="1" flipV="1">
            <a:off x="3962400" y="39878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35" name="Line 35"/>
          <p:cNvSpPr>
            <a:spLocks noChangeShapeType="1"/>
          </p:cNvSpPr>
          <p:nvPr/>
        </p:nvSpPr>
        <p:spPr bwMode="auto">
          <a:xfrm flipH="1" flipV="1">
            <a:off x="3898900" y="4826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36" name="Line 36"/>
          <p:cNvSpPr>
            <a:spLocks noChangeShapeType="1"/>
          </p:cNvSpPr>
          <p:nvPr/>
        </p:nvSpPr>
        <p:spPr bwMode="auto">
          <a:xfrm flipH="1" flipV="1">
            <a:off x="4381500" y="4978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37" name="Line 37"/>
          <p:cNvSpPr>
            <a:spLocks noChangeShapeType="1"/>
          </p:cNvSpPr>
          <p:nvPr/>
        </p:nvSpPr>
        <p:spPr bwMode="auto">
          <a:xfrm flipH="1" flipV="1">
            <a:off x="4965700" y="38227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38" name="Line 38"/>
          <p:cNvSpPr>
            <a:spLocks noChangeShapeType="1"/>
          </p:cNvSpPr>
          <p:nvPr/>
        </p:nvSpPr>
        <p:spPr bwMode="auto">
          <a:xfrm flipH="1" flipV="1">
            <a:off x="6070600" y="3835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39" name="Line 39"/>
          <p:cNvSpPr>
            <a:spLocks noChangeShapeType="1"/>
          </p:cNvSpPr>
          <p:nvPr/>
        </p:nvSpPr>
        <p:spPr bwMode="auto">
          <a:xfrm flipH="1" flipV="1">
            <a:off x="5524500" y="3810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40" name="Line 40"/>
          <p:cNvSpPr>
            <a:spLocks noChangeShapeType="1"/>
          </p:cNvSpPr>
          <p:nvPr/>
        </p:nvSpPr>
        <p:spPr bwMode="auto">
          <a:xfrm flipH="1" flipV="1">
            <a:off x="3517900" y="4699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41" name="Line 41"/>
          <p:cNvSpPr>
            <a:spLocks noChangeShapeType="1"/>
          </p:cNvSpPr>
          <p:nvPr/>
        </p:nvSpPr>
        <p:spPr bwMode="auto">
          <a:xfrm flipH="1" flipV="1">
            <a:off x="3492500" y="4089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42" name="Line 42"/>
          <p:cNvSpPr>
            <a:spLocks noChangeShapeType="1"/>
          </p:cNvSpPr>
          <p:nvPr/>
        </p:nvSpPr>
        <p:spPr bwMode="auto">
          <a:xfrm flipH="1" flipV="1">
            <a:off x="6680200" y="3962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43" name="Line 43"/>
          <p:cNvSpPr>
            <a:spLocks noChangeShapeType="1"/>
          </p:cNvSpPr>
          <p:nvPr/>
        </p:nvSpPr>
        <p:spPr bwMode="auto">
          <a:xfrm flipH="1" flipV="1">
            <a:off x="4889500" y="5080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44" name="Line 44"/>
          <p:cNvSpPr>
            <a:spLocks noChangeShapeType="1"/>
          </p:cNvSpPr>
          <p:nvPr/>
        </p:nvSpPr>
        <p:spPr bwMode="auto">
          <a:xfrm flipH="1" flipV="1">
            <a:off x="6197600" y="50038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45" name="Line 45"/>
          <p:cNvSpPr>
            <a:spLocks noChangeShapeType="1"/>
          </p:cNvSpPr>
          <p:nvPr/>
        </p:nvSpPr>
        <p:spPr bwMode="auto">
          <a:xfrm flipH="1" flipV="1">
            <a:off x="6743700" y="4826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46" name="Rectangle 46"/>
          <p:cNvSpPr>
            <a:spLocks noChangeArrowheads="1"/>
          </p:cNvSpPr>
          <p:nvPr/>
        </p:nvSpPr>
        <p:spPr bwMode="auto">
          <a:xfrm>
            <a:off x="5003800" y="4978400"/>
            <a:ext cx="698500" cy="609600"/>
          </a:xfrm>
          <a:prstGeom prst="rect">
            <a:avLst/>
          </a:prstGeom>
          <a:solidFill>
            <a:srgbClr val="00FF00"/>
          </a:solidFill>
          <a:ln w="19050">
            <a:solidFill>
              <a:schemeClr val="tx1"/>
            </a:solidFill>
            <a:miter lim="800000"/>
            <a:headEnd/>
            <a:tailEnd/>
          </a:ln>
        </p:spPr>
        <p:txBody>
          <a:bodyPr wrap="none" lIns="89098" tIns="44549" rIns="89098" bIns="44549" anchor="ctr">
            <a:spAutoFit/>
          </a:bodyPr>
          <a:lstStyle/>
          <a:p>
            <a:endParaRPr lang="en-US">
              <a:latin typeface="Calibri" pitchFamily="34" charset="0"/>
            </a:endParaRPr>
          </a:p>
        </p:txBody>
      </p:sp>
      <p:sp>
        <p:nvSpPr>
          <p:cNvPr id="5147" name="Line 47"/>
          <p:cNvSpPr>
            <a:spLocks noChangeShapeType="1"/>
          </p:cNvSpPr>
          <p:nvPr/>
        </p:nvSpPr>
        <p:spPr bwMode="auto">
          <a:xfrm flipH="1" flipV="1">
            <a:off x="5334000" y="4838700"/>
            <a:ext cx="0" cy="838200"/>
          </a:xfrm>
          <a:prstGeom prst="line">
            <a:avLst/>
          </a:prstGeom>
          <a:noFill/>
          <a:ln w="1016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48" name="Line 50"/>
          <p:cNvSpPr>
            <a:spLocks noChangeShapeType="1"/>
          </p:cNvSpPr>
          <p:nvPr/>
        </p:nvSpPr>
        <p:spPr bwMode="auto">
          <a:xfrm>
            <a:off x="4254500" y="3911600"/>
            <a:ext cx="0" cy="4445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49" name="Line 54"/>
          <p:cNvSpPr>
            <a:spLocks noChangeShapeType="1"/>
          </p:cNvSpPr>
          <p:nvPr/>
        </p:nvSpPr>
        <p:spPr bwMode="auto">
          <a:xfrm>
            <a:off x="6350000" y="3949700"/>
            <a:ext cx="0" cy="4445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50" name="Line 56"/>
          <p:cNvSpPr>
            <a:spLocks noChangeShapeType="1"/>
          </p:cNvSpPr>
          <p:nvPr/>
        </p:nvSpPr>
        <p:spPr bwMode="auto">
          <a:xfrm>
            <a:off x="5981700" y="5041900"/>
            <a:ext cx="0" cy="4445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51" name="Line 58"/>
          <p:cNvSpPr>
            <a:spLocks noChangeShapeType="1"/>
          </p:cNvSpPr>
          <p:nvPr/>
        </p:nvSpPr>
        <p:spPr bwMode="auto">
          <a:xfrm flipH="1" flipV="1">
            <a:off x="4470400" y="38735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52" name="Line 59"/>
          <p:cNvSpPr>
            <a:spLocks noChangeShapeType="1"/>
          </p:cNvSpPr>
          <p:nvPr/>
        </p:nvSpPr>
        <p:spPr bwMode="auto">
          <a:xfrm flipH="1" flipV="1">
            <a:off x="3962400" y="39878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53" name="Line 60"/>
          <p:cNvSpPr>
            <a:spLocks noChangeShapeType="1"/>
          </p:cNvSpPr>
          <p:nvPr/>
        </p:nvSpPr>
        <p:spPr bwMode="auto">
          <a:xfrm flipH="1" flipV="1">
            <a:off x="3898900" y="4826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54" name="Line 61"/>
          <p:cNvSpPr>
            <a:spLocks noChangeShapeType="1"/>
          </p:cNvSpPr>
          <p:nvPr/>
        </p:nvSpPr>
        <p:spPr bwMode="auto">
          <a:xfrm flipH="1" flipV="1">
            <a:off x="4381500" y="4978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55" name="Line 62"/>
          <p:cNvSpPr>
            <a:spLocks noChangeShapeType="1"/>
          </p:cNvSpPr>
          <p:nvPr/>
        </p:nvSpPr>
        <p:spPr bwMode="auto">
          <a:xfrm flipH="1" flipV="1">
            <a:off x="4965700" y="38227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56" name="Line 63"/>
          <p:cNvSpPr>
            <a:spLocks noChangeShapeType="1"/>
          </p:cNvSpPr>
          <p:nvPr/>
        </p:nvSpPr>
        <p:spPr bwMode="auto">
          <a:xfrm flipH="1" flipV="1">
            <a:off x="6070600" y="3835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57" name="Line 64"/>
          <p:cNvSpPr>
            <a:spLocks noChangeShapeType="1"/>
          </p:cNvSpPr>
          <p:nvPr/>
        </p:nvSpPr>
        <p:spPr bwMode="auto">
          <a:xfrm flipH="1" flipV="1">
            <a:off x="5524500" y="3810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58" name="Line 65"/>
          <p:cNvSpPr>
            <a:spLocks noChangeShapeType="1"/>
          </p:cNvSpPr>
          <p:nvPr/>
        </p:nvSpPr>
        <p:spPr bwMode="auto">
          <a:xfrm flipH="1" flipV="1">
            <a:off x="3517900" y="4699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59" name="Line 66"/>
          <p:cNvSpPr>
            <a:spLocks noChangeShapeType="1"/>
          </p:cNvSpPr>
          <p:nvPr/>
        </p:nvSpPr>
        <p:spPr bwMode="auto">
          <a:xfrm flipH="1" flipV="1">
            <a:off x="3492500" y="4089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60" name="Line 67"/>
          <p:cNvSpPr>
            <a:spLocks noChangeShapeType="1"/>
          </p:cNvSpPr>
          <p:nvPr/>
        </p:nvSpPr>
        <p:spPr bwMode="auto">
          <a:xfrm flipH="1" flipV="1">
            <a:off x="6680200" y="3962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61" name="Line 68"/>
          <p:cNvSpPr>
            <a:spLocks noChangeShapeType="1"/>
          </p:cNvSpPr>
          <p:nvPr/>
        </p:nvSpPr>
        <p:spPr bwMode="auto">
          <a:xfrm flipH="1" flipV="1">
            <a:off x="4889500" y="5080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62" name="Line 69"/>
          <p:cNvSpPr>
            <a:spLocks noChangeShapeType="1"/>
          </p:cNvSpPr>
          <p:nvPr/>
        </p:nvSpPr>
        <p:spPr bwMode="auto">
          <a:xfrm flipH="1" flipV="1">
            <a:off x="6197600" y="50038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63" name="Line 70"/>
          <p:cNvSpPr>
            <a:spLocks noChangeShapeType="1"/>
          </p:cNvSpPr>
          <p:nvPr/>
        </p:nvSpPr>
        <p:spPr bwMode="auto">
          <a:xfrm flipH="1" flipV="1">
            <a:off x="6743700" y="4826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64" name="Rectangle 71"/>
          <p:cNvSpPr>
            <a:spLocks noChangeArrowheads="1"/>
          </p:cNvSpPr>
          <p:nvPr/>
        </p:nvSpPr>
        <p:spPr bwMode="auto">
          <a:xfrm>
            <a:off x="5003800" y="4978400"/>
            <a:ext cx="698500" cy="609600"/>
          </a:xfrm>
          <a:prstGeom prst="rect">
            <a:avLst/>
          </a:prstGeom>
          <a:solidFill>
            <a:srgbClr val="00FF00"/>
          </a:solidFill>
          <a:ln w="19050">
            <a:solidFill>
              <a:schemeClr val="tx1"/>
            </a:solidFill>
            <a:miter lim="800000"/>
            <a:headEnd/>
            <a:tailEnd/>
          </a:ln>
        </p:spPr>
        <p:txBody>
          <a:bodyPr wrap="none" lIns="89098" tIns="44549" rIns="89098" bIns="44549" anchor="ctr">
            <a:spAutoFit/>
          </a:bodyPr>
          <a:lstStyle/>
          <a:p>
            <a:endParaRPr lang="en-US">
              <a:latin typeface="Calibri" pitchFamily="34" charset="0"/>
            </a:endParaRPr>
          </a:p>
        </p:txBody>
      </p:sp>
      <p:sp>
        <p:nvSpPr>
          <p:cNvPr id="5165" name="Line 72"/>
          <p:cNvSpPr>
            <a:spLocks noChangeShapeType="1"/>
          </p:cNvSpPr>
          <p:nvPr/>
        </p:nvSpPr>
        <p:spPr bwMode="auto">
          <a:xfrm flipH="1" flipV="1">
            <a:off x="5334000" y="4838700"/>
            <a:ext cx="0" cy="838200"/>
          </a:xfrm>
          <a:prstGeom prst="line">
            <a:avLst/>
          </a:prstGeom>
          <a:noFill/>
          <a:ln w="1016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grpSp>
        <p:nvGrpSpPr>
          <p:cNvPr id="5166" name="Group 73"/>
          <p:cNvGrpSpPr>
            <a:grpSpLocks/>
          </p:cNvGrpSpPr>
          <p:nvPr/>
        </p:nvGrpSpPr>
        <p:grpSpPr bwMode="auto">
          <a:xfrm>
            <a:off x="914400" y="4330700"/>
            <a:ext cx="2667000" cy="965200"/>
            <a:chOff x="472" y="3040"/>
            <a:chExt cx="1680" cy="608"/>
          </a:xfrm>
        </p:grpSpPr>
        <p:sp>
          <p:nvSpPr>
            <p:cNvPr id="5202" name="Text Box 74"/>
            <p:cNvSpPr txBox="1">
              <a:spLocks noChangeArrowheads="1"/>
            </p:cNvSpPr>
            <p:nvPr/>
          </p:nvSpPr>
          <p:spPr bwMode="auto">
            <a:xfrm>
              <a:off x="472" y="3088"/>
              <a:ext cx="1304" cy="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89089" tIns="44544" rIns="89089" bIns="44544">
              <a:spAutoFit/>
            </a:bodyPr>
            <a:lstStyle>
              <a:lvl1pPr defTabSz="890588" eaLnBrk="0" hangingPunct="0">
                <a:defRPr>
                  <a:solidFill>
                    <a:schemeClr val="tx1"/>
                  </a:solidFill>
                  <a:latin typeface="Arial" charset="0"/>
                  <a:cs typeface="Arial" charset="0"/>
                </a:defRPr>
              </a:lvl1pPr>
              <a:lvl2pPr marL="742950" indent="-285750" defTabSz="890588" eaLnBrk="0" hangingPunct="0">
                <a:defRPr>
                  <a:solidFill>
                    <a:schemeClr val="tx1"/>
                  </a:solidFill>
                  <a:latin typeface="Arial" charset="0"/>
                  <a:cs typeface="Arial" charset="0"/>
                </a:defRPr>
              </a:lvl2pPr>
              <a:lvl3pPr marL="1143000" indent="-228600" defTabSz="890588" eaLnBrk="0" hangingPunct="0">
                <a:defRPr>
                  <a:solidFill>
                    <a:schemeClr val="tx1"/>
                  </a:solidFill>
                  <a:latin typeface="Arial" charset="0"/>
                  <a:cs typeface="Arial" charset="0"/>
                </a:defRPr>
              </a:lvl3pPr>
              <a:lvl4pPr marL="1600200" indent="-228600" defTabSz="890588" eaLnBrk="0" hangingPunct="0">
                <a:defRPr>
                  <a:solidFill>
                    <a:schemeClr val="tx1"/>
                  </a:solidFill>
                  <a:latin typeface="Arial" charset="0"/>
                  <a:cs typeface="Arial" charset="0"/>
                </a:defRPr>
              </a:lvl4pPr>
              <a:lvl5pPr marL="2057400" indent="-228600" defTabSz="890588" eaLnBrk="0" hangingPunct="0">
                <a:defRPr>
                  <a:solidFill>
                    <a:schemeClr val="tx1"/>
                  </a:solidFill>
                  <a:latin typeface="Arial" charset="0"/>
                  <a:cs typeface="Arial" charset="0"/>
                </a:defRPr>
              </a:lvl5pPr>
              <a:lvl6pPr marL="2514600" indent="-228600" defTabSz="890588" eaLnBrk="0" fontAlgn="base" hangingPunct="0">
                <a:spcBef>
                  <a:spcPct val="0"/>
                </a:spcBef>
                <a:spcAft>
                  <a:spcPct val="0"/>
                </a:spcAft>
                <a:defRPr>
                  <a:solidFill>
                    <a:schemeClr val="tx1"/>
                  </a:solidFill>
                  <a:latin typeface="Arial" charset="0"/>
                  <a:cs typeface="Arial" charset="0"/>
                </a:defRPr>
              </a:lvl6pPr>
              <a:lvl7pPr marL="2971800" indent="-228600" defTabSz="890588" eaLnBrk="0" fontAlgn="base" hangingPunct="0">
                <a:spcBef>
                  <a:spcPct val="0"/>
                </a:spcBef>
                <a:spcAft>
                  <a:spcPct val="0"/>
                </a:spcAft>
                <a:defRPr>
                  <a:solidFill>
                    <a:schemeClr val="tx1"/>
                  </a:solidFill>
                  <a:latin typeface="Arial" charset="0"/>
                  <a:cs typeface="Arial" charset="0"/>
                </a:defRPr>
              </a:lvl7pPr>
              <a:lvl8pPr marL="3429000" indent="-228600" defTabSz="890588" eaLnBrk="0" fontAlgn="base" hangingPunct="0">
                <a:spcBef>
                  <a:spcPct val="0"/>
                </a:spcBef>
                <a:spcAft>
                  <a:spcPct val="0"/>
                </a:spcAft>
                <a:defRPr>
                  <a:solidFill>
                    <a:schemeClr val="tx1"/>
                  </a:solidFill>
                  <a:latin typeface="Arial" charset="0"/>
                  <a:cs typeface="Arial" charset="0"/>
                </a:defRPr>
              </a:lvl8pPr>
              <a:lvl9pPr marL="3886200" indent="-228600" defTabSz="890588"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sz="2300" b="1">
                  <a:solidFill>
                    <a:schemeClr val="accent2"/>
                  </a:solidFill>
                  <a:latin typeface="Calibri" pitchFamily="34" charset="0"/>
                </a:rPr>
                <a:t>Unpolarised anti-p beam</a:t>
              </a:r>
            </a:p>
          </p:txBody>
        </p:sp>
        <p:sp>
          <p:nvSpPr>
            <p:cNvPr id="5203" name="Arc 75"/>
            <p:cNvSpPr>
              <a:spLocks/>
            </p:cNvSpPr>
            <p:nvPr/>
          </p:nvSpPr>
          <p:spPr bwMode="auto">
            <a:xfrm flipH="1" flipV="1">
              <a:off x="1760" y="3040"/>
              <a:ext cx="288" cy="5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lIns="89098" tIns="44549" rIns="89098" bIns="44549" anchor="ctr">
              <a:spAutoFit/>
            </a:bodyPr>
            <a:lstStyle/>
            <a:p>
              <a:endParaRPr lang="en-US">
                <a:latin typeface="Calibri" pitchFamily="34" charset="0"/>
              </a:endParaRPr>
            </a:p>
          </p:txBody>
        </p:sp>
        <p:sp>
          <p:nvSpPr>
            <p:cNvPr id="5204" name="Line 76"/>
            <p:cNvSpPr>
              <a:spLocks noChangeShapeType="1"/>
            </p:cNvSpPr>
            <p:nvPr/>
          </p:nvSpPr>
          <p:spPr bwMode="auto">
            <a:xfrm>
              <a:off x="1944" y="3560"/>
              <a:ext cx="208" cy="88"/>
            </a:xfrm>
            <a:prstGeom prst="line">
              <a:avLst/>
            </a:prstGeom>
            <a:noFill/>
            <a:ln w="571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grpSp>
      <p:sp>
        <p:nvSpPr>
          <p:cNvPr id="5167" name="Text Box 77"/>
          <p:cNvSpPr txBox="1">
            <a:spLocks noChangeArrowheads="1"/>
          </p:cNvSpPr>
          <p:nvPr/>
        </p:nvSpPr>
        <p:spPr bwMode="auto">
          <a:xfrm>
            <a:off x="4083050" y="5638800"/>
            <a:ext cx="249555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89089" tIns="44544" rIns="89089" bIns="44544">
            <a:spAutoFit/>
          </a:bodyPr>
          <a:lstStyle>
            <a:lvl1pPr defTabSz="890588" eaLnBrk="0" hangingPunct="0">
              <a:defRPr>
                <a:solidFill>
                  <a:schemeClr val="tx1"/>
                </a:solidFill>
                <a:latin typeface="Arial" charset="0"/>
                <a:cs typeface="Arial" charset="0"/>
              </a:defRPr>
            </a:lvl1pPr>
            <a:lvl2pPr marL="742950" indent="-285750" defTabSz="890588" eaLnBrk="0" hangingPunct="0">
              <a:defRPr>
                <a:solidFill>
                  <a:schemeClr val="tx1"/>
                </a:solidFill>
                <a:latin typeface="Arial" charset="0"/>
                <a:cs typeface="Arial" charset="0"/>
              </a:defRPr>
            </a:lvl2pPr>
            <a:lvl3pPr marL="1143000" indent="-228600" defTabSz="890588" eaLnBrk="0" hangingPunct="0">
              <a:defRPr>
                <a:solidFill>
                  <a:schemeClr val="tx1"/>
                </a:solidFill>
                <a:latin typeface="Arial" charset="0"/>
                <a:cs typeface="Arial" charset="0"/>
              </a:defRPr>
            </a:lvl3pPr>
            <a:lvl4pPr marL="1600200" indent="-228600" defTabSz="890588" eaLnBrk="0" hangingPunct="0">
              <a:defRPr>
                <a:solidFill>
                  <a:schemeClr val="tx1"/>
                </a:solidFill>
                <a:latin typeface="Arial" charset="0"/>
                <a:cs typeface="Arial" charset="0"/>
              </a:defRPr>
            </a:lvl4pPr>
            <a:lvl5pPr marL="2057400" indent="-228600" defTabSz="890588" eaLnBrk="0" hangingPunct="0">
              <a:defRPr>
                <a:solidFill>
                  <a:schemeClr val="tx1"/>
                </a:solidFill>
                <a:latin typeface="Arial" charset="0"/>
                <a:cs typeface="Arial" charset="0"/>
              </a:defRPr>
            </a:lvl5pPr>
            <a:lvl6pPr marL="2514600" indent="-228600" defTabSz="890588" eaLnBrk="0" fontAlgn="base" hangingPunct="0">
              <a:spcBef>
                <a:spcPct val="0"/>
              </a:spcBef>
              <a:spcAft>
                <a:spcPct val="0"/>
              </a:spcAft>
              <a:defRPr>
                <a:solidFill>
                  <a:schemeClr val="tx1"/>
                </a:solidFill>
                <a:latin typeface="Arial" charset="0"/>
                <a:cs typeface="Arial" charset="0"/>
              </a:defRPr>
            </a:lvl6pPr>
            <a:lvl7pPr marL="2971800" indent="-228600" defTabSz="890588" eaLnBrk="0" fontAlgn="base" hangingPunct="0">
              <a:spcBef>
                <a:spcPct val="0"/>
              </a:spcBef>
              <a:spcAft>
                <a:spcPct val="0"/>
              </a:spcAft>
              <a:defRPr>
                <a:solidFill>
                  <a:schemeClr val="tx1"/>
                </a:solidFill>
                <a:latin typeface="Arial" charset="0"/>
                <a:cs typeface="Arial" charset="0"/>
              </a:defRPr>
            </a:lvl7pPr>
            <a:lvl8pPr marL="3429000" indent="-228600" defTabSz="890588" eaLnBrk="0" fontAlgn="base" hangingPunct="0">
              <a:spcBef>
                <a:spcPct val="0"/>
              </a:spcBef>
              <a:spcAft>
                <a:spcPct val="0"/>
              </a:spcAft>
              <a:defRPr>
                <a:solidFill>
                  <a:schemeClr val="tx1"/>
                </a:solidFill>
                <a:latin typeface="Arial" charset="0"/>
                <a:cs typeface="Arial" charset="0"/>
              </a:defRPr>
            </a:lvl8pPr>
            <a:lvl9pPr marL="3886200" indent="-228600" defTabSz="890588"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300" b="1">
                <a:solidFill>
                  <a:srgbClr val="00CC00"/>
                </a:solidFill>
                <a:latin typeface="Calibri" pitchFamily="34" charset="0"/>
              </a:rPr>
              <a:t>Polarised target</a:t>
            </a:r>
          </a:p>
        </p:txBody>
      </p:sp>
      <p:sp>
        <p:nvSpPr>
          <p:cNvPr id="5168" name="Line 80"/>
          <p:cNvSpPr>
            <a:spLocks noChangeShapeType="1"/>
          </p:cNvSpPr>
          <p:nvPr/>
        </p:nvSpPr>
        <p:spPr bwMode="auto">
          <a:xfrm>
            <a:off x="4254500" y="3911600"/>
            <a:ext cx="0" cy="4445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69" name="Line 82"/>
          <p:cNvSpPr>
            <a:spLocks noChangeShapeType="1"/>
          </p:cNvSpPr>
          <p:nvPr/>
        </p:nvSpPr>
        <p:spPr bwMode="auto">
          <a:xfrm>
            <a:off x="3352800" y="4419600"/>
            <a:ext cx="0" cy="4445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70" name="Line 83"/>
          <p:cNvSpPr>
            <a:spLocks noChangeShapeType="1"/>
          </p:cNvSpPr>
          <p:nvPr/>
        </p:nvSpPr>
        <p:spPr bwMode="auto">
          <a:xfrm>
            <a:off x="4140200" y="4965700"/>
            <a:ext cx="0" cy="4445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71" name="Line 87"/>
          <p:cNvSpPr>
            <a:spLocks noChangeShapeType="1"/>
          </p:cNvSpPr>
          <p:nvPr/>
        </p:nvSpPr>
        <p:spPr bwMode="auto">
          <a:xfrm>
            <a:off x="6934200" y="4749800"/>
            <a:ext cx="0" cy="4445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72" name="Line 89"/>
          <p:cNvSpPr>
            <a:spLocks noChangeShapeType="1"/>
          </p:cNvSpPr>
          <p:nvPr/>
        </p:nvSpPr>
        <p:spPr bwMode="auto">
          <a:xfrm>
            <a:off x="6350000" y="3949700"/>
            <a:ext cx="0" cy="4445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73" name="Line 91"/>
          <p:cNvSpPr>
            <a:spLocks noChangeShapeType="1"/>
          </p:cNvSpPr>
          <p:nvPr/>
        </p:nvSpPr>
        <p:spPr bwMode="auto">
          <a:xfrm>
            <a:off x="5981700" y="5041900"/>
            <a:ext cx="0" cy="4445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74" name="Line 93"/>
          <p:cNvSpPr>
            <a:spLocks noChangeShapeType="1"/>
          </p:cNvSpPr>
          <p:nvPr/>
        </p:nvSpPr>
        <p:spPr bwMode="auto">
          <a:xfrm flipH="1" flipV="1">
            <a:off x="4470400" y="38735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75" name="Line 94"/>
          <p:cNvSpPr>
            <a:spLocks noChangeShapeType="1"/>
          </p:cNvSpPr>
          <p:nvPr/>
        </p:nvSpPr>
        <p:spPr bwMode="auto">
          <a:xfrm flipH="1" flipV="1">
            <a:off x="3962400" y="39878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76" name="Line 95"/>
          <p:cNvSpPr>
            <a:spLocks noChangeShapeType="1"/>
          </p:cNvSpPr>
          <p:nvPr/>
        </p:nvSpPr>
        <p:spPr bwMode="auto">
          <a:xfrm flipH="1" flipV="1">
            <a:off x="3898900" y="4826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77" name="Line 96"/>
          <p:cNvSpPr>
            <a:spLocks noChangeShapeType="1"/>
          </p:cNvSpPr>
          <p:nvPr/>
        </p:nvSpPr>
        <p:spPr bwMode="auto">
          <a:xfrm flipH="1" flipV="1">
            <a:off x="4381500" y="4978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78" name="Line 97"/>
          <p:cNvSpPr>
            <a:spLocks noChangeShapeType="1"/>
          </p:cNvSpPr>
          <p:nvPr/>
        </p:nvSpPr>
        <p:spPr bwMode="auto">
          <a:xfrm flipH="1" flipV="1">
            <a:off x="4965700" y="38227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79" name="Line 98"/>
          <p:cNvSpPr>
            <a:spLocks noChangeShapeType="1"/>
          </p:cNvSpPr>
          <p:nvPr/>
        </p:nvSpPr>
        <p:spPr bwMode="auto">
          <a:xfrm flipH="1" flipV="1">
            <a:off x="6070600" y="3835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80" name="Line 99"/>
          <p:cNvSpPr>
            <a:spLocks noChangeShapeType="1"/>
          </p:cNvSpPr>
          <p:nvPr/>
        </p:nvSpPr>
        <p:spPr bwMode="auto">
          <a:xfrm flipH="1" flipV="1">
            <a:off x="5524500" y="3810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81" name="Line 100"/>
          <p:cNvSpPr>
            <a:spLocks noChangeShapeType="1"/>
          </p:cNvSpPr>
          <p:nvPr/>
        </p:nvSpPr>
        <p:spPr bwMode="auto">
          <a:xfrm flipH="1" flipV="1">
            <a:off x="3517900" y="4699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82" name="Line 101"/>
          <p:cNvSpPr>
            <a:spLocks noChangeShapeType="1"/>
          </p:cNvSpPr>
          <p:nvPr/>
        </p:nvSpPr>
        <p:spPr bwMode="auto">
          <a:xfrm flipH="1" flipV="1">
            <a:off x="3492500" y="4089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83" name="Line 102"/>
          <p:cNvSpPr>
            <a:spLocks noChangeShapeType="1"/>
          </p:cNvSpPr>
          <p:nvPr/>
        </p:nvSpPr>
        <p:spPr bwMode="auto">
          <a:xfrm flipH="1" flipV="1">
            <a:off x="6680200" y="3962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84" name="Line 103"/>
          <p:cNvSpPr>
            <a:spLocks noChangeShapeType="1"/>
          </p:cNvSpPr>
          <p:nvPr/>
        </p:nvSpPr>
        <p:spPr bwMode="auto">
          <a:xfrm flipH="1" flipV="1">
            <a:off x="4889500" y="5080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85" name="Line 104"/>
          <p:cNvSpPr>
            <a:spLocks noChangeShapeType="1"/>
          </p:cNvSpPr>
          <p:nvPr/>
        </p:nvSpPr>
        <p:spPr bwMode="auto">
          <a:xfrm flipH="1" flipV="1">
            <a:off x="6197600" y="50038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86" name="Line 105"/>
          <p:cNvSpPr>
            <a:spLocks noChangeShapeType="1"/>
          </p:cNvSpPr>
          <p:nvPr/>
        </p:nvSpPr>
        <p:spPr bwMode="auto">
          <a:xfrm flipH="1" flipV="1">
            <a:off x="6743700" y="4826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87" name="Rectangle 106"/>
          <p:cNvSpPr>
            <a:spLocks noChangeArrowheads="1"/>
          </p:cNvSpPr>
          <p:nvPr/>
        </p:nvSpPr>
        <p:spPr bwMode="auto">
          <a:xfrm>
            <a:off x="5003800" y="4978400"/>
            <a:ext cx="698500" cy="609600"/>
          </a:xfrm>
          <a:prstGeom prst="rect">
            <a:avLst/>
          </a:prstGeom>
          <a:solidFill>
            <a:srgbClr val="00FF00"/>
          </a:solidFill>
          <a:ln w="19050">
            <a:solidFill>
              <a:schemeClr val="tx1"/>
            </a:solidFill>
            <a:miter lim="800000"/>
            <a:headEnd/>
            <a:tailEnd/>
          </a:ln>
        </p:spPr>
        <p:txBody>
          <a:bodyPr wrap="none" lIns="89098" tIns="44549" rIns="89098" bIns="44549" anchor="ctr">
            <a:spAutoFit/>
          </a:bodyPr>
          <a:lstStyle/>
          <a:p>
            <a:endParaRPr lang="en-US">
              <a:latin typeface="Calibri" pitchFamily="34" charset="0"/>
            </a:endParaRPr>
          </a:p>
        </p:txBody>
      </p:sp>
      <p:sp>
        <p:nvSpPr>
          <p:cNvPr id="5188" name="Line 107"/>
          <p:cNvSpPr>
            <a:spLocks noChangeShapeType="1"/>
          </p:cNvSpPr>
          <p:nvPr/>
        </p:nvSpPr>
        <p:spPr bwMode="auto">
          <a:xfrm flipH="1" flipV="1">
            <a:off x="5334000" y="4838700"/>
            <a:ext cx="0" cy="838200"/>
          </a:xfrm>
          <a:prstGeom prst="line">
            <a:avLst/>
          </a:prstGeom>
          <a:noFill/>
          <a:ln w="1016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5189" name="Rectangle 5"/>
          <p:cNvSpPr>
            <a:spLocks noChangeArrowheads="1"/>
          </p:cNvSpPr>
          <p:nvPr/>
        </p:nvSpPr>
        <p:spPr bwMode="auto">
          <a:xfrm>
            <a:off x="6019800" y="1371600"/>
            <a:ext cx="2557463" cy="1016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r>
              <a:rPr lang="en-US" sz="2000">
                <a:solidFill>
                  <a:srgbClr val="00B050"/>
                </a:solidFill>
                <a:latin typeface="Calibri" pitchFamily="34" charset="0"/>
              </a:rPr>
              <a:t>P beam polarization</a:t>
            </a:r>
          </a:p>
          <a:p>
            <a:r>
              <a:rPr lang="en-US" sz="2000">
                <a:solidFill>
                  <a:srgbClr val="0066FF"/>
                </a:solidFill>
                <a:latin typeface="Calibri" pitchFamily="34" charset="0"/>
              </a:rPr>
              <a:t>Q target polarization</a:t>
            </a:r>
            <a:endParaRPr lang="en-US" sz="2000">
              <a:solidFill>
                <a:schemeClr val="accent1"/>
              </a:solidFill>
              <a:latin typeface="Calibri" pitchFamily="34" charset="0"/>
            </a:endParaRPr>
          </a:p>
          <a:p>
            <a:r>
              <a:rPr lang="en-US" sz="2000">
                <a:latin typeface="Calibri" pitchFamily="34" charset="0"/>
              </a:rPr>
              <a:t>k || beam direction</a:t>
            </a:r>
          </a:p>
        </p:txBody>
      </p:sp>
      <p:sp>
        <p:nvSpPr>
          <p:cNvPr id="5190" name="Text Box 6"/>
          <p:cNvSpPr txBox="1">
            <a:spLocks noChangeArrowheads="1"/>
          </p:cNvSpPr>
          <p:nvPr/>
        </p:nvSpPr>
        <p:spPr bwMode="auto">
          <a:xfrm>
            <a:off x="838200" y="1600200"/>
            <a:ext cx="4038600"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2400">
                <a:latin typeface="Calibri" pitchFamily="34" charset="0"/>
              </a:rPr>
              <a:t>σ</a:t>
            </a:r>
            <a:r>
              <a:rPr lang="de-DE" sz="2400" baseline="-25000">
                <a:latin typeface="Calibri" pitchFamily="34" charset="0"/>
              </a:rPr>
              <a:t>tot</a:t>
            </a:r>
            <a:r>
              <a:rPr lang="de-DE" sz="2400">
                <a:latin typeface="Calibri" pitchFamily="34" charset="0"/>
              </a:rPr>
              <a:t> = </a:t>
            </a:r>
            <a:r>
              <a:rPr lang="el-GR" sz="2400">
                <a:latin typeface="Calibri" pitchFamily="34" charset="0"/>
              </a:rPr>
              <a:t>σ</a:t>
            </a:r>
            <a:r>
              <a:rPr lang="de-DE" sz="2400" baseline="-25000">
                <a:latin typeface="Calibri" pitchFamily="34" charset="0"/>
              </a:rPr>
              <a:t>0</a:t>
            </a:r>
            <a:r>
              <a:rPr lang="de-DE" sz="2400">
                <a:latin typeface="Calibri" pitchFamily="34" charset="0"/>
              </a:rPr>
              <a:t> + </a:t>
            </a:r>
            <a:r>
              <a:rPr lang="el-GR" sz="2400">
                <a:solidFill>
                  <a:srgbClr val="FF3300"/>
                </a:solidFill>
                <a:latin typeface="Calibri" pitchFamily="34" charset="0"/>
              </a:rPr>
              <a:t>σ</a:t>
            </a:r>
            <a:r>
              <a:rPr lang="de-DE" sz="2400" baseline="-25000">
                <a:solidFill>
                  <a:srgbClr val="FF3300"/>
                </a:solidFill>
                <a:latin typeface="Calibri" pitchFamily="34" charset="0"/>
                <a:sym typeface="Symbol" pitchFamily="18" charset="2"/>
              </a:rPr>
              <a:t>1</a:t>
            </a:r>
            <a:r>
              <a:rPr lang="en-US" sz="2400">
                <a:latin typeface="Calibri" pitchFamily="34" charset="0"/>
              </a:rPr>
              <a:t>·</a:t>
            </a:r>
            <a:r>
              <a:rPr lang="en-US" sz="2400">
                <a:solidFill>
                  <a:srgbClr val="00B050"/>
                </a:solidFill>
                <a:latin typeface="Calibri" pitchFamily="34" charset="0"/>
              </a:rPr>
              <a:t>P</a:t>
            </a:r>
            <a:r>
              <a:rPr lang="en-US" sz="2400">
                <a:latin typeface="Calibri" pitchFamily="34" charset="0"/>
              </a:rPr>
              <a:t>·</a:t>
            </a:r>
            <a:r>
              <a:rPr lang="en-US" sz="2400">
                <a:solidFill>
                  <a:srgbClr val="0066FF"/>
                </a:solidFill>
                <a:latin typeface="Calibri" pitchFamily="34" charset="0"/>
              </a:rPr>
              <a:t>Q </a:t>
            </a:r>
            <a:r>
              <a:rPr lang="en-US" sz="2400">
                <a:latin typeface="Calibri" pitchFamily="34" charset="0"/>
              </a:rPr>
              <a:t>+ </a:t>
            </a:r>
            <a:r>
              <a:rPr lang="el-GR" sz="2400">
                <a:latin typeface="Calibri" pitchFamily="34" charset="0"/>
              </a:rPr>
              <a:t>σ</a:t>
            </a:r>
            <a:r>
              <a:rPr lang="de-DE" sz="2400" baseline="-25000">
                <a:latin typeface="Calibri" pitchFamily="34" charset="0"/>
              </a:rPr>
              <a:t>2</a:t>
            </a:r>
            <a:r>
              <a:rPr lang="en-US" sz="2400">
                <a:latin typeface="Calibri" pitchFamily="34" charset="0"/>
              </a:rPr>
              <a:t>·(</a:t>
            </a:r>
            <a:r>
              <a:rPr lang="en-US" sz="2400">
                <a:solidFill>
                  <a:srgbClr val="00B050"/>
                </a:solidFill>
                <a:latin typeface="Calibri" pitchFamily="34" charset="0"/>
              </a:rPr>
              <a:t>P</a:t>
            </a:r>
            <a:r>
              <a:rPr lang="en-US" sz="2400">
                <a:latin typeface="Calibri" pitchFamily="34" charset="0"/>
              </a:rPr>
              <a:t>·k)(</a:t>
            </a:r>
            <a:r>
              <a:rPr lang="en-US" sz="2400">
                <a:solidFill>
                  <a:srgbClr val="0066FF"/>
                </a:solidFill>
                <a:latin typeface="Calibri" pitchFamily="34" charset="0"/>
              </a:rPr>
              <a:t>Q</a:t>
            </a:r>
            <a:r>
              <a:rPr lang="en-US" sz="2400">
                <a:latin typeface="Calibri" pitchFamily="34" charset="0"/>
              </a:rPr>
              <a:t>·k)</a:t>
            </a:r>
          </a:p>
        </p:txBody>
      </p:sp>
      <p:sp>
        <p:nvSpPr>
          <p:cNvPr id="5191" name="Line 7"/>
          <p:cNvSpPr>
            <a:spLocks noChangeShapeType="1"/>
          </p:cNvSpPr>
          <p:nvPr/>
        </p:nvSpPr>
        <p:spPr bwMode="auto">
          <a:xfrm>
            <a:off x="2786063" y="1643063"/>
            <a:ext cx="195262" cy="0"/>
          </a:xfrm>
          <a:prstGeom prst="line">
            <a:avLst/>
          </a:prstGeom>
          <a:noFill/>
          <a:ln w="9525">
            <a:solidFill>
              <a:srgbClr val="0066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92" name="Line 8"/>
          <p:cNvSpPr>
            <a:spLocks noChangeShapeType="1"/>
          </p:cNvSpPr>
          <p:nvPr/>
        </p:nvSpPr>
        <p:spPr bwMode="auto">
          <a:xfrm>
            <a:off x="2500313" y="1643063"/>
            <a:ext cx="195262" cy="0"/>
          </a:xfrm>
          <a:prstGeom prst="line">
            <a:avLst/>
          </a:prstGeom>
          <a:noFill/>
          <a:ln w="9525">
            <a:solidFill>
              <a:srgbClr val="00B05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93" name="Line 9"/>
          <p:cNvSpPr>
            <a:spLocks noChangeShapeType="1"/>
          </p:cNvSpPr>
          <p:nvPr/>
        </p:nvSpPr>
        <p:spPr bwMode="auto">
          <a:xfrm>
            <a:off x="3643313" y="1643063"/>
            <a:ext cx="195262" cy="0"/>
          </a:xfrm>
          <a:prstGeom prst="line">
            <a:avLst/>
          </a:prstGeom>
          <a:noFill/>
          <a:ln w="9525">
            <a:solidFill>
              <a:srgbClr val="00B05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94" name="Line 10"/>
          <p:cNvSpPr>
            <a:spLocks noChangeShapeType="1"/>
          </p:cNvSpPr>
          <p:nvPr/>
        </p:nvSpPr>
        <p:spPr bwMode="auto">
          <a:xfrm>
            <a:off x="4214813" y="1643063"/>
            <a:ext cx="195262" cy="0"/>
          </a:xfrm>
          <a:prstGeom prst="line">
            <a:avLst/>
          </a:prstGeom>
          <a:noFill/>
          <a:ln w="9525">
            <a:solidFill>
              <a:srgbClr val="0066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95" name="Line 11"/>
          <p:cNvSpPr>
            <a:spLocks noChangeShapeType="1"/>
          </p:cNvSpPr>
          <p:nvPr/>
        </p:nvSpPr>
        <p:spPr bwMode="auto">
          <a:xfrm>
            <a:off x="4500563" y="1643063"/>
            <a:ext cx="1952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96" name="Line 12"/>
          <p:cNvSpPr>
            <a:spLocks noChangeShapeType="1"/>
          </p:cNvSpPr>
          <p:nvPr/>
        </p:nvSpPr>
        <p:spPr bwMode="auto">
          <a:xfrm>
            <a:off x="3929063" y="1643063"/>
            <a:ext cx="1952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5122" name="Object 2"/>
          <p:cNvGraphicFramePr>
            <a:graphicFrameLocks noChangeAspect="1"/>
          </p:cNvGraphicFramePr>
          <p:nvPr/>
        </p:nvGraphicFramePr>
        <p:xfrm>
          <a:off x="1981200" y="2981325"/>
          <a:ext cx="2133600" cy="447675"/>
        </p:xfrm>
        <a:graphic>
          <a:graphicData uri="http://schemas.openxmlformats.org/presentationml/2006/ole">
            <p:oleObj spid="_x0000_s5236" name="Equation" r:id="rId4" imgW="7315200" imgH="1531088" progId="Equation.3">
              <p:embed/>
            </p:oleObj>
          </a:graphicData>
        </a:graphic>
      </p:graphicFrame>
      <p:sp>
        <p:nvSpPr>
          <p:cNvPr id="5197" name="Text Box 15"/>
          <p:cNvSpPr txBox="1">
            <a:spLocks noChangeArrowheads="1"/>
          </p:cNvSpPr>
          <p:nvPr/>
        </p:nvSpPr>
        <p:spPr bwMode="auto">
          <a:xfrm>
            <a:off x="685800" y="2859088"/>
            <a:ext cx="13303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Transverse</a:t>
            </a:r>
          </a:p>
          <a:p>
            <a:pPr eaLnBrk="1" hangingPunct="1"/>
            <a:r>
              <a:rPr lang="en-US">
                <a:latin typeface="Calibri" pitchFamily="34" charset="0"/>
              </a:rPr>
              <a:t>case:</a:t>
            </a:r>
          </a:p>
        </p:txBody>
      </p:sp>
      <p:graphicFrame>
        <p:nvGraphicFramePr>
          <p:cNvPr id="5123" name="Object 3"/>
          <p:cNvGraphicFramePr>
            <a:graphicFrameLocks noChangeAspect="1"/>
          </p:cNvGraphicFramePr>
          <p:nvPr/>
        </p:nvGraphicFramePr>
        <p:xfrm>
          <a:off x="5837238" y="2971800"/>
          <a:ext cx="2925762" cy="447675"/>
        </p:xfrm>
        <a:graphic>
          <a:graphicData uri="http://schemas.openxmlformats.org/presentationml/2006/ole">
            <p:oleObj spid="_x0000_s5237" name="Equation" r:id="rId5" imgW="7315200" imgH="1115878" progId="Equation.3">
              <p:embed/>
            </p:oleObj>
          </a:graphicData>
        </a:graphic>
      </p:graphicFrame>
      <p:sp>
        <p:nvSpPr>
          <p:cNvPr id="5198" name="Text Box 17"/>
          <p:cNvSpPr txBox="1">
            <a:spLocks noChangeArrowheads="1"/>
          </p:cNvSpPr>
          <p:nvPr/>
        </p:nvSpPr>
        <p:spPr bwMode="auto">
          <a:xfrm>
            <a:off x="4419600" y="2859088"/>
            <a:ext cx="14303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Longitudinal</a:t>
            </a:r>
          </a:p>
          <a:p>
            <a:pPr eaLnBrk="1" hangingPunct="1"/>
            <a:r>
              <a:rPr lang="en-US">
                <a:latin typeface="Calibri" pitchFamily="34" charset="0"/>
              </a:rPr>
              <a:t>case:</a:t>
            </a:r>
          </a:p>
        </p:txBody>
      </p:sp>
      <p:sp>
        <p:nvSpPr>
          <p:cNvPr id="214" name="Rectangle 19"/>
          <p:cNvSpPr>
            <a:spLocks noChangeArrowheads="1"/>
          </p:cNvSpPr>
          <p:nvPr/>
        </p:nvSpPr>
        <p:spPr bwMode="auto">
          <a:xfrm>
            <a:off x="985838" y="2452688"/>
            <a:ext cx="7418387" cy="366712"/>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91431" tIns="45715" rIns="91431" bIns="45715">
            <a:spAutoFit/>
          </a:bodyPr>
          <a:lstStyle/>
          <a:p>
            <a:pPr algn="ctr" fontAlgn="auto">
              <a:spcBef>
                <a:spcPts val="0"/>
              </a:spcBef>
              <a:spcAft>
                <a:spcPts val="0"/>
              </a:spcAft>
              <a:defRPr/>
            </a:pPr>
            <a:r>
              <a:rPr lang="en-US">
                <a:solidFill>
                  <a:srgbClr val="000000"/>
                </a:solidFill>
                <a:ea typeface="ＭＳ Ｐゴシック" charset="-128"/>
              </a:rPr>
              <a:t>For initially equally populated spin states: </a:t>
            </a:r>
            <a:r>
              <a:rPr lang="en-US">
                <a:solidFill>
                  <a:srgbClr val="FF0000"/>
                </a:solidFill>
                <a:ea typeface="ＭＳ Ｐゴシック" charset="-128"/>
                <a:sym typeface="Symbol" pitchFamily="18" charset="2"/>
              </a:rPr>
              <a:t> (</a:t>
            </a:r>
            <a:r>
              <a:rPr lang="en-US">
                <a:solidFill>
                  <a:srgbClr val="FF0000"/>
                </a:solidFill>
                <a:ea typeface="ＭＳ Ｐゴシック" charset="-128"/>
              </a:rPr>
              <a:t>m=+½) and </a:t>
            </a:r>
            <a:r>
              <a:rPr lang="en-US">
                <a:solidFill>
                  <a:srgbClr val="FF0000"/>
                </a:solidFill>
                <a:ea typeface="ＭＳ Ｐゴシック" charset="-128"/>
                <a:sym typeface="Symbol" pitchFamily="18" charset="2"/>
              </a:rPr>
              <a:t></a:t>
            </a:r>
            <a:r>
              <a:rPr lang="en-US">
                <a:solidFill>
                  <a:srgbClr val="FF0000"/>
                </a:solidFill>
                <a:ea typeface="ＭＳ Ｐゴシック" charset="-128"/>
              </a:rPr>
              <a:t> (m=-½)</a:t>
            </a:r>
          </a:p>
        </p:txBody>
      </p:sp>
      <p:sp>
        <p:nvSpPr>
          <p:cNvPr id="5200" name="Line 52"/>
          <p:cNvSpPr>
            <a:spLocks noChangeShapeType="1"/>
          </p:cNvSpPr>
          <p:nvPr/>
        </p:nvSpPr>
        <p:spPr bwMode="auto">
          <a:xfrm>
            <a:off x="5308600" y="3848100"/>
            <a:ext cx="0" cy="4445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82" name="Footer Placeholder 81"/>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cs typeface="+mn-cs"/>
              </a:rPr>
              <a:t>Mirian Tabidze         HEPI TSU</a:t>
            </a:r>
            <a:endParaRPr lang="ru-RU" sz="1200"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898989"/>
                </a:solidFill>
                <a:latin typeface="Calibri" pitchFamily="34" charset="0"/>
              </a:rPr>
              <a:t>Mirian Tabidze         HEPI TSU</a:t>
            </a:r>
            <a:endParaRPr lang="ru-RU" smtClean="0">
              <a:solidFill>
                <a:srgbClr val="898989"/>
              </a:solidFill>
              <a:latin typeface="Calibri" pitchFamily="34" charset="0"/>
            </a:endParaRPr>
          </a:p>
        </p:txBody>
      </p:sp>
      <p:sp>
        <p:nvSpPr>
          <p:cNvPr id="71" name="Slide Number Placeholder 5"/>
          <p:cNvSpPr>
            <a:spLocks noGrp="1"/>
          </p:cNvSpPr>
          <p:nvPr>
            <p:ph type="sldNum" sz="quarter" idx="12"/>
          </p:nvPr>
        </p:nvSpPr>
        <p:spPr/>
        <p:txBody>
          <a:bodyPr/>
          <a:lstStyle/>
          <a:p>
            <a:pPr>
              <a:defRPr/>
            </a:pPr>
            <a:fld id="{9482A37F-4BFA-462E-8A11-0D4DF89E7817}" type="slidenum">
              <a:rPr lang="ru-RU"/>
              <a:pPr>
                <a:defRPr/>
              </a:pPr>
              <a:t>15</a:t>
            </a:fld>
            <a:endParaRPr lang="ru-RU"/>
          </a:p>
        </p:txBody>
      </p:sp>
      <p:sp>
        <p:nvSpPr>
          <p:cNvPr id="216" name="Rectangle 215"/>
          <p:cNvSpPr/>
          <p:nvPr/>
        </p:nvSpPr>
        <p:spPr bwMode="auto">
          <a:xfrm>
            <a:off x="685800" y="2362200"/>
            <a:ext cx="8229600" cy="1163638"/>
          </a:xfrm>
          <a:prstGeom prst="rect">
            <a:avLst/>
          </a:prstGeom>
          <a:solidFill>
            <a:schemeClr val="accent6">
              <a:lumMod val="20000"/>
              <a:lumOff val="80000"/>
            </a:schemeClr>
          </a:solidFill>
          <a:ln w="9525" cap="flat" cmpd="sng" algn="ctr">
            <a:solidFill>
              <a:srgbClr val="3A6F8A"/>
            </a:solidFill>
            <a:prstDash val="solid"/>
            <a:round/>
            <a:headEnd type="none" w="med" len="med"/>
            <a:tailEnd type="none" w="med" len="med"/>
          </a:ln>
          <a:effectLst/>
        </p:spPr>
        <p:txBody>
          <a:bodyPr lIns="90000" tIns="46800" rIns="90000" bIns="46800">
            <a:spAutoFit/>
          </a:bodyPr>
          <a:lstStyle/>
          <a:p>
            <a:pPr fontAlgn="auto">
              <a:spcBef>
                <a:spcPts val="0"/>
              </a:spcBef>
              <a:spcAft>
                <a:spcPts val="0"/>
              </a:spcAft>
              <a:defRPr/>
            </a:pPr>
            <a:endParaRPr lang="en-GB">
              <a:latin typeface="+mn-lt"/>
              <a:cs typeface="+mn-cs"/>
            </a:endParaRPr>
          </a:p>
        </p:txBody>
      </p:sp>
      <p:sp>
        <p:nvSpPr>
          <p:cNvPr id="6151" name="Title 1"/>
          <p:cNvSpPr>
            <a:spLocks noGrp="1"/>
          </p:cNvSpPr>
          <p:nvPr>
            <p:ph type="title"/>
          </p:nvPr>
        </p:nvSpPr>
        <p:spPr/>
        <p:txBody>
          <a:bodyPr/>
          <a:lstStyle/>
          <a:p>
            <a:pPr algn="l" eaLnBrk="1" hangingPunct="1"/>
            <a:r>
              <a:rPr lang="en-GB" sz="3600" smtClean="0">
                <a:solidFill>
                  <a:schemeClr val="tx2"/>
                </a:solidFill>
              </a:rPr>
              <a:t>Spin Filtering</a:t>
            </a:r>
          </a:p>
        </p:txBody>
      </p:sp>
      <p:sp>
        <p:nvSpPr>
          <p:cNvPr id="6152" name="Rectangle 21"/>
          <p:cNvSpPr>
            <a:spLocks noChangeArrowheads="1"/>
          </p:cNvSpPr>
          <p:nvPr/>
        </p:nvSpPr>
        <p:spPr bwMode="auto">
          <a:xfrm>
            <a:off x="642938" y="3643313"/>
            <a:ext cx="8267700" cy="2743200"/>
          </a:xfrm>
          <a:prstGeom prst="rect">
            <a:avLst/>
          </a:prstGeom>
          <a:solidFill>
            <a:srgbClr val="CCCCCC"/>
          </a:solidFill>
          <a:ln w="19050">
            <a:solidFill>
              <a:srgbClr val="3A6F8A"/>
            </a:solidFill>
            <a:miter lim="800000"/>
            <a:headEnd/>
            <a:tailEnd/>
          </a:ln>
        </p:spPr>
        <p:txBody>
          <a:bodyPr wrap="none" lIns="89098" tIns="44549" rIns="89098" bIns="44549" anchor="ctr">
            <a:spAutoFit/>
          </a:bodyPr>
          <a:lstStyle/>
          <a:p>
            <a:endParaRPr lang="en-US">
              <a:latin typeface="Calibri" pitchFamily="34" charset="0"/>
            </a:endParaRPr>
          </a:p>
        </p:txBody>
      </p:sp>
      <p:sp>
        <p:nvSpPr>
          <p:cNvPr id="6153" name="Oval 23"/>
          <p:cNvSpPr>
            <a:spLocks noChangeArrowheads="1"/>
          </p:cNvSpPr>
          <p:nvPr/>
        </p:nvSpPr>
        <p:spPr bwMode="auto">
          <a:xfrm>
            <a:off x="3365500" y="3987800"/>
            <a:ext cx="3733800" cy="1358900"/>
          </a:xfrm>
          <a:prstGeom prst="ellipse">
            <a:avLst/>
          </a:prstGeom>
          <a:solidFill>
            <a:schemeClr val="bg1"/>
          </a:solidFill>
          <a:ln w="79375">
            <a:solidFill>
              <a:schemeClr val="accent2"/>
            </a:solidFill>
            <a:round/>
            <a:headEnd/>
            <a:tailEnd/>
          </a:ln>
        </p:spPr>
        <p:txBody>
          <a:bodyPr lIns="89098" tIns="44549" rIns="89098" bIns="44549" anchor="ctr">
            <a:spAutoFit/>
          </a:bodyPr>
          <a:lstStyle/>
          <a:p>
            <a:endParaRPr lang="en-US">
              <a:latin typeface="Calibri" pitchFamily="34" charset="0"/>
            </a:endParaRPr>
          </a:p>
        </p:txBody>
      </p:sp>
      <p:sp>
        <p:nvSpPr>
          <p:cNvPr id="6154" name="Line 33"/>
          <p:cNvSpPr>
            <a:spLocks noChangeShapeType="1"/>
          </p:cNvSpPr>
          <p:nvPr/>
        </p:nvSpPr>
        <p:spPr bwMode="auto">
          <a:xfrm flipH="1" flipV="1">
            <a:off x="4470400" y="38735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55" name="Line 34"/>
          <p:cNvSpPr>
            <a:spLocks noChangeShapeType="1"/>
          </p:cNvSpPr>
          <p:nvPr/>
        </p:nvSpPr>
        <p:spPr bwMode="auto">
          <a:xfrm flipH="1" flipV="1">
            <a:off x="3962400" y="39878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56" name="Line 35"/>
          <p:cNvSpPr>
            <a:spLocks noChangeShapeType="1"/>
          </p:cNvSpPr>
          <p:nvPr/>
        </p:nvSpPr>
        <p:spPr bwMode="auto">
          <a:xfrm flipH="1" flipV="1">
            <a:off x="3898900" y="4826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57" name="Line 36"/>
          <p:cNvSpPr>
            <a:spLocks noChangeShapeType="1"/>
          </p:cNvSpPr>
          <p:nvPr/>
        </p:nvSpPr>
        <p:spPr bwMode="auto">
          <a:xfrm flipH="1" flipV="1">
            <a:off x="4381500" y="4978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58" name="Line 37"/>
          <p:cNvSpPr>
            <a:spLocks noChangeShapeType="1"/>
          </p:cNvSpPr>
          <p:nvPr/>
        </p:nvSpPr>
        <p:spPr bwMode="auto">
          <a:xfrm flipH="1" flipV="1">
            <a:off x="4965700" y="38227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59" name="Line 38"/>
          <p:cNvSpPr>
            <a:spLocks noChangeShapeType="1"/>
          </p:cNvSpPr>
          <p:nvPr/>
        </p:nvSpPr>
        <p:spPr bwMode="auto">
          <a:xfrm flipH="1" flipV="1">
            <a:off x="6070600" y="3835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60" name="Line 39"/>
          <p:cNvSpPr>
            <a:spLocks noChangeShapeType="1"/>
          </p:cNvSpPr>
          <p:nvPr/>
        </p:nvSpPr>
        <p:spPr bwMode="auto">
          <a:xfrm flipH="1" flipV="1">
            <a:off x="5524500" y="3810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61" name="Line 40"/>
          <p:cNvSpPr>
            <a:spLocks noChangeShapeType="1"/>
          </p:cNvSpPr>
          <p:nvPr/>
        </p:nvSpPr>
        <p:spPr bwMode="auto">
          <a:xfrm flipH="1" flipV="1">
            <a:off x="3517900" y="4699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62" name="Line 41"/>
          <p:cNvSpPr>
            <a:spLocks noChangeShapeType="1"/>
          </p:cNvSpPr>
          <p:nvPr/>
        </p:nvSpPr>
        <p:spPr bwMode="auto">
          <a:xfrm flipH="1" flipV="1">
            <a:off x="3492500" y="4089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63" name="Line 42"/>
          <p:cNvSpPr>
            <a:spLocks noChangeShapeType="1"/>
          </p:cNvSpPr>
          <p:nvPr/>
        </p:nvSpPr>
        <p:spPr bwMode="auto">
          <a:xfrm flipH="1" flipV="1">
            <a:off x="6680200" y="3962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64" name="Line 43"/>
          <p:cNvSpPr>
            <a:spLocks noChangeShapeType="1"/>
          </p:cNvSpPr>
          <p:nvPr/>
        </p:nvSpPr>
        <p:spPr bwMode="auto">
          <a:xfrm flipH="1" flipV="1">
            <a:off x="4889500" y="5080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65" name="Line 44"/>
          <p:cNvSpPr>
            <a:spLocks noChangeShapeType="1"/>
          </p:cNvSpPr>
          <p:nvPr/>
        </p:nvSpPr>
        <p:spPr bwMode="auto">
          <a:xfrm flipH="1" flipV="1">
            <a:off x="6197600" y="50038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66" name="Line 45"/>
          <p:cNvSpPr>
            <a:spLocks noChangeShapeType="1"/>
          </p:cNvSpPr>
          <p:nvPr/>
        </p:nvSpPr>
        <p:spPr bwMode="auto">
          <a:xfrm flipH="1" flipV="1">
            <a:off x="6743700" y="4826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67" name="Rectangle 46"/>
          <p:cNvSpPr>
            <a:spLocks noChangeArrowheads="1"/>
          </p:cNvSpPr>
          <p:nvPr/>
        </p:nvSpPr>
        <p:spPr bwMode="auto">
          <a:xfrm>
            <a:off x="5003800" y="4978400"/>
            <a:ext cx="698500" cy="609600"/>
          </a:xfrm>
          <a:prstGeom prst="rect">
            <a:avLst/>
          </a:prstGeom>
          <a:solidFill>
            <a:srgbClr val="00FF00"/>
          </a:solidFill>
          <a:ln w="19050">
            <a:solidFill>
              <a:schemeClr val="tx1"/>
            </a:solidFill>
            <a:miter lim="800000"/>
            <a:headEnd/>
            <a:tailEnd/>
          </a:ln>
        </p:spPr>
        <p:txBody>
          <a:bodyPr wrap="none" lIns="89098" tIns="44549" rIns="89098" bIns="44549" anchor="ctr">
            <a:spAutoFit/>
          </a:bodyPr>
          <a:lstStyle/>
          <a:p>
            <a:endParaRPr lang="en-US">
              <a:latin typeface="Calibri" pitchFamily="34" charset="0"/>
            </a:endParaRPr>
          </a:p>
        </p:txBody>
      </p:sp>
      <p:sp>
        <p:nvSpPr>
          <p:cNvPr id="6168" name="Line 47"/>
          <p:cNvSpPr>
            <a:spLocks noChangeShapeType="1"/>
          </p:cNvSpPr>
          <p:nvPr/>
        </p:nvSpPr>
        <p:spPr bwMode="auto">
          <a:xfrm flipH="1" flipV="1">
            <a:off x="5334000" y="4838700"/>
            <a:ext cx="0" cy="838200"/>
          </a:xfrm>
          <a:prstGeom prst="line">
            <a:avLst/>
          </a:prstGeom>
          <a:noFill/>
          <a:ln w="1016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69" name="Line 58"/>
          <p:cNvSpPr>
            <a:spLocks noChangeShapeType="1"/>
          </p:cNvSpPr>
          <p:nvPr/>
        </p:nvSpPr>
        <p:spPr bwMode="auto">
          <a:xfrm flipH="1" flipV="1">
            <a:off x="4470400" y="38735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70" name="Line 59"/>
          <p:cNvSpPr>
            <a:spLocks noChangeShapeType="1"/>
          </p:cNvSpPr>
          <p:nvPr/>
        </p:nvSpPr>
        <p:spPr bwMode="auto">
          <a:xfrm flipH="1" flipV="1">
            <a:off x="3962400" y="39878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71" name="Line 60"/>
          <p:cNvSpPr>
            <a:spLocks noChangeShapeType="1"/>
          </p:cNvSpPr>
          <p:nvPr/>
        </p:nvSpPr>
        <p:spPr bwMode="auto">
          <a:xfrm flipH="1" flipV="1">
            <a:off x="3898900" y="4826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72" name="Line 61"/>
          <p:cNvSpPr>
            <a:spLocks noChangeShapeType="1"/>
          </p:cNvSpPr>
          <p:nvPr/>
        </p:nvSpPr>
        <p:spPr bwMode="auto">
          <a:xfrm flipH="1" flipV="1">
            <a:off x="4381500" y="4978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73" name="Line 62"/>
          <p:cNvSpPr>
            <a:spLocks noChangeShapeType="1"/>
          </p:cNvSpPr>
          <p:nvPr/>
        </p:nvSpPr>
        <p:spPr bwMode="auto">
          <a:xfrm flipH="1" flipV="1">
            <a:off x="4965700" y="38227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74" name="Line 63"/>
          <p:cNvSpPr>
            <a:spLocks noChangeShapeType="1"/>
          </p:cNvSpPr>
          <p:nvPr/>
        </p:nvSpPr>
        <p:spPr bwMode="auto">
          <a:xfrm flipH="1" flipV="1">
            <a:off x="6070600" y="3835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75" name="Line 64"/>
          <p:cNvSpPr>
            <a:spLocks noChangeShapeType="1"/>
          </p:cNvSpPr>
          <p:nvPr/>
        </p:nvSpPr>
        <p:spPr bwMode="auto">
          <a:xfrm flipH="1" flipV="1">
            <a:off x="5524500" y="3810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76" name="Line 65"/>
          <p:cNvSpPr>
            <a:spLocks noChangeShapeType="1"/>
          </p:cNvSpPr>
          <p:nvPr/>
        </p:nvSpPr>
        <p:spPr bwMode="auto">
          <a:xfrm flipH="1" flipV="1">
            <a:off x="3517900" y="4699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77" name="Line 66"/>
          <p:cNvSpPr>
            <a:spLocks noChangeShapeType="1"/>
          </p:cNvSpPr>
          <p:nvPr/>
        </p:nvSpPr>
        <p:spPr bwMode="auto">
          <a:xfrm flipH="1" flipV="1">
            <a:off x="3492500" y="4089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78" name="Line 67"/>
          <p:cNvSpPr>
            <a:spLocks noChangeShapeType="1"/>
          </p:cNvSpPr>
          <p:nvPr/>
        </p:nvSpPr>
        <p:spPr bwMode="auto">
          <a:xfrm flipH="1" flipV="1">
            <a:off x="6680200" y="3962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79" name="Line 68"/>
          <p:cNvSpPr>
            <a:spLocks noChangeShapeType="1"/>
          </p:cNvSpPr>
          <p:nvPr/>
        </p:nvSpPr>
        <p:spPr bwMode="auto">
          <a:xfrm flipH="1" flipV="1">
            <a:off x="4889500" y="5080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80" name="Line 69"/>
          <p:cNvSpPr>
            <a:spLocks noChangeShapeType="1"/>
          </p:cNvSpPr>
          <p:nvPr/>
        </p:nvSpPr>
        <p:spPr bwMode="auto">
          <a:xfrm flipH="1" flipV="1">
            <a:off x="6197600" y="50038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81" name="Line 70"/>
          <p:cNvSpPr>
            <a:spLocks noChangeShapeType="1"/>
          </p:cNvSpPr>
          <p:nvPr/>
        </p:nvSpPr>
        <p:spPr bwMode="auto">
          <a:xfrm flipH="1" flipV="1">
            <a:off x="6743700" y="4826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82" name="Rectangle 71"/>
          <p:cNvSpPr>
            <a:spLocks noChangeArrowheads="1"/>
          </p:cNvSpPr>
          <p:nvPr/>
        </p:nvSpPr>
        <p:spPr bwMode="auto">
          <a:xfrm>
            <a:off x="5003800" y="4978400"/>
            <a:ext cx="698500" cy="609600"/>
          </a:xfrm>
          <a:prstGeom prst="rect">
            <a:avLst/>
          </a:prstGeom>
          <a:solidFill>
            <a:srgbClr val="00FF00"/>
          </a:solidFill>
          <a:ln w="19050">
            <a:solidFill>
              <a:schemeClr val="tx1"/>
            </a:solidFill>
            <a:miter lim="800000"/>
            <a:headEnd/>
            <a:tailEnd/>
          </a:ln>
        </p:spPr>
        <p:txBody>
          <a:bodyPr wrap="none" lIns="89098" tIns="44549" rIns="89098" bIns="44549" anchor="ctr">
            <a:spAutoFit/>
          </a:bodyPr>
          <a:lstStyle/>
          <a:p>
            <a:endParaRPr lang="en-US">
              <a:latin typeface="Calibri" pitchFamily="34" charset="0"/>
            </a:endParaRPr>
          </a:p>
        </p:txBody>
      </p:sp>
      <p:sp>
        <p:nvSpPr>
          <p:cNvPr id="6183" name="Line 72"/>
          <p:cNvSpPr>
            <a:spLocks noChangeShapeType="1"/>
          </p:cNvSpPr>
          <p:nvPr/>
        </p:nvSpPr>
        <p:spPr bwMode="auto">
          <a:xfrm flipH="1" flipV="1">
            <a:off x="5334000" y="4838700"/>
            <a:ext cx="0" cy="838200"/>
          </a:xfrm>
          <a:prstGeom prst="line">
            <a:avLst/>
          </a:prstGeom>
          <a:noFill/>
          <a:ln w="1016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grpSp>
        <p:nvGrpSpPr>
          <p:cNvPr id="6184" name="Group 73"/>
          <p:cNvGrpSpPr>
            <a:grpSpLocks/>
          </p:cNvGrpSpPr>
          <p:nvPr/>
        </p:nvGrpSpPr>
        <p:grpSpPr bwMode="auto">
          <a:xfrm>
            <a:off x="914400" y="4330700"/>
            <a:ext cx="2667000" cy="965200"/>
            <a:chOff x="472" y="3040"/>
            <a:chExt cx="1680" cy="608"/>
          </a:xfrm>
        </p:grpSpPr>
        <p:sp>
          <p:nvSpPr>
            <p:cNvPr id="6213" name="Text Box 74"/>
            <p:cNvSpPr txBox="1">
              <a:spLocks noChangeArrowheads="1"/>
            </p:cNvSpPr>
            <p:nvPr/>
          </p:nvSpPr>
          <p:spPr bwMode="auto">
            <a:xfrm>
              <a:off x="472" y="3088"/>
              <a:ext cx="1304" cy="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89089" tIns="44544" rIns="89089" bIns="44544">
              <a:spAutoFit/>
            </a:bodyPr>
            <a:lstStyle>
              <a:lvl1pPr defTabSz="890588" eaLnBrk="0" hangingPunct="0">
                <a:defRPr>
                  <a:solidFill>
                    <a:schemeClr val="tx1"/>
                  </a:solidFill>
                  <a:latin typeface="Arial" charset="0"/>
                  <a:cs typeface="Arial" charset="0"/>
                </a:defRPr>
              </a:lvl1pPr>
              <a:lvl2pPr marL="742950" indent="-285750" defTabSz="890588" eaLnBrk="0" hangingPunct="0">
                <a:defRPr>
                  <a:solidFill>
                    <a:schemeClr val="tx1"/>
                  </a:solidFill>
                  <a:latin typeface="Arial" charset="0"/>
                  <a:cs typeface="Arial" charset="0"/>
                </a:defRPr>
              </a:lvl2pPr>
              <a:lvl3pPr marL="1143000" indent="-228600" defTabSz="890588" eaLnBrk="0" hangingPunct="0">
                <a:defRPr>
                  <a:solidFill>
                    <a:schemeClr val="tx1"/>
                  </a:solidFill>
                  <a:latin typeface="Arial" charset="0"/>
                  <a:cs typeface="Arial" charset="0"/>
                </a:defRPr>
              </a:lvl3pPr>
              <a:lvl4pPr marL="1600200" indent="-228600" defTabSz="890588" eaLnBrk="0" hangingPunct="0">
                <a:defRPr>
                  <a:solidFill>
                    <a:schemeClr val="tx1"/>
                  </a:solidFill>
                  <a:latin typeface="Arial" charset="0"/>
                  <a:cs typeface="Arial" charset="0"/>
                </a:defRPr>
              </a:lvl4pPr>
              <a:lvl5pPr marL="2057400" indent="-228600" defTabSz="890588" eaLnBrk="0" hangingPunct="0">
                <a:defRPr>
                  <a:solidFill>
                    <a:schemeClr val="tx1"/>
                  </a:solidFill>
                  <a:latin typeface="Arial" charset="0"/>
                  <a:cs typeface="Arial" charset="0"/>
                </a:defRPr>
              </a:lvl5pPr>
              <a:lvl6pPr marL="2514600" indent="-228600" defTabSz="890588" eaLnBrk="0" fontAlgn="base" hangingPunct="0">
                <a:spcBef>
                  <a:spcPct val="0"/>
                </a:spcBef>
                <a:spcAft>
                  <a:spcPct val="0"/>
                </a:spcAft>
                <a:defRPr>
                  <a:solidFill>
                    <a:schemeClr val="tx1"/>
                  </a:solidFill>
                  <a:latin typeface="Arial" charset="0"/>
                  <a:cs typeface="Arial" charset="0"/>
                </a:defRPr>
              </a:lvl6pPr>
              <a:lvl7pPr marL="2971800" indent="-228600" defTabSz="890588" eaLnBrk="0" fontAlgn="base" hangingPunct="0">
                <a:spcBef>
                  <a:spcPct val="0"/>
                </a:spcBef>
                <a:spcAft>
                  <a:spcPct val="0"/>
                </a:spcAft>
                <a:defRPr>
                  <a:solidFill>
                    <a:schemeClr val="tx1"/>
                  </a:solidFill>
                  <a:latin typeface="Arial" charset="0"/>
                  <a:cs typeface="Arial" charset="0"/>
                </a:defRPr>
              </a:lvl7pPr>
              <a:lvl8pPr marL="3429000" indent="-228600" defTabSz="890588" eaLnBrk="0" fontAlgn="base" hangingPunct="0">
                <a:spcBef>
                  <a:spcPct val="0"/>
                </a:spcBef>
                <a:spcAft>
                  <a:spcPct val="0"/>
                </a:spcAft>
                <a:defRPr>
                  <a:solidFill>
                    <a:schemeClr val="tx1"/>
                  </a:solidFill>
                  <a:latin typeface="Arial" charset="0"/>
                  <a:cs typeface="Arial" charset="0"/>
                </a:defRPr>
              </a:lvl8pPr>
              <a:lvl9pPr marL="3886200" indent="-228600" defTabSz="890588"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sz="2300" b="1">
                  <a:solidFill>
                    <a:schemeClr val="accent2"/>
                  </a:solidFill>
                  <a:latin typeface="Calibri" pitchFamily="34" charset="0"/>
                </a:rPr>
                <a:t>Polarised     anti-p beam</a:t>
              </a:r>
            </a:p>
          </p:txBody>
        </p:sp>
        <p:sp>
          <p:nvSpPr>
            <p:cNvPr id="6214" name="Arc 75"/>
            <p:cNvSpPr>
              <a:spLocks/>
            </p:cNvSpPr>
            <p:nvPr/>
          </p:nvSpPr>
          <p:spPr bwMode="auto">
            <a:xfrm flipH="1" flipV="1">
              <a:off x="1760" y="3040"/>
              <a:ext cx="288" cy="55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lIns="89098" tIns="44549" rIns="89098" bIns="44549" anchor="ctr">
              <a:spAutoFit/>
            </a:bodyPr>
            <a:lstStyle/>
            <a:p>
              <a:endParaRPr lang="en-US">
                <a:latin typeface="Calibri" pitchFamily="34" charset="0"/>
              </a:endParaRPr>
            </a:p>
          </p:txBody>
        </p:sp>
        <p:sp>
          <p:nvSpPr>
            <p:cNvPr id="6215" name="Line 76"/>
            <p:cNvSpPr>
              <a:spLocks noChangeShapeType="1"/>
            </p:cNvSpPr>
            <p:nvPr/>
          </p:nvSpPr>
          <p:spPr bwMode="auto">
            <a:xfrm>
              <a:off x="1944" y="3560"/>
              <a:ext cx="208" cy="88"/>
            </a:xfrm>
            <a:prstGeom prst="line">
              <a:avLst/>
            </a:prstGeom>
            <a:noFill/>
            <a:ln w="571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grpSp>
      <p:sp>
        <p:nvSpPr>
          <p:cNvPr id="6185" name="Text Box 77"/>
          <p:cNvSpPr txBox="1">
            <a:spLocks noChangeArrowheads="1"/>
          </p:cNvSpPr>
          <p:nvPr/>
        </p:nvSpPr>
        <p:spPr bwMode="auto">
          <a:xfrm>
            <a:off x="4083050" y="5638800"/>
            <a:ext cx="249555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89089" tIns="44544" rIns="89089" bIns="44544">
            <a:spAutoFit/>
          </a:bodyPr>
          <a:lstStyle>
            <a:lvl1pPr defTabSz="890588" eaLnBrk="0" hangingPunct="0">
              <a:defRPr>
                <a:solidFill>
                  <a:schemeClr val="tx1"/>
                </a:solidFill>
                <a:latin typeface="Arial" charset="0"/>
                <a:cs typeface="Arial" charset="0"/>
              </a:defRPr>
            </a:lvl1pPr>
            <a:lvl2pPr marL="742950" indent="-285750" defTabSz="890588" eaLnBrk="0" hangingPunct="0">
              <a:defRPr>
                <a:solidFill>
                  <a:schemeClr val="tx1"/>
                </a:solidFill>
                <a:latin typeface="Arial" charset="0"/>
                <a:cs typeface="Arial" charset="0"/>
              </a:defRPr>
            </a:lvl2pPr>
            <a:lvl3pPr marL="1143000" indent="-228600" defTabSz="890588" eaLnBrk="0" hangingPunct="0">
              <a:defRPr>
                <a:solidFill>
                  <a:schemeClr val="tx1"/>
                </a:solidFill>
                <a:latin typeface="Arial" charset="0"/>
                <a:cs typeface="Arial" charset="0"/>
              </a:defRPr>
            </a:lvl3pPr>
            <a:lvl4pPr marL="1600200" indent="-228600" defTabSz="890588" eaLnBrk="0" hangingPunct="0">
              <a:defRPr>
                <a:solidFill>
                  <a:schemeClr val="tx1"/>
                </a:solidFill>
                <a:latin typeface="Arial" charset="0"/>
                <a:cs typeface="Arial" charset="0"/>
              </a:defRPr>
            </a:lvl4pPr>
            <a:lvl5pPr marL="2057400" indent="-228600" defTabSz="890588" eaLnBrk="0" hangingPunct="0">
              <a:defRPr>
                <a:solidFill>
                  <a:schemeClr val="tx1"/>
                </a:solidFill>
                <a:latin typeface="Arial" charset="0"/>
                <a:cs typeface="Arial" charset="0"/>
              </a:defRPr>
            </a:lvl5pPr>
            <a:lvl6pPr marL="2514600" indent="-228600" defTabSz="890588" eaLnBrk="0" fontAlgn="base" hangingPunct="0">
              <a:spcBef>
                <a:spcPct val="0"/>
              </a:spcBef>
              <a:spcAft>
                <a:spcPct val="0"/>
              </a:spcAft>
              <a:defRPr>
                <a:solidFill>
                  <a:schemeClr val="tx1"/>
                </a:solidFill>
                <a:latin typeface="Arial" charset="0"/>
                <a:cs typeface="Arial" charset="0"/>
              </a:defRPr>
            </a:lvl6pPr>
            <a:lvl7pPr marL="2971800" indent="-228600" defTabSz="890588" eaLnBrk="0" fontAlgn="base" hangingPunct="0">
              <a:spcBef>
                <a:spcPct val="0"/>
              </a:spcBef>
              <a:spcAft>
                <a:spcPct val="0"/>
              </a:spcAft>
              <a:defRPr>
                <a:solidFill>
                  <a:schemeClr val="tx1"/>
                </a:solidFill>
                <a:latin typeface="Arial" charset="0"/>
                <a:cs typeface="Arial" charset="0"/>
              </a:defRPr>
            </a:lvl7pPr>
            <a:lvl8pPr marL="3429000" indent="-228600" defTabSz="890588" eaLnBrk="0" fontAlgn="base" hangingPunct="0">
              <a:spcBef>
                <a:spcPct val="0"/>
              </a:spcBef>
              <a:spcAft>
                <a:spcPct val="0"/>
              </a:spcAft>
              <a:defRPr>
                <a:solidFill>
                  <a:schemeClr val="tx1"/>
                </a:solidFill>
                <a:latin typeface="Arial" charset="0"/>
                <a:cs typeface="Arial" charset="0"/>
              </a:defRPr>
            </a:lvl8pPr>
            <a:lvl9pPr marL="3886200" indent="-228600" defTabSz="890588"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sz="2300" b="1">
                <a:solidFill>
                  <a:srgbClr val="00CC00"/>
                </a:solidFill>
                <a:latin typeface="Calibri" pitchFamily="34" charset="0"/>
              </a:rPr>
              <a:t>Polarised target</a:t>
            </a:r>
          </a:p>
        </p:txBody>
      </p:sp>
      <p:sp>
        <p:nvSpPr>
          <p:cNvPr id="6186" name="Line 93"/>
          <p:cNvSpPr>
            <a:spLocks noChangeShapeType="1"/>
          </p:cNvSpPr>
          <p:nvPr/>
        </p:nvSpPr>
        <p:spPr bwMode="auto">
          <a:xfrm flipH="1" flipV="1">
            <a:off x="4470400" y="38735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87" name="Line 94"/>
          <p:cNvSpPr>
            <a:spLocks noChangeShapeType="1"/>
          </p:cNvSpPr>
          <p:nvPr/>
        </p:nvSpPr>
        <p:spPr bwMode="auto">
          <a:xfrm flipH="1" flipV="1">
            <a:off x="3962400" y="39878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88" name="Line 95"/>
          <p:cNvSpPr>
            <a:spLocks noChangeShapeType="1"/>
          </p:cNvSpPr>
          <p:nvPr/>
        </p:nvSpPr>
        <p:spPr bwMode="auto">
          <a:xfrm flipH="1" flipV="1">
            <a:off x="3898900" y="4826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89" name="Line 96"/>
          <p:cNvSpPr>
            <a:spLocks noChangeShapeType="1"/>
          </p:cNvSpPr>
          <p:nvPr/>
        </p:nvSpPr>
        <p:spPr bwMode="auto">
          <a:xfrm flipH="1" flipV="1">
            <a:off x="4381500" y="4978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90" name="Line 97"/>
          <p:cNvSpPr>
            <a:spLocks noChangeShapeType="1"/>
          </p:cNvSpPr>
          <p:nvPr/>
        </p:nvSpPr>
        <p:spPr bwMode="auto">
          <a:xfrm flipH="1" flipV="1">
            <a:off x="4965700" y="38227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91" name="Line 98"/>
          <p:cNvSpPr>
            <a:spLocks noChangeShapeType="1"/>
          </p:cNvSpPr>
          <p:nvPr/>
        </p:nvSpPr>
        <p:spPr bwMode="auto">
          <a:xfrm flipH="1" flipV="1">
            <a:off x="6070600" y="3835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92" name="Line 99"/>
          <p:cNvSpPr>
            <a:spLocks noChangeShapeType="1"/>
          </p:cNvSpPr>
          <p:nvPr/>
        </p:nvSpPr>
        <p:spPr bwMode="auto">
          <a:xfrm flipH="1" flipV="1">
            <a:off x="5524500" y="3810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93" name="Line 100"/>
          <p:cNvSpPr>
            <a:spLocks noChangeShapeType="1"/>
          </p:cNvSpPr>
          <p:nvPr/>
        </p:nvSpPr>
        <p:spPr bwMode="auto">
          <a:xfrm flipH="1" flipV="1">
            <a:off x="3517900" y="4699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94" name="Line 101"/>
          <p:cNvSpPr>
            <a:spLocks noChangeShapeType="1"/>
          </p:cNvSpPr>
          <p:nvPr/>
        </p:nvSpPr>
        <p:spPr bwMode="auto">
          <a:xfrm flipH="1" flipV="1">
            <a:off x="3492500" y="4089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95" name="Line 102"/>
          <p:cNvSpPr>
            <a:spLocks noChangeShapeType="1"/>
          </p:cNvSpPr>
          <p:nvPr/>
        </p:nvSpPr>
        <p:spPr bwMode="auto">
          <a:xfrm flipH="1" flipV="1">
            <a:off x="6680200" y="39624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96" name="Line 103"/>
          <p:cNvSpPr>
            <a:spLocks noChangeShapeType="1"/>
          </p:cNvSpPr>
          <p:nvPr/>
        </p:nvSpPr>
        <p:spPr bwMode="auto">
          <a:xfrm flipH="1" flipV="1">
            <a:off x="4889500" y="5080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97" name="Line 104"/>
          <p:cNvSpPr>
            <a:spLocks noChangeShapeType="1"/>
          </p:cNvSpPr>
          <p:nvPr/>
        </p:nvSpPr>
        <p:spPr bwMode="auto">
          <a:xfrm flipH="1" flipV="1">
            <a:off x="6197600" y="50038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98" name="Line 105"/>
          <p:cNvSpPr>
            <a:spLocks noChangeShapeType="1"/>
          </p:cNvSpPr>
          <p:nvPr/>
        </p:nvSpPr>
        <p:spPr bwMode="auto">
          <a:xfrm flipH="1" flipV="1">
            <a:off x="6743700" y="4826000"/>
            <a:ext cx="0" cy="4445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199" name="Rectangle 106"/>
          <p:cNvSpPr>
            <a:spLocks noChangeArrowheads="1"/>
          </p:cNvSpPr>
          <p:nvPr/>
        </p:nvSpPr>
        <p:spPr bwMode="auto">
          <a:xfrm>
            <a:off x="5003800" y="4978400"/>
            <a:ext cx="698500" cy="609600"/>
          </a:xfrm>
          <a:prstGeom prst="rect">
            <a:avLst/>
          </a:prstGeom>
          <a:solidFill>
            <a:srgbClr val="00FF00"/>
          </a:solidFill>
          <a:ln w="19050">
            <a:solidFill>
              <a:schemeClr val="tx1"/>
            </a:solidFill>
            <a:miter lim="800000"/>
            <a:headEnd/>
            <a:tailEnd/>
          </a:ln>
        </p:spPr>
        <p:txBody>
          <a:bodyPr wrap="none" lIns="89098" tIns="44549" rIns="89098" bIns="44549" anchor="ctr">
            <a:spAutoFit/>
          </a:bodyPr>
          <a:lstStyle/>
          <a:p>
            <a:endParaRPr lang="en-US">
              <a:latin typeface="Calibri" pitchFamily="34" charset="0"/>
            </a:endParaRPr>
          </a:p>
        </p:txBody>
      </p:sp>
      <p:sp>
        <p:nvSpPr>
          <p:cNvPr id="6200" name="Line 107"/>
          <p:cNvSpPr>
            <a:spLocks noChangeShapeType="1"/>
          </p:cNvSpPr>
          <p:nvPr/>
        </p:nvSpPr>
        <p:spPr bwMode="auto">
          <a:xfrm flipH="1" flipV="1">
            <a:off x="5334000" y="4838700"/>
            <a:ext cx="0" cy="838200"/>
          </a:xfrm>
          <a:prstGeom prst="line">
            <a:avLst/>
          </a:prstGeom>
          <a:noFill/>
          <a:ln w="101600">
            <a:solidFill>
              <a:srgbClr val="FF0000"/>
            </a:solidFill>
            <a:round/>
            <a:headEnd/>
            <a:tailEnd type="triangle" w="med" len="med"/>
          </a:ln>
          <a:extLst>
            <a:ext uri="{909E8E84-426E-40DD-AFC4-6F175D3DCCD1}">
              <a14:hiddenFill xmlns:a14="http://schemas.microsoft.com/office/drawing/2010/main" xmlns="">
                <a:noFill/>
              </a14:hiddenFill>
            </a:ext>
          </a:extLst>
        </p:spPr>
        <p:txBody>
          <a:bodyPr lIns="89098" tIns="44549" rIns="89098" bIns="44549">
            <a:spAutoFit/>
          </a:bodyPr>
          <a:lstStyle/>
          <a:p>
            <a:endParaRPr lang="en-US"/>
          </a:p>
        </p:txBody>
      </p:sp>
      <p:sp>
        <p:nvSpPr>
          <p:cNvPr id="6201" name="Rectangle 5"/>
          <p:cNvSpPr>
            <a:spLocks noChangeArrowheads="1"/>
          </p:cNvSpPr>
          <p:nvPr/>
        </p:nvSpPr>
        <p:spPr bwMode="auto">
          <a:xfrm>
            <a:off x="6019800" y="1371600"/>
            <a:ext cx="2557463" cy="1016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spAutoFit/>
          </a:bodyPr>
          <a:lstStyle/>
          <a:p>
            <a:r>
              <a:rPr lang="en-US" sz="2000">
                <a:solidFill>
                  <a:srgbClr val="00B050"/>
                </a:solidFill>
                <a:latin typeface="Calibri" pitchFamily="34" charset="0"/>
              </a:rPr>
              <a:t>P beam polarization</a:t>
            </a:r>
          </a:p>
          <a:p>
            <a:r>
              <a:rPr lang="en-US" sz="2000">
                <a:solidFill>
                  <a:srgbClr val="0066FF"/>
                </a:solidFill>
                <a:latin typeface="Calibri" pitchFamily="34" charset="0"/>
              </a:rPr>
              <a:t>Q target polarization</a:t>
            </a:r>
            <a:endParaRPr lang="en-US" sz="2000">
              <a:solidFill>
                <a:schemeClr val="accent1"/>
              </a:solidFill>
              <a:latin typeface="Calibri" pitchFamily="34" charset="0"/>
            </a:endParaRPr>
          </a:p>
          <a:p>
            <a:r>
              <a:rPr lang="en-US" sz="2000">
                <a:latin typeface="Calibri" pitchFamily="34" charset="0"/>
              </a:rPr>
              <a:t>k || beam direction</a:t>
            </a:r>
          </a:p>
        </p:txBody>
      </p:sp>
      <p:sp>
        <p:nvSpPr>
          <p:cNvPr id="6202" name="Text Box 6"/>
          <p:cNvSpPr txBox="1">
            <a:spLocks noChangeArrowheads="1"/>
          </p:cNvSpPr>
          <p:nvPr/>
        </p:nvSpPr>
        <p:spPr bwMode="auto">
          <a:xfrm>
            <a:off x="838200" y="1600200"/>
            <a:ext cx="4038600" cy="461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2400">
                <a:latin typeface="Calibri" pitchFamily="34" charset="0"/>
              </a:rPr>
              <a:t>σ</a:t>
            </a:r>
            <a:r>
              <a:rPr lang="de-DE" sz="2400" baseline="-25000">
                <a:latin typeface="Calibri" pitchFamily="34" charset="0"/>
              </a:rPr>
              <a:t>tot</a:t>
            </a:r>
            <a:r>
              <a:rPr lang="de-DE" sz="2400">
                <a:latin typeface="Calibri" pitchFamily="34" charset="0"/>
              </a:rPr>
              <a:t> = </a:t>
            </a:r>
            <a:r>
              <a:rPr lang="el-GR" sz="2400">
                <a:latin typeface="Calibri" pitchFamily="34" charset="0"/>
              </a:rPr>
              <a:t>σ</a:t>
            </a:r>
            <a:r>
              <a:rPr lang="de-DE" sz="2400" baseline="-25000">
                <a:latin typeface="Calibri" pitchFamily="34" charset="0"/>
              </a:rPr>
              <a:t>0</a:t>
            </a:r>
            <a:r>
              <a:rPr lang="de-DE" sz="2400">
                <a:latin typeface="Calibri" pitchFamily="34" charset="0"/>
              </a:rPr>
              <a:t> + </a:t>
            </a:r>
            <a:r>
              <a:rPr lang="el-GR" sz="2400">
                <a:solidFill>
                  <a:srgbClr val="FF3300"/>
                </a:solidFill>
                <a:latin typeface="Calibri" pitchFamily="34" charset="0"/>
              </a:rPr>
              <a:t>σ</a:t>
            </a:r>
            <a:r>
              <a:rPr lang="de-DE" sz="2400" baseline="-25000">
                <a:solidFill>
                  <a:srgbClr val="FF3300"/>
                </a:solidFill>
                <a:latin typeface="Calibri" pitchFamily="34" charset="0"/>
                <a:sym typeface="Symbol" pitchFamily="18" charset="2"/>
              </a:rPr>
              <a:t>1</a:t>
            </a:r>
            <a:r>
              <a:rPr lang="en-US" sz="2400">
                <a:latin typeface="Calibri" pitchFamily="34" charset="0"/>
              </a:rPr>
              <a:t>·</a:t>
            </a:r>
            <a:r>
              <a:rPr lang="en-US" sz="2400">
                <a:solidFill>
                  <a:srgbClr val="00B050"/>
                </a:solidFill>
                <a:latin typeface="Calibri" pitchFamily="34" charset="0"/>
              </a:rPr>
              <a:t>P</a:t>
            </a:r>
            <a:r>
              <a:rPr lang="en-US" sz="2400">
                <a:latin typeface="Calibri" pitchFamily="34" charset="0"/>
              </a:rPr>
              <a:t>·</a:t>
            </a:r>
            <a:r>
              <a:rPr lang="en-US" sz="2400">
                <a:solidFill>
                  <a:srgbClr val="0066FF"/>
                </a:solidFill>
                <a:latin typeface="Calibri" pitchFamily="34" charset="0"/>
              </a:rPr>
              <a:t>Q </a:t>
            </a:r>
            <a:r>
              <a:rPr lang="en-US" sz="2400">
                <a:latin typeface="Calibri" pitchFamily="34" charset="0"/>
              </a:rPr>
              <a:t>+ </a:t>
            </a:r>
            <a:r>
              <a:rPr lang="el-GR" sz="2400">
                <a:latin typeface="Calibri" pitchFamily="34" charset="0"/>
              </a:rPr>
              <a:t>σ</a:t>
            </a:r>
            <a:r>
              <a:rPr lang="de-DE" sz="2400" baseline="-25000">
                <a:latin typeface="Calibri" pitchFamily="34" charset="0"/>
              </a:rPr>
              <a:t>2</a:t>
            </a:r>
            <a:r>
              <a:rPr lang="en-US" sz="2400">
                <a:latin typeface="Calibri" pitchFamily="34" charset="0"/>
              </a:rPr>
              <a:t>·(</a:t>
            </a:r>
            <a:r>
              <a:rPr lang="en-US" sz="2400">
                <a:solidFill>
                  <a:srgbClr val="00B050"/>
                </a:solidFill>
                <a:latin typeface="Calibri" pitchFamily="34" charset="0"/>
              </a:rPr>
              <a:t>P</a:t>
            </a:r>
            <a:r>
              <a:rPr lang="en-US" sz="2400">
                <a:latin typeface="Calibri" pitchFamily="34" charset="0"/>
              </a:rPr>
              <a:t>·k)(</a:t>
            </a:r>
            <a:r>
              <a:rPr lang="en-US" sz="2400">
                <a:solidFill>
                  <a:srgbClr val="0066FF"/>
                </a:solidFill>
                <a:latin typeface="Calibri" pitchFamily="34" charset="0"/>
              </a:rPr>
              <a:t>Q</a:t>
            </a:r>
            <a:r>
              <a:rPr lang="en-US" sz="2400">
                <a:latin typeface="Calibri" pitchFamily="34" charset="0"/>
              </a:rPr>
              <a:t>·k)</a:t>
            </a:r>
          </a:p>
        </p:txBody>
      </p:sp>
      <p:sp>
        <p:nvSpPr>
          <p:cNvPr id="6203" name="Line 7"/>
          <p:cNvSpPr>
            <a:spLocks noChangeShapeType="1"/>
          </p:cNvSpPr>
          <p:nvPr/>
        </p:nvSpPr>
        <p:spPr bwMode="auto">
          <a:xfrm>
            <a:off x="2786063" y="1643063"/>
            <a:ext cx="195262" cy="0"/>
          </a:xfrm>
          <a:prstGeom prst="line">
            <a:avLst/>
          </a:prstGeom>
          <a:noFill/>
          <a:ln w="9525">
            <a:solidFill>
              <a:srgbClr val="0066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204" name="Line 8"/>
          <p:cNvSpPr>
            <a:spLocks noChangeShapeType="1"/>
          </p:cNvSpPr>
          <p:nvPr/>
        </p:nvSpPr>
        <p:spPr bwMode="auto">
          <a:xfrm>
            <a:off x="2500313" y="1643063"/>
            <a:ext cx="195262" cy="0"/>
          </a:xfrm>
          <a:prstGeom prst="line">
            <a:avLst/>
          </a:prstGeom>
          <a:noFill/>
          <a:ln w="9525">
            <a:solidFill>
              <a:srgbClr val="00B05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205" name="Line 9"/>
          <p:cNvSpPr>
            <a:spLocks noChangeShapeType="1"/>
          </p:cNvSpPr>
          <p:nvPr/>
        </p:nvSpPr>
        <p:spPr bwMode="auto">
          <a:xfrm>
            <a:off x="3643313" y="1643063"/>
            <a:ext cx="195262" cy="0"/>
          </a:xfrm>
          <a:prstGeom prst="line">
            <a:avLst/>
          </a:prstGeom>
          <a:noFill/>
          <a:ln w="9525">
            <a:solidFill>
              <a:srgbClr val="00B05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206" name="Line 10"/>
          <p:cNvSpPr>
            <a:spLocks noChangeShapeType="1"/>
          </p:cNvSpPr>
          <p:nvPr/>
        </p:nvSpPr>
        <p:spPr bwMode="auto">
          <a:xfrm>
            <a:off x="4214813" y="1643063"/>
            <a:ext cx="195262" cy="0"/>
          </a:xfrm>
          <a:prstGeom prst="line">
            <a:avLst/>
          </a:prstGeom>
          <a:noFill/>
          <a:ln w="9525">
            <a:solidFill>
              <a:srgbClr val="0066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207" name="Line 11"/>
          <p:cNvSpPr>
            <a:spLocks noChangeShapeType="1"/>
          </p:cNvSpPr>
          <p:nvPr/>
        </p:nvSpPr>
        <p:spPr bwMode="auto">
          <a:xfrm>
            <a:off x="4500563" y="1643063"/>
            <a:ext cx="1952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208" name="Line 12"/>
          <p:cNvSpPr>
            <a:spLocks noChangeShapeType="1"/>
          </p:cNvSpPr>
          <p:nvPr/>
        </p:nvSpPr>
        <p:spPr bwMode="auto">
          <a:xfrm>
            <a:off x="3929063" y="1643063"/>
            <a:ext cx="195262"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6146" name="Object 2"/>
          <p:cNvGraphicFramePr>
            <a:graphicFrameLocks noChangeAspect="1"/>
          </p:cNvGraphicFramePr>
          <p:nvPr/>
        </p:nvGraphicFramePr>
        <p:xfrm>
          <a:off x="1981200" y="2981325"/>
          <a:ext cx="2133600" cy="447675"/>
        </p:xfrm>
        <a:graphic>
          <a:graphicData uri="http://schemas.openxmlformats.org/presentationml/2006/ole">
            <p:oleObj spid="_x0000_s6245" name="Equation" r:id="rId4" imgW="7315200" imgH="1531088" progId="Equation.3">
              <p:embed/>
            </p:oleObj>
          </a:graphicData>
        </a:graphic>
      </p:graphicFrame>
      <p:sp>
        <p:nvSpPr>
          <p:cNvPr id="6209" name="Text Box 15"/>
          <p:cNvSpPr txBox="1">
            <a:spLocks noChangeArrowheads="1"/>
          </p:cNvSpPr>
          <p:nvPr/>
        </p:nvSpPr>
        <p:spPr bwMode="auto">
          <a:xfrm>
            <a:off x="685800" y="2859088"/>
            <a:ext cx="13303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Transverse</a:t>
            </a:r>
          </a:p>
          <a:p>
            <a:pPr eaLnBrk="1" hangingPunct="1"/>
            <a:r>
              <a:rPr lang="en-US">
                <a:latin typeface="Calibri" pitchFamily="34" charset="0"/>
              </a:rPr>
              <a:t>case:</a:t>
            </a:r>
          </a:p>
        </p:txBody>
      </p:sp>
      <p:graphicFrame>
        <p:nvGraphicFramePr>
          <p:cNvPr id="6147" name="Object 3"/>
          <p:cNvGraphicFramePr>
            <a:graphicFrameLocks noChangeAspect="1"/>
          </p:cNvGraphicFramePr>
          <p:nvPr/>
        </p:nvGraphicFramePr>
        <p:xfrm>
          <a:off x="5837238" y="2971800"/>
          <a:ext cx="2925762" cy="447675"/>
        </p:xfrm>
        <a:graphic>
          <a:graphicData uri="http://schemas.openxmlformats.org/presentationml/2006/ole">
            <p:oleObj spid="_x0000_s6246" name="Equation" r:id="rId5" imgW="7315200" imgH="1115878" progId="Equation.3">
              <p:embed/>
            </p:oleObj>
          </a:graphicData>
        </a:graphic>
      </p:graphicFrame>
      <p:sp>
        <p:nvSpPr>
          <p:cNvPr id="6210" name="Text Box 17"/>
          <p:cNvSpPr txBox="1">
            <a:spLocks noChangeArrowheads="1"/>
          </p:cNvSpPr>
          <p:nvPr/>
        </p:nvSpPr>
        <p:spPr bwMode="auto">
          <a:xfrm>
            <a:off x="4419600" y="2859088"/>
            <a:ext cx="14303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Longitudinal</a:t>
            </a:r>
          </a:p>
          <a:p>
            <a:pPr eaLnBrk="1" hangingPunct="1"/>
            <a:r>
              <a:rPr lang="en-US">
                <a:latin typeface="Calibri" pitchFamily="34" charset="0"/>
              </a:rPr>
              <a:t>case:</a:t>
            </a:r>
          </a:p>
        </p:txBody>
      </p:sp>
      <p:sp>
        <p:nvSpPr>
          <p:cNvPr id="214" name="Rectangle 19"/>
          <p:cNvSpPr>
            <a:spLocks noChangeArrowheads="1"/>
          </p:cNvSpPr>
          <p:nvPr/>
        </p:nvSpPr>
        <p:spPr bwMode="auto">
          <a:xfrm>
            <a:off x="985838" y="2452688"/>
            <a:ext cx="7418387" cy="366712"/>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91431" tIns="45715" rIns="91431" bIns="45715">
            <a:spAutoFit/>
          </a:bodyPr>
          <a:lstStyle/>
          <a:p>
            <a:pPr algn="ctr" fontAlgn="auto">
              <a:spcBef>
                <a:spcPts val="0"/>
              </a:spcBef>
              <a:spcAft>
                <a:spcPts val="0"/>
              </a:spcAft>
              <a:defRPr/>
            </a:pPr>
            <a:r>
              <a:rPr lang="en-US" dirty="0">
                <a:solidFill>
                  <a:srgbClr val="000000"/>
                </a:solidFill>
                <a:ea typeface="ＭＳ Ｐゴシック" charset="-128"/>
              </a:rPr>
              <a:t>For initially equally populated spin states: </a:t>
            </a:r>
            <a:r>
              <a:rPr lang="en-US" dirty="0">
                <a:solidFill>
                  <a:srgbClr val="FF0000"/>
                </a:solidFill>
                <a:ea typeface="ＭＳ Ｐゴシック" charset="-128"/>
                <a:sym typeface="Symbol" pitchFamily="18" charset="2"/>
              </a:rPr>
              <a:t> (</a:t>
            </a:r>
            <a:r>
              <a:rPr lang="en-US" dirty="0">
                <a:solidFill>
                  <a:srgbClr val="FF0000"/>
                </a:solidFill>
                <a:ea typeface="ＭＳ Ｐゴシック" charset="-128"/>
              </a:rPr>
              <a:t>m=+½) and </a:t>
            </a:r>
            <a:r>
              <a:rPr lang="en-US" dirty="0">
                <a:solidFill>
                  <a:srgbClr val="FF0000"/>
                </a:solidFill>
                <a:ea typeface="ＭＳ Ｐゴシック" charset="-128"/>
                <a:sym typeface="Symbol" pitchFamily="18" charset="2"/>
              </a:rPr>
              <a:t></a:t>
            </a:r>
            <a:r>
              <a:rPr lang="en-US" dirty="0">
                <a:solidFill>
                  <a:srgbClr val="FF0000"/>
                </a:solidFill>
                <a:ea typeface="ＭＳ Ｐゴシック" charset="-128"/>
              </a:rPr>
              <a:t> (m=-½)</a:t>
            </a:r>
          </a:p>
        </p:txBody>
      </p:sp>
      <p:sp>
        <p:nvSpPr>
          <p:cNvPr id="69" name="Footer Placeholder 68"/>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cs typeface="+mn-cs"/>
              </a:rPr>
              <a:t>Mirian Tabidze         HEPI TSU</a:t>
            </a:r>
            <a:endParaRPr lang="ru-RU" sz="1200"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898989"/>
                </a:solidFill>
                <a:latin typeface="Calibri" pitchFamily="34" charset="0"/>
              </a:rPr>
              <a:t>Mirian Tabidze         HEPI TSU</a:t>
            </a:r>
            <a:endParaRPr lang="ru-RU" smtClean="0">
              <a:solidFill>
                <a:srgbClr val="898989"/>
              </a:solidFill>
              <a:latin typeface="Calibri" pitchFamily="34" charset="0"/>
            </a:endParaRPr>
          </a:p>
        </p:txBody>
      </p:sp>
      <p:sp>
        <p:nvSpPr>
          <p:cNvPr id="64" name="Slide Number Placeholder 5"/>
          <p:cNvSpPr>
            <a:spLocks noGrp="1"/>
          </p:cNvSpPr>
          <p:nvPr>
            <p:ph type="sldNum" sz="quarter" idx="12"/>
          </p:nvPr>
        </p:nvSpPr>
        <p:spPr/>
        <p:txBody>
          <a:bodyPr/>
          <a:lstStyle/>
          <a:p>
            <a:pPr>
              <a:defRPr/>
            </a:pPr>
            <a:fld id="{0E9C814D-000D-447C-BB2C-84C6D6DE5E3C}" type="slidenum">
              <a:rPr lang="ru-RU"/>
              <a:pPr>
                <a:defRPr/>
              </a:pPr>
              <a:t>16</a:t>
            </a:fld>
            <a:endParaRPr lang="ru-RU"/>
          </a:p>
        </p:txBody>
      </p:sp>
      <p:pic>
        <p:nvPicPr>
          <p:cNvPr id="2355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9026" r="1128"/>
          <a:stretch>
            <a:fillRect/>
          </a:stretch>
        </p:blipFill>
        <p:spPr bwMode="auto">
          <a:xfrm>
            <a:off x="355600" y="1241425"/>
            <a:ext cx="8407400" cy="5140325"/>
          </a:xfrm>
          <a:prstGeom prst="rect">
            <a:avLst/>
          </a:prstGeom>
          <a:solidFill>
            <a:srgbClr val="FFFFFF"/>
          </a:solidFill>
          <a:ln>
            <a:noFill/>
          </a:ln>
          <a:extLst>
            <a:ext uri="{91240B29-F687-4F45-9708-019B960494DF}">
              <a14:hiddenLine xmlns:a14="http://schemas.microsoft.com/office/drawing/2010/main" xmlns="" w="3175">
                <a:solidFill>
                  <a:srgbClr val="000000"/>
                </a:solidFill>
                <a:miter lim="800000"/>
                <a:headEnd/>
                <a:tailEnd/>
              </a14:hiddenLine>
            </a:ext>
          </a:extLst>
        </p:spPr>
      </p:pic>
      <p:sp>
        <p:nvSpPr>
          <p:cNvPr id="23557" name="Rectangle 3"/>
          <p:cNvSpPr>
            <a:spLocks noChangeArrowheads="1"/>
          </p:cNvSpPr>
          <p:nvPr/>
        </p:nvSpPr>
        <p:spPr bwMode="auto">
          <a:xfrm>
            <a:off x="1331913" y="4603750"/>
            <a:ext cx="936625" cy="5048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58" name="Rectangle 4"/>
          <p:cNvSpPr>
            <a:spLocks noChangeArrowheads="1"/>
          </p:cNvSpPr>
          <p:nvPr/>
        </p:nvSpPr>
        <p:spPr bwMode="auto">
          <a:xfrm>
            <a:off x="1908175" y="5900738"/>
            <a:ext cx="1368425" cy="5762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pPr algn="ctr"/>
            <a:endParaRPr lang="en-US">
              <a:latin typeface="Calibri" pitchFamily="34" charset="0"/>
            </a:endParaRPr>
          </a:p>
        </p:txBody>
      </p:sp>
      <p:sp>
        <p:nvSpPr>
          <p:cNvPr id="23559" name="Rectangle 5"/>
          <p:cNvSpPr>
            <a:spLocks noChangeArrowheads="1"/>
          </p:cNvSpPr>
          <p:nvPr/>
        </p:nvSpPr>
        <p:spPr bwMode="auto">
          <a:xfrm>
            <a:off x="3924300" y="3811588"/>
            <a:ext cx="792163" cy="5762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60" name="Rectangle 6"/>
          <p:cNvSpPr>
            <a:spLocks noChangeArrowheads="1"/>
          </p:cNvSpPr>
          <p:nvPr/>
        </p:nvSpPr>
        <p:spPr bwMode="auto">
          <a:xfrm>
            <a:off x="4643438" y="4098925"/>
            <a:ext cx="433387" cy="4333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61" name="Rectangle 7"/>
          <p:cNvSpPr>
            <a:spLocks noChangeArrowheads="1"/>
          </p:cNvSpPr>
          <p:nvPr/>
        </p:nvSpPr>
        <p:spPr bwMode="auto">
          <a:xfrm>
            <a:off x="4572000" y="3811588"/>
            <a:ext cx="215900" cy="1444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62" name="Rectangle 8"/>
          <p:cNvSpPr>
            <a:spLocks noChangeArrowheads="1"/>
          </p:cNvSpPr>
          <p:nvPr/>
        </p:nvSpPr>
        <p:spPr bwMode="auto">
          <a:xfrm>
            <a:off x="3492500" y="3956050"/>
            <a:ext cx="2951163"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63" name="Rectangle 9"/>
          <p:cNvSpPr>
            <a:spLocks noChangeArrowheads="1"/>
          </p:cNvSpPr>
          <p:nvPr/>
        </p:nvSpPr>
        <p:spPr bwMode="auto">
          <a:xfrm>
            <a:off x="6443663" y="4027488"/>
            <a:ext cx="1152525" cy="5048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64" name="Rectangle 10"/>
          <p:cNvSpPr>
            <a:spLocks noChangeArrowheads="1"/>
          </p:cNvSpPr>
          <p:nvPr/>
        </p:nvSpPr>
        <p:spPr bwMode="auto">
          <a:xfrm>
            <a:off x="3708400" y="2876550"/>
            <a:ext cx="3095625" cy="3587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65" name="Rectangle 11"/>
          <p:cNvSpPr>
            <a:spLocks noChangeArrowheads="1"/>
          </p:cNvSpPr>
          <p:nvPr/>
        </p:nvSpPr>
        <p:spPr bwMode="auto">
          <a:xfrm>
            <a:off x="5651500" y="3092450"/>
            <a:ext cx="1873250" cy="9350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66" name="Rectangle 12"/>
          <p:cNvSpPr>
            <a:spLocks noChangeArrowheads="1"/>
          </p:cNvSpPr>
          <p:nvPr/>
        </p:nvSpPr>
        <p:spPr bwMode="auto">
          <a:xfrm>
            <a:off x="5940425" y="3884613"/>
            <a:ext cx="287338" cy="3603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spAutoFit/>
          </a:bodyPr>
          <a:lstStyle/>
          <a:p>
            <a:endParaRPr lang="en-US">
              <a:latin typeface="Calibri" pitchFamily="34" charset="0"/>
            </a:endParaRPr>
          </a:p>
        </p:txBody>
      </p:sp>
      <p:sp>
        <p:nvSpPr>
          <p:cNvPr id="23567" name="Rectangle 13"/>
          <p:cNvSpPr>
            <a:spLocks noChangeArrowheads="1"/>
          </p:cNvSpPr>
          <p:nvPr/>
        </p:nvSpPr>
        <p:spPr bwMode="auto">
          <a:xfrm>
            <a:off x="5364163" y="2084388"/>
            <a:ext cx="144462" cy="7921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68" name="Rectangle 14"/>
          <p:cNvSpPr>
            <a:spLocks noChangeArrowheads="1"/>
          </p:cNvSpPr>
          <p:nvPr/>
        </p:nvSpPr>
        <p:spPr bwMode="auto">
          <a:xfrm>
            <a:off x="5435600" y="2371725"/>
            <a:ext cx="360363" cy="7921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69" name="Rectangle 15"/>
          <p:cNvSpPr>
            <a:spLocks noChangeArrowheads="1"/>
          </p:cNvSpPr>
          <p:nvPr/>
        </p:nvSpPr>
        <p:spPr bwMode="auto">
          <a:xfrm>
            <a:off x="2700338" y="3740150"/>
            <a:ext cx="431800" cy="6477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70" name="Rectangle 16"/>
          <p:cNvSpPr>
            <a:spLocks noChangeArrowheads="1"/>
          </p:cNvSpPr>
          <p:nvPr/>
        </p:nvSpPr>
        <p:spPr bwMode="auto">
          <a:xfrm>
            <a:off x="1331913" y="1652588"/>
            <a:ext cx="1655762" cy="9350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71" name="Rectangle 17"/>
          <p:cNvSpPr>
            <a:spLocks noChangeArrowheads="1"/>
          </p:cNvSpPr>
          <p:nvPr/>
        </p:nvSpPr>
        <p:spPr bwMode="auto">
          <a:xfrm>
            <a:off x="2843213" y="1939925"/>
            <a:ext cx="360362" cy="2159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72" name="Rectangle 18"/>
          <p:cNvSpPr>
            <a:spLocks noChangeArrowheads="1"/>
          </p:cNvSpPr>
          <p:nvPr/>
        </p:nvSpPr>
        <p:spPr bwMode="auto">
          <a:xfrm>
            <a:off x="971550" y="438785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73" name="Rectangle 19"/>
          <p:cNvSpPr>
            <a:spLocks noChangeArrowheads="1"/>
          </p:cNvSpPr>
          <p:nvPr/>
        </p:nvSpPr>
        <p:spPr bwMode="auto">
          <a:xfrm>
            <a:off x="1908175" y="359568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74" name="Rectangle 20"/>
          <p:cNvSpPr>
            <a:spLocks noChangeArrowheads="1"/>
          </p:cNvSpPr>
          <p:nvPr/>
        </p:nvSpPr>
        <p:spPr bwMode="auto">
          <a:xfrm>
            <a:off x="3419475" y="1360488"/>
            <a:ext cx="720725" cy="3667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spAutoFit/>
          </a:bodyPr>
          <a:lstStyle/>
          <a:p>
            <a:endParaRPr lang="en-US">
              <a:latin typeface="Calibri" pitchFamily="34" charset="0"/>
            </a:endParaRPr>
          </a:p>
        </p:txBody>
      </p:sp>
      <p:sp>
        <p:nvSpPr>
          <p:cNvPr id="23575" name="Rectangle 21"/>
          <p:cNvSpPr>
            <a:spLocks noChangeArrowheads="1"/>
          </p:cNvSpPr>
          <p:nvPr/>
        </p:nvSpPr>
        <p:spPr bwMode="auto">
          <a:xfrm>
            <a:off x="6227763" y="1363663"/>
            <a:ext cx="1800225" cy="9366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pPr algn="ctr"/>
            <a:endParaRPr lang="en-US">
              <a:latin typeface="Calibri" pitchFamily="34" charset="0"/>
            </a:endParaRPr>
          </a:p>
        </p:txBody>
      </p:sp>
      <p:sp>
        <p:nvSpPr>
          <p:cNvPr id="23576" name="Rectangle 22"/>
          <p:cNvSpPr>
            <a:spLocks noChangeArrowheads="1"/>
          </p:cNvSpPr>
          <p:nvPr/>
        </p:nvSpPr>
        <p:spPr bwMode="auto">
          <a:xfrm>
            <a:off x="7308850" y="2587625"/>
            <a:ext cx="647700" cy="3603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77" name="Rectangle 23"/>
          <p:cNvSpPr>
            <a:spLocks noChangeArrowheads="1"/>
          </p:cNvSpPr>
          <p:nvPr/>
        </p:nvSpPr>
        <p:spPr bwMode="auto">
          <a:xfrm>
            <a:off x="6659563" y="2227263"/>
            <a:ext cx="73025" cy="2174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spAutoFit/>
          </a:bodyPr>
          <a:lstStyle/>
          <a:p>
            <a:endParaRPr lang="en-US">
              <a:latin typeface="Calibri" pitchFamily="34" charset="0"/>
            </a:endParaRPr>
          </a:p>
        </p:txBody>
      </p:sp>
      <p:sp>
        <p:nvSpPr>
          <p:cNvPr id="23578" name="Rectangle 24"/>
          <p:cNvSpPr>
            <a:spLocks noChangeArrowheads="1"/>
          </p:cNvSpPr>
          <p:nvPr/>
        </p:nvSpPr>
        <p:spPr bwMode="auto">
          <a:xfrm>
            <a:off x="5724525" y="1939925"/>
            <a:ext cx="503238" cy="1444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pPr algn="ctr"/>
            <a:endParaRPr lang="en-US">
              <a:latin typeface="Calibri" pitchFamily="34" charset="0"/>
            </a:endParaRPr>
          </a:p>
        </p:txBody>
      </p:sp>
      <p:sp>
        <p:nvSpPr>
          <p:cNvPr id="23579" name="Rectangle 25"/>
          <p:cNvSpPr>
            <a:spLocks noChangeArrowheads="1"/>
          </p:cNvSpPr>
          <p:nvPr/>
        </p:nvSpPr>
        <p:spPr bwMode="auto">
          <a:xfrm>
            <a:off x="7885113" y="4676775"/>
            <a:ext cx="1008062" cy="2873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80" name="Rectangle 26"/>
          <p:cNvSpPr>
            <a:spLocks noChangeArrowheads="1"/>
          </p:cNvSpPr>
          <p:nvPr/>
        </p:nvSpPr>
        <p:spPr bwMode="auto">
          <a:xfrm>
            <a:off x="7956550" y="4603750"/>
            <a:ext cx="215900" cy="730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81" name="Rectangle 27"/>
          <p:cNvSpPr>
            <a:spLocks noChangeArrowheads="1"/>
          </p:cNvSpPr>
          <p:nvPr/>
        </p:nvSpPr>
        <p:spPr bwMode="auto">
          <a:xfrm>
            <a:off x="7812088" y="4748213"/>
            <a:ext cx="144462" cy="2159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82" name="Rectangle 28"/>
          <p:cNvSpPr>
            <a:spLocks noChangeArrowheads="1"/>
          </p:cNvSpPr>
          <p:nvPr/>
        </p:nvSpPr>
        <p:spPr bwMode="auto">
          <a:xfrm>
            <a:off x="5724525" y="5395913"/>
            <a:ext cx="792163" cy="2889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83" name="Rectangle 30"/>
          <p:cNvSpPr>
            <a:spLocks noChangeArrowheads="1"/>
          </p:cNvSpPr>
          <p:nvPr/>
        </p:nvSpPr>
        <p:spPr bwMode="auto">
          <a:xfrm>
            <a:off x="7524750" y="3235325"/>
            <a:ext cx="287338" cy="1444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84" name="Rectangle 31"/>
          <p:cNvSpPr>
            <a:spLocks noChangeArrowheads="1"/>
          </p:cNvSpPr>
          <p:nvPr/>
        </p:nvSpPr>
        <p:spPr bwMode="auto">
          <a:xfrm>
            <a:off x="3492500" y="3524250"/>
            <a:ext cx="647700" cy="2873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85" name="Rectangle 32"/>
          <p:cNvSpPr>
            <a:spLocks noChangeArrowheads="1"/>
          </p:cNvSpPr>
          <p:nvPr/>
        </p:nvSpPr>
        <p:spPr bwMode="auto">
          <a:xfrm>
            <a:off x="6300788" y="2227263"/>
            <a:ext cx="144462" cy="1444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86" name="Rectangle 33"/>
          <p:cNvSpPr>
            <a:spLocks noChangeArrowheads="1"/>
          </p:cNvSpPr>
          <p:nvPr/>
        </p:nvSpPr>
        <p:spPr bwMode="auto">
          <a:xfrm>
            <a:off x="5003800" y="4387850"/>
            <a:ext cx="647700" cy="3603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87" name="Rectangle 34"/>
          <p:cNvSpPr>
            <a:spLocks noChangeArrowheads="1"/>
          </p:cNvSpPr>
          <p:nvPr/>
        </p:nvSpPr>
        <p:spPr bwMode="auto">
          <a:xfrm>
            <a:off x="1763713" y="4892675"/>
            <a:ext cx="1871662" cy="7191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spAutoFit/>
          </a:bodyPr>
          <a:lstStyle/>
          <a:p>
            <a:endParaRPr lang="en-US">
              <a:latin typeface="Calibri" pitchFamily="34" charset="0"/>
            </a:endParaRPr>
          </a:p>
        </p:txBody>
      </p:sp>
      <p:sp>
        <p:nvSpPr>
          <p:cNvPr id="23588" name="Rectangle 35"/>
          <p:cNvSpPr>
            <a:spLocks noChangeArrowheads="1"/>
          </p:cNvSpPr>
          <p:nvPr/>
        </p:nvSpPr>
        <p:spPr bwMode="auto">
          <a:xfrm>
            <a:off x="2051050" y="5540375"/>
            <a:ext cx="504825" cy="1444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89" name="Rectangle 36"/>
          <p:cNvSpPr>
            <a:spLocks noChangeArrowheads="1"/>
          </p:cNvSpPr>
          <p:nvPr/>
        </p:nvSpPr>
        <p:spPr bwMode="auto">
          <a:xfrm>
            <a:off x="3492500" y="5108575"/>
            <a:ext cx="574675" cy="1444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90" name="Rectangle 37"/>
          <p:cNvSpPr>
            <a:spLocks noChangeArrowheads="1"/>
          </p:cNvSpPr>
          <p:nvPr/>
        </p:nvSpPr>
        <p:spPr bwMode="auto">
          <a:xfrm>
            <a:off x="5867400" y="2084388"/>
            <a:ext cx="288925" cy="3603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91" name="Line 38"/>
          <p:cNvSpPr>
            <a:spLocks noChangeShapeType="1"/>
          </p:cNvSpPr>
          <p:nvPr/>
        </p:nvSpPr>
        <p:spPr bwMode="auto">
          <a:xfrm>
            <a:off x="5867400" y="2227263"/>
            <a:ext cx="288925" cy="14446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23592" name="Rectangle 39"/>
          <p:cNvSpPr>
            <a:spLocks noChangeArrowheads="1"/>
          </p:cNvSpPr>
          <p:nvPr/>
        </p:nvSpPr>
        <p:spPr bwMode="auto">
          <a:xfrm>
            <a:off x="6804025" y="2947988"/>
            <a:ext cx="215900" cy="2159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93" name="Rectangle 40"/>
          <p:cNvSpPr>
            <a:spLocks noChangeArrowheads="1"/>
          </p:cNvSpPr>
          <p:nvPr/>
        </p:nvSpPr>
        <p:spPr bwMode="auto">
          <a:xfrm>
            <a:off x="7740650" y="3308350"/>
            <a:ext cx="144463" cy="714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594" name="Rectangle 41"/>
          <p:cNvSpPr>
            <a:spLocks noChangeArrowheads="1"/>
          </p:cNvSpPr>
          <p:nvPr/>
        </p:nvSpPr>
        <p:spPr bwMode="auto">
          <a:xfrm>
            <a:off x="6659563" y="2227263"/>
            <a:ext cx="217487" cy="2889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spAutoFit/>
          </a:bodyPr>
          <a:lstStyle/>
          <a:p>
            <a:endParaRPr lang="en-US">
              <a:latin typeface="Calibri" pitchFamily="34" charset="0"/>
            </a:endParaRPr>
          </a:p>
        </p:txBody>
      </p:sp>
      <p:sp>
        <p:nvSpPr>
          <p:cNvPr id="23595" name="Line 53"/>
          <p:cNvSpPr>
            <a:spLocks noChangeShapeType="1"/>
          </p:cNvSpPr>
          <p:nvPr/>
        </p:nvSpPr>
        <p:spPr bwMode="auto">
          <a:xfrm>
            <a:off x="5651500" y="5395913"/>
            <a:ext cx="360363" cy="0"/>
          </a:xfrm>
          <a:prstGeom prst="line">
            <a:avLst/>
          </a:prstGeom>
          <a:noFill/>
          <a:ln w="38100">
            <a:solidFill>
              <a:srgbClr val="FF3300"/>
            </a:solidFill>
            <a:round/>
            <a:headEnd/>
            <a:tailEnd type="triangle" w="med" len="me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23596" name="Line 54"/>
          <p:cNvSpPr>
            <a:spLocks noChangeShapeType="1"/>
          </p:cNvSpPr>
          <p:nvPr/>
        </p:nvSpPr>
        <p:spPr bwMode="auto">
          <a:xfrm flipH="1">
            <a:off x="7812088" y="4676775"/>
            <a:ext cx="144462" cy="215900"/>
          </a:xfrm>
          <a:prstGeom prst="line">
            <a:avLst/>
          </a:prstGeom>
          <a:noFill/>
          <a:ln w="38100">
            <a:solidFill>
              <a:srgbClr val="FF3300"/>
            </a:solidFill>
            <a:round/>
            <a:headEnd/>
            <a:tailEnd type="triangle" w="med" len="me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23597" name="Line 55"/>
          <p:cNvSpPr>
            <a:spLocks noChangeShapeType="1"/>
          </p:cNvSpPr>
          <p:nvPr/>
        </p:nvSpPr>
        <p:spPr bwMode="auto">
          <a:xfrm flipH="1">
            <a:off x="4932363" y="3668713"/>
            <a:ext cx="287337" cy="142875"/>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23598" name="Line 56"/>
          <p:cNvSpPr>
            <a:spLocks noChangeShapeType="1"/>
          </p:cNvSpPr>
          <p:nvPr/>
        </p:nvSpPr>
        <p:spPr bwMode="auto">
          <a:xfrm flipH="1">
            <a:off x="6011863" y="2011363"/>
            <a:ext cx="144462" cy="287337"/>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23599" name="Line 57"/>
          <p:cNvSpPr>
            <a:spLocks noChangeShapeType="1"/>
          </p:cNvSpPr>
          <p:nvPr/>
        </p:nvSpPr>
        <p:spPr bwMode="auto">
          <a:xfrm flipH="1">
            <a:off x="7380288" y="2708275"/>
            <a:ext cx="144462" cy="287338"/>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23600" name="Rectangle 60"/>
          <p:cNvSpPr>
            <a:spLocks noChangeArrowheads="1"/>
          </p:cNvSpPr>
          <p:nvPr/>
        </p:nvSpPr>
        <p:spPr bwMode="auto">
          <a:xfrm>
            <a:off x="3995738" y="5060950"/>
            <a:ext cx="1512887" cy="1444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spAutoFit/>
          </a:bodyPr>
          <a:lstStyle/>
          <a:p>
            <a:endParaRPr lang="en-US">
              <a:latin typeface="Calibri" pitchFamily="34" charset="0"/>
            </a:endParaRPr>
          </a:p>
        </p:txBody>
      </p:sp>
      <p:sp>
        <p:nvSpPr>
          <p:cNvPr id="23601" name="Text Box 63"/>
          <p:cNvSpPr txBox="1">
            <a:spLocks noChangeArrowheads="1"/>
          </p:cNvSpPr>
          <p:nvPr/>
        </p:nvSpPr>
        <p:spPr bwMode="auto">
          <a:xfrm>
            <a:off x="7224713" y="2484438"/>
            <a:ext cx="803275" cy="366712"/>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atin typeface="Calibri" pitchFamily="34" charset="0"/>
              </a:rPr>
              <a:t>ANKE</a:t>
            </a:r>
          </a:p>
        </p:txBody>
      </p:sp>
      <p:sp>
        <p:nvSpPr>
          <p:cNvPr id="23602" name="Text Box 65"/>
          <p:cNvSpPr txBox="1">
            <a:spLocks noChangeArrowheads="1"/>
          </p:cNvSpPr>
          <p:nvPr/>
        </p:nvSpPr>
        <p:spPr bwMode="auto">
          <a:xfrm>
            <a:off x="4402138" y="4568825"/>
            <a:ext cx="638175" cy="366713"/>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atin typeface="Calibri" pitchFamily="34" charset="0"/>
              </a:rPr>
              <a:t>TOF</a:t>
            </a:r>
          </a:p>
        </p:txBody>
      </p:sp>
      <p:sp>
        <p:nvSpPr>
          <p:cNvPr id="23603" name="Text Box 69"/>
          <p:cNvSpPr txBox="1">
            <a:spLocks noChangeArrowheads="1"/>
          </p:cNvSpPr>
          <p:nvPr/>
        </p:nvSpPr>
        <p:spPr bwMode="auto">
          <a:xfrm>
            <a:off x="5805488" y="1547813"/>
            <a:ext cx="854075" cy="366712"/>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atin typeface="Calibri" pitchFamily="34" charset="0"/>
              </a:rPr>
              <a:t>WASA</a:t>
            </a:r>
          </a:p>
        </p:txBody>
      </p:sp>
      <p:sp>
        <p:nvSpPr>
          <p:cNvPr id="23604" name="Rectangle 70"/>
          <p:cNvSpPr>
            <a:spLocks noChangeArrowheads="1"/>
          </p:cNvSpPr>
          <p:nvPr/>
        </p:nvSpPr>
        <p:spPr bwMode="auto">
          <a:xfrm>
            <a:off x="3779838" y="1598613"/>
            <a:ext cx="144462" cy="1444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spAutoFit/>
          </a:bodyPr>
          <a:lstStyle/>
          <a:p>
            <a:endParaRPr lang="en-US">
              <a:latin typeface="Calibri" pitchFamily="34" charset="0"/>
            </a:endParaRPr>
          </a:p>
        </p:txBody>
      </p:sp>
      <p:sp>
        <p:nvSpPr>
          <p:cNvPr id="23605" name="Rectangle 71"/>
          <p:cNvSpPr>
            <a:spLocks noChangeArrowheads="1"/>
          </p:cNvSpPr>
          <p:nvPr/>
        </p:nvSpPr>
        <p:spPr bwMode="auto">
          <a:xfrm>
            <a:off x="3132138" y="1939925"/>
            <a:ext cx="144462" cy="1444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spAutoFit/>
          </a:bodyPr>
          <a:lstStyle/>
          <a:p>
            <a:endParaRPr lang="en-US">
              <a:latin typeface="Calibri" pitchFamily="34" charset="0"/>
            </a:endParaRPr>
          </a:p>
        </p:txBody>
      </p:sp>
      <p:sp>
        <p:nvSpPr>
          <p:cNvPr id="23606" name="Rectangle 72"/>
          <p:cNvSpPr>
            <a:spLocks noChangeArrowheads="1"/>
          </p:cNvSpPr>
          <p:nvPr/>
        </p:nvSpPr>
        <p:spPr bwMode="auto">
          <a:xfrm>
            <a:off x="5364163" y="4532313"/>
            <a:ext cx="431800" cy="2873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spAutoFit/>
          </a:bodyPr>
          <a:lstStyle/>
          <a:p>
            <a:endParaRPr lang="en-US">
              <a:latin typeface="Calibri" pitchFamily="34" charset="0"/>
            </a:endParaRPr>
          </a:p>
        </p:txBody>
      </p:sp>
      <p:sp>
        <p:nvSpPr>
          <p:cNvPr id="115" name="Text Box 52"/>
          <p:cNvSpPr txBox="1">
            <a:spLocks noChangeArrowheads="1"/>
          </p:cNvSpPr>
          <p:nvPr/>
        </p:nvSpPr>
        <p:spPr bwMode="auto">
          <a:xfrm>
            <a:off x="5219700" y="3411538"/>
            <a:ext cx="638175" cy="366712"/>
          </a:xfrm>
          <a:prstGeom prst="rect">
            <a:avLst/>
          </a:prstGeom>
          <a:solidFill>
            <a:srgbClr val="EAEAEA"/>
          </a:solidFill>
          <a:ln w="9525">
            <a:noFill/>
            <a:miter lim="800000"/>
            <a:headEnd/>
            <a:tailEnd/>
          </a:ln>
          <a:scene3d>
            <a:camera prst="orthographicFront"/>
            <a:lightRig rig="threePt" dir="t"/>
          </a:scene3d>
          <a:sp3d>
            <a:bevelT/>
          </a:sp3d>
        </p:spPr>
        <p:txBody>
          <a:bodyPr wrap="none" lIns="90000" tIns="46800" rIns="90000" bIns="46800">
            <a:spAutoFit/>
          </a:bodyPr>
          <a:lstStyle/>
          <a:p>
            <a:pPr fontAlgn="auto">
              <a:spcBef>
                <a:spcPts val="0"/>
              </a:spcBef>
              <a:spcAft>
                <a:spcPts val="0"/>
              </a:spcAft>
              <a:defRPr/>
            </a:pPr>
            <a:r>
              <a:rPr lang="de-DE">
                <a:latin typeface="+mn-lt"/>
                <a:cs typeface="+mn-cs"/>
              </a:rPr>
              <a:t>PAX</a:t>
            </a:r>
          </a:p>
        </p:txBody>
      </p:sp>
      <p:sp>
        <p:nvSpPr>
          <p:cNvPr id="23610" name="Rectangle 57"/>
          <p:cNvSpPr>
            <a:spLocks noChangeArrowheads="1"/>
          </p:cNvSpPr>
          <p:nvPr/>
        </p:nvSpPr>
        <p:spPr bwMode="auto">
          <a:xfrm>
            <a:off x="2822575" y="4098925"/>
            <a:ext cx="1579563" cy="9620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Calibri" pitchFamily="34" charset="0"/>
            </a:endParaRPr>
          </a:p>
        </p:txBody>
      </p:sp>
      <p:pic>
        <p:nvPicPr>
          <p:cNvPr id="117" name="Picture 2" descr="COSY_04"/>
          <p:cNvPicPr>
            <a:picLocks noChangeAspect="1" noChangeArrowheads="1"/>
          </p:cNvPicPr>
          <p:nvPr/>
        </p:nvPicPr>
        <p:blipFill>
          <a:blip r:embed="rId4" cstate="print"/>
          <a:srcRect/>
          <a:stretch>
            <a:fillRect/>
          </a:stretch>
        </p:blipFill>
        <p:spPr bwMode="auto">
          <a:xfrm>
            <a:off x="347663" y="2984500"/>
            <a:ext cx="2747962" cy="2024063"/>
          </a:xfrm>
          <a:prstGeom prst="rect">
            <a:avLst/>
          </a:prstGeom>
          <a:noFill/>
          <a:ln w="9525">
            <a:solidFill>
              <a:schemeClr val="tx1"/>
            </a:solidFill>
            <a:miter lim="800000"/>
            <a:headEnd/>
            <a:tailEnd/>
          </a:ln>
          <a:effectLst>
            <a:outerShdw blurRad="63500" dist="38100" dir="2700000" algn="tl" rotWithShape="0">
              <a:srgbClr val="000000">
                <a:alpha val="39999"/>
              </a:srgbClr>
            </a:outerShdw>
          </a:effectLst>
        </p:spPr>
      </p:pic>
      <p:sp>
        <p:nvSpPr>
          <p:cNvPr id="23612" name="Line 59"/>
          <p:cNvSpPr>
            <a:spLocks noChangeShapeType="1"/>
          </p:cNvSpPr>
          <p:nvPr/>
        </p:nvSpPr>
        <p:spPr bwMode="auto">
          <a:xfrm flipV="1">
            <a:off x="3095625" y="3884613"/>
            <a:ext cx="1692275" cy="214312"/>
          </a:xfrm>
          <a:prstGeom prst="line">
            <a:avLst/>
          </a:prstGeom>
          <a:noFill/>
          <a:ln w="76200">
            <a:solidFill>
              <a:srgbClr val="FF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613" name="Text Box 63"/>
          <p:cNvSpPr txBox="1">
            <a:spLocks noChangeArrowheads="1"/>
          </p:cNvSpPr>
          <p:nvPr/>
        </p:nvSpPr>
        <p:spPr bwMode="auto">
          <a:xfrm>
            <a:off x="3743325" y="2235200"/>
            <a:ext cx="14795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sz="3600" b="1">
                <a:latin typeface="Calibri" pitchFamily="34" charset="0"/>
              </a:rPr>
              <a:t>COSY</a:t>
            </a:r>
          </a:p>
        </p:txBody>
      </p:sp>
      <p:sp>
        <p:nvSpPr>
          <p:cNvPr id="23614" name="Line 57"/>
          <p:cNvSpPr>
            <a:spLocks noChangeShapeType="1"/>
          </p:cNvSpPr>
          <p:nvPr/>
        </p:nvSpPr>
        <p:spPr bwMode="auto">
          <a:xfrm flipH="1">
            <a:off x="6708775" y="2228850"/>
            <a:ext cx="144463" cy="287338"/>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23615" name="Text Box 63"/>
          <p:cNvSpPr txBox="1">
            <a:spLocks noChangeArrowheads="1"/>
          </p:cNvSpPr>
          <p:nvPr/>
        </p:nvSpPr>
        <p:spPr bwMode="auto">
          <a:xfrm>
            <a:off x="6705600" y="2005013"/>
            <a:ext cx="1041400" cy="371475"/>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atin typeface="Calibri" pitchFamily="34" charset="0"/>
              </a:rPr>
              <a:t>e-cooler</a:t>
            </a:r>
          </a:p>
        </p:txBody>
      </p:sp>
      <p:sp>
        <p:nvSpPr>
          <p:cNvPr id="23616" name="Title 1"/>
          <p:cNvSpPr>
            <a:spLocks noGrp="1"/>
          </p:cNvSpPr>
          <p:nvPr>
            <p:ph type="title"/>
          </p:nvPr>
        </p:nvSpPr>
        <p:spPr>
          <a:xfrm>
            <a:off x="685800" y="228600"/>
            <a:ext cx="7772400" cy="1143000"/>
          </a:xfrm>
        </p:spPr>
        <p:txBody>
          <a:bodyPr/>
          <a:lstStyle/>
          <a:p>
            <a:pPr algn="l" eaLnBrk="1" hangingPunct="1"/>
            <a:r>
              <a:rPr lang="en-GB" sz="3600" smtClean="0">
                <a:solidFill>
                  <a:schemeClr val="tx2"/>
                </a:solidFill>
              </a:rPr>
              <a:t>Spin Filtering: </a:t>
            </a:r>
            <a:r>
              <a:rPr lang="en-GB" sz="3600" smtClean="0">
                <a:solidFill>
                  <a:schemeClr val="accent1"/>
                </a:solidFill>
              </a:rPr>
              <a:t>PAX at COSY</a:t>
            </a:r>
          </a:p>
        </p:txBody>
      </p:sp>
      <p:sp>
        <p:nvSpPr>
          <p:cNvPr id="125" name="Textfeld 15"/>
          <p:cNvSpPr txBox="1"/>
          <p:nvPr/>
        </p:nvSpPr>
        <p:spPr>
          <a:xfrm>
            <a:off x="685800" y="2220913"/>
            <a:ext cx="1903413" cy="923925"/>
          </a:xfrm>
          <a:prstGeom prst="rect">
            <a:avLst/>
          </a:prstGeom>
          <a:solidFill>
            <a:schemeClr val="bg2">
              <a:lumMod val="40000"/>
              <a:lumOff val="60000"/>
            </a:schemeClr>
          </a:solidFill>
          <a:ln w="19050" cap="flat" cmpd="sng" algn="ctr">
            <a:solidFill>
              <a:srgbClr val="006699"/>
            </a:solidFill>
            <a:prstDash val="solid"/>
            <a:round/>
            <a:headEnd type="none" w="med" len="med"/>
            <a:tailEnd type="none" w="med" len="med"/>
          </a:ln>
        </p:spPr>
        <p:txBody>
          <a:bodyPr wrap="none">
            <a:spAutoFit/>
          </a:bodyPr>
          <a:lstStyle/>
          <a:p>
            <a:pPr fontAlgn="auto">
              <a:spcBef>
                <a:spcPts val="0"/>
              </a:spcBef>
              <a:spcAft>
                <a:spcPts val="0"/>
              </a:spcAft>
              <a:defRPr/>
            </a:pPr>
            <a:r>
              <a:rPr lang="en-GB">
                <a:latin typeface="+mn-lt"/>
                <a:cs typeface="+mn-cs"/>
              </a:rPr>
              <a:t>Low-ß section:</a:t>
            </a:r>
          </a:p>
          <a:p>
            <a:pPr fontAlgn="auto">
              <a:spcBef>
                <a:spcPts val="0"/>
              </a:spcBef>
              <a:spcAft>
                <a:spcPts val="0"/>
              </a:spcAft>
              <a:buFontTx/>
              <a:buChar char="-"/>
              <a:defRPr/>
            </a:pPr>
            <a:r>
              <a:rPr lang="en-GB">
                <a:latin typeface="+mn-lt"/>
                <a:cs typeface="+mn-cs"/>
              </a:rPr>
              <a:t> Quadrupoles</a:t>
            </a:r>
          </a:p>
          <a:p>
            <a:pPr fontAlgn="auto">
              <a:spcBef>
                <a:spcPts val="0"/>
              </a:spcBef>
              <a:spcAft>
                <a:spcPts val="0"/>
              </a:spcAft>
              <a:buFontTx/>
              <a:buChar char="-"/>
              <a:defRPr/>
            </a:pPr>
            <a:r>
              <a:rPr lang="en-GB">
                <a:latin typeface="+mn-lt"/>
                <a:cs typeface="+mn-cs"/>
              </a:rPr>
              <a:t> ABS (SC, BRP)</a:t>
            </a:r>
          </a:p>
        </p:txBody>
      </p:sp>
      <p:sp>
        <p:nvSpPr>
          <p:cNvPr id="62" name="Footer Placeholder 61"/>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cs typeface="+mn-cs"/>
              </a:rPr>
              <a:t>Mirian Tabidze         HEPI TSU</a:t>
            </a:r>
            <a:endParaRPr lang="ru-RU" sz="1200"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Skeleton </a:t>
            </a:r>
            <a:r>
              <a:rPr lang="en-US" dirty="0"/>
              <a:t>v</a:t>
            </a:r>
            <a:r>
              <a:rPr lang="en-US" dirty="0" smtClean="0"/>
              <a:t>iew of new detector setup for SF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Mirian Tabidze         HEPI TSU</a:t>
            </a:r>
            <a:endParaRPr lang="ru-RU"/>
          </a:p>
        </p:txBody>
      </p:sp>
      <p:sp>
        <p:nvSpPr>
          <p:cNvPr id="5" name="Slide Number Placeholder 4"/>
          <p:cNvSpPr>
            <a:spLocks noGrp="1"/>
          </p:cNvSpPr>
          <p:nvPr>
            <p:ph type="sldNum" sz="quarter" idx="12"/>
          </p:nvPr>
        </p:nvSpPr>
        <p:spPr/>
        <p:txBody>
          <a:bodyPr/>
          <a:lstStyle/>
          <a:p>
            <a:pPr>
              <a:defRPr/>
            </a:pPr>
            <a:fld id="{61B1B067-26E6-4C04-AA12-99637446F56A}" type="slidenum">
              <a:rPr lang="ru-RU" smtClean="0"/>
              <a:pPr>
                <a:defRPr/>
              </a:pPr>
              <a:t>17</a:t>
            </a:fld>
            <a:endParaRPr lang="ru-RU"/>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1700808"/>
            <a:ext cx="6565900" cy="4584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9025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0648"/>
            <a:ext cx="8229600" cy="5865515"/>
          </a:xfrm>
        </p:spPr>
        <p:txBody>
          <a:bodyPr/>
          <a:lstStyle/>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Mirian Tabidze         HEPI TSU</a:t>
            </a:r>
            <a:endParaRPr lang="ru-RU"/>
          </a:p>
        </p:txBody>
      </p:sp>
      <p:sp>
        <p:nvSpPr>
          <p:cNvPr id="5" name="Slide Number Placeholder 4"/>
          <p:cNvSpPr>
            <a:spLocks noGrp="1"/>
          </p:cNvSpPr>
          <p:nvPr>
            <p:ph type="sldNum" sz="quarter" idx="12"/>
          </p:nvPr>
        </p:nvSpPr>
        <p:spPr/>
        <p:txBody>
          <a:bodyPr/>
          <a:lstStyle/>
          <a:p>
            <a:pPr>
              <a:defRPr/>
            </a:pPr>
            <a:fld id="{61B1B067-26E6-4C04-AA12-99637446F56A}" type="slidenum">
              <a:rPr lang="ru-RU" smtClean="0"/>
              <a:pPr>
                <a:defRPr/>
              </a:pPr>
              <a:t>18</a:t>
            </a:fld>
            <a:endParaRPr lang="ru-RU"/>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30419"/>
            <a:ext cx="8568952" cy="6253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49835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898989"/>
                </a:solidFill>
                <a:latin typeface="Calibri" pitchFamily="34" charset="0"/>
              </a:rPr>
              <a:t>Mirian Tabidze         HEPI TSU</a:t>
            </a:r>
            <a:endParaRPr lang="ru-RU" smtClean="0">
              <a:solidFill>
                <a:srgbClr val="898989"/>
              </a:solidFill>
              <a:latin typeface="Calibri" pitchFamily="34" charset="0"/>
            </a:endParaRPr>
          </a:p>
        </p:txBody>
      </p:sp>
      <p:sp>
        <p:nvSpPr>
          <p:cNvPr id="6" name="Slide Number Placeholder 5"/>
          <p:cNvSpPr>
            <a:spLocks noGrp="1"/>
          </p:cNvSpPr>
          <p:nvPr>
            <p:ph type="sldNum" sz="quarter" idx="12"/>
          </p:nvPr>
        </p:nvSpPr>
        <p:spPr/>
        <p:txBody>
          <a:bodyPr/>
          <a:lstStyle/>
          <a:p>
            <a:pPr>
              <a:defRPr/>
            </a:pPr>
            <a:fld id="{18E4976B-328E-4FE7-8331-907EFB329E92}" type="slidenum">
              <a:rPr lang="ru-RU"/>
              <a:pPr>
                <a:defRPr/>
              </a:pPr>
              <a:t>19</a:t>
            </a:fld>
            <a:endParaRPr lang="ru-RU"/>
          </a:p>
        </p:txBody>
      </p:sp>
      <p:sp>
        <p:nvSpPr>
          <p:cNvPr id="4" name="Footer Placeholder 2"/>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cs typeface="+mn-cs"/>
              </a:rPr>
              <a:t>Mirian Tabidze         HEPI TSU</a:t>
            </a:r>
            <a:endParaRPr lang="en-US" sz="1200" dirty="0">
              <a:solidFill>
                <a:schemeClr val="tx1">
                  <a:tint val="75000"/>
                </a:schemeClr>
              </a:solidFill>
              <a:latin typeface="+mn-lt"/>
              <a:cs typeface="+mn-cs"/>
            </a:endParaRPr>
          </a:p>
        </p:txBody>
      </p:sp>
      <p:sp>
        <p:nvSpPr>
          <p:cNvPr id="27653" name="Text Box 4"/>
          <p:cNvSpPr txBox="1">
            <a:spLocks noChangeArrowheads="1"/>
          </p:cNvSpPr>
          <p:nvPr/>
        </p:nvSpPr>
        <p:spPr bwMode="auto">
          <a:xfrm>
            <a:off x="0" y="642938"/>
            <a:ext cx="9144000" cy="5139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dirty="0">
                <a:solidFill>
                  <a:schemeClr val="accent2"/>
                </a:solidFill>
                <a:latin typeface="Comic Sans MS" pitchFamily="66" charset="0"/>
              </a:rPr>
              <a:t>PAX Georgian Participants</a:t>
            </a:r>
            <a:r>
              <a:rPr lang="en-US" dirty="0">
                <a:latin typeface="Comic Sans MS" pitchFamily="66" charset="0"/>
              </a:rPr>
              <a:t> </a:t>
            </a:r>
          </a:p>
          <a:p>
            <a:pPr algn="ctr" eaLnBrk="1" hangingPunct="1">
              <a:spcBef>
                <a:spcPct val="50000"/>
              </a:spcBef>
            </a:pPr>
            <a:endParaRPr lang="en-US" dirty="0">
              <a:solidFill>
                <a:srgbClr val="FF33CC"/>
              </a:solidFill>
              <a:latin typeface="Comic Sans MS" pitchFamily="66" charset="0"/>
            </a:endParaRPr>
          </a:p>
          <a:p>
            <a:pPr eaLnBrk="1" hangingPunct="1">
              <a:spcBef>
                <a:spcPct val="50000"/>
              </a:spcBef>
            </a:pPr>
            <a:r>
              <a:rPr lang="en-US" sz="2400" dirty="0" smtClean="0">
                <a:solidFill>
                  <a:schemeClr val="hlink"/>
                </a:solidFill>
                <a:latin typeface="Comic Sans MS" pitchFamily="66" charset="0"/>
              </a:rPr>
              <a:t>HEPI TSU    </a:t>
            </a:r>
            <a:r>
              <a:rPr lang="en-US" sz="2400" dirty="0" err="1" smtClean="0">
                <a:latin typeface="Comic Sans MS" pitchFamily="66" charset="0"/>
              </a:rPr>
              <a:t>Bagdasarian</a:t>
            </a:r>
            <a:r>
              <a:rPr lang="en-US" sz="2400" dirty="0" smtClean="0">
                <a:latin typeface="Comic Sans MS" pitchFamily="66" charset="0"/>
              </a:rPr>
              <a:t> Zara (PhD), </a:t>
            </a:r>
            <a:r>
              <a:rPr lang="en-US" sz="2400" dirty="0" err="1">
                <a:latin typeface="Comic Sans MS" pitchFamily="66" charset="0"/>
              </a:rPr>
              <a:t>Lomidze</a:t>
            </a:r>
            <a:r>
              <a:rPr lang="en-US" sz="2400" dirty="0">
                <a:latin typeface="Comic Sans MS" pitchFamily="66" charset="0"/>
              </a:rPr>
              <a:t> </a:t>
            </a:r>
            <a:r>
              <a:rPr lang="en-US" sz="2400" dirty="0" err="1">
                <a:latin typeface="Comic Sans MS" pitchFamily="66" charset="0"/>
              </a:rPr>
              <a:t>Nodar</a:t>
            </a:r>
            <a:r>
              <a:rPr lang="en-US" sz="2400" dirty="0">
                <a:latin typeface="Comic Sans MS" pitchFamily="66" charset="0"/>
              </a:rPr>
              <a:t>, </a:t>
            </a:r>
          </a:p>
          <a:p>
            <a:pPr eaLnBrk="1" hangingPunct="1">
              <a:spcBef>
                <a:spcPct val="50000"/>
              </a:spcBef>
            </a:pPr>
            <a:r>
              <a:rPr lang="en-US" sz="2400" dirty="0">
                <a:latin typeface="Comic Sans MS" pitchFamily="66" charset="0"/>
              </a:rPr>
              <a:t>                     </a:t>
            </a:r>
            <a:r>
              <a:rPr lang="en-US" sz="2400" dirty="0" err="1">
                <a:latin typeface="Comic Sans MS" pitchFamily="66" charset="0"/>
              </a:rPr>
              <a:t>Mchedlishvili</a:t>
            </a:r>
            <a:r>
              <a:rPr lang="en-US" sz="2400" dirty="0">
                <a:latin typeface="Comic Sans MS" pitchFamily="66" charset="0"/>
              </a:rPr>
              <a:t> </a:t>
            </a:r>
            <a:r>
              <a:rPr lang="en-US" sz="2400" dirty="0" smtClean="0">
                <a:latin typeface="Comic Sans MS" pitchFamily="66" charset="0"/>
              </a:rPr>
              <a:t>David (PhD), </a:t>
            </a:r>
            <a:r>
              <a:rPr lang="en-US" sz="2400" dirty="0" err="1">
                <a:latin typeface="Comic Sans MS" pitchFamily="66" charset="0"/>
              </a:rPr>
              <a:t>Nioradze</a:t>
            </a:r>
            <a:r>
              <a:rPr lang="en-US" sz="2400" dirty="0">
                <a:latin typeface="Comic Sans MS" pitchFamily="66" charset="0"/>
              </a:rPr>
              <a:t> </a:t>
            </a:r>
            <a:r>
              <a:rPr lang="en-US" sz="2400" dirty="0" err="1">
                <a:latin typeface="Comic Sans MS" pitchFamily="66" charset="0"/>
              </a:rPr>
              <a:t>Mikheil</a:t>
            </a:r>
            <a:r>
              <a:rPr lang="en-US" sz="2400" dirty="0">
                <a:latin typeface="Comic Sans MS" pitchFamily="66" charset="0"/>
              </a:rPr>
              <a:t>, </a:t>
            </a:r>
          </a:p>
          <a:p>
            <a:pPr eaLnBrk="1" hangingPunct="1">
              <a:spcBef>
                <a:spcPct val="50000"/>
              </a:spcBef>
            </a:pPr>
            <a:r>
              <a:rPr lang="en-US" sz="2400" dirty="0">
                <a:latin typeface="Comic Sans MS" pitchFamily="66" charset="0"/>
              </a:rPr>
              <a:t>                     </a:t>
            </a:r>
            <a:r>
              <a:rPr lang="en-US" sz="2400" dirty="0" err="1">
                <a:latin typeface="Comic Sans MS" pitchFamily="66" charset="0"/>
              </a:rPr>
              <a:t>Tabidze</a:t>
            </a:r>
            <a:r>
              <a:rPr lang="en-US" sz="2400" dirty="0">
                <a:latin typeface="Comic Sans MS" pitchFamily="66" charset="0"/>
              </a:rPr>
              <a:t> </a:t>
            </a:r>
            <a:r>
              <a:rPr lang="en-US" sz="2400" dirty="0" err="1" smtClean="0">
                <a:latin typeface="Comic Sans MS" pitchFamily="66" charset="0"/>
              </a:rPr>
              <a:t>Mirian</a:t>
            </a:r>
            <a:r>
              <a:rPr lang="en-US" sz="2400" dirty="0" smtClean="0">
                <a:latin typeface="Comic Sans MS" pitchFamily="66" charset="0"/>
              </a:rPr>
              <a:t>.</a:t>
            </a:r>
            <a:endParaRPr lang="en-US" sz="2400" dirty="0">
              <a:solidFill>
                <a:schemeClr val="hlink"/>
              </a:solidFill>
              <a:latin typeface="Comic Sans MS" pitchFamily="66" charset="0"/>
            </a:endParaRPr>
          </a:p>
          <a:p>
            <a:pPr eaLnBrk="1" hangingPunct="1">
              <a:spcBef>
                <a:spcPct val="50000"/>
              </a:spcBef>
            </a:pPr>
            <a:r>
              <a:rPr lang="en-US" sz="2400" dirty="0">
                <a:solidFill>
                  <a:schemeClr val="hlink"/>
                </a:solidFill>
                <a:latin typeface="Comic Sans MS" pitchFamily="66" charset="0"/>
              </a:rPr>
              <a:t>IKP</a:t>
            </a:r>
            <a:r>
              <a:rPr lang="en-US" sz="2400" dirty="0">
                <a:latin typeface="Comic Sans MS" pitchFamily="66" charset="0"/>
              </a:rPr>
              <a:t> </a:t>
            </a:r>
            <a:r>
              <a:rPr lang="en-US" sz="2400" dirty="0" err="1">
                <a:solidFill>
                  <a:schemeClr val="hlink"/>
                </a:solidFill>
                <a:latin typeface="Comic Sans MS" pitchFamily="66" charset="0"/>
              </a:rPr>
              <a:t>Jülich</a:t>
            </a:r>
            <a:r>
              <a:rPr lang="ru-RU" sz="2400" dirty="0">
                <a:latin typeface="Comic Sans MS" pitchFamily="66" charset="0"/>
              </a:rPr>
              <a:t> </a:t>
            </a:r>
            <a:r>
              <a:rPr lang="en-US" sz="2400" dirty="0">
                <a:latin typeface="Comic Sans MS" pitchFamily="66" charset="0"/>
              </a:rPr>
              <a:t>    </a:t>
            </a:r>
            <a:r>
              <a:rPr lang="en-US" sz="2400" dirty="0" err="1">
                <a:latin typeface="Comic Sans MS" pitchFamily="66" charset="0"/>
              </a:rPr>
              <a:t>Kacharava</a:t>
            </a:r>
            <a:r>
              <a:rPr lang="en-US" sz="2400" dirty="0">
                <a:latin typeface="Comic Sans MS" pitchFamily="66" charset="0"/>
              </a:rPr>
              <a:t> </a:t>
            </a:r>
            <a:r>
              <a:rPr lang="en-US" sz="2400" dirty="0" err="1">
                <a:latin typeface="Comic Sans MS" pitchFamily="66" charset="0"/>
              </a:rPr>
              <a:t>Andro</a:t>
            </a:r>
            <a:r>
              <a:rPr lang="en-US" sz="2400" dirty="0">
                <a:latin typeface="Comic Sans MS" pitchFamily="66" charset="0"/>
              </a:rPr>
              <a:t>, </a:t>
            </a:r>
            <a:r>
              <a:rPr lang="en-US" sz="2400" dirty="0" err="1">
                <a:latin typeface="Comic Sans MS" pitchFamily="66" charset="0"/>
              </a:rPr>
              <a:t>Chiladze</a:t>
            </a:r>
            <a:r>
              <a:rPr lang="en-US" sz="2400" dirty="0">
                <a:latin typeface="Comic Sans MS" pitchFamily="66" charset="0"/>
              </a:rPr>
              <a:t> </a:t>
            </a:r>
            <a:r>
              <a:rPr lang="en-US" sz="2400" dirty="0" smtClean="0">
                <a:latin typeface="Comic Sans MS" pitchFamily="66" charset="0"/>
              </a:rPr>
              <a:t>David (</a:t>
            </a:r>
            <a:r>
              <a:rPr lang="en-US" sz="2400" dirty="0" err="1">
                <a:latin typeface="Comic Sans MS" pitchFamily="66" charset="0"/>
              </a:rPr>
              <a:t>P</a:t>
            </a:r>
            <a:r>
              <a:rPr lang="en-US" sz="2400" dirty="0" err="1" smtClean="0">
                <a:latin typeface="Comic Sans MS" pitchFamily="66" charset="0"/>
              </a:rPr>
              <a:t>osDoc</a:t>
            </a:r>
            <a:r>
              <a:rPr lang="en-US" sz="2400" dirty="0" smtClean="0">
                <a:latin typeface="Comic Sans MS" pitchFamily="66" charset="0"/>
              </a:rPr>
              <a:t>).</a:t>
            </a:r>
            <a:endParaRPr lang="en-US" sz="2400" u="sng" dirty="0">
              <a:solidFill>
                <a:schemeClr val="hlink"/>
              </a:solidFill>
              <a:latin typeface="Comic Sans MS" pitchFamily="66" charset="0"/>
            </a:endParaRPr>
          </a:p>
          <a:p>
            <a:pPr eaLnBrk="1" hangingPunct="1">
              <a:spcBef>
                <a:spcPct val="50000"/>
              </a:spcBef>
            </a:pPr>
            <a:r>
              <a:rPr lang="en-US" sz="2400" dirty="0">
                <a:solidFill>
                  <a:schemeClr val="hlink"/>
                </a:solidFill>
                <a:latin typeface="Comic Sans MS" pitchFamily="66" charset="0"/>
              </a:rPr>
              <a:t>JINR </a:t>
            </a:r>
            <a:r>
              <a:rPr lang="en-US" sz="2400" dirty="0" err="1">
                <a:solidFill>
                  <a:schemeClr val="hlink"/>
                </a:solidFill>
                <a:latin typeface="Comic Sans MS" pitchFamily="66" charset="0"/>
              </a:rPr>
              <a:t>Dubna</a:t>
            </a:r>
            <a:r>
              <a:rPr lang="en-US" sz="2400" dirty="0">
                <a:latin typeface="Comic Sans MS" pitchFamily="66" charset="0"/>
              </a:rPr>
              <a:t>   </a:t>
            </a:r>
            <a:r>
              <a:rPr lang="en-US" sz="2400" dirty="0" err="1">
                <a:latin typeface="Comic Sans MS" pitchFamily="66" charset="0"/>
              </a:rPr>
              <a:t>Macharashvili</a:t>
            </a:r>
            <a:r>
              <a:rPr lang="en-US" sz="2400" dirty="0">
                <a:latin typeface="Comic Sans MS" pitchFamily="66" charset="0"/>
              </a:rPr>
              <a:t> </a:t>
            </a:r>
            <a:r>
              <a:rPr lang="en-US" sz="2400" dirty="0" err="1" smtClean="0">
                <a:latin typeface="Comic Sans MS" pitchFamily="66" charset="0"/>
              </a:rPr>
              <a:t>Gogi</a:t>
            </a:r>
            <a:r>
              <a:rPr lang="en-US" sz="2400" dirty="0" smtClean="0">
                <a:latin typeface="Comic Sans MS" pitchFamily="66" charset="0"/>
              </a:rPr>
              <a:t>.</a:t>
            </a:r>
            <a:endParaRPr lang="en-US" sz="2400" dirty="0">
              <a:solidFill>
                <a:schemeClr val="hlink"/>
              </a:solidFill>
              <a:latin typeface="Comic Sans MS" pitchFamily="66" charset="0"/>
            </a:endParaRPr>
          </a:p>
          <a:p>
            <a:pPr eaLnBrk="1" hangingPunct="1">
              <a:spcBef>
                <a:spcPct val="50000"/>
              </a:spcBef>
            </a:pPr>
            <a:endParaRPr lang="en-US" sz="2400" dirty="0">
              <a:latin typeface="Comic Sans MS" pitchFamily="66" charset="0"/>
            </a:endParaRPr>
          </a:p>
          <a:p>
            <a:pPr eaLnBrk="1" hangingPunct="1">
              <a:spcBef>
                <a:spcPct val="50000"/>
              </a:spcBef>
            </a:pPr>
            <a:endParaRPr lang="en-US" sz="2000" dirty="0">
              <a:latin typeface="Comic Sans MS" pitchFamily="66" charset="0"/>
            </a:endParaRPr>
          </a:p>
          <a:p>
            <a:pPr eaLnBrk="1" hangingPunct="1">
              <a:spcBef>
                <a:spcPct val="50000"/>
              </a:spcBef>
            </a:pPr>
            <a:r>
              <a:rPr lang="en-US" dirty="0">
                <a:latin typeface="Comic Sans MS" pitchFamily="66" charset="0"/>
              </a:rPr>
              <a:t> </a:t>
            </a:r>
            <a:endParaRPr lang="ru-RU" dirty="0">
              <a:latin typeface="Comic Sans MS" pitchFamily="66"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Hadron Physics </a:t>
            </a:r>
            <a:endParaRPr lang="en-US" dirty="0"/>
          </a:p>
        </p:txBody>
      </p:sp>
      <p:sp>
        <p:nvSpPr>
          <p:cNvPr id="3" name="Content Placeholder 2"/>
          <p:cNvSpPr>
            <a:spLocks noGrp="1"/>
          </p:cNvSpPr>
          <p:nvPr>
            <p:ph idx="1"/>
          </p:nvPr>
        </p:nvSpPr>
        <p:spPr/>
        <p:txBody>
          <a:bodyPr/>
          <a:lstStyle/>
          <a:p>
            <a:pPr algn="ctr">
              <a:defRPr/>
            </a:pPr>
            <a:r>
              <a:rPr lang="de-DE" dirty="0">
                <a:solidFill>
                  <a:schemeClr val="accent3">
                    <a:lumMod val="50000"/>
                  </a:schemeClr>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Understanding of all matter </a:t>
            </a:r>
            <a:r>
              <a:rPr lang="de-DE" dirty="0" smtClean="0">
                <a:solidFill>
                  <a:schemeClr val="accent3">
                    <a:lumMod val="50000"/>
                  </a:schemeClr>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comprised </a:t>
            </a:r>
            <a:r>
              <a:rPr lang="de-DE" dirty="0">
                <a:solidFill>
                  <a:schemeClr val="accent3">
                    <a:lumMod val="50000"/>
                  </a:schemeClr>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of quarks and gluons</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399" y="2743200"/>
            <a:ext cx="6447869" cy="1340021"/>
          </a:xfrm>
          <a:prstGeom prst="rect">
            <a:avLst/>
          </a:prstGeom>
        </p:spPr>
      </p:pic>
      <p:pic>
        <p:nvPicPr>
          <p:cNvPr id="5" name="Picture 4" descr="2083-1-me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62200" y="4083221"/>
            <a:ext cx="4643437" cy="235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436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898989"/>
                </a:solidFill>
                <a:latin typeface="Calibri" pitchFamily="34" charset="0"/>
              </a:rPr>
              <a:t>Mirian Tabidze         HEPI TSU</a:t>
            </a:r>
            <a:endParaRPr lang="ru-RU" smtClean="0">
              <a:solidFill>
                <a:srgbClr val="898989"/>
              </a:solidFill>
              <a:latin typeface="Calibri" pitchFamily="34" charset="0"/>
            </a:endParaRPr>
          </a:p>
        </p:txBody>
      </p:sp>
      <p:sp>
        <p:nvSpPr>
          <p:cNvPr id="6" name="Slide Number Placeholder 5"/>
          <p:cNvSpPr>
            <a:spLocks noGrp="1"/>
          </p:cNvSpPr>
          <p:nvPr>
            <p:ph type="sldNum" sz="quarter" idx="12"/>
          </p:nvPr>
        </p:nvSpPr>
        <p:spPr/>
        <p:txBody>
          <a:bodyPr/>
          <a:lstStyle/>
          <a:p>
            <a:pPr>
              <a:defRPr/>
            </a:pPr>
            <a:fld id="{4E7AB721-2C0A-490A-A050-8213CF2E4BEC}" type="slidenum">
              <a:rPr lang="ru-RU"/>
              <a:pPr>
                <a:defRPr/>
              </a:pPr>
              <a:t>20</a:t>
            </a:fld>
            <a:endParaRPr lang="ru-RU"/>
          </a:p>
        </p:txBody>
      </p:sp>
      <p:sp>
        <p:nvSpPr>
          <p:cNvPr id="28676" name="Title 1"/>
          <p:cNvSpPr>
            <a:spLocks noGrp="1"/>
          </p:cNvSpPr>
          <p:nvPr>
            <p:ph type="title"/>
          </p:nvPr>
        </p:nvSpPr>
        <p:spPr/>
        <p:txBody>
          <a:bodyPr/>
          <a:lstStyle/>
          <a:p>
            <a:pPr eaLnBrk="1" hangingPunct="1"/>
            <a:r>
              <a:rPr lang="en-GB" sz="4000" smtClean="0">
                <a:solidFill>
                  <a:schemeClr val="tx2"/>
                </a:solidFill>
              </a:rPr>
              <a:t>Summary</a:t>
            </a:r>
          </a:p>
        </p:txBody>
      </p:sp>
      <p:sp>
        <p:nvSpPr>
          <p:cNvPr id="64515" name="Content Placeholder 2"/>
          <p:cNvSpPr>
            <a:spLocks noGrp="1"/>
          </p:cNvSpPr>
          <p:nvPr>
            <p:ph idx="1"/>
          </p:nvPr>
        </p:nvSpPr>
        <p:spPr>
          <a:xfrm>
            <a:off x="214313" y="1357313"/>
            <a:ext cx="8686800" cy="4857750"/>
          </a:xfrm>
        </p:spPr>
        <p:txBody>
          <a:bodyPr rtlCol="0">
            <a:normAutofit fontScale="62500" lnSpcReduction="20000"/>
          </a:bodyPr>
          <a:lstStyle/>
          <a:p>
            <a:pPr eaLnBrk="1" fontAlgn="auto" hangingPunct="1">
              <a:spcAft>
                <a:spcPts val="2400"/>
              </a:spcAft>
              <a:buFont typeface="Arial" pitchFamily="34" charset="0"/>
              <a:buChar char="•"/>
              <a:defRPr/>
            </a:pPr>
            <a:r>
              <a:rPr lang="en-US" dirty="0" smtClean="0"/>
              <a:t>Outstanding physics potential of polarized antiprotons</a:t>
            </a:r>
          </a:p>
          <a:p>
            <a:pPr eaLnBrk="1" fontAlgn="auto" hangingPunct="1">
              <a:spcAft>
                <a:spcPts val="2400"/>
              </a:spcAft>
              <a:buFont typeface="Arial" pitchFamily="34" charset="0"/>
              <a:buChar char="•"/>
              <a:defRPr/>
            </a:pPr>
            <a:r>
              <a:rPr lang="en-US" dirty="0" smtClean="0"/>
              <a:t>Very small cross-section for Spin Flip</a:t>
            </a:r>
          </a:p>
          <a:p>
            <a:pPr eaLnBrk="1" fontAlgn="auto" hangingPunct="1">
              <a:spcAft>
                <a:spcPts val="2400"/>
              </a:spcAft>
              <a:buFont typeface="Arial" pitchFamily="34" charset="0"/>
              <a:buChar char="•"/>
              <a:defRPr/>
            </a:pPr>
            <a:r>
              <a:rPr lang="en-US" dirty="0" smtClean="0"/>
              <a:t>Spin Filtering seems to be the only  way</a:t>
            </a:r>
          </a:p>
          <a:p>
            <a:pPr eaLnBrk="1" fontAlgn="auto" hangingPunct="1">
              <a:spcAft>
                <a:spcPts val="2400"/>
              </a:spcAft>
              <a:buFont typeface="Arial" pitchFamily="34" charset="0"/>
              <a:buChar char="•"/>
              <a:defRPr/>
            </a:pPr>
            <a:r>
              <a:rPr lang="en-US" dirty="0"/>
              <a:t>I</a:t>
            </a:r>
            <a:r>
              <a:rPr lang="en-US" dirty="0" smtClean="0"/>
              <a:t>nvestigations on Spin Filtering at COSY with transversely polarized target was done successfully (August 2011). </a:t>
            </a:r>
          </a:p>
          <a:p>
            <a:pPr eaLnBrk="1" fontAlgn="auto" hangingPunct="1">
              <a:spcAft>
                <a:spcPts val="2400"/>
              </a:spcAft>
              <a:buFont typeface="Arial" pitchFamily="34" charset="0"/>
              <a:buChar char="•"/>
              <a:defRPr/>
            </a:pPr>
            <a:r>
              <a:rPr lang="en-US" dirty="0" smtClean="0"/>
              <a:t>Next step spin filtering at COSY with longitudinally polarized target (2014/2015).</a:t>
            </a:r>
          </a:p>
          <a:p>
            <a:pPr eaLnBrk="1" fontAlgn="auto" hangingPunct="1">
              <a:spcAft>
                <a:spcPts val="2400"/>
              </a:spcAft>
              <a:buFont typeface="Arial" pitchFamily="34" charset="0"/>
              <a:buChar char="•"/>
              <a:defRPr/>
            </a:pPr>
            <a:r>
              <a:rPr lang="en-GB" dirty="0" smtClean="0">
                <a:solidFill>
                  <a:srgbClr val="FF0000"/>
                </a:solidFill>
              </a:rPr>
              <a:t>Next: Design of Antiproton Polariser Ring  (APR?).</a:t>
            </a:r>
          </a:p>
          <a:p>
            <a:pPr eaLnBrk="1" fontAlgn="auto" hangingPunct="1">
              <a:spcAft>
                <a:spcPts val="2400"/>
              </a:spcAft>
              <a:buFont typeface="Arial" pitchFamily="34" charset="0"/>
              <a:buChar char="•"/>
              <a:defRPr/>
            </a:pPr>
            <a:r>
              <a:rPr lang="en-GB" dirty="0" smtClean="0">
                <a:solidFill>
                  <a:srgbClr val="FF0000"/>
                </a:solidFill>
              </a:rPr>
              <a:t>Finally: asymmetric p-</a:t>
            </a:r>
            <a:r>
              <a:rPr lang="en-GB" dirty="0" err="1" smtClean="0">
                <a:solidFill>
                  <a:srgbClr val="FF0000"/>
                </a:solidFill>
              </a:rPr>
              <a:t>pbar</a:t>
            </a:r>
            <a:r>
              <a:rPr lang="en-GB" dirty="0" smtClean="0">
                <a:solidFill>
                  <a:srgbClr val="FF0000"/>
                </a:solidFill>
              </a:rPr>
              <a:t> collider (3.5-15 </a:t>
            </a:r>
            <a:r>
              <a:rPr lang="en-GB" dirty="0" err="1" smtClean="0">
                <a:solidFill>
                  <a:srgbClr val="FF0000"/>
                </a:solidFill>
              </a:rPr>
              <a:t>GeV</a:t>
            </a:r>
            <a:r>
              <a:rPr lang="en-GB" dirty="0" smtClean="0">
                <a:solidFill>
                  <a:srgbClr val="FF0000"/>
                </a:solidFill>
              </a:rPr>
              <a:t>/c) at FAIR.</a:t>
            </a:r>
          </a:p>
          <a:p>
            <a:pPr eaLnBrk="1" fontAlgn="auto" hangingPunct="1">
              <a:spcAft>
                <a:spcPts val="2400"/>
              </a:spcAft>
              <a:buFont typeface="Arial" pitchFamily="34" charset="0"/>
              <a:buChar char="•"/>
              <a:defRPr/>
            </a:pPr>
            <a:endParaRPr lang="en-GB" dirty="0" smtClean="0"/>
          </a:p>
          <a:p>
            <a:pPr eaLnBrk="1" fontAlgn="auto" hangingPunct="1">
              <a:spcAft>
                <a:spcPts val="2400"/>
              </a:spcAft>
              <a:buFont typeface="Arial" pitchFamily="34" charset="0"/>
              <a:buChar char="•"/>
              <a:defRPr/>
            </a:pPr>
            <a:endParaRPr lang="en-GB" dirty="0" smtClean="0"/>
          </a:p>
        </p:txBody>
      </p:sp>
      <p:sp>
        <p:nvSpPr>
          <p:cNvPr id="4" name="Footer Placeholder 3"/>
          <p:cNvSpPr txBox="1">
            <a:spLocks noGrp="1"/>
          </p:cNvSpPr>
          <p:nvPr/>
        </p:nvSpPr>
        <p:spPr>
          <a:xfrm>
            <a:off x="3131840" y="6356348"/>
            <a:ext cx="2895600" cy="365125"/>
          </a:xfrm>
          <a:prstGeom prst="rect">
            <a:avLst/>
          </a:prstGeom>
          <a:noFill/>
        </p:spPr>
        <p:txBody>
          <a:bodyPr anchor="ctr"/>
          <a:lstStyle/>
          <a:p>
            <a:pPr algn="ctr" fontAlgn="auto">
              <a:spcBef>
                <a:spcPts val="0"/>
              </a:spcBef>
              <a:spcAft>
                <a:spcPts val="0"/>
              </a:spcAft>
              <a:defRPr/>
            </a:pPr>
            <a:endParaRPr lang="ru-RU" sz="1400"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results of SF</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Mirian Tabidze         HEPI TSU</a:t>
            </a:r>
            <a:endParaRPr lang="ru-RU"/>
          </a:p>
        </p:txBody>
      </p:sp>
      <p:sp>
        <p:nvSpPr>
          <p:cNvPr id="5" name="Slide Number Placeholder 4"/>
          <p:cNvSpPr>
            <a:spLocks noGrp="1"/>
          </p:cNvSpPr>
          <p:nvPr>
            <p:ph type="sldNum" sz="quarter" idx="12"/>
          </p:nvPr>
        </p:nvSpPr>
        <p:spPr/>
        <p:txBody>
          <a:bodyPr/>
          <a:lstStyle/>
          <a:p>
            <a:pPr>
              <a:defRPr/>
            </a:pPr>
            <a:fld id="{61B1B067-26E6-4C04-AA12-99637446F56A}" type="slidenum">
              <a:rPr lang="ru-RU" smtClean="0"/>
              <a:pPr>
                <a:defRPr/>
              </a:pPr>
              <a:t>21</a:t>
            </a:fld>
            <a:endParaRPr lang="ru-RU"/>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953" y="1772816"/>
            <a:ext cx="8839200" cy="2748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568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898989"/>
                </a:solidFill>
                <a:latin typeface="Calibri" pitchFamily="34" charset="0"/>
              </a:rPr>
              <a:t>Mirian Tabidze         HEPI TSU</a:t>
            </a:r>
            <a:endParaRPr lang="ru-RU" smtClean="0">
              <a:solidFill>
                <a:srgbClr val="898989"/>
              </a:solidFill>
              <a:latin typeface="Calibri" pitchFamily="34" charset="0"/>
            </a:endParaRPr>
          </a:p>
        </p:txBody>
      </p:sp>
      <p:sp>
        <p:nvSpPr>
          <p:cNvPr id="10" name="Slide Number Placeholder 5"/>
          <p:cNvSpPr>
            <a:spLocks noGrp="1"/>
          </p:cNvSpPr>
          <p:nvPr>
            <p:ph type="sldNum" sz="quarter" idx="12"/>
          </p:nvPr>
        </p:nvSpPr>
        <p:spPr/>
        <p:txBody>
          <a:bodyPr/>
          <a:lstStyle/>
          <a:p>
            <a:pPr>
              <a:defRPr/>
            </a:pPr>
            <a:fld id="{CF8AABAC-D226-4D52-94CD-8740B809FBE0}" type="slidenum">
              <a:rPr lang="ru-RU"/>
              <a:pPr>
                <a:defRPr/>
              </a:pPr>
              <a:t>3</a:t>
            </a:fld>
            <a:endParaRPr lang="ru-RU"/>
          </a:p>
        </p:txBody>
      </p:sp>
      <p:sp>
        <p:nvSpPr>
          <p:cNvPr id="10244" name="Title 1"/>
          <p:cNvSpPr>
            <a:spLocks noGrp="1"/>
          </p:cNvSpPr>
          <p:nvPr>
            <p:ph type="title"/>
          </p:nvPr>
        </p:nvSpPr>
        <p:spPr/>
        <p:txBody>
          <a:bodyPr/>
          <a:lstStyle/>
          <a:p>
            <a:pPr algn="l" eaLnBrk="1" hangingPunct="1"/>
            <a:r>
              <a:rPr lang="en-US" sz="3600" smtClean="0">
                <a:solidFill>
                  <a:schemeClr val="tx2"/>
                </a:solidFill>
              </a:rPr>
              <a:t>Introduction:</a:t>
            </a:r>
            <a:r>
              <a:rPr lang="en-US" smtClean="0"/>
              <a:t> </a:t>
            </a:r>
            <a:r>
              <a:rPr lang="en-US" sz="3600" smtClean="0">
                <a:solidFill>
                  <a:srgbClr val="00B0F0"/>
                </a:solidFill>
              </a:rPr>
              <a:t>Quark distributions</a:t>
            </a:r>
          </a:p>
        </p:txBody>
      </p:sp>
      <p:pic>
        <p:nvPicPr>
          <p:cNvPr id="10245"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8838" y="2074863"/>
            <a:ext cx="3565525" cy="3335337"/>
          </a:xfrm>
          <a:prstGeom prst="rect">
            <a:avLst/>
          </a:prstGeom>
          <a:noFill/>
          <a:ln w="9525">
            <a:solidFill>
              <a:srgbClr val="3A6F8A"/>
            </a:solidFill>
            <a:miter lim="800000"/>
            <a:headEnd/>
            <a:tailEnd/>
          </a:ln>
          <a:extLst>
            <a:ext uri="{909E8E84-426E-40DD-AFC4-6F175D3DCCD1}">
              <a14:hiddenFill xmlns:a14="http://schemas.microsoft.com/office/drawing/2010/main" xmlns="">
                <a:solidFill>
                  <a:srgbClr val="FFFFFF"/>
                </a:solidFill>
              </a14:hiddenFill>
            </a:ext>
          </a:extLst>
        </p:spPr>
      </p:pic>
      <p:sp>
        <p:nvSpPr>
          <p:cNvPr id="10246" name="TextBox 8"/>
          <p:cNvSpPr txBox="1">
            <a:spLocks noChangeArrowheads="1"/>
          </p:cNvSpPr>
          <p:nvPr/>
        </p:nvSpPr>
        <p:spPr bwMode="auto">
          <a:xfrm>
            <a:off x="5357813" y="1928813"/>
            <a:ext cx="31750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800">
                <a:latin typeface="Calibri" pitchFamily="34" charset="0"/>
              </a:rPr>
              <a:t>Very well known </a:t>
            </a:r>
            <a:r>
              <a:rPr lang="en-US" sz="2800">
                <a:solidFill>
                  <a:srgbClr val="7030A0"/>
                </a:solidFill>
                <a:latin typeface="Calibri" pitchFamily="34" charset="0"/>
              </a:rPr>
              <a:t>q(x) = q</a:t>
            </a:r>
            <a:r>
              <a:rPr lang="en-US" sz="2800" baseline="-25000">
                <a:solidFill>
                  <a:srgbClr val="7030A0"/>
                </a:solidFill>
                <a:latin typeface="Calibri" pitchFamily="34" charset="0"/>
              </a:rPr>
              <a:t>+</a:t>
            </a:r>
            <a:r>
              <a:rPr lang="en-US" sz="2800">
                <a:solidFill>
                  <a:srgbClr val="7030A0"/>
                </a:solidFill>
                <a:latin typeface="Calibri" pitchFamily="34" charset="0"/>
              </a:rPr>
              <a:t>(x) + q-(x) </a:t>
            </a:r>
            <a:endParaRPr lang="en-GB" sz="2800">
              <a:solidFill>
                <a:srgbClr val="7030A0"/>
              </a:solidFill>
              <a:latin typeface="Calibri" pitchFamily="34" charset="0"/>
            </a:endParaRPr>
          </a:p>
        </p:txBody>
      </p:sp>
      <p:sp>
        <p:nvSpPr>
          <p:cNvPr id="10247" name="TextBox 9"/>
          <p:cNvSpPr txBox="1">
            <a:spLocks noChangeArrowheads="1"/>
          </p:cNvSpPr>
          <p:nvPr/>
        </p:nvSpPr>
        <p:spPr bwMode="auto">
          <a:xfrm>
            <a:off x="5429250" y="3429000"/>
            <a:ext cx="2879725"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800">
                <a:latin typeface="Calibri" pitchFamily="34" charset="0"/>
              </a:rPr>
              <a:t>Well known </a:t>
            </a:r>
          </a:p>
          <a:p>
            <a:pPr eaLnBrk="1" hangingPunct="1"/>
            <a:r>
              <a:rPr lang="el-GR" sz="2000" b="1">
                <a:solidFill>
                  <a:srgbClr val="7030A0"/>
                </a:solidFill>
                <a:latin typeface="Calibri" pitchFamily="34" charset="0"/>
              </a:rPr>
              <a:t>Δ</a:t>
            </a:r>
            <a:r>
              <a:rPr lang="en-US" sz="2800">
                <a:solidFill>
                  <a:srgbClr val="7030A0"/>
                </a:solidFill>
                <a:latin typeface="Calibri" pitchFamily="34" charset="0"/>
              </a:rPr>
              <a:t>q(x) = q</a:t>
            </a:r>
            <a:r>
              <a:rPr lang="en-US" sz="2800" baseline="-25000">
                <a:solidFill>
                  <a:srgbClr val="7030A0"/>
                </a:solidFill>
                <a:latin typeface="Calibri" pitchFamily="34" charset="0"/>
              </a:rPr>
              <a:t>+</a:t>
            </a:r>
            <a:r>
              <a:rPr lang="en-US" sz="2800">
                <a:solidFill>
                  <a:srgbClr val="7030A0"/>
                </a:solidFill>
                <a:latin typeface="Calibri" pitchFamily="34" charset="0"/>
              </a:rPr>
              <a:t>(x) - q-(x)</a:t>
            </a:r>
            <a:endParaRPr lang="en-GB" sz="2800">
              <a:solidFill>
                <a:srgbClr val="7030A0"/>
              </a:solidFill>
              <a:latin typeface="Calibri" pitchFamily="34" charset="0"/>
            </a:endParaRPr>
          </a:p>
        </p:txBody>
      </p:sp>
      <p:sp>
        <p:nvSpPr>
          <p:cNvPr id="10248" name="TextBox 10"/>
          <p:cNvSpPr txBox="1">
            <a:spLocks noChangeArrowheads="1"/>
          </p:cNvSpPr>
          <p:nvPr/>
        </p:nvSpPr>
        <p:spPr bwMode="auto">
          <a:xfrm>
            <a:off x="5429250" y="4714875"/>
            <a:ext cx="277495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800">
                <a:solidFill>
                  <a:srgbClr val="FF0000"/>
                </a:solidFill>
                <a:latin typeface="Calibri" pitchFamily="34" charset="0"/>
              </a:rPr>
              <a:t>Largely unknown </a:t>
            </a:r>
          </a:p>
          <a:p>
            <a:pPr eaLnBrk="1" hangingPunct="1"/>
            <a:r>
              <a:rPr lang="en-GB" sz="2400">
                <a:solidFill>
                  <a:srgbClr val="7030A0"/>
                </a:solidFill>
                <a:latin typeface="Calibri" pitchFamily="34" charset="0"/>
              </a:rPr>
              <a:t>Chirality Odd nature</a:t>
            </a:r>
            <a:endParaRPr lang="en-GB" sz="2400">
              <a:solidFill>
                <a:srgbClr val="FF0000"/>
              </a:solidFill>
              <a:latin typeface="Calibri" pitchFamily="34" charset="0"/>
            </a:endParaRPr>
          </a:p>
        </p:txBody>
      </p:sp>
      <p:sp>
        <p:nvSpPr>
          <p:cNvPr id="7" name="Footer Placeholder 6"/>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cs typeface="+mn-cs"/>
              </a:rPr>
              <a:t>Mirian Tabidze         HEPI TSU</a:t>
            </a:r>
            <a:endParaRPr lang="ru-RU" sz="1200" dirty="0">
              <a:solidFill>
                <a:schemeClr val="tx1">
                  <a:tint val="75000"/>
                </a:schemeClr>
              </a:solidFill>
              <a:latin typeface="+mn-lt"/>
              <a:cs typeface="+mn-cs"/>
            </a:endParaRPr>
          </a:p>
        </p:txBody>
      </p:sp>
      <p:sp>
        <p:nvSpPr>
          <p:cNvPr id="10250" name="TextBox 7"/>
          <p:cNvSpPr txBox="1">
            <a:spLocks noChangeArrowheads="1"/>
          </p:cNvSpPr>
          <p:nvPr/>
        </p:nvSpPr>
        <p:spPr bwMode="auto">
          <a:xfrm>
            <a:off x="2771775" y="5786438"/>
            <a:ext cx="55864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Calibri" pitchFamily="34" charset="0"/>
              </a:rPr>
              <a:t>Soffer inequality: q(x) + </a:t>
            </a:r>
            <a:r>
              <a:rPr lang="el-GR" sz="2400">
                <a:latin typeface="Calibri" pitchFamily="34" charset="0"/>
              </a:rPr>
              <a:t>Δ</a:t>
            </a:r>
            <a:r>
              <a:rPr lang="en-US" sz="2400">
                <a:latin typeface="Calibri" pitchFamily="34" charset="0"/>
              </a:rPr>
              <a:t>q(x) ≥ 2|</a:t>
            </a:r>
            <a:r>
              <a:rPr lang="el-GR" sz="2400">
                <a:latin typeface="Calibri" pitchFamily="34" charset="0"/>
              </a:rPr>
              <a:t>δ</a:t>
            </a:r>
            <a:r>
              <a:rPr lang="en-US" sz="2400">
                <a:latin typeface="Calibri" pitchFamily="34" charset="0"/>
              </a:rPr>
              <a:t>q(x)|</a:t>
            </a:r>
            <a:endParaRPr lang="ru-RU" sz="240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bwMode="auto">
          <a:xfrm>
            <a:off x="3124200" y="6356349"/>
            <a:ext cx="2895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898989"/>
                </a:solidFill>
                <a:latin typeface="Calibri" pitchFamily="34" charset="0"/>
              </a:rPr>
              <a:t>Mirian Tabidze         HEPI TSU</a:t>
            </a:r>
            <a:endParaRPr lang="ru-RU" smtClean="0">
              <a:solidFill>
                <a:srgbClr val="898989"/>
              </a:solidFill>
              <a:latin typeface="Calibri" pitchFamily="34" charset="0"/>
            </a:endParaRPr>
          </a:p>
        </p:txBody>
      </p:sp>
      <p:sp>
        <p:nvSpPr>
          <p:cNvPr id="8" name="Slide Number Placeholder 5"/>
          <p:cNvSpPr>
            <a:spLocks noGrp="1"/>
          </p:cNvSpPr>
          <p:nvPr>
            <p:ph type="sldNum" sz="quarter" idx="12"/>
          </p:nvPr>
        </p:nvSpPr>
        <p:spPr/>
        <p:txBody>
          <a:bodyPr/>
          <a:lstStyle/>
          <a:p>
            <a:pPr>
              <a:defRPr/>
            </a:pPr>
            <a:fld id="{8C9894EE-C232-4F90-BFA9-B28844083E07}" type="slidenum">
              <a:rPr lang="ru-RU"/>
              <a:pPr>
                <a:defRPr/>
              </a:pPr>
              <a:t>4</a:t>
            </a:fld>
            <a:endParaRPr lang="ru-RU"/>
          </a:p>
        </p:txBody>
      </p:sp>
      <p:sp>
        <p:nvSpPr>
          <p:cNvPr id="4" name="Footer Placeholder 2"/>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cs typeface="+mn-cs"/>
              </a:rPr>
              <a:t>Mirian Tabidze         HEPI TSU</a:t>
            </a:r>
            <a:endParaRPr lang="ru-RU" sz="1200" dirty="0">
              <a:solidFill>
                <a:schemeClr val="tx1">
                  <a:tint val="75000"/>
                </a:schemeClr>
              </a:solidFill>
              <a:latin typeface="+mn-lt"/>
              <a:cs typeface="+mn-cs"/>
            </a:endParaRPr>
          </a:p>
        </p:txBody>
      </p:sp>
      <p:pic>
        <p:nvPicPr>
          <p:cNvPr id="1126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71450"/>
            <a:ext cx="9144000" cy="640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0" name="TextBox 4"/>
          <p:cNvSpPr txBox="1">
            <a:spLocks noChangeArrowheads="1"/>
          </p:cNvSpPr>
          <p:nvPr/>
        </p:nvSpPr>
        <p:spPr bwMode="auto">
          <a:xfrm>
            <a:off x="285750" y="500063"/>
            <a:ext cx="16430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omic Sans MS" pitchFamily="66" charset="0"/>
              </a:rPr>
              <a:t>Proton Spin</a:t>
            </a:r>
            <a:endParaRPr lang="ru-RU">
              <a:latin typeface="Comic Sans MS" pitchFamily="66" charset="0"/>
            </a:endParaRPr>
          </a:p>
        </p:txBody>
      </p:sp>
      <p:cxnSp>
        <p:nvCxnSpPr>
          <p:cNvPr id="7" name="Straight Arrow Connector 6"/>
          <p:cNvCxnSpPr/>
          <p:nvPr/>
        </p:nvCxnSpPr>
        <p:spPr>
          <a:xfrm rot="16200000" flipH="1">
            <a:off x="714375" y="857250"/>
            <a:ext cx="357188" cy="35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898989"/>
                </a:solidFill>
                <a:latin typeface="Calibri" pitchFamily="34" charset="0"/>
              </a:rPr>
              <a:t>Mirian Tabidze         HEPI TSU</a:t>
            </a:r>
            <a:endParaRPr lang="ru-RU" smtClean="0">
              <a:solidFill>
                <a:srgbClr val="898989"/>
              </a:solidFill>
              <a:latin typeface="Calibri" pitchFamily="34" charset="0"/>
            </a:endParaRPr>
          </a:p>
        </p:txBody>
      </p:sp>
      <p:sp>
        <p:nvSpPr>
          <p:cNvPr id="10" name="Slide Number Placeholder 5"/>
          <p:cNvSpPr>
            <a:spLocks noGrp="1"/>
          </p:cNvSpPr>
          <p:nvPr>
            <p:ph type="sldNum" sz="quarter" idx="12"/>
          </p:nvPr>
        </p:nvSpPr>
        <p:spPr/>
        <p:txBody>
          <a:bodyPr/>
          <a:lstStyle/>
          <a:p>
            <a:pPr>
              <a:defRPr/>
            </a:pPr>
            <a:fld id="{0E4F1EAA-7AB8-41A8-95B1-110EF0B0AD46}" type="slidenum">
              <a:rPr lang="ru-RU"/>
              <a:pPr>
                <a:defRPr/>
              </a:pPr>
              <a:t>5</a:t>
            </a:fld>
            <a:endParaRPr lang="ru-RU"/>
          </a:p>
        </p:txBody>
      </p:sp>
      <p:sp>
        <p:nvSpPr>
          <p:cNvPr id="2053" name="Title 1"/>
          <p:cNvSpPr>
            <a:spLocks noGrp="1"/>
          </p:cNvSpPr>
          <p:nvPr>
            <p:ph type="title"/>
          </p:nvPr>
        </p:nvSpPr>
        <p:spPr/>
        <p:txBody>
          <a:bodyPr/>
          <a:lstStyle/>
          <a:p>
            <a:pPr algn="l" eaLnBrk="1" hangingPunct="1"/>
            <a:r>
              <a:rPr lang="en-GB" sz="3600" smtClean="0">
                <a:solidFill>
                  <a:schemeClr val="tx2"/>
                </a:solidFill>
              </a:rPr>
              <a:t>Introduction:</a:t>
            </a:r>
            <a:r>
              <a:rPr lang="en-GB" sz="3600" smtClean="0"/>
              <a:t> </a:t>
            </a:r>
            <a:r>
              <a:rPr lang="en-GB" sz="3600" smtClean="0">
                <a:solidFill>
                  <a:srgbClr val="00B0F0"/>
                </a:solidFill>
              </a:rPr>
              <a:t>Drell Yan</a:t>
            </a:r>
          </a:p>
        </p:txBody>
      </p:sp>
      <p:sp>
        <p:nvSpPr>
          <p:cNvPr id="7" name="Text Box 8"/>
          <p:cNvSpPr txBox="1">
            <a:spLocks noChangeArrowheads="1"/>
          </p:cNvSpPr>
          <p:nvPr/>
        </p:nvSpPr>
        <p:spPr bwMode="auto">
          <a:xfrm>
            <a:off x="685800" y="5486400"/>
            <a:ext cx="2057400" cy="709613"/>
          </a:xfrm>
          <a:prstGeom prst="rect">
            <a:avLst/>
          </a:prstGeom>
          <a:noFill/>
          <a:ln>
            <a:noFill/>
            <a:headEnd/>
            <a:tailEnd/>
          </a:ln>
          <a:effectLst/>
        </p:spPr>
        <p:style>
          <a:lnRef idx="1">
            <a:schemeClr val="accent3"/>
          </a:lnRef>
          <a:fillRef idx="2">
            <a:schemeClr val="accent3"/>
          </a:fillRef>
          <a:effectRef idx="1">
            <a:schemeClr val="accent3"/>
          </a:effectRef>
          <a:fontRef idx="minor">
            <a:schemeClr val="dk1"/>
          </a:fontRef>
        </p:style>
        <p:txBody>
          <a:bodyPr lIns="90000" tIns="46800" rIns="90000" bIns="46800">
            <a:spAutoFit/>
          </a:bodyPr>
          <a:lstStyle/>
          <a:p>
            <a:pPr fontAlgn="auto">
              <a:spcBef>
                <a:spcPts val="0"/>
              </a:spcBef>
              <a:spcAft>
                <a:spcPts val="0"/>
              </a:spcAft>
              <a:defRPr/>
            </a:pPr>
            <a:r>
              <a:rPr lang="de-DE" sz="2000" dirty="0">
                <a:solidFill>
                  <a:schemeClr val="tx1"/>
                </a:solidFill>
                <a:ea typeface="Arial" pitchFamily="34" charset="0"/>
              </a:rPr>
              <a:t>Double </a:t>
            </a:r>
            <a:r>
              <a:rPr lang="en-GB" sz="2000" dirty="0">
                <a:solidFill>
                  <a:schemeClr val="tx1"/>
                </a:solidFill>
                <a:ea typeface="Arial" pitchFamily="34" charset="0"/>
              </a:rPr>
              <a:t>transverse</a:t>
            </a:r>
            <a:r>
              <a:rPr lang="de-DE" sz="2000" dirty="0">
                <a:solidFill>
                  <a:schemeClr val="tx1"/>
                </a:solidFill>
                <a:ea typeface="Arial" pitchFamily="34" charset="0"/>
              </a:rPr>
              <a:t> </a:t>
            </a:r>
          </a:p>
          <a:p>
            <a:pPr fontAlgn="auto">
              <a:spcBef>
                <a:spcPts val="0"/>
              </a:spcBef>
              <a:spcAft>
                <a:spcPts val="0"/>
              </a:spcAft>
              <a:defRPr/>
            </a:pPr>
            <a:r>
              <a:rPr lang="en-GB" sz="2000" dirty="0">
                <a:solidFill>
                  <a:schemeClr val="tx1"/>
                </a:solidFill>
                <a:ea typeface="Arial" pitchFamily="34" charset="0"/>
              </a:rPr>
              <a:t>spin</a:t>
            </a:r>
            <a:r>
              <a:rPr lang="de-DE" sz="2000" dirty="0">
                <a:solidFill>
                  <a:schemeClr val="tx1"/>
                </a:solidFill>
                <a:ea typeface="Arial" pitchFamily="34" charset="0"/>
              </a:rPr>
              <a:t> </a:t>
            </a:r>
            <a:r>
              <a:rPr lang="en-GB" sz="2000" dirty="0">
                <a:solidFill>
                  <a:schemeClr val="tx1"/>
                </a:solidFill>
                <a:ea typeface="Arial" pitchFamily="34" charset="0"/>
              </a:rPr>
              <a:t>asymmetry</a:t>
            </a:r>
          </a:p>
        </p:txBody>
      </p:sp>
      <p:graphicFrame>
        <p:nvGraphicFramePr>
          <p:cNvPr id="2050" name="Object 2"/>
          <p:cNvGraphicFramePr>
            <a:graphicFrameLocks noChangeAspect="1"/>
          </p:cNvGraphicFramePr>
          <p:nvPr/>
        </p:nvGraphicFramePr>
        <p:xfrm>
          <a:off x="2968625" y="5105400"/>
          <a:ext cx="5870575" cy="1376363"/>
        </p:xfrm>
        <a:graphic>
          <a:graphicData uri="http://schemas.openxmlformats.org/presentationml/2006/ole">
            <p:oleObj spid="_x0000_s2075" name="Equation" r:id="rId4" imgW="3136900" imgH="736600" progId="Equation.3">
              <p:embed/>
            </p:oleObj>
          </a:graphicData>
        </a:graphic>
      </p:graphicFrame>
      <p:sp>
        <p:nvSpPr>
          <p:cNvPr id="2055" name="Oval 10"/>
          <p:cNvSpPr>
            <a:spLocks noChangeArrowheads="1"/>
          </p:cNvSpPr>
          <p:nvPr/>
        </p:nvSpPr>
        <p:spPr bwMode="auto">
          <a:xfrm>
            <a:off x="6324600" y="4976813"/>
            <a:ext cx="2546350" cy="7747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spAutoFit/>
          </a:bodyPr>
          <a:lstStyle/>
          <a:p>
            <a:endParaRPr lang="en-GB">
              <a:latin typeface="Calibri" pitchFamily="34" charset="0"/>
            </a:endParaRPr>
          </a:p>
        </p:txBody>
      </p:sp>
      <p:sp>
        <p:nvSpPr>
          <p:cNvPr id="2056" name="Content Placeholder 2"/>
          <p:cNvSpPr txBox="1">
            <a:spLocks/>
          </p:cNvSpPr>
          <p:nvPr/>
        </p:nvSpPr>
        <p:spPr bwMode="auto">
          <a:xfrm>
            <a:off x="4724400" y="1676400"/>
            <a:ext cx="41148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ts val="1200"/>
              </a:spcAft>
              <a:buClr>
                <a:srgbClr val="009EE0"/>
              </a:buClr>
              <a:buFont typeface="Arial" charset="0"/>
              <a:buChar char="•"/>
            </a:pPr>
            <a:r>
              <a:rPr lang="en-GB" sz="2000">
                <a:latin typeface="Calibri" pitchFamily="34" charset="0"/>
              </a:rPr>
              <a:t>Interaction between </a:t>
            </a:r>
            <a:br>
              <a:rPr lang="en-GB" sz="2000">
                <a:latin typeface="Calibri" pitchFamily="34" charset="0"/>
              </a:rPr>
            </a:br>
            <a:r>
              <a:rPr lang="en-GB" sz="2000">
                <a:latin typeface="Calibri" pitchFamily="34" charset="0"/>
              </a:rPr>
              <a:t>quark and antiquark</a:t>
            </a:r>
          </a:p>
          <a:p>
            <a:pPr>
              <a:spcBef>
                <a:spcPct val="20000"/>
              </a:spcBef>
              <a:spcAft>
                <a:spcPts val="1200"/>
              </a:spcAft>
              <a:buClr>
                <a:srgbClr val="009EE0"/>
              </a:buClr>
              <a:buFont typeface="Arial" charset="0"/>
              <a:buChar char="•"/>
            </a:pPr>
            <a:r>
              <a:rPr lang="en-GB" sz="2000">
                <a:latin typeface="Calibri" pitchFamily="34" charset="0"/>
              </a:rPr>
              <a:t>Direct access to </a:t>
            </a:r>
            <a:r>
              <a:rPr lang="en-GB" sz="2000">
                <a:solidFill>
                  <a:srgbClr val="FF0000"/>
                </a:solidFill>
                <a:latin typeface="Calibri" pitchFamily="34" charset="0"/>
              </a:rPr>
              <a:t>“transversity“</a:t>
            </a:r>
            <a:r>
              <a:rPr lang="en-GB" sz="2000">
                <a:latin typeface="Calibri" pitchFamily="34" charset="0"/>
              </a:rPr>
              <a:t> in Drell Yan</a:t>
            </a:r>
          </a:p>
        </p:txBody>
      </p:sp>
      <p:pic>
        <p:nvPicPr>
          <p:cNvPr id="2057" name="Picture 14" descr="DrellYan_ppbar.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000" y="1524000"/>
            <a:ext cx="3648075" cy="3900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7"/>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cs typeface="+mn-cs"/>
              </a:rPr>
              <a:t>Mirian Tabidze         HEPI TSU</a:t>
            </a:r>
            <a:endParaRPr lang="ru-RU" sz="1200"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lstStyle/>
          <a:p>
            <a:r>
              <a:rPr lang="en-US" dirty="0" smtClean="0"/>
              <a:t>PAX DETECTOR: </a:t>
            </a:r>
            <a:r>
              <a:rPr lang="en-US" dirty="0"/>
              <a:t>Artists </a:t>
            </a:r>
            <a:r>
              <a:rPr lang="en-US" dirty="0" smtClean="0"/>
              <a:t>view</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Mirian Tabidze         HEPI TSU</a:t>
            </a:r>
            <a:endParaRPr lang="ru-RU"/>
          </a:p>
        </p:txBody>
      </p:sp>
      <p:sp>
        <p:nvSpPr>
          <p:cNvPr id="5" name="Slide Number Placeholder 4"/>
          <p:cNvSpPr>
            <a:spLocks noGrp="1"/>
          </p:cNvSpPr>
          <p:nvPr>
            <p:ph type="sldNum" sz="quarter" idx="12"/>
          </p:nvPr>
        </p:nvSpPr>
        <p:spPr/>
        <p:txBody>
          <a:bodyPr/>
          <a:lstStyle/>
          <a:p>
            <a:pPr>
              <a:defRPr/>
            </a:pPr>
            <a:fld id="{61B1B067-26E6-4C04-AA12-99637446F56A}" type="slidenum">
              <a:rPr lang="ru-RU" smtClean="0"/>
              <a:pPr>
                <a:defRPr/>
              </a:pPr>
              <a:t>6</a:t>
            </a:fld>
            <a:endParaRPr lang="ru-RU"/>
          </a:p>
        </p:txBody>
      </p:sp>
      <p:pic>
        <p:nvPicPr>
          <p:cNvPr id="696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669635"/>
            <a:ext cx="6912768" cy="4371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1856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Drell</a:t>
            </a:r>
            <a:r>
              <a:rPr lang="en-US" dirty="0" smtClean="0"/>
              <a:t>-Yan signal and background</a:t>
            </a:r>
            <a:endParaRPr lang="en-US" dirty="0"/>
          </a:p>
        </p:txBody>
      </p:sp>
      <p:sp>
        <p:nvSpPr>
          <p:cNvPr id="3" name="Content Placeholder 2"/>
          <p:cNvSpPr>
            <a:spLocks noGrp="1"/>
          </p:cNvSpPr>
          <p:nvPr>
            <p:ph idx="1"/>
          </p:nvPr>
        </p:nvSpPr>
        <p:spPr>
          <a:xfrm>
            <a:off x="467544" y="1556792"/>
            <a:ext cx="8229600" cy="4525963"/>
          </a:xfrm>
        </p:spPr>
        <p:txBody>
          <a:bodyPr/>
          <a:lstStyle/>
          <a:p>
            <a:pPr marL="0" indent="0">
              <a:buNone/>
            </a:pP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Mirian Tabidze         HEPI TSU</a:t>
            </a:r>
            <a:endParaRPr lang="ru-RU"/>
          </a:p>
        </p:txBody>
      </p:sp>
      <p:sp>
        <p:nvSpPr>
          <p:cNvPr id="5" name="Slide Number Placeholder 4"/>
          <p:cNvSpPr>
            <a:spLocks noGrp="1"/>
          </p:cNvSpPr>
          <p:nvPr>
            <p:ph type="sldNum" sz="quarter" idx="12"/>
          </p:nvPr>
        </p:nvSpPr>
        <p:spPr/>
        <p:txBody>
          <a:bodyPr/>
          <a:lstStyle/>
          <a:p>
            <a:pPr>
              <a:defRPr/>
            </a:pPr>
            <a:fld id="{61B1B067-26E6-4C04-AA12-99637446F56A}" type="slidenum">
              <a:rPr lang="ru-RU" smtClean="0"/>
              <a:pPr>
                <a:defRPr/>
              </a:pPr>
              <a:t>7</a:t>
            </a:fld>
            <a:endParaRPr lang="ru-RU"/>
          </a:p>
        </p:txBody>
      </p:sp>
      <p:pic>
        <p:nvPicPr>
          <p:cNvPr id="706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2204864"/>
            <a:ext cx="5905500" cy="288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2795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898989"/>
                </a:solidFill>
                <a:latin typeface="Calibri" pitchFamily="34" charset="0"/>
              </a:rPr>
              <a:t>Mirian Tabidze         HEPI TSU</a:t>
            </a:r>
            <a:endParaRPr lang="ru-RU" smtClean="0">
              <a:solidFill>
                <a:srgbClr val="898989"/>
              </a:solidFill>
              <a:latin typeface="Calibri" pitchFamily="34" charset="0"/>
            </a:endParaRPr>
          </a:p>
        </p:txBody>
      </p:sp>
      <p:sp>
        <p:nvSpPr>
          <p:cNvPr id="9" name="Slide Number Placeholder 5"/>
          <p:cNvSpPr>
            <a:spLocks noGrp="1"/>
          </p:cNvSpPr>
          <p:nvPr>
            <p:ph type="sldNum" sz="quarter" idx="12"/>
          </p:nvPr>
        </p:nvSpPr>
        <p:spPr/>
        <p:txBody>
          <a:bodyPr/>
          <a:lstStyle/>
          <a:p>
            <a:pPr>
              <a:defRPr/>
            </a:pPr>
            <a:fld id="{3B5DF7C5-D2BD-4F49-B77B-21D5DD88DDA4}" type="slidenum">
              <a:rPr lang="ru-RU"/>
              <a:pPr>
                <a:defRPr/>
              </a:pPr>
              <a:t>8</a:t>
            </a:fld>
            <a:endParaRPr lang="ru-RU"/>
          </a:p>
        </p:txBody>
      </p:sp>
      <p:sp>
        <p:nvSpPr>
          <p:cNvPr id="13316" name="Title 1"/>
          <p:cNvSpPr>
            <a:spLocks noGrp="1"/>
          </p:cNvSpPr>
          <p:nvPr>
            <p:ph type="title"/>
          </p:nvPr>
        </p:nvSpPr>
        <p:spPr/>
        <p:txBody>
          <a:bodyPr/>
          <a:lstStyle/>
          <a:p>
            <a:pPr algn="l" eaLnBrk="1" hangingPunct="1"/>
            <a:r>
              <a:rPr lang="en-GB" sz="3600" smtClean="0">
                <a:solidFill>
                  <a:schemeClr val="tx2"/>
                </a:solidFill>
              </a:rPr>
              <a:t>Polarisation</a:t>
            </a:r>
          </a:p>
        </p:txBody>
      </p:sp>
      <p:pic>
        <p:nvPicPr>
          <p:cNvPr id="133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0125" y="1928813"/>
            <a:ext cx="7040563" cy="349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8" name="Text Box 5"/>
          <p:cNvSpPr txBox="1">
            <a:spLocks noChangeArrowheads="1"/>
          </p:cNvSpPr>
          <p:nvPr/>
        </p:nvSpPr>
        <p:spPr bwMode="auto">
          <a:xfrm>
            <a:off x="785813" y="1357313"/>
            <a:ext cx="813117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atin typeface="Verdana" pitchFamily="34" charset="0"/>
              </a:rPr>
              <a:t>For an ensemble of spin ½ </a:t>
            </a:r>
            <a:r>
              <a:rPr lang="en-GB">
                <a:latin typeface="Calibri" pitchFamily="34" charset="0"/>
              </a:rPr>
              <a:t>particles</a:t>
            </a:r>
            <a:r>
              <a:rPr lang="en-GB">
                <a:latin typeface="Verdana" pitchFamily="34" charset="0"/>
              </a:rPr>
              <a:t> with projections </a:t>
            </a:r>
            <a:r>
              <a:rPr lang="en-GB">
                <a:latin typeface="Verdana" pitchFamily="34" charset="0"/>
                <a:sym typeface="Symbol" pitchFamily="18" charset="2"/>
              </a:rPr>
              <a:t>+</a:t>
            </a:r>
            <a:r>
              <a:rPr lang="en-GB">
                <a:latin typeface="Verdana" pitchFamily="34" charset="0"/>
              </a:rPr>
              <a:t> </a:t>
            </a:r>
            <a:r>
              <a:rPr lang="en-GB">
                <a:latin typeface="Verdana" pitchFamily="34" charset="0"/>
                <a:sym typeface="Symbol" pitchFamily="18" charset="2"/>
              </a:rPr>
              <a:t>() and – () </a:t>
            </a:r>
          </a:p>
        </p:txBody>
      </p:sp>
      <p:sp>
        <p:nvSpPr>
          <p:cNvPr id="6" name="Footer Placeholder 5"/>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cs typeface="+mn-cs"/>
              </a:rPr>
              <a:t>Mirian Tabidze         HEPI TSU</a:t>
            </a:r>
            <a:endParaRPr lang="ru-RU" sz="1200" dirty="0">
              <a:solidFill>
                <a:schemeClr val="tx1">
                  <a:tint val="75000"/>
                </a:schemeClr>
              </a:solidFill>
              <a:latin typeface="+mn-lt"/>
              <a:cs typeface="+mn-cs"/>
            </a:endParaRPr>
          </a:p>
        </p:txBody>
      </p:sp>
      <p:sp>
        <p:nvSpPr>
          <p:cNvPr id="13320" name="TextBox 6"/>
          <p:cNvSpPr txBox="1">
            <a:spLocks noChangeArrowheads="1"/>
          </p:cNvSpPr>
          <p:nvPr/>
        </p:nvSpPr>
        <p:spPr bwMode="auto">
          <a:xfrm>
            <a:off x="1500188" y="5572125"/>
            <a:ext cx="2286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Calibri" pitchFamily="34" charset="0"/>
              </a:rPr>
              <a:t>   </a:t>
            </a:r>
            <a:r>
              <a:rPr lang="el-GR">
                <a:latin typeface="Calibri" pitchFamily="34" charset="0"/>
              </a:rPr>
              <a:t>σ</a:t>
            </a:r>
            <a:r>
              <a:rPr lang="en-US">
                <a:latin typeface="Calibri" pitchFamily="34" charset="0"/>
              </a:rPr>
              <a:t>(↑↑) ≠ </a:t>
            </a:r>
            <a:r>
              <a:rPr lang="el-GR">
                <a:latin typeface="Calibri" pitchFamily="34" charset="0"/>
              </a:rPr>
              <a:t>σ</a:t>
            </a:r>
            <a:r>
              <a:rPr lang="en-US">
                <a:latin typeface="Calibri" pitchFamily="34" charset="0"/>
              </a:rPr>
              <a:t>(↑↓)</a:t>
            </a:r>
            <a:endParaRPr lang="ru-RU">
              <a:latin typeface="Calibri" pitchFamily="34" charset="0"/>
            </a:endParaRPr>
          </a:p>
        </p:txBody>
      </p:sp>
      <p:pic>
        <p:nvPicPr>
          <p:cNvPr id="13321"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15000" y="5429250"/>
            <a:ext cx="1643063"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solidFill>
                  <a:srgbClr val="898989"/>
                </a:solidFill>
                <a:latin typeface="Calibri" pitchFamily="34" charset="0"/>
              </a:rPr>
              <a:t>Mirian Tabidze         HEPI TSU</a:t>
            </a:r>
            <a:endParaRPr lang="ru-RU" smtClean="0">
              <a:solidFill>
                <a:srgbClr val="898989"/>
              </a:solidFill>
              <a:latin typeface="Calibri" pitchFamily="34" charset="0"/>
            </a:endParaRPr>
          </a:p>
        </p:txBody>
      </p:sp>
      <p:sp>
        <p:nvSpPr>
          <p:cNvPr id="26" name="Slide Number Placeholder 5"/>
          <p:cNvSpPr>
            <a:spLocks noGrp="1"/>
          </p:cNvSpPr>
          <p:nvPr>
            <p:ph type="sldNum" sz="quarter" idx="12"/>
          </p:nvPr>
        </p:nvSpPr>
        <p:spPr/>
        <p:txBody>
          <a:bodyPr/>
          <a:lstStyle/>
          <a:p>
            <a:pPr>
              <a:defRPr/>
            </a:pPr>
            <a:fld id="{A61FCF1A-57C3-4A9F-9013-8F907A49A27D}" type="slidenum">
              <a:rPr lang="ru-RU"/>
              <a:pPr>
                <a:defRPr/>
              </a:pPr>
              <a:t>9</a:t>
            </a:fld>
            <a:endParaRPr lang="ru-RU"/>
          </a:p>
        </p:txBody>
      </p:sp>
      <p:sp>
        <p:nvSpPr>
          <p:cNvPr id="15364" name="Title 1"/>
          <p:cNvSpPr>
            <a:spLocks noGrp="1"/>
          </p:cNvSpPr>
          <p:nvPr>
            <p:ph type="title"/>
          </p:nvPr>
        </p:nvSpPr>
        <p:spPr/>
        <p:txBody>
          <a:bodyPr/>
          <a:lstStyle/>
          <a:p>
            <a:pPr algn="l" eaLnBrk="1" hangingPunct="1"/>
            <a:r>
              <a:rPr lang="en-GB" sz="3600" smtClean="0">
                <a:solidFill>
                  <a:schemeClr val="tx2"/>
                </a:solidFill>
              </a:rPr>
              <a:t>Spin Flip</a:t>
            </a:r>
            <a:endParaRPr lang="en-US" sz="3600" smtClean="0">
              <a:solidFill>
                <a:schemeClr val="tx2"/>
              </a:solidFill>
            </a:endParaRPr>
          </a:p>
        </p:txBody>
      </p:sp>
      <p:pic>
        <p:nvPicPr>
          <p:cNvPr id="15365" name="Picture 23"/>
          <p:cNvPicPr>
            <a:picLocks noChangeAspect="1" noChangeArrowheads="1"/>
          </p:cNvPicPr>
          <p:nvPr/>
        </p:nvPicPr>
        <p:blipFill>
          <a:blip r:embed="rId3" cstate="print">
            <a:extLst>
              <a:ext uri="{28A0092B-C50C-407E-A947-70E740481C1C}">
                <a14:useLocalDpi xmlns:a14="http://schemas.microsoft.com/office/drawing/2010/main" xmlns="" val="0"/>
              </a:ext>
            </a:extLst>
          </a:blip>
          <a:srcRect b="36224"/>
          <a:stretch>
            <a:fillRect/>
          </a:stretch>
        </p:blipFill>
        <p:spPr bwMode="auto">
          <a:xfrm>
            <a:off x="2547938" y="2752725"/>
            <a:ext cx="4032250" cy="207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6" name="Rectangle 24"/>
          <p:cNvSpPr>
            <a:spLocks noChangeArrowheads="1"/>
          </p:cNvSpPr>
          <p:nvPr/>
        </p:nvSpPr>
        <p:spPr bwMode="auto">
          <a:xfrm>
            <a:off x="6580188" y="4003675"/>
            <a:ext cx="409575" cy="32385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spAutoFit/>
          </a:bodyPr>
          <a:lstStyle/>
          <a:p>
            <a:endParaRPr lang="en-US">
              <a:latin typeface="Calibri" pitchFamily="34" charset="0"/>
            </a:endParaRPr>
          </a:p>
        </p:txBody>
      </p:sp>
      <p:sp>
        <p:nvSpPr>
          <p:cNvPr id="15367" name="Line 25"/>
          <p:cNvSpPr>
            <a:spLocks noChangeShapeType="1"/>
          </p:cNvSpPr>
          <p:nvPr/>
        </p:nvSpPr>
        <p:spPr bwMode="auto">
          <a:xfrm>
            <a:off x="6659563" y="4075113"/>
            <a:ext cx="1587" cy="217487"/>
          </a:xfrm>
          <a:prstGeom prst="line">
            <a:avLst/>
          </a:prstGeom>
          <a:noFill/>
          <a:ln w="38100">
            <a:solidFill>
              <a:srgbClr val="FF3300"/>
            </a:solidFill>
            <a:round/>
            <a:headEnd/>
            <a:tailEnd type="triangle" w="med" len="me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5368" name="Line 26"/>
          <p:cNvSpPr>
            <a:spLocks noChangeShapeType="1"/>
          </p:cNvSpPr>
          <p:nvPr/>
        </p:nvSpPr>
        <p:spPr bwMode="auto">
          <a:xfrm>
            <a:off x="6732588" y="4075113"/>
            <a:ext cx="1587" cy="217487"/>
          </a:xfrm>
          <a:prstGeom prst="line">
            <a:avLst/>
          </a:prstGeom>
          <a:noFill/>
          <a:ln w="38100">
            <a:solidFill>
              <a:srgbClr val="FF3300"/>
            </a:solidFill>
            <a:round/>
            <a:headEnd type="triangle" w="med" len="me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5369" name="Line 27"/>
          <p:cNvSpPr>
            <a:spLocks noChangeShapeType="1"/>
          </p:cNvSpPr>
          <p:nvPr/>
        </p:nvSpPr>
        <p:spPr bwMode="auto">
          <a:xfrm>
            <a:off x="6804025" y="4087813"/>
            <a:ext cx="1588" cy="217487"/>
          </a:xfrm>
          <a:prstGeom prst="line">
            <a:avLst/>
          </a:prstGeom>
          <a:noFill/>
          <a:ln w="38100">
            <a:solidFill>
              <a:srgbClr val="FF3300"/>
            </a:solidFill>
            <a:round/>
            <a:headEnd/>
            <a:tailEnd type="triangle" w="med" len="me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5370" name="Rectangle 28"/>
          <p:cNvSpPr>
            <a:spLocks noChangeArrowheads="1"/>
          </p:cNvSpPr>
          <p:nvPr/>
        </p:nvSpPr>
        <p:spPr bwMode="auto">
          <a:xfrm>
            <a:off x="2116138" y="4016375"/>
            <a:ext cx="409575" cy="32385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spAutoFit/>
          </a:bodyPr>
          <a:lstStyle/>
          <a:p>
            <a:endParaRPr lang="en-US">
              <a:latin typeface="Calibri" pitchFamily="34" charset="0"/>
            </a:endParaRPr>
          </a:p>
        </p:txBody>
      </p:sp>
      <p:sp>
        <p:nvSpPr>
          <p:cNvPr id="15371" name="Line 29"/>
          <p:cNvSpPr>
            <a:spLocks noChangeShapeType="1"/>
          </p:cNvSpPr>
          <p:nvPr/>
        </p:nvSpPr>
        <p:spPr bwMode="auto">
          <a:xfrm>
            <a:off x="2330450" y="4087813"/>
            <a:ext cx="1588" cy="217487"/>
          </a:xfrm>
          <a:prstGeom prst="line">
            <a:avLst/>
          </a:prstGeom>
          <a:noFill/>
          <a:ln w="38100">
            <a:solidFill>
              <a:srgbClr val="FF3300"/>
            </a:solidFill>
            <a:round/>
            <a:headEnd type="triangle" w="med" len="me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5372" name="Line 30"/>
          <p:cNvSpPr>
            <a:spLocks noChangeShapeType="1"/>
          </p:cNvSpPr>
          <p:nvPr/>
        </p:nvSpPr>
        <p:spPr bwMode="auto">
          <a:xfrm>
            <a:off x="6877050" y="4087813"/>
            <a:ext cx="1588" cy="217487"/>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5373" name="Line 31"/>
          <p:cNvSpPr>
            <a:spLocks noChangeShapeType="1"/>
          </p:cNvSpPr>
          <p:nvPr/>
        </p:nvSpPr>
        <p:spPr bwMode="auto">
          <a:xfrm>
            <a:off x="2403475" y="4087813"/>
            <a:ext cx="1588" cy="217487"/>
          </a:xfrm>
          <a:prstGeom prst="line">
            <a:avLst/>
          </a:prstGeom>
          <a:noFill/>
          <a:ln w="38100">
            <a:solidFill>
              <a:srgbClr val="FF3300"/>
            </a:solidFill>
            <a:round/>
            <a:headEnd/>
            <a:tailEnd type="triangle" w="med" len="me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5374" name="Line 32"/>
          <p:cNvSpPr>
            <a:spLocks noChangeShapeType="1"/>
          </p:cNvSpPr>
          <p:nvPr/>
        </p:nvSpPr>
        <p:spPr bwMode="auto">
          <a:xfrm>
            <a:off x="2259013" y="4089400"/>
            <a:ext cx="1587" cy="217488"/>
          </a:xfrm>
          <a:prstGeom prst="line">
            <a:avLst/>
          </a:prstGeom>
          <a:noFill/>
          <a:ln w="38100">
            <a:solidFill>
              <a:srgbClr val="FF3300"/>
            </a:solidFill>
            <a:round/>
            <a:headEnd/>
            <a:tailEnd type="triangle" w="med" len="me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5375" name="Text Box 33"/>
          <p:cNvSpPr txBox="1">
            <a:spLocks noChangeArrowheads="1"/>
          </p:cNvSpPr>
          <p:nvPr/>
        </p:nvSpPr>
        <p:spPr bwMode="auto">
          <a:xfrm>
            <a:off x="2255838" y="2720975"/>
            <a:ext cx="1228725" cy="7413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solidFill>
                  <a:srgbClr val="FF3300"/>
                </a:solidFill>
                <a:latin typeface="Calibri" pitchFamily="34" charset="0"/>
              </a:rPr>
              <a:t>Polarised </a:t>
            </a:r>
            <a:r>
              <a:rPr lang="en-US" sz="1400">
                <a:latin typeface="Calibri" pitchFamily="34" charset="0"/>
              </a:rPr>
              <a:t>positron  beam</a:t>
            </a:r>
          </a:p>
        </p:txBody>
      </p:sp>
      <p:sp>
        <p:nvSpPr>
          <p:cNvPr id="15376" name="Text Box 34"/>
          <p:cNvSpPr txBox="1">
            <a:spLocks noChangeArrowheads="1"/>
          </p:cNvSpPr>
          <p:nvPr/>
        </p:nvSpPr>
        <p:spPr bwMode="auto">
          <a:xfrm>
            <a:off x="900113" y="3800475"/>
            <a:ext cx="1287462" cy="74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solidFill>
                  <a:srgbClr val="FF3300"/>
                </a:solidFill>
                <a:latin typeface="Calibri" pitchFamily="34" charset="0"/>
              </a:rPr>
              <a:t>Un-polarised</a:t>
            </a:r>
            <a:r>
              <a:rPr lang="en-US" sz="1400">
                <a:latin typeface="Calibri" pitchFamily="34" charset="0"/>
              </a:rPr>
              <a:t> anti-proton beam</a:t>
            </a:r>
          </a:p>
        </p:txBody>
      </p:sp>
      <p:sp>
        <p:nvSpPr>
          <p:cNvPr id="15377" name="Text Box 35"/>
          <p:cNvSpPr txBox="1">
            <a:spLocks noChangeArrowheads="1"/>
          </p:cNvSpPr>
          <p:nvPr/>
        </p:nvSpPr>
        <p:spPr bwMode="auto">
          <a:xfrm>
            <a:off x="6813550" y="3800475"/>
            <a:ext cx="1287463" cy="74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solidFill>
                  <a:srgbClr val="FF3300"/>
                </a:solidFill>
                <a:latin typeface="Calibri" pitchFamily="34" charset="0"/>
              </a:rPr>
              <a:t>Polarised </a:t>
            </a:r>
            <a:r>
              <a:rPr lang="en-US" sz="1400">
                <a:latin typeface="Calibri" pitchFamily="34" charset="0"/>
              </a:rPr>
              <a:t>anti-proton beam</a:t>
            </a:r>
          </a:p>
        </p:txBody>
      </p:sp>
      <p:sp>
        <p:nvSpPr>
          <p:cNvPr id="15378" name="AutoShape 36"/>
          <p:cNvSpPr>
            <a:spLocks noChangeArrowheads="1"/>
          </p:cNvSpPr>
          <p:nvPr/>
        </p:nvSpPr>
        <p:spPr bwMode="auto">
          <a:xfrm>
            <a:off x="4348163" y="3440113"/>
            <a:ext cx="395287" cy="647700"/>
          </a:xfrm>
          <a:prstGeom prst="downArrow">
            <a:avLst>
              <a:gd name="adj1" fmla="val 50000"/>
              <a:gd name="adj2" fmla="val 40964"/>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ctr">
            <a:spAutoFit/>
          </a:bodyPr>
          <a:lstStyle/>
          <a:p>
            <a:endParaRPr lang="en-US">
              <a:latin typeface="Calibri" pitchFamily="34" charset="0"/>
            </a:endParaRPr>
          </a:p>
        </p:txBody>
      </p:sp>
      <p:sp>
        <p:nvSpPr>
          <p:cNvPr id="15379" name="Text Box 37"/>
          <p:cNvSpPr txBox="1">
            <a:spLocks noChangeArrowheads="1"/>
          </p:cNvSpPr>
          <p:nvPr/>
        </p:nvSpPr>
        <p:spPr bwMode="auto">
          <a:xfrm>
            <a:off x="4132263" y="4376738"/>
            <a:ext cx="936625" cy="581025"/>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de-DE" sz="1600">
                <a:latin typeface="Calibri" pitchFamily="34" charset="0"/>
              </a:rPr>
              <a:t>Spin transfer</a:t>
            </a:r>
          </a:p>
        </p:txBody>
      </p:sp>
      <p:sp>
        <p:nvSpPr>
          <p:cNvPr id="15380" name="Text Box 38"/>
          <p:cNvSpPr txBox="1">
            <a:spLocks noChangeArrowheads="1"/>
          </p:cNvSpPr>
          <p:nvPr/>
        </p:nvSpPr>
        <p:spPr bwMode="auto">
          <a:xfrm>
            <a:off x="3570288" y="3003550"/>
            <a:ext cx="1930400" cy="581025"/>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Calibri" pitchFamily="34" charset="0"/>
              </a:rPr>
              <a:t>Velocity mismatch </a:t>
            </a:r>
            <a:r>
              <a:rPr lang="en-US" sz="1600">
                <a:latin typeface="Symbol" pitchFamily="18" charset="2"/>
              </a:rPr>
              <a:t>D</a:t>
            </a:r>
            <a:r>
              <a:rPr lang="en-US" sz="1600">
                <a:latin typeface="Calibri" pitchFamily="34" charset="0"/>
              </a:rPr>
              <a:t>v/c ~ 0.002</a:t>
            </a:r>
            <a:endParaRPr lang="en-US" sz="600">
              <a:latin typeface="Calibri" pitchFamily="34" charset="0"/>
            </a:endParaRPr>
          </a:p>
        </p:txBody>
      </p:sp>
      <p:sp>
        <p:nvSpPr>
          <p:cNvPr id="15381" name="Line 39"/>
          <p:cNvSpPr>
            <a:spLocks noChangeShapeType="1"/>
          </p:cNvSpPr>
          <p:nvPr/>
        </p:nvSpPr>
        <p:spPr bwMode="auto">
          <a:xfrm>
            <a:off x="2484438" y="4089400"/>
            <a:ext cx="1587" cy="204788"/>
          </a:xfrm>
          <a:prstGeom prst="line">
            <a:avLst/>
          </a:prstGeom>
          <a:noFill/>
          <a:ln w="38100">
            <a:solidFill>
              <a:srgbClr val="FF3300"/>
            </a:solidFill>
            <a:round/>
            <a:headEnd type="triangle" w="med" len="med"/>
            <a:tailEnd/>
          </a:ln>
          <a:extLst>
            <a:ext uri="{909E8E84-426E-40DD-AFC4-6F175D3DCCD1}">
              <a14:hiddenFill xmlns:a14="http://schemas.microsoft.com/office/drawing/2010/main" xmlns="">
                <a:noFill/>
              </a14:hiddenFill>
            </a:ext>
          </a:extLst>
        </p:spPr>
        <p:txBody>
          <a:bodyPr lIns="90000" tIns="46800" rIns="90000" bIns="46800">
            <a:spAutoFit/>
          </a:bodyPr>
          <a:lstStyle/>
          <a:p>
            <a:endParaRPr lang="en-US"/>
          </a:p>
        </p:txBody>
      </p:sp>
      <p:sp>
        <p:nvSpPr>
          <p:cNvPr id="15382" name="Text Box 41"/>
          <p:cNvSpPr txBox="1">
            <a:spLocks noChangeArrowheads="1"/>
          </p:cNvSpPr>
          <p:nvPr/>
        </p:nvSpPr>
        <p:spPr bwMode="auto">
          <a:xfrm>
            <a:off x="755650" y="2863850"/>
            <a:ext cx="7921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de-DE" u="sng">
                <a:latin typeface="Calibri" pitchFamily="34" charset="0"/>
              </a:rPr>
              <a:t>Idea:</a:t>
            </a:r>
          </a:p>
        </p:txBody>
      </p:sp>
      <p:sp>
        <p:nvSpPr>
          <p:cNvPr id="23" name="Text Box 43"/>
          <p:cNvSpPr txBox="1">
            <a:spLocks noChangeArrowheads="1"/>
          </p:cNvSpPr>
          <p:nvPr/>
        </p:nvSpPr>
        <p:spPr bwMode="auto">
          <a:xfrm>
            <a:off x="1357313" y="5572125"/>
            <a:ext cx="6429375" cy="617538"/>
          </a:xfrm>
          <a:prstGeom prst="rect">
            <a:avLst/>
          </a:prstGeom>
          <a:noFill/>
          <a:ln>
            <a:noFill/>
            <a:headEnd/>
            <a:tailEnd/>
          </a:ln>
          <a:effectLst/>
        </p:spPr>
        <p:style>
          <a:lnRef idx="3">
            <a:schemeClr val="lt1"/>
          </a:lnRef>
          <a:fillRef idx="1">
            <a:schemeClr val="accent6"/>
          </a:fillRef>
          <a:effectRef idx="1">
            <a:schemeClr val="accent6"/>
          </a:effectRef>
          <a:fontRef idx="minor">
            <a:schemeClr val="lt1"/>
          </a:fontRef>
        </p:style>
        <p:txBody>
          <a:bodyPr lIns="90000" tIns="46800" rIns="90000" bIns="46800">
            <a:spAutoFit/>
          </a:bodyPr>
          <a:lstStyle/>
          <a:p>
            <a:pPr fontAlgn="auto">
              <a:spcBef>
                <a:spcPts val="0"/>
              </a:spcBef>
              <a:spcAft>
                <a:spcPts val="0"/>
              </a:spcAft>
              <a:defRPr/>
            </a:pPr>
            <a:endParaRPr lang="en-GB" sz="800" dirty="0">
              <a:solidFill>
                <a:schemeClr val="tx1"/>
              </a:solidFill>
              <a:ea typeface="ＭＳ Ｐゴシック" charset="-128"/>
            </a:endParaRPr>
          </a:p>
          <a:p>
            <a:pPr algn="ctr" fontAlgn="auto">
              <a:spcBef>
                <a:spcPts val="0"/>
              </a:spcBef>
              <a:spcAft>
                <a:spcPts val="0"/>
              </a:spcAft>
              <a:defRPr/>
            </a:pPr>
            <a:r>
              <a:rPr lang="en-GB" dirty="0">
                <a:solidFill>
                  <a:schemeClr val="tx1"/>
                </a:solidFill>
                <a:ea typeface="ＭＳ Ｐゴシック" charset="-128"/>
              </a:rPr>
              <a:t>How to check this idea with the </a:t>
            </a:r>
            <a:r>
              <a:rPr lang="en-GB" dirty="0">
                <a:solidFill>
                  <a:srgbClr val="FF0000"/>
                </a:solidFill>
                <a:ea typeface="ＭＳ Ｐゴシック" charset="-128"/>
              </a:rPr>
              <a:t>existing </a:t>
            </a:r>
            <a:r>
              <a:rPr lang="en-GB" dirty="0">
                <a:solidFill>
                  <a:schemeClr val="tx1"/>
                </a:solidFill>
                <a:ea typeface="ＭＳ Ｐゴシック" charset="-128"/>
              </a:rPr>
              <a:t>experimental facilities?</a:t>
            </a:r>
          </a:p>
          <a:p>
            <a:pPr fontAlgn="auto">
              <a:spcBef>
                <a:spcPts val="0"/>
              </a:spcBef>
              <a:spcAft>
                <a:spcPts val="0"/>
              </a:spcAft>
              <a:defRPr/>
            </a:pPr>
            <a:endParaRPr lang="en-GB" sz="800" dirty="0">
              <a:solidFill>
                <a:schemeClr val="tx1"/>
              </a:solidFill>
              <a:ea typeface="ＭＳ Ｐゴシック" charset="-128"/>
            </a:endParaRPr>
          </a:p>
        </p:txBody>
      </p:sp>
      <p:sp>
        <p:nvSpPr>
          <p:cNvPr id="15384" name="Text Box 37"/>
          <p:cNvSpPr txBox="1">
            <a:spLocks noChangeArrowheads="1"/>
          </p:cNvSpPr>
          <p:nvPr/>
        </p:nvSpPr>
        <p:spPr bwMode="auto">
          <a:xfrm>
            <a:off x="684213" y="1919288"/>
            <a:ext cx="8208962"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solidFill>
                  <a:srgbClr val="000000"/>
                </a:solidFill>
                <a:latin typeface="Calibri" pitchFamily="34" charset="0"/>
              </a:rPr>
              <a:t>Do polarised electrons (</a:t>
            </a:r>
            <a:r>
              <a:rPr lang="en-GB">
                <a:solidFill>
                  <a:schemeClr val="accent2"/>
                </a:solidFill>
                <a:latin typeface="Calibri" pitchFamily="34" charset="0"/>
              </a:rPr>
              <a:t>positrons</a:t>
            </a:r>
            <a:r>
              <a:rPr lang="en-GB">
                <a:solidFill>
                  <a:srgbClr val="000000"/>
                </a:solidFill>
                <a:latin typeface="Calibri" pitchFamily="34" charset="0"/>
              </a:rPr>
              <a:t>) polarise a proton (</a:t>
            </a:r>
            <a:r>
              <a:rPr lang="en-GB">
                <a:solidFill>
                  <a:srgbClr val="333399"/>
                </a:solidFill>
                <a:latin typeface="Calibri" pitchFamily="34" charset="0"/>
              </a:rPr>
              <a:t>anti-proton</a:t>
            </a:r>
            <a:r>
              <a:rPr lang="en-GB">
                <a:solidFill>
                  <a:srgbClr val="000000"/>
                </a:solidFill>
                <a:latin typeface="Calibri" pitchFamily="34" charset="0"/>
              </a:rPr>
              <a:t>) beam ?</a:t>
            </a:r>
          </a:p>
        </p:txBody>
      </p:sp>
      <p:sp>
        <p:nvSpPr>
          <p:cNvPr id="24" name="Footer Placeholder 23"/>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cs typeface="+mn-cs"/>
              </a:rPr>
              <a:t>Mirian Tabidze         HEPI TSU</a:t>
            </a:r>
            <a:endParaRPr lang="ru-RU" sz="1200"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TotalTime>
  <Words>2286</Words>
  <Application>Microsoft Office PowerPoint</Application>
  <PresentationFormat>On-screen Show (4:3)</PresentationFormat>
  <Paragraphs>316</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The PAX Project and  HEPI TSU Contribution</vt:lpstr>
      <vt:lpstr>Hadron Physics </vt:lpstr>
      <vt:lpstr>Introduction: Quark distributions</vt:lpstr>
      <vt:lpstr>Slide 4</vt:lpstr>
      <vt:lpstr>Introduction: Drell Yan</vt:lpstr>
      <vt:lpstr>PAX DETECTOR: Artists view</vt:lpstr>
      <vt:lpstr>Drell-Yan signal and background</vt:lpstr>
      <vt:lpstr>Polarisation</vt:lpstr>
      <vt:lpstr>Spin Flip</vt:lpstr>
      <vt:lpstr>Spin Flip: Depolarisation study at COSY</vt:lpstr>
      <vt:lpstr>Spin Flip: Depolarisation study at COSY</vt:lpstr>
      <vt:lpstr>Spin Flip: Depolarisation study at COSY</vt:lpstr>
      <vt:lpstr>Spin Filtering</vt:lpstr>
      <vt:lpstr>Spin Filtering</vt:lpstr>
      <vt:lpstr>Spin Filtering</vt:lpstr>
      <vt:lpstr>Spin Filtering: PAX at COSY</vt:lpstr>
      <vt:lpstr>Skeleton view of new detector setup for SF </vt:lpstr>
      <vt:lpstr>Slide 18</vt:lpstr>
      <vt:lpstr>Slide 19</vt:lpstr>
      <vt:lpstr>Summary</vt:lpstr>
      <vt:lpstr>Simulation results of SF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Polarised Antiprotons PAX collaboration</dc:title>
  <dc:creator>User</dc:creator>
  <cp:lastModifiedBy>User</cp:lastModifiedBy>
  <cp:revision>156</cp:revision>
  <dcterms:created xsi:type="dcterms:W3CDTF">2009-09-29T17:37:17Z</dcterms:created>
  <dcterms:modified xsi:type="dcterms:W3CDTF">2012-08-05T20:21:12Z</dcterms:modified>
</cp:coreProperties>
</file>