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7" r:id="rId3"/>
    <p:sldId id="276" r:id="rId4"/>
    <p:sldId id="275" r:id="rId5"/>
    <p:sldId id="279" r:id="rId6"/>
    <p:sldId id="280" r:id="rId7"/>
    <p:sldId id="281" r:id="rId8"/>
    <p:sldId id="257" r:id="rId9"/>
    <p:sldId id="258" r:id="rId10"/>
    <p:sldId id="259" r:id="rId11"/>
    <p:sldId id="260" r:id="rId12"/>
    <p:sldId id="261" r:id="rId13"/>
    <p:sldId id="262" r:id="rId14"/>
    <p:sldId id="263" r:id="rId15"/>
    <p:sldId id="264" r:id="rId16"/>
    <p:sldId id="265" r:id="rId17"/>
    <p:sldId id="266" r:id="rId18"/>
    <p:sldId id="267" r:id="rId19"/>
    <p:sldId id="274" r:id="rId20"/>
    <p:sldId id="268" r:id="rId21"/>
    <p:sldId id="269" r:id="rId22"/>
    <p:sldId id="270" r:id="rId23"/>
    <p:sldId id="271" r:id="rId24"/>
    <p:sldId id="272" r:id="rId25"/>
    <p:sldId id="282" r:id="rId26"/>
    <p:sldId id="283" r:id="rId27"/>
    <p:sldId id="284" r:id="rId28"/>
    <p:sldId id="285" r:id="rId29"/>
    <p:sldId id="286" r:id="rId30"/>
    <p:sldId id="287" r:id="rId31"/>
    <p:sldId id="273"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744" y="1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67.wmf"/><Relationship Id="rId1" Type="http://schemas.openxmlformats.org/officeDocument/2006/relationships/image" Target="../media/image6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71.wmf"/><Relationship Id="rId2" Type="http://schemas.openxmlformats.org/officeDocument/2006/relationships/image" Target="../media/image70.wmf"/><Relationship Id="rId1" Type="http://schemas.openxmlformats.org/officeDocument/2006/relationships/image" Target="../media/image69.wmf"/><Relationship Id="rId4" Type="http://schemas.openxmlformats.org/officeDocument/2006/relationships/image" Target="../media/image72.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74.wmf"/><Relationship Id="rId1" Type="http://schemas.openxmlformats.org/officeDocument/2006/relationships/image" Target="../media/image7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5" Type="http://schemas.openxmlformats.org/officeDocument/2006/relationships/image" Target="../media/image35.wmf"/><Relationship Id="rId4" Type="http://schemas.openxmlformats.org/officeDocument/2006/relationships/image" Target="../media/image3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8.wmf"/><Relationship Id="rId7" Type="http://schemas.openxmlformats.org/officeDocument/2006/relationships/image" Target="../media/image42.wmf"/><Relationship Id="rId2" Type="http://schemas.openxmlformats.org/officeDocument/2006/relationships/image" Target="../media/image37.wmf"/><Relationship Id="rId1" Type="http://schemas.openxmlformats.org/officeDocument/2006/relationships/image" Target="../media/image36.wmf"/><Relationship Id="rId6" Type="http://schemas.openxmlformats.org/officeDocument/2006/relationships/image" Target="../media/image41.wmf"/><Relationship Id="rId5" Type="http://schemas.openxmlformats.org/officeDocument/2006/relationships/image" Target="../media/image40.wmf"/><Relationship Id="rId4" Type="http://schemas.openxmlformats.org/officeDocument/2006/relationships/image" Target="../media/image3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 Id="rId5" Type="http://schemas.openxmlformats.org/officeDocument/2006/relationships/image" Target="../media/image48.wmf"/><Relationship Id="rId4" Type="http://schemas.openxmlformats.org/officeDocument/2006/relationships/image" Target="../media/image4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1.wmf"/><Relationship Id="rId7" Type="http://schemas.openxmlformats.org/officeDocument/2006/relationships/image" Target="../media/image55.wmf"/><Relationship Id="rId2" Type="http://schemas.openxmlformats.org/officeDocument/2006/relationships/image" Target="../media/image50.wmf"/><Relationship Id="rId1" Type="http://schemas.openxmlformats.org/officeDocument/2006/relationships/image" Target="../media/image49.wmf"/><Relationship Id="rId6" Type="http://schemas.openxmlformats.org/officeDocument/2006/relationships/image" Target="../media/image54.wmf"/><Relationship Id="rId5" Type="http://schemas.openxmlformats.org/officeDocument/2006/relationships/image" Target="../media/image53.wmf"/><Relationship Id="rId4" Type="http://schemas.openxmlformats.org/officeDocument/2006/relationships/image" Target="../media/image5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5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BECBE1B-573A-4062-BE9F-58D1208EF5BF}" type="datetimeFigureOut">
              <a:rPr lang="en-US"/>
              <a:pPr>
                <a:defRPr/>
              </a:pPr>
              <a:t>8/15/2012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E3132B-5C9E-439A-935D-52335F8B4F3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8B5D6C8-607A-4B0F-AA5F-792B727EBC1B}" type="datetimeFigureOut">
              <a:rPr lang="en-US"/>
              <a:pPr>
                <a:defRPr/>
              </a:pPr>
              <a:t>8/15/2012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3AE628-51E8-4394-81D6-CE270CE8533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7C962DB-BDE8-4205-A66E-C8647637C6F2}" type="datetimeFigureOut">
              <a:rPr lang="en-US"/>
              <a:pPr>
                <a:defRPr/>
              </a:pPr>
              <a:t>8/15/2012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E3FB03-3BFD-4098-B3E9-2B925B1CBB8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41D45EC-F941-4E69-8498-70B5CE19D06A}" type="datetimeFigureOut">
              <a:rPr lang="en-US"/>
              <a:pPr>
                <a:defRPr/>
              </a:pPr>
              <a:t>8/15/2012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980D67-65F4-47BA-B97A-907A371C4C6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3D45898-A270-47C0-96D4-B8ED9579C182}" type="datetimeFigureOut">
              <a:rPr lang="en-US"/>
              <a:pPr>
                <a:defRPr/>
              </a:pPr>
              <a:t>8/15/2012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20EC96-1351-408D-A3A7-EC263C1F609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F8D1463-1D06-4EFB-9D17-2542895023F7}" type="datetimeFigureOut">
              <a:rPr lang="en-US"/>
              <a:pPr>
                <a:defRPr/>
              </a:pPr>
              <a:t>8/15/2012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0506C17-D981-4CB7-B590-56171BCDEFB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C319547-CDF8-4C6B-94E4-3C07231035BE}" type="datetimeFigureOut">
              <a:rPr lang="en-US"/>
              <a:pPr>
                <a:defRPr/>
              </a:pPr>
              <a:t>8/15/2012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A754F21-F70C-468B-93F5-15D4486B7EB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30C739F-C4D2-49EF-99E4-72AB820A4153}" type="datetimeFigureOut">
              <a:rPr lang="en-US"/>
              <a:pPr>
                <a:defRPr/>
              </a:pPr>
              <a:t>8/15/2012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684F627-8501-40FB-8AC1-B52F8066020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2451529-15B6-4E66-AFC2-7B66DD5D3871}" type="datetimeFigureOut">
              <a:rPr lang="en-US"/>
              <a:pPr>
                <a:defRPr/>
              </a:pPr>
              <a:t>8/15/2012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D9F017D-768D-4C2C-B633-DBA159A403A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13E3A0C-4219-4F45-B1D6-6A2A2C6033C1}" type="datetimeFigureOut">
              <a:rPr lang="en-US"/>
              <a:pPr>
                <a:defRPr/>
              </a:pPr>
              <a:t>8/15/2012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A163D1-9B10-4F3E-8348-576E12C1EFA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BA7EBC2-ED6E-4C8B-806B-EB85D5B88E12}" type="datetimeFigureOut">
              <a:rPr lang="en-US"/>
              <a:pPr>
                <a:defRPr/>
              </a:pPr>
              <a:t>8/15/2012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63A0C2-318D-476A-B08C-A78D7D9A29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fld id="{42E5202D-0E86-42DA-A0CC-9AF9A9A8A819}" type="datetimeFigureOut">
              <a:rPr lang="en-US"/>
              <a:pPr>
                <a:defRPr/>
              </a:pPr>
              <a:t>8/15/2012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a:defRPr/>
            </a:pPr>
            <a:fld id="{6ED8810C-FA92-49E1-BE02-BDD36B68977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27.png"/><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oleObject" Target="../embeddings/oleObject13.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 Id="rId9" Type="http://schemas.openxmlformats.org/officeDocument/2006/relationships/oleObject" Target="../embeddings/oleObject19.bin"/></Relationships>
</file>

<file path=ppt/slides/_rels/slide14.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0.bin"/><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oleObject" Target="../embeddings/oleObject25.bin"/><Relationship Id="rId7"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8.bin"/><Relationship Id="rId5" Type="http://schemas.openxmlformats.org/officeDocument/2006/relationships/oleObject" Target="../embeddings/oleObject27.bin"/><Relationship Id="rId4" Type="http://schemas.openxmlformats.org/officeDocument/2006/relationships/oleObject" Target="../embeddings/oleObject26.bin"/><Relationship Id="rId9" Type="http://schemas.openxmlformats.org/officeDocument/2006/relationships/oleObject" Target="../embeddings/oleObject31.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34.bin"/><Relationship Id="rId4" Type="http://schemas.openxmlformats.org/officeDocument/2006/relationships/oleObject" Target="../embeddings/oleObject33.bin"/></Relationships>
</file>

<file path=ppt/slides/_rels/slide18.xml.rels><?xml version="1.0" encoding="UTF-8" standalone="yes"?>
<Relationships xmlns="http://schemas.openxmlformats.org/package/2006/relationships"><Relationship Id="rId2" Type="http://schemas.openxmlformats.org/officeDocument/2006/relationships/image" Target="../media/image5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wmf"/><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2" Type="http://schemas.openxmlformats.org/officeDocument/2006/relationships/image" Target="../media/image6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36.bin"/></Relationships>
</file>

<file path=ppt/slides/_rels/slide26.xml.rels><?xml version="1.0" encoding="UTF-8" standalone="yes"?>
<Relationships xmlns="http://schemas.openxmlformats.org/package/2006/relationships"><Relationship Id="rId2" Type="http://schemas.openxmlformats.org/officeDocument/2006/relationships/image" Target="../media/image6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40.bin"/><Relationship Id="rId5" Type="http://schemas.openxmlformats.org/officeDocument/2006/relationships/oleObject" Target="../embeddings/oleObject39.bin"/><Relationship Id="rId4" Type="http://schemas.openxmlformats.org/officeDocument/2006/relationships/oleObject" Target="../embeddings/oleObject38.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42.bin"/></Relationships>
</file>

<file path=ppt/slides/_rels/slide29.xml.rels><?xml version="1.0" encoding="UTF-8" standalone="yes"?>
<Relationships xmlns="http://schemas.openxmlformats.org/package/2006/relationships"><Relationship Id="rId2" Type="http://schemas.openxmlformats.org/officeDocument/2006/relationships/image" Target="../media/image7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6.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2.png"/><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r>
              <a:rPr lang="en-US" dirty="0" smtClean="0">
                <a:solidFill>
                  <a:srgbClr val="FF0000"/>
                </a:solidFill>
                <a:latin typeface="Times New Roman" pitchFamily="18" charset="0"/>
                <a:cs typeface="Times New Roman" pitchFamily="18" charset="0"/>
              </a:rPr>
              <a:t>Geometry of five link mechanism with two degrees of freedom</a:t>
            </a:r>
            <a:r>
              <a:rPr lang="en-US" dirty="0" smtClean="0"/>
              <a:t/>
            </a:r>
            <a:br>
              <a:rPr lang="en-US" dirty="0" smtClean="0"/>
            </a:br>
            <a:endParaRPr lang="en-US" dirty="0" smtClean="0"/>
          </a:p>
        </p:txBody>
      </p:sp>
      <p:sp>
        <p:nvSpPr>
          <p:cNvPr id="9219" name="Subtitle 2"/>
          <p:cNvSpPr>
            <a:spLocks noGrp="1"/>
          </p:cNvSpPr>
          <p:nvPr>
            <p:ph type="subTitle" idx="1"/>
          </p:nvPr>
        </p:nvSpPr>
        <p:spPr/>
        <p:txBody>
          <a:bodyPr/>
          <a:lstStyle/>
          <a:p>
            <a:pPr eaLnBrk="1" hangingPunct="1"/>
            <a:r>
              <a:rPr lang="en-US" dirty="0" smtClean="0">
                <a:solidFill>
                  <a:srgbClr val="0070C0"/>
                </a:solidFill>
                <a:latin typeface="Times New Roman" pitchFamily="18" charset="0"/>
                <a:cs typeface="Times New Roman" pitchFamily="18" charset="0"/>
              </a:rPr>
              <a:t>David </a:t>
            </a:r>
            <a:r>
              <a:rPr lang="en-US" dirty="0" err="1" smtClean="0">
                <a:solidFill>
                  <a:srgbClr val="0070C0"/>
                </a:solidFill>
                <a:latin typeface="Times New Roman" pitchFamily="18" charset="0"/>
                <a:cs typeface="Times New Roman" pitchFamily="18" charset="0"/>
              </a:rPr>
              <a:t>Tavkhelidze</a:t>
            </a:r>
            <a:endParaRPr lang="en-US" dirty="0" smtClean="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1"/>
          <p:cNvGraphicFramePr>
            <a:graphicFrameLocks noChangeAspect="1"/>
          </p:cNvGraphicFramePr>
          <p:nvPr/>
        </p:nvGraphicFramePr>
        <p:xfrm>
          <a:off x="2627313" y="4868863"/>
          <a:ext cx="3916362" cy="360362"/>
        </p:xfrm>
        <a:graphic>
          <a:graphicData uri="http://schemas.openxmlformats.org/presentationml/2006/ole">
            <p:oleObj spid="_x0000_s1026" name="Equation" r:id="rId3" imgW="1828800" imgH="190500" progId="">
              <p:embed/>
            </p:oleObj>
          </a:graphicData>
        </a:graphic>
      </p:graphicFrame>
      <p:sp>
        <p:nvSpPr>
          <p:cNvPr id="1028" name="Title 1"/>
          <p:cNvSpPr>
            <a:spLocks noGrp="1"/>
          </p:cNvSpPr>
          <p:nvPr>
            <p:ph type="title"/>
          </p:nvPr>
        </p:nvSpPr>
        <p:spPr>
          <a:xfrm>
            <a:off x="468313" y="260350"/>
            <a:ext cx="8229600" cy="720725"/>
          </a:xfrm>
        </p:spPr>
        <p:txBody>
          <a:bodyPr/>
          <a:lstStyle/>
          <a:p>
            <a:pPr eaLnBrk="1" hangingPunct="1"/>
            <a:r>
              <a:rPr lang="en-US" sz="3200" smtClean="0">
                <a:solidFill>
                  <a:srgbClr val="FF0000"/>
                </a:solidFill>
                <a:latin typeface="Times New Roman" pitchFamily="18" charset="0"/>
                <a:cs typeface="Times New Roman" pitchFamily="18" charset="0"/>
              </a:rPr>
              <a:t>Straight geometrical task</a:t>
            </a:r>
          </a:p>
        </p:txBody>
      </p:sp>
      <p:sp>
        <p:nvSpPr>
          <p:cNvPr id="1029" name="TextBox 4"/>
          <p:cNvSpPr txBox="1">
            <a:spLocks noChangeArrowheads="1"/>
          </p:cNvSpPr>
          <p:nvPr/>
        </p:nvSpPr>
        <p:spPr bwMode="auto">
          <a:xfrm>
            <a:off x="2411413" y="3429000"/>
            <a:ext cx="4968875" cy="677863"/>
          </a:xfrm>
          <a:prstGeom prst="rect">
            <a:avLst/>
          </a:prstGeom>
          <a:noFill/>
          <a:ln w="9525">
            <a:noFill/>
            <a:miter lim="800000"/>
            <a:headEnd/>
            <a:tailEnd/>
          </a:ln>
        </p:spPr>
        <p:txBody>
          <a:bodyPr>
            <a:spAutoFit/>
          </a:bodyPr>
          <a:lstStyle/>
          <a:p>
            <a:r>
              <a:rPr lang="en-US" sz="2000" dirty="0">
                <a:latin typeface="Times New Roman" pitchFamily="18" charset="0"/>
                <a:cs typeface="Times New Roman" pitchFamily="18" charset="0"/>
              </a:rPr>
              <a:t>The design diagram of five link mechanism</a:t>
            </a:r>
          </a:p>
          <a:p>
            <a:endParaRPr lang="en-US" dirty="0"/>
          </a:p>
        </p:txBody>
      </p:sp>
      <p:sp>
        <p:nvSpPr>
          <p:cNvPr id="103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r>
              <a:rPr lang="en-US" sz="1200">
                <a:cs typeface="Times New Roman" pitchFamily="18" charset="0"/>
              </a:rPr>
              <a:t> </a:t>
            </a:r>
            <a:endParaRPr lang="en-US"/>
          </a:p>
        </p:txBody>
      </p:sp>
      <p:sp>
        <p:nvSpPr>
          <p:cNvPr id="1031" name="Rectangle 3"/>
          <p:cNvSpPr>
            <a:spLocks noChangeArrowheads="1"/>
          </p:cNvSpPr>
          <p:nvPr/>
        </p:nvSpPr>
        <p:spPr bwMode="auto">
          <a:xfrm>
            <a:off x="0" y="190500"/>
            <a:ext cx="9144000" cy="0"/>
          </a:xfrm>
          <a:prstGeom prst="rect">
            <a:avLst/>
          </a:prstGeom>
          <a:noFill/>
          <a:ln w="9525">
            <a:noFill/>
            <a:miter lim="800000"/>
            <a:headEnd/>
            <a:tailEnd/>
          </a:ln>
        </p:spPr>
        <p:txBody>
          <a:bodyPr wrap="none" anchor="ctr">
            <a:spAutoFit/>
          </a:bodyPr>
          <a:lstStyle/>
          <a:p>
            <a:pPr eaLnBrk="0" hangingPunct="0"/>
            <a:r>
              <a:rPr lang="en-US" sz="1200">
                <a:cs typeface="Times New Roman" pitchFamily="18" charset="0"/>
              </a:rPr>
              <a:t>.   </a:t>
            </a:r>
            <a:endParaRPr lang="en-US"/>
          </a:p>
        </p:txBody>
      </p:sp>
      <p:sp>
        <p:nvSpPr>
          <p:cNvPr id="1032" name="TextBox 7"/>
          <p:cNvSpPr txBox="1">
            <a:spLocks noChangeArrowheads="1"/>
          </p:cNvSpPr>
          <p:nvPr/>
        </p:nvSpPr>
        <p:spPr bwMode="auto">
          <a:xfrm>
            <a:off x="611188" y="3860800"/>
            <a:ext cx="7993062" cy="1292225"/>
          </a:xfrm>
          <a:prstGeom prst="rect">
            <a:avLst/>
          </a:prstGeom>
          <a:noFill/>
          <a:ln w="9525">
            <a:noFill/>
            <a:miter lim="800000"/>
            <a:headEnd/>
            <a:tailEnd/>
          </a:ln>
        </p:spPr>
        <p:txBody>
          <a:bodyPr>
            <a:spAutoFit/>
          </a:bodyPr>
          <a:lstStyle/>
          <a:p>
            <a:pPr algn="just"/>
            <a:r>
              <a:rPr lang="en-US" sz="2000">
                <a:latin typeface="Times New Roman" pitchFamily="18" charset="0"/>
                <a:cs typeface="Times New Roman" pitchFamily="18" charset="0"/>
              </a:rPr>
              <a:t>For  the closed kinematic chain it is necessary that the product of matrices of transformation between  coupled coordination systems connected with all incoming links  has to be equal to unit matrix</a:t>
            </a:r>
          </a:p>
          <a:p>
            <a:r>
              <a:rPr lang="en-US"/>
              <a:t>                                                                                                     </a:t>
            </a:r>
            <a:r>
              <a:rPr lang="en-US">
                <a:latin typeface="Times New Roman" pitchFamily="18" charset="0"/>
                <a:cs typeface="Times New Roman" pitchFamily="18" charset="0"/>
              </a:rPr>
              <a:t>(1)</a:t>
            </a:r>
          </a:p>
        </p:txBody>
      </p:sp>
      <p:sp>
        <p:nvSpPr>
          <p:cNvPr id="1033" name="TextBox 8"/>
          <p:cNvSpPr txBox="1">
            <a:spLocks noChangeArrowheads="1"/>
          </p:cNvSpPr>
          <p:nvPr/>
        </p:nvSpPr>
        <p:spPr bwMode="auto">
          <a:xfrm>
            <a:off x="900113" y="5300663"/>
            <a:ext cx="7272337" cy="1016000"/>
          </a:xfrm>
          <a:prstGeom prst="rect">
            <a:avLst/>
          </a:prstGeom>
          <a:noFill/>
          <a:ln w="9525">
            <a:noFill/>
            <a:miter lim="800000"/>
            <a:headEnd/>
            <a:tailEnd/>
          </a:ln>
        </p:spPr>
        <p:txBody>
          <a:bodyPr>
            <a:spAutoFit/>
          </a:bodyPr>
          <a:lstStyle/>
          <a:p>
            <a:r>
              <a:rPr lang="en-US" sz="2000">
                <a:latin typeface="Times New Roman" pitchFamily="18" charset="0"/>
                <a:cs typeface="Times New Roman" pitchFamily="18" charset="0"/>
              </a:rPr>
              <a:t>For simplification of calculation it would be written</a:t>
            </a:r>
          </a:p>
          <a:p>
            <a:endParaRPr lang="en-US" sz="2000">
              <a:latin typeface="Times New Roman" pitchFamily="18" charset="0"/>
              <a:cs typeface="Times New Roman" pitchFamily="18" charset="0"/>
            </a:endParaRPr>
          </a:p>
          <a:p>
            <a:r>
              <a:rPr lang="en-US" sz="2000">
                <a:latin typeface="Times New Roman" pitchFamily="18" charset="0"/>
                <a:cs typeface="Times New Roman" pitchFamily="18" charset="0"/>
              </a:rPr>
              <a:t>                                                                                                   (2)</a:t>
            </a:r>
          </a:p>
        </p:txBody>
      </p:sp>
      <p:sp>
        <p:nvSpPr>
          <p:cNvPr id="1034"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1027" name="Object 8"/>
          <p:cNvGraphicFramePr>
            <a:graphicFrameLocks noChangeAspect="1"/>
          </p:cNvGraphicFramePr>
          <p:nvPr/>
        </p:nvGraphicFramePr>
        <p:xfrm>
          <a:off x="2195513" y="5949950"/>
          <a:ext cx="4897437" cy="358775"/>
        </p:xfrm>
        <a:graphic>
          <a:graphicData uri="http://schemas.openxmlformats.org/presentationml/2006/ole">
            <p:oleObj spid="_x0000_s1027" name="Equation" r:id="rId4" imgW="1714500" imgH="190500" progId="">
              <p:embed/>
            </p:oleObj>
          </a:graphicData>
        </a:graphic>
      </p:graphicFrame>
      <p:pic>
        <p:nvPicPr>
          <p:cNvPr id="1035" name="Picture 9"/>
          <p:cNvPicPr>
            <a:picLocks noGrp="1" noChangeAspect="1" noChangeArrowheads="1"/>
          </p:cNvPicPr>
          <p:nvPr>
            <p:ph idx="1"/>
          </p:nvPr>
        </p:nvPicPr>
        <p:blipFill>
          <a:blip r:embed="rId5"/>
          <a:srcRect/>
          <a:stretch>
            <a:fillRect/>
          </a:stretch>
        </p:blipFill>
        <p:spPr>
          <a:xfrm>
            <a:off x="2857500" y="1000125"/>
            <a:ext cx="3362325" cy="2357438"/>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itle 1"/>
          <p:cNvSpPr>
            <a:spLocks noGrp="1"/>
          </p:cNvSpPr>
          <p:nvPr>
            <p:ph type="title"/>
          </p:nvPr>
        </p:nvSpPr>
        <p:spPr>
          <a:xfrm>
            <a:off x="457200" y="274638"/>
            <a:ext cx="8229600" cy="633412"/>
          </a:xfrm>
        </p:spPr>
        <p:txBody>
          <a:bodyPr/>
          <a:lstStyle/>
          <a:p>
            <a:pPr eaLnBrk="1" hangingPunct="1"/>
            <a:r>
              <a:rPr lang="en-US" sz="3200" smtClean="0">
                <a:solidFill>
                  <a:srgbClr val="FF0000"/>
                </a:solidFill>
                <a:latin typeface="Times New Roman" pitchFamily="18" charset="0"/>
                <a:cs typeface="Times New Roman" pitchFamily="18" charset="0"/>
              </a:rPr>
              <a:t>Straight geometrical task</a:t>
            </a:r>
            <a:endParaRPr lang="en-US" sz="3200" smtClean="0"/>
          </a:p>
        </p:txBody>
      </p:sp>
      <p:pic>
        <p:nvPicPr>
          <p:cNvPr id="2053" name="Picture 2"/>
          <p:cNvPicPr>
            <a:picLocks noGrp="1" noChangeAspect="1" noChangeArrowheads="1"/>
          </p:cNvPicPr>
          <p:nvPr>
            <p:ph idx="1"/>
          </p:nvPr>
        </p:nvPicPr>
        <p:blipFill>
          <a:blip r:embed="rId3"/>
          <a:srcRect/>
          <a:stretch>
            <a:fillRect/>
          </a:stretch>
        </p:blipFill>
        <p:spPr>
          <a:xfrm>
            <a:off x="2484438" y="1773238"/>
            <a:ext cx="3600450" cy="1849437"/>
          </a:xfrm>
        </p:spPr>
      </p:pic>
      <p:sp>
        <p:nvSpPr>
          <p:cNvPr id="2054" name="TextBox 4"/>
          <p:cNvSpPr txBox="1">
            <a:spLocks noChangeArrowheads="1"/>
          </p:cNvSpPr>
          <p:nvPr/>
        </p:nvSpPr>
        <p:spPr bwMode="auto">
          <a:xfrm>
            <a:off x="468313" y="1052513"/>
            <a:ext cx="8351837" cy="2216150"/>
          </a:xfrm>
          <a:prstGeom prst="rect">
            <a:avLst/>
          </a:prstGeom>
          <a:noFill/>
          <a:ln w="9525">
            <a:noFill/>
            <a:miter lim="800000"/>
            <a:headEnd/>
            <a:tailEnd/>
          </a:ln>
        </p:spPr>
        <p:txBody>
          <a:bodyPr>
            <a:spAutoFit/>
          </a:bodyPr>
          <a:lstStyle/>
          <a:p>
            <a:r>
              <a:rPr lang="en-US" sz="2000">
                <a:latin typeface="Times New Roman" pitchFamily="18" charset="0"/>
                <a:cs typeface="Times New Roman" pitchFamily="18" charset="0"/>
              </a:rPr>
              <a:t>The transformation matrix between of two sequential </a:t>
            </a:r>
            <a:r>
              <a:rPr lang="en-US" sz="2000" i="1">
                <a:latin typeface="Times New Roman" pitchFamily="18" charset="0"/>
                <a:cs typeface="Times New Roman" pitchFamily="18" charset="0"/>
              </a:rPr>
              <a:t>i-1</a:t>
            </a:r>
            <a:r>
              <a:rPr lang="en-US" sz="2000">
                <a:latin typeface="Times New Roman" pitchFamily="18" charset="0"/>
                <a:cs typeface="Times New Roman" pitchFamily="18" charset="0"/>
              </a:rPr>
              <a:t> and </a:t>
            </a:r>
            <a:r>
              <a:rPr lang="en-US" sz="2000" i="1">
                <a:latin typeface="Times New Roman" pitchFamily="18" charset="0"/>
                <a:cs typeface="Times New Roman" pitchFamily="18" charset="0"/>
              </a:rPr>
              <a:t>i </a:t>
            </a:r>
            <a:r>
              <a:rPr lang="en-US" sz="2000">
                <a:latin typeface="Times New Roman" pitchFamily="18" charset="0"/>
                <a:cs typeface="Times New Roman" pitchFamily="18" charset="0"/>
              </a:rPr>
              <a:t>plain coordinate systems has the following general form:</a:t>
            </a:r>
          </a:p>
          <a:p>
            <a:endParaRPr lang="en-US" sz="2000">
              <a:latin typeface="Times New Roman" pitchFamily="18" charset="0"/>
              <a:cs typeface="Times New Roman" pitchFamily="18" charset="0"/>
            </a:endParaRPr>
          </a:p>
          <a:p>
            <a:endParaRPr lang="en-US" sz="2000">
              <a:latin typeface="Times New Roman" pitchFamily="18" charset="0"/>
              <a:cs typeface="Times New Roman" pitchFamily="18" charset="0"/>
            </a:endParaRPr>
          </a:p>
          <a:p>
            <a:endParaRPr lang="en-US" sz="2000">
              <a:latin typeface="Times New Roman" pitchFamily="18" charset="0"/>
              <a:cs typeface="Times New Roman" pitchFamily="18" charset="0"/>
            </a:endParaRPr>
          </a:p>
          <a:p>
            <a:r>
              <a:rPr lang="en-US" sz="2000">
                <a:latin typeface="Times New Roman" pitchFamily="18" charset="0"/>
                <a:cs typeface="Times New Roman" pitchFamily="18" charset="0"/>
              </a:rPr>
              <a:t>                                                                                                                    (3)</a:t>
            </a:r>
          </a:p>
          <a:p>
            <a:endParaRPr lang="en-US"/>
          </a:p>
        </p:txBody>
      </p:sp>
      <p:graphicFrame>
        <p:nvGraphicFramePr>
          <p:cNvPr id="2050" name="Object 3"/>
          <p:cNvGraphicFramePr>
            <a:graphicFrameLocks noChangeAspect="1"/>
          </p:cNvGraphicFramePr>
          <p:nvPr/>
        </p:nvGraphicFramePr>
        <p:xfrm>
          <a:off x="323850" y="5300663"/>
          <a:ext cx="8424863" cy="936625"/>
        </p:xfrm>
        <a:graphic>
          <a:graphicData uri="http://schemas.openxmlformats.org/presentationml/2006/ole">
            <p:oleObj spid="_x0000_s2050" name="Equation" r:id="rId4" imgW="6235700" imgH="711200" progId="">
              <p:embed/>
            </p:oleObj>
          </a:graphicData>
        </a:graphic>
      </p:graphicFrame>
      <p:graphicFrame>
        <p:nvGraphicFramePr>
          <p:cNvPr id="2051" name="Object 4"/>
          <p:cNvGraphicFramePr>
            <a:graphicFrameLocks noChangeAspect="1"/>
          </p:cNvGraphicFramePr>
          <p:nvPr/>
        </p:nvGraphicFramePr>
        <p:xfrm>
          <a:off x="1908175" y="4076700"/>
          <a:ext cx="5543550" cy="1081088"/>
        </p:xfrm>
        <a:graphic>
          <a:graphicData uri="http://schemas.openxmlformats.org/presentationml/2006/ole">
            <p:oleObj spid="_x0000_s2051" name="Equation" r:id="rId5" imgW="3035300" imgH="711200" progId="">
              <p:embed/>
            </p:oleObj>
          </a:graphicData>
        </a:graphic>
      </p:graphicFrame>
      <p:sp>
        <p:nvSpPr>
          <p:cNvPr id="2055"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2056" name="Rectangle 6"/>
          <p:cNvSpPr>
            <a:spLocks noChangeArrowheads="1"/>
          </p:cNvSpPr>
          <p:nvPr/>
        </p:nvSpPr>
        <p:spPr bwMode="auto">
          <a:xfrm>
            <a:off x="0" y="241300"/>
            <a:ext cx="6119813" cy="431800"/>
          </a:xfrm>
          <a:prstGeom prst="rect">
            <a:avLst/>
          </a:prstGeom>
          <a:noFill/>
          <a:ln w="9525">
            <a:noFill/>
            <a:miter lim="800000"/>
            <a:headEnd/>
            <a:tailEnd/>
          </a:ln>
        </p:spPr>
        <p:txBody>
          <a:bodyPr wrap="none" anchor="ctr">
            <a:spAutoFit/>
          </a:bodyPr>
          <a:lstStyle/>
          <a:p>
            <a:pPr eaLnBrk="0" hangingPunct="0"/>
            <a:r>
              <a:rPr lang="en-US" sz="1100">
                <a:latin typeface="Times New Roman" pitchFamily="18" charset="0"/>
              </a:rPr>
              <a:t>                                                                                                                                                          </a:t>
            </a:r>
            <a:endParaRPr lang="en-US" sz="1100"/>
          </a:p>
          <a:p>
            <a:pPr eaLnBrk="0" hangingPunct="0"/>
            <a:r>
              <a:rPr lang="en-US" sz="1100">
                <a:latin typeface="Times New Roman" pitchFamily="18" charset="0"/>
              </a:rPr>
              <a:t>                                                                                                                                                                     </a:t>
            </a:r>
            <a:endParaRPr lang="en-US"/>
          </a:p>
        </p:txBody>
      </p:sp>
      <p:sp>
        <p:nvSpPr>
          <p:cNvPr id="2057" name="TextBox 9"/>
          <p:cNvSpPr txBox="1">
            <a:spLocks noChangeArrowheads="1"/>
          </p:cNvSpPr>
          <p:nvPr/>
        </p:nvSpPr>
        <p:spPr bwMode="auto">
          <a:xfrm>
            <a:off x="827088" y="3644900"/>
            <a:ext cx="7632700" cy="1323975"/>
          </a:xfrm>
          <a:prstGeom prst="rect">
            <a:avLst/>
          </a:prstGeom>
          <a:noFill/>
          <a:ln w="9525">
            <a:noFill/>
            <a:miter lim="800000"/>
            <a:headEnd/>
            <a:tailEnd/>
          </a:ln>
        </p:spPr>
        <p:txBody>
          <a:bodyPr>
            <a:spAutoFit/>
          </a:bodyPr>
          <a:lstStyle/>
          <a:p>
            <a:r>
              <a:rPr lang="en-US" sz="2000">
                <a:latin typeface="Times New Roman" pitchFamily="18" charset="0"/>
                <a:cs typeface="Times New Roman" pitchFamily="18" charset="0"/>
              </a:rPr>
              <a:t>             Taking in the account the previous equations will be obtained</a:t>
            </a:r>
          </a:p>
          <a:p>
            <a:endParaRPr lang="en-US" sz="2000">
              <a:latin typeface="Times New Roman" pitchFamily="18" charset="0"/>
              <a:cs typeface="Times New Roman" pitchFamily="18" charset="0"/>
            </a:endParaRPr>
          </a:p>
          <a:p>
            <a:endParaRPr lang="en-US" sz="2000">
              <a:latin typeface="Times New Roman" pitchFamily="18" charset="0"/>
              <a:cs typeface="Times New Roman" pitchFamily="18" charset="0"/>
            </a:endParaRPr>
          </a:p>
          <a:p>
            <a:r>
              <a:rPr lang="en-US" sz="2000">
                <a:latin typeface="Times New Roman" pitchFamily="18" charset="0"/>
                <a:cs typeface="Times New Roman" pitchFamily="18" charset="0"/>
              </a:rPr>
              <a:t>(4)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Title 1"/>
          <p:cNvSpPr>
            <a:spLocks noGrp="1"/>
          </p:cNvSpPr>
          <p:nvPr>
            <p:ph type="title"/>
          </p:nvPr>
        </p:nvSpPr>
        <p:spPr>
          <a:xfrm>
            <a:off x="457200" y="274638"/>
            <a:ext cx="8229600" cy="417512"/>
          </a:xfrm>
        </p:spPr>
        <p:txBody>
          <a:bodyPr/>
          <a:lstStyle/>
          <a:p>
            <a:pPr eaLnBrk="1" hangingPunct="1"/>
            <a:r>
              <a:rPr lang="en-US" sz="3200" smtClean="0">
                <a:solidFill>
                  <a:srgbClr val="FF0000"/>
                </a:solidFill>
                <a:latin typeface="Times New Roman" pitchFamily="18" charset="0"/>
                <a:cs typeface="Times New Roman" pitchFamily="18" charset="0"/>
              </a:rPr>
              <a:t>Straight geometrical task</a:t>
            </a:r>
            <a:endParaRPr lang="en-US" sz="3200" smtClean="0"/>
          </a:p>
        </p:txBody>
      </p:sp>
      <p:sp>
        <p:nvSpPr>
          <p:cNvPr id="3080" name="Content Placeholder 2"/>
          <p:cNvSpPr>
            <a:spLocks noGrp="1"/>
          </p:cNvSpPr>
          <p:nvPr>
            <p:ph idx="1"/>
          </p:nvPr>
        </p:nvSpPr>
        <p:spPr>
          <a:xfrm>
            <a:off x="457200" y="765175"/>
            <a:ext cx="8229600" cy="1871663"/>
          </a:xfrm>
        </p:spPr>
        <p:txBody>
          <a:bodyPr/>
          <a:lstStyle/>
          <a:p>
            <a:pPr marL="0" indent="0" algn="just" eaLnBrk="1" hangingPunct="1">
              <a:buFont typeface="Arial" pitchFamily="34" charset="0"/>
              <a:buNone/>
            </a:pPr>
            <a:r>
              <a:rPr lang="en-US" sz="2000" smtClean="0">
                <a:latin typeface="Times New Roman" pitchFamily="18" charset="0"/>
                <a:cs typeface="Times New Roman" pitchFamily="18" charset="0"/>
              </a:rPr>
              <a:t>The 4</a:t>
            </a:r>
            <a:r>
              <a:rPr lang="en-US" sz="2000" baseline="30000" smtClean="0">
                <a:latin typeface="Times New Roman" pitchFamily="18" charset="0"/>
                <a:cs typeface="Times New Roman" pitchFamily="18" charset="0"/>
              </a:rPr>
              <a:t>th</a:t>
            </a:r>
            <a:r>
              <a:rPr lang="en-US" sz="2000" smtClean="0">
                <a:latin typeface="Times New Roman" pitchFamily="18" charset="0"/>
                <a:cs typeface="Times New Roman" pitchFamily="18" charset="0"/>
              </a:rPr>
              <a:t> matrix equation of five-link mechanism blockage contains full information about parameters of link motion characteristics. In order to determine relative and absolute displacement of links the respective elements of left and right parts of equation should be equated and receive system of algebraic equations the solution of which will enable to determine displacements of mechanism links.</a:t>
            </a:r>
          </a:p>
          <a:p>
            <a:pPr marL="0" indent="0" algn="just" eaLnBrk="1" hangingPunct="1">
              <a:buFont typeface="Arial" pitchFamily="34" charset="0"/>
              <a:buNone/>
            </a:pPr>
            <a:endParaRPr lang="en-US" sz="2000" smtClean="0">
              <a:latin typeface="Times New Roman" pitchFamily="18" charset="0"/>
              <a:cs typeface="Times New Roman" pitchFamily="18" charset="0"/>
            </a:endParaRPr>
          </a:p>
          <a:p>
            <a:pPr marL="0" indent="0" algn="just" eaLnBrk="1" hangingPunct="1">
              <a:buFont typeface="Arial" pitchFamily="34" charset="0"/>
              <a:buNone/>
            </a:pPr>
            <a:endParaRPr lang="en-US" sz="2000" smtClean="0">
              <a:latin typeface="Times New Roman" pitchFamily="18" charset="0"/>
              <a:cs typeface="Times New Roman" pitchFamily="18" charset="0"/>
            </a:endParaRPr>
          </a:p>
          <a:p>
            <a:pPr marL="0" indent="0" algn="just" eaLnBrk="1" hangingPunct="1">
              <a:buFont typeface="Arial" pitchFamily="34" charset="0"/>
              <a:buNone/>
            </a:pPr>
            <a:endParaRPr lang="en-US" sz="2000" smtClean="0">
              <a:latin typeface="Times New Roman" pitchFamily="18" charset="0"/>
              <a:cs typeface="Times New Roman" pitchFamily="18" charset="0"/>
            </a:endParaRPr>
          </a:p>
          <a:p>
            <a:pPr marL="0" indent="0" algn="just" eaLnBrk="1" hangingPunct="1">
              <a:buFont typeface="Arial" pitchFamily="34" charset="0"/>
              <a:buNone/>
            </a:pPr>
            <a:r>
              <a:rPr lang="en-US" sz="2000" smtClean="0">
                <a:latin typeface="Times New Roman" pitchFamily="18" charset="0"/>
                <a:cs typeface="Times New Roman" pitchFamily="18" charset="0"/>
              </a:rPr>
              <a:t>                                                                                                                         (5)</a:t>
            </a:r>
          </a:p>
          <a:p>
            <a:pPr marL="0" indent="0" algn="just" eaLnBrk="1" hangingPunct="1">
              <a:buFont typeface="Arial" pitchFamily="34" charset="0"/>
              <a:buNone/>
            </a:pPr>
            <a:endParaRPr lang="en-US" sz="2000" smtClean="0">
              <a:latin typeface="Times New Roman" pitchFamily="18" charset="0"/>
              <a:cs typeface="Times New Roman" pitchFamily="18" charset="0"/>
            </a:endParaRPr>
          </a:p>
        </p:txBody>
      </p:sp>
      <p:sp>
        <p:nvSpPr>
          <p:cNvPr id="3081" name="Rectangle 9"/>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pPr eaLnBrk="0" hangingPunct="0"/>
            <a:r>
              <a:rPr lang="en-US" sz="1100">
                <a:latin typeface="AcadNusx" pitchFamily="2" charset="0"/>
              </a:rPr>
              <a:t>                                                         ,</a:t>
            </a:r>
            <a:endParaRPr lang="en-US" sz="1100"/>
          </a:p>
          <a:p>
            <a:pPr eaLnBrk="0" hangingPunct="0"/>
            <a:endParaRPr lang="en-US"/>
          </a:p>
        </p:txBody>
      </p:sp>
      <p:sp>
        <p:nvSpPr>
          <p:cNvPr id="3082" name="Rectangle 12"/>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pPr algn="just" eaLnBrk="0" hangingPunct="0"/>
            <a:r>
              <a:rPr lang="en-US" sz="1100">
                <a:latin typeface="AcadNusx" pitchFamily="2" charset="0"/>
              </a:rPr>
              <a:t>                                                .</a:t>
            </a:r>
            <a:endParaRPr lang="en-US"/>
          </a:p>
        </p:txBody>
      </p:sp>
      <p:graphicFrame>
        <p:nvGraphicFramePr>
          <p:cNvPr id="3074" name="Object 16"/>
          <p:cNvGraphicFramePr>
            <a:graphicFrameLocks noChangeAspect="1"/>
          </p:cNvGraphicFramePr>
          <p:nvPr/>
        </p:nvGraphicFramePr>
        <p:xfrm>
          <a:off x="611188" y="2781300"/>
          <a:ext cx="7848600" cy="431800"/>
        </p:xfrm>
        <a:graphic>
          <a:graphicData uri="http://schemas.openxmlformats.org/presentationml/2006/ole">
            <p:oleObj spid="_x0000_s3074" name="Equation" r:id="rId3" imgW="4203700" imgH="228600" progId="">
              <p:embed/>
            </p:oleObj>
          </a:graphicData>
        </a:graphic>
      </p:graphicFrame>
      <p:graphicFrame>
        <p:nvGraphicFramePr>
          <p:cNvPr id="3075" name="Object 15"/>
          <p:cNvGraphicFramePr>
            <a:graphicFrameLocks noChangeAspect="1"/>
          </p:cNvGraphicFramePr>
          <p:nvPr/>
        </p:nvGraphicFramePr>
        <p:xfrm>
          <a:off x="1476375" y="3284538"/>
          <a:ext cx="6335713" cy="431800"/>
        </p:xfrm>
        <a:graphic>
          <a:graphicData uri="http://schemas.openxmlformats.org/presentationml/2006/ole">
            <p:oleObj spid="_x0000_s3075" name="Equation" r:id="rId4" imgW="3759200" imgH="228600" progId="">
              <p:embed/>
            </p:oleObj>
          </a:graphicData>
        </a:graphic>
      </p:graphicFrame>
      <p:graphicFrame>
        <p:nvGraphicFramePr>
          <p:cNvPr id="3076" name="Object 14"/>
          <p:cNvGraphicFramePr>
            <a:graphicFrameLocks noChangeAspect="1"/>
          </p:cNvGraphicFramePr>
          <p:nvPr/>
        </p:nvGraphicFramePr>
        <p:xfrm>
          <a:off x="2051050" y="3789363"/>
          <a:ext cx="4321175" cy="431800"/>
        </p:xfrm>
        <a:graphic>
          <a:graphicData uri="http://schemas.openxmlformats.org/presentationml/2006/ole">
            <p:oleObj spid="_x0000_s3076" name="Equation" r:id="rId5" imgW="2286000" imgH="228600" progId="">
              <p:embed/>
            </p:oleObj>
          </a:graphicData>
        </a:graphic>
      </p:graphicFrame>
      <p:graphicFrame>
        <p:nvGraphicFramePr>
          <p:cNvPr id="3077" name="Object 13"/>
          <p:cNvGraphicFramePr>
            <a:graphicFrameLocks noChangeAspect="1"/>
          </p:cNvGraphicFramePr>
          <p:nvPr/>
        </p:nvGraphicFramePr>
        <p:xfrm>
          <a:off x="1908175" y="4292600"/>
          <a:ext cx="4535488" cy="431800"/>
        </p:xfrm>
        <a:graphic>
          <a:graphicData uri="http://schemas.openxmlformats.org/presentationml/2006/ole">
            <p:oleObj spid="_x0000_s3077" name="Equation" r:id="rId6" imgW="2222500" imgH="228600" progId="">
              <p:embed/>
            </p:oleObj>
          </a:graphicData>
        </a:graphic>
      </p:graphicFrame>
      <p:sp>
        <p:nvSpPr>
          <p:cNvPr id="3083" name="Rectangle 18"/>
          <p:cNvSpPr>
            <a:spLocks noChangeArrowheads="1"/>
          </p:cNvSpPr>
          <p:nvPr/>
        </p:nvSpPr>
        <p:spPr bwMode="auto">
          <a:xfrm>
            <a:off x="0" y="685800"/>
            <a:ext cx="9144000" cy="0"/>
          </a:xfrm>
          <a:prstGeom prst="rect">
            <a:avLst/>
          </a:prstGeom>
          <a:noFill/>
          <a:ln w="9525">
            <a:noFill/>
            <a:miter lim="800000"/>
            <a:headEnd/>
            <a:tailEnd/>
          </a:ln>
        </p:spPr>
        <p:txBody>
          <a:bodyPr wrap="none" anchor="ctr">
            <a:spAutoFit/>
          </a:bodyPr>
          <a:lstStyle/>
          <a:p>
            <a:pPr eaLnBrk="0" hangingPunct="0"/>
            <a:r>
              <a:rPr lang="en-US" sz="1100">
                <a:latin typeface="Times New Roman" pitchFamily="18" charset="0"/>
              </a:rPr>
              <a:t> </a:t>
            </a:r>
            <a:endParaRPr lang="en-US" sz="1100"/>
          </a:p>
          <a:p>
            <a:pPr eaLnBrk="0" hangingPunct="0"/>
            <a:r>
              <a:rPr lang="en-US" sz="1100">
                <a:latin typeface="Times New Roman" pitchFamily="18" charset="0"/>
              </a:rPr>
              <a:t>                      </a:t>
            </a:r>
            <a:endParaRPr lang="en-US"/>
          </a:p>
        </p:txBody>
      </p:sp>
      <p:sp>
        <p:nvSpPr>
          <p:cNvPr id="3084" name="Rectangle 19"/>
          <p:cNvSpPr>
            <a:spLocks noChangeArrowheads="1"/>
          </p:cNvSpPr>
          <p:nvPr/>
        </p:nvSpPr>
        <p:spPr bwMode="auto">
          <a:xfrm>
            <a:off x="0" y="690563"/>
            <a:ext cx="2001838" cy="447675"/>
          </a:xfrm>
          <a:prstGeom prst="rect">
            <a:avLst/>
          </a:prstGeom>
          <a:noFill/>
          <a:ln w="9525">
            <a:noFill/>
            <a:miter lim="800000"/>
            <a:headEnd/>
            <a:tailEnd/>
          </a:ln>
        </p:spPr>
        <p:txBody>
          <a:bodyPr wrap="none" anchor="ctr">
            <a:spAutoFit/>
          </a:bodyPr>
          <a:lstStyle/>
          <a:p>
            <a:pPr eaLnBrk="0" hangingPunct="0"/>
            <a:r>
              <a:rPr lang="en-US" sz="1100">
                <a:latin typeface="Times New Roman" pitchFamily="18" charset="0"/>
              </a:rPr>
              <a:t>                                   </a:t>
            </a:r>
            <a:endParaRPr lang="en-US" sz="1100"/>
          </a:p>
          <a:p>
            <a:pPr eaLnBrk="0" hangingPunct="0"/>
            <a:r>
              <a:rPr lang="en-US" sz="1200">
                <a:cs typeface="Times New Roman" pitchFamily="18" charset="0"/>
              </a:rPr>
              <a:t>                                          </a:t>
            </a:r>
            <a:endParaRPr lang="en-US"/>
          </a:p>
        </p:txBody>
      </p:sp>
      <p:sp>
        <p:nvSpPr>
          <p:cNvPr id="3085" name="Rectangle 20"/>
          <p:cNvSpPr>
            <a:spLocks noChangeArrowheads="1"/>
          </p:cNvSpPr>
          <p:nvPr/>
        </p:nvSpPr>
        <p:spPr bwMode="auto">
          <a:xfrm>
            <a:off x="0" y="1143000"/>
            <a:ext cx="9144000" cy="457200"/>
          </a:xfrm>
          <a:prstGeom prst="rect">
            <a:avLst/>
          </a:prstGeom>
          <a:noFill/>
          <a:ln w="9525">
            <a:noFill/>
            <a:miter lim="800000"/>
            <a:headEnd/>
            <a:tailEnd/>
          </a:ln>
        </p:spPr>
        <p:txBody>
          <a:bodyPr wrap="none" anchor="ctr">
            <a:spAutoFit/>
          </a:bodyPr>
          <a:lstStyle/>
          <a:p>
            <a:pPr eaLnBrk="0" hangingPunct="0"/>
            <a:r>
              <a:rPr lang="en-US" sz="1200">
                <a:cs typeface="Times New Roman" pitchFamily="18" charset="0"/>
              </a:rPr>
              <a:t>                                          </a:t>
            </a:r>
            <a:endParaRPr lang="en-US"/>
          </a:p>
        </p:txBody>
      </p:sp>
      <p:sp>
        <p:nvSpPr>
          <p:cNvPr id="3086" name="Rectangle 21"/>
          <p:cNvSpPr>
            <a:spLocks noChangeArrowheads="1"/>
          </p:cNvSpPr>
          <p:nvPr/>
        </p:nvSpPr>
        <p:spPr bwMode="auto">
          <a:xfrm>
            <a:off x="0" y="1828800"/>
            <a:ext cx="9144000" cy="0"/>
          </a:xfrm>
          <a:prstGeom prst="rect">
            <a:avLst/>
          </a:prstGeom>
          <a:noFill/>
          <a:ln w="9525">
            <a:noFill/>
            <a:miter lim="800000"/>
            <a:headEnd/>
            <a:tailEnd/>
          </a:ln>
        </p:spPr>
        <p:txBody>
          <a:bodyPr wrap="none" anchor="ctr">
            <a:spAutoFit/>
          </a:bodyPr>
          <a:lstStyle/>
          <a:p>
            <a:pPr eaLnBrk="0" hangingPunct="0"/>
            <a:r>
              <a:rPr lang="en-US" sz="1200">
                <a:cs typeface="Times New Roman" pitchFamily="18" charset="0"/>
              </a:rPr>
              <a:t>.</a:t>
            </a:r>
            <a:endParaRPr lang="en-US"/>
          </a:p>
        </p:txBody>
      </p:sp>
      <p:sp>
        <p:nvSpPr>
          <p:cNvPr id="3087" name="TextBox 23"/>
          <p:cNvSpPr txBox="1">
            <a:spLocks noChangeArrowheads="1"/>
          </p:cNvSpPr>
          <p:nvPr/>
        </p:nvSpPr>
        <p:spPr bwMode="auto">
          <a:xfrm>
            <a:off x="250825" y="4724400"/>
            <a:ext cx="8497888" cy="1477963"/>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Besides these equations, in order to solve the problem the  subsidiary condition should be added according to which the sum of internal angles of any five link is equal to 3π.</a:t>
            </a:r>
          </a:p>
          <a:p>
            <a:endParaRPr lang="en-US">
              <a:latin typeface="Times New Roman" pitchFamily="18" charset="0"/>
              <a:cs typeface="Times New Roman" pitchFamily="18" charset="0"/>
            </a:endParaRPr>
          </a:p>
          <a:p>
            <a:endParaRPr lang="en-US">
              <a:latin typeface="Times New Roman" pitchFamily="18" charset="0"/>
              <a:cs typeface="Times New Roman" pitchFamily="18" charset="0"/>
            </a:endParaRPr>
          </a:p>
          <a:p>
            <a:r>
              <a:rPr lang="en-US">
                <a:latin typeface="Times New Roman" pitchFamily="18" charset="0"/>
                <a:cs typeface="Times New Roman" pitchFamily="18" charset="0"/>
              </a:rPr>
              <a:t>                                                                                                                                           (6)    </a:t>
            </a:r>
          </a:p>
        </p:txBody>
      </p:sp>
      <p:sp>
        <p:nvSpPr>
          <p:cNvPr id="3088" name="Rectangle 2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3078" name="Object 22"/>
          <p:cNvGraphicFramePr>
            <a:graphicFrameLocks noChangeAspect="1"/>
          </p:cNvGraphicFramePr>
          <p:nvPr/>
        </p:nvGraphicFramePr>
        <p:xfrm>
          <a:off x="1476375" y="5661025"/>
          <a:ext cx="6264275" cy="431800"/>
        </p:xfrm>
        <a:graphic>
          <a:graphicData uri="http://schemas.openxmlformats.org/presentationml/2006/ole">
            <p:oleObj spid="_x0000_s3078" name="Equation" r:id="rId7" imgW="2933700" imgH="228600" progId="">
              <p:embed/>
            </p:oleObj>
          </a:graphicData>
        </a:graphic>
      </p:graphicFrame>
      <p:sp>
        <p:nvSpPr>
          <p:cNvPr id="3089" name="Rectangle 24"/>
          <p:cNvSpPr>
            <a:spLocks noChangeArrowheads="1"/>
          </p:cNvSpPr>
          <p:nvPr/>
        </p:nvSpPr>
        <p:spPr bwMode="auto">
          <a:xfrm>
            <a:off x="0" y="228600"/>
            <a:ext cx="9144000" cy="0"/>
          </a:xfrm>
          <a:prstGeom prst="rect">
            <a:avLst/>
          </a:prstGeom>
          <a:noFill/>
          <a:ln w="9525">
            <a:noFill/>
            <a:miter lim="800000"/>
            <a:headEnd/>
            <a:tailEnd/>
          </a:ln>
        </p:spPr>
        <p:txBody>
          <a:bodyPr wrap="none" anchor="ctr">
            <a:spAutoFit/>
          </a:bodyPr>
          <a:lstStyle/>
          <a:p>
            <a:pPr eaLnBrk="0" hangingPunct="0"/>
            <a:r>
              <a:rPr lang="en-US" sz="1100">
                <a:latin typeface="Times New Roman" pitchFamily="18" charset="0"/>
              </a:rPr>
              <a:t>     </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Title 1"/>
          <p:cNvSpPr>
            <a:spLocks noGrp="1"/>
          </p:cNvSpPr>
          <p:nvPr>
            <p:ph type="title"/>
          </p:nvPr>
        </p:nvSpPr>
        <p:spPr>
          <a:xfrm>
            <a:off x="457200" y="274638"/>
            <a:ext cx="8229600" cy="346075"/>
          </a:xfrm>
        </p:spPr>
        <p:txBody>
          <a:bodyPr/>
          <a:lstStyle/>
          <a:p>
            <a:pPr eaLnBrk="1" hangingPunct="1"/>
            <a:r>
              <a:rPr lang="en-US" sz="3200" smtClean="0">
                <a:solidFill>
                  <a:srgbClr val="FF0000"/>
                </a:solidFill>
                <a:latin typeface="Times New Roman" pitchFamily="18" charset="0"/>
                <a:cs typeface="Times New Roman" pitchFamily="18" charset="0"/>
              </a:rPr>
              <a:t>Straight geometrical task</a:t>
            </a:r>
            <a:endParaRPr lang="en-US" sz="3200" smtClean="0"/>
          </a:p>
        </p:txBody>
      </p:sp>
      <p:sp>
        <p:nvSpPr>
          <p:cNvPr id="4106" name="Content Placeholder 2"/>
          <p:cNvSpPr>
            <a:spLocks noGrp="1"/>
          </p:cNvSpPr>
          <p:nvPr>
            <p:ph idx="1"/>
          </p:nvPr>
        </p:nvSpPr>
        <p:spPr>
          <a:xfrm>
            <a:off x="468313" y="836613"/>
            <a:ext cx="8229600" cy="431800"/>
          </a:xfrm>
        </p:spPr>
        <p:txBody>
          <a:bodyPr/>
          <a:lstStyle/>
          <a:p>
            <a:pPr eaLnBrk="1" hangingPunct="1">
              <a:buFont typeface="Arial" pitchFamily="34" charset="0"/>
              <a:buNone/>
            </a:pPr>
            <a:r>
              <a:rPr lang="en-US" sz="2000" smtClean="0">
                <a:latin typeface="Times New Roman" pitchFamily="18" charset="0"/>
                <a:cs typeface="Times New Roman" pitchFamily="18" charset="0"/>
              </a:rPr>
              <a:t>After transformations we get the following quadratic equation</a:t>
            </a:r>
          </a:p>
          <a:p>
            <a:pPr eaLnBrk="1" hangingPunct="1">
              <a:buFont typeface="Arial" pitchFamily="34" charset="0"/>
              <a:buNone/>
            </a:pPr>
            <a:endParaRPr lang="en-US" sz="2000" smtClean="0">
              <a:latin typeface="Times New Roman" pitchFamily="18" charset="0"/>
              <a:cs typeface="Times New Roman" pitchFamily="18" charset="0"/>
            </a:endParaRPr>
          </a:p>
          <a:p>
            <a:pPr eaLnBrk="1" hangingPunct="1">
              <a:buFont typeface="Arial" pitchFamily="34" charset="0"/>
              <a:buNone/>
            </a:pPr>
            <a:r>
              <a:rPr lang="en-US" sz="2000" smtClean="0">
                <a:latin typeface="Times New Roman" pitchFamily="18" charset="0"/>
                <a:cs typeface="Times New Roman" pitchFamily="18" charset="0"/>
              </a:rPr>
              <a:t>                                                                                                                       </a:t>
            </a:r>
            <a:r>
              <a:rPr lang="en-US" sz="1800" smtClean="0">
                <a:latin typeface="Times New Roman" pitchFamily="18" charset="0"/>
                <a:cs typeface="Times New Roman" pitchFamily="18" charset="0"/>
              </a:rPr>
              <a:t>(7)</a:t>
            </a:r>
          </a:p>
        </p:txBody>
      </p:sp>
      <p:sp>
        <p:nvSpPr>
          <p:cNvPr id="410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098" name="Object 1"/>
          <p:cNvGraphicFramePr>
            <a:graphicFrameLocks noChangeAspect="1"/>
          </p:cNvGraphicFramePr>
          <p:nvPr/>
        </p:nvGraphicFramePr>
        <p:xfrm>
          <a:off x="395288" y="1412875"/>
          <a:ext cx="7632700" cy="431800"/>
        </p:xfrm>
        <a:graphic>
          <a:graphicData uri="http://schemas.openxmlformats.org/presentationml/2006/ole">
            <p:oleObj spid="_x0000_s4098" name="Equation" r:id="rId3" imgW="4508500" imgH="241300" progId="">
              <p:embed/>
            </p:oleObj>
          </a:graphicData>
        </a:graphic>
      </p:graphicFrame>
      <p:sp>
        <p:nvSpPr>
          <p:cNvPr id="4108" name="Rectangle 3"/>
          <p:cNvSpPr>
            <a:spLocks noChangeArrowheads="1"/>
          </p:cNvSpPr>
          <p:nvPr/>
        </p:nvSpPr>
        <p:spPr bwMode="auto">
          <a:xfrm>
            <a:off x="0" y="238125"/>
            <a:ext cx="9144000" cy="457200"/>
          </a:xfrm>
          <a:prstGeom prst="rect">
            <a:avLst/>
          </a:prstGeom>
          <a:noFill/>
          <a:ln w="9525">
            <a:noFill/>
            <a:miter lim="800000"/>
            <a:headEnd/>
            <a:tailEnd/>
          </a:ln>
        </p:spPr>
        <p:txBody>
          <a:bodyPr wrap="none" anchor="ctr">
            <a:spAutoFit/>
          </a:bodyPr>
          <a:lstStyle/>
          <a:p>
            <a:pPr eaLnBrk="0" hangingPunct="0"/>
            <a:r>
              <a:rPr lang="en-US" sz="1200" baseline="30000"/>
              <a:t>, </a:t>
            </a:r>
            <a:r>
              <a:rPr lang="en-US" sz="1100"/>
              <a:t> </a:t>
            </a:r>
            <a:endParaRPr lang="en-US"/>
          </a:p>
        </p:txBody>
      </p:sp>
      <p:sp>
        <p:nvSpPr>
          <p:cNvPr id="4109" name="TextBox 6"/>
          <p:cNvSpPr txBox="1">
            <a:spLocks noChangeArrowheads="1"/>
          </p:cNvSpPr>
          <p:nvPr/>
        </p:nvSpPr>
        <p:spPr bwMode="auto">
          <a:xfrm>
            <a:off x="468313" y="1844675"/>
            <a:ext cx="696912" cy="369888"/>
          </a:xfrm>
          <a:prstGeom prst="rect">
            <a:avLst/>
          </a:prstGeom>
          <a:noFill/>
          <a:ln w="9525">
            <a:noFill/>
            <a:miter lim="800000"/>
            <a:headEnd/>
            <a:tailEnd/>
          </a:ln>
        </p:spPr>
        <p:txBody>
          <a:bodyPr wrap="none">
            <a:spAutoFit/>
          </a:bodyPr>
          <a:lstStyle/>
          <a:p>
            <a:r>
              <a:rPr lang="en-US">
                <a:latin typeface="Times New Roman" pitchFamily="18" charset="0"/>
                <a:cs typeface="Times New Roman" pitchFamily="18" charset="0"/>
              </a:rPr>
              <a:t>Here:</a:t>
            </a:r>
          </a:p>
        </p:txBody>
      </p:sp>
      <p:sp>
        <p:nvSpPr>
          <p:cNvPr id="4110"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099" name="Object 4"/>
          <p:cNvGraphicFramePr>
            <a:graphicFrameLocks noChangeAspect="1"/>
          </p:cNvGraphicFramePr>
          <p:nvPr/>
        </p:nvGraphicFramePr>
        <p:xfrm>
          <a:off x="1476375" y="1916113"/>
          <a:ext cx="5472113" cy="360362"/>
        </p:xfrm>
        <a:graphic>
          <a:graphicData uri="http://schemas.openxmlformats.org/presentationml/2006/ole">
            <p:oleObj spid="_x0000_s4099" name="Equation" r:id="rId4" imgW="3683000" imgH="241300" progId="">
              <p:embed/>
            </p:oleObj>
          </a:graphicData>
        </a:graphic>
      </p:graphicFrame>
      <p:sp>
        <p:nvSpPr>
          <p:cNvPr id="4111"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100" name="Object 6"/>
          <p:cNvGraphicFramePr>
            <a:graphicFrameLocks noChangeAspect="1"/>
          </p:cNvGraphicFramePr>
          <p:nvPr/>
        </p:nvGraphicFramePr>
        <p:xfrm>
          <a:off x="1476375" y="2420938"/>
          <a:ext cx="1655763" cy="360362"/>
        </p:xfrm>
        <a:graphic>
          <a:graphicData uri="http://schemas.openxmlformats.org/presentationml/2006/ole">
            <p:oleObj spid="_x0000_s4100" name="Equation" r:id="rId5" imgW="1054100" imgH="241300" progId="">
              <p:embed/>
            </p:oleObj>
          </a:graphicData>
        </a:graphic>
      </p:graphicFrame>
      <p:sp>
        <p:nvSpPr>
          <p:cNvPr id="4112"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101" name="Object 8"/>
          <p:cNvGraphicFramePr>
            <a:graphicFrameLocks noChangeAspect="1"/>
          </p:cNvGraphicFramePr>
          <p:nvPr/>
        </p:nvGraphicFramePr>
        <p:xfrm>
          <a:off x="3563938" y="2420938"/>
          <a:ext cx="1079500" cy="360362"/>
        </p:xfrm>
        <a:graphic>
          <a:graphicData uri="http://schemas.openxmlformats.org/presentationml/2006/ole">
            <p:oleObj spid="_x0000_s4101" name="Equation" r:id="rId6" imgW="609336" imgH="241195" progId="">
              <p:embed/>
            </p:oleObj>
          </a:graphicData>
        </a:graphic>
      </p:graphicFrame>
      <p:sp>
        <p:nvSpPr>
          <p:cNvPr id="4113"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102" name="Object 10"/>
          <p:cNvGraphicFramePr>
            <a:graphicFrameLocks noChangeAspect="1"/>
          </p:cNvGraphicFramePr>
          <p:nvPr/>
        </p:nvGraphicFramePr>
        <p:xfrm>
          <a:off x="5003800" y="2420938"/>
          <a:ext cx="2736850" cy="360362"/>
        </p:xfrm>
        <a:graphic>
          <a:graphicData uri="http://schemas.openxmlformats.org/presentationml/2006/ole">
            <p:oleObj spid="_x0000_s4102" name="Equation" r:id="rId7" imgW="1485900" imgH="228600" progId="">
              <p:embed/>
            </p:oleObj>
          </a:graphicData>
        </a:graphic>
      </p:graphicFrame>
      <p:sp>
        <p:nvSpPr>
          <p:cNvPr id="4114" name="TextBox 15"/>
          <p:cNvSpPr txBox="1">
            <a:spLocks noChangeArrowheads="1"/>
          </p:cNvSpPr>
          <p:nvPr/>
        </p:nvSpPr>
        <p:spPr bwMode="auto">
          <a:xfrm>
            <a:off x="611188" y="2924175"/>
            <a:ext cx="8137525" cy="2555875"/>
          </a:xfrm>
          <a:prstGeom prst="rect">
            <a:avLst/>
          </a:prstGeom>
          <a:noFill/>
          <a:ln w="9525">
            <a:noFill/>
            <a:miter lim="800000"/>
            <a:headEnd/>
            <a:tailEnd/>
          </a:ln>
        </p:spPr>
        <p:txBody>
          <a:bodyPr>
            <a:spAutoFit/>
          </a:bodyPr>
          <a:lstStyle/>
          <a:p>
            <a:r>
              <a:rPr lang="en-US" sz="2000">
                <a:latin typeface="Times New Roman" pitchFamily="18" charset="0"/>
                <a:cs typeface="Times New Roman" pitchFamily="18" charset="0"/>
              </a:rPr>
              <a:t>From the equation (7) we will obtain meanings of angels</a:t>
            </a:r>
            <a:r>
              <a:rPr lang="el-GR" sz="2000">
                <a:latin typeface="GreekC"/>
              </a:rPr>
              <a:t>ϕ</a:t>
            </a:r>
            <a:r>
              <a:rPr lang="en-US" sz="1000">
                <a:latin typeface="GreekC"/>
              </a:rPr>
              <a:t>34</a:t>
            </a:r>
            <a:r>
              <a:rPr lang="en-US" sz="2000">
                <a:latin typeface="GreekC"/>
              </a:rPr>
              <a:t> </a:t>
            </a:r>
            <a:r>
              <a:rPr lang="en-US" sz="2000">
                <a:latin typeface="Times New Roman" pitchFamily="18" charset="0"/>
                <a:cs typeface="Times New Roman" pitchFamily="18" charset="0"/>
              </a:rPr>
              <a:t>and </a:t>
            </a:r>
            <a:r>
              <a:rPr lang="el-GR" sz="2000">
                <a:latin typeface="GreekC"/>
              </a:rPr>
              <a:t>ϕ</a:t>
            </a:r>
            <a:r>
              <a:rPr lang="en-US" sz="1000">
                <a:latin typeface="GreekC"/>
              </a:rPr>
              <a:t>23</a:t>
            </a:r>
            <a:r>
              <a:rPr lang="en-US" sz="2000">
                <a:latin typeface="Times New Roman" pitchFamily="18" charset="0"/>
                <a:cs typeface="Times New Roman" pitchFamily="18" charset="0"/>
              </a:rPr>
              <a:t> that determines position of the point C of the mechanism. </a:t>
            </a:r>
          </a:p>
          <a:p>
            <a:endParaRPr lang="en-US" sz="2000">
              <a:latin typeface="Times New Roman" pitchFamily="18" charset="0"/>
              <a:cs typeface="Times New Roman" pitchFamily="18" charset="0"/>
            </a:endParaRPr>
          </a:p>
          <a:p>
            <a:endParaRPr lang="en-US" sz="2000">
              <a:latin typeface="Times New Roman" pitchFamily="18" charset="0"/>
              <a:cs typeface="Times New Roman" pitchFamily="18" charset="0"/>
            </a:endParaRPr>
          </a:p>
          <a:p>
            <a:r>
              <a:rPr lang="en-US" sz="2000">
                <a:latin typeface="Times New Roman" pitchFamily="18" charset="0"/>
                <a:cs typeface="Times New Roman" pitchFamily="18" charset="0"/>
              </a:rPr>
              <a:t>                                                                                                                    (8)</a:t>
            </a:r>
          </a:p>
          <a:p>
            <a:endParaRPr lang="en-US" sz="2000">
              <a:latin typeface="Times New Roman" pitchFamily="18" charset="0"/>
              <a:cs typeface="Times New Roman" pitchFamily="18" charset="0"/>
            </a:endParaRPr>
          </a:p>
          <a:p>
            <a:endParaRPr lang="en-US" sz="2000">
              <a:latin typeface="Times New Roman" pitchFamily="18" charset="0"/>
              <a:cs typeface="Times New Roman" pitchFamily="18" charset="0"/>
            </a:endParaRPr>
          </a:p>
          <a:p>
            <a:r>
              <a:rPr lang="en-US" sz="2000">
                <a:latin typeface="Times New Roman" pitchFamily="18" charset="0"/>
                <a:cs typeface="Times New Roman" pitchFamily="18" charset="0"/>
              </a:rPr>
              <a:t>                                                                                                                      (9) </a:t>
            </a:r>
          </a:p>
        </p:txBody>
      </p:sp>
      <p:sp>
        <p:nvSpPr>
          <p:cNvPr id="4115"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endParaRPr lang="en-US"/>
          </a:p>
        </p:txBody>
      </p:sp>
      <p:graphicFrame>
        <p:nvGraphicFramePr>
          <p:cNvPr id="4103" name="Object 12"/>
          <p:cNvGraphicFramePr>
            <a:graphicFrameLocks noChangeAspect="1"/>
          </p:cNvGraphicFramePr>
          <p:nvPr/>
        </p:nvGraphicFramePr>
        <p:xfrm>
          <a:off x="1908175" y="4941888"/>
          <a:ext cx="5256213" cy="647700"/>
        </p:xfrm>
        <a:graphic>
          <a:graphicData uri="http://schemas.openxmlformats.org/presentationml/2006/ole">
            <p:oleObj spid="_x0000_s4103" name="Equation" r:id="rId8" imgW="2984500" imgH="431800" progId="">
              <p:embed/>
            </p:oleObj>
          </a:graphicData>
        </a:graphic>
      </p:graphicFrame>
      <p:sp>
        <p:nvSpPr>
          <p:cNvPr id="4116" name="Rectangle 14"/>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pPr eaLnBrk="0" hangingPunct="0"/>
            <a:r>
              <a:rPr lang="en-US" sz="1200">
                <a:latin typeface="AcadNusx" pitchFamily="2" charset="0"/>
              </a:rPr>
              <a:t>      	.</a:t>
            </a:r>
            <a:endParaRPr lang="en-US" sz="1100"/>
          </a:p>
          <a:p>
            <a:pPr eaLnBrk="0" hangingPunct="0"/>
            <a:r>
              <a:rPr lang="en-US" sz="1200">
                <a:latin typeface="AcadNusx" pitchFamily="2" charset="0"/>
              </a:rPr>
              <a:t>                                                             .</a:t>
            </a:r>
            <a:endParaRPr lang="en-US"/>
          </a:p>
        </p:txBody>
      </p:sp>
      <p:graphicFrame>
        <p:nvGraphicFramePr>
          <p:cNvPr id="4104" name="Object 15"/>
          <p:cNvGraphicFramePr>
            <a:graphicFrameLocks noChangeAspect="1"/>
          </p:cNvGraphicFramePr>
          <p:nvPr/>
        </p:nvGraphicFramePr>
        <p:xfrm>
          <a:off x="827088" y="3933825"/>
          <a:ext cx="7129462" cy="863600"/>
        </p:xfrm>
        <a:graphic>
          <a:graphicData uri="http://schemas.openxmlformats.org/presentationml/2006/ole">
            <p:oleObj spid="_x0000_s4104" name="Equation" r:id="rId9" imgW="4838400" imgH="583920" progId="">
              <p:embed/>
            </p:oleObj>
          </a:graphicData>
        </a:graphic>
      </p:graphicFrame>
      <p:sp>
        <p:nvSpPr>
          <p:cNvPr id="4117" name="TextBox 21"/>
          <p:cNvSpPr txBox="1">
            <a:spLocks noChangeArrowheads="1"/>
          </p:cNvSpPr>
          <p:nvPr/>
        </p:nvSpPr>
        <p:spPr bwMode="auto">
          <a:xfrm>
            <a:off x="539750" y="5661025"/>
            <a:ext cx="8064500" cy="1292225"/>
          </a:xfrm>
          <a:prstGeom prst="rect">
            <a:avLst/>
          </a:prstGeom>
          <a:noFill/>
          <a:ln w="9525">
            <a:noFill/>
            <a:miter lim="800000"/>
            <a:headEnd/>
            <a:tailEnd/>
          </a:ln>
        </p:spPr>
        <p:txBody>
          <a:bodyPr>
            <a:spAutoFit/>
          </a:bodyPr>
          <a:lstStyle/>
          <a:p>
            <a:r>
              <a:rPr lang="en-US" sz="2000">
                <a:latin typeface="Times New Roman" pitchFamily="18" charset="0"/>
                <a:cs typeface="Times New Roman" pitchFamily="18" charset="0"/>
              </a:rPr>
              <a:t>And hence, in case of differentiating on time the received values of obtaining equations, we shall receive values of speeds and acceleration of the links of the mechanism.</a:t>
            </a:r>
            <a:endParaRPr lang="ru-RU" sz="2000">
              <a:latin typeface="Times New Roman" pitchFamily="18" charset="0"/>
              <a:cs typeface="Times New Roman" pitchFamily="18" charset="0"/>
            </a:endParaRPr>
          </a:p>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417512"/>
          </a:xfrm>
        </p:spPr>
        <p:txBody>
          <a:bodyPr/>
          <a:lstStyle/>
          <a:p>
            <a:pPr eaLnBrk="1" hangingPunct="1"/>
            <a:r>
              <a:rPr lang="en-US" sz="3200" smtClean="0">
                <a:solidFill>
                  <a:srgbClr val="FF0000"/>
                </a:solidFill>
                <a:latin typeface="Times New Roman" pitchFamily="18" charset="0"/>
                <a:cs typeface="Times New Roman" pitchFamily="18" charset="0"/>
              </a:rPr>
              <a:t>The inverse geometrical task</a:t>
            </a:r>
          </a:p>
        </p:txBody>
      </p:sp>
      <p:sp>
        <p:nvSpPr>
          <p:cNvPr id="12291" name="Content Placeholder 2"/>
          <p:cNvSpPr>
            <a:spLocks noGrp="1"/>
          </p:cNvSpPr>
          <p:nvPr>
            <p:ph idx="1"/>
          </p:nvPr>
        </p:nvSpPr>
        <p:spPr>
          <a:xfrm>
            <a:off x="457200" y="765175"/>
            <a:ext cx="8229600" cy="2663825"/>
          </a:xfrm>
        </p:spPr>
        <p:txBody>
          <a:bodyPr/>
          <a:lstStyle/>
          <a:p>
            <a:pPr marL="0" indent="0" algn="just" eaLnBrk="1" hangingPunct="1">
              <a:buFont typeface="Arial" pitchFamily="34" charset="0"/>
              <a:buNone/>
            </a:pPr>
            <a:r>
              <a:rPr lang="en-US" sz="2000" smtClean="0">
                <a:latin typeface="Times New Roman" pitchFamily="18" charset="0"/>
                <a:cs typeface="Times New Roman" pitchFamily="18" charset="0"/>
              </a:rPr>
              <a:t>In spite of the straight geometrical problem, here on the basis of the given angels of rotation of the actuators mounted on the frame of the mechanism the trajectory of the output link of the considered mechanical system is defined. </a:t>
            </a:r>
          </a:p>
          <a:p>
            <a:pPr marL="0" indent="0" algn="just" eaLnBrk="1" hangingPunct="1">
              <a:buFont typeface="Arial" pitchFamily="34" charset="0"/>
              <a:buNone/>
            </a:pPr>
            <a:r>
              <a:rPr lang="en-US" sz="2000" smtClean="0">
                <a:latin typeface="Times New Roman" pitchFamily="18" charset="0"/>
                <a:cs typeface="Times New Roman" pitchFamily="18" charset="0"/>
              </a:rPr>
              <a:t>The formulation of inverse task of kinematics of five link mechanism is done in the following way: the location of C point of mechanism i.e. its coordinates in coordinate system connected with base, is given and it’s necessary to find generalized coordinates of the mechanism which provide the location of C point.</a:t>
            </a:r>
          </a:p>
          <a:p>
            <a:pPr marL="0" indent="0" algn="just" eaLnBrk="1" hangingPunct="1">
              <a:buFont typeface="Arial" pitchFamily="34" charset="0"/>
              <a:buNone/>
            </a:pPr>
            <a:endParaRPr lang="en-US" sz="2000" smtClean="0">
              <a:latin typeface="Times New Roman" pitchFamily="18" charset="0"/>
              <a:cs typeface="Times New Roman" pitchFamily="18" charset="0"/>
            </a:endParaRPr>
          </a:p>
          <a:p>
            <a:pPr marL="0" indent="0" algn="just" eaLnBrk="1" hangingPunct="1">
              <a:buFont typeface="Arial" pitchFamily="34" charset="0"/>
              <a:buNone/>
            </a:pPr>
            <a:r>
              <a:rPr lang="en-US" sz="2000" smtClean="0">
                <a:latin typeface="Times New Roman" pitchFamily="18" charset="0"/>
                <a:cs typeface="Times New Roman" pitchFamily="18" charset="0"/>
              </a:rPr>
              <a:t>  </a:t>
            </a:r>
          </a:p>
        </p:txBody>
      </p:sp>
      <p:pic>
        <p:nvPicPr>
          <p:cNvPr id="12292" name="Picture 8"/>
          <p:cNvPicPr>
            <a:picLocks noChangeAspect="1" noChangeArrowheads="1"/>
          </p:cNvPicPr>
          <p:nvPr/>
        </p:nvPicPr>
        <p:blipFill>
          <a:blip r:embed="rId2"/>
          <a:srcRect/>
          <a:stretch>
            <a:fillRect/>
          </a:stretch>
        </p:blipFill>
        <p:spPr bwMode="auto">
          <a:xfrm>
            <a:off x="2268538" y="3141663"/>
            <a:ext cx="4306887" cy="2714625"/>
          </a:xfrm>
          <a:prstGeom prst="rect">
            <a:avLst/>
          </a:prstGeom>
          <a:noFill/>
          <a:ln w="9525">
            <a:noFill/>
            <a:miter lim="800000"/>
            <a:headEnd/>
            <a:tailEnd/>
          </a:ln>
        </p:spPr>
      </p:pic>
      <p:sp>
        <p:nvSpPr>
          <p:cNvPr id="12293" name="Rectangle 9"/>
          <p:cNvSpPr>
            <a:spLocks noChangeArrowheads="1"/>
          </p:cNvSpPr>
          <p:nvPr/>
        </p:nvSpPr>
        <p:spPr bwMode="auto">
          <a:xfrm>
            <a:off x="1714500" y="5929313"/>
            <a:ext cx="5705475" cy="369887"/>
          </a:xfrm>
          <a:prstGeom prst="rect">
            <a:avLst/>
          </a:prstGeom>
          <a:noFill/>
          <a:ln w="9525">
            <a:noFill/>
            <a:miter lim="800000"/>
            <a:headEnd/>
            <a:tailEnd/>
          </a:ln>
        </p:spPr>
        <p:txBody>
          <a:bodyPr wrap="none">
            <a:spAutoFit/>
          </a:bodyPr>
          <a:lstStyle/>
          <a:p>
            <a:r>
              <a:rPr lang="en-US">
                <a:latin typeface="Times New Roman" pitchFamily="18" charset="0"/>
                <a:cs typeface="Times New Roman" pitchFamily="18" charset="0"/>
              </a:rPr>
              <a:t>The design diagram of five link mechanism for inverse task</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Title 1"/>
          <p:cNvSpPr>
            <a:spLocks noGrp="1"/>
          </p:cNvSpPr>
          <p:nvPr>
            <p:ph type="title"/>
          </p:nvPr>
        </p:nvSpPr>
        <p:spPr>
          <a:xfrm>
            <a:off x="457200" y="274638"/>
            <a:ext cx="8229600" cy="654050"/>
          </a:xfrm>
        </p:spPr>
        <p:txBody>
          <a:bodyPr/>
          <a:lstStyle/>
          <a:p>
            <a:pPr eaLnBrk="1" hangingPunct="1"/>
            <a:r>
              <a:rPr lang="en-US" sz="3200" smtClean="0">
                <a:solidFill>
                  <a:srgbClr val="FF0000"/>
                </a:solidFill>
                <a:latin typeface="Times New Roman" pitchFamily="18" charset="0"/>
                <a:cs typeface="Times New Roman" pitchFamily="18" charset="0"/>
              </a:rPr>
              <a:t>The inverse geometrical task</a:t>
            </a:r>
            <a:endParaRPr lang="en-US" sz="3200" smtClean="0"/>
          </a:p>
        </p:txBody>
      </p:sp>
      <p:sp>
        <p:nvSpPr>
          <p:cNvPr id="3" name="Content Placeholder 2"/>
          <p:cNvSpPr>
            <a:spLocks noGrp="1"/>
          </p:cNvSpPr>
          <p:nvPr>
            <p:ph idx="1"/>
          </p:nvPr>
        </p:nvSpPr>
        <p:spPr>
          <a:xfrm>
            <a:off x="457200" y="1000125"/>
            <a:ext cx="8229600" cy="785813"/>
          </a:xfrm>
        </p:spPr>
        <p:txBody>
          <a:bodyPr/>
          <a:lstStyle/>
          <a:p>
            <a:pPr marL="0" indent="0" eaLnBrk="1" hangingPunct="1">
              <a:buFont typeface="Arial" charset="0"/>
              <a:buNone/>
              <a:defRPr/>
            </a:pPr>
            <a:r>
              <a:rPr lang="en-US" sz="2000" dirty="0" smtClean="0">
                <a:latin typeface="Times New Roman" pitchFamily="18" charset="0"/>
                <a:cs typeface="Times New Roman" pitchFamily="18" charset="0"/>
              </a:rPr>
              <a:t>For this we take C point radius vector from the origin of coordinates and represent it as the sum of two vectors:</a:t>
            </a:r>
          </a:p>
          <a:p>
            <a:pPr marL="0" indent="0" eaLnBrk="1" hangingPunct="1">
              <a:buFont typeface="Arial" charset="0"/>
              <a:buNone/>
              <a:defRPr/>
            </a:pPr>
            <a:endParaRPr lang="en-US" sz="2000" dirty="0" smtClean="0">
              <a:latin typeface="Times New Roman" pitchFamily="18" charset="0"/>
              <a:cs typeface="Times New Roman" pitchFamily="18" charset="0"/>
            </a:endParaRPr>
          </a:p>
          <a:p>
            <a:pPr marL="0" indent="0" eaLnBrk="1" hangingPunct="1">
              <a:buFont typeface="Arial" charset="0"/>
              <a:buNone/>
              <a:defRPr/>
            </a:pPr>
            <a:r>
              <a:rPr lang="en-US" sz="20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(10)</a:t>
            </a:r>
          </a:p>
          <a:p>
            <a:pPr eaLnBrk="1" hangingPunct="1">
              <a:buFont typeface="Arial" charset="0"/>
              <a:buNone/>
              <a:defRPr/>
            </a:pPr>
            <a:endParaRPr lang="en-US" dirty="0"/>
          </a:p>
        </p:txBody>
      </p:sp>
      <p:sp>
        <p:nvSpPr>
          <p:cNvPr id="512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5122" name="Object 1"/>
          <p:cNvGraphicFramePr>
            <a:graphicFrameLocks noChangeAspect="1"/>
          </p:cNvGraphicFramePr>
          <p:nvPr/>
        </p:nvGraphicFramePr>
        <p:xfrm>
          <a:off x="3571875" y="1857375"/>
          <a:ext cx="1714500" cy="500063"/>
        </p:xfrm>
        <a:graphic>
          <a:graphicData uri="http://schemas.openxmlformats.org/presentationml/2006/ole">
            <p:oleObj spid="_x0000_s5122" name="Equation" r:id="rId3" imgW="710891" imgH="253890" progId="Equation.3">
              <p:embed/>
            </p:oleObj>
          </a:graphicData>
        </a:graphic>
      </p:graphicFrame>
      <p:sp>
        <p:nvSpPr>
          <p:cNvPr id="5130" name="TextBox 19"/>
          <p:cNvSpPr txBox="1">
            <a:spLocks noChangeArrowheads="1"/>
          </p:cNvSpPr>
          <p:nvPr/>
        </p:nvSpPr>
        <p:spPr bwMode="auto">
          <a:xfrm>
            <a:off x="323850" y="2357438"/>
            <a:ext cx="8496300" cy="1323975"/>
          </a:xfrm>
          <a:prstGeom prst="rect">
            <a:avLst/>
          </a:prstGeom>
          <a:noFill/>
          <a:ln w="9525">
            <a:noFill/>
            <a:miter lim="800000"/>
            <a:headEnd/>
            <a:tailEnd/>
          </a:ln>
        </p:spPr>
        <p:txBody>
          <a:bodyPr>
            <a:spAutoFit/>
          </a:bodyPr>
          <a:lstStyle/>
          <a:p>
            <a:r>
              <a:rPr lang="en-US" sz="2000">
                <a:latin typeface="Times New Roman" pitchFamily="18" charset="0"/>
                <a:cs typeface="Times New Roman" pitchFamily="18" charset="0"/>
              </a:rPr>
              <a:t>Projections of  these vectors in immovable coordinate system are expressed as:</a:t>
            </a:r>
          </a:p>
          <a:p>
            <a:endParaRPr lang="en-US" sz="2000">
              <a:latin typeface="Times New Roman" pitchFamily="18" charset="0"/>
              <a:cs typeface="Times New Roman" pitchFamily="18" charset="0"/>
            </a:endParaRPr>
          </a:p>
          <a:p>
            <a:endParaRPr lang="en-US" sz="2000">
              <a:latin typeface="Times New Roman" pitchFamily="18" charset="0"/>
              <a:cs typeface="Times New Roman" pitchFamily="18" charset="0"/>
            </a:endParaRPr>
          </a:p>
          <a:p>
            <a:r>
              <a:rPr lang="en-US" sz="2000">
                <a:latin typeface="Times New Roman" pitchFamily="18" charset="0"/>
                <a:cs typeface="Times New Roman" pitchFamily="18" charset="0"/>
              </a:rPr>
              <a:t>                                                                                                                  </a:t>
            </a:r>
            <a:r>
              <a:rPr lang="en-US">
                <a:latin typeface="Times New Roman" pitchFamily="18" charset="0"/>
                <a:cs typeface="Times New Roman" pitchFamily="18" charset="0"/>
              </a:rPr>
              <a:t>(11) </a:t>
            </a:r>
          </a:p>
        </p:txBody>
      </p:sp>
      <p:sp>
        <p:nvSpPr>
          <p:cNvPr id="5131"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5132" name="Rectangle 4"/>
          <p:cNvSpPr>
            <a:spLocks noChangeArrowheads="1"/>
          </p:cNvSpPr>
          <p:nvPr/>
        </p:nvSpPr>
        <p:spPr bwMode="auto">
          <a:xfrm>
            <a:off x="0" y="666750"/>
            <a:ext cx="9144000" cy="0"/>
          </a:xfrm>
          <a:prstGeom prst="rect">
            <a:avLst/>
          </a:prstGeom>
          <a:noFill/>
          <a:ln w="9525">
            <a:noFill/>
            <a:miter lim="800000"/>
            <a:headEnd/>
            <a:tailEnd/>
          </a:ln>
        </p:spPr>
        <p:txBody>
          <a:bodyPr wrap="none" anchor="ctr">
            <a:spAutoFit/>
          </a:bodyPr>
          <a:lstStyle/>
          <a:p>
            <a:endParaRPr lang="en-US"/>
          </a:p>
        </p:txBody>
      </p:sp>
      <p:sp>
        <p:nvSpPr>
          <p:cNvPr id="5133"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5123" name="Object 5"/>
          <p:cNvGraphicFramePr>
            <a:graphicFrameLocks noChangeAspect="1"/>
          </p:cNvGraphicFramePr>
          <p:nvPr/>
        </p:nvGraphicFramePr>
        <p:xfrm>
          <a:off x="1908175" y="2997200"/>
          <a:ext cx="1943100" cy="911225"/>
        </p:xfrm>
        <a:graphic>
          <a:graphicData uri="http://schemas.openxmlformats.org/presentationml/2006/ole">
            <p:oleObj spid="_x0000_s5123" name="Equation" r:id="rId4" imgW="901309" imgH="482391" progId="">
              <p:embed/>
            </p:oleObj>
          </a:graphicData>
        </a:graphic>
      </p:graphicFrame>
      <p:sp>
        <p:nvSpPr>
          <p:cNvPr id="5134"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5124" name="Object 7"/>
          <p:cNvGraphicFramePr>
            <a:graphicFrameLocks noChangeAspect="1"/>
          </p:cNvGraphicFramePr>
          <p:nvPr/>
        </p:nvGraphicFramePr>
        <p:xfrm>
          <a:off x="4643438" y="2997200"/>
          <a:ext cx="2152650" cy="936625"/>
        </p:xfrm>
        <a:graphic>
          <a:graphicData uri="http://schemas.openxmlformats.org/presentationml/2006/ole">
            <p:oleObj spid="_x0000_s5124" name="Equation" r:id="rId5" imgW="1371600" imgH="508000" progId="">
              <p:embed/>
            </p:oleObj>
          </a:graphicData>
        </a:graphic>
      </p:graphicFrame>
      <p:sp>
        <p:nvSpPr>
          <p:cNvPr id="5135"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5125" name="Object 9"/>
          <p:cNvGraphicFramePr>
            <a:graphicFrameLocks noChangeAspect="1"/>
          </p:cNvGraphicFramePr>
          <p:nvPr/>
        </p:nvGraphicFramePr>
        <p:xfrm>
          <a:off x="2339975" y="4652963"/>
          <a:ext cx="4319588" cy="431800"/>
        </p:xfrm>
        <a:graphic>
          <a:graphicData uri="http://schemas.openxmlformats.org/presentationml/2006/ole">
            <p:oleObj spid="_x0000_s5125" name="Equation" r:id="rId6" imgW="2032000" imgH="228600" progId="">
              <p:embed/>
            </p:oleObj>
          </a:graphicData>
        </a:graphic>
      </p:graphicFrame>
      <p:sp>
        <p:nvSpPr>
          <p:cNvPr id="5136" name="TextBox 15"/>
          <p:cNvSpPr txBox="1">
            <a:spLocks noChangeArrowheads="1"/>
          </p:cNvSpPr>
          <p:nvPr/>
        </p:nvSpPr>
        <p:spPr bwMode="auto">
          <a:xfrm>
            <a:off x="1042988" y="4149725"/>
            <a:ext cx="7200900" cy="1200150"/>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In projections formula (10) will have the following form:</a:t>
            </a:r>
          </a:p>
          <a:p>
            <a:endParaRPr lang="en-US">
              <a:latin typeface="Times New Roman" pitchFamily="18" charset="0"/>
              <a:cs typeface="Times New Roman" pitchFamily="18" charset="0"/>
            </a:endParaRPr>
          </a:p>
          <a:p>
            <a:endParaRPr lang="en-US">
              <a:latin typeface="Times New Roman" pitchFamily="18" charset="0"/>
              <a:cs typeface="Times New Roman" pitchFamily="18" charset="0"/>
            </a:endParaRPr>
          </a:p>
          <a:p>
            <a:r>
              <a:rPr lang="en-US">
                <a:latin typeface="Times New Roman" pitchFamily="18" charset="0"/>
                <a:cs typeface="Times New Roman" pitchFamily="18" charset="0"/>
              </a:rPr>
              <a:t>                                                                                                                    (12) </a:t>
            </a:r>
          </a:p>
        </p:txBody>
      </p:sp>
      <p:sp>
        <p:nvSpPr>
          <p:cNvPr id="5137"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5126" name="Object 11"/>
          <p:cNvGraphicFramePr>
            <a:graphicFrameLocks noChangeAspect="1"/>
          </p:cNvGraphicFramePr>
          <p:nvPr/>
        </p:nvGraphicFramePr>
        <p:xfrm>
          <a:off x="2339975" y="5300663"/>
          <a:ext cx="4248150" cy="431800"/>
        </p:xfrm>
        <a:graphic>
          <a:graphicData uri="http://schemas.openxmlformats.org/presentationml/2006/ole">
            <p:oleObj spid="_x0000_s5126" name="Equation" r:id="rId7" imgW="1930400" imgH="228600" progId="">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3" name="Title 1"/>
          <p:cNvSpPr>
            <a:spLocks noGrp="1"/>
          </p:cNvSpPr>
          <p:nvPr>
            <p:ph type="title"/>
          </p:nvPr>
        </p:nvSpPr>
        <p:spPr>
          <a:xfrm>
            <a:off x="457200" y="274638"/>
            <a:ext cx="8229600" cy="490537"/>
          </a:xfrm>
        </p:spPr>
        <p:txBody>
          <a:bodyPr/>
          <a:lstStyle/>
          <a:p>
            <a:pPr eaLnBrk="1" hangingPunct="1"/>
            <a:r>
              <a:rPr lang="en-US" sz="3200" smtClean="0">
                <a:solidFill>
                  <a:srgbClr val="FF0000"/>
                </a:solidFill>
                <a:latin typeface="Times New Roman" pitchFamily="18" charset="0"/>
                <a:cs typeface="Times New Roman" pitchFamily="18" charset="0"/>
              </a:rPr>
              <a:t>The inverse geometrical task</a:t>
            </a:r>
            <a:endParaRPr lang="en-US" sz="3200" smtClean="0"/>
          </a:p>
        </p:txBody>
      </p:sp>
      <p:sp>
        <p:nvSpPr>
          <p:cNvPr id="3" name="Content Placeholder 2"/>
          <p:cNvSpPr>
            <a:spLocks noGrp="1"/>
          </p:cNvSpPr>
          <p:nvPr>
            <p:ph idx="1"/>
          </p:nvPr>
        </p:nvSpPr>
        <p:spPr>
          <a:xfrm>
            <a:off x="457200" y="765175"/>
            <a:ext cx="8229600" cy="647700"/>
          </a:xfrm>
        </p:spPr>
        <p:txBody>
          <a:bodyPr/>
          <a:lstStyle/>
          <a:p>
            <a:pPr marL="0" indent="0" eaLnBrk="1" hangingPunct="1">
              <a:buFont typeface="Arial" charset="0"/>
              <a:buNone/>
              <a:defRPr/>
            </a:pPr>
            <a:r>
              <a:rPr lang="en-US" sz="2000" dirty="0" smtClean="0">
                <a:latin typeface="Times New Roman" pitchFamily="18" charset="0"/>
                <a:cs typeface="Times New Roman" pitchFamily="18" charset="0"/>
              </a:rPr>
              <a:t>In order to find two generalized  and  coordinates determining the location of BC kinematic chain the expressions (12) should be squared and summed up:</a:t>
            </a:r>
          </a:p>
          <a:p>
            <a:pPr marL="0" indent="0" eaLnBrk="1" hangingPunct="1">
              <a:buFont typeface="Arial" charset="0"/>
              <a:buNone/>
              <a:defRPr/>
            </a:pPr>
            <a:endParaRPr lang="en-US" sz="2000" dirty="0" smtClean="0">
              <a:latin typeface="Times New Roman" pitchFamily="18" charset="0"/>
              <a:cs typeface="Times New Roman" pitchFamily="18" charset="0"/>
            </a:endParaRPr>
          </a:p>
          <a:p>
            <a:pPr marL="0" indent="0" eaLnBrk="1" hangingPunct="1">
              <a:buFont typeface="Arial" charset="0"/>
              <a:buNone/>
              <a:defRPr/>
            </a:pPr>
            <a:r>
              <a:rPr lang="en-US" sz="20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(13)                                                                                                   </a:t>
            </a:r>
          </a:p>
          <a:p>
            <a:pPr eaLnBrk="1" hangingPunct="1">
              <a:buFont typeface="Arial" charset="0"/>
              <a:buChar char="•"/>
              <a:defRPr/>
            </a:pPr>
            <a:endParaRPr lang="en-US" dirty="0"/>
          </a:p>
        </p:txBody>
      </p:sp>
      <p:sp>
        <p:nvSpPr>
          <p:cNvPr id="615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6146" name="Object 1"/>
          <p:cNvGraphicFramePr>
            <a:graphicFrameLocks noChangeAspect="1"/>
          </p:cNvGraphicFramePr>
          <p:nvPr/>
        </p:nvGraphicFramePr>
        <p:xfrm>
          <a:off x="1403350" y="1557338"/>
          <a:ext cx="5832475" cy="358775"/>
        </p:xfrm>
        <a:graphic>
          <a:graphicData uri="http://schemas.openxmlformats.org/presentationml/2006/ole">
            <p:oleObj spid="_x0000_s6146" name="Equation" r:id="rId3" imgW="3898900" imgH="241300" progId="">
              <p:embed/>
            </p:oleObj>
          </a:graphicData>
        </a:graphic>
      </p:graphicFrame>
      <p:sp>
        <p:nvSpPr>
          <p:cNvPr id="6156"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6147" name="Object 3"/>
          <p:cNvGraphicFramePr>
            <a:graphicFrameLocks noChangeAspect="1"/>
          </p:cNvGraphicFramePr>
          <p:nvPr/>
        </p:nvGraphicFramePr>
        <p:xfrm>
          <a:off x="1476375" y="2133600"/>
          <a:ext cx="5832475" cy="358775"/>
        </p:xfrm>
        <a:graphic>
          <a:graphicData uri="http://schemas.openxmlformats.org/presentationml/2006/ole">
            <p:oleObj spid="_x0000_s6147" name="Equation" r:id="rId4" imgW="3784600" imgH="241300" progId="">
              <p:embed/>
            </p:oleObj>
          </a:graphicData>
        </a:graphic>
      </p:graphicFrame>
      <p:sp>
        <p:nvSpPr>
          <p:cNvPr id="6157"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6148" name="Object 5"/>
          <p:cNvGraphicFramePr>
            <a:graphicFrameLocks noChangeAspect="1"/>
          </p:cNvGraphicFramePr>
          <p:nvPr/>
        </p:nvGraphicFramePr>
        <p:xfrm>
          <a:off x="2700338" y="2708275"/>
          <a:ext cx="3527425" cy="360363"/>
        </p:xfrm>
        <a:graphic>
          <a:graphicData uri="http://schemas.openxmlformats.org/presentationml/2006/ole">
            <p:oleObj spid="_x0000_s6148" name="Equation" r:id="rId5" imgW="1943100" imgH="241300" progId="">
              <p:embed/>
            </p:oleObj>
          </a:graphicData>
        </a:graphic>
      </p:graphicFrame>
      <p:sp>
        <p:nvSpPr>
          <p:cNvPr id="6158" name="TextBox 9"/>
          <p:cNvSpPr txBox="1">
            <a:spLocks noChangeArrowheads="1"/>
          </p:cNvSpPr>
          <p:nvPr/>
        </p:nvSpPr>
        <p:spPr bwMode="auto">
          <a:xfrm>
            <a:off x="468313" y="3141663"/>
            <a:ext cx="8280400" cy="2616200"/>
          </a:xfrm>
          <a:prstGeom prst="rect">
            <a:avLst/>
          </a:prstGeom>
          <a:noFill/>
          <a:ln w="9525">
            <a:noFill/>
            <a:miter lim="800000"/>
            <a:headEnd/>
            <a:tailEnd/>
          </a:ln>
        </p:spPr>
        <p:txBody>
          <a:bodyPr>
            <a:spAutoFit/>
          </a:bodyPr>
          <a:lstStyle/>
          <a:p>
            <a:r>
              <a:rPr lang="en-US" sz="2000">
                <a:latin typeface="Times New Roman" pitchFamily="18" charset="0"/>
                <a:cs typeface="Times New Roman" pitchFamily="18" charset="0"/>
              </a:rPr>
              <a:t>The obtained expressions (13) allows to calculate values of angels</a:t>
            </a:r>
          </a:p>
          <a:p>
            <a:endParaRPr lang="en-US">
              <a:latin typeface="Times New Roman" pitchFamily="18" charset="0"/>
              <a:cs typeface="Times New Roman" pitchFamily="18" charset="0"/>
            </a:endParaRPr>
          </a:p>
          <a:p>
            <a:r>
              <a:rPr lang="en-US">
                <a:latin typeface="Times New Roman" pitchFamily="18" charset="0"/>
                <a:cs typeface="Times New Roman" pitchFamily="18" charset="0"/>
              </a:rPr>
              <a:t>Hence, we will have:</a:t>
            </a:r>
          </a:p>
          <a:p>
            <a:endParaRPr lang="en-US">
              <a:latin typeface="Times New Roman" pitchFamily="18" charset="0"/>
              <a:cs typeface="Times New Roman" pitchFamily="18" charset="0"/>
            </a:endParaRPr>
          </a:p>
          <a:p>
            <a:r>
              <a:rPr lang="en-US">
                <a:latin typeface="Times New Roman" pitchFamily="18" charset="0"/>
                <a:cs typeface="Times New Roman" pitchFamily="18" charset="0"/>
              </a:rPr>
              <a:t>                                                                                                                                  (14)</a:t>
            </a:r>
          </a:p>
          <a:p>
            <a:endParaRPr lang="en-US">
              <a:latin typeface="Times New Roman" pitchFamily="18" charset="0"/>
              <a:cs typeface="Times New Roman" pitchFamily="18" charset="0"/>
            </a:endParaRPr>
          </a:p>
          <a:p>
            <a:endParaRPr lang="en-US">
              <a:latin typeface="Times New Roman" pitchFamily="18" charset="0"/>
              <a:cs typeface="Times New Roman" pitchFamily="18" charset="0"/>
            </a:endParaRPr>
          </a:p>
          <a:p>
            <a:endParaRPr lang="en-US">
              <a:latin typeface="Times New Roman" pitchFamily="18" charset="0"/>
              <a:cs typeface="Times New Roman" pitchFamily="18" charset="0"/>
            </a:endParaRPr>
          </a:p>
          <a:p>
            <a:r>
              <a:rPr lang="en-US">
                <a:latin typeface="Times New Roman" pitchFamily="18" charset="0"/>
                <a:cs typeface="Times New Roman" pitchFamily="18" charset="0"/>
              </a:rPr>
              <a:t>                                                                                                                                   (15)</a:t>
            </a:r>
          </a:p>
        </p:txBody>
      </p:sp>
      <p:sp>
        <p:nvSpPr>
          <p:cNvPr id="6159"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6149" name="Object 7"/>
          <p:cNvGraphicFramePr>
            <a:graphicFrameLocks noChangeAspect="1"/>
          </p:cNvGraphicFramePr>
          <p:nvPr/>
        </p:nvGraphicFramePr>
        <p:xfrm>
          <a:off x="7380288" y="3141663"/>
          <a:ext cx="431800" cy="358775"/>
        </p:xfrm>
        <a:graphic>
          <a:graphicData uri="http://schemas.openxmlformats.org/presentationml/2006/ole">
            <p:oleObj spid="_x0000_s6149" name="Equation" r:id="rId6" imgW="228600" imgH="228600" progId="">
              <p:embed/>
            </p:oleObj>
          </a:graphicData>
        </a:graphic>
      </p:graphicFrame>
      <p:sp>
        <p:nvSpPr>
          <p:cNvPr id="6160" name="TextBox 12"/>
          <p:cNvSpPr txBox="1">
            <a:spLocks noChangeArrowheads="1"/>
          </p:cNvSpPr>
          <p:nvPr/>
        </p:nvSpPr>
        <p:spPr bwMode="auto">
          <a:xfrm>
            <a:off x="7740650" y="3141663"/>
            <a:ext cx="517525" cy="368300"/>
          </a:xfrm>
          <a:prstGeom prst="rect">
            <a:avLst/>
          </a:prstGeom>
          <a:noFill/>
          <a:ln w="9525">
            <a:noFill/>
            <a:miter lim="800000"/>
            <a:headEnd/>
            <a:tailEnd/>
          </a:ln>
        </p:spPr>
        <p:txBody>
          <a:bodyPr wrap="none">
            <a:spAutoFit/>
          </a:bodyPr>
          <a:lstStyle/>
          <a:p>
            <a:r>
              <a:rPr lang="en-US">
                <a:latin typeface="Times New Roman" pitchFamily="18" charset="0"/>
                <a:cs typeface="Times New Roman" pitchFamily="18" charset="0"/>
              </a:rPr>
              <a:t>and</a:t>
            </a:r>
          </a:p>
        </p:txBody>
      </p:sp>
      <p:sp>
        <p:nvSpPr>
          <p:cNvPr id="6161"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6150" name="Object 9"/>
          <p:cNvGraphicFramePr>
            <a:graphicFrameLocks noChangeAspect="1"/>
          </p:cNvGraphicFramePr>
          <p:nvPr/>
        </p:nvGraphicFramePr>
        <p:xfrm>
          <a:off x="8172450" y="3141663"/>
          <a:ext cx="360363" cy="358775"/>
        </p:xfrm>
        <a:graphic>
          <a:graphicData uri="http://schemas.openxmlformats.org/presentationml/2006/ole">
            <p:oleObj spid="_x0000_s6150" name="Equation" r:id="rId7" imgW="215619" imgH="215619" progId="">
              <p:embed/>
            </p:oleObj>
          </a:graphicData>
        </a:graphic>
      </p:graphicFrame>
      <p:sp>
        <p:nvSpPr>
          <p:cNvPr id="6162" name="Rectangle 16"/>
          <p:cNvSpPr>
            <a:spLocks noChangeArrowheads="1"/>
          </p:cNvSpPr>
          <p:nvPr/>
        </p:nvSpPr>
        <p:spPr bwMode="auto">
          <a:xfrm>
            <a:off x="2411413" y="4292600"/>
            <a:ext cx="4572000" cy="1477963"/>
          </a:xfrm>
          <a:prstGeom prst="rect">
            <a:avLst/>
          </a:prstGeom>
          <a:noFill/>
          <a:ln w="9525">
            <a:noFill/>
            <a:miter lim="800000"/>
            <a:headEnd/>
            <a:tailEnd/>
          </a:ln>
        </p:spPr>
        <p:txBody>
          <a:bodyPr>
            <a:spAutoFit/>
          </a:bodyPr>
          <a:lstStyle/>
          <a:p>
            <a:r>
              <a:rPr lang="en-US"/>
              <a:t>																			</a:t>
            </a:r>
          </a:p>
        </p:txBody>
      </p:sp>
      <p:graphicFrame>
        <p:nvGraphicFramePr>
          <p:cNvPr id="6151" name="Object 11"/>
          <p:cNvGraphicFramePr>
            <a:graphicFrameLocks noChangeAspect="1"/>
          </p:cNvGraphicFramePr>
          <p:nvPr/>
        </p:nvGraphicFramePr>
        <p:xfrm>
          <a:off x="2195513" y="4149725"/>
          <a:ext cx="4824412" cy="792163"/>
        </p:xfrm>
        <a:graphic>
          <a:graphicData uri="http://schemas.openxmlformats.org/presentationml/2006/ole">
            <p:oleObj spid="_x0000_s6151" name="Equation" r:id="rId8" imgW="2476440" imgH="495000" progId="">
              <p:embed/>
            </p:oleObj>
          </a:graphicData>
        </a:graphic>
      </p:graphicFrame>
      <p:graphicFrame>
        <p:nvGraphicFramePr>
          <p:cNvPr id="6152" name="Object 12"/>
          <p:cNvGraphicFramePr>
            <a:graphicFrameLocks noChangeAspect="1"/>
          </p:cNvGraphicFramePr>
          <p:nvPr/>
        </p:nvGraphicFramePr>
        <p:xfrm>
          <a:off x="2268538" y="5157788"/>
          <a:ext cx="3671887" cy="719137"/>
        </p:xfrm>
        <a:graphic>
          <a:graphicData uri="http://schemas.openxmlformats.org/presentationml/2006/ole">
            <p:oleObj spid="_x0000_s6152" name="Equation" r:id="rId9" imgW="1612800" imgH="457200" progId="">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itle 1"/>
          <p:cNvSpPr>
            <a:spLocks noGrp="1"/>
          </p:cNvSpPr>
          <p:nvPr>
            <p:ph type="title"/>
          </p:nvPr>
        </p:nvSpPr>
        <p:spPr>
          <a:xfrm>
            <a:off x="457200" y="274638"/>
            <a:ext cx="8229600" cy="561975"/>
          </a:xfrm>
        </p:spPr>
        <p:txBody>
          <a:bodyPr/>
          <a:lstStyle/>
          <a:p>
            <a:pPr eaLnBrk="1" hangingPunct="1"/>
            <a:r>
              <a:rPr lang="en-US" sz="3200" smtClean="0">
                <a:solidFill>
                  <a:srgbClr val="FF0000"/>
                </a:solidFill>
                <a:latin typeface="Times New Roman" pitchFamily="18" charset="0"/>
                <a:cs typeface="Times New Roman" pitchFamily="18" charset="0"/>
              </a:rPr>
              <a:t>The inverse geometrical task</a:t>
            </a:r>
            <a:endParaRPr lang="en-US" sz="3200" smtClean="0"/>
          </a:p>
        </p:txBody>
      </p:sp>
      <p:sp>
        <p:nvSpPr>
          <p:cNvPr id="3" name="Content Placeholder 2"/>
          <p:cNvSpPr>
            <a:spLocks noGrp="1"/>
          </p:cNvSpPr>
          <p:nvPr>
            <p:ph idx="1"/>
          </p:nvPr>
        </p:nvSpPr>
        <p:spPr>
          <a:xfrm>
            <a:off x="468313" y="908050"/>
            <a:ext cx="8229600" cy="677863"/>
          </a:xfrm>
        </p:spPr>
        <p:txBody>
          <a:bodyPr/>
          <a:lstStyle/>
          <a:p>
            <a:pPr marL="0" indent="0" eaLnBrk="1" hangingPunct="1">
              <a:buFont typeface="Arial" charset="0"/>
              <a:buNone/>
              <a:defRPr/>
            </a:pPr>
            <a:r>
              <a:rPr lang="en-US" sz="2000" dirty="0" smtClean="0">
                <a:latin typeface="Times New Roman" pitchFamily="18" charset="0"/>
                <a:cs typeface="Times New Roman" pitchFamily="18" charset="0"/>
              </a:rPr>
              <a:t>We behave similarly when we determine the location of </a:t>
            </a:r>
            <a:r>
              <a:rPr lang="en-US" sz="2000" dirty="0" err="1" smtClean="0">
                <a:latin typeface="Times New Roman" pitchFamily="18" charset="0"/>
                <a:cs typeface="Times New Roman" pitchFamily="18" charset="0"/>
              </a:rPr>
              <a:t>CDO</a:t>
            </a:r>
            <a:r>
              <a:rPr lang="en-US" sz="2000" dirty="0" smtClean="0">
                <a:latin typeface="Times New Roman" pitchFamily="18" charset="0"/>
                <a:cs typeface="Times New Roman" pitchFamily="18" charset="0"/>
              </a:rPr>
              <a:t> kinematic chain. We present radius vector of C point in the form of the following vectors sum: </a:t>
            </a:r>
          </a:p>
          <a:p>
            <a:pPr marL="0" indent="0" eaLnBrk="1" hangingPunct="1">
              <a:buFont typeface="Arial" charset="0"/>
              <a:buNone/>
              <a:defRPr/>
            </a:pPr>
            <a:endParaRPr lang="en-US" sz="2000" dirty="0" smtClean="0">
              <a:latin typeface="Times New Roman" pitchFamily="18" charset="0"/>
              <a:cs typeface="Times New Roman" pitchFamily="18" charset="0"/>
            </a:endParaRPr>
          </a:p>
          <a:p>
            <a:pPr marL="0" indent="0" eaLnBrk="1" hangingPunct="1">
              <a:buFont typeface="Arial" charset="0"/>
              <a:buNone/>
              <a:defRPr/>
            </a:pPr>
            <a:r>
              <a:rPr lang="en-US" sz="20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(16)</a:t>
            </a:r>
          </a:p>
          <a:p>
            <a:pPr marL="0" indent="0" eaLnBrk="1" hangingPunct="1">
              <a:buFont typeface="Arial" charset="0"/>
              <a:buNone/>
              <a:defRPr/>
            </a:pPr>
            <a:endParaRPr lang="en-US" sz="2000" dirty="0" smtClean="0">
              <a:latin typeface="Times New Roman" pitchFamily="18" charset="0"/>
              <a:cs typeface="Times New Roman" pitchFamily="18" charset="0"/>
            </a:endParaRPr>
          </a:p>
          <a:p>
            <a:pPr marL="0" indent="0" eaLnBrk="1" hangingPunct="1">
              <a:buFont typeface="Arial" charset="0"/>
              <a:buNone/>
              <a:defRPr/>
            </a:pPr>
            <a:endParaRPr lang="en-US" sz="2000" dirty="0" smtClean="0">
              <a:latin typeface="Times New Roman" pitchFamily="18" charset="0"/>
              <a:cs typeface="Times New Roman" pitchFamily="18" charset="0"/>
            </a:endParaRPr>
          </a:p>
          <a:p>
            <a:pPr marL="0" indent="0" eaLnBrk="1" hangingPunct="1">
              <a:buFont typeface="Arial" charset="0"/>
              <a:buNone/>
              <a:defRPr/>
            </a:pPr>
            <a:r>
              <a:rPr lang="en-US" sz="20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(17)</a:t>
            </a:r>
          </a:p>
          <a:p>
            <a:pPr marL="0" indent="0" eaLnBrk="1" hangingPunct="1">
              <a:buFont typeface="Arial" charset="0"/>
              <a:buNone/>
              <a:defRPr/>
            </a:pPr>
            <a:endParaRPr lang="en-US" sz="2000" dirty="0" smtClean="0">
              <a:latin typeface="Times New Roman" pitchFamily="18" charset="0"/>
              <a:cs typeface="Times New Roman" pitchFamily="18" charset="0"/>
            </a:endParaRPr>
          </a:p>
          <a:p>
            <a:pPr marL="0" indent="0" eaLnBrk="1" hangingPunct="1">
              <a:buFont typeface="Arial" charset="0"/>
              <a:buNone/>
              <a:defRPr/>
            </a:pPr>
            <a:r>
              <a:rPr lang="en-US" sz="20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(18) </a:t>
            </a:r>
          </a:p>
          <a:p>
            <a:pPr eaLnBrk="1" hangingPunct="1">
              <a:buFont typeface="Arial" charset="0"/>
              <a:buChar char="•"/>
              <a:defRPr/>
            </a:pPr>
            <a:endParaRPr lang="en-US" dirty="0"/>
          </a:p>
        </p:txBody>
      </p:sp>
      <p:sp>
        <p:nvSpPr>
          <p:cNvPr id="717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7170" name="Object 1"/>
          <p:cNvGraphicFramePr>
            <a:graphicFrameLocks noChangeAspect="1"/>
          </p:cNvGraphicFramePr>
          <p:nvPr/>
        </p:nvGraphicFramePr>
        <p:xfrm>
          <a:off x="3276600" y="1844675"/>
          <a:ext cx="2159000" cy="431800"/>
        </p:xfrm>
        <a:graphic>
          <a:graphicData uri="http://schemas.openxmlformats.org/presentationml/2006/ole">
            <p:oleObj spid="_x0000_s7170" name="Equation" r:id="rId3" imgW="965200" imgH="254000" progId="">
              <p:embed/>
            </p:oleObj>
          </a:graphicData>
        </a:graphic>
      </p:graphicFrame>
      <p:sp>
        <p:nvSpPr>
          <p:cNvPr id="7176" name="TextBox 5"/>
          <p:cNvSpPr txBox="1">
            <a:spLocks noChangeArrowheads="1"/>
          </p:cNvSpPr>
          <p:nvPr/>
        </p:nvSpPr>
        <p:spPr bwMode="auto">
          <a:xfrm>
            <a:off x="755650" y="2565400"/>
            <a:ext cx="6192838" cy="368300"/>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And hence we can obtain</a:t>
            </a:r>
            <a:r>
              <a:rPr lang="en-US"/>
              <a:t>:</a:t>
            </a:r>
          </a:p>
        </p:txBody>
      </p:sp>
      <p:sp>
        <p:nvSpPr>
          <p:cNvPr id="717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7171" name="Object 3"/>
          <p:cNvGraphicFramePr>
            <a:graphicFrameLocks noChangeAspect="1"/>
          </p:cNvGraphicFramePr>
          <p:nvPr/>
        </p:nvGraphicFramePr>
        <p:xfrm>
          <a:off x="2843213" y="2924175"/>
          <a:ext cx="3168650" cy="720725"/>
        </p:xfrm>
        <a:graphic>
          <a:graphicData uri="http://schemas.openxmlformats.org/presentationml/2006/ole">
            <p:oleObj spid="_x0000_s7171" name="Equation" r:id="rId4" imgW="2108200" imgH="469900" progId="">
              <p:embed/>
            </p:oleObj>
          </a:graphicData>
        </a:graphic>
      </p:graphicFrame>
      <p:sp>
        <p:nvSpPr>
          <p:cNvPr id="7178"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7172" name="Object 5"/>
          <p:cNvGraphicFramePr>
            <a:graphicFrameLocks noChangeAspect="1"/>
          </p:cNvGraphicFramePr>
          <p:nvPr/>
        </p:nvGraphicFramePr>
        <p:xfrm>
          <a:off x="2916238" y="3789363"/>
          <a:ext cx="3095625" cy="647700"/>
        </p:xfrm>
        <a:graphic>
          <a:graphicData uri="http://schemas.openxmlformats.org/presentationml/2006/ole">
            <p:oleObj spid="_x0000_s7172" name="Equation" r:id="rId5" imgW="2184400" imgH="444500" progId="">
              <p:embed/>
            </p:oleObj>
          </a:graphicData>
        </a:graphic>
      </p:graphicFrame>
      <p:sp>
        <p:nvSpPr>
          <p:cNvPr id="7179" name="TextBox 10"/>
          <p:cNvSpPr txBox="1">
            <a:spLocks noChangeArrowheads="1"/>
          </p:cNvSpPr>
          <p:nvPr/>
        </p:nvSpPr>
        <p:spPr bwMode="auto">
          <a:xfrm>
            <a:off x="900113" y="5013325"/>
            <a:ext cx="7559675" cy="708025"/>
          </a:xfrm>
          <a:prstGeom prst="rect">
            <a:avLst/>
          </a:prstGeom>
          <a:noFill/>
          <a:ln w="9525">
            <a:noFill/>
            <a:miter lim="800000"/>
            <a:headEnd/>
            <a:tailEnd/>
          </a:ln>
        </p:spPr>
        <p:txBody>
          <a:bodyPr>
            <a:spAutoFit/>
          </a:bodyPr>
          <a:lstStyle/>
          <a:p>
            <a:r>
              <a:rPr lang="en-US" sz="2000">
                <a:latin typeface="Times New Roman" pitchFamily="18" charset="0"/>
                <a:cs typeface="Times New Roman" pitchFamily="18" charset="0"/>
              </a:rPr>
              <a:t>Based  on derivations of the given formulas the values of velocities  and  accelerations of the links of the investigated mechanism have obtained .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490537"/>
          </a:xfrm>
        </p:spPr>
        <p:txBody>
          <a:bodyPr/>
          <a:lstStyle/>
          <a:p>
            <a:pPr eaLnBrk="1" hangingPunct="1"/>
            <a:r>
              <a:rPr lang="en-US" sz="3200" smtClean="0">
                <a:solidFill>
                  <a:srgbClr val="FF0000"/>
                </a:solidFill>
                <a:latin typeface="Times New Roman" pitchFamily="18" charset="0"/>
                <a:cs typeface="Times New Roman" pitchFamily="18" charset="0"/>
              </a:rPr>
              <a:t>The inverse geometrical task</a:t>
            </a:r>
            <a:endParaRPr lang="en-US" sz="3200" smtClean="0"/>
          </a:p>
        </p:txBody>
      </p:sp>
      <p:sp>
        <p:nvSpPr>
          <p:cNvPr id="3" name="Content Placeholder 2"/>
          <p:cNvSpPr>
            <a:spLocks noGrp="1"/>
          </p:cNvSpPr>
          <p:nvPr>
            <p:ph idx="1"/>
          </p:nvPr>
        </p:nvSpPr>
        <p:spPr>
          <a:xfrm>
            <a:off x="457200" y="765175"/>
            <a:ext cx="8229600" cy="1150938"/>
          </a:xfrm>
        </p:spPr>
        <p:txBody>
          <a:bodyPr/>
          <a:lstStyle/>
          <a:p>
            <a:pPr marL="0" indent="0" eaLnBrk="1" hangingPunct="1">
              <a:buFont typeface="Arial" charset="0"/>
              <a:buNone/>
              <a:defRPr/>
            </a:pPr>
            <a:r>
              <a:rPr lang="en-US" sz="2000" dirty="0" smtClean="0">
                <a:latin typeface="Times New Roman" pitchFamily="18" charset="0"/>
                <a:cs typeface="Times New Roman" pitchFamily="18" charset="0"/>
              </a:rPr>
              <a:t>Based on usage of </a:t>
            </a:r>
            <a:r>
              <a:rPr lang="en-US" sz="2000" dirty="0" err="1" smtClean="0">
                <a:latin typeface="Times New Roman" pitchFamily="18" charset="0"/>
                <a:cs typeface="Times New Roman" pitchFamily="18" charset="0"/>
              </a:rPr>
              <a:t>MATLAB</a:t>
            </a:r>
            <a:r>
              <a:rPr lang="en-US" sz="2000" dirty="0" smtClean="0">
                <a:latin typeface="Times New Roman" pitchFamily="18" charset="0"/>
                <a:cs typeface="Times New Roman" pitchFamily="18" charset="0"/>
              </a:rPr>
              <a:t> software here are given curves of alternations of phase angles of the five bar mechanism, when the two link junction point C is performing movement along the circle.       </a:t>
            </a:r>
          </a:p>
          <a:p>
            <a:pPr eaLnBrk="1" hangingPunct="1">
              <a:buFont typeface="Arial" charset="0"/>
              <a:buNone/>
              <a:defRPr/>
            </a:pPr>
            <a:endParaRPr lang="en-US" dirty="0"/>
          </a:p>
        </p:txBody>
      </p:sp>
      <p:pic>
        <p:nvPicPr>
          <p:cNvPr id="13316" name="Picture 6"/>
          <p:cNvPicPr>
            <a:picLocks noChangeAspect="1" noChangeArrowheads="1"/>
          </p:cNvPicPr>
          <p:nvPr/>
        </p:nvPicPr>
        <p:blipFill>
          <a:blip r:embed="rId2"/>
          <a:srcRect/>
          <a:stretch>
            <a:fillRect/>
          </a:stretch>
        </p:blipFill>
        <p:spPr bwMode="auto">
          <a:xfrm>
            <a:off x="2571736" y="2285992"/>
            <a:ext cx="3484553" cy="40909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z="3200" smtClean="0">
                <a:solidFill>
                  <a:srgbClr val="FF0000"/>
                </a:solidFill>
                <a:latin typeface="Times New Roman" pitchFamily="18" charset="0"/>
                <a:cs typeface="Times New Roman" pitchFamily="18" charset="0"/>
              </a:rPr>
              <a:t>The inverse geometrical task</a:t>
            </a:r>
            <a:endParaRPr lang="en-US" sz="3200" smtClean="0"/>
          </a:p>
        </p:txBody>
      </p:sp>
      <p:pic>
        <p:nvPicPr>
          <p:cNvPr id="14339" name="Content Placeholder 3"/>
          <p:cNvPicPr>
            <a:picLocks noGrp="1"/>
          </p:cNvPicPr>
          <p:nvPr>
            <p:ph idx="1"/>
          </p:nvPr>
        </p:nvPicPr>
        <p:blipFill>
          <a:blip r:embed="rId2"/>
          <a:srcRect/>
          <a:stretch>
            <a:fillRect/>
          </a:stretch>
        </p:blipFill>
        <p:spPr>
          <a:xfrm>
            <a:off x="1331913" y="1700213"/>
            <a:ext cx="6472237" cy="4710112"/>
          </a:xfrm>
        </p:spPr>
      </p:pic>
      <p:sp>
        <p:nvSpPr>
          <p:cNvPr id="14340" name="Rectangle 5"/>
          <p:cNvSpPr>
            <a:spLocks noChangeArrowheads="1"/>
          </p:cNvSpPr>
          <p:nvPr/>
        </p:nvSpPr>
        <p:spPr bwMode="auto">
          <a:xfrm>
            <a:off x="2627313" y="1341438"/>
            <a:ext cx="4117975" cy="460375"/>
          </a:xfrm>
          <a:prstGeom prst="rect">
            <a:avLst/>
          </a:prstGeom>
          <a:noFill/>
          <a:ln w="9525">
            <a:noFill/>
            <a:miter lim="800000"/>
            <a:headEnd/>
            <a:tailEnd/>
          </a:ln>
        </p:spPr>
        <p:txBody>
          <a:bodyPr wrap="none">
            <a:spAutoFit/>
          </a:bodyPr>
          <a:lstStyle/>
          <a:p>
            <a:r>
              <a:rPr lang="en-US"/>
              <a:t> </a:t>
            </a:r>
            <a:r>
              <a:rPr lang="en-US" sz="2400">
                <a:latin typeface="Times New Roman" pitchFamily="18" charset="0"/>
                <a:cs typeface="Times New Roman" pitchFamily="18" charset="0"/>
              </a:rPr>
              <a:t>Curves of alternation of angles </a:t>
            </a:r>
            <a:endParaRPr lang="en-US" sz="2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Internal combustion engine</a:t>
            </a:r>
            <a:endParaRPr lang="en-US" dirty="0">
              <a:solidFill>
                <a:srgbClr val="FF0000"/>
              </a:solidFill>
              <a:latin typeface="Times New Roman" pitchFamily="18" charset="0"/>
              <a:cs typeface="Times New Roman" pitchFamily="18" charset="0"/>
            </a:endParaRPr>
          </a:p>
        </p:txBody>
      </p:sp>
      <p:pic>
        <p:nvPicPr>
          <p:cNvPr id="9218" name="Picture 11"/>
          <p:cNvPicPr>
            <a:picLocks noChangeAspect="1" noChangeArrowheads="1"/>
          </p:cNvPicPr>
          <p:nvPr/>
        </p:nvPicPr>
        <p:blipFill>
          <a:blip r:embed="rId2"/>
          <a:srcRect/>
          <a:stretch>
            <a:fillRect/>
          </a:stretch>
        </p:blipFill>
        <p:spPr bwMode="auto">
          <a:xfrm>
            <a:off x="3214678" y="1357298"/>
            <a:ext cx="2371439" cy="3643338"/>
          </a:xfrm>
          <a:prstGeom prst="rect">
            <a:avLst/>
          </a:prstGeom>
          <a:noFill/>
          <a:ln w="9525">
            <a:noFill/>
            <a:miter lim="800000"/>
            <a:headEnd/>
            <a:tailEnd/>
          </a:ln>
        </p:spPr>
      </p:pic>
      <p:sp>
        <p:nvSpPr>
          <p:cNvPr id="9" name="TextBox 8"/>
          <p:cNvSpPr txBox="1"/>
          <p:nvPr/>
        </p:nvSpPr>
        <p:spPr>
          <a:xfrm>
            <a:off x="5715008" y="2000240"/>
            <a:ext cx="2286016" cy="1477328"/>
          </a:xfrm>
          <a:prstGeom prst="rect">
            <a:avLst/>
          </a:prstGeom>
          <a:noFill/>
        </p:spPr>
        <p:txBody>
          <a:bodyPr wrap="square" rtlCol="0">
            <a:spAutoFit/>
          </a:bodyPr>
          <a:lstStyle/>
          <a:p>
            <a:r>
              <a:rPr lang="en-US" dirty="0" smtClean="0">
                <a:solidFill>
                  <a:srgbClr val="C00000"/>
                </a:solidFill>
                <a:latin typeface="Times New Roman" pitchFamily="18" charset="0"/>
                <a:cs typeface="Times New Roman" pitchFamily="18" charset="0"/>
              </a:rPr>
              <a:t>A-Crankshaft;</a:t>
            </a:r>
          </a:p>
          <a:p>
            <a:r>
              <a:rPr lang="en-US" dirty="0" smtClean="0">
                <a:solidFill>
                  <a:srgbClr val="C00000"/>
                </a:solidFill>
                <a:latin typeface="Times New Roman" pitchFamily="18" charset="0"/>
                <a:cs typeface="Times New Roman" pitchFamily="18" charset="0"/>
              </a:rPr>
              <a:t>B-Connecting rod;</a:t>
            </a:r>
          </a:p>
          <a:p>
            <a:r>
              <a:rPr lang="en-US" dirty="0" smtClean="0">
                <a:solidFill>
                  <a:srgbClr val="C00000"/>
                </a:solidFill>
                <a:latin typeface="Times New Roman" pitchFamily="18" charset="0"/>
                <a:cs typeface="Times New Roman" pitchFamily="18" charset="0"/>
              </a:rPr>
              <a:t>C-Slider (piston);</a:t>
            </a:r>
          </a:p>
          <a:p>
            <a:r>
              <a:rPr lang="en-US" dirty="0" smtClean="0">
                <a:solidFill>
                  <a:srgbClr val="C00000"/>
                </a:solidFill>
                <a:latin typeface="Times New Roman" pitchFamily="18" charset="0"/>
                <a:cs typeface="Times New Roman" pitchFamily="18" charset="0"/>
              </a:rPr>
              <a:t>D-Frame;</a:t>
            </a:r>
          </a:p>
          <a:p>
            <a:r>
              <a:rPr lang="en-US" dirty="0" smtClean="0">
                <a:solidFill>
                  <a:srgbClr val="C00000"/>
                </a:solidFill>
                <a:latin typeface="Times New Roman" pitchFamily="18" charset="0"/>
                <a:cs typeface="Times New Roman" pitchFamily="18" charset="0"/>
              </a:rPr>
              <a:t>E-Valve mechanism </a:t>
            </a:r>
            <a:endParaRPr lang="en-US" dirty="0">
              <a:solidFill>
                <a:srgbClr val="C00000"/>
              </a:solidFill>
              <a:latin typeface="Times New Roman" pitchFamily="18" charset="0"/>
              <a:cs typeface="Times New Roman" pitchFamily="18" charset="0"/>
            </a:endParaRPr>
          </a:p>
        </p:txBody>
      </p:sp>
      <p:cxnSp>
        <p:nvCxnSpPr>
          <p:cNvPr id="11" name="Straight Connector 10"/>
          <p:cNvCxnSpPr/>
          <p:nvPr/>
        </p:nvCxnSpPr>
        <p:spPr>
          <a:xfrm rot="10800000" flipV="1">
            <a:off x="3643306" y="1428736"/>
            <a:ext cx="928694" cy="7143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643174" y="1928802"/>
            <a:ext cx="714380" cy="369332"/>
          </a:xfrm>
          <a:prstGeom prst="rect">
            <a:avLst/>
          </a:prstGeom>
          <a:noFill/>
        </p:spPr>
        <p:txBody>
          <a:bodyPr wrap="square" rtlCol="0">
            <a:spAutoFit/>
          </a:bodyPr>
          <a:lstStyle/>
          <a:p>
            <a:r>
              <a:rPr lang="en-US" dirty="0" smtClean="0"/>
              <a:t>   </a:t>
            </a:r>
            <a:endParaRPr lang="en-US" dirty="0"/>
          </a:p>
        </p:txBody>
      </p:sp>
      <p:pic>
        <p:nvPicPr>
          <p:cNvPr id="9220" name="Picture 4"/>
          <p:cNvPicPr>
            <a:picLocks noChangeAspect="1" noChangeArrowheads="1"/>
          </p:cNvPicPr>
          <p:nvPr/>
        </p:nvPicPr>
        <p:blipFill>
          <a:blip r:embed="rId3"/>
          <a:srcRect/>
          <a:stretch>
            <a:fillRect/>
          </a:stretch>
        </p:blipFill>
        <p:spPr bwMode="auto">
          <a:xfrm>
            <a:off x="1142976" y="4500570"/>
            <a:ext cx="1762125" cy="1828800"/>
          </a:xfrm>
          <a:prstGeom prst="rect">
            <a:avLst/>
          </a:prstGeom>
          <a:noFill/>
          <a:ln w="9525">
            <a:noFill/>
            <a:miter lim="800000"/>
            <a:headEnd/>
            <a:tailEnd/>
          </a:ln>
          <a:effectLst/>
        </p:spPr>
      </p:pic>
      <p:pic>
        <p:nvPicPr>
          <p:cNvPr id="9223" name="Picture 7" descr="C:\Program Files\Microsoft Office\MEDIA\CAGCAT10\j0216858.wmf"/>
          <p:cNvPicPr>
            <a:picLocks noChangeAspect="1" noChangeArrowheads="1"/>
          </p:cNvPicPr>
          <p:nvPr/>
        </p:nvPicPr>
        <p:blipFill>
          <a:blip r:embed="rId4"/>
          <a:srcRect/>
          <a:stretch>
            <a:fillRect/>
          </a:stretch>
        </p:blipFill>
        <p:spPr bwMode="auto">
          <a:xfrm>
            <a:off x="857224" y="3286124"/>
            <a:ext cx="1826971" cy="833933"/>
          </a:xfrm>
          <a:prstGeom prst="rect">
            <a:avLst/>
          </a:prstGeom>
          <a:noFill/>
        </p:spPr>
      </p:pic>
      <p:pic>
        <p:nvPicPr>
          <p:cNvPr id="9224" name="Picture 8" descr="C:\Program Files\Microsoft Office\MEDIA\CAGCAT10\j0233312.wmf"/>
          <p:cNvPicPr>
            <a:picLocks noChangeAspect="1" noChangeArrowheads="1"/>
          </p:cNvPicPr>
          <p:nvPr/>
        </p:nvPicPr>
        <p:blipFill>
          <a:blip r:embed="rId5"/>
          <a:srcRect/>
          <a:stretch>
            <a:fillRect/>
          </a:stretch>
        </p:blipFill>
        <p:spPr bwMode="auto">
          <a:xfrm>
            <a:off x="3214678" y="4929198"/>
            <a:ext cx="1643074" cy="1346610"/>
          </a:xfrm>
          <a:prstGeom prst="rect">
            <a:avLst/>
          </a:prstGeom>
          <a:noFill/>
        </p:spPr>
      </p:pic>
      <p:pic>
        <p:nvPicPr>
          <p:cNvPr id="57350" name="Picture 6"/>
          <p:cNvPicPr>
            <a:picLocks noChangeAspect="1" noChangeArrowheads="1"/>
          </p:cNvPicPr>
          <p:nvPr/>
        </p:nvPicPr>
        <p:blipFill>
          <a:blip r:embed="rId6"/>
          <a:srcRect/>
          <a:stretch>
            <a:fillRect/>
          </a:stretch>
        </p:blipFill>
        <p:spPr bwMode="auto">
          <a:xfrm>
            <a:off x="857224" y="1428736"/>
            <a:ext cx="2071702" cy="1404544"/>
          </a:xfrm>
          <a:prstGeom prst="rect">
            <a:avLst/>
          </a:prstGeom>
          <a:noFill/>
          <a:ln w="9525">
            <a:noFill/>
            <a:miter lim="800000"/>
            <a:headEnd/>
            <a:tailEnd/>
          </a:ln>
          <a:effectLst/>
        </p:spPr>
      </p:pic>
      <p:pic>
        <p:nvPicPr>
          <p:cNvPr id="57353" name="Picture 9"/>
          <p:cNvPicPr>
            <a:picLocks noChangeAspect="1" noChangeArrowheads="1"/>
          </p:cNvPicPr>
          <p:nvPr/>
        </p:nvPicPr>
        <p:blipFill>
          <a:blip r:embed="rId7"/>
          <a:srcRect/>
          <a:stretch>
            <a:fillRect/>
          </a:stretch>
        </p:blipFill>
        <p:spPr bwMode="auto">
          <a:xfrm>
            <a:off x="6929454" y="4643446"/>
            <a:ext cx="1827020" cy="1476380"/>
          </a:xfrm>
          <a:prstGeom prst="rect">
            <a:avLst/>
          </a:prstGeom>
          <a:noFill/>
          <a:ln w="9525">
            <a:noFill/>
            <a:miter lim="800000"/>
            <a:headEnd/>
            <a:tailEnd/>
          </a:ln>
          <a:effectLst/>
        </p:spPr>
      </p:pic>
      <p:pic>
        <p:nvPicPr>
          <p:cNvPr id="57345" name="Picture 1"/>
          <p:cNvPicPr>
            <a:picLocks noChangeAspect="1" noChangeArrowheads="1"/>
          </p:cNvPicPr>
          <p:nvPr/>
        </p:nvPicPr>
        <p:blipFill>
          <a:blip r:embed="rId8"/>
          <a:srcRect/>
          <a:stretch>
            <a:fillRect/>
          </a:stretch>
        </p:blipFill>
        <p:spPr bwMode="auto">
          <a:xfrm>
            <a:off x="5143504" y="4714884"/>
            <a:ext cx="1643074" cy="1571636"/>
          </a:xfrm>
          <a:prstGeom prst="rect">
            <a:avLst/>
          </a:prstGeom>
          <a:noFill/>
          <a:ln w="9525">
            <a:noFill/>
            <a:miter lim="800000"/>
            <a:headEnd/>
            <a:tailEnd/>
          </a:ln>
          <a:effectLst/>
        </p:spPr>
      </p:pic>
      <p:sp>
        <p:nvSpPr>
          <p:cNvPr id="16" name="TextBox 15"/>
          <p:cNvSpPr txBox="1"/>
          <p:nvPr/>
        </p:nvSpPr>
        <p:spPr>
          <a:xfrm>
            <a:off x="3357554" y="1643050"/>
            <a:ext cx="428628" cy="646331"/>
          </a:xfrm>
          <a:prstGeom prst="rect">
            <a:avLst/>
          </a:prstGeom>
          <a:noFill/>
        </p:spPr>
        <p:txBody>
          <a:bodyPr wrap="square" rtlCol="0">
            <a:spAutoFit/>
          </a:bodyPr>
          <a:lstStyle/>
          <a:p>
            <a:r>
              <a:rPr lang="en-US" dirty="0" smtClean="0"/>
              <a:t>  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633412"/>
          </a:xfrm>
        </p:spPr>
        <p:txBody>
          <a:bodyPr/>
          <a:lstStyle/>
          <a:p>
            <a:pPr eaLnBrk="1" hangingPunct="1"/>
            <a:r>
              <a:rPr lang="en-US" sz="3200" smtClean="0">
                <a:solidFill>
                  <a:srgbClr val="FF0000"/>
                </a:solidFill>
                <a:latin typeface="Times New Roman" pitchFamily="18" charset="0"/>
                <a:cs typeface="Times New Roman" pitchFamily="18" charset="0"/>
              </a:rPr>
              <a:t>The inverse geometrical task</a:t>
            </a:r>
            <a:endParaRPr lang="en-US" sz="3200" smtClean="0"/>
          </a:p>
        </p:txBody>
      </p:sp>
      <p:pic>
        <p:nvPicPr>
          <p:cNvPr id="15363" name="Content Placeholder 3"/>
          <p:cNvPicPr>
            <a:picLocks noGrp="1"/>
          </p:cNvPicPr>
          <p:nvPr>
            <p:ph idx="1"/>
          </p:nvPr>
        </p:nvPicPr>
        <p:blipFill>
          <a:blip r:embed="rId2"/>
          <a:srcRect/>
          <a:stretch>
            <a:fillRect/>
          </a:stretch>
        </p:blipFill>
        <p:spPr>
          <a:xfrm>
            <a:off x="1416050" y="1149350"/>
            <a:ext cx="6311900" cy="4735513"/>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561975"/>
          </a:xfrm>
        </p:spPr>
        <p:txBody>
          <a:bodyPr/>
          <a:lstStyle/>
          <a:p>
            <a:pPr eaLnBrk="1" hangingPunct="1"/>
            <a:r>
              <a:rPr lang="en-US" sz="3200" smtClean="0">
                <a:solidFill>
                  <a:srgbClr val="FF0000"/>
                </a:solidFill>
                <a:latin typeface="Times New Roman" pitchFamily="18" charset="0"/>
                <a:cs typeface="Times New Roman" pitchFamily="18" charset="0"/>
              </a:rPr>
              <a:t>The inverse geometrical task</a:t>
            </a:r>
            <a:endParaRPr lang="en-US" sz="3200" smtClean="0"/>
          </a:p>
        </p:txBody>
      </p:sp>
      <p:sp>
        <p:nvSpPr>
          <p:cNvPr id="16387" name="Content Placeholder 2"/>
          <p:cNvSpPr>
            <a:spLocks noGrp="1"/>
          </p:cNvSpPr>
          <p:nvPr>
            <p:ph idx="1"/>
          </p:nvPr>
        </p:nvSpPr>
        <p:spPr>
          <a:xfrm>
            <a:off x="457200" y="1052513"/>
            <a:ext cx="8229600" cy="647700"/>
          </a:xfrm>
        </p:spPr>
        <p:txBody>
          <a:bodyPr/>
          <a:lstStyle/>
          <a:p>
            <a:pPr algn="ctr" eaLnBrk="1" hangingPunct="1">
              <a:buFont typeface="Arial" pitchFamily="34" charset="0"/>
              <a:buNone/>
            </a:pPr>
            <a:r>
              <a:rPr lang="en-US" smtClean="0">
                <a:latin typeface="Times New Roman" pitchFamily="18" charset="0"/>
                <a:cs typeface="Times New Roman" pitchFamily="18" charset="0"/>
              </a:rPr>
              <a:t>Values of angular velocities</a:t>
            </a:r>
          </a:p>
        </p:txBody>
      </p:sp>
      <p:pic>
        <p:nvPicPr>
          <p:cNvPr id="16388" name="Picture 3"/>
          <p:cNvPicPr>
            <a:picLocks noChangeAspect="1" noChangeArrowheads="1"/>
          </p:cNvPicPr>
          <p:nvPr/>
        </p:nvPicPr>
        <p:blipFill>
          <a:blip r:embed="rId2"/>
          <a:srcRect/>
          <a:stretch>
            <a:fillRect/>
          </a:stretch>
        </p:blipFill>
        <p:spPr bwMode="auto">
          <a:xfrm>
            <a:off x="1331913" y="1700213"/>
            <a:ext cx="6408737" cy="39989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633412"/>
          </a:xfrm>
        </p:spPr>
        <p:txBody>
          <a:bodyPr/>
          <a:lstStyle/>
          <a:p>
            <a:pPr eaLnBrk="1" hangingPunct="1"/>
            <a:r>
              <a:rPr lang="en-US" sz="3200" smtClean="0">
                <a:solidFill>
                  <a:srgbClr val="FF0000"/>
                </a:solidFill>
                <a:latin typeface="Times New Roman" pitchFamily="18" charset="0"/>
                <a:cs typeface="Times New Roman" pitchFamily="18" charset="0"/>
              </a:rPr>
              <a:t>The inverse geometrical task</a:t>
            </a:r>
            <a:endParaRPr lang="en-US" sz="3200" smtClean="0"/>
          </a:p>
        </p:txBody>
      </p:sp>
      <p:pic>
        <p:nvPicPr>
          <p:cNvPr id="17411" name="Content Placeholder 3"/>
          <p:cNvPicPr>
            <a:picLocks noGrp="1"/>
          </p:cNvPicPr>
          <p:nvPr>
            <p:ph idx="1"/>
          </p:nvPr>
        </p:nvPicPr>
        <p:blipFill>
          <a:blip r:embed="rId2"/>
          <a:srcRect/>
          <a:stretch>
            <a:fillRect/>
          </a:stretch>
        </p:blipFill>
        <p:spPr>
          <a:xfrm>
            <a:off x="1416050" y="1220788"/>
            <a:ext cx="6311900" cy="4737100"/>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74638"/>
            <a:ext cx="8229600" cy="633412"/>
          </a:xfrm>
        </p:spPr>
        <p:txBody>
          <a:bodyPr/>
          <a:lstStyle/>
          <a:p>
            <a:pPr eaLnBrk="1" hangingPunct="1"/>
            <a:r>
              <a:rPr lang="en-US" sz="3200" smtClean="0">
                <a:solidFill>
                  <a:srgbClr val="FF0000"/>
                </a:solidFill>
                <a:latin typeface="Times New Roman" pitchFamily="18" charset="0"/>
                <a:cs typeface="Times New Roman" pitchFamily="18" charset="0"/>
              </a:rPr>
              <a:t>The inverse geometrical task</a:t>
            </a:r>
            <a:endParaRPr lang="en-US" sz="3200" smtClean="0"/>
          </a:p>
        </p:txBody>
      </p:sp>
      <p:sp>
        <p:nvSpPr>
          <p:cNvPr id="18435" name="Content Placeholder 2"/>
          <p:cNvSpPr>
            <a:spLocks noGrp="1"/>
          </p:cNvSpPr>
          <p:nvPr>
            <p:ph idx="1"/>
          </p:nvPr>
        </p:nvSpPr>
        <p:spPr>
          <a:xfrm>
            <a:off x="539750" y="981075"/>
            <a:ext cx="8229600" cy="460375"/>
          </a:xfrm>
        </p:spPr>
        <p:txBody>
          <a:bodyPr/>
          <a:lstStyle/>
          <a:p>
            <a:pPr eaLnBrk="1" hangingPunct="1">
              <a:buFont typeface="Arial" pitchFamily="34" charset="0"/>
              <a:buNone/>
            </a:pPr>
            <a:r>
              <a:rPr lang="en-US" smtClean="0"/>
              <a:t>               </a:t>
            </a:r>
            <a:r>
              <a:rPr lang="en-US" smtClean="0">
                <a:latin typeface="Times New Roman" pitchFamily="18" charset="0"/>
                <a:cs typeface="Times New Roman" pitchFamily="18" charset="0"/>
              </a:rPr>
              <a:t>Values of angular accelerations</a:t>
            </a:r>
          </a:p>
        </p:txBody>
      </p:sp>
      <p:pic>
        <p:nvPicPr>
          <p:cNvPr id="18436" name="Picture 4"/>
          <p:cNvPicPr>
            <a:picLocks noChangeAspect="1" noChangeArrowheads="1"/>
          </p:cNvPicPr>
          <p:nvPr/>
        </p:nvPicPr>
        <p:blipFill>
          <a:blip r:embed="rId2"/>
          <a:srcRect/>
          <a:stretch>
            <a:fillRect/>
          </a:stretch>
        </p:blipFill>
        <p:spPr bwMode="auto">
          <a:xfrm>
            <a:off x="1692275" y="1700213"/>
            <a:ext cx="6264275" cy="4392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74638"/>
            <a:ext cx="8229600" cy="633412"/>
          </a:xfrm>
        </p:spPr>
        <p:txBody>
          <a:bodyPr/>
          <a:lstStyle/>
          <a:p>
            <a:pPr eaLnBrk="1" hangingPunct="1"/>
            <a:r>
              <a:rPr lang="en-US" sz="3200" smtClean="0">
                <a:solidFill>
                  <a:srgbClr val="FF0000"/>
                </a:solidFill>
                <a:latin typeface="Times New Roman" pitchFamily="18" charset="0"/>
                <a:cs typeface="Times New Roman" pitchFamily="18" charset="0"/>
              </a:rPr>
              <a:t>The inverse geometrical task</a:t>
            </a:r>
            <a:endParaRPr lang="en-US" sz="3200" smtClean="0"/>
          </a:p>
        </p:txBody>
      </p:sp>
      <p:pic>
        <p:nvPicPr>
          <p:cNvPr id="19459" name="Content Placeholder 3"/>
          <p:cNvPicPr>
            <a:picLocks noGrp="1"/>
          </p:cNvPicPr>
          <p:nvPr>
            <p:ph idx="1"/>
          </p:nvPr>
        </p:nvPicPr>
        <p:blipFill>
          <a:blip r:embed="rId2"/>
          <a:srcRect/>
          <a:stretch>
            <a:fillRect/>
          </a:stretch>
        </p:blipFill>
        <p:spPr>
          <a:xfrm>
            <a:off x="1042988" y="1149350"/>
            <a:ext cx="6684962" cy="4943475"/>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C00000"/>
                </a:solidFill>
                <a:latin typeface="Times New Roman" pitchFamily="18" charset="0"/>
                <a:cs typeface="Times New Roman" pitchFamily="18" charset="0"/>
              </a:rPr>
              <a:t>Kinetostatics</a:t>
            </a:r>
            <a:r>
              <a:rPr lang="en-US" dirty="0" smtClean="0">
                <a:solidFill>
                  <a:srgbClr val="C00000"/>
                </a:solidFill>
                <a:latin typeface="Times New Roman" pitchFamily="18" charset="0"/>
                <a:cs typeface="Times New Roman" pitchFamily="18" charset="0"/>
              </a:rPr>
              <a:t> of five bar planar mechanisms</a:t>
            </a:r>
            <a:endParaRPr lang="en-US"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solidFill>
                  <a:srgbClr val="002060"/>
                </a:solidFill>
              </a:rPr>
              <a:t>On the links of mechanical system are acting two type of force factors - External forces and Internal forces.</a:t>
            </a:r>
          </a:p>
          <a:p>
            <a:pPr>
              <a:buNone/>
            </a:pPr>
            <a:r>
              <a:rPr lang="en-US" dirty="0" smtClean="0">
                <a:solidFill>
                  <a:srgbClr val="002060"/>
                </a:solidFill>
              </a:rPr>
              <a:t>The internal forces – forces of weight, reduction forces of inertia and moments of inertia of force couples</a:t>
            </a:r>
          </a:p>
          <a:p>
            <a:pPr>
              <a:buNone/>
            </a:pPr>
            <a:r>
              <a:rPr lang="en-US" dirty="0" smtClean="0">
                <a:solidFill>
                  <a:srgbClr val="002060"/>
                </a:solidFill>
              </a:rPr>
              <a:t>Forces of inertia-</a:t>
            </a:r>
          </a:p>
          <a:p>
            <a:pPr>
              <a:buNone/>
            </a:pPr>
            <a:r>
              <a:rPr lang="en-US" dirty="0" smtClean="0">
                <a:solidFill>
                  <a:srgbClr val="002060"/>
                </a:solidFill>
              </a:rPr>
              <a:t>Moments of inertia of force couples-</a:t>
            </a:r>
            <a:r>
              <a:rPr lang="de-DE" dirty="0" smtClean="0">
                <a:solidFill>
                  <a:srgbClr val="002060"/>
                </a:solidFill>
              </a:rPr>
              <a:t> </a:t>
            </a:r>
            <a:endParaRPr lang="en-US" dirty="0">
              <a:solidFill>
                <a:srgbClr val="002060"/>
              </a:solidFill>
            </a:endParaRPr>
          </a:p>
        </p:txBody>
      </p:sp>
      <p:graphicFrame>
        <p:nvGraphicFramePr>
          <p:cNvPr id="30722" name="Object 2"/>
          <p:cNvGraphicFramePr>
            <a:graphicFrameLocks noChangeAspect="1"/>
          </p:cNvGraphicFramePr>
          <p:nvPr/>
        </p:nvGraphicFramePr>
        <p:xfrm>
          <a:off x="3500430" y="4500570"/>
          <a:ext cx="2786082" cy="785818"/>
        </p:xfrm>
        <a:graphic>
          <a:graphicData uri="http://schemas.openxmlformats.org/presentationml/2006/ole">
            <p:oleObj spid="_x0000_s30722" name="Equation" r:id="rId3" imgW="812520" imgH="253800" progId="Equation.3">
              <p:embed/>
            </p:oleObj>
          </a:graphicData>
        </a:graphic>
      </p:graphicFrame>
      <p:graphicFrame>
        <p:nvGraphicFramePr>
          <p:cNvPr id="30723" name="Object 3"/>
          <p:cNvGraphicFramePr>
            <a:graphicFrameLocks noChangeAspect="1"/>
          </p:cNvGraphicFramePr>
          <p:nvPr/>
        </p:nvGraphicFramePr>
        <p:xfrm>
          <a:off x="6643702" y="5286388"/>
          <a:ext cx="2071702" cy="714380"/>
        </p:xfrm>
        <a:graphic>
          <a:graphicData uri="http://schemas.openxmlformats.org/presentationml/2006/ole">
            <p:oleObj spid="_x0000_s30723" name="Equation" r:id="rId4" imgW="761760" imgH="228600" progId="Equation.3">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C00000"/>
                </a:solidFill>
                <a:latin typeface="Times New Roman" pitchFamily="18" charset="0"/>
                <a:cs typeface="Times New Roman" pitchFamily="18" charset="0"/>
              </a:rPr>
              <a:t>Kinetostatics</a:t>
            </a:r>
            <a:r>
              <a:rPr lang="en-US" dirty="0" smtClean="0">
                <a:solidFill>
                  <a:srgbClr val="C00000"/>
                </a:solidFill>
                <a:latin typeface="Times New Roman" pitchFamily="18" charset="0"/>
                <a:cs typeface="Times New Roman" pitchFamily="18" charset="0"/>
              </a:rPr>
              <a:t> of five bar planar mechanism</a:t>
            </a:r>
            <a:endParaRPr lang="en-US" dirty="0"/>
          </a:p>
        </p:txBody>
      </p:sp>
      <p:pic>
        <p:nvPicPr>
          <p:cNvPr id="4" name="Content Placeholder 3"/>
          <p:cNvPicPr>
            <a:picLocks noGrp="1"/>
          </p:cNvPicPr>
          <p:nvPr>
            <p:ph idx="1"/>
          </p:nvPr>
        </p:nvPicPr>
        <p:blipFill>
          <a:blip r:embed="rId2"/>
          <a:srcRect/>
          <a:stretch>
            <a:fillRect/>
          </a:stretch>
        </p:blipFill>
        <p:spPr bwMode="auto">
          <a:xfrm>
            <a:off x="1214414" y="1667431"/>
            <a:ext cx="6429420" cy="3761833"/>
          </a:xfrm>
          <a:prstGeom prst="rect">
            <a:avLst/>
          </a:prstGeom>
          <a:noFill/>
          <a:ln w="9525">
            <a:noFill/>
            <a:miter lim="800000"/>
            <a:headEnd/>
            <a:tailEnd/>
          </a:ln>
        </p:spPr>
      </p:pic>
      <p:sp>
        <p:nvSpPr>
          <p:cNvPr id="5" name="TextBox 4"/>
          <p:cNvSpPr txBox="1"/>
          <p:nvPr/>
        </p:nvSpPr>
        <p:spPr>
          <a:xfrm>
            <a:off x="642910" y="5643578"/>
            <a:ext cx="7715304" cy="954107"/>
          </a:xfrm>
          <a:prstGeom prst="rect">
            <a:avLst/>
          </a:prstGeom>
          <a:noFill/>
        </p:spPr>
        <p:txBody>
          <a:bodyPr wrap="square" rtlCol="0">
            <a:spAutoFit/>
          </a:bodyPr>
          <a:lstStyle/>
          <a:p>
            <a:pPr algn="ctr"/>
            <a:r>
              <a:rPr lang="en-US" sz="2800" dirty="0" smtClean="0">
                <a:solidFill>
                  <a:srgbClr val="002060"/>
                </a:solidFill>
                <a:latin typeface="Times New Roman" pitchFamily="18" charset="0"/>
                <a:cs typeface="Times New Roman" pitchFamily="18" charset="0"/>
              </a:rPr>
              <a:t>Reduction forces and moments of inertia acting  on the links of five bar mechanism </a:t>
            </a:r>
            <a:endParaRPr lang="en-US" sz="28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Determination of forces and torques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Lagrange equation  relatively to generalized </a:t>
            </a:r>
          </a:p>
          <a:p>
            <a:pPr>
              <a:buNone/>
            </a:pPr>
            <a:r>
              <a:rPr lang="en-US" dirty="0" smtClean="0">
                <a:latin typeface="Times New Roman" pitchFamily="18" charset="0"/>
                <a:cs typeface="Times New Roman" pitchFamily="18" charset="0"/>
              </a:rPr>
              <a:t>coordinate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Lagrange equation  relatively to generalized coordinate   </a:t>
            </a:r>
          </a:p>
          <a:p>
            <a:pPr>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graphicFrame>
        <p:nvGraphicFramePr>
          <p:cNvPr id="58370" name="Object 2"/>
          <p:cNvGraphicFramePr>
            <a:graphicFrameLocks noChangeAspect="1"/>
          </p:cNvGraphicFramePr>
          <p:nvPr/>
        </p:nvGraphicFramePr>
        <p:xfrm>
          <a:off x="1714480" y="2786058"/>
          <a:ext cx="4357718" cy="1214446"/>
        </p:xfrm>
        <a:graphic>
          <a:graphicData uri="http://schemas.openxmlformats.org/presentationml/2006/ole">
            <p:oleObj spid="_x0000_s58370" name="Equation" r:id="rId3" imgW="1396800" imgH="482400" progId="Equation.3">
              <p:embed/>
            </p:oleObj>
          </a:graphicData>
        </a:graphic>
      </p:graphicFrame>
      <p:graphicFrame>
        <p:nvGraphicFramePr>
          <p:cNvPr id="58371" name="Object 3"/>
          <p:cNvGraphicFramePr>
            <a:graphicFrameLocks noChangeAspect="1"/>
          </p:cNvGraphicFramePr>
          <p:nvPr/>
        </p:nvGraphicFramePr>
        <p:xfrm>
          <a:off x="1928794" y="5143512"/>
          <a:ext cx="4000528" cy="1357322"/>
        </p:xfrm>
        <a:graphic>
          <a:graphicData uri="http://schemas.openxmlformats.org/presentationml/2006/ole">
            <p:oleObj spid="_x0000_s58371" name="Equation" r:id="rId4" imgW="1447560" imgH="482400" progId="Equation.3">
              <p:embed/>
            </p:oleObj>
          </a:graphicData>
        </a:graphic>
      </p:graphicFrame>
      <p:graphicFrame>
        <p:nvGraphicFramePr>
          <p:cNvPr id="58375" name="Object 7"/>
          <p:cNvGraphicFramePr>
            <a:graphicFrameLocks noChangeAspect="1"/>
          </p:cNvGraphicFramePr>
          <p:nvPr/>
        </p:nvGraphicFramePr>
        <p:xfrm>
          <a:off x="2757488" y="2000250"/>
          <a:ext cx="828675" cy="714375"/>
        </p:xfrm>
        <a:graphic>
          <a:graphicData uri="http://schemas.openxmlformats.org/presentationml/2006/ole">
            <p:oleObj spid="_x0000_s58375" name="Equation" r:id="rId5" imgW="177480" imgH="215640" progId="Equation.3">
              <p:embed/>
            </p:oleObj>
          </a:graphicData>
        </a:graphic>
      </p:graphicFrame>
      <p:graphicFrame>
        <p:nvGraphicFramePr>
          <p:cNvPr id="58377" name="Object 9"/>
          <p:cNvGraphicFramePr>
            <a:graphicFrameLocks noChangeAspect="1"/>
          </p:cNvGraphicFramePr>
          <p:nvPr/>
        </p:nvGraphicFramePr>
        <p:xfrm>
          <a:off x="2786050" y="4357694"/>
          <a:ext cx="785818" cy="714380"/>
        </p:xfrm>
        <a:graphic>
          <a:graphicData uri="http://schemas.openxmlformats.org/presentationml/2006/ole">
            <p:oleObj spid="_x0000_s58377" name="Equation" r:id="rId6" imgW="177480" imgH="215640" progId="Equation.3">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82660"/>
          </a:xfrm>
        </p:spPr>
        <p:txBody>
          <a:bodyPr/>
          <a:lstStyle/>
          <a:p>
            <a:r>
              <a:rPr lang="en-US" dirty="0" smtClean="0">
                <a:solidFill>
                  <a:srgbClr val="FF0000"/>
                </a:solidFill>
                <a:latin typeface="Times New Roman" pitchFamily="18" charset="0"/>
                <a:cs typeface="Times New Roman" pitchFamily="18" charset="0"/>
              </a:rPr>
              <a:t>Determination of forces and torques</a:t>
            </a:r>
            <a:endParaRPr lang="en-US" dirty="0"/>
          </a:p>
        </p:txBody>
      </p:sp>
      <p:sp>
        <p:nvSpPr>
          <p:cNvPr id="3" name="Content Placeholder 2"/>
          <p:cNvSpPr>
            <a:spLocks noGrp="1"/>
          </p:cNvSpPr>
          <p:nvPr>
            <p:ph idx="1"/>
          </p:nvPr>
        </p:nvSpPr>
        <p:spPr/>
        <p:txBody>
          <a:bodyPr/>
          <a:lstStyle/>
          <a:p>
            <a:pPr>
              <a:buNone/>
            </a:pPr>
            <a:r>
              <a:rPr lang="en-US" sz="2000" dirty="0" smtClean="0">
                <a:latin typeface="Times New Roman" pitchFamily="18" charset="0"/>
                <a:cs typeface="Times New Roman" pitchFamily="18" charset="0"/>
              </a:rPr>
              <a:t>Equitant for  determination of  torque acting on  </a:t>
            </a:r>
            <a:r>
              <a:rPr lang="en-US" sz="2000" b="1" i="1" dirty="0" smtClean="0">
                <a:solidFill>
                  <a:srgbClr val="FF0000"/>
                </a:solidFill>
                <a:latin typeface="Times New Roman" pitchFamily="18" charset="0"/>
                <a:cs typeface="Times New Roman" pitchFamily="18" charset="0"/>
              </a:rPr>
              <a:t>A</a:t>
            </a:r>
            <a:r>
              <a:rPr lang="en-US" sz="2000" b="1" dirty="0" smtClean="0">
                <a:solidFill>
                  <a:srgbClr val="FF000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kinematic  pair.</a:t>
            </a:r>
            <a:endParaRPr lang="en-US" sz="2000" dirty="0">
              <a:latin typeface="Times New Roman" pitchFamily="18" charset="0"/>
              <a:cs typeface="Times New Roman" pitchFamily="18" charset="0"/>
            </a:endParaRPr>
          </a:p>
        </p:txBody>
      </p:sp>
      <p:graphicFrame>
        <p:nvGraphicFramePr>
          <p:cNvPr id="60418" name="Object 2"/>
          <p:cNvGraphicFramePr>
            <a:graphicFrameLocks noChangeAspect="1"/>
          </p:cNvGraphicFramePr>
          <p:nvPr/>
        </p:nvGraphicFramePr>
        <p:xfrm>
          <a:off x="428596" y="2000240"/>
          <a:ext cx="8072494" cy="1714511"/>
        </p:xfrm>
        <a:graphic>
          <a:graphicData uri="http://schemas.openxmlformats.org/presentationml/2006/ole">
            <p:oleObj spid="_x0000_s60418" name="Equation" r:id="rId3" imgW="2450880" imgH="914400" progId="Equation.3">
              <p:embed/>
            </p:oleObj>
          </a:graphicData>
        </a:graphic>
      </p:graphicFrame>
      <p:sp>
        <p:nvSpPr>
          <p:cNvPr id="5" name="Rectangle 4"/>
          <p:cNvSpPr/>
          <p:nvPr/>
        </p:nvSpPr>
        <p:spPr>
          <a:xfrm>
            <a:off x="571472" y="3857628"/>
            <a:ext cx="8215370" cy="400110"/>
          </a:xfrm>
          <a:prstGeom prst="rect">
            <a:avLst/>
          </a:prstGeom>
        </p:spPr>
        <p:txBody>
          <a:bodyPr wrap="square">
            <a:spAutoFit/>
          </a:bodyPr>
          <a:lstStyle/>
          <a:p>
            <a:pPr>
              <a:buNone/>
            </a:pPr>
            <a:r>
              <a:rPr lang="en-US" sz="2000" dirty="0" smtClean="0">
                <a:latin typeface="Times New Roman" pitchFamily="18" charset="0"/>
                <a:cs typeface="Times New Roman" pitchFamily="18" charset="0"/>
              </a:rPr>
              <a:t>Equitant for  determination of  torque acting on  </a:t>
            </a:r>
            <a:r>
              <a:rPr lang="en-US" sz="2000" b="1" i="1" dirty="0" smtClean="0">
                <a:solidFill>
                  <a:srgbClr val="FF0000"/>
                </a:solidFill>
                <a:latin typeface="Times New Roman" pitchFamily="18" charset="0"/>
                <a:cs typeface="Times New Roman" pitchFamily="18" charset="0"/>
              </a:rPr>
              <a:t>O </a:t>
            </a:r>
            <a:r>
              <a:rPr lang="en-US" sz="2000" dirty="0" smtClean="0">
                <a:latin typeface="Times New Roman" pitchFamily="18" charset="0"/>
                <a:cs typeface="Times New Roman" pitchFamily="18" charset="0"/>
              </a:rPr>
              <a:t>kinematic  pair.</a:t>
            </a:r>
            <a:endParaRPr lang="en-US" sz="2000" dirty="0">
              <a:latin typeface="Times New Roman" pitchFamily="18" charset="0"/>
              <a:cs typeface="Times New Roman" pitchFamily="18" charset="0"/>
            </a:endParaRPr>
          </a:p>
        </p:txBody>
      </p:sp>
      <p:graphicFrame>
        <p:nvGraphicFramePr>
          <p:cNvPr id="60419" name="Object 3"/>
          <p:cNvGraphicFramePr>
            <a:graphicFrameLocks noChangeAspect="1"/>
          </p:cNvGraphicFramePr>
          <p:nvPr/>
        </p:nvGraphicFramePr>
        <p:xfrm>
          <a:off x="500034" y="4786322"/>
          <a:ext cx="7929618" cy="1643074"/>
        </p:xfrm>
        <a:graphic>
          <a:graphicData uri="http://schemas.openxmlformats.org/presentationml/2006/ole">
            <p:oleObj spid="_x0000_s60419" name="Equation" r:id="rId4" imgW="2489040" imgH="914400" progId="Equation.3">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Determination of force factors</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500034" y="1928802"/>
            <a:ext cx="8072494" cy="4525963"/>
          </a:xfrm>
          <a:prstGeom prst="rect">
            <a:avLst/>
          </a:prstGeom>
          <a:noFill/>
          <a:ln w="9525">
            <a:noFill/>
            <a:miter lim="800000"/>
            <a:headEnd/>
            <a:tailEnd/>
          </a:ln>
        </p:spPr>
      </p:pic>
      <p:sp>
        <p:nvSpPr>
          <p:cNvPr id="5" name="Rectangle 4"/>
          <p:cNvSpPr/>
          <p:nvPr/>
        </p:nvSpPr>
        <p:spPr>
          <a:xfrm>
            <a:off x="714348" y="1500174"/>
            <a:ext cx="8429652" cy="523220"/>
          </a:xfrm>
          <a:prstGeom prst="rect">
            <a:avLst/>
          </a:prstGeom>
        </p:spPr>
        <p:txBody>
          <a:bodyPr wrap="square">
            <a:spAutoFit/>
          </a:bodyPr>
          <a:lstStyle/>
          <a:p>
            <a:pPr>
              <a:buNone/>
            </a:pPr>
            <a:r>
              <a:rPr lang="en-US" sz="2800" dirty="0" smtClean="0">
                <a:latin typeface="Times New Roman" pitchFamily="18" charset="0"/>
                <a:cs typeface="Times New Roman" pitchFamily="18" charset="0"/>
              </a:rPr>
              <a:t>Determination of  torque acting on  </a:t>
            </a:r>
            <a:r>
              <a:rPr lang="en-US" sz="2800" b="1" i="1" dirty="0" smtClean="0">
                <a:solidFill>
                  <a:srgbClr val="FF0000"/>
                </a:solidFill>
                <a:latin typeface="Times New Roman" pitchFamily="18" charset="0"/>
                <a:cs typeface="Times New Roman" pitchFamily="18" charset="0"/>
              </a:rPr>
              <a:t>A</a:t>
            </a:r>
            <a:r>
              <a:rPr lang="en-US" sz="2800" b="1" dirty="0" smtClean="0">
                <a:solidFill>
                  <a:srgbClr val="FF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kinematic  pair.</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latin typeface="Times New Roman" pitchFamily="18" charset="0"/>
                <a:cs typeface="Times New Roman" pitchFamily="18" charset="0"/>
              </a:rPr>
              <a:t>Kinematic pairs</a:t>
            </a:r>
            <a:endParaRPr lang="en-US" dirty="0">
              <a:solidFill>
                <a:srgbClr val="C00000"/>
              </a:solidFill>
              <a:latin typeface="Times New Roman" pitchFamily="18" charset="0"/>
              <a:cs typeface="Times New Roman" pitchFamily="18" charset="0"/>
            </a:endParaRPr>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cadNusx" pitchFamily="2"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endParaRPr>
          </a:p>
        </p:txBody>
      </p:sp>
      <p:sp>
        <p:nvSpPr>
          <p:cNvPr id="24579" name="Rectangle 3"/>
          <p:cNvSpPr>
            <a:spLocks noChangeArrowheads="1"/>
          </p:cNvSpPr>
          <p:nvPr/>
        </p:nvSpPr>
        <p:spPr bwMode="auto">
          <a:xfrm>
            <a:off x="0" y="1943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t>
            </a:r>
          </a:p>
        </p:txBody>
      </p:sp>
      <p:pic>
        <p:nvPicPr>
          <p:cNvPr id="23553" name="Picture 9"/>
          <p:cNvPicPr>
            <a:picLocks noChangeAspect="1" noChangeArrowheads="1"/>
          </p:cNvPicPr>
          <p:nvPr/>
        </p:nvPicPr>
        <p:blipFill>
          <a:blip r:embed="rId2"/>
          <a:srcRect/>
          <a:stretch>
            <a:fillRect/>
          </a:stretch>
        </p:blipFill>
        <p:spPr bwMode="auto">
          <a:xfrm>
            <a:off x="2071670" y="1785926"/>
            <a:ext cx="5453078" cy="39347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Determination of force factors</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642910" y="2214554"/>
            <a:ext cx="7643865" cy="4000528"/>
          </a:xfrm>
          <a:prstGeom prst="rect">
            <a:avLst/>
          </a:prstGeom>
          <a:noFill/>
          <a:ln w="9525">
            <a:noFill/>
            <a:miter lim="800000"/>
            <a:headEnd/>
            <a:tailEnd/>
          </a:ln>
        </p:spPr>
      </p:pic>
      <p:sp>
        <p:nvSpPr>
          <p:cNvPr id="5" name="Rectangle 4"/>
          <p:cNvSpPr/>
          <p:nvPr/>
        </p:nvSpPr>
        <p:spPr>
          <a:xfrm>
            <a:off x="714348" y="1500174"/>
            <a:ext cx="8001056" cy="523220"/>
          </a:xfrm>
          <a:prstGeom prst="rect">
            <a:avLst/>
          </a:prstGeom>
        </p:spPr>
        <p:txBody>
          <a:bodyPr wrap="square">
            <a:spAutoFit/>
          </a:bodyPr>
          <a:lstStyle/>
          <a:p>
            <a:pPr>
              <a:buNone/>
            </a:pPr>
            <a:r>
              <a:rPr lang="en-US" sz="2800" dirty="0" smtClean="0">
                <a:latin typeface="Times New Roman" pitchFamily="18" charset="0"/>
                <a:cs typeface="Times New Roman" pitchFamily="18" charset="0"/>
              </a:rPr>
              <a:t>Determination of  torque acting on  </a:t>
            </a:r>
            <a:r>
              <a:rPr lang="en-US" sz="2800" b="1" i="1" dirty="0" smtClean="0">
                <a:solidFill>
                  <a:srgbClr val="FF0000"/>
                </a:solidFill>
                <a:latin typeface="Times New Roman" pitchFamily="18" charset="0"/>
                <a:cs typeface="Times New Roman" pitchFamily="18" charset="0"/>
              </a:rPr>
              <a:t>O </a:t>
            </a:r>
            <a:r>
              <a:rPr lang="en-US" sz="2800" b="1" dirty="0" smtClean="0">
                <a:solidFill>
                  <a:srgbClr val="FF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kinematic  pair.</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endParaRPr lang="en-US" smtClean="0"/>
          </a:p>
        </p:txBody>
      </p:sp>
      <p:sp>
        <p:nvSpPr>
          <p:cNvPr id="20483" name="Content Placeholder 2"/>
          <p:cNvSpPr>
            <a:spLocks noGrp="1"/>
          </p:cNvSpPr>
          <p:nvPr>
            <p:ph idx="1"/>
          </p:nvPr>
        </p:nvSpPr>
        <p:spPr/>
        <p:txBody>
          <a:bodyPr/>
          <a:lstStyle/>
          <a:p>
            <a:pPr eaLnBrk="1" hangingPunct="1"/>
            <a:endParaRPr lang="en-US" smtClean="0"/>
          </a:p>
          <a:p>
            <a:pPr eaLnBrk="1" hangingPunct="1">
              <a:buFont typeface="Arial" pitchFamily="34" charset="0"/>
              <a:buNone/>
            </a:pPr>
            <a:endParaRPr lang="en-US" smtClean="0"/>
          </a:p>
          <a:p>
            <a:pPr eaLnBrk="1" hangingPunct="1">
              <a:buFont typeface="Arial" pitchFamily="34" charset="0"/>
              <a:buNone/>
            </a:pPr>
            <a:r>
              <a:rPr lang="en-US" smtClean="0"/>
              <a:t>                         </a:t>
            </a:r>
            <a:r>
              <a:rPr lang="en-US" sz="5400" smtClean="0">
                <a:solidFill>
                  <a:srgbClr val="FF0000"/>
                </a:solidFill>
                <a:latin typeface="Times New Roman" pitchFamily="18" charset="0"/>
                <a:cs typeface="Times New Roman" pitchFamily="18" charset="0"/>
              </a:rPr>
              <a:t>Thank you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Degree</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of</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freedom</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914400" y="714356"/>
            <a:ext cx="8229600" cy="3643338"/>
          </a:xfrm>
        </p:spPr>
        <p:txBody>
          <a:bodyPr/>
          <a:lstStyle/>
          <a:p>
            <a:endParaRPr lang="en-US" dirty="0" smtClean="0"/>
          </a:p>
          <a:p>
            <a:pPr>
              <a:buNone/>
            </a:pPr>
            <a:r>
              <a:rPr lang="en-US" dirty="0" smtClean="0"/>
              <a:t>            </a:t>
            </a:r>
            <a:r>
              <a:rPr lang="en-US" dirty="0" smtClean="0">
                <a:latin typeface="Times New Roman" pitchFamily="18" charset="0"/>
                <a:cs typeface="Times New Roman" pitchFamily="18" charset="0"/>
              </a:rPr>
              <a:t>Degree of freedom for spatial mechanism</a:t>
            </a:r>
          </a:p>
        </p:txBody>
      </p:sp>
      <p:sp>
        <p:nvSpPr>
          <p:cNvPr id="5" name="TextBox 4"/>
          <p:cNvSpPr txBox="1"/>
          <p:nvPr/>
        </p:nvSpPr>
        <p:spPr>
          <a:xfrm>
            <a:off x="1643042" y="2000240"/>
            <a:ext cx="6858048" cy="2308324"/>
          </a:xfrm>
          <a:prstGeom prst="rect">
            <a:avLst/>
          </a:prstGeom>
          <a:noFill/>
        </p:spPr>
        <p:txBody>
          <a:bodyPr wrap="square" rtlCol="0">
            <a:spAutoFit/>
          </a:bodyPr>
          <a:lstStyle/>
          <a:p>
            <a:r>
              <a:rPr lang="en-US" sz="2800" dirty="0" smtClean="0"/>
              <a:t>           </a:t>
            </a:r>
            <a:r>
              <a:rPr lang="en-US" sz="2800" dirty="0" smtClean="0">
                <a:latin typeface="Times New Roman" pitchFamily="18" charset="0"/>
                <a:cs typeface="Times New Roman" pitchFamily="18" charset="0"/>
              </a:rPr>
              <a:t>W=6n-P1-2P2-3P3-4P4-5P5</a:t>
            </a:r>
          </a:p>
          <a:p>
            <a:endParaRPr lang="en-US" sz="28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Degree of freedom of planar mechanism</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W=3n-2P5</a:t>
            </a:r>
            <a:endParaRPr lang="en-US" sz="2800" dirty="0">
              <a:latin typeface="Times New Roman" pitchFamily="18" charset="0"/>
              <a:cs typeface="Times New Roman" pitchFamily="18" charset="0"/>
            </a:endParaRPr>
          </a:p>
        </p:txBody>
      </p:sp>
      <p:sp>
        <p:nvSpPr>
          <p:cNvPr id="7" name="TextBox 6"/>
          <p:cNvSpPr txBox="1"/>
          <p:nvPr/>
        </p:nvSpPr>
        <p:spPr>
          <a:xfrm>
            <a:off x="3357554" y="5072074"/>
            <a:ext cx="2214578"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3n=2P5</a:t>
            </a:r>
            <a:endParaRPr lang="en-US" sz="3200" dirty="0">
              <a:latin typeface="Times New Roman" pitchFamily="18" charset="0"/>
              <a:cs typeface="Times New Roman" pitchFamily="18" charset="0"/>
            </a:endParaRPr>
          </a:p>
        </p:txBody>
      </p:sp>
      <p:pic>
        <p:nvPicPr>
          <p:cNvPr id="8" name="Picture 1"/>
          <p:cNvPicPr>
            <a:picLocks noChangeAspect="1" noChangeArrowheads="1"/>
          </p:cNvPicPr>
          <p:nvPr/>
        </p:nvPicPr>
        <p:blipFill>
          <a:blip r:embed="rId3"/>
          <a:srcRect/>
          <a:stretch>
            <a:fillRect/>
          </a:stretch>
        </p:blipFill>
        <p:spPr bwMode="auto">
          <a:xfrm>
            <a:off x="500034" y="1285860"/>
            <a:ext cx="1214446" cy="2316789"/>
          </a:xfrm>
          <a:prstGeom prst="rect">
            <a:avLst/>
          </a:prstGeom>
          <a:noFill/>
          <a:ln w="9525">
            <a:noFill/>
            <a:miter lim="800000"/>
            <a:headEnd/>
            <a:tailEnd/>
          </a:ln>
          <a:effectLst/>
        </p:spPr>
      </p:pic>
      <p:sp>
        <p:nvSpPr>
          <p:cNvPr id="16" name="Circular Arrow 15"/>
          <p:cNvSpPr/>
          <p:nvPr/>
        </p:nvSpPr>
        <p:spPr>
          <a:xfrm>
            <a:off x="500034" y="2071678"/>
            <a:ext cx="857256" cy="928694"/>
          </a:xfrm>
          <a:prstGeom prst="circularArrow">
            <a:avLst>
              <a:gd name="adj1" fmla="val 25000"/>
              <a:gd name="adj2" fmla="val 1142319"/>
              <a:gd name="adj3" fmla="val 2946408"/>
              <a:gd name="adj4" fmla="val 10800000"/>
              <a:gd name="adj5" fmla="val 12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19" name="Object 18"/>
          <p:cNvGraphicFramePr>
            <a:graphicFrameLocks noChangeAspect="1"/>
          </p:cNvGraphicFramePr>
          <p:nvPr/>
        </p:nvGraphicFramePr>
        <p:xfrm>
          <a:off x="4311650" y="3232150"/>
          <a:ext cx="520700" cy="393700"/>
        </p:xfrm>
        <a:graphic>
          <a:graphicData uri="http://schemas.openxmlformats.org/presentationml/2006/ole">
            <p:oleObj spid="_x0000_s28673" name="Equation" r:id="rId4" imgW="520560" imgH="393480" progId="Equation.3">
              <p:embed/>
            </p:oleObj>
          </a:graphicData>
        </a:graphic>
      </p:graphicFrame>
      <p:graphicFrame>
        <p:nvGraphicFramePr>
          <p:cNvPr id="28674" name="Object 2"/>
          <p:cNvGraphicFramePr>
            <a:graphicFrameLocks noChangeAspect="1"/>
          </p:cNvGraphicFramePr>
          <p:nvPr/>
        </p:nvGraphicFramePr>
        <p:xfrm>
          <a:off x="5500694" y="4643446"/>
          <a:ext cx="1857388" cy="1285884"/>
        </p:xfrm>
        <a:graphic>
          <a:graphicData uri="http://schemas.openxmlformats.org/presentationml/2006/ole">
            <p:oleObj spid="_x0000_s28674" name="Equation" r:id="rId5" imgW="520560" imgH="393480" progId="Equation.3">
              <p:embed/>
            </p:oleObj>
          </a:graphicData>
        </a:graphic>
      </p:graphicFrame>
      <p:pic>
        <p:nvPicPr>
          <p:cNvPr id="28675" name="Picture 3"/>
          <p:cNvPicPr>
            <a:picLocks noChangeAspect="1" noChangeArrowheads="1"/>
          </p:cNvPicPr>
          <p:nvPr/>
        </p:nvPicPr>
        <p:blipFill>
          <a:blip r:embed="rId6"/>
          <a:srcRect/>
          <a:stretch>
            <a:fillRect/>
          </a:stretch>
        </p:blipFill>
        <p:spPr bwMode="auto">
          <a:xfrm>
            <a:off x="428596" y="3714752"/>
            <a:ext cx="2571768" cy="25232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Kinematic chains</a:t>
            </a:r>
            <a:endParaRPr lang="en-US" dirty="0">
              <a:solidFill>
                <a:srgbClr val="FF0000"/>
              </a:solidFill>
              <a:latin typeface="Times New Roman" pitchFamily="18" charset="0"/>
              <a:cs typeface="Times New Roman" pitchFamily="18" charset="0"/>
            </a:endParaRPr>
          </a:p>
        </p:txBody>
      </p:sp>
      <p:pic>
        <p:nvPicPr>
          <p:cNvPr id="26626" name="Picture 10"/>
          <p:cNvPicPr>
            <a:picLocks noGrp="1" noChangeAspect="1" noChangeArrowheads="1"/>
          </p:cNvPicPr>
          <p:nvPr>
            <p:ph idx="1"/>
          </p:nvPr>
        </p:nvPicPr>
        <p:blipFill>
          <a:blip r:embed="rId2"/>
          <a:srcRect/>
          <a:stretch>
            <a:fillRect/>
          </a:stretch>
        </p:blipFill>
        <p:spPr bwMode="auto">
          <a:xfrm>
            <a:off x="1214414" y="1785926"/>
            <a:ext cx="7358114" cy="44466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Four link mechanism</a:t>
            </a:r>
            <a:endParaRPr lang="en-US" dirty="0">
              <a:solidFill>
                <a:srgbClr val="FF0000"/>
              </a:solidFill>
              <a:latin typeface="Times New Roman" pitchFamily="18" charset="0"/>
              <a:cs typeface="Times New Roman" pitchFamily="18" charset="0"/>
            </a:endParaRPr>
          </a:p>
        </p:txBody>
      </p:sp>
      <p:pic>
        <p:nvPicPr>
          <p:cNvPr id="27650" name="Picture 2"/>
          <p:cNvPicPr>
            <a:picLocks noChangeAspect="1" noChangeArrowheads="1"/>
          </p:cNvPicPr>
          <p:nvPr/>
        </p:nvPicPr>
        <p:blipFill>
          <a:blip r:embed="rId2"/>
          <a:srcRect/>
          <a:stretch>
            <a:fillRect/>
          </a:stretch>
        </p:blipFill>
        <p:spPr bwMode="auto">
          <a:xfrm rot="5400000">
            <a:off x="3289765" y="567831"/>
            <a:ext cx="2643206" cy="5793776"/>
          </a:xfrm>
          <a:prstGeom prst="rect">
            <a:avLst/>
          </a:prstGeom>
          <a:noFill/>
          <a:ln w="9525">
            <a:noFill/>
            <a:miter lim="800000"/>
            <a:headEnd/>
            <a:tailEnd/>
          </a:ln>
        </p:spPr>
      </p:pic>
      <p:pic>
        <p:nvPicPr>
          <p:cNvPr id="26625" name="Picture 1"/>
          <p:cNvPicPr>
            <a:picLocks noGrp="1" noChangeAspect="1" noChangeArrowheads="1"/>
          </p:cNvPicPr>
          <p:nvPr>
            <p:ph idx="1"/>
          </p:nvPr>
        </p:nvPicPr>
        <p:blipFill>
          <a:blip r:embed="rId3"/>
          <a:srcRect/>
          <a:stretch>
            <a:fillRect/>
          </a:stretch>
        </p:blipFill>
        <p:spPr bwMode="auto">
          <a:xfrm>
            <a:off x="2214546" y="5286388"/>
            <a:ext cx="5286412" cy="83743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Five link mechanism</a:t>
            </a:r>
            <a:endParaRPr lang="en-US" dirty="0">
              <a:solidFill>
                <a:srgbClr val="FF0000"/>
              </a:solidFill>
              <a:latin typeface="Times New Roman" pitchFamily="18" charset="0"/>
              <a:cs typeface="Times New Roman" pitchFamily="18" charset="0"/>
            </a:endParaRPr>
          </a:p>
        </p:txBody>
      </p:sp>
      <p:pic>
        <p:nvPicPr>
          <p:cNvPr id="29698" name="Picture 2"/>
          <p:cNvPicPr>
            <a:picLocks noGrp="1" noChangeAspect="1" noChangeArrowheads="1"/>
          </p:cNvPicPr>
          <p:nvPr>
            <p:ph idx="1"/>
          </p:nvPr>
        </p:nvPicPr>
        <p:blipFill>
          <a:blip r:embed="rId3"/>
          <a:srcRect/>
          <a:stretch>
            <a:fillRect/>
          </a:stretch>
        </p:blipFill>
        <p:spPr bwMode="auto">
          <a:xfrm>
            <a:off x="2215168" y="1285860"/>
            <a:ext cx="5367166" cy="4286280"/>
          </a:xfrm>
          <a:prstGeom prst="rect">
            <a:avLst/>
          </a:prstGeom>
          <a:noFill/>
          <a:ln w="9525">
            <a:noFill/>
            <a:miter lim="800000"/>
            <a:headEnd/>
            <a:tailEnd/>
          </a:ln>
          <a:effectLst/>
        </p:spPr>
      </p:pic>
      <p:graphicFrame>
        <p:nvGraphicFramePr>
          <p:cNvPr id="5" name="Object 4"/>
          <p:cNvGraphicFramePr>
            <a:graphicFrameLocks noChangeAspect="1"/>
          </p:cNvGraphicFramePr>
          <p:nvPr/>
        </p:nvGraphicFramePr>
        <p:xfrm>
          <a:off x="3071802" y="5500702"/>
          <a:ext cx="3857652" cy="677866"/>
        </p:xfrm>
        <a:graphic>
          <a:graphicData uri="http://schemas.openxmlformats.org/presentationml/2006/ole">
            <p:oleObj spid="_x0000_s25601" name="Equation" r:id="rId4" imgW="1130040" imgH="17748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a:stretch>
            <a:fillRect/>
          </a:stretch>
        </p:blipFill>
        <p:spPr bwMode="auto">
          <a:xfrm>
            <a:off x="4500563" y="3357563"/>
            <a:ext cx="3676650" cy="2952750"/>
          </a:xfrm>
          <a:prstGeom prst="rect">
            <a:avLst/>
          </a:prstGeom>
          <a:noFill/>
          <a:ln w="9525">
            <a:noFill/>
            <a:miter lim="800000"/>
            <a:headEnd/>
            <a:tailEnd/>
          </a:ln>
        </p:spPr>
      </p:pic>
      <p:pic>
        <p:nvPicPr>
          <p:cNvPr id="10243" name="Picture 9"/>
          <p:cNvPicPr>
            <a:picLocks noChangeAspect="1" noChangeArrowheads="1"/>
          </p:cNvPicPr>
          <p:nvPr/>
        </p:nvPicPr>
        <p:blipFill>
          <a:blip r:embed="rId3"/>
          <a:srcRect/>
          <a:stretch>
            <a:fillRect/>
          </a:stretch>
        </p:blipFill>
        <p:spPr bwMode="auto">
          <a:xfrm>
            <a:off x="4859338" y="1052513"/>
            <a:ext cx="2736850" cy="1728787"/>
          </a:xfrm>
          <a:prstGeom prst="rect">
            <a:avLst/>
          </a:prstGeom>
          <a:noFill/>
          <a:ln w="9525">
            <a:noFill/>
            <a:miter lim="800000"/>
            <a:headEnd/>
            <a:tailEnd/>
          </a:ln>
        </p:spPr>
      </p:pic>
      <p:sp>
        <p:nvSpPr>
          <p:cNvPr id="10244" name="Title 1"/>
          <p:cNvSpPr>
            <a:spLocks noGrp="1"/>
          </p:cNvSpPr>
          <p:nvPr>
            <p:ph type="title"/>
          </p:nvPr>
        </p:nvSpPr>
        <p:spPr>
          <a:xfrm>
            <a:off x="468313" y="0"/>
            <a:ext cx="8229600" cy="1143000"/>
          </a:xfrm>
        </p:spPr>
        <p:txBody>
          <a:bodyPr/>
          <a:lstStyle/>
          <a:p>
            <a:pPr eaLnBrk="1" hangingPunct="1"/>
            <a:r>
              <a:rPr lang="en-US" sz="2800" smtClean="0">
                <a:solidFill>
                  <a:srgbClr val="FF0000"/>
                </a:solidFill>
                <a:latin typeface="Times New Roman" pitchFamily="18" charset="0"/>
                <a:cs typeface="Times New Roman" pitchFamily="18" charset="0"/>
              </a:rPr>
              <a:t>Mechanisms used in technological machines </a:t>
            </a:r>
          </a:p>
        </p:txBody>
      </p:sp>
      <p:sp>
        <p:nvSpPr>
          <p:cNvPr id="10245" name="Content Placeholder 2"/>
          <p:cNvSpPr>
            <a:spLocks noGrp="1"/>
          </p:cNvSpPr>
          <p:nvPr>
            <p:ph idx="1"/>
          </p:nvPr>
        </p:nvSpPr>
        <p:spPr>
          <a:xfrm>
            <a:off x="611188" y="1196975"/>
            <a:ext cx="3455987" cy="1727200"/>
          </a:xfrm>
        </p:spPr>
        <p:txBody>
          <a:bodyPr/>
          <a:lstStyle/>
          <a:p>
            <a:pPr eaLnBrk="1" hangingPunct="1"/>
            <a:endParaRPr lang="en-US" smtClean="0"/>
          </a:p>
          <a:p>
            <a:pPr eaLnBrk="1" hangingPunct="1">
              <a:buFont typeface="Arial" pitchFamily="34" charset="0"/>
              <a:buNone/>
            </a:pPr>
            <a:r>
              <a:rPr lang="en-US" smtClean="0"/>
              <a:t>                                                     </a:t>
            </a:r>
          </a:p>
          <a:p>
            <a:pPr eaLnBrk="1" hangingPunct="1">
              <a:buFont typeface="Arial" pitchFamily="34" charset="0"/>
              <a:buNone/>
            </a:pPr>
            <a:endParaRPr lang="en-US" sz="2400" smtClean="0"/>
          </a:p>
          <a:p>
            <a:pPr eaLnBrk="1" hangingPunct="1">
              <a:buFont typeface="Arial" pitchFamily="34" charset="0"/>
              <a:buNone/>
            </a:pPr>
            <a:r>
              <a:rPr lang="en-US" sz="2000" smtClean="0">
                <a:latin typeface="Times New Roman" pitchFamily="18" charset="0"/>
                <a:cs typeface="Times New Roman" pitchFamily="18" charset="0"/>
              </a:rPr>
              <a:t>     </a:t>
            </a:r>
          </a:p>
          <a:p>
            <a:pPr eaLnBrk="1" hangingPunct="1">
              <a:buFont typeface="Arial" pitchFamily="34" charset="0"/>
              <a:buNone/>
            </a:pPr>
            <a:endParaRPr lang="en-US" sz="2400" smtClean="0"/>
          </a:p>
          <a:p>
            <a:pPr eaLnBrk="1" hangingPunct="1">
              <a:buFont typeface="Arial" pitchFamily="34" charset="0"/>
              <a:buNone/>
            </a:pPr>
            <a:endParaRPr lang="en-US" sz="2400" smtClean="0"/>
          </a:p>
          <a:p>
            <a:pPr eaLnBrk="1" hangingPunct="1">
              <a:buFont typeface="Arial" pitchFamily="34" charset="0"/>
              <a:buNone/>
            </a:pPr>
            <a:endParaRPr lang="en-US" sz="2400" smtClean="0"/>
          </a:p>
          <a:p>
            <a:pPr eaLnBrk="1" hangingPunct="1">
              <a:buFont typeface="Arial" pitchFamily="34" charset="0"/>
              <a:buNone/>
            </a:pPr>
            <a:r>
              <a:rPr lang="en-US" sz="2400" smtClean="0"/>
              <a:t>                    </a:t>
            </a:r>
          </a:p>
          <a:p>
            <a:pPr eaLnBrk="1" hangingPunct="1">
              <a:buFont typeface="Arial" pitchFamily="34" charset="0"/>
              <a:buNone/>
            </a:pPr>
            <a:endParaRPr lang="en-US" sz="2400" smtClean="0"/>
          </a:p>
          <a:p>
            <a:pPr eaLnBrk="1" hangingPunct="1">
              <a:buFont typeface="Arial" pitchFamily="34" charset="0"/>
              <a:buNone/>
            </a:pPr>
            <a:r>
              <a:rPr lang="en-US" sz="2400" smtClean="0"/>
              <a:t> </a:t>
            </a:r>
            <a:endParaRPr lang="en-US" sz="2000" smtClean="0">
              <a:latin typeface="Times New Roman" pitchFamily="18" charset="0"/>
              <a:cs typeface="Times New Roman" pitchFamily="18" charset="0"/>
            </a:endParaRPr>
          </a:p>
        </p:txBody>
      </p:sp>
      <p:pic>
        <p:nvPicPr>
          <p:cNvPr id="10246" name="Picture 4"/>
          <p:cNvPicPr>
            <a:picLocks noChangeAspect="1" noChangeArrowheads="1"/>
          </p:cNvPicPr>
          <p:nvPr/>
        </p:nvPicPr>
        <p:blipFill>
          <a:blip r:embed="rId4"/>
          <a:srcRect/>
          <a:stretch>
            <a:fillRect/>
          </a:stretch>
        </p:blipFill>
        <p:spPr bwMode="auto">
          <a:xfrm>
            <a:off x="1331913" y="1052513"/>
            <a:ext cx="2994025" cy="1751012"/>
          </a:xfrm>
          <a:prstGeom prst="rect">
            <a:avLst/>
          </a:prstGeom>
          <a:noFill/>
          <a:ln w="9525">
            <a:noFill/>
            <a:miter lim="800000"/>
            <a:headEnd/>
            <a:tailEnd/>
          </a:ln>
        </p:spPr>
      </p:pic>
      <p:sp>
        <p:nvSpPr>
          <p:cNvPr id="10247" name="TextBox 13"/>
          <p:cNvSpPr txBox="1">
            <a:spLocks noChangeArrowheads="1"/>
          </p:cNvSpPr>
          <p:nvPr/>
        </p:nvSpPr>
        <p:spPr bwMode="auto">
          <a:xfrm>
            <a:off x="4932363" y="2924175"/>
            <a:ext cx="2879725" cy="647700"/>
          </a:xfrm>
          <a:prstGeom prst="rect">
            <a:avLst/>
          </a:prstGeom>
          <a:noFill/>
          <a:ln w="9525">
            <a:noFill/>
            <a:miter lim="800000"/>
            <a:headEnd/>
            <a:tailEnd/>
          </a:ln>
        </p:spPr>
        <p:txBody>
          <a:bodyPr>
            <a:spAutoFit/>
          </a:bodyPr>
          <a:lstStyle/>
          <a:p>
            <a:pPr algn="ctr"/>
            <a:r>
              <a:rPr lang="en-US">
                <a:latin typeface="Times New Roman" pitchFamily="18" charset="0"/>
                <a:cs typeface="Times New Roman" pitchFamily="18" charset="0"/>
              </a:rPr>
              <a:t>Four link slider - crank mechanism</a:t>
            </a:r>
            <a:endParaRPr lang="en-US"/>
          </a:p>
        </p:txBody>
      </p:sp>
      <p:sp>
        <p:nvSpPr>
          <p:cNvPr id="10248" name="TextBox 14"/>
          <p:cNvSpPr txBox="1">
            <a:spLocks noChangeArrowheads="1"/>
          </p:cNvSpPr>
          <p:nvPr/>
        </p:nvSpPr>
        <p:spPr bwMode="auto">
          <a:xfrm>
            <a:off x="1403350" y="2997200"/>
            <a:ext cx="3240088" cy="646113"/>
          </a:xfrm>
          <a:prstGeom prst="rect">
            <a:avLst/>
          </a:prstGeom>
          <a:noFill/>
          <a:ln w="9525">
            <a:noFill/>
            <a:miter lim="800000"/>
            <a:headEnd/>
            <a:tailEnd/>
          </a:ln>
        </p:spPr>
        <p:txBody>
          <a:bodyPr>
            <a:spAutoFit/>
          </a:bodyPr>
          <a:lstStyle/>
          <a:p>
            <a:pPr algn="ctr"/>
            <a:r>
              <a:rPr lang="en-US">
                <a:latin typeface="Times New Roman" pitchFamily="18" charset="0"/>
                <a:cs typeface="Times New Roman" pitchFamily="18" charset="0"/>
              </a:rPr>
              <a:t>Four link mechanism with                   rotating kinematic pairs</a:t>
            </a:r>
            <a:endParaRPr lang="en-US"/>
          </a:p>
        </p:txBody>
      </p:sp>
      <p:pic>
        <p:nvPicPr>
          <p:cNvPr id="10249" name="Picture 1"/>
          <p:cNvPicPr>
            <a:picLocks noChangeAspect="1" noChangeArrowheads="1"/>
          </p:cNvPicPr>
          <p:nvPr/>
        </p:nvPicPr>
        <p:blipFill>
          <a:blip r:embed="rId5"/>
          <a:srcRect/>
          <a:stretch>
            <a:fillRect/>
          </a:stretch>
        </p:blipFill>
        <p:spPr bwMode="auto">
          <a:xfrm>
            <a:off x="2051050" y="3786188"/>
            <a:ext cx="1716088" cy="2214562"/>
          </a:xfrm>
          <a:prstGeom prst="rect">
            <a:avLst/>
          </a:prstGeom>
          <a:noFill/>
          <a:ln w="9525">
            <a:noFill/>
            <a:miter lim="800000"/>
            <a:headEnd/>
            <a:tailEnd/>
          </a:ln>
        </p:spPr>
      </p:pic>
      <p:sp>
        <p:nvSpPr>
          <p:cNvPr id="10250" name="Rectangle 10"/>
          <p:cNvSpPr>
            <a:spLocks noChangeArrowheads="1"/>
          </p:cNvSpPr>
          <p:nvPr/>
        </p:nvSpPr>
        <p:spPr bwMode="auto">
          <a:xfrm>
            <a:off x="1714500" y="6000750"/>
            <a:ext cx="2473325" cy="369888"/>
          </a:xfrm>
          <a:prstGeom prst="rect">
            <a:avLst/>
          </a:prstGeom>
          <a:noFill/>
          <a:ln w="9525">
            <a:noFill/>
            <a:miter lim="800000"/>
            <a:headEnd/>
            <a:tailEnd/>
          </a:ln>
        </p:spPr>
        <p:txBody>
          <a:bodyPr wrap="none">
            <a:spAutoFit/>
          </a:bodyPr>
          <a:lstStyle/>
          <a:p>
            <a:r>
              <a:rPr lang="en-US">
                <a:latin typeface="Times New Roman" pitchFamily="18" charset="0"/>
                <a:cs typeface="Times New Roman" pitchFamily="18" charset="0"/>
              </a:rPr>
              <a:t>Six link gear mechanism</a:t>
            </a:r>
          </a:p>
        </p:txBody>
      </p:sp>
      <p:sp>
        <p:nvSpPr>
          <p:cNvPr id="13" name="Oval 12"/>
          <p:cNvSpPr/>
          <p:nvPr/>
        </p:nvSpPr>
        <p:spPr>
          <a:xfrm>
            <a:off x="6215063" y="5143500"/>
            <a:ext cx="722312" cy="71437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Oval 13"/>
          <p:cNvSpPr/>
          <p:nvPr/>
        </p:nvSpPr>
        <p:spPr>
          <a:xfrm>
            <a:off x="6715125" y="4635500"/>
            <a:ext cx="803275" cy="7223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53" name="TextBox 14"/>
          <p:cNvSpPr txBox="1">
            <a:spLocks noChangeArrowheads="1"/>
          </p:cNvSpPr>
          <p:nvPr/>
        </p:nvSpPr>
        <p:spPr bwMode="auto">
          <a:xfrm>
            <a:off x="4357688" y="5934075"/>
            <a:ext cx="4572000" cy="923925"/>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Five link mechanism with gear pair, reducing number degrees of freedom of the mechanical system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68313" y="0"/>
            <a:ext cx="8229600" cy="777875"/>
          </a:xfrm>
        </p:spPr>
        <p:txBody>
          <a:bodyPr/>
          <a:lstStyle/>
          <a:p>
            <a:pPr eaLnBrk="1" hangingPunct="1"/>
            <a:r>
              <a:rPr lang="en-US" sz="2800" smtClean="0">
                <a:solidFill>
                  <a:srgbClr val="FF0000"/>
                </a:solidFill>
                <a:latin typeface="Times New Roman" pitchFamily="18" charset="0"/>
                <a:cs typeface="Times New Roman" pitchFamily="18" charset="0"/>
              </a:rPr>
              <a:t>Mechanisms with two degrees of freedom</a:t>
            </a:r>
          </a:p>
        </p:txBody>
      </p:sp>
      <p:pic>
        <p:nvPicPr>
          <p:cNvPr id="11267" name="Picture 2"/>
          <p:cNvPicPr>
            <a:picLocks noGrp="1" noChangeAspect="1" noChangeArrowheads="1"/>
          </p:cNvPicPr>
          <p:nvPr>
            <p:ph idx="1"/>
          </p:nvPr>
        </p:nvPicPr>
        <p:blipFill>
          <a:blip r:embed="rId2"/>
          <a:srcRect/>
          <a:stretch>
            <a:fillRect/>
          </a:stretch>
        </p:blipFill>
        <p:spPr>
          <a:xfrm>
            <a:off x="2843213" y="692150"/>
            <a:ext cx="3228975" cy="2514600"/>
          </a:xfrm>
        </p:spPr>
      </p:pic>
      <p:sp>
        <p:nvSpPr>
          <p:cNvPr id="11268" name="TextBox 4"/>
          <p:cNvSpPr txBox="1">
            <a:spLocks noChangeArrowheads="1"/>
          </p:cNvSpPr>
          <p:nvPr/>
        </p:nvSpPr>
        <p:spPr bwMode="auto">
          <a:xfrm>
            <a:off x="1547813" y="3284538"/>
            <a:ext cx="5903912" cy="708025"/>
          </a:xfrm>
          <a:prstGeom prst="rect">
            <a:avLst/>
          </a:prstGeom>
          <a:noFill/>
          <a:ln w="9525">
            <a:noFill/>
            <a:miter lim="800000"/>
            <a:headEnd/>
            <a:tailEnd/>
          </a:ln>
        </p:spPr>
        <p:txBody>
          <a:bodyPr>
            <a:spAutoFit/>
          </a:bodyPr>
          <a:lstStyle/>
          <a:p>
            <a:pPr algn="ctr"/>
            <a:r>
              <a:rPr lang="en-US" sz="2000">
                <a:latin typeface="Times New Roman" pitchFamily="18" charset="0"/>
                <a:cs typeface="Times New Roman" pitchFamily="18" charset="0"/>
              </a:rPr>
              <a:t>Kinematic scheme of five link mechanism with two degrees of freedom  </a:t>
            </a:r>
          </a:p>
        </p:txBody>
      </p:sp>
      <p:pic>
        <p:nvPicPr>
          <p:cNvPr id="11269" name="Picture 5"/>
          <p:cNvPicPr>
            <a:picLocks noChangeAspect="1" noChangeArrowheads="1"/>
          </p:cNvPicPr>
          <p:nvPr/>
        </p:nvPicPr>
        <p:blipFill>
          <a:blip r:embed="rId3"/>
          <a:srcRect/>
          <a:stretch>
            <a:fillRect/>
          </a:stretch>
        </p:blipFill>
        <p:spPr bwMode="auto">
          <a:xfrm>
            <a:off x="1692275" y="4149725"/>
            <a:ext cx="2800350" cy="1819275"/>
          </a:xfrm>
          <a:prstGeom prst="rect">
            <a:avLst/>
          </a:prstGeom>
          <a:noFill/>
          <a:ln w="9525">
            <a:noFill/>
            <a:miter lim="800000"/>
            <a:headEnd/>
            <a:tailEnd/>
          </a:ln>
        </p:spPr>
      </p:pic>
      <p:pic>
        <p:nvPicPr>
          <p:cNvPr id="11270" name="Picture 6"/>
          <p:cNvPicPr>
            <a:picLocks noChangeAspect="1" noChangeArrowheads="1"/>
          </p:cNvPicPr>
          <p:nvPr/>
        </p:nvPicPr>
        <p:blipFill>
          <a:blip r:embed="rId4"/>
          <a:srcRect/>
          <a:stretch>
            <a:fillRect/>
          </a:stretch>
        </p:blipFill>
        <p:spPr bwMode="auto">
          <a:xfrm>
            <a:off x="5003800" y="4005263"/>
            <a:ext cx="2752725" cy="2009775"/>
          </a:xfrm>
          <a:prstGeom prst="rect">
            <a:avLst/>
          </a:prstGeom>
          <a:noFill/>
          <a:ln w="9525">
            <a:noFill/>
            <a:miter lim="800000"/>
            <a:headEnd/>
            <a:tailEnd/>
          </a:ln>
        </p:spPr>
      </p:pic>
      <p:sp>
        <p:nvSpPr>
          <p:cNvPr id="11271" name="TextBox 7"/>
          <p:cNvSpPr txBox="1">
            <a:spLocks noChangeArrowheads="1"/>
          </p:cNvSpPr>
          <p:nvPr/>
        </p:nvSpPr>
        <p:spPr bwMode="auto">
          <a:xfrm>
            <a:off x="1403350" y="6021388"/>
            <a:ext cx="6624638" cy="400050"/>
          </a:xfrm>
          <a:prstGeom prst="rect">
            <a:avLst/>
          </a:prstGeom>
          <a:noFill/>
          <a:ln w="9525">
            <a:noFill/>
            <a:miter lim="800000"/>
            <a:headEnd/>
            <a:tailEnd/>
          </a:ln>
        </p:spPr>
        <p:txBody>
          <a:bodyPr>
            <a:spAutoFit/>
          </a:bodyPr>
          <a:lstStyle/>
          <a:p>
            <a:r>
              <a:rPr lang="en-US" sz="2000">
                <a:latin typeface="Times New Roman" pitchFamily="18" charset="0"/>
                <a:cs typeface="Times New Roman" pitchFamily="18" charset="0"/>
              </a:rPr>
              <a:t>Various scheme of mechanisms with two degrees of freedom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1164</TotalTime>
  <Words>964</Words>
  <Application>Microsoft Office PowerPoint</Application>
  <PresentationFormat>On-screen Show (4:3)</PresentationFormat>
  <Paragraphs>178</Paragraphs>
  <Slides>31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Office Theme</vt:lpstr>
      <vt:lpstr>Equation</vt:lpstr>
      <vt:lpstr>Geometry of five link mechanism with two degrees of freedom </vt:lpstr>
      <vt:lpstr>Internal combustion engine</vt:lpstr>
      <vt:lpstr>Kinematic pairs</vt:lpstr>
      <vt:lpstr>Degree of freedom</vt:lpstr>
      <vt:lpstr>Kinematic chains</vt:lpstr>
      <vt:lpstr>Four link mechanism</vt:lpstr>
      <vt:lpstr>Five link mechanism</vt:lpstr>
      <vt:lpstr>Mechanisms used in technological machines </vt:lpstr>
      <vt:lpstr>Mechanisms with two degrees of freedom</vt:lpstr>
      <vt:lpstr>Straight geometrical task</vt:lpstr>
      <vt:lpstr>Straight geometrical task</vt:lpstr>
      <vt:lpstr>Straight geometrical task</vt:lpstr>
      <vt:lpstr>Straight geometrical task</vt:lpstr>
      <vt:lpstr>The inverse geometrical task</vt:lpstr>
      <vt:lpstr>The inverse geometrical task</vt:lpstr>
      <vt:lpstr>The inverse geometrical task</vt:lpstr>
      <vt:lpstr>The inverse geometrical task</vt:lpstr>
      <vt:lpstr>The inverse geometrical task</vt:lpstr>
      <vt:lpstr>The inverse geometrical task</vt:lpstr>
      <vt:lpstr>The inverse geometrical task</vt:lpstr>
      <vt:lpstr>The inverse geometrical task</vt:lpstr>
      <vt:lpstr>The inverse geometrical task</vt:lpstr>
      <vt:lpstr>The inverse geometrical task</vt:lpstr>
      <vt:lpstr>The inverse geometrical task</vt:lpstr>
      <vt:lpstr>Kinetostatics of five bar planar mechanisms</vt:lpstr>
      <vt:lpstr>Kinetostatics of five bar planar mechanism</vt:lpstr>
      <vt:lpstr>Determination of forces and torques</vt:lpstr>
      <vt:lpstr>Determination of forces and torques</vt:lpstr>
      <vt:lpstr>Determination of force factors</vt:lpstr>
      <vt:lpstr>Determination of force factors</vt:lpstr>
      <vt:lpstr>Slide 31</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Geometry of five link mechanism with two degrees of freedom</dc:title>
  <dc:creator>David Tavkhelidze</dc:creator>
  <cp:lastModifiedBy>David</cp:lastModifiedBy>
  <cp:revision>116</cp:revision>
  <dcterms:created xsi:type="dcterms:W3CDTF">2011-09-03T17:43:24Z</dcterms:created>
  <dcterms:modified xsi:type="dcterms:W3CDTF">2012-08-15T16:40:31Z</dcterms:modified>
</cp:coreProperties>
</file>