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57" r:id="rId4"/>
    <p:sldId id="258" r:id="rId5"/>
    <p:sldId id="281" r:id="rId6"/>
    <p:sldId id="259" r:id="rId7"/>
    <p:sldId id="272" r:id="rId8"/>
    <p:sldId id="265" r:id="rId9"/>
    <p:sldId id="260" r:id="rId10"/>
    <p:sldId id="276" r:id="rId11"/>
    <p:sldId id="277" r:id="rId12"/>
    <p:sldId id="266" r:id="rId13"/>
    <p:sldId id="273" r:id="rId14"/>
    <p:sldId id="269" r:id="rId15"/>
    <p:sldId id="267" r:id="rId16"/>
    <p:sldId id="270" r:id="rId17"/>
    <p:sldId id="274" r:id="rId18"/>
    <p:sldId id="278" r:id="rId19"/>
    <p:sldId id="268" r:id="rId20"/>
    <p:sldId id="280" r:id="rId21"/>
    <p:sldId id="261" r:id="rId22"/>
    <p:sldId id="263" r:id="rId23"/>
    <p:sldId id="264" r:id="rId24"/>
    <p:sldId id="279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9" autoAdjust="0"/>
    <p:restoredTop sz="94660"/>
  </p:normalViewPr>
  <p:slideViewPr>
    <p:cSldViewPr>
      <p:cViewPr varScale="1">
        <p:scale>
          <a:sx n="55" d="100"/>
          <a:sy n="55" d="100"/>
        </p:scale>
        <p:origin x="-9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F9D52-B3CE-4EE7-A97F-D95B928967BE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B914-8709-413A-A0CF-E3881EE17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B914-8709-413A-A0CF-E3881EE17E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93FC-6C12-45C0-8C36-53712A4C2BF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4463-50AB-479B-B188-EFE4B1BF7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764704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i="1" dirty="0" smtClean="0"/>
              <a:t>Topical lecture: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Size Effects in Nanostructures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Tavkhelidze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33548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State University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Single electron transistor</a:t>
            </a:r>
            <a:endParaRPr lang="en-US" sz="3200" dirty="0"/>
          </a:p>
        </p:txBody>
      </p:sp>
      <p:pic>
        <p:nvPicPr>
          <p:cNvPr id="4" name="Picture 3" descr="jhgjh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35576"/>
            <a:ext cx="6126480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20486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samples are cooled down in the scanning tunneling microscope?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Quantum wells and super lattices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4084320" cy="3384376"/>
          </a:xfrm>
          <a:prstGeom prst="rect">
            <a:avLst/>
          </a:prstGeom>
        </p:spPr>
      </p:pic>
      <p:pic>
        <p:nvPicPr>
          <p:cNvPr id="5" name="Picture 4" descr="bil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086100" cy="2730500"/>
          </a:xfrm>
          <a:prstGeom prst="rect">
            <a:avLst/>
          </a:prstGeom>
        </p:spPr>
      </p:pic>
      <p:pic>
        <p:nvPicPr>
          <p:cNvPr id="6" name="Picture 5" descr="images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006340"/>
            <a:ext cx="3566160" cy="1851660"/>
          </a:xfrm>
          <a:prstGeom prst="rect">
            <a:avLst/>
          </a:prstGeom>
        </p:spPr>
      </p:pic>
      <p:pic>
        <p:nvPicPr>
          <p:cNvPr id="7" name="Picture 6" descr="ili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Super lattice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fhfj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3139440" cy="3733800"/>
          </a:xfrm>
          <a:prstGeom prst="rect">
            <a:avLst/>
          </a:prstGeom>
        </p:spPr>
      </p:pic>
      <p:pic>
        <p:nvPicPr>
          <p:cNvPr id="5" name="Picture 4" descr="jlkjlk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5184" y="2564904"/>
            <a:ext cx="2743200" cy="2194560"/>
          </a:xfrm>
          <a:prstGeom prst="rect">
            <a:avLst/>
          </a:prstGeom>
        </p:spPr>
      </p:pic>
      <p:pic>
        <p:nvPicPr>
          <p:cNvPr id="6" name="Picture 5" descr="il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Quantum well applications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852160" cy="4503420"/>
          </a:xfrm>
          <a:prstGeom prst="rect">
            <a:avLst/>
          </a:prstGeom>
        </p:spPr>
      </p:pic>
      <p:pic>
        <p:nvPicPr>
          <p:cNvPr id="5" name="Picture 4" descr="il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Quantum wires and dots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75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053840" cy="2438400"/>
          </a:xfrm>
          <a:prstGeom prst="rect">
            <a:avLst/>
          </a:prstGeom>
        </p:spPr>
      </p:pic>
      <p:pic>
        <p:nvPicPr>
          <p:cNvPr id="5" name="Picture 4" descr="RTEmagicC_electbeamlithogr_0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3262184" cy="2211859"/>
          </a:xfrm>
          <a:prstGeom prst="rect">
            <a:avLst/>
          </a:prstGeom>
        </p:spPr>
      </p:pic>
      <p:pic>
        <p:nvPicPr>
          <p:cNvPr id="6" name="Picture 5" descr="il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Electron inside the quantum dot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330px-QuantumDot_w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029200" cy="2438400"/>
          </a:xfrm>
          <a:prstGeom prst="rect">
            <a:avLst/>
          </a:prstGeom>
        </p:spPr>
      </p:pic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Quantum dot solar cell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7" name="Picture 6" descr="87yk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844824"/>
            <a:ext cx="6050280" cy="417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electron wave function should equal to zero at the object boundary?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nanotubes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5" name="Picture 4" descr="160px-Carbon_nanotube_armchair_pov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1828800" cy="1371600"/>
          </a:xfrm>
          <a:prstGeom prst="rect">
            <a:avLst/>
          </a:prstGeom>
        </p:spPr>
      </p:pic>
      <p:pic>
        <p:nvPicPr>
          <p:cNvPr id="6" name="Picture 5" descr="170px-Multi-walled_Carbon_Nano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448" y="4325848"/>
            <a:ext cx="1943100" cy="1463040"/>
          </a:xfrm>
          <a:prstGeom prst="rect">
            <a:avLst/>
          </a:prstGeom>
        </p:spPr>
      </p:pic>
      <p:pic>
        <p:nvPicPr>
          <p:cNvPr id="7" name="Picture 6" descr="220px-Carbon_nanotube_band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988840"/>
            <a:ext cx="2514600" cy="3291840"/>
          </a:xfrm>
          <a:prstGeom prst="rect">
            <a:avLst/>
          </a:prstGeom>
        </p:spPr>
      </p:pic>
      <p:pic>
        <p:nvPicPr>
          <p:cNvPr id="8" name="Picture 7" descr="160px-Carbon_nanotube_zigzag_povra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060848"/>
            <a:ext cx="18288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Armchar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Zigzag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60119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Triple-walled armchair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Quantum mechanical tunneling and applications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Quantum wells and super lattices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Quantum wires and quantum dots (applications)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nanotubes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Graphene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2656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nanotube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propertyes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the strongest and stiffest materials yet discovered in terms of tensile strength and elastic modulus respectively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 single-walled carbon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withstand a pressure up to 24GPa without deformation.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expected to be very good thermal conductors along the tube, exhibiting a property known as "ballistic conduction", but good insulators laterally to the tube axis.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0608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</a:t>
            </a:r>
            <a:r>
              <a:rPr lang="en-US" dirty="0" err="1" smtClean="0"/>
              <a:t>carbon</a:t>
            </a:r>
            <a:r>
              <a:rPr lang="en-US" dirty="0" smtClean="0"/>
              <a:t> bond length 0.142 nm</a:t>
            </a:r>
            <a:endParaRPr lang="en-US" dirty="0"/>
          </a:p>
        </p:txBody>
      </p:sp>
      <p:pic>
        <p:nvPicPr>
          <p:cNvPr id="6" name="Picture 5" descr="300px-Grap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8876" y="1431032"/>
            <a:ext cx="28575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2780928"/>
            <a:ext cx="28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Interplanar</a:t>
            </a:r>
            <a:r>
              <a:rPr lang="en-US" dirty="0" smtClean="0"/>
              <a:t> spacing 0335 nm</a:t>
            </a:r>
            <a:endParaRPr lang="en-US" dirty="0"/>
          </a:p>
        </p:txBody>
      </p:sp>
      <p:pic>
        <p:nvPicPr>
          <p:cNvPr id="8" name="Picture 7" descr="lossy-page1-220px-Nobelpriset_i_fysik_2010.t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2682240" cy="1780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47195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Nobel Prize in Physics for 2010 was awarded to Andre </a:t>
            </a:r>
            <a:r>
              <a:rPr lang="en-US" dirty="0" err="1" smtClean="0"/>
              <a:t>Geim</a:t>
            </a:r>
            <a:r>
              <a:rPr lang="en-US" dirty="0" smtClean="0"/>
              <a:t> and Konstantin </a:t>
            </a:r>
            <a:r>
              <a:rPr lang="en-US" dirty="0" err="1" smtClean="0"/>
              <a:t>Novoselov</a:t>
            </a:r>
            <a:r>
              <a:rPr lang="en-US" dirty="0" smtClean="0"/>
              <a:t> at the University of Manchester "for groundbreaking experiments regarding the two-dimensional material </a:t>
            </a:r>
            <a:r>
              <a:rPr lang="en-US" dirty="0" err="1" smtClean="0"/>
              <a:t>graphene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Band structure of for arm-chair orientation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5" name="Picture 4" descr="350px-Cnt_gnrarm_v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336" y="2028408"/>
            <a:ext cx="5334000" cy="399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Band structure of for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zig-zag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orientation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5" name="Picture 4" descr="350px-Cnt_zz_v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2296" y="2028408"/>
            <a:ext cx="5334000" cy="399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such hard material as graphite in your pencil easily transfers to the paper when you write?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Quantum mechanical tunneling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00px-TunnelEffektKlin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30457"/>
            <a:ext cx="2507837" cy="1150471"/>
          </a:xfrm>
          <a:prstGeom prst="rect">
            <a:avLst/>
          </a:prstGeom>
        </p:spPr>
      </p:pic>
      <p:pic>
        <p:nvPicPr>
          <p:cNvPr id="6" name="Picture 5" descr="EffetTunne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89312"/>
            <a:ext cx="3048000" cy="304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499992" y="2132856"/>
          <a:ext cx="3590925" cy="866775"/>
        </p:xfrm>
        <a:graphic>
          <a:graphicData uri="http://schemas.openxmlformats.org/presentationml/2006/ole">
            <p:oleObj spid="_x0000_s24577" name="Equation" r:id="rId5" imgW="1777229" imgH="431613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4320480" y="35730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hbar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 the Plank’s constant, d is barrier width,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the electron mass, and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 the height of the potential barrier.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li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Tunnel diode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19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860" y="1412776"/>
            <a:ext cx="6667500" cy="5010150"/>
          </a:xfrm>
          <a:prstGeom prst="rect">
            <a:avLst/>
          </a:prstGeom>
        </p:spPr>
      </p:pic>
      <p:pic>
        <p:nvPicPr>
          <p:cNvPr id="5" name="Picture 4" descr="il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I-V characteristic of forward based tunnel diode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20px-Voltage_controlled_negative_resista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3352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16996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Applications for tunnel diodes included local oscillators for UHF television tuners, trigger circuits in oscilloscopes, high speed counter circuits, and very fast-rise time pulse generator circuits.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Josephson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juction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fa4a74b2804fb0b25f6192458f4c55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1691640" cy="655320"/>
          </a:xfrm>
          <a:prstGeom prst="rect">
            <a:avLst/>
          </a:prstGeom>
        </p:spPr>
      </p:pic>
      <p:pic>
        <p:nvPicPr>
          <p:cNvPr id="6" name="Picture 5" descr="379135eae8963896b3f041b5bf0bfcb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2286000" cy="320040"/>
          </a:xfrm>
          <a:prstGeom prst="rect">
            <a:avLst/>
          </a:prstGeom>
        </p:spPr>
      </p:pic>
      <p:pic>
        <p:nvPicPr>
          <p:cNvPr id="7" name="Picture 6" descr="220px-Single_josephson_junctio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556792"/>
            <a:ext cx="1676400" cy="1097280"/>
          </a:xfrm>
          <a:prstGeom prst="rect">
            <a:avLst/>
          </a:prstGeom>
        </p:spPr>
      </p:pic>
      <p:pic>
        <p:nvPicPr>
          <p:cNvPr id="8" name="Picture 7" descr="220px-I-V_characteristics_of_Josephson_Junc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4384" y="1727448"/>
            <a:ext cx="2794000" cy="2133600"/>
          </a:xfrm>
          <a:prstGeom prst="rect">
            <a:avLst/>
          </a:prstGeom>
        </p:spPr>
      </p:pic>
      <p:pic>
        <p:nvPicPr>
          <p:cNvPr id="10" name="Picture 9" descr="ilia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465313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applications: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SQUIDs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Millimeter wave detectors and mixers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Voltage standards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381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Scanning tunneling microscope (STM)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fkyhj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348880"/>
            <a:ext cx="1463040" cy="1996440"/>
          </a:xfrm>
          <a:prstGeom prst="rect">
            <a:avLst/>
          </a:prstGeom>
        </p:spPr>
      </p:pic>
      <p:pic>
        <p:nvPicPr>
          <p:cNvPr id="7" name="Picture 6" descr="jhgjhgj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4676191" cy="3133334"/>
          </a:xfrm>
          <a:prstGeom prst="rect">
            <a:avLst/>
          </a:prstGeom>
        </p:spPr>
      </p:pic>
      <p:pic>
        <p:nvPicPr>
          <p:cNvPr id="6" name="Picture 5" descr="il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oulomb blockade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30ff6a52811529a0234a3d626d225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341208"/>
            <a:ext cx="1127760" cy="320040"/>
          </a:xfrm>
          <a:prstGeom prst="rect">
            <a:avLst/>
          </a:prstGeom>
        </p:spPr>
      </p:pic>
      <p:pic>
        <p:nvPicPr>
          <p:cNvPr id="7" name="Picture 6" descr="d9968fb1ad0f9d7ae70e3c650fe747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192" y="5221952"/>
            <a:ext cx="1325880" cy="655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53012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&lt;1 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li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11" name="Picture 10" descr="imagfhiuhiuhiu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988840"/>
            <a:ext cx="451104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Single electron transistor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li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260648"/>
            <a:ext cx="883920" cy="830580"/>
          </a:xfrm>
          <a:prstGeom prst="rect">
            <a:avLst/>
          </a:prstGeom>
        </p:spPr>
      </p:pic>
      <p:pic>
        <p:nvPicPr>
          <p:cNvPr id="7" name="Picture 6" descr="jhglu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44824"/>
            <a:ext cx="54292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347</Words>
  <Application>Microsoft Office PowerPoint</Application>
  <PresentationFormat>On-screen Show (4:3)</PresentationFormat>
  <Paragraphs>66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Contents</vt:lpstr>
      <vt:lpstr>Quantum mechanical tunneling</vt:lpstr>
      <vt:lpstr>Tunnel diode</vt:lpstr>
      <vt:lpstr>I-V characteristic of forward based tunnel diode</vt:lpstr>
      <vt:lpstr>Josephson juction</vt:lpstr>
      <vt:lpstr>Scanning tunneling microscope (STM)</vt:lpstr>
      <vt:lpstr>Coulomb blockade</vt:lpstr>
      <vt:lpstr>Single electron transistor</vt:lpstr>
      <vt:lpstr>Single electron transistor</vt:lpstr>
      <vt:lpstr>Problem 1</vt:lpstr>
      <vt:lpstr>Quantum wells and super lattices</vt:lpstr>
      <vt:lpstr>Super lattice</vt:lpstr>
      <vt:lpstr>Quantum well applications</vt:lpstr>
      <vt:lpstr>Quantum wires and dots</vt:lpstr>
      <vt:lpstr>Electron inside the quantum dot</vt:lpstr>
      <vt:lpstr>Quantum dot solar cell</vt:lpstr>
      <vt:lpstr>Problem 2</vt:lpstr>
      <vt:lpstr>Carbon nanotubes</vt:lpstr>
      <vt:lpstr>Carbon nanotube propertyes</vt:lpstr>
      <vt:lpstr>Graphene</vt:lpstr>
      <vt:lpstr>Band structure of for arm-chair orientation</vt:lpstr>
      <vt:lpstr>Band structure of for zig-zag orientation</vt:lpstr>
      <vt:lpstr>Problem 3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102</cp:revision>
  <dcterms:created xsi:type="dcterms:W3CDTF">2012-08-09T08:07:00Z</dcterms:created>
  <dcterms:modified xsi:type="dcterms:W3CDTF">2012-08-13T09:44:21Z</dcterms:modified>
</cp:coreProperties>
</file>